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70" r:id="rId2"/>
    <p:sldId id="269" r:id="rId3"/>
    <p:sldId id="301" r:id="rId4"/>
    <p:sldId id="268" r:id="rId5"/>
    <p:sldId id="2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him Al-Helli" initials="HA" lastIdx="1" clrIdx="0">
    <p:extLst>
      <p:ext uri="{19B8F6BF-5375-455C-9EA6-DF929625EA0E}">
        <p15:presenceInfo xmlns="" xmlns:p15="http://schemas.microsoft.com/office/powerpoint/2012/main"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609" autoAdjust="0"/>
  </p:normalViewPr>
  <p:slideViewPr>
    <p:cSldViewPr snapToGrid="0">
      <p:cViewPr varScale="1">
        <p:scale>
          <a:sx n="66" d="100"/>
          <a:sy n="66" d="100"/>
        </p:scale>
        <p:origin x="-222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2AAD9-01FE-4F13-AFE8-C6E324DDE510}" type="datetimeFigureOut">
              <a:rPr lang="en-CA" smtClean="0"/>
              <a:pPr/>
              <a:t>2016-10-16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1F073-8EEE-4D2A-8C0B-93E9C72382A2}" type="slidenum">
              <a:rPr lang="en-CA" smtClean="0"/>
              <a:pPr/>
              <a:t>‹#›</a:t>
            </a:fld>
            <a:endParaRPr lang="en-CA"/>
          </a:p>
        </p:txBody>
      </p:sp>
    </p:spTree>
    <p:extLst>
      <p:ext uri="{BB962C8B-B14F-4D97-AF65-F5344CB8AC3E}">
        <p14:creationId xmlns="" xmlns:p14="http://schemas.microsoft.com/office/powerpoint/2010/main" val="71431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shorten</a:t>
            </a:r>
            <a:r>
              <a:rPr lang="en-US" baseline="0" dirty="0"/>
              <a:t> description into few words, and </a:t>
            </a:r>
            <a:r>
              <a:rPr lang="en-US" baseline="0"/>
              <a:t>explain </a:t>
            </a:r>
            <a:r>
              <a:rPr lang="en-US" baseline="0" smtClean="0"/>
              <a:t>during </a:t>
            </a:r>
            <a:r>
              <a:rPr lang="en-US" baseline="0"/>
              <a:t>presentation </a:t>
            </a:r>
            <a:endParaRPr lang="en-US" baseline="0" smtClean="0"/>
          </a:p>
          <a:p>
            <a:endParaRPr lang="en-US" baseline="0" smtClean="0"/>
          </a:p>
          <a:p>
            <a:pPr marL="514350" lvl="0" indent="-514350">
              <a:buAutoNum type="arabicPeriod"/>
            </a:pPr>
            <a:r>
              <a:rPr lang="en-CA" smtClean="0"/>
              <a:t>Client submit MapReduce Jobs to monolithic Job Tracker. </a:t>
            </a:r>
          </a:p>
          <a:p>
            <a:pPr marL="514350" lvl="0" indent="-514350">
              <a:buAutoNum type="arabicPeriod"/>
            </a:pPr>
            <a:r>
              <a:rPr lang="en-CA" smtClean="0"/>
              <a:t>Job Tracker assigns and schedules cluster resources for the users’ jobs,</a:t>
            </a:r>
            <a:r>
              <a:rPr lang="en-CA" baseline="0" smtClean="0"/>
              <a:t> usually taking int account the data locality (which JobTracker get from NameNode)</a:t>
            </a:r>
            <a:r>
              <a:rPr lang="en-CA" smtClean="0"/>
              <a:t> </a:t>
            </a:r>
          </a:p>
          <a:p>
            <a:pPr marL="514350" lvl="0" indent="-514350">
              <a:buAutoNum type="arabicPeriod"/>
            </a:pPr>
            <a:r>
              <a:rPr lang="en-CA" smtClean="0"/>
              <a:t>Job Tracker works with Task Trackers on cluster nodes in collecting status data and monitoring progress.</a:t>
            </a:r>
            <a:br>
              <a:rPr lang="en-CA" smtClean="0"/>
            </a:br>
            <a:r>
              <a:rPr lang="en-CA" smtClean="0"/>
              <a:t>Should a node go down, Job Tracker can reschedule jobs.</a:t>
            </a:r>
          </a:p>
          <a:p>
            <a:pPr marL="514350" lvl="0" indent="-514350">
              <a:buAutoNum type="arabicPeriod"/>
            </a:pPr>
            <a:r>
              <a:rPr lang="en-CA" smtClean="0"/>
              <a:t>Job Tracker support only Map jobs and Reduce Jobs</a:t>
            </a:r>
          </a:p>
          <a:p>
            <a:pPr marL="514350" lvl="0" indent="-514350">
              <a:buAutoNum type="arabicPeriod"/>
            </a:pPr>
            <a:r>
              <a:rPr lang="en-CA" smtClean="0"/>
              <a:t>Once a job is complete, Job Tracker releases the resources and makes them available for other work</a:t>
            </a: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1</a:t>
            </a:fld>
            <a:endParaRPr lang="en-CA"/>
          </a:p>
        </p:txBody>
      </p:sp>
    </p:spTree>
    <p:extLst>
      <p:ext uri="{BB962C8B-B14F-4D97-AF65-F5344CB8AC3E}">
        <p14:creationId xmlns="" xmlns:p14="http://schemas.microsoft.com/office/powerpoint/2010/main" val="109422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smtClean="0">
                <a:solidFill>
                  <a:schemeClr val="tx1"/>
                </a:solidFill>
                <a:latin typeface="+mn-lt"/>
                <a:ea typeface="+mn-ea"/>
                <a:cs typeface="+mn-cs"/>
              </a:rPr>
              <a:t>1. Client submit MapReduce Jobs.</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2. Job Tracker will push work out (to available task-tracker nodes):</a:t>
            </a:r>
          </a:p>
          <a:p>
            <a:r>
              <a:rPr lang="en-CA" sz="1200" kern="1200" smtClean="0">
                <a:solidFill>
                  <a:schemeClr val="tx1"/>
                </a:solidFill>
                <a:latin typeface="+mn-lt"/>
                <a:ea typeface="+mn-ea"/>
                <a:cs typeface="+mn-cs"/>
              </a:rPr>
              <a:t>	1. Keep work as close to the ‘targeted’ data as possible </a:t>
            </a:r>
          </a:p>
          <a:p>
            <a:r>
              <a:rPr lang="en-CA" sz="1200" kern="1200" smtClean="0">
                <a:solidFill>
                  <a:schemeClr val="tx1"/>
                </a:solidFill>
                <a:latin typeface="+mn-lt"/>
                <a:ea typeface="+mn-ea"/>
                <a:cs typeface="+mn-cs"/>
              </a:rPr>
              <a:t>		(this is possible due to </a:t>
            </a:r>
            <a:r>
              <a:rPr lang="en-CA" sz="1200" b="1" kern="1200" smtClean="0">
                <a:solidFill>
                  <a:schemeClr val="tx1"/>
                </a:solidFill>
                <a:latin typeface="+mn-lt"/>
                <a:ea typeface="+mn-ea"/>
                <a:cs typeface="+mn-cs"/>
              </a:rPr>
              <a:t>rack-aware file system</a:t>
            </a:r>
            <a:r>
              <a:rPr lang="en-CA" sz="1200" kern="1200" smtClean="0">
                <a:solidFill>
                  <a:schemeClr val="tx1"/>
                </a:solidFill>
                <a:latin typeface="+mn-lt"/>
                <a:ea typeface="+mn-ea"/>
                <a:cs typeface="+mn-cs"/>
              </a:rPr>
              <a:t>)</a:t>
            </a:r>
          </a:p>
          <a:p>
            <a:r>
              <a:rPr lang="en-CA" sz="1200" kern="1200" smtClean="0">
                <a:solidFill>
                  <a:schemeClr val="tx1"/>
                </a:solidFill>
                <a:latin typeface="+mn-lt"/>
                <a:ea typeface="+mn-ea"/>
                <a:cs typeface="+mn-cs"/>
              </a:rPr>
              <a:t>	</a:t>
            </a:r>
            <a:r>
              <a:rPr lang="en-CA" sz="1200" i="1" kern="1200" smtClean="0">
                <a:solidFill>
                  <a:schemeClr val="tx1"/>
                </a:solidFill>
                <a:latin typeface="+mn-lt"/>
                <a:ea typeface="+mn-ea"/>
                <a:cs typeface="+mn-cs"/>
              </a:rPr>
              <a:t>To Julian: do you refer this location awareness of the file system as rack-aware file system?</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(with rack-aware file system) Job Tracker can know which </a:t>
            </a:r>
          </a:p>
          <a:p>
            <a:r>
              <a:rPr lang="en-CA" sz="1200" kern="1200" smtClean="0">
                <a:solidFill>
                  <a:schemeClr val="tx1"/>
                </a:solidFill>
                <a:latin typeface="+mn-lt"/>
                <a:ea typeface="+mn-ea"/>
                <a:cs typeface="+mn-cs"/>
              </a:rPr>
              <a:t>(a)node contains the data </a:t>
            </a:r>
          </a:p>
          <a:p>
            <a:r>
              <a:rPr lang="en-CA" sz="1200" kern="1200" smtClean="0">
                <a:solidFill>
                  <a:schemeClr val="tx1"/>
                </a:solidFill>
                <a:latin typeface="+mn-lt"/>
                <a:ea typeface="+mn-ea"/>
                <a:cs typeface="+mn-cs"/>
              </a:rPr>
              <a:t>(b)which other node nearby the system</a:t>
            </a:r>
          </a:p>
          <a:p>
            <a:r>
              <a:rPr lang="en-CA" sz="1200" kern="1200" smtClean="0">
                <a:solidFill>
                  <a:schemeClr val="tx1"/>
                </a:solidFill>
                <a:latin typeface="+mn-lt"/>
                <a:ea typeface="+mn-ea"/>
                <a:cs typeface="+mn-cs"/>
              </a:rPr>
              <a:t>2. if work cannot be hosted on the same node as the data it is processing, Task Tracker will assign to the node nearest to the data, i.e that’s in the same rack</a:t>
            </a:r>
          </a:p>
          <a:p>
            <a:r>
              <a:rPr lang="en-CA" sz="1200" kern="1200" smtClean="0">
                <a:solidFill>
                  <a:schemeClr val="tx1"/>
                </a:solidFill>
                <a:latin typeface="+mn-lt"/>
                <a:ea typeface="+mn-ea"/>
                <a:cs typeface="+mn-cs"/>
              </a:rPr>
              <a:t>Basically, the pushing of the job (scheduling) is processed with the objective of:</a:t>
            </a:r>
          </a:p>
          <a:p>
            <a:r>
              <a:rPr lang="en-CA" sz="1200" b="1" kern="1200" smtClean="0">
                <a:solidFill>
                  <a:schemeClr val="tx1"/>
                </a:solidFill>
                <a:latin typeface="+mn-lt"/>
                <a:ea typeface="+mn-ea"/>
                <a:cs typeface="+mn-cs"/>
              </a:rPr>
              <a:t>Reducing network traffic on the main backbone network</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a:t>
            </a:r>
            <a:r>
              <a:rPr lang="en-CA" sz="1200" b="1" kern="1200" smtClean="0">
                <a:solidFill>
                  <a:schemeClr val="tx1"/>
                </a:solidFill>
                <a:latin typeface="+mn-lt"/>
                <a:ea typeface="+mn-ea"/>
                <a:cs typeface="+mn-cs"/>
              </a:rPr>
              <a:t>performance critical</a:t>
            </a:r>
            <a:r>
              <a:rPr lang="en-CA" sz="1200" kern="1200" smtClean="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(at Task Tracker). Every task tracker node will spawn JVM (Java Virtual Machine) process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Objective: Should the job crashes its environment, it will be its JVM, and hence avoiding crashing the Task Tracker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3b. At a set frequency, the task tracker will send signal to Job Tracker to indicate its ‘liveliness’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smtClean="0">
                <a:solidFill>
                  <a:schemeClr val="tx1"/>
                </a:solidFill>
                <a:latin typeface="+mn-lt"/>
                <a:ea typeface="+mn-ea"/>
                <a:cs typeface="+mn-cs"/>
              </a:rPr>
              <a:t> </a:t>
            </a:r>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131F073-8EEE-4D2A-8C0B-93E9C72382A2}" type="slidenum">
              <a:rPr lang="en-CA" smtClean="0"/>
              <a:pPr/>
              <a:t>2</a:t>
            </a:fld>
            <a:endParaRPr lang="en-CA"/>
          </a:p>
        </p:txBody>
      </p:sp>
    </p:spTree>
    <p:extLst>
      <p:ext uri="{BB962C8B-B14F-4D97-AF65-F5344CB8AC3E}">
        <p14:creationId xmlns="" xmlns:p14="http://schemas.microsoft.com/office/powerpoint/2010/main" val="534558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sz="1600" b="1" smtClean="0"/>
              <a:t>Reduce( Map( ( Split(input) ) ) )</a:t>
            </a:r>
            <a:endParaRPr lang="en-CA" sz="1200" smtClean="0"/>
          </a:p>
          <a:p>
            <a:pPr lvl="0"/>
            <a:r>
              <a:rPr lang="en-CA" sz="1200" smtClean="0"/>
              <a:t>Split (Input): Input </a:t>
            </a:r>
            <a:r>
              <a:rPr lang="en-CA" sz="1200" smtClean="0">
                <a:sym typeface="Wingdings"/>
              </a:rPr>
              <a:t></a:t>
            </a:r>
            <a:r>
              <a:rPr lang="en-CA" sz="1200" smtClean="0"/>
              <a:t> Input List:</a:t>
            </a:r>
          </a:p>
          <a:p>
            <a:pPr lvl="0"/>
            <a:r>
              <a:rPr lang="en-CA" sz="1200" smtClean="0"/>
              <a:t>One big chunk of data </a:t>
            </a:r>
            <a:r>
              <a:rPr lang="en-CA" sz="1200" smtClean="0">
                <a:sym typeface="Wingdings"/>
              </a:rPr>
              <a:t></a:t>
            </a:r>
            <a:r>
              <a:rPr lang="en-CA" sz="1200" smtClean="0"/>
              <a:t> a number of split data</a:t>
            </a:r>
          </a:p>
          <a:p>
            <a:r>
              <a:rPr lang="en-CA" sz="1200" smtClean="0"/>
              <a:t>Place data in distributed file system, HDFS</a:t>
            </a:r>
          </a:p>
          <a:p>
            <a:r>
              <a:rPr lang="en-CA" sz="1200" smtClean="0">
                <a:sym typeface="Wingdings"/>
              </a:rPr>
              <a:t></a:t>
            </a:r>
            <a:r>
              <a:rPr lang="en-CA" sz="1200" smtClean="0"/>
              <a:t> data is automatically sliced, placed on different nodes/servers.</a:t>
            </a:r>
          </a:p>
          <a:p>
            <a:r>
              <a:rPr lang="en-CA" sz="1200" smtClean="0"/>
              <a:t> </a:t>
            </a:r>
          </a:p>
          <a:p>
            <a:pPr lvl="0"/>
            <a:r>
              <a:rPr lang="en-CA" sz="1200" smtClean="0"/>
              <a:t>Map(Input List): Input List </a:t>
            </a:r>
            <a:r>
              <a:rPr lang="en-CA" sz="1200" smtClean="0">
                <a:sym typeface="Wingdings"/>
              </a:rPr>
              <a:t></a:t>
            </a:r>
            <a:r>
              <a:rPr lang="en-CA" sz="1200" smtClean="0"/>
              <a:t> Output List</a:t>
            </a:r>
          </a:p>
          <a:p>
            <a:r>
              <a:rPr lang="en-CA" sz="1200" smtClean="0"/>
              <a:t>Mapping: a user query/job is ‘mapped’ to all nodes == applied to all slices independently. </a:t>
            </a:r>
          </a:p>
          <a:p>
            <a:r>
              <a:rPr lang="en-CA" sz="1200" smtClean="0"/>
              <a:t> </a:t>
            </a:r>
          </a:p>
          <a:p>
            <a:pPr lvl="0"/>
            <a:r>
              <a:rPr lang="en-CA" sz="1200" smtClean="0"/>
              <a:t>Reduce(Output list): Output List </a:t>
            </a:r>
            <a:r>
              <a:rPr lang="en-CA" sz="1200" smtClean="0">
                <a:sym typeface="Wingdings"/>
              </a:rPr>
              <a:t></a:t>
            </a:r>
            <a:r>
              <a:rPr lang="en-CA" sz="1200" smtClean="0"/>
              <a:t> Output value</a:t>
            </a:r>
          </a:p>
          <a:p>
            <a:r>
              <a:rPr lang="en-CA" sz="1200" smtClean="0"/>
              <a:t>Results are reduced to one answer</a:t>
            </a:r>
          </a:p>
          <a:p>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Features of this mechanism:</a:t>
            </a:r>
          </a:p>
          <a:p>
            <a:pPr lvl="0"/>
            <a:r>
              <a:rPr lang="en-CA" sz="1200" kern="1200" smtClean="0">
                <a:solidFill>
                  <a:schemeClr val="tx1"/>
                </a:solidFill>
                <a:latin typeface="+mn-lt"/>
                <a:ea typeface="+mn-ea"/>
                <a:cs typeface="+mn-cs"/>
              </a:rPr>
              <a:t>Functional approach: </a:t>
            </a:r>
          </a:p>
          <a:p>
            <a:pPr lvl="1"/>
            <a:r>
              <a:rPr lang="en-CA" sz="1200" kern="1200" smtClean="0">
                <a:solidFill>
                  <a:schemeClr val="tx1"/>
                </a:solidFill>
                <a:latin typeface="+mn-lt"/>
                <a:ea typeface="+mn-ea"/>
                <a:cs typeface="+mn-cs"/>
              </a:rPr>
              <a:t>Original data doesn’t change (MapReduce process only </a:t>
            </a:r>
            <a:r>
              <a:rPr lang="en-CA" sz="1200" u="sng" kern="1200" smtClean="0">
                <a:solidFill>
                  <a:schemeClr val="tx1"/>
                </a:solidFill>
                <a:latin typeface="+mn-lt"/>
                <a:ea typeface="+mn-ea"/>
                <a:cs typeface="+mn-cs"/>
              </a:rPr>
              <a:t>create</a:t>
            </a:r>
            <a:r>
              <a:rPr lang="en-CA" sz="1200" kern="1200" smtClean="0">
                <a:solidFill>
                  <a:schemeClr val="tx1"/>
                </a:solidFill>
                <a:latin typeface="+mn-lt"/>
                <a:ea typeface="+mn-ea"/>
                <a:cs typeface="+mn-cs"/>
              </a:rPr>
              <a:t> new data.</a:t>
            </a:r>
          </a:p>
          <a:p>
            <a:pPr lvl="1"/>
            <a:r>
              <a:rPr lang="en-CA" sz="1200" kern="1200" smtClean="0">
                <a:solidFill>
                  <a:schemeClr val="tx1"/>
                </a:solidFill>
                <a:latin typeface="+mn-lt"/>
                <a:ea typeface="+mn-ea"/>
                <a:cs typeface="+mn-cs"/>
              </a:rPr>
              <a:t>Intermediate data doesn’t change.</a:t>
            </a:r>
          </a:p>
          <a:p>
            <a:pPr lvl="0"/>
            <a:r>
              <a:rPr lang="en-CA" sz="1200" i="1" kern="1200" smtClean="0">
                <a:solidFill>
                  <a:schemeClr val="tx1"/>
                </a:solidFill>
                <a:latin typeface="+mn-lt"/>
                <a:ea typeface="+mn-ea"/>
                <a:cs typeface="+mn-cs"/>
              </a:rPr>
              <a:t>Single one way communication path from mapper to reducer </a:t>
            </a:r>
            <a:endParaRPr lang="en-CA" sz="1200" kern="1200" smtClean="0">
              <a:solidFill>
                <a:schemeClr val="tx1"/>
              </a:solidFill>
              <a:latin typeface="+mn-lt"/>
              <a:ea typeface="+mn-ea"/>
              <a:cs typeface="+mn-cs"/>
            </a:endParaRPr>
          </a:p>
          <a:p>
            <a:pPr lvl="0"/>
            <a:r>
              <a:rPr lang="en-CA" sz="1200" kern="1200" smtClean="0">
                <a:solidFill>
                  <a:schemeClr val="tx1"/>
                </a:solidFill>
                <a:latin typeface="+mn-lt"/>
                <a:ea typeface="+mn-ea"/>
                <a:cs typeface="+mn-cs"/>
              </a:rPr>
              <a:t>Process is transparent to end user.</a:t>
            </a:r>
          </a:p>
          <a:p>
            <a:r>
              <a:rPr lang="en-CA" sz="1200" kern="1200" smtClean="0">
                <a:solidFill>
                  <a:schemeClr val="tx1"/>
                </a:solidFill>
                <a:latin typeface="+mn-lt"/>
                <a:ea typeface="+mn-ea"/>
                <a:cs typeface="+mn-cs"/>
              </a:rPr>
              <a:t>Hence user doesn’t need to specify communication and data movement in the process</a:t>
            </a:r>
          </a:p>
          <a:p>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MapReduce programming paradigm – break into two basic phases: MAP and REDUCE</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MAP Phase :</a:t>
            </a:r>
          </a:p>
          <a:p>
            <a:pPr lvl="0"/>
            <a:r>
              <a:rPr lang="en-CA" sz="1200" kern="1200" smtClean="0">
                <a:solidFill>
                  <a:schemeClr val="tx1"/>
                </a:solidFill>
                <a:latin typeface="+mn-lt"/>
                <a:ea typeface="+mn-ea"/>
                <a:cs typeface="+mn-cs"/>
              </a:rPr>
              <a:t>known as mappers, Java processes JVMs</a:t>
            </a:r>
          </a:p>
          <a:p>
            <a:pPr lvl="0"/>
            <a:r>
              <a:rPr lang="en-CA" sz="1200" kern="1200" smtClean="0">
                <a:solidFill>
                  <a:schemeClr val="tx1"/>
                </a:solidFill>
                <a:latin typeface="+mn-lt"/>
                <a:ea typeface="+mn-ea"/>
                <a:cs typeface="+mn-cs"/>
              </a:rPr>
              <a:t>Usually JVMs start up on nodes that contain the data they will process. </a:t>
            </a:r>
          </a:p>
          <a:p>
            <a:pPr lvl="0"/>
            <a:r>
              <a:rPr lang="en-CA" sz="1200" kern="1200" smtClean="0">
                <a:solidFill>
                  <a:schemeClr val="tx1"/>
                </a:solidFill>
                <a:latin typeface="+mn-lt"/>
                <a:ea typeface="+mn-ea"/>
                <a:cs typeface="+mn-cs"/>
              </a:rPr>
              <a:t>Apply principle of </a:t>
            </a:r>
            <a:r>
              <a:rPr lang="en-CA" sz="1200" b="1" kern="1200" smtClean="0">
                <a:solidFill>
                  <a:schemeClr val="tx1"/>
                </a:solidFill>
                <a:latin typeface="+mn-lt"/>
                <a:ea typeface="+mn-ea"/>
                <a:cs typeface="+mn-cs"/>
              </a:rPr>
              <a:t>Data locality</a:t>
            </a:r>
            <a:r>
              <a:rPr lang="en-CA" sz="1200" kern="1200" smtClean="0">
                <a:solidFill>
                  <a:schemeClr val="tx1"/>
                </a:solidFill>
                <a:latin typeface="+mn-lt"/>
                <a:ea typeface="+mn-ea"/>
                <a:cs typeface="+mn-cs"/>
              </a:rPr>
              <a:t> == Moving the processing to servers that contain the data is more efficient than moving data across the network. </a:t>
            </a:r>
          </a:p>
          <a:p>
            <a:pPr lvl="0"/>
            <a:r>
              <a:rPr lang="en-CA" sz="1200" kern="1200" smtClean="0">
                <a:solidFill>
                  <a:schemeClr val="tx1"/>
                </a:solidFill>
                <a:latin typeface="+mn-lt"/>
                <a:ea typeface="+mn-ea"/>
                <a:cs typeface="+mn-cs"/>
              </a:rPr>
              <a:t>Mappers process input in key-value pairs, only able to process a single pair each time.</a:t>
            </a:r>
          </a:p>
          <a:p>
            <a:pPr lvl="0"/>
            <a:r>
              <a:rPr lang="en-CA" sz="1200" kern="1200" smtClean="0">
                <a:solidFill>
                  <a:schemeClr val="tx1"/>
                </a:solidFill>
                <a:latin typeface="+mn-lt"/>
                <a:ea typeface="+mn-ea"/>
                <a:cs typeface="+mn-cs"/>
              </a:rPr>
              <a:t>Number of mappers set by framework , not developer</a:t>
            </a:r>
          </a:p>
          <a:p>
            <a:pPr lvl="0"/>
            <a:r>
              <a:rPr lang="en-CA" sz="1200" kern="1200" smtClean="0">
                <a:solidFill>
                  <a:schemeClr val="tx1"/>
                </a:solidFill>
                <a:latin typeface="+mn-lt"/>
                <a:ea typeface="+mn-ea"/>
                <a:cs typeface="+mn-cs"/>
              </a:rPr>
              <a:t>After mapper has processed input data, output is key-value pair, which is the input for next phase, Sort and Shuffle</a:t>
            </a:r>
          </a:p>
          <a:p>
            <a:pPr lvl="0"/>
            <a:r>
              <a:rPr lang="en-CA" sz="1200" kern="1200" smtClean="0">
                <a:solidFill>
                  <a:schemeClr val="tx1"/>
                </a:solidFill>
                <a:latin typeface="+mn-lt"/>
                <a:ea typeface="+mn-ea"/>
                <a:cs typeface="+mn-cs"/>
              </a:rPr>
              <a:t>The output key-value pairs of mappers, is pass to Reducer.</a:t>
            </a:r>
          </a:p>
          <a:p>
            <a:pPr lvl="0"/>
            <a:r>
              <a:rPr lang="en-CA" sz="1200" kern="1200" smtClean="0">
                <a:solidFill>
                  <a:schemeClr val="tx1"/>
                </a:solidFill>
                <a:latin typeface="+mn-lt"/>
                <a:ea typeface="+mn-ea"/>
                <a:cs typeface="+mn-cs"/>
              </a:rPr>
              <a:t>Mappers can’t pass information to other mappers, (so is reducer cannot communicate with other reducer)</a:t>
            </a:r>
          </a:p>
          <a:p>
            <a:pPr lvl="0"/>
            <a:r>
              <a:rPr lang="en-CA" sz="1200" kern="1200" smtClean="0">
                <a:solidFill>
                  <a:schemeClr val="tx1"/>
                </a:solidFill>
                <a:latin typeface="+mn-lt"/>
                <a:ea typeface="+mn-ea"/>
                <a:cs typeface="+mn-cs"/>
              </a:rPr>
              <a:t>Example of processes performed in mappers: parsing, transforming, filtering</a:t>
            </a:r>
          </a:p>
          <a:p>
            <a:r>
              <a:rPr lang="en-CA" sz="1200" u="none" strike="noStrike" kern="1200" smtClean="0">
                <a:solidFill>
                  <a:schemeClr val="tx1"/>
                </a:solidFill>
                <a:latin typeface="+mn-lt"/>
                <a:ea typeface="+mn-ea"/>
                <a:cs typeface="+mn-cs"/>
              </a:rPr>
              <a:t> </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Sort and Shuffle Phase (</a:t>
            </a:r>
            <a:r>
              <a:rPr lang="en-CA" sz="1200" i="1" kern="1200" smtClean="0">
                <a:solidFill>
                  <a:schemeClr val="tx1"/>
                </a:solidFill>
                <a:latin typeface="+mn-lt"/>
                <a:ea typeface="+mn-ea"/>
                <a:cs typeface="+mn-cs"/>
              </a:rPr>
              <a:t>currently just the basic</a:t>
            </a:r>
            <a:r>
              <a:rPr lang="en-CA" sz="1200" kern="1200" smtClean="0">
                <a:solidFill>
                  <a:schemeClr val="tx1"/>
                </a:solidFill>
                <a:latin typeface="+mn-lt"/>
                <a:ea typeface="+mn-ea"/>
                <a:cs typeface="+mn-cs"/>
              </a:rPr>
              <a:t>)</a:t>
            </a:r>
          </a:p>
          <a:p>
            <a:pPr lvl="0"/>
            <a:r>
              <a:rPr lang="en-CA" sz="1200" kern="1200" smtClean="0">
                <a:solidFill>
                  <a:schemeClr val="tx1"/>
                </a:solidFill>
                <a:latin typeface="+mn-lt"/>
                <a:ea typeface="+mn-ea"/>
                <a:cs typeface="+mn-cs"/>
              </a:rPr>
              <a:t>data is sorted and partitioned.</a:t>
            </a:r>
          </a:p>
          <a:p>
            <a:pPr lvl="0"/>
            <a:r>
              <a:rPr lang="en-CA" sz="1200" kern="1200" smtClean="0">
                <a:solidFill>
                  <a:schemeClr val="tx1"/>
                </a:solidFill>
                <a:latin typeface="+mn-lt"/>
                <a:ea typeface="+mn-ea"/>
                <a:cs typeface="+mn-cs"/>
              </a:rPr>
              <a:t>after which, data is sent, over network, to reducers JVMs</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Reducer Phase</a:t>
            </a:r>
          </a:p>
          <a:p>
            <a:pPr lvl="0"/>
            <a:r>
              <a:rPr lang="en-CA" sz="1200" kern="1200" smtClean="0">
                <a:solidFill>
                  <a:schemeClr val="tx1"/>
                </a:solidFill>
                <a:latin typeface="+mn-lt"/>
                <a:ea typeface="+mn-ea"/>
                <a:cs typeface="+mn-cs"/>
              </a:rPr>
              <a:t>Reducer read the data ordered and partitioned by the keys</a:t>
            </a:r>
          </a:p>
          <a:p>
            <a:pPr lvl="0"/>
            <a:r>
              <a:rPr lang="en-CA" sz="1200" kern="1200" smtClean="0">
                <a:solidFill>
                  <a:schemeClr val="tx1"/>
                </a:solidFill>
                <a:latin typeface="+mn-lt"/>
                <a:ea typeface="+mn-ea"/>
                <a:cs typeface="+mn-cs"/>
              </a:rPr>
              <a:t>Reducer can do any number of operations on the data</a:t>
            </a:r>
          </a:p>
          <a:p>
            <a:pPr lvl="0"/>
            <a:r>
              <a:rPr lang="en-CA" sz="1200" kern="1200" smtClean="0">
                <a:solidFill>
                  <a:schemeClr val="tx1"/>
                </a:solidFill>
                <a:latin typeface="+mn-lt"/>
                <a:ea typeface="+mn-ea"/>
                <a:cs typeface="+mn-cs"/>
              </a:rPr>
              <a:t>Reducer most likely will write out some amount of data or aggregate to store like HDFS of HBASE </a:t>
            </a:r>
          </a:p>
          <a:p>
            <a:pPr lvl="0"/>
            <a:r>
              <a:rPr lang="en-CA" sz="1200" kern="1200" smtClean="0">
                <a:solidFill>
                  <a:schemeClr val="tx1"/>
                </a:solidFill>
                <a:latin typeface="+mn-lt"/>
                <a:ea typeface="+mn-ea"/>
                <a:cs typeface="+mn-cs"/>
              </a:rPr>
              <a:t>Each reducer typically, though not necessarily, has single output stream: by default a set of files in a single HDFS directory </a:t>
            </a:r>
          </a:p>
          <a:p>
            <a:pPr lvl="0"/>
            <a:r>
              <a:rPr lang="en-CA" sz="1200" kern="1200" smtClean="0">
                <a:solidFill>
                  <a:schemeClr val="tx1"/>
                </a:solidFill>
                <a:latin typeface="+mn-lt"/>
                <a:ea typeface="+mn-ea"/>
                <a:cs typeface="+mn-cs"/>
              </a:rPr>
              <a:t>Synchronization barrier</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Other Notes:</a:t>
            </a:r>
          </a:p>
          <a:p>
            <a:pPr lvl="0"/>
            <a:r>
              <a:rPr lang="en-CA" sz="1200" kern="1200" smtClean="0">
                <a:solidFill>
                  <a:schemeClr val="tx1"/>
                </a:solidFill>
                <a:latin typeface="+mn-lt"/>
                <a:ea typeface="+mn-ea"/>
                <a:cs typeface="+mn-cs"/>
              </a:rPr>
              <a:t>Mappers and reducers typically don’t’ use much memory</a:t>
            </a:r>
          </a:p>
          <a:p>
            <a:pPr lvl="0"/>
            <a:r>
              <a:rPr lang="en-CA" sz="1200" kern="1200" smtClean="0">
                <a:solidFill>
                  <a:schemeClr val="tx1"/>
                </a:solidFill>
                <a:latin typeface="+mn-lt"/>
                <a:ea typeface="+mn-ea"/>
                <a:cs typeface="+mn-cs"/>
              </a:rPr>
              <a:t>JVM heap size is set relatively low</a:t>
            </a:r>
          </a:p>
          <a:p>
            <a:pPr lvl="0"/>
            <a:r>
              <a:rPr lang="en-CA" sz="1200" kern="1200" smtClean="0">
                <a:solidFill>
                  <a:schemeClr val="tx1"/>
                </a:solidFill>
                <a:latin typeface="+mn-lt"/>
                <a:ea typeface="+mn-ea"/>
                <a:cs typeface="+mn-cs"/>
              </a:rPr>
              <a:t>the output of mapper and reducer is written to disk</a:t>
            </a:r>
          </a:p>
          <a:p>
            <a:r>
              <a:rPr lang="en-CA" sz="1200" kern="1200" smtClean="0">
                <a:solidFill>
                  <a:schemeClr val="tx1"/>
                </a:solidFill>
                <a:latin typeface="+mn-lt"/>
                <a:ea typeface="+mn-ea"/>
                <a:cs typeface="+mn-cs"/>
              </a:rPr>
              <a:t> book pg 80-81</a:t>
            </a:r>
          </a:p>
          <a:p>
            <a:r>
              <a:rPr lang="en-CA" sz="1200" kern="1200" smtClean="0">
                <a:solidFill>
                  <a:schemeClr val="tx1"/>
                </a:solidFill>
                <a:latin typeface="+mn-lt"/>
                <a:ea typeface="+mn-ea"/>
                <a:cs typeface="+mn-cs"/>
              </a:rPr>
              <a:t> How?</a:t>
            </a:r>
          </a:p>
          <a:p>
            <a:r>
              <a:rPr lang="en-CA" sz="1200" kern="1200" smtClean="0">
                <a:solidFill>
                  <a:schemeClr val="tx1"/>
                </a:solidFill>
                <a:latin typeface="+mn-lt"/>
                <a:ea typeface="+mn-ea"/>
                <a:cs typeface="+mn-cs"/>
              </a:rPr>
              <a:t> Dont understand what it means</a:t>
            </a:r>
          </a:p>
          <a:p>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Synchronization Barrier of reducer, and its efficiency: </a:t>
            </a:r>
          </a:p>
          <a:p>
            <a:pPr lvl="0"/>
            <a:r>
              <a:rPr lang="en-CA" sz="1200" kern="1200" smtClean="0">
                <a:solidFill>
                  <a:schemeClr val="tx1"/>
                </a:solidFill>
                <a:latin typeface="+mn-lt"/>
                <a:ea typeface="+mn-ea"/>
                <a:cs typeface="+mn-cs"/>
              </a:rPr>
              <a:t>If output of reducers require further processing, entire data will be written to disk again, and read again.</a:t>
            </a:r>
          </a:p>
          <a:p>
            <a:pPr lvl="0"/>
            <a:r>
              <a:rPr lang="en-CA" sz="1200" i="1" kern="1200" smtClean="0">
                <a:solidFill>
                  <a:schemeClr val="tx1"/>
                </a:solidFill>
                <a:latin typeface="+mn-lt"/>
                <a:ea typeface="+mn-ea"/>
                <a:cs typeface="+mn-cs"/>
              </a:rPr>
              <a:t>It is considered inefficient for iterative processing of data</a:t>
            </a:r>
            <a:r>
              <a:rPr lang="en-CA" sz="1200" kern="1200" smtClean="0">
                <a:solidFill>
                  <a:schemeClr val="tx1"/>
                </a:solidFill>
                <a:latin typeface="+mn-lt"/>
                <a:ea typeface="+mn-ea"/>
                <a:cs typeface="+mn-cs"/>
              </a:rPr>
              <a:t> </a:t>
            </a:r>
          </a:p>
          <a:p>
            <a:r>
              <a:rPr lang="en-CA" sz="1200" u="none" strike="noStrike" kern="1200" smtClean="0">
                <a:solidFill>
                  <a:schemeClr val="tx1"/>
                </a:solidFill>
                <a:latin typeface="+mn-lt"/>
                <a:ea typeface="+mn-ea"/>
                <a:cs typeface="+mn-cs"/>
              </a:rPr>
              <a:t> </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Downside of MapReduce process for iterative algorithms:</a:t>
            </a:r>
          </a:p>
          <a:p>
            <a:pPr lvl="0"/>
            <a:r>
              <a:rPr lang="en-CA" sz="1200" kern="1200" smtClean="0">
                <a:solidFill>
                  <a:schemeClr val="tx1"/>
                </a:solidFill>
                <a:latin typeface="+mn-lt"/>
                <a:ea typeface="+mn-ea"/>
                <a:cs typeface="+mn-cs"/>
              </a:rPr>
              <a:t>Start up time: a loss of 10-30 seconds to startup cost</a:t>
            </a:r>
          </a:p>
          <a:p>
            <a:pPr lvl="0"/>
            <a:r>
              <a:rPr lang="en-CA" sz="1200" kern="1200" smtClean="0">
                <a:solidFill>
                  <a:schemeClr val="tx1"/>
                </a:solidFill>
                <a:latin typeface="+mn-lt"/>
                <a:ea typeface="+mn-ea"/>
                <a:cs typeface="+mn-cs"/>
              </a:rPr>
              <a:t>MapReduce </a:t>
            </a:r>
            <a:r>
              <a:rPr lang="en-CA" sz="1200" u="sng" kern="1200" smtClean="0">
                <a:solidFill>
                  <a:schemeClr val="tx1"/>
                </a:solidFill>
                <a:latin typeface="+mn-lt"/>
                <a:ea typeface="+mn-ea"/>
                <a:cs typeface="+mn-cs"/>
              </a:rPr>
              <a:t>writes to disk frequently</a:t>
            </a:r>
            <a:r>
              <a:rPr lang="en-CA" sz="1200" kern="1200" smtClean="0">
                <a:solidFill>
                  <a:schemeClr val="tx1"/>
                </a:solidFill>
                <a:latin typeface="+mn-lt"/>
                <a:ea typeface="+mn-ea"/>
                <a:cs typeface="+mn-cs"/>
              </a:rPr>
              <a:t> in order to facilitate fault tolerance</a:t>
            </a:r>
          </a:p>
          <a:p>
            <a:r>
              <a:rPr lang="en-CA" sz="1200" kern="1200" smtClean="0">
                <a:solidFill>
                  <a:schemeClr val="tx1"/>
                </a:solidFill>
                <a:latin typeface="+mn-lt"/>
                <a:ea typeface="+mn-ea"/>
                <a:cs typeface="+mn-cs"/>
              </a:rPr>
              <a:t> book pg 82</a:t>
            </a:r>
          </a:p>
          <a:p>
            <a:r>
              <a:rPr lang="en-CA" sz="1200" kern="1200" smtClean="0">
                <a:solidFill>
                  <a:schemeClr val="tx1"/>
                </a:solidFill>
                <a:latin typeface="+mn-lt"/>
                <a:ea typeface="+mn-ea"/>
                <a:cs typeface="+mn-cs"/>
              </a:rPr>
              <a:t> find out why</a:t>
            </a:r>
          </a:p>
          <a:p>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131F073-8EEE-4D2A-8C0B-93E9C72382A2}" type="slidenum">
              <a:rPr lang="en-CA" smtClean="0"/>
              <a:pPr/>
              <a:t>3</a:t>
            </a:fld>
            <a:endParaRPr lang="en-CA"/>
          </a:p>
        </p:txBody>
      </p:sp>
    </p:spTree>
    <p:extLst>
      <p:ext uri="{BB962C8B-B14F-4D97-AF65-F5344CB8AC3E}">
        <p14:creationId xmlns="" xmlns:p14="http://schemas.microsoft.com/office/powerpoint/2010/main" val="53455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a:t>
            </a:fld>
            <a:endParaRPr lang="en-CA"/>
          </a:p>
        </p:txBody>
      </p:sp>
    </p:spTree>
    <p:extLst>
      <p:ext uri="{BB962C8B-B14F-4D97-AF65-F5344CB8AC3E}">
        <p14:creationId xmlns="" xmlns:p14="http://schemas.microsoft.com/office/powerpoint/2010/main" val="1897165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solidFill>
                  <a:prstClr val="black"/>
                </a:solidFill>
              </a:rPr>
              <a:pPr/>
              <a:t>5</a:t>
            </a:fld>
            <a:endParaRPr lang="en-CA">
              <a:solidFill>
                <a:prstClr val="black"/>
              </a:solidFill>
            </a:endParaRPr>
          </a:p>
        </p:txBody>
      </p:sp>
    </p:spTree>
    <p:extLst>
      <p:ext uri="{BB962C8B-B14F-4D97-AF65-F5344CB8AC3E}">
        <p14:creationId xmlns="" xmlns:p14="http://schemas.microsoft.com/office/powerpoint/2010/main" val="191643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9722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 xmlns:p14="http://schemas.microsoft.com/office/powerpoint/2010/main" val="361580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0262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 xmlns:p14="http://schemas.microsoft.com/office/powerpoint/2010/main" val="282418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2213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 xmlns:p14="http://schemas.microsoft.com/office/powerpoint/2010/main" val="252767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 xmlns:p14="http://schemas.microsoft.com/office/powerpoint/2010/main" val="326944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 xmlns:p14="http://schemas.microsoft.com/office/powerpoint/2010/main" val="247655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 xmlns:p14="http://schemas.microsoft.com/office/powerpoint/2010/main" val="300974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pPr/>
              <a:t>‹#›</a:t>
            </a:fld>
            <a:endParaRPr lang="en-US"/>
          </a:p>
        </p:txBody>
      </p:sp>
    </p:spTree>
    <p:extLst>
      <p:ext uri="{BB962C8B-B14F-4D97-AF65-F5344CB8AC3E}">
        <p14:creationId xmlns="" xmlns:p14="http://schemas.microsoft.com/office/powerpoint/2010/main" val="396772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9343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pPr/>
              <a:t>10/16/2016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20943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MAPREDUCE Engine in Hadoop ver. 1</a:t>
            </a:r>
          </a:p>
        </p:txBody>
      </p:sp>
      <p:sp>
        <p:nvSpPr>
          <p:cNvPr id="31" name="Oval 30"/>
          <p:cNvSpPr/>
          <p:nvPr/>
        </p:nvSpPr>
        <p:spPr>
          <a:xfrm>
            <a:off x="6320437" y="198311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CLIENT</a:t>
            </a:r>
          </a:p>
        </p:txBody>
      </p:sp>
      <p:sp>
        <p:nvSpPr>
          <p:cNvPr id="32" name="Oval 31"/>
          <p:cNvSpPr/>
          <p:nvPr/>
        </p:nvSpPr>
        <p:spPr>
          <a:xfrm>
            <a:off x="6464453" y="3135246"/>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CLIENT</a:t>
            </a:r>
          </a:p>
        </p:txBody>
      </p:sp>
      <p:sp>
        <p:nvSpPr>
          <p:cNvPr id="33" name="Rounded Rectangle 32"/>
          <p:cNvSpPr/>
          <p:nvPr/>
        </p:nvSpPr>
        <p:spPr>
          <a:xfrm>
            <a:off x="7472565" y="2271150"/>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4" name="Rectangle 33"/>
          <p:cNvSpPr/>
          <p:nvPr/>
        </p:nvSpPr>
        <p:spPr>
          <a:xfrm>
            <a:off x="7832605" y="2775206"/>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Job Tracker</a:t>
            </a:r>
          </a:p>
        </p:txBody>
      </p:sp>
      <p:sp>
        <p:nvSpPr>
          <p:cNvPr id="35" name="Rounded Rectangle 34"/>
          <p:cNvSpPr/>
          <p:nvPr/>
        </p:nvSpPr>
        <p:spPr>
          <a:xfrm>
            <a:off x="9272765" y="1407054"/>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6" name="Rectangle 35"/>
          <p:cNvSpPr/>
          <p:nvPr/>
        </p:nvSpPr>
        <p:spPr>
          <a:xfrm>
            <a:off x="9704813" y="1551070"/>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 Tracker</a:t>
            </a:r>
          </a:p>
        </p:txBody>
      </p:sp>
      <p:sp>
        <p:nvSpPr>
          <p:cNvPr id="37" name="Oval 36"/>
          <p:cNvSpPr/>
          <p:nvPr/>
        </p:nvSpPr>
        <p:spPr>
          <a:xfrm>
            <a:off x="9344773" y="2116101"/>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sp>
        <p:nvSpPr>
          <p:cNvPr id="38" name="Oval 37"/>
          <p:cNvSpPr/>
          <p:nvPr/>
        </p:nvSpPr>
        <p:spPr>
          <a:xfrm>
            <a:off x="10136861" y="2116101"/>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cxnSp>
        <p:nvCxnSpPr>
          <p:cNvPr id="39" name="Straight Arrow Connector 38"/>
          <p:cNvCxnSpPr>
            <a:stCxn id="37" idx="0"/>
            <a:endCxn id="36" idx="2"/>
          </p:cNvCxnSpPr>
          <p:nvPr/>
        </p:nvCxnSpPr>
        <p:spPr>
          <a:xfrm flipV="1">
            <a:off x="974081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36" idx="2"/>
          </p:cNvCxnSpPr>
          <p:nvPr/>
        </p:nvCxnSpPr>
        <p:spPr>
          <a:xfrm flipH="1" flipV="1">
            <a:off x="1010085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1"/>
            <a:endCxn id="34" idx="3"/>
          </p:cNvCxnSpPr>
          <p:nvPr/>
        </p:nvCxnSpPr>
        <p:spPr>
          <a:xfrm flipH="1">
            <a:off x="8624693" y="1767094"/>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344773" y="2703198"/>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3" name="Rectangle 42"/>
          <p:cNvSpPr/>
          <p:nvPr/>
        </p:nvSpPr>
        <p:spPr>
          <a:xfrm>
            <a:off x="9776821" y="2847214"/>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 Tracker</a:t>
            </a:r>
          </a:p>
        </p:txBody>
      </p:sp>
      <p:sp>
        <p:nvSpPr>
          <p:cNvPr id="44" name="Oval 43"/>
          <p:cNvSpPr/>
          <p:nvPr/>
        </p:nvSpPr>
        <p:spPr>
          <a:xfrm>
            <a:off x="9416781" y="3495286"/>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sp>
        <p:nvSpPr>
          <p:cNvPr id="45" name="Oval 44"/>
          <p:cNvSpPr/>
          <p:nvPr/>
        </p:nvSpPr>
        <p:spPr>
          <a:xfrm>
            <a:off x="10272493" y="3495286"/>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cxnSp>
        <p:nvCxnSpPr>
          <p:cNvPr id="46" name="Straight Arrow Connector 45"/>
          <p:cNvCxnSpPr>
            <a:stCxn id="44" idx="0"/>
            <a:endCxn id="43" idx="2"/>
          </p:cNvCxnSpPr>
          <p:nvPr/>
        </p:nvCxnSpPr>
        <p:spPr>
          <a:xfrm flipV="1">
            <a:off x="9812825" y="3279262"/>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0"/>
            <a:endCxn id="43" idx="2"/>
          </p:cNvCxnSpPr>
          <p:nvPr/>
        </p:nvCxnSpPr>
        <p:spPr>
          <a:xfrm flipH="1" flipV="1">
            <a:off x="10172865" y="3279262"/>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9350820" y="418222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9" name="Rectangle 48"/>
          <p:cNvSpPr/>
          <p:nvPr/>
        </p:nvSpPr>
        <p:spPr>
          <a:xfrm>
            <a:off x="9782868" y="42542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 Tracker</a:t>
            </a:r>
          </a:p>
        </p:txBody>
      </p:sp>
      <p:sp>
        <p:nvSpPr>
          <p:cNvPr id="50" name="Oval 49"/>
          <p:cNvSpPr/>
          <p:nvPr/>
        </p:nvSpPr>
        <p:spPr>
          <a:xfrm>
            <a:off x="9422828" y="490230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sp>
        <p:nvSpPr>
          <p:cNvPr id="51" name="Oval 50"/>
          <p:cNvSpPr/>
          <p:nvPr/>
        </p:nvSpPr>
        <p:spPr>
          <a:xfrm>
            <a:off x="10278540" y="490230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solidFill>
                  <a:schemeClr val="tx1"/>
                </a:solidFill>
              </a:rPr>
              <a:t>Task</a:t>
            </a:r>
          </a:p>
        </p:txBody>
      </p:sp>
      <p:cxnSp>
        <p:nvCxnSpPr>
          <p:cNvPr id="52" name="Straight Arrow Connector 51"/>
          <p:cNvCxnSpPr>
            <a:stCxn id="50" idx="0"/>
            <a:endCxn id="49" idx="2"/>
          </p:cNvCxnSpPr>
          <p:nvPr/>
        </p:nvCxnSpPr>
        <p:spPr>
          <a:xfrm flipV="1">
            <a:off x="9818872" y="468628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0"/>
            <a:endCxn id="49" idx="2"/>
          </p:cNvCxnSpPr>
          <p:nvPr/>
        </p:nvCxnSpPr>
        <p:spPr>
          <a:xfrm flipH="1" flipV="1">
            <a:off x="10178912" y="468628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1"/>
            <a:endCxn id="34" idx="3"/>
          </p:cNvCxnSpPr>
          <p:nvPr/>
        </p:nvCxnSpPr>
        <p:spPr>
          <a:xfrm flipH="1">
            <a:off x="8624693" y="306323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1"/>
            <a:endCxn id="34" idx="3"/>
          </p:cNvCxnSpPr>
          <p:nvPr/>
        </p:nvCxnSpPr>
        <p:spPr>
          <a:xfrm flipH="1" flipV="1">
            <a:off x="8624693" y="3063238"/>
            <a:ext cx="1158175" cy="140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6"/>
            <a:endCxn id="34" idx="1"/>
          </p:cNvCxnSpPr>
          <p:nvPr/>
        </p:nvCxnSpPr>
        <p:spPr>
          <a:xfrm>
            <a:off x="7256541" y="2307154"/>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6"/>
            <a:endCxn id="34" idx="1"/>
          </p:cNvCxnSpPr>
          <p:nvPr/>
        </p:nvCxnSpPr>
        <p:spPr>
          <a:xfrm flipV="1">
            <a:off x="7400557" y="3063238"/>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56541" y="2127134"/>
            <a:ext cx="432048" cy="276999"/>
          </a:xfrm>
          <a:prstGeom prst="rect">
            <a:avLst/>
          </a:prstGeom>
          <a:noFill/>
        </p:spPr>
        <p:txBody>
          <a:bodyPr wrap="square" rtlCol="0">
            <a:spAutoFit/>
          </a:bodyPr>
          <a:lstStyle/>
          <a:p>
            <a:r>
              <a:rPr lang="en-CA" sz="1200"/>
              <a:t>1</a:t>
            </a:r>
          </a:p>
        </p:txBody>
      </p:sp>
      <p:sp>
        <p:nvSpPr>
          <p:cNvPr id="59" name="TextBox 58"/>
          <p:cNvSpPr txBox="1"/>
          <p:nvPr/>
        </p:nvSpPr>
        <p:spPr>
          <a:xfrm>
            <a:off x="9344773" y="1623078"/>
            <a:ext cx="432048" cy="276999"/>
          </a:xfrm>
          <a:prstGeom prst="rect">
            <a:avLst/>
          </a:prstGeom>
          <a:noFill/>
        </p:spPr>
        <p:txBody>
          <a:bodyPr wrap="square" rtlCol="0">
            <a:spAutoFit/>
          </a:bodyPr>
          <a:lstStyle/>
          <a:p>
            <a:r>
              <a:rPr lang="en-CA" sz="1200"/>
              <a:t>2</a:t>
            </a:r>
          </a:p>
        </p:txBody>
      </p:sp>
      <p:sp>
        <p:nvSpPr>
          <p:cNvPr id="60" name="TextBox 59"/>
          <p:cNvSpPr txBox="1"/>
          <p:nvPr/>
        </p:nvSpPr>
        <p:spPr>
          <a:xfrm>
            <a:off x="8840717" y="2343158"/>
            <a:ext cx="432048" cy="276999"/>
          </a:xfrm>
          <a:prstGeom prst="rect">
            <a:avLst/>
          </a:prstGeom>
          <a:noFill/>
        </p:spPr>
        <p:txBody>
          <a:bodyPr wrap="square" rtlCol="0">
            <a:spAutoFit/>
          </a:bodyPr>
          <a:lstStyle/>
          <a:p>
            <a:r>
              <a:rPr lang="en-CA" sz="1200"/>
              <a:t>3</a:t>
            </a:r>
          </a:p>
        </p:txBody>
      </p:sp>
      <p:sp>
        <p:nvSpPr>
          <p:cNvPr id="61" name="TextBox 60"/>
          <p:cNvSpPr txBox="1"/>
          <p:nvPr/>
        </p:nvSpPr>
        <p:spPr>
          <a:xfrm>
            <a:off x="10496901" y="1911110"/>
            <a:ext cx="432048" cy="276999"/>
          </a:xfrm>
          <a:prstGeom prst="rect">
            <a:avLst/>
          </a:prstGeom>
          <a:noFill/>
        </p:spPr>
        <p:txBody>
          <a:bodyPr wrap="square" rtlCol="0">
            <a:spAutoFit/>
          </a:bodyPr>
          <a:lstStyle/>
          <a:p>
            <a:r>
              <a:rPr lang="en-CA" sz="1200"/>
              <a:t>4</a:t>
            </a:r>
          </a:p>
        </p:txBody>
      </p:sp>
      <p:sp>
        <p:nvSpPr>
          <p:cNvPr id="62" name="TextBox 61"/>
          <p:cNvSpPr txBox="1"/>
          <p:nvPr/>
        </p:nvSpPr>
        <p:spPr>
          <a:xfrm>
            <a:off x="8912725" y="2847214"/>
            <a:ext cx="432048" cy="276999"/>
          </a:xfrm>
          <a:prstGeom prst="rect">
            <a:avLst/>
          </a:prstGeom>
          <a:noFill/>
        </p:spPr>
        <p:txBody>
          <a:bodyPr wrap="square" rtlCol="0">
            <a:spAutoFit/>
          </a:bodyPr>
          <a:lstStyle/>
          <a:p>
            <a:r>
              <a:rPr lang="en-CA" sz="1200"/>
              <a:t>5</a:t>
            </a:r>
          </a:p>
        </p:txBody>
      </p:sp>
      <p:sp>
        <p:nvSpPr>
          <p:cNvPr id="66" name="Content Placeholder 2"/>
          <p:cNvSpPr txBox="1">
            <a:spLocks/>
          </p:cNvSpPr>
          <p:nvPr/>
        </p:nvSpPr>
        <p:spPr>
          <a:xfrm>
            <a:off x="269332" y="2055592"/>
            <a:ext cx="4176464" cy="5688632"/>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Client submit MapReduce Jobs to JobTracker. </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Job Tracker push jobs to TakTrackers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JobTracker report progress to Task Tracker.</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Job Tracker support only Map jobs and Reduce Jobs</a:t>
            </a:r>
          </a:p>
        </p:txBody>
      </p:sp>
    </p:spTree>
    <p:extLst>
      <p:ext uri="{BB962C8B-B14F-4D97-AF65-F5344CB8AC3E}">
        <p14:creationId xmlns="" xmlns:p14="http://schemas.microsoft.com/office/powerpoint/2010/main" val="397364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16" y="585216"/>
            <a:ext cx="4431792" cy="1499616"/>
          </a:xfrm>
        </p:spPr>
        <p:txBody>
          <a:bodyPr>
            <a:normAutofit/>
          </a:bodyPr>
          <a:lstStyle/>
          <a:p>
            <a:r>
              <a:rPr lang="en-CA" dirty="0"/>
              <a:t>MapReduce Engine in Hadoop Ver. 1</a:t>
            </a:r>
          </a:p>
        </p:txBody>
      </p:sp>
      <p:sp>
        <p:nvSpPr>
          <p:cNvPr id="5" name="Rectangle 4"/>
          <p:cNvSpPr/>
          <p:nvPr/>
        </p:nvSpPr>
        <p:spPr>
          <a:xfrm>
            <a:off x="9986314" y="968628"/>
            <a:ext cx="2016224"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Rectangle 6"/>
          <p:cNvSpPr/>
          <p:nvPr/>
        </p:nvSpPr>
        <p:spPr>
          <a:xfrm>
            <a:off x="7436376" y="918922"/>
            <a:ext cx="1800200" cy="5940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a:solidFill>
                  <a:schemeClr val="tx1"/>
                </a:solidFill>
                <a:latin typeface="Courier New" pitchFamily="49" charset="0"/>
                <a:cs typeface="Courier New" pitchFamily="49" charset="0"/>
              </a:rPr>
              <a:t>JOB TRACKER</a:t>
            </a:r>
          </a:p>
        </p:txBody>
      </p:sp>
      <p:sp>
        <p:nvSpPr>
          <p:cNvPr id="9" name="Rectangle 8"/>
          <p:cNvSpPr/>
          <p:nvPr/>
        </p:nvSpPr>
        <p:spPr>
          <a:xfrm>
            <a:off x="9925457" y="869216"/>
            <a:ext cx="1939444" cy="6660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solidFill>
                  <a:schemeClr val="tx1"/>
                </a:solidFill>
                <a:latin typeface="Courier New" pitchFamily="49" charset="0"/>
                <a:cs typeface="Courier New" pitchFamily="49" charset="0"/>
              </a:rPr>
              <a:t>TASK TRACKER</a:t>
            </a:r>
          </a:p>
        </p:txBody>
      </p:sp>
      <p:sp>
        <p:nvSpPr>
          <p:cNvPr id="10" name="Rectangle 9"/>
          <p:cNvSpPr/>
          <p:nvPr/>
        </p:nvSpPr>
        <p:spPr>
          <a:xfrm>
            <a:off x="5581269" y="968628"/>
            <a:ext cx="1359000"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10"/>
          <p:cNvSpPr/>
          <p:nvPr/>
        </p:nvSpPr>
        <p:spPr>
          <a:xfrm>
            <a:off x="5509261" y="896620"/>
            <a:ext cx="1359000" cy="6480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a:solidFill>
                  <a:schemeClr val="tx1"/>
                </a:solidFill>
                <a:latin typeface="Courier New" pitchFamily="49" charset="0"/>
                <a:cs typeface="Courier New" pitchFamily="49" charset="0"/>
              </a:rPr>
              <a:t>CLIENT</a:t>
            </a:r>
          </a:p>
        </p:txBody>
      </p:sp>
      <p:cxnSp>
        <p:nvCxnSpPr>
          <p:cNvPr id="12" name="Straight Arrow Connector 11"/>
          <p:cNvCxnSpPr>
            <a:stCxn id="11" idx="3"/>
            <a:endCxn id="7" idx="1"/>
          </p:cNvCxnSpPr>
          <p:nvPr/>
        </p:nvCxnSpPr>
        <p:spPr>
          <a:xfrm flipV="1">
            <a:off x="6868261" y="1215955"/>
            <a:ext cx="568115" cy="470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9" idx="1"/>
          </p:cNvCxnSpPr>
          <p:nvPr/>
        </p:nvCxnSpPr>
        <p:spPr>
          <a:xfrm flipV="1">
            <a:off x="9236576" y="1202253"/>
            <a:ext cx="688881" cy="137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9236576" y="931973"/>
            <a:ext cx="688881" cy="283982"/>
          </a:xfrm>
          <a:prstGeom prst="arc">
            <a:avLst>
              <a:gd name="adj1" fmla="val 10809009"/>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000" b="0" i="0" u="none" strike="noStrike" cap="none" normalizeH="0" baseline="0">
                <a:ln>
                  <a:noFill/>
                </a:ln>
                <a:solidFill>
                  <a:schemeClr val="tx1"/>
                </a:solidFill>
                <a:effectLst/>
                <a:latin typeface="Consolas" pitchFamily="49" charset="0"/>
                <a:ea typeface="等线"/>
                <a:cs typeface="Times New Roman" pitchFamily="18" charset="0"/>
              </a:rPr>
              <a:t/>
            </a:r>
            <a:br>
              <a:rPr kumimoji="0" lang="en-CA" altLang="zh-CN" sz="1000" b="0" i="0" u="none" strike="noStrike" cap="none" normalizeH="0" baseline="0">
                <a:ln>
                  <a:noFill/>
                </a:ln>
                <a:solidFill>
                  <a:schemeClr val="tx1"/>
                </a:solidFill>
                <a:effectLst/>
                <a:latin typeface="Consolas" pitchFamily="49" charset="0"/>
                <a:ea typeface="等线"/>
                <a:cs typeface="Times New Roman" pitchFamily="18" charset="0"/>
              </a:rPr>
            </a:br>
            <a:endParaRPr kumimoji="0" lang="en-CA" altLang="zh-CN" sz="1800" b="0" i="0" u="none" strike="noStrike" cap="none" normalizeH="0" baseline="0">
              <a:ln>
                <a:noFill/>
              </a:ln>
              <a:solidFill>
                <a:schemeClr val="tx1"/>
              </a:solidFill>
              <a:effectLst/>
              <a:latin typeface="Arial" pitchFamily="34" charset="0"/>
              <a:cs typeface="Arial" pitchFamily="34" charset="0"/>
            </a:endParaRPr>
          </a:p>
        </p:txBody>
      </p:sp>
      <p:sp>
        <p:nvSpPr>
          <p:cNvPr id="18" name="Content Placeholder 2"/>
          <p:cNvSpPr txBox="1">
            <a:spLocks/>
          </p:cNvSpPr>
          <p:nvPr/>
        </p:nvSpPr>
        <p:spPr>
          <a:xfrm>
            <a:off x="457200" y="2420888"/>
            <a:ext cx="8229600" cy="3705275"/>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Client submit MapReduce Jobs.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 Job Tracker will push work out (to available task-tracker nodes)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Every task tracker node will spawn JVM (Java Virtual Machine) process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smtClean="0">
                <a:ln>
                  <a:noFill/>
                </a:ln>
                <a:solidFill>
                  <a:schemeClr val="tx1"/>
                </a:solidFill>
                <a:effectLst/>
                <a:uLnTx/>
                <a:uFillTx/>
                <a:latin typeface="+mn-lt"/>
                <a:ea typeface="+mn-ea"/>
                <a:cs typeface="+mn-cs"/>
              </a:rPr>
              <a:t>At a set frequency, the task tracker will send signal to Job Tracker to indicate its ‘liveliness’</a:t>
            </a:r>
            <a:endParaRPr kumimoji="0" lang="en-CA" sz="2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79082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422" y="211976"/>
            <a:ext cx="3119716" cy="2265560"/>
          </a:xfrm>
        </p:spPr>
        <p:txBody>
          <a:bodyPr>
            <a:normAutofit/>
          </a:bodyPr>
          <a:lstStyle/>
          <a:p>
            <a:r>
              <a:rPr lang="en-CA"/>
              <a:t>MapReduce </a:t>
            </a:r>
            <a:r>
              <a:rPr lang="en-CA" smtClean="0"/>
              <a:t>AlGORITHM</a:t>
            </a:r>
            <a:endParaRPr lang="en-CA" dirty="0"/>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000" b="0" i="0" u="none" strike="noStrike" cap="none" normalizeH="0" baseline="0">
                <a:ln>
                  <a:noFill/>
                </a:ln>
                <a:solidFill>
                  <a:schemeClr val="tx1"/>
                </a:solidFill>
                <a:effectLst/>
                <a:latin typeface="Consolas" pitchFamily="49" charset="0"/>
                <a:ea typeface="等线"/>
                <a:cs typeface="Times New Roman" pitchFamily="18" charset="0"/>
              </a:rPr>
              <a:t/>
            </a:r>
            <a:br>
              <a:rPr kumimoji="0" lang="en-CA" altLang="zh-CN" sz="1000" b="0" i="0" u="none" strike="noStrike" cap="none" normalizeH="0" baseline="0">
                <a:ln>
                  <a:noFill/>
                </a:ln>
                <a:solidFill>
                  <a:schemeClr val="tx1"/>
                </a:solidFill>
                <a:effectLst/>
                <a:latin typeface="Consolas" pitchFamily="49" charset="0"/>
                <a:ea typeface="等线"/>
                <a:cs typeface="Times New Roman" pitchFamily="18" charset="0"/>
              </a:rPr>
            </a:br>
            <a:endParaRPr kumimoji="0" lang="en-CA" altLang="zh-CN"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5"/>
          <p:cNvSpPr/>
          <p:nvPr/>
        </p:nvSpPr>
        <p:spPr>
          <a:xfrm>
            <a:off x="3504881" y="1343408"/>
            <a:ext cx="625211" cy="19723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File</a:t>
            </a:r>
            <a:endParaRPr lang="en-CA" sz="1200">
              <a:solidFill>
                <a:schemeClr val="tx1"/>
              </a:solidFill>
            </a:endParaRPr>
          </a:p>
        </p:txBody>
      </p:sp>
      <p:grpSp>
        <p:nvGrpSpPr>
          <p:cNvPr id="17" name="Group 16"/>
          <p:cNvGrpSpPr/>
          <p:nvPr/>
        </p:nvGrpSpPr>
        <p:grpSpPr>
          <a:xfrm>
            <a:off x="4905077" y="911360"/>
            <a:ext cx="406306" cy="295859"/>
            <a:chOff x="1835696" y="404664"/>
            <a:chExt cx="468032" cy="540000"/>
          </a:xfrm>
        </p:grpSpPr>
        <p:sp>
          <p:nvSpPr>
            <p:cNvPr id="19" name="Rectangle 18"/>
            <p:cNvSpPr/>
            <p:nvPr/>
          </p:nvSpPr>
          <p:spPr>
            <a:xfrm>
              <a:off x="1835696" y="404664"/>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0" name="Rectangle 19"/>
            <p:cNvSpPr/>
            <p:nvPr/>
          </p:nvSpPr>
          <p:spPr>
            <a:xfrm>
              <a:off x="1979712" y="404664"/>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1" name="Rectangle 20"/>
            <p:cNvSpPr/>
            <p:nvPr/>
          </p:nvSpPr>
          <p:spPr>
            <a:xfrm>
              <a:off x="2123728" y="404664"/>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22" name="Group 21"/>
          <p:cNvGrpSpPr/>
          <p:nvPr/>
        </p:nvGrpSpPr>
        <p:grpSpPr>
          <a:xfrm>
            <a:off x="4905077" y="1631440"/>
            <a:ext cx="531329" cy="295859"/>
            <a:chOff x="1907704" y="1556792"/>
            <a:chExt cx="612048" cy="540000"/>
          </a:xfrm>
        </p:grpSpPr>
        <p:sp>
          <p:nvSpPr>
            <p:cNvPr id="23" name="Rectangle 22"/>
            <p:cNvSpPr/>
            <p:nvPr/>
          </p:nvSpPr>
          <p:spPr>
            <a:xfrm>
              <a:off x="1907704" y="1556792"/>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4" name="Rectangle 23"/>
            <p:cNvSpPr/>
            <p:nvPr/>
          </p:nvSpPr>
          <p:spPr>
            <a:xfrm>
              <a:off x="2051720" y="1556792"/>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5" name="Rectangle 24"/>
            <p:cNvSpPr/>
            <p:nvPr/>
          </p:nvSpPr>
          <p:spPr>
            <a:xfrm>
              <a:off x="2195736" y="1556792"/>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6" name="Rectangle 25"/>
            <p:cNvSpPr/>
            <p:nvPr/>
          </p:nvSpPr>
          <p:spPr>
            <a:xfrm>
              <a:off x="2339752" y="1556792"/>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27" name="Group 26"/>
          <p:cNvGrpSpPr/>
          <p:nvPr/>
        </p:nvGrpSpPr>
        <p:grpSpPr>
          <a:xfrm>
            <a:off x="6313193" y="983368"/>
            <a:ext cx="875061" cy="236714"/>
            <a:chOff x="3240000" y="332656"/>
            <a:chExt cx="1008000" cy="432048"/>
          </a:xfrm>
        </p:grpSpPr>
        <p:sp>
          <p:nvSpPr>
            <p:cNvPr id="28" name="Rectangle 27"/>
            <p:cNvSpPr/>
            <p:nvPr/>
          </p:nvSpPr>
          <p:spPr>
            <a:xfrm>
              <a:off x="3240000" y="33265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9" name="Rectangle 28"/>
            <p:cNvSpPr/>
            <p:nvPr/>
          </p:nvSpPr>
          <p:spPr>
            <a:xfrm>
              <a:off x="3240000" y="476672"/>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0" name="Rectangle 29"/>
            <p:cNvSpPr/>
            <p:nvPr/>
          </p:nvSpPr>
          <p:spPr>
            <a:xfrm>
              <a:off x="3240000" y="6206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31" name="Group 30"/>
          <p:cNvGrpSpPr/>
          <p:nvPr/>
        </p:nvGrpSpPr>
        <p:grpSpPr>
          <a:xfrm>
            <a:off x="8424138" y="1127384"/>
            <a:ext cx="875061" cy="315618"/>
            <a:chOff x="6480000" y="620688"/>
            <a:chExt cx="1008000" cy="576064"/>
          </a:xfrm>
        </p:grpSpPr>
        <p:sp>
          <p:nvSpPr>
            <p:cNvPr id="32" name="Rectangle 31"/>
            <p:cNvSpPr/>
            <p:nvPr/>
          </p:nvSpPr>
          <p:spPr>
            <a:xfrm>
              <a:off x="6480000" y="62068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3" name="Rectangle 32"/>
            <p:cNvSpPr/>
            <p:nvPr/>
          </p:nvSpPr>
          <p:spPr>
            <a:xfrm>
              <a:off x="6480000" y="764704"/>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4" name="Rectangle 33"/>
            <p:cNvSpPr/>
            <p:nvPr/>
          </p:nvSpPr>
          <p:spPr>
            <a:xfrm>
              <a:off x="6480000" y="908720"/>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5" name="Rectangle 34"/>
            <p:cNvSpPr/>
            <p:nvPr/>
          </p:nvSpPr>
          <p:spPr>
            <a:xfrm>
              <a:off x="6480000" y="105273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36" name="Group 35"/>
          <p:cNvGrpSpPr/>
          <p:nvPr/>
        </p:nvGrpSpPr>
        <p:grpSpPr>
          <a:xfrm>
            <a:off x="8424138" y="2783568"/>
            <a:ext cx="875061" cy="157809"/>
            <a:chOff x="6480000" y="1700808"/>
            <a:chExt cx="1008000" cy="288032"/>
          </a:xfrm>
        </p:grpSpPr>
        <p:sp>
          <p:nvSpPr>
            <p:cNvPr id="37" name="Rectangle 36"/>
            <p:cNvSpPr/>
            <p:nvPr/>
          </p:nvSpPr>
          <p:spPr>
            <a:xfrm>
              <a:off x="6480000" y="170080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8" name="Rectangle 37"/>
            <p:cNvSpPr/>
            <p:nvPr/>
          </p:nvSpPr>
          <p:spPr>
            <a:xfrm>
              <a:off x="6480000" y="1844824"/>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39" name="Group 38"/>
          <p:cNvGrpSpPr/>
          <p:nvPr/>
        </p:nvGrpSpPr>
        <p:grpSpPr>
          <a:xfrm>
            <a:off x="8424138" y="4295736"/>
            <a:ext cx="875061" cy="157809"/>
            <a:chOff x="6480000" y="3356992"/>
            <a:chExt cx="1008000" cy="288032"/>
          </a:xfrm>
        </p:grpSpPr>
        <p:sp>
          <p:nvSpPr>
            <p:cNvPr id="40" name="Rectangle 39"/>
            <p:cNvSpPr/>
            <p:nvPr/>
          </p:nvSpPr>
          <p:spPr>
            <a:xfrm>
              <a:off x="6480000" y="3356992"/>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1" name="Rectangle 40"/>
            <p:cNvSpPr/>
            <p:nvPr/>
          </p:nvSpPr>
          <p:spPr>
            <a:xfrm>
              <a:off x="6480000" y="3501008"/>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42" name="Group 41"/>
          <p:cNvGrpSpPr/>
          <p:nvPr/>
        </p:nvGrpSpPr>
        <p:grpSpPr>
          <a:xfrm>
            <a:off x="8424138" y="5951920"/>
            <a:ext cx="875061" cy="157809"/>
            <a:chOff x="6480000" y="4221088"/>
            <a:chExt cx="1008000" cy="288032"/>
          </a:xfrm>
        </p:grpSpPr>
        <p:sp>
          <p:nvSpPr>
            <p:cNvPr id="43" name="Rectangle 42"/>
            <p:cNvSpPr/>
            <p:nvPr/>
          </p:nvSpPr>
          <p:spPr>
            <a:xfrm>
              <a:off x="6480000" y="4221088"/>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4" name="Rectangle 43"/>
            <p:cNvSpPr/>
            <p:nvPr/>
          </p:nvSpPr>
          <p:spPr>
            <a:xfrm>
              <a:off x="6480000" y="4365104"/>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45" name="Group 44"/>
          <p:cNvGrpSpPr/>
          <p:nvPr/>
        </p:nvGrpSpPr>
        <p:grpSpPr>
          <a:xfrm>
            <a:off x="6313193" y="1559432"/>
            <a:ext cx="875061" cy="315618"/>
            <a:chOff x="3240000" y="1556792"/>
            <a:chExt cx="1008000" cy="576064"/>
          </a:xfrm>
        </p:grpSpPr>
        <p:sp>
          <p:nvSpPr>
            <p:cNvPr id="46" name="Rectangle 45"/>
            <p:cNvSpPr/>
            <p:nvPr/>
          </p:nvSpPr>
          <p:spPr>
            <a:xfrm>
              <a:off x="3240000" y="155679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7" name="Rectangle 46"/>
            <p:cNvSpPr/>
            <p:nvPr/>
          </p:nvSpPr>
          <p:spPr>
            <a:xfrm>
              <a:off x="3240000" y="1844824"/>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8" name="Rectangle 47"/>
            <p:cNvSpPr/>
            <p:nvPr/>
          </p:nvSpPr>
          <p:spPr>
            <a:xfrm>
              <a:off x="3240000" y="1988840"/>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9" name="Rectangle 48"/>
            <p:cNvSpPr/>
            <p:nvPr/>
          </p:nvSpPr>
          <p:spPr>
            <a:xfrm>
              <a:off x="3240000" y="170080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50" name="Group 49"/>
          <p:cNvGrpSpPr/>
          <p:nvPr/>
        </p:nvGrpSpPr>
        <p:grpSpPr>
          <a:xfrm>
            <a:off x="8424138" y="3647664"/>
            <a:ext cx="875061" cy="315618"/>
            <a:chOff x="6480000" y="2420888"/>
            <a:chExt cx="1008000" cy="576064"/>
          </a:xfrm>
        </p:grpSpPr>
        <p:sp>
          <p:nvSpPr>
            <p:cNvPr id="51" name="Rectangle 50"/>
            <p:cNvSpPr/>
            <p:nvPr/>
          </p:nvSpPr>
          <p:spPr>
            <a:xfrm>
              <a:off x="6480000" y="24208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52" name="Rectangle 51"/>
            <p:cNvSpPr/>
            <p:nvPr/>
          </p:nvSpPr>
          <p:spPr>
            <a:xfrm>
              <a:off x="6480000" y="256490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53" name="Rectangle 52"/>
            <p:cNvSpPr/>
            <p:nvPr/>
          </p:nvSpPr>
          <p:spPr>
            <a:xfrm>
              <a:off x="6480000" y="2708920"/>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54" name="Rectangle 53"/>
            <p:cNvSpPr/>
            <p:nvPr/>
          </p:nvSpPr>
          <p:spPr>
            <a:xfrm>
              <a:off x="6480000" y="2852936"/>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cxnSp>
        <p:nvCxnSpPr>
          <p:cNvPr id="55" name="Straight Arrow Connector 54"/>
          <p:cNvCxnSpPr>
            <a:stCxn id="21" idx="3"/>
            <a:endCxn id="29" idx="1"/>
          </p:cNvCxnSpPr>
          <p:nvPr/>
        </p:nvCxnSpPr>
        <p:spPr>
          <a:xfrm>
            <a:off x="5311383" y="1059290"/>
            <a:ext cx="1001810" cy="42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6" idx="3"/>
            <a:endCxn id="47" idx="1"/>
          </p:cNvCxnSpPr>
          <p:nvPr/>
        </p:nvCxnSpPr>
        <p:spPr>
          <a:xfrm flipV="1">
            <a:off x="5436406" y="1756694"/>
            <a:ext cx="876787" cy="22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8" idx="3"/>
            <a:endCxn id="32" idx="1"/>
          </p:cNvCxnSpPr>
          <p:nvPr/>
        </p:nvCxnSpPr>
        <p:spPr>
          <a:xfrm>
            <a:off x="7188254" y="1022821"/>
            <a:ext cx="123588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9" idx="3"/>
            <a:endCxn id="37" idx="1"/>
          </p:cNvCxnSpPr>
          <p:nvPr/>
        </p:nvCxnSpPr>
        <p:spPr>
          <a:xfrm>
            <a:off x="7188254" y="1101726"/>
            <a:ext cx="1235884" cy="1721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3"/>
            <a:endCxn id="51" idx="1"/>
          </p:cNvCxnSpPr>
          <p:nvPr/>
        </p:nvCxnSpPr>
        <p:spPr>
          <a:xfrm>
            <a:off x="7188254" y="1180630"/>
            <a:ext cx="1235884" cy="2506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3"/>
            <a:endCxn id="33" idx="1"/>
          </p:cNvCxnSpPr>
          <p:nvPr/>
        </p:nvCxnSpPr>
        <p:spPr>
          <a:xfrm flipV="1">
            <a:off x="7188254" y="1245742"/>
            <a:ext cx="1235884" cy="353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9" idx="3"/>
            <a:endCxn id="52" idx="1"/>
          </p:cNvCxnSpPr>
          <p:nvPr/>
        </p:nvCxnSpPr>
        <p:spPr>
          <a:xfrm>
            <a:off x="7188254" y="1677790"/>
            <a:ext cx="1235884"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7" idx="3"/>
            <a:endCxn id="40" idx="1"/>
          </p:cNvCxnSpPr>
          <p:nvPr/>
        </p:nvCxnSpPr>
        <p:spPr>
          <a:xfrm>
            <a:off x="7188254" y="1756694"/>
            <a:ext cx="1235884" cy="2578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8" idx="3"/>
            <a:endCxn id="43" idx="1"/>
          </p:cNvCxnSpPr>
          <p:nvPr/>
        </p:nvCxnSpPr>
        <p:spPr>
          <a:xfrm>
            <a:off x="7188254" y="1835599"/>
            <a:ext cx="1235884" cy="4155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977085" y="5375936"/>
            <a:ext cx="406306" cy="295859"/>
            <a:chOff x="1907704" y="4509120"/>
            <a:chExt cx="468032" cy="540000"/>
          </a:xfrm>
        </p:grpSpPr>
        <p:sp>
          <p:nvSpPr>
            <p:cNvPr id="65" name="Rectangle 64"/>
            <p:cNvSpPr/>
            <p:nvPr/>
          </p:nvSpPr>
          <p:spPr>
            <a:xfrm>
              <a:off x="1907704" y="4509120"/>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66" name="Rectangle 65"/>
            <p:cNvSpPr/>
            <p:nvPr/>
          </p:nvSpPr>
          <p:spPr>
            <a:xfrm>
              <a:off x="2051720" y="4509120"/>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67" name="Rectangle 66"/>
            <p:cNvSpPr/>
            <p:nvPr/>
          </p:nvSpPr>
          <p:spPr>
            <a:xfrm>
              <a:off x="2195736" y="4509120"/>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68" name="Group 67"/>
          <p:cNvGrpSpPr/>
          <p:nvPr/>
        </p:nvGrpSpPr>
        <p:grpSpPr>
          <a:xfrm>
            <a:off x="4977085" y="6095936"/>
            <a:ext cx="531329" cy="295859"/>
            <a:chOff x="1979712" y="5661248"/>
            <a:chExt cx="612048" cy="540000"/>
          </a:xfrm>
        </p:grpSpPr>
        <p:sp>
          <p:nvSpPr>
            <p:cNvPr id="69" name="Rectangle 68"/>
            <p:cNvSpPr/>
            <p:nvPr/>
          </p:nvSpPr>
          <p:spPr>
            <a:xfrm>
              <a:off x="1979712" y="5661248"/>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0" name="Rectangle 69"/>
            <p:cNvSpPr/>
            <p:nvPr/>
          </p:nvSpPr>
          <p:spPr>
            <a:xfrm>
              <a:off x="2123728" y="5661248"/>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1" name="Rectangle 70"/>
            <p:cNvSpPr/>
            <p:nvPr/>
          </p:nvSpPr>
          <p:spPr>
            <a:xfrm>
              <a:off x="2267744" y="5661248"/>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2" name="Rectangle 71"/>
            <p:cNvSpPr/>
            <p:nvPr/>
          </p:nvSpPr>
          <p:spPr>
            <a:xfrm>
              <a:off x="2411760" y="5661248"/>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73" name="Group 72"/>
          <p:cNvGrpSpPr/>
          <p:nvPr/>
        </p:nvGrpSpPr>
        <p:grpSpPr>
          <a:xfrm>
            <a:off x="6313193" y="5411880"/>
            <a:ext cx="875061" cy="236714"/>
            <a:chOff x="3240000" y="4437112"/>
            <a:chExt cx="1008000" cy="432048"/>
          </a:xfrm>
        </p:grpSpPr>
        <p:sp>
          <p:nvSpPr>
            <p:cNvPr id="74" name="Rectangle 73"/>
            <p:cNvSpPr/>
            <p:nvPr/>
          </p:nvSpPr>
          <p:spPr>
            <a:xfrm>
              <a:off x="3240000" y="443711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5" name="Rectangle 74"/>
            <p:cNvSpPr/>
            <p:nvPr/>
          </p:nvSpPr>
          <p:spPr>
            <a:xfrm>
              <a:off x="3240000" y="458112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6" name="Rectangle 75"/>
            <p:cNvSpPr/>
            <p:nvPr/>
          </p:nvSpPr>
          <p:spPr>
            <a:xfrm>
              <a:off x="3240000" y="472514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grpSp>
        <p:nvGrpSpPr>
          <p:cNvPr id="77" name="Group 76"/>
          <p:cNvGrpSpPr/>
          <p:nvPr/>
        </p:nvGrpSpPr>
        <p:grpSpPr>
          <a:xfrm>
            <a:off x="6313193" y="6023928"/>
            <a:ext cx="875061" cy="315618"/>
            <a:chOff x="3240000" y="5661248"/>
            <a:chExt cx="1008000" cy="576064"/>
          </a:xfrm>
        </p:grpSpPr>
        <p:sp>
          <p:nvSpPr>
            <p:cNvPr id="78" name="Rectangle 77"/>
            <p:cNvSpPr/>
            <p:nvPr/>
          </p:nvSpPr>
          <p:spPr>
            <a:xfrm>
              <a:off x="3240000" y="566124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9" name="Rectangle 78"/>
            <p:cNvSpPr/>
            <p:nvPr/>
          </p:nvSpPr>
          <p:spPr>
            <a:xfrm>
              <a:off x="3240000" y="5949280"/>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80" name="Rectangle 79"/>
            <p:cNvSpPr/>
            <p:nvPr/>
          </p:nvSpPr>
          <p:spPr>
            <a:xfrm>
              <a:off x="3240000" y="6093296"/>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81" name="Rectangle 80"/>
            <p:cNvSpPr/>
            <p:nvPr/>
          </p:nvSpPr>
          <p:spPr>
            <a:xfrm>
              <a:off x="3240000" y="580526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grpSp>
      <p:cxnSp>
        <p:nvCxnSpPr>
          <p:cNvPr id="82" name="Straight Arrow Connector 81"/>
          <p:cNvCxnSpPr>
            <a:stCxn id="67" idx="3"/>
            <a:endCxn id="75" idx="1"/>
          </p:cNvCxnSpPr>
          <p:nvPr/>
        </p:nvCxnSpPr>
        <p:spPr>
          <a:xfrm>
            <a:off x="5383391" y="5523866"/>
            <a:ext cx="929802" cy="6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3"/>
            <a:endCxn id="79" idx="1"/>
          </p:cNvCxnSpPr>
          <p:nvPr/>
        </p:nvCxnSpPr>
        <p:spPr>
          <a:xfrm flipV="1">
            <a:off x="5508414" y="6221190"/>
            <a:ext cx="804779" cy="22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651537" y="5879912"/>
            <a:ext cx="625211" cy="19723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File</a:t>
            </a:r>
            <a:endParaRPr lang="en-CA" sz="1200">
              <a:solidFill>
                <a:schemeClr val="tx1"/>
              </a:solidFill>
            </a:endParaRPr>
          </a:p>
        </p:txBody>
      </p:sp>
      <p:cxnSp>
        <p:nvCxnSpPr>
          <p:cNvPr id="85" name="Straight Arrow Connector 84"/>
          <p:cNvCxnSpPr>
            <a:stCxn id="74" idx="3"/>
            <a:endCxn id="34" idx="1"/>
          </p:cNvCxnSpPr>
          <p:nvPr/>
        </p:nvCxnSpPr>
        <p:spPr>
          <a:xfrm flipV="1">
            <a:off x="7188254" y="1324646"/>
            <a:ext cx="1235884" cy="412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1" idx="3"/>
            <a:endCxn id="54" idx="1"/>
          </p:cNvCxnSpPr>
          <p:nvPr/>
        </p:nvCxnSpPr>
        <p:spPr>
          <a:xfrm flipV="1">
            <a:off x="7188254" y="3923831"/>
            <a:ext cx="1235884" cy="2218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5" idx="3"/>
            <a:endCxn id="38" idx="1"/>
          </p:cNvCxnSpPr>
          <p:nvPr/>
        </p:nvCxnSpPr>
        <p:spPr>
          <a:xfrm flipV="1">
            <a:off x="7188254" y="2901926"/>
            <a:ext cx="1235884" cy="262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6" idx="3"/>
            <a:endCxn id="53" idx="1"/>
          </p:cNvCxnSpPr>
          <p:nvPr/>
        </p:nvCxnSpPr>
        <p:spPr>
          <a:xfrm flipV="1">
            <a:off x="7188254" y="3844926"/>
            <a:ext cx="1235884" cy="176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8" idx="3"/>
            <a:endCxn id="35" idx="1"/>
          </p:cNvCxnSpPr>
          <p:nvPr/>
        </p:nvCxnSpPr>
        <p:spPr>
          <a:xfrm flipV="1">
            <a:off x="7188254" y="1403551"/>
            <a:ext cx="1235884" cy="4659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3"/>
            <a:endCxn id="41" idx="1"/>
          </p:cNvCxnSpPr>
          <p:nvPr/>
        </p:nvCxnSpPr>
        <p:spPr>
          <a:xfrm flipV="1">
            <a:off x="7188254" y="4414094"/>
            <a:ext cx="1235884" cy="1807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0" idx="3"/>
            <a:endCxn id="44" idx="1"/>
          </p:cNvCxnSpPr>
          <p:nvPr/>
        </p:nvCxnSpPr>
        <p:spPr>
          <a:xfrm flipV="1">
            <a:off x="7188254" y="6070278"/>
            <a:ext cx="1235884" cy="229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6" idx="3"/>
            <a:endCxn id="19" idx="1"/>
          </p:cNvCxnSpPr>
          <p:nvPr/>
        </p:nvCxnSpPr>
        <p:spPr>
          <a:xfrm flipV="1">
            <a:off x="4130092" y="1059290"/>
            <a:ext cx="774985" cy="382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6" idx="3"/>
            <a:endCxn id="23" idx="1"/>
          </p:cNvCxnSpPr>
          <p:nvPr/>
        </p:nvCxnSpPr>
        <p:spPr>
          <a:xfrm>
            <a:off x="4130092" y="1442028"/>
            <a:ext cx="774985" cy="337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4" idx="3"/>
            <a:endCxn id="65" idx="1"/>
          </p:cNvCxnSpPr>
          <p:nvPr/>
        </p:nvCxnSpPr>
        <p:spPr>
          <a:xfrm flipV="1">
            <a:off x="4276748" y="5523866"/>
            <a:ext cx="700337" cy="45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4" idx="3"/>
            <a:endCxn id="69" idx="1"/>
          </p:cNvCxnSpPr>
          <p:nvPr/>
        </p:nvCxnSpPr>
        <p:spPr>
          <a:xfrm>
            <a:off x="4276748" y="5978532"/>
            <a:ext cx="700337" cy="265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3576889" y="5303848"/>
            <a:ext cx="7563871" cy="122758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97" name="Rectangle 96"/>
          <p:cNvSpPr/>
          <p:nvPr/>
        </p:nvSpPr>
        <p:spPr>
          <a:xfrm>
            <a:off x="3469385" y="839352"/>
            <a:ext cx="7594686" cy="123204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98" name="Rectangle 97"/>
          <p:cNvSpPr/>
          <p:nvPr/>
        </p:nvSpPr>
        <p:spPr>
          <a:xfrm>
            <a:off x="3548895" y="3503648"/>
            <a:ext cx="8615111" cy="10310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99" name="Rectangle 98"/>
          <p:cNvSpPr/>
          <p:nvPr/>
        </p:nvSpPr>
        <p:spPr>
          <a:xfrm>
            <a:off x="3576889" y="2711559"/>
            <a:ext cx="7563871" cy="47950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0" name="Rectangle 99"/>
          <p:cNvSpPr/>
          <p:nvPr/>
        </p:nvSpPr>
        <p:spPr>
          <a:xfrm>
            <a:off x="10201625" y="1199392"/>
            <a:ext cx="562539" cy="157791"/>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1" name="Rectangle 100"/>
          <p:cNvSpPr/>
          <p:nvPr/>
        </p:nvSpPr>
        <p:spPr>
          <a:xfrm>
            <a:off x="10201625" y="3719704"/>
            <a:ext cx="562539" cy="157791"/>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2" name="Rectangle 101"/>
          <p:cNvSpPr/>
          <p:nvPr/>
        </p:nvSpPr>
        <p:spPr>
          <a:xfrm>
            <a:off x="10201625" y="2783568"/>
            <a:ext cx="562539" cy="157791"/>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03" name="Rectangle 102"/>
          <p:cNvSpPr/>
          <p:nvPr/>
        </p:nvSpPr>
        <p:spPr>
          <a:xfrm>
            <a:off x="10201625" y="5879912"/>
            <a:ext cx="562539" cy="157791"/>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cxnSp>
        <p:nvCxnSpPr>
          <p:cNvPr id="104" name="Straight Arrow Connector 103"/>
          <p:cNvCxnSpPr>
            <a:stCxn id="33" idx="3"/>
            <a:endCxn id="100" idx="1"/>
          </p:cNvCxnSpPr>
          <p:nvPr/>
        </p:nvCxnSpPr>
        <p:spPr>
          <a:xfrm>
            <a:off x="9299199" y="1245742"/>
            <a:ext cx="902426" cy="32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7" idx="3"/>
            <a:endCxn id="102" idx="1"/>
          </p:cNvCxnSpPr>
          <p:nvPr/>
        </p:nvCxnSpPr>
        <p:spPr>
          <a:xfrm>
            <a:off x="9299199" y="2823021"/>
            <a:ext cx="902426" cy="39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2" idx="3"/>
            <a:endCxn id="101" idx="1"/>
          </p:cNvCxnSpPr>
          <p:nvPr/>
        </p:nvCxnSpPr>
        <p:spPr>
          <a:xfrm>
            <a:off x="9299199" y="3766022"/>
            <a:ext cx="902426" cy="32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10201625" y="4223728"/>
            <a:ext cx="562539" cy="157791"/>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cxnSp>
        <p:nvCxnSpPr>
          <p:cNvPr id="108" name="Straight Arrow Connector 107"/>
          <p:cNvCxnSpPr>
            <a:stCxn id="40" idx="3"/>
            <a:endCxn id="107" idx="1"/>
          </p:cNvCxnSpPr>
          <p:nvPr/>
        </p:nvCxnSpPr>
        <p:spPr>
          <a:xfrm flipV="1">
            <a:off x="9299199" y="4302624"/>
            <a:ext cx="902426" cy="3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43" idx="3"/>
            <a:endCxn id="103" idx="1"/>
          </p:cNvCxnSpPr>
          <p:nvPr/>
        </p:nvCxnSpPr>
        <p:spPr>
          <a:xfrm flipV="1">
            <a:off x="9299199" y="5958808"/>
            <a:ext cx="902426" cy="3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504881" y="839353"/>
            <a:ext cx="871176" cy="276999"/>
          </a:xfrm>
          <a:prstGeom prst="rect">
            <a:avLst/>
          </a:prstGeom>
          <a:noFill/>
        </p:spPr>
        <p:txBody>
          <a:bodyPr wrap="square" rtlCol="0">
            <a:spAutoFit/>
          </a:bodyPr>
          <a:lstStyle/>
          <a:p>
            <a:r>
              <a:rPr lang="en-CA" sz="1200" smtClean="0"/>
              <a:t>a Node</a:t>
            </a:r>
            <a:endParaRPr lang="en-CA" sz="1200"/>
          </a:p>
        </p:txBody>
      </p:sp>
      <p:sp>
        <p:nvSpPr>
          <p:cNvPr id="111" name="TextBox 110"/>
          <p:cNvSpPr txBox="1"/>
          <p:nvPr/>
        </p:nvSpPr>
        <p:spPr>
          <a:xfrm>
            <a:off x="3576889" y="2722594"/>
            <a:ext cx="939127" cy="276999"/>
          </a:xfrm>
          <a:prstGeom prst="rect">
            <a:avLst/>
          </a:prstGeom>
          <a:noFill/>
        </p:spPr>
        <p:txBody>
          <a:bodyPr wrap="square" rtlCol="0">
            <a:spAutoFit/>
          </a:bodyPr>
          <a:lstStyle/>
          <a:p>
            <a:r>
              <a:rPr lang="en-CA" sz="1200" smtClean="0"/>
              <a:t>a Node</a:t>
            </a:r>
            <a:endParaRPr lang="en-CA" sz="1200"/>
          </a:p>
        </p:txBody>
      </p:sp>
      <p:sp>
        <p:nvSpPr>
          <p:cNvPr id="112" name="TextBox 111"/>
          <p:cNvSpPr txBox="1"/>
          <p:nvPr/>
        </p:nvSpPr>
        <p:spPr>
          <a:xfrm>
            <a:off x="3576889" y="3503649"/>
            <a:ext cx="817829" cy="276999"/>
          </a:xfrm>
          <a:prstGeom prst="rect">
            <a:avLst/>
          </a:prstGeom>
          <a:noFill/>
        </p:spPr>
        <p:txBody>
          <a:bodyPr wrap="square" rtlCol="0">
            <a:spAutoFit/>
          </a:bodyPr>
          <a:lstStyle/>
          <a:p>
            <a:r>
              <a:rPr lang="en-CA" sz="1200" smtClean="0"/>
              <a:t>a Node</a:t>
            </a:r>
            <a:endParaRPr lang="en-CA" sz="1200"/>
          </a:p>
        </p:txBody>
      </p:sp>
      <p:sp>
        <p:nvSpPr>
          <p:cNvPr id="113" name="TextBox 112"/>
          <p:cNvSpPr txBox="1"/>
          <p:nvPr/>
        </p:nvSpPr>
        <p:spPr>
          <a:xfrm>
            <a:off x="3576889" y="5303849"/>
            <a:ext cx="780507" cy="276999"/>
          </a:xfrm>
          <a:prstGeom prst="rect">
            <a:avLst/>
          </a:prstGeom>
          <a:noFill/>
        </p:spPr>
        <p:txBody>
          <a:bodyPr wrap="square" rtlCol="0">
            <a:spAutoFit/>
          </a:bodyPr>
          <a:lstStyle/>
          <a:p>
            <a:r>
              <a:rPr lang="en-CA" sz="1200" smtClean="0"/>
              <a:t>a Node</a:t>
            </a:r>
            <a:endParaRPr lang="en-CA" sz="1200"/>
          </a:p>
        </p:txBody>
      </p:sp>
      <p:sp>
        <p:nvSpPr>
          <p:cNvPr id="114" name="TextBox 113"/>
          <p:cNvSpPr txBox="1"/>
          <p:nvPr/>
        </p:nvSpPr>
        <p:spPr>
          <a:xfrm>
            <a:off x="4162284" y="467380"/>
            <a:ext cx="720080" cy="338554"/>
          </a:xfrm>
          <a:prstGeom prst="rect">
            <a:avLst/>
          </a:prstGeom>
          <a:noFill/>
        </p:spPr>
        <p:txBody>
          <a:bodyPr wrap="square" rtlCol="0">
            <a:spAutoFit/>
          </a:bodyPr>
          <a:lstStyle/>
          <a:p>
            <a:r>
              <a:rPr lang="en-CA" sz="1600" smtClean="0"/>
              <a:t>Split()</a:t>
            </a:r>
            <a:endParaRPr lang="en-CA" sz="1600"/>
          </a:p>
        </p:txBody>
      </p:sp>
      <p:sp>
        <p:nvSpPr>
          <p:cNvPr id="115" name="TextBox 114"/>
          <p:cNvSpPr txBox="1"/>
          <p:nvPr/>
        </p:nvSpPr>
        <p:spPr>
          <a:xfrm>
            <a:off x="5534487" y="476672"/>
            <a:ext cx="936104" cy="338554"/>
          </a:xfrm>
          <a:prstGeom prst="rect">
            <a:avLst/>
          </a:prstGeom>
          <a:noFill/>
        </p:spPr>
        <p:txBody>
          <a:bodyPr wrap="square" rtlCol="0">
            <a:spAutoFit/>
          </a:bodyPr>
          <a:lstStyle/>
          <a:p>
            <a:r>
              <a:rPr lang="en-CA" sz="1600" smtClean="0"/>
              <a:t>Map()</a:t>
            </a:r>
            <a:endParaRPr lang="en-CA" sz="1600"/>
          </a:p>
        </p:txBody>
      </p:sp>
      <p:sp>
        <p:nvSpPr>
          <p:cNvPr id="116" name="TextBox 115"/>
          <p:cNvSpPr txBox="1"/>
          <p:nvPr/>
        </p:nvSpPr>
        <p:spPr>
          <a:xfrm>
            <a:off x="7297363" y="476672"/>
            <a:ext cx="936104" cy="338554"/>
          </a:xfrm>
          <a:prstGeom prst="rect">
            <a:avLst/>
          </a:prstGeom>
          <a:noFill/>
        </p:spPr>
        <p:txBody>
          <a:bodyPr wrap="square" rtlCol="0">
            <a:spAutoFit/>
          </a:bodyPr>
          <a:lstStyle/>
          <a:p>
            <a:r>
              <a:rPr lang="en-CA" sz="1600" smtClean="0"/>
              <a:t>Shuffle()</a:t>
            </a:r>
            <a:endParaRPr lang="en-CA" sz="1600"/>
          </a:p>
        </p:txBody>
      </p:sp>
      <p:sp>
        <p:nvSpPr>
          <p:cNvPr id="117" name="TextBox 116"/>
          <p:cNvSpPr txBox="1"/>
          <p:nvPr/>
        </p:nvSpPr>
        <p:spPr>
          <a:xfrm>
            <a:off x="9297565" y="476672"/>
            <a:ext cx="936104" cy="338554"/>
          </a:xfrm>
          <a:prstGeom prst="rect">
            <a:avLst/>
          </a:prstGeom>
          <a:noFill/>
        </p:spPr>
        <p:txBody>
          <a:bodyPr wrap="square" rtlCol="0">
            <a:spAutoFit/>
          </a:bodyPr>
          <a:lstStyle/>
          <a:p>
            <a:r>
              <a:rPr lang="en-CA" sz="1600" smtClean="0"/>
              <a:t>Reduce()</a:t>
            </a:r>
            <a:endParaRPr lang="en-CA" sz="1600"/>
          </a:p>
        </p:txBody>
      </p:sp>
      <p:sp>
        <p:nvSpPr>
          <p:cNvPr id="118" name="Rectangle 117"/>
          <p:cNvSpPr/>
          <p:nvPr/>
        </p:nvSpPr>
        <p:spPr>
          <a:xfrm>
            <a:off x="11497769" y="3719672"/>
            <a:ext cx="625113" cy="43397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Result</a:t>
            </a:r>
            <a:endParaRPr lang="en-CA" sz="1200">
              <a:solidFill>
                <a:schemeClr val="tx1"/>
              </a:solidFill>
            </a:endParaRPr>
          </a:p>
        </p:txBody>
      </p:sp>
      <p:cxnSp>
        <p:nvCxnSpPr>
          <p:cNvPr id="119" name="Straight Arrow Connector 118"/>
          <p:cNvCxnSpPr>
            <a:stCxn id="100" idx="3"/>
            <a:endCxn id="118" idx="1"/>
          </p:cNvCxnSpPr>
          <p:nvPr/>
        </p:nvCxnSpPr>
        <p:spPr>
          <a:xfrm>
            <a:off x="10764164" y="1278288"/>
            <a:ext cx="733605" cy="2658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2" idx="3"/>
            <a:endCxn id="118" idx="1"/>
          </p:cNvCxnSpPr>
          <p:nvPr/>
        </p:nvCxnSpPr>
        <p:spPr>
          <a:xfrm>
            <a:off x="10764164" y="2862464"/>
            <a:ext cx="733605" cy="1074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1" idx="3"/>
            <a:endCxn id="118" idx="1"/>
          </p:cNvCxnSpPr>
          <p:nvPr/>
        </p:nvCxnSpPr>
        <p:spPr>
          <a:xfrm>
            <a:off x="10764164" y="3798600"/>
            <a:ext cx="733605" cy="138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7" idx="3"/>
            <a:endCxn id="118" idx="1"/>
          </p:cNvCxnSpPr>
          <p:nvPr/>
        </p:nvCxnSpPr>
        <p:spPr>
          <a:xfrm flipV="1">
            <a:off x="10764164" y="3936660"/>
            <a:ext cx="733605" cy="365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3" idx="3"/>
            <a:endCxn id="118" idx="1"/>
          </p:cNvCxnSpPr>
          <p:nvPr/>
        </p:nvCxnSpPr>
        <p:spPr>
          <a:xfrm flipV="1">
            <a:off x="10764164" y="3936660"/>
            <a:ext cx="733605" cy="202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795743" y="559713"/>
            <a:ext cx="720080" cy="276999"/>
          </a:xfrm>
          <a:prstGeom prst="rect">
            <a:avLst/>
          </a:prstGeom>
          <a:noFill/>
        </p:spPr>
        <p:txBody>
          <a:bodyPr wrap="square" rtlCol="0">
            <a:spAutoFit/>
          </a:bodyPr>
          <a:lstStyle/>
          <a:p>
            <a:r>
              <a:rPr lang="en-CA" sz="1200" smtClean="0"/>
              <a:t>(K1, V1)</a:t>
            </a:r>
            <a:endParaRPr lang="en-CA" sz="1200"/>
          </a:p>
        </p:txBody>
      </p:sp>
      <p:sp>
        <p:nvSpPr>
          <p:cNvPr id="125" name="TextBox 124"/>
          <p:cNvSpPr txBox="1"/>
          <p:nvPr/>
        </p:nvSpPr>
        <p:spPr>
          <a:xfrm>
            <a:off x="6291891" y="559713"/>
            <a:ext cx="1008112" cy="276999"/>
          </a:xfrm>
          <a:prstGeom prst="rect">
            <a:avLst/>
          </a:prstGeom>
          <a:noFill/>
        </p:spPr>
        <p:txBody>
          <a:bodyPr wrap="square" rtlCol="0">
            <a:spAutoFit/>
          </a:bodyPr>
          <a:lstStyle/>
          <a:p>
            <a:r>
              <a:rPr lang="en-CA" sz="1200" smtClean="0"/>
              <a:t>List (K1, V1)</a:t>
            </a:r>
            <a:endParaRPr lang="en-CA" sz="1200"/>
          </a:p>
        </p:txBody>
      </p:sp>
      <p:sp>
        <p:nvSpPr>
          <p:cNvPr id="126" name="TextBox 125"/>
          <p:cNvSpPr txBox="1"/>
          <p:nvPr/>
        </p:nvSpPr>
        <p:spPr>
          <a:xfrm>
            <a:off x="8296144" y="559713"/>
            <a:ext cx="1080120" cy="276999"/>
          </a:xfrm>
          <a:prstGeom prst="rect">
            <a:avLst/>
          </a:prstGeom>
          <a:noFill/>
        </p:spPr>
        <p:txBody>
          <a:bodyPr wrap="square" rtlCol="0">
            <a:spAutoFit/>
          </a:bodyPr>
          <a:lstStyle/>
          <a:p>
            <a:r>
              <a:rPr lang="en-CA" sz="1200" smtClean="0"/>
              <a:t>(K3, list( V3))</a:t>
            </a:r>
            <a:endParaRPr lang="en-CA" sz="1200"/>
          </a:p>
        </p:txBody>
      </p:sp>
      <p:sp>
        <p:nvSpPr>
          <p:cNvPr id="127" name="TextBox 126"/>
          <p:cNvSpPr txBox="1"/>
          <p:nvPr/>
        </p:nvSpPr>
        <p:spPr>
          <a:xfrm>
            <a:off x="10161661" y="559713"/>
            <a:ext cx="1080120" cy="276999"/>
          </a:xfrm>
          <a:prstGeom prst="rect">
            <a:avLst/>
          </a:prstGeom>
          <a:noFill/>
        </p:spPr>
        <p:txBody>
          <a:bodyPr wrap="square" rtlCol="0">
            <a:spAutoFit/>
          </a:bodyPr>
          <a:lstStyle/>
          <a:p>
            <a:r>
              <a:rPr lang="en-CA" sz="1200" smtClean="0"/>
              <a:t>(K4, V4)</a:t>
            </a:r>
            <a:endParaRPr lang="en-CA" sz="1200"/>
          </a:p>
        </p:txBody>
      </p:sp>
    </p:spTree>
    <p:extLst>
      <p:ext uri="{BB962C8B-B14F-4D97-AF65-F5344CB8AC3E}">
        <p14:creationId xmlns="" xmlns:p14="http://schemas.microsoft.com/office/powerpoint/2010/main" val="379082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US" dirty="0"/>
              <a:t>Share Nothing Architecture in Hadoop MapReduce</a:t>
            </a:r>
            <a:endParaRPr lang="en-CA" dirty="0"/>
          </a:p>
        </p:txBody>
      </p:sp>
      <p:sp>
        <p:nvSpPr>
          <p:cNvPr id="3" name="Content Placeholder 2"/>
          <p:cNvSpPr>
            <a:spLocks noGrp="1"/>
          </p:cNvSpPr>
          <p:nvPr>
            <p:ph idx="1"/>
          </p:nvPr>
        </p:nvSpPr>
        <p:spPr>
          <a:xfrm>
            <a:off x="1115566" y="2233748"/>
            <a:ext cx="10445063" cy="4568081"/>
          </a:xfrm>
        </p:spPr>
        <p:txBody>
          <a:bodyPr>
            <a:normAutofit fontScale="62500" lnSpcReduction="20000"/>
          </a:bodyPr>
          <a:lstStyle/>
          <a:p>
            <a:pPr>
              <a:buFont typeface="Arial" panose="020B0604020202020204" pitchFamily="34" charset="0"/>
              <a:buChar char="•"/>
            </a:pPr>
            <a:r>
              <a:rPr lang="en-US" dirty="0"/>
              <a:t> </a:t>
            </a:r>
            <a:r>
              <a:rPr lang="en-US" sz="2900" dirty="0"/>
              <a:t>Each node is independent of other nodes in the system</a:t>
            </a:r>
          </a:p>
          <a:p>
            <a:pPr>
              <a:buFont typeface="Arial" panose="020B0604020202020204" pitchFamily="34" charset="0"/>
              <a:buChar char="•"/>
            </a:pPr>
            <a:r>
              <a:rPr lang="en-US" sz="2900" dirty="0"/>
              <a:t> No share resources that can become bottlenecks</a:t>
            </a:r>
          </a:p>
          <a:p>
            <a:pPr>
              <a:buFont typeface="Arial" panose="020B0604020202020204" pitchFamily="34" charset="0"/>
              <a:buChar char="•"/>
            </a:pPr>
            <a:r>
              <a:rPr lang="en-US" sz="2900" dirty="0"/>
              <a:t> Lack of shared data: each node is processing distinct subset of data, hence no need to manage access to shared data</a:t>
            </a:r>
          </a:p>
          <a:p>
            <a:pPr marL="342900" lvl="0" indent="-342900">
              <a:lnSpc>
                <a:spcPct val="100000"/>
              </a:lnSpc>
              <a:spcBef>
                <a:spcPct val="20000"/>
              </a:spcBef>
              <a:spcAft>
                <a:spcPts val="0"/>
              </a:spcAft>
              <a:buClrTx/>
              <a:buSzTx/>
              <a:defRPr/>
            </a:pPr>
            <a:endParaRPr lang="en-CA" sz="2600" dirty="0"/>
          </a:p>
          <a:p>
            <a:pPr marL="342900" lvl="0" indent="-342900">
              <a:lnSpc>
                <a:spcPct val="100000"/>
              </a:lnSpc>
              <a:spcBef>
                <a:spcPct val="20000"/>
              </a:spcBef>
              <a:spcAft>
                <a:spcPts val="0"/>
              </a:spcAft>
              <a:buClrTx/>
              <a:buSzTx/>
              <a:defRPr/>
            </a:pPr>
            <a:r>
              <a:rPr lang="en-CA" sz="2600" dirty="0"/>
              <a:t>Advantages:</a:t>
            </a:r>
          </a:p>
          <a:p>
            <a:pPr marL="514350" lvl="0" indent="-514350">
              <a:buAutoNum type="arabicPeriod"/>
            </a:pPr>
            <a:r>
              <a:rPr lang="en-CA" sz="2600" dirty="0"/>
              <a:t>Easily manage workflow (associated with transparent process feature)</a:t>
            </a:r>
          </a:p>
          <a:p>
            <a:pPr marL="514350" lvl="0" indent="-514350">
              <a:buAutoNum type="arabicPeriod"/>
            </a:pPr>
            <a:r>
              <a:rPr lang="en-CA" sz="2600" dirty="0"/>
              <a:t>Scalable: No shared resources, hence addition of nodes </a:t>
            </a:r>
            <a:r>
              <a:rPr lang="en-CA" sz="2600" dirty="0" err="1"/>
              <a:t>adss</a:t>
            </a:r>
            <a:r>
              <a:rPr lang="en-CA" sz="2600" dirty="0"/>
              <a:t> resources to the system and does not add further contention. As input data increases, just need to apply more nodes (linear scalability)</a:t>
            </a:r>
          </a:p>
          <a:p>
            <a:pPr marL="514350" lvl="0" indent="-514350">
              <a:buAutoNum type="arabicPeriod"/>
            </a:pPr>
            <a:r>
              <a:rPr lang="en-CA" sz="2600" dirty="0"/>
              <a:t>Fault tolerant:  </a:t>
            </a:r>
          </a:p>
          <a:p>
            <a:pPr marL="971550" lvl="1" indent="-514350">
              <a:buFont typeface="+mj-lt"/>
              <a:buAutoNum type="alphaLcPeriod"/>
            </a:pPr>
            <a:r>
              <a:rPr lang="en-CA" sz="2600" dirty="0"/>
              <a:t>each node/server is independent, hence no single points of failure</a:t>
            </a:r>
          </a:p>
          <a:p>
            <a:pPr marL="971550" lvl="1" indent="-514350">
              <a:buFont typeface="+mj-lt"/>
              <a:buAutoNum type="alphaLcPeriod"/>
            </a:pPr>
            <a:r>
              <a:rPr lang="en-CA" sz="2600" dirty="0"/>
              <a:t>Failed process in one node can be restarted on other node.</a:t>
            </a:r>
          </a:p>
          <a:p>
            <a:pPr marL="971550" lvl="1" indent="-514350">
              <a:buFont typeface="+mj-lt"/>
              <a:buAutoNum type="alphaLcPeriod"/>
            </a:pPr>
            <a:r>
              <a:rPr lang="en-CA" sz="2600" dirty="0"/>
              <a:t>The system can support multiple failures, depending number of data replication. (by default it is set to 3 replication) </a:t>
            </a:r>
          </a:p>
          <a:p>
            <a:pPr marL="971550" lvl="1" indent="-514350">
              <a:buFont typeface="+mj-lt"/>
              <a:buAutoNum type="alphaLcPeriod"/>
            </a:pPr>
            <a:r>
              <a:rPr lang="en-CA" sz="2600" dirty="0"/>
              <a:t>Hence hardware failure will only slow down process, but not entirely crash the whole job</a:t>
            </a:r>
          </a:p>
          <a:p>
            <a:pPr marL="971550" lvl="1" indent="-514350">
              <a:buFont typeface="+mj-lt"/>
              <a:buAutoNum type="alphaLcPeriod"/>
            </a:pPr>
            <a:r>
              <a:rPr lang="en-CA" sz="2600" dirty="0"/>
              <a:t>Inputs are immutable. Hence result can be recalculated</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 xmlns:p14="http://schemas.microsoft.com/office/powerpoint/2010/main" val="178783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CA" dirty="0"/>
              <a:t>Issues with MapReduce in Version 1</a:t>
            </a:r>
          </a:p>
        </p:txBody>
      </p:sp>
      <p:sp>
        <p:nvSpPr>
          <p:cNvPr id="3" name="Content Placeholder 2"/>
          <p:cNvSpPr>
            <a:spLocks noGrp="1"/>
          </p:cNvSpPr>
          <p:nvPr>
            <p:ph idx="1"/>
          </p:nvPr>
        </p:nvSpPr>
        <p:spPr>
          <a:xfrm>
            <a:off x="1115566" y="1984358"/>
            <a:ext cx="10445063" cy="4568081"/>
          </a:xfrm>
        </p:spPr>
        <p:txBody>
          <a:bodyPr>
            <a:normAutofit fontScale="92500"/>
          </a:bodyPr>
          <a:lstStyle/>
          <a:p>
            <a:pPr marL="234950" indent="-234950">
              <a:buFont typeface="Arial" panose="020B0604020202020204" pitchFamily="34" charset="0"/>
              <a:buChar char="•"/>
              <a:tabLst>
                <a:tab pos="234950" algn="l"/>
              </a:tabLst>
            </a:pPr>
            <a:r>
              <a:rPr lang="en-US" sz="2900" dirty="0"/>
              <a:t>Scalability: </a:t>
            </a:r>
            <a:br>
              <a:rPr lang="en-US" sz="2900" dirty="0"/>
            </a:br>
            <a:r>
              <a:rPr lang="en-US" sz="2900" dirty="0"/>
              <a:t>	- Max cluster size is fixed (4000 nodes)</a:t>
            </a:r>
            <a:br>
              <a:rPr lang="en-US" sz="2900" dirty="0"/>
            </a:br>
            <a:r>
              <a:rPr lang="en-US" sz="2900" dirty="0"/>
              <a:t>	- Max concurrent tasks is fixed (40,000 processes)</a:t>
            </a:r>
            <a:br>
              <a:rPr lang="en-US" sz="2900" dirty="0"/>
            </a:br>
            <a:r>
              <a:rPr lang="en-US" sz="2900" dirty="0"/>
              <a:t>	- Coarse synchronization in Job Tracker limited scalability</a:t>
            </a:r>
          </a:p>
          <a:p>
            <a:pPr marL="234950" indent="-234950">
              <a:buFont typeface="Arial" panose="020B0604020202020204" pitchFamily="34" charset="0"/>
              <a:buChar char="•"/>
              <a:tabLst>
                <a:tab pos="234950" algn="l"/>
              </a:tabLst>
            </a:pPr>
            <a:r>
              <a:rPr lang="en-US" sz="2900" dirty="0"/>
              <a:t>Availability: If job tracker fails, all queued and running jobs are killed</a:t>
            </a:r>
          </a:p>
          <a:p>
            <a:pPr marL="234950" indent="-234950">
              <a:buFont typeface="Arial" panose="020B0604020202020204" pitchFamily="34" charset="0"/>
              <a:buChar char="•"/>
            </a:pPr>
            <a:r>
              <a:rPr lang="en-US" sz="2900" dirty="0"/>
              <a:t>Resource Utilization: Fixed/Static allocation of resources for map and reduce process results in low resource utilization</a:t>
            </a:r>
          </a:p>
          <a:p>
            <a:pPr marL="234950" indent="-234950">
              <a:buFont typeface="Arial" panose="020B0604020202020204" pitchFamily="34" charset="0"/>
              <a:buChar char="•"/>
            </a:pPr>
            <a:r>
              <a:rPr lang="en-US" sz="2900" dirty="0"/>
              <a:t>Ability to support for Alternate Programming paradigms and Services: </a:t>
            </a:r>
            <a:br>
              <a:rPr lang="en-US" sz="2900" dirty="0"/>
            </a:br>
            <a:r>
              <a:rPr lang="en-US" sz="2900" dirty="0"/>
              <a:t>- Iterative application is not efficient in MR (10 times slower)</a:t>
            </a:r>
            <a:br>
              <a:rPr lang="en-US" sz="2900" dirty="0"/>
            </a:br>
            <a:r>
              <a:rPr lang="en-US" sz="2900" dirty="0"/>
              <a:t>- Non-MapReduce Applications are needed</a:t>
            </a:r>
            <a:r>
              <a:rPr lang="en-US" dirty="0"/>
              <a:t> </a:t>
            </a:r>
          </a:p>
          <a:p>
            <a:pPr marL="234950" indent="-234950">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 xmlns:p14="http://schemas.microsoft.com/office/powerpoint/2010/main" val="1094269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471</Words>
  <Application>Microsoft Office PowerPoint</Application>
  <PresentationFormat>Custom</PresentationFormat>
  <Paragraphs>168</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Integral</vt:lpstr>
      <vt:lpstr>MAPREDUCE Engine in Hadoop ver. 1</vt:lpstr>
      <vt:lpstr>MapReduce Engine in Hadoop Ver. 1</vt:lpstr>
      <vt:lpstr>MapReduce AlGORITHM</vt:lpstr>
      <vt:lpstr>Share Nothing Architecture in Hadoop MapReduce</vt:lpstr>
      <vt:lpstr>Issues with MapReduce in Version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Zhongran Deng</dc:creator>
  <cp:lastModifiedBy>Heny Tjin</cp:lastModifiedBy>
  <cp:revision>102</cp:revision>
  <dcterms:created xsi:type="dcterms:W3CDTF">2016-10-09T13:05:30Z</dcterms:created>
  <dcterms:modified xsi:type="dcterms:W3CDTF">2016-10-16T20:49:03Z</dcterms:modified>
</cp:coreProperties>
</file>