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7" r:id="rId2"/>
    <p:sldId id="258" r:id="rId3"/>
    <p:sldId id="259" r:id="rId4"/>
    <p:sldId id="260" r:id="rId5"/>
    <p:sldId id="261" r:id="rId6"/>
    <p:sldId id="262" r:id="rId7"/>
    <p:sldId id="263" r:id="rId8"/>
    <p:sldId id="264" r:id="rId9"/>
    <p:sldId id="271" r:id="rId10"/>
    <p:sldId id="270" r:id="rId11"/>
    <p:sldId id="265" r:id="rId12"/>
    <p:sldId id="266" r:id="rId13"/>
    <p:sldId id="273" r:id="rId14"/>
    <p:sldId id="267" r:id="rId15"/>
    <p:sldId id="268" r:id="rId16"/>
    <p:sldId id="272" r:id="rId17"/>
    <p:sldId id="304" r:id="rId18"/>
    <p:sldId id="274" r:id="rId19"/>
    <p:sldId id="275" r:id="rId20"/>
    <p:sldId id="276" r:id="rId21"/>
    <p:sldId id="277" r:id="rId22"/>
    <p:sldId id="278" r:id="rId23"/>
    <p:sldId id="305" r:id="rId24"/>
    <p:sldId id="279" r:id="rId25"/>
    <p:sldId id="280" r:id="rId26"/>
    <p:sldId id="281" r:id="rId27"/>
    <p:sldId id="282" r:id="rId28"/>
    <p:sldId id="283" r:id="rId29"/>
    <p:sldId id="284" r:id="rId30"/>
    <p:sldId id="285" r:id="rId31"/>
    <p:sldId id="286" r:id="rId32"/>
    <p:sldId id="306" r:id="rId33"/>
    <p:sldId id="288" r:id="rId34"/>
    <p:sldId id="287" r:id="rId35"/>
    <p:sldId id="307"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ran Deng" initials="ZD" lastIdx="2" clrIdx="0">
    <p:extLst>
      <p:ext uri="{19B8F6BF-5375-455C-9EA6-DF929625EA0E}">
        <p15:presenceInfo xmlns:p15="http://schemas.microsoft.com/office/powerpoint/2012/main" userId="Zhongran Deng" providerId="None"/>
      </p:ext>
    </p:extLst>
  </p:cmAuthor>
  <p:cmAuthor id="2" name="Hashim Al-Helli" initials="HA" lastIdx="1" clrIdx="1">
    <p:extLst>
      <p:ext uri="{19B8F6BF-5375-455C-9EA6-DF929625EA0E}">
        <p15:presenceInfo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86708" autoAdjust="0"/>
  </p:normalViewPr>
  <p:slideViewPr>
    <p:cSldViewPr snapToGrid="0">
      <p:cViewPr varScale="1">
        <p:scale>
          <a:sx n="55" d="100"/>
          <a:sy n="55" d="100"/>
        </p:scale>
        <p:origin x="22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5T14:55:17.449"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16T11:32:29.076" idx="2">
    <p:pos x="7277" y="403"/>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ED3AA-F42A-415C-93C3-CF6A2DB00113}" type="datetimeFigureOut">
              <a:rPr lang="en-CA" smtClean="0"/>
              <a:t>2016-10-16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66E70-D995-4EE1-B5E0-38AF0F647902}" type="slidenum">
              <a:rPr lang="en-CA" smtClean="0"/>
              <a:t>‹#›</a:t>
            </a:fld>
            <a:endParaRPr lang="en-CA"/>
          </a:p>
        </p:txBody>
      </p:sp>
    </p:spTree>
    <p:extLst>
      <p:ext uri="{BB962C8B-B14F-4D97-AF65-F5344CB8AC3E}">
        <p14:creationId xmlns:p14="http://schemas.microsoft.com/office/powerpoint/2010/main" val="25703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1</a:t>
            </a:fld>
            <a:endParaRPr lang="en-CA"/>
          </a:p>
        </p:txBody>
      </p:sp>
    </p:spTree>
    <p:extLst>
      <p:ext uri="{BB962C8B-B14F-4D97-AF65-F5344CB8AC3E}">
        <p14:creationId xmlns:p14="http://schemas.microsoft.com/office/powerpoint/2010/main" val="1358695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17</a:t>
            </a:fld>
            <a:endParaRPr lang="en-CA"/>
          </a:p>
        </p:txBody>
      </p:sp>
    </p:spTree>
    <p:extLst>
      <p:ext uri="{BB962C8B-B14F-4D97-AF65-F5344CB8AC3E}">
        <p14:creationId xmlns:p14="http://schemas.microsoft.com/office/powerpoint/2010/main" val="129719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shorten</a:t>
            </a:r>
            <a:r>
              <a:rPr lang="en-US" baseline="0" dirty="0"/>
              <a:t> description into few words, and </a:t>
            </a:r>
            <a:r>
              <a:rPr lang="en-US" baseline="0"/>
              <a:t>explain during presentation </a:t>
            </a:r>
          </a:p>
          <a:p>
            <a:endParaRPr lang="en-US" baseline="0"/>
          </a:p>
          <a:p>
            <a:pPr marL="514350" lvl="0" indent="-514350">
              <a:buAutoNum type="arabicPeriod"/>
            </a:pPr>
            <a:r>
              <a:rPr lang="en-CA"/>
              <a:t>Client submit MapReduce Jobs to monolithic Job Tracker. </a:t>
            </a:r>
          </a:p>
          <a:p>
            <a:pPr marL="514350" lvl="0" indent="-514350">
              <a:buAutoNum type="arabicPeriod"/>
            </a:pPr>
            <a:r>
              <a:rPr lang="en-CA"/>
              <a:t>Job Tracker assigns and schedules cluster resources for the users’ jobs,</a:t>
            </a:r>
            <a:r>
              <a:rPr lang="en-CA" baseline="0"/>
              <a:t> usually taking int account the data locality (which JobTracker get from NameNode)</a:t>
            </a:r>
            <a:r>
              <a:rPr lang="en-CA"/>
              <a:t> </a:t>
            </a:r>
          </a:p>
          <a:p>
            <a:pPr marL="514350" lvl="0" indent="-514350">
              <a:buAutoNum type="arabicPeriod"/>
            </a:pPr>
            <a:r>
              <a:rPr lang="en-CA"/>
              <a:t>Job Tracker works with Task Trackers on cluster nodes in collecting status data and monitoring progress.</a:t>
            </a:r>
            <a:br>
              <a:rPr lang="en-CA"/>
            </a:br>
            <a:r>
              <a:rPr lang="en-CA"/>
              <a:t>Should a node go down, Job Tracker can reschedule jobs.</a:t>
            </a:r>
          </a:p>
          <a:p>
            <a:pPr marL="514350" lvl="0" indent="-514350">
              <a:buAutoNum type="arabicPeriod"/>
            </a:pPr>
            <a:r>
              <a:rPr lang="en-CA"/>
              <a:t>Job Tracker support only Map jobs and Reduce Jobs</a:t>
            </a:r>
          </a:p>
          <a:p>
            <a:pPr marL="514350" lvl="0" indent="-514350">
              <a:buAutoNum type="arabicPeriod"/>
            </a:pPr>
            <a:r>
              <a:rPr lang="en-CA"/>
              <a:t>Once a job is complete, Job Tracker releases the resources and makes them available for other work</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00130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a:solidFill>
                  <a:schemeClr val="tx1"/>
                </a:solidFill>
                <a:latin typeface="+mn-lt"/>
                <a:ea typeface="+mn-ea"/>
                <a:cs typeface="+mn-cs"/>
              </a:rPr>
              <a:t>1. Client submit MapReduce Jobs.</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2. Job Tracker will push work out (to available task-tracker nodes):</a:t>
            </a:r>
          </a:p>
          <a:p>
            <a:r>
              <a:rPr lang="en-CA" sz="1200" kern="1200">
                <a:solidFill>
                  <a:schemeClr val="tx1"/>
                </a:solidFill>
                <a:latin typeface="+mn-lt"/>
                <a:ea typeface="+mn-ea"/>
                <a:cs typeface="+mn-cs"/>
              </a:rPr>
              <a:t>	1. Keep work as close to the ‘targeted’ data as possible </a:t>
            </a:r>
          </a:p>
          <a:p>
            <a:r>
              <a:rPr lang="en-CA" sz="1200" kern="1200">
                <a:solidFill>
                  <a:schemeClr val="tx1"/>
                </a:solidFill>
                <a:latin typeface="+mn-lt"/>
                <a:ea typeface="+mn-ea"/>
                <a:cs typeface="+mn-cs"/>
              </a:rPr>
              <a:t>		(this is possible due to </a:t>
            </a:r>
            <a:r>
              <a:rPr lang="en-CA" sz="1200" b="1" kern="1200">
                <a:solidFill>
                  <a:schemeClr val="tx1"/>
                </a:solidFill>
                <a:latin typeface="+mn-lt"/>
                <a:ea typeface="+mn-ea"/>
                <a:cs typeface="+mn-cs"/>
              </a:rPr>
              <a:t>rack-aware file system</a:t>
            </a:r>
            <a:r>
              <a:rPr lang="en-CA" sz="1200" kern="1200">
                <a:solidFill>
                  <a:schemeClr val="tx1"/>
                </a:solidFill>
                <a:latin typeface="+mn-lt"/>
                <a:ea typeface="+mn-ea"/>
                <a:cs typeface="+mn-cs"/>
              </a:rPr>
              <a:t>)</a:t>
            </a:r>
          </a:p>
          <a:p>
            <a:r>
              <a:rPr lang="en-CA" sz="1200" kern="1200">
                <a:solidFill>
                  <a:schemeClr val="tx1"/>
                </a:solidFill>
                <a:latin typeface="+mn-lt"/>
                <a:ea typeface="+mn-ea"/>
                <a:cs typeface="+mn-cs"/>
              </a:rPr>
              <a:t>	</a:t>
            </a:r>
            <a:r>
              <a:rPr lang="en-CA" sz="1200" i="1" kern="1200">
                <a:solidFill>
                  <a:schemeClr val="tx1"/>
                </a:solidFill>
                <a:latin typeface="+mn-lt"/>
                <a:ea typeface="+mn-ea"/>
                <a:cs typeface="+mn-cs"/>
              </a:rPr>
              <a:t>To Julian: do you refer this location awareness of the file system as rack-aware file system?</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(with rack-aware file system) Job Tracker can know which </a:t>
            </a:r>
          </a:p>
          <a:p>
            <a:r>
              <a:rPr lang="en-CA" sz="1200" kern="1200">
                <a:solidFill>
                  <a:schemeClr val="tx1"/>
                </a:solidFill>
                <a:latin typeface="+mn-lt"/>
                <a:ea typeface="+mn-ea"/>
                <a:cs typeface="+mn-cs"/>
              </a:rPr>
              <a:t>(a)node contains the data </a:t>
            </a:r>
          </a:p>
          <a:p>
            <a:r>
              <a:rPr lang="en-CA" sz="1200" kern="1200">
                <a:solidFill>
                  <a:schemeClr val="tx1"/>
                </a:solidFill>
                <a:latin typeface="+mn-lt"/>
                <a:ea typeface="+mn-ea"/>
                <a:cs typeface="+mn-cs"/>
              </a:rPr>
              <a:t>(b)which other node nearby the system</a:t>
            </a:r>
          </a:p>
          <a:p>
            <a:r>
              <a:rPr lang="en-CA" sz="1200" kern="1200">
                <a:solidFill>
                  <a:schemeClr val="tx1"/>
                </a:solidFill>
                <a:latin typeface="+mn-lt"/>
                <a:ea typeface="+mn-ea"/>
                <a:cs typeface="+mn-cs"/>
              </a:rPr>
              <a:t>2. if work cannot be hosted on the same node as the data it is processing, Task Tracker will assign to the node nearest to the data, i.e that’s in the same rack</a:t>
            </a:r>
          </a:p>
          <a:p>
            <a:r>
              <a:rPr lang="en-CA" sz="1200" kern="1200">
                <a:solidFill>
                  <a:schemeClr val="tx1"/>
                </a:solidFill>
                <a:latin typeface="+mn-lt"/>
                <a:ea typeface="+mn-ea"/>
                <a:cs typeface="+mn-cs"/>
              </a:rPr>
              <a:t>Basically, the pushing of the job (scheduling) is processed with the objective of:</a:t>
            </a:r>
          </a:p>
          <a:p>
            <a:r>
              <a:rPr lang="en-CA" sz="1200" b="1" kern="1200">
                <a:solidFill>
                  <a:schemeClr val="tx1"/>
                </a:solidFill>
                <a:latin typeface="+mn-lt"/>
                <a:ea typeface="+mn-ea"/>
                <a:cs typeface="+mn-cs"/>
              </a:rPr>
              <a:t>Reducing network traffic on the main backbone network</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a:t>
            </a:r>
            <a:r>
              <a:rPr lang="en-CA" sz="1200" b="1" kern="1200">
                <a:solidFill>
                  <a:schemeClr val="tx1"/>
                </a:solidFill>
                <a:latin typeface="+mn-lt"/>
                <a:ea typeface="+mn-ea"/>
                <a:cs typeface="+mn-cs"/>
              </a:rPr>
              <a:t>performance critical</a:t>
            </a:r>
            <a:r>
              <a:rPr lang="en-CA" sz="1200" kern="120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(at Task Tracker). Every task tracker node will spawn JVM (Java Virtual Machine) process</a:t>
            </a: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Objective: Should the job crashes its environment, it will be its JVM, and hence avoiding crashing the Task Tracker </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3b. At a set frequency, the task tracker will send signal to Job Tracker to indicate its ‘liveliness’</a:t>
            </a:r>
          </a:p>
          <a:p>
            <a:r>
              <a:rPr lang="en-CA" sz="1200" kern="1200">
                <a:solidFill>
                  <a:schemeClr val="tx1"/>
                </a:solidFill>
                <a:latin typeface="+mn-lt"/>
                <a:ea typeface="+mn-ea"/>
                <a:cs typeface="+mn-cs"/>
                <a:sym typeface="Wingdings"/>
              </a:rPr>
              <a:t></a:t>
            </a:r>
            <a:r>
              <a:rPr lang="en-CA" sz="1200" kern="120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5051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CA" sz="1600" b="1"/>
              <a:t>Reduce( Map( ( Split(input) ) ) )</a:t>
            </a:r>
            <a:endParaRPr lang="en-CA" sz="1200"/>
          </a:p>
          <a:p>
            <a:pPr lvl="0"/>
            <a:r>
              <a:rPr lang="en-CA" sz="1200"/>
              <a:t>Split (Input): Input </a:t>
            </a:r>
            <a:r>
              <a:rPr lang="en-CA" sz="1200">
                <a:sym typeface="Wingdings"/>
              </a:rPr>
              <a:t></a:t>
            </a:r>
            <a:r>
              <a:rPr lang="en-CA" sz="1200"/>
              <a:t> Input List:</a:t>
            </a:r>
          </a:p>
          <a:p>
            <a:pPr lvl="0"/>
            <a:r>
              <a:rPr lang="en-CA" sz="1200"/>
              <a:t>One big chunk of data </a:t>
            </a:r>
            <a:r>
              <a:rPr lang="en-CA" sz="1200">
                <a:sym typeface="Wingdings"/>
              </a:rPr>
              <a:t></a:t>
            </a:r>
            <a:r>
              <a:rPr lang="en-CA" sz="1200"/>
              <a:t> a number of split data</a:t>
            </a:r>
          </a:p>
          <a:p>
            <a:r>
              <a:rPr lang="en-CA" sz="1200"/>
              <a:t>Place data in distributed file system, HDFS</a:t>
            </a:r>
          </a:p>
          <a:p>
            <a:r>
              <a:rPr lang="en-CA" sz="1200">
                <a:sym typeface="Wingdings"/>
              </a:rPr>
              <a:t></a:t>
            </a:r>
            <a:r>
              <a:rPr lang="en-CA" sz="1200"/>
              <a:t> data is automatically sliced, placed on different nodes/servers.</a:t>
            </a:r>
          </a:p>
          <a:p>
            <a:r>
              <a:rPr lang="en-CA" sz="1200"/>
              <a:t> </a:t>
            </a:r>
          </a:p>
          <a:p>
            <a:pPr lvl="0"/>
            <a:r>
              <a:rPr lang="en-CA" sz="1200"/>
              <a:t>Map(Input List): Input List </a:t>
            </a:r>
            <a:r>
              <a:rPr lang="en-CA" sz="1200">
                <a:sym typeface="Wingdings"/>
              </a:rPr>
              <a:t></a:t>
            </a:r>
            <a:r>
              <a:rPr lang="en-CA" sz="1200"/>
              <a:t> Output List</a:t>
            </a:r>
          </a:p>
          <a:p>
            <a:r>
              <a:rPr lang="en-CA" sz="1200"/>
              <a:t>Mapping: a user query/job is ‘mapped’ to all nodes == applied to all slices independently. </a:t>
            </a:r>
          </a:p>
          <a:p>
            <a:r>
              <a:rPr lang="en-CA" sz="1200"/>
              <a:t> </a:t>
            </a:r>
          </a:p>
          <a:p>
            <a:pPr lvl="0"/>
            <a:r>
              <a:rPr lang="en-CA" sz="1200"/>
              <a:t>Reduce(Output list): Output List </a:t>
            </a:r>
            <a:r>
              <a:rPr lang="en-CA" sz="1200">
                <a:sym typeface="Wingdings"/>
              </a:rPr>
              <a:t></a:t>
            </a:r>
            <a:r>
              <a:rPr lang="en-CA" sz="1200"/>
              <a:t> Output value</a:t>
            </a:r>
          </a:p>
          <a:p>
            <a:r>
              <a:rPr lang="en-CA" sz="1200"/>
              <a:t>Results are reduced to one answer</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Features of this mechanism:</a:t>
            </a:r>
          </a:p>
          <a:p>
            <a:pPr lvl="0"/>
            <a:r>
              <a:rPr lang="en-CA" sz="1200" kern="1200">
                <a:solidFill>
                  <a:schemeClr val="tx1"/>
                </a:solidFill>
                <a:latin typeface="+mn-lt"/>
                <a:ea typeface="+mn-ea"/>
                <a:cs typeface="+mn-cs"/>
              </a:rPr>
              <a:t>Functional approach: </a:t>
            </a:r>
          </a:p>
          <a:p>
            <a:pPr lvl="1"/>
            <a:r>
              <a:rPr lang="en-CA" sz="1200" kern="1200">
                <a:solidFill>
                  <a:schemeClr val="tx1"/>
                </a:solidFill>
                <a:latin typeface="+mn-lt"/>
                <a:ea typeface="+mn-ea"/>
                <a:cs typeface="+mn-cs"/>
              </a:rPr>
              <a:t>Original data doesn’t change (MapReduce process only </a:t>
            </a:r>
            <a:r>
              <a:rPr lang="en-CA" sz="1200" u="sng" kern="1200">
                <a:solidFill>
                  <a:schemeClr val="tx1"/>
                </a:solidFill>
                <a:latin typeface="+mn-lt"/>
                <a:ea typeface="+mn-ea"/>
                <a:cs typeface="+mn-cs"/>
              </a:rPr>
              <a:t>create</a:t>
            </a:r>
            <a:r>
              <a:rPr lang="en-CA" sz="1200" kern="1200">
                <a:solidFill>
                  <a:schemeClr val="tx1"/>
                </a:solidFill>
                <a:latin typeface="+mn-lt"/>
                <a:ea typeface="+mn-ea"/>
                <a:cs typeface="+mn-cs"/>
              </a:rPr>
              <a:t> new data.</a:t>
            </a:r>
          </a:p>
          <a:p>
            <a:pPr lvl="1"/>
            <a:r>
              <a:rPr lang="en-CA" sz="1200" kern="1200">
                <a:solidFill>
                  <a:schemeClr val="tx1"/>
                </a:solidFill>
                <a:latin typeface="+mn-lt"/>
                <a:ea typeface="+mn-ea"/>
                <a:cs typeface="+mn-cs"/>
              </a:rPr>
              <a:t>Intermediate data doesn’t change.</a:t>
            </a:r>
          </a:p>
          <a:p>
            <a:pPr lvl="0"/>
            <a:r>
              <a:rPr lang="en-CA" sz="1200" i="1" kern="1200">
                <a:solidFill>
                  <a:schemeClr val="tx1"/>
                </a:solidFill>
                <a:latin typeface="+mn-lt"/>
                <a:ea typeface="+mn-ea"/>
                <a:cs typeface="+mn-cs"/>
              </a:rPr>
              <a:t>Single one way communication path from mapper to reducer </a:t>
            </a:r>
            <a:endParaRPr lang="en-CA" sz="1200" kern="1200">
              <a:solidFill>
                <a:schemeClr val="tx1"/>
              </a:solidFill>
              <a:latin typeface="+mn-lt"/>
              <a:ea typeface="+mn-ea"/>
              <a:cs typeface="+mn-cs"/>
            </a:endParaRPr>
          </a:p>
          <a:p>
            <a:pPr lvl="0"/>
            <a:r>
              <a:rPr lang="en-CA" sz="1200" kern="1200">
                <a:solidFill>
                  <a:schemeClr val="tx1"/>
                </a:solidFill>
                <a:latin typeface="+mn-lt"/>
                <a:ea typeface="+mn-ea"/>
                <a:cs typeface="+mn-cs"/>
              </a:rPr>
              <a:t>Process is transparent to end user.</a:t>
            </a:r>
          </a:p>
          <a:p>
            <a:r>
              <a:rPr lang="en-CA" sz="1200" kern="1200">
                <a:solidFill>
                  <a:schemeClr val="tx1"/>
                </a:solidFill>
                <a:latin typeface="+mn-lt"/>
                <a:ea typeface="+mn-ea"/>
                <a:cs typeface="+mn-cs"/>
              </a:rPr>
              <a:t>Hence user doesn’t need to specify communication and data movement in the process</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MapReduce programming paradigm – break into two basic phases: MAP and REDUCE</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MAP Phase :</a:t>
            </a:r>
          </a:p>
          <a:p>
            <a:pPr lvl="0"/>
            <a:r>
              <a:rPr lang="en-CA" sz="1200" kern="1200">
                <a:solidFill>
                  <a:schemeClr val="tx1"/>
                </a:solidFill>
                <a:latin typeface="+mn-lt"/>
                <a:ea typeface="+mn-ea"/>
                <a:cs typeface="+mn-cs"/>
              </a:rPr>
              <a:t>known as mappers, Java processes JVMs</a:t>
            </a:r>
          </a:p>
          <a:p>
            <a:pPr lvl="0"/>
            <a:r>
              <a:rPr lang="en-CA" sz="1200" kern="1200">
                <a:solidFill>
                  <a:schemeClr val="tx1"/>
                </a:solidFill>
                <a:latin typeface="+mn-lt"/>
                <a:ea typeface="+mn-ea"/>
                <a:cs typeface="+mn-cs"/>
              </a:rPr>
              <a:t>Usually JVMs start up on nodes that contain the data they will process. </a:t>
            </a:r>
          </a:p>
          <a:p>
            <a:pPr lvl="0"/>
            <a:r>
              <a:rPr lang="en-CA" sz="1200" kern="1200">
                <a:solidFill>
                  <a:schemeClr val="tx1"/>
                </a:solidFill>
                <a:latin typeface="+mn-lt"/>
                <a:ea typeface="+mn-ea"/>
                <a:cs typeface="+mn-cs"/>
              </a:rPr>
              <a:t>Apply principle of </a:t>
            </a:r>
            <a:r>
              <a:rPr lang="en-CA" sz="1200" b="1" kern="1200">
                <a:solidFill>
                  <a:schemeClr val="tx1"/>
                </a:solidFill>
                <a:latin typeface="+mn-lt"/>
                <a:ea typeface="+mn-ea"/>
                <a:cs typeface="+mn-cs"/>
              </a:rPr>
              <a:t>Data locality</a:t>
            </a:r>
            <a:r>
              <a:rPr lang="en-CA" sz="1200" kern="1200">
                <a:solidFill>
                  <a:schemeClr val="tx1"/>
                </a:solidFill>
                <a:latin typeface="+mn-lt"/>
                <a:ea typeface="+mn-ea"/>
                <a:cs typeface="+mn-cs"/>
              </a:rPr>
              <a:t> == Moving the processing to servers that contain the data is more efficient than moving data across the network. </a:t>
            </a:r>
          </a:p>
          <a:p>
            <a:pPr lvl="0"/>
            <a:r>
              <a:rPr lang="en-CA" sz="1200" kern="1200">
                <a:solidFill>
                  <a:schemeClr val="tx1"/>
                </a:solidFill>
                <a:latin typeface="+mn-lt"/>
                <a:ea typeface="+mn-ea"/>
                <a:cs typeface="+mn-cs"/>
              </a:rPr>
              <a:t>Mappers process input in key-value pairs, only able to process a single pair each time.</a:t>
            </a:r>
          </a:p>
          <a:p>
            <a:pPr lvl="0"/>
            <a:r>
              <a:rPr lang="en-CA" sz="1200" kern="1200">
                <a:solidFill>
                  <a:schemeClr val="tx1"/>
                </a:solidFill>
                <a:latin typeface="+mn-lt"/>
                <a:ea typeface="+mn-ea"/>
                <a:cs typeface="+mn-cs"/>
              </a:rPr>
              <a:t>Number of mappers set by framework , not developer</a:t>
            </a:r>
          </a:p>
          <a:p>
            <a:pPr lvl="0"/>
            <a:r>
              <a:rPr lang="en-CA" sz="1200" kern="1200">
                <a:solidFill>
                  <a:schemeClr val="tx1"/>
                </a:solidFill>
                <a:latin typeface="+mn-lt"/>
                <a:ea typeface="+mn-ea"/>
                <a:cs typeface="+mn-cs"/>
              </a:rPr>
              <a:t>After mapper has processed input data, output is key-value pair, which is the input for next phase, Sort and Shuffle</a:t>
            </a:r>
          </a:p>
          <a:p>
            <a:pPr lvl="0"/>
            <a:r>
              <a:rPr lang="en-CA" sz="1200" kern="1200">
                <a:solidFill>
                  <a:schemeClr val="tx1"/>
                </a:solidFill>
                <a:latin typeface="+mn-lt"/>
                <a:ea typeface="+mn-ea"/>
                <a:cs typeface="+mn-cs"/>
              </a:rPr>
              <a:t>The output key-value pairs of mappers, is pass to Reducer.</a:t>
            </a:r>
          </a:p>
          <a:p>
            <a:pPr lvl="0"/>
            <a:r>
              <a:rPr lang="en-CA" sz="1200" kern="1200">
                <a:solidFill>
                  <a:schemeClr val="tx1"/>
                </a:solidFill>
                <a:latin typeface="+mn-lt"/>
                <a:ea typeface="+mn-ea"/>
                <a:cs typeface="+mn-cs"/>
              </a:rPr>
              <a:t>Mappers can’t pass information to other mappers, (so is reducer cannot communicate with other reducer)</a:t>
            </a:r>
          </a:p>
          <a:p>
            <a:pPr lvl="0"/>
            <a:r>
              <a:rPr lang="en-CA" sz="1200" kern="1200">
                <a:solidFill>
                  <a:schemeClr val="tx1"/>
                </a:solidFill>
                <a:latin typeface="+mn-lt"/>
                <a:ea typeface="+mn-ea"/>
                <a:cs typeface="+mn-cs"/>
              </a:rPr>
              <a:t>Example of processes performed in mappers: parsing, transforming, filtering</a:t>
            </a:r>
          </a:p>
          <a:p>
            <a:r>
              <a:rPr lang="en-CA" sz="1200" u="none" strike="noStrike" kern="1200">
                <a:solidFill>
                  <a:schemeClr val="tx1"/>
                </a:solidFill>
                <a:latin typeface="+mn-lt"/>
                <a:ea typeface="+mn-ea"/>
                <a:cs typeface="+mn-cs"/>
              </a:rPr>
              <a:t> </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Sort and Shuffle Phase (</a:t>
            </a:r>
            <a:r>
              <a:rPr lang="en-CA" sz="1200" i="1" kern="1200">
                <a:solidFill>
                  <a:schemeClr val="tx1"/>
                </a:solidFill>
                <a:latin typeface="+mn-lt"/>
                <a:ea typeface="+mn-ea"/>
                <a:cs typeface="+mn-cs"/>
              </a:rPr>
              <a:t>currently just the basic</a:t>
            </a:r>
            <a:r>
              <a:rPr lang="en-CA" sz="1200" kern="1200">
                <a:solidFill>
                  <a:schemeClr val="tx1"/>
                </a:solidFill>
                <a:latin typeface="+mn-lt"/>
                <a:ea typeface="+mn-ea"/>
                <a:cs typeface="+mn-cs"/>
              </a:rPr>
              <a:t>)</a:t>
            </a:r>
          </a:p>
          <a:p>
            <a:pPr lvl="0"/>
            <a:r>
              <a:rPr lang="en-CA" sz="1200" kern="1200">
                <a:solidFill>
                  <a:schemeClr val="tx1"/>
                </a:solidFill>
                <a:latin typeface="+mn-lt"/>
                <a:ea typeface="+mn-ea"/>
                <a:cs typeface="+mn-cs"/>
              </a:rPr>
              <a:t>data is sorted and partitioned.</a:t>
            </a:r>
          </a:p>
          <a:p>
            <a:pPr lvl="0"/>
            <a:r>
              <a:rPr lang="en-CA" sz="1200" kern="1200">
                <a:solidFill>
                  <a:schemeClr val="tx1"/>
                </a:solidFill>
                <a:latin typeface="+mn-lt"/>
                <a:ea typeface="+mn-ea"/>
                <a:cs typeface="+mn-cs"/>
              </a:rPr>
              <a:t>after which, data is sent, over network, to reducers JVMs</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Reducer Phase</a:t>
            </a:r>
          </a:p>
          <a:p>
            <a:pPr lvl="0"/>
            <a:r>
              <a:rPr lang="en-CA" sz="1200" kern="1200">
                <a:solidFill>
                  <a:schemeClr val="tx1"/>
                </a:solidFill>
                <a:latin typeface="+mn-lt"/>
                <a:ea typeface="+mn-ea"/>
                <a:cs typeface="+mn-cs"/>
              </a:rPr>
              <a:t>Reducer read the data ordered and partitioned by the keys</a:t>
            </a:r>
          </a:p>
          <a:p>
            <a:pPr lvl="0"/>
            <a:r>
              <a:rPr lang="en-CA" sz="1200" kern="1200">
                <a:solidFill>
                  <a:schemeClr val="tx1"/>
                </a:solidFill>
                <a:latin typeface="+mn-lt"/>
                <a:ea typeface="+mn-ea"/>
                <a:cs typeface="+mn-cs"/>
              </a:rPr>
              <a:t>Reducer can do any number of operations on the data</a:t>
            </a:r>
          </a:p>
          <a:p>
            <a:pPr lvl="0"/>
            <a:r>
              <a:rPr lang="en-CA" sz="1200" kern="1200">
                <a:solidFill>
                  <a:schemeClr val="tx1"/>
                </a:solidFill>
                <a:latin typeface="+mn-lt"/>
                <a:ea typeface="+mn-ea"/>
                <a:cs typeface="+mn-cs"/>
              </a:rPr>
              <a:t>Reducer most likely will write out some amount of data or aggregate to store like HDFS of HBASE </a:t>
            </a:r>
          </a:p>
          <a:p>
            <a:pPr lvl="0"/>
            <a:r>
              <a:rPr lang="en-CA" sz="1200" kern="1200">
                <a:solidFill>
                  <a:schemeClr val="tx1"/>
                </a:solidFill>
                <a:latin typeface="+mn-lt"/>
                <a:ea typeface="+mn-ea"/>
                <a:cs typeface="+mn-cs"/>
              </a:rPr>
              <a:t>Each reducer typically, though not necessarily, has single output stream: by default a set of files in a single HDFS directory </a:t>
            </a:r>
          </a:p>
          <a:p>
            <a:pPr lvl="0"/>
            <a:r>
              <a:rPr lang="en-CA" sz="1200" kern="1200">
                <a:solidFill>
                  <a:schemeClr val="tx1"/>
                </a:solidFill>
                <a:latin typeface="+mn-lt"/>
                <a:ea typeface="+mn-ea"/>
                <a:cs typeface="+mn-cs"/>
              </a:rPr>
              <a:t>Synchronization barrier</a:t>
            </a:r>
          </a:p>
          <a:p>
            <a:r>
              <a:rPr lang="en-CA" sz="1200" kern="1200">
                <a:solidFill>
                  <a:schemeClr val="tx1"/>
                </a:solidFill>
                <a:latin typeface="+mn-lt"/>
                <a:ea typeface="+mn-ea"/>
                <a:cs typeface="+mn-cs"/>
              </a:rPr>
              <a:t> </a:t>
            </a:r>
          </a:p>
          <a:p>
            <a:r>
              <a:rPr lang="en-CA" sz="1200" kern="1200">
                <a:solidFill>
                  <a:schemeClr val="tx1"/>
                </a:solidFill>
                <a:latin typeface="+mn-lt"/>
                <a:ea typeface="+mn-ea"/>
                <a:cs typeface="+mn-cs"/>
              </a:rPr>
              <a:t>Other Notes:</a:t>
            </a:r>
          </a:p>
          <a:p>
            <a:pPr lvl="0"/>
            <a:r>
              <a:rPr lang="en-CA" sz="1200" kern="1200">
                <a:solidFill>
                  <a:schemeClr val="tx1"/>
                </a:solidFill>
                <a:latin typeface="+mn-lt"/>
                <a:ea typeface="+mn-ea"/>
                <a:cs typeface="+mn-cs"/>
              </a:rPr>
              <a:t>Mappers and reducers typically don’t’ use much memory</a:t>
            </a:r>
          </a:p>
          <a:p>
            <a:pPr lvl="0"/>
            <a:r>
              <a:rPr lang="en-CA" sz="1200" kern="1200">
                <a:solidFill>
                  <a:schemeClr val="tx1"/>
                </a:solidFill>
                <a:latin typeface="+mn-lt"/>
                <a:ea typeface="+mn-ea"/>
                <a:cs typeface="+mn-cs"/>
              </a:rPr>
              <a:t>JVM heap size is set relatively low</a:t>
            </a:r>
          </a:p>
          <a:p>
            <a:pPr lvl="0"/>
            <a:r>
              <a:rPr lang="en-CA" sz="1200" kern="1200">
                <a:solidFill>
                  <a:schemeClr val="tx1"/>
                </a:solidFill>
                <a:latin typeface="+mn-lt"/>
                <a:ea typeface="+mn-ea"/>
                <a:cs typeface="+mn-cs"/>
              </a:rPr>
              <a:t>the output of mapper and reducer is written to disk</a:t>
            </a:r>
          </a:p>
          <a:p>
            <a:r>
              <a:rPr lang="en-CA" sz="1200" kern="1200">
                <a:solidFill>
                  <a:schemeClr val="tx1"/>
                </a:solidFill>
                <a:latin typeface="+mn-lt"/>
                <a:ea typeface="+mn-ea"/>
                <a:cs typeface="+mn-cs"/>
              </a:rPr>
              <a:t> book pg 80-81</a:t>
            </a:r>
          </a:p>
          <a:p>
            <a:r>
              <a:rPr lang="en-CA" sz="1200" kern="1200">
                <a:solidFill>
                  <a:schemeClr val="tx1"/>
                </a:solidFill>
                <a:latin typeface="+mn-lt"/>
                <a:ea typeface="+mn-ea"/>
                <a:cs typeface="+mn-cs"/>
              </a:rPr>
              <a:t> How?</a:t>
            </a:r>
          </a:p>
          <a:p>
            <a:r>
              <a:rPr lang="en-CA" sz="1200" kern="1200">
                <a:solidFill>
                  <a:schemeClr val="tx1"/>
                </a:solidFill>
                <a:latin typeface="+mn-lt"/>
                <a:ea typeface="+mn-ea"/>
                <a:cs typeface="+mn-cs"/>
              </a:rPr>
              <a:t> Dont understand what it means</a:t>
            </a:r>
          </a:p>
          <a:p>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Synchronization Barrier of reducer, and its efficiency: </a:t>
            </a:r>
          </a:p>
          <a:p>
            <a:pPr lvl="0"/>
            <a:r>
              <a:rPr lang="en-CA" sz="1200" kern="1200">
                <a:solidFill>
                  <a:schemeClr val="tx1"/>
                </a:solidFill>
                <a:latin typeface="+mn-lt"/>
                <a:ea typeface="+mn-ea"/>
                <a:cs typeface="+mn-cs"/>
              </a:rPr>
              <a:t>If output of reducers require further processing, entire data will be written to disk again, and read again.</a:t>
            </a:r>
          </a:p>
          <a:p>
            <a:pPr lvl="0"/>
            <a:r>
              <a:rPr lang="en-CA" sz="1200" i="1" kern="1200">
                <a:solidFill>
                  <a:schemeClr val="tx1"/>
                </a:solidFill>
                <a:latin typeface="+mn-lt"/>
                <a:ea typeface="+mn-ea"/>
                <a:cs typeface="+mn-cs"/>
              </a:rPr>
              <a:t>It is considered inefficient for iterative processing of data</a:t>
            </a:r>
            <a:r>
              <a:rPr lang="en-CA" sz="1200" kern="1200">
                <a:solidFill>
                  <a:schemeClr val="tx1"/>
                </a:solidFill>
                <a:latin typeface="+mn-lt"/>
                <a:ea typeface="+mn-ea"/>
                <a:cs typeface="+mn-cs"/>
              </a:rPr>
              <a:t> </a:t>
            </a:r>
          </a:p>
          <a:p>
            <a:r>
              <a:rPr lang="en-CA" sz="1200" u="none" strike="noStrike" kern="1200">
                <a:solidFill>
                  <a:schemeClr val="tx1"/>
                </a:solidFill>
                <a:latin typeface="+mn-lt"/>
                <a:ea typeface="+mn-ea"/>
                <a:cs typeface="+mn-cs"/>
              </a:rPr>
              <a:t> </a:t>
            </a:r>
            <a:endParaRPr lang="en-CA" sz="1200" kern="1200">
              <a:solidFill>
                <a:schemeClr val="tx1"/>
              </a:solidFill>
              <a:latin typeface="+mn-lt"/>
              <a:ea typeface="+mn-ea"/>
              <a:cs typeface="+mn-cs"/>
            </a:endParaRPr>
          </a:p>
          <a:p>
            <a:r>
              <a:rPr lang="en-CA" sz="1200" kern="1200">
                <a:solidFill>
                  <a:schemeClr val="tx1"/>
                </a:solidFill>
                <a:latin typeface="+mn-lt"/>
                <a:ea typeface="+mn-ea"/>
                <a:cs typeface="+mn-cs"/>
              </a:rPr>
              <a:t>Downside of MapReduce process for iterative algorithms:</a:t>
            </a:r>
          </a:p>
          <a:p>
            <a:pPr lvl="0"/>
            <a:r>
              <a:rPr lang="en-CA" sz="1200" kern="1200">
                <a:solidFill>
                  <a:schemeClr val="tx1"/>
                </a:solidFill>
                <a:latin typeface="+mn-lt"/>
                <a:ea typeface="+mn-ea"/>
                <a:cs typeface="+mn-cs"/>
              </a:rPr>
              <a:t>Start up time: a loss of 10-30 seconds to startup cost</a:t>
            </a:r>
          </a:p>
          <a:p>
            <a:pPr lvl="0"/>
            <a:r>
              <a:rPr lang="en-CA" sz="1200" kern="1200">
                <a:solidFill>
                  <a:schemeClr val="tx1"/>
                </a:solidFill>
                <a:latin typeface="+mn-lt"/>
                <a:ea typeface="+mn-ea"/>
                <a:cs typeface="+mn-cs"/>
              </a:rPr>
              <a:t>MapReduce </a:t>
            </a:r>
            <a:r>
              <a:rPr lang="en-CA" sz="1200" u="sng" kern="1200">
                <a:solidFill>
                  <a:schemeClr val="tx1"/>
                </a:solidFill>
                <a:latin typeface="+mn-lt"/>
                <a:ea typeface="+mn-ea"/>
                <a:cs typeface="+mn-cs"/>
              </a:rPr>
              <a:t>writes to disk frequently</a:t>
            </a:r>
            <a:r>
              <a:rPr lang="en-CA" sz="1200" kern="1200">
                <a:solidFill>
                  <a:schemeClr val="tx1"/>
                </a:solidFill>
                <a:latin typeface="+mn-lt"/>
                <a:ea typeface="+mn-ea"/>
                <a:cs typeface="+mn-cs"/>
              </a:rPr>
              <a:t> in order to facilitate fault tolerance</a:t>
            </a:r>
          </a:p>
          <a:p>
            <a:r>
              <a:rPr lang="en-CA" sz="1200" kern="1200">
                <a:solidFill>
                  <a:schemeClr val="tx1"/>
                </a:solidFill>
                <a:latin typeface="+mn-lt"/>
                <a:ea typeface="+mn-ea"/>
                <a:cs typeface="+mn-cs"/>
              </a:rPr>
              <a:t> book pg 82</a:t>
            </a:r>
          </a:p>
          <a:p>
            <a:r>
              <a:rPr lang="en-CA" sz="1200" kern="1200">
                <a:solidFill>
                  <a:schemeClr val="tx1"/>
                </a:solidFill>
                <a:latin typeface="+mn-lt"/>
                <a:ea typeface="+mn-ea"/>
                <a:cs typeface="+mn-cs"/>
              </a:rPr>
              <a:t> find out why</a:t>
            </a:r>
          </a:p>
          <a:p>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03834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9554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CA"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43372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There are additional features such as Data Snapshot, Support for Windows, NFS access which will increase Hadoop adoption in the Industry to solve Big Data problems.</a:t>
            </a:r>
          </a:p>
          <a:p>
            <a:endParaRPr lang="en-US" dirty="0"/>
          </a:p>
          <a:p>
            <a:r>
              <a:rPr lang="en-US" dirty="0"/>
              <a:t>-- research more on </a:t>
            </a:r>
            <a:r>
              <a:rPr lang="en-US" dirty="0" err="1"/>
              <a:t>hdfs</a:t>
            </a:r>
            <a:r>
              <a:rPr lang="en-US" dirty="0"/>
              <a:t> federation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 HDFS High Availability (aka </a:t>
            </a:r>
            <a:r>
              <a:rPr lang="en-US" b="1" dirty="0" err="1">
                <a:latin typeface="Times New Roman" panose="02020603050405020304" pitchFamily="18" charset="0"/>
                <a:cs typeface="Times New Roman" panose="02020603050405020304" pitchFamily="18" charset="0"/>
              </a:rPr>
              <a:t>NameNode</a:t>
            </a:r>
            <a:r>
              <a:rPr lang="en-US" b="1" dirty="0">
                <a:latin typeface="Times New Roman" panose="02020603050405020304" pitchFamily="18" charset="0"/>
                <a:cs typeface="Times New Roman" panose="02020603050405020304" pitchFamily="18" charset="0"/>
              </a:rPr>
              <a:t> High Availability): </a:t>
            </a:r>
            <a:r>
              <a:rPr lang="en-US" dirty="0">
                <a:latin typeface="Times New Roman" panose="02020603050405020304" pitchFamily="18" charset="0"/>
                <a:cs typeface="Times New Roman" panose="02020603050405020304" pitchFamily="18" charset="0"/>
              </a:rPr>
              <a:t>In Hadoop 1.0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was the single point of failure in a Cluster, resulting in data loss in case of a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failure. Hadoop 2.0 Architecture supports multiple Name Nodes to remove this bottleneck, making Hadoop attractive to enterprises.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Times New Roman" panose="02020603050405020304" pitchFamily="18" charset="0"/>
                <a:cs typeface="Times New Roman" panose="02020603050405020304" pitchFamily="18" charset="0"/>
              </a:rPr>
              <a:t>- HDFS Federation: </a:t>
            </a:r>
            <a:r>
              <a:rPr lang="en-US">
                <a:latin typeface="Times New Roman" panose="02020603050405020304" pitchFamily="18" charset="0"/>
                <a:cs typeface="Times New Roman" panose="02020603050405020304" pitchFamily="18" charset="0"/>
              </a:rPr>
              <a:t>This feature allows horizontal scalability for Hadoop file system.</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24</a:t>
            </a:fld>
            <a:endParaRPr lang="en-CA"/>
          </a:p>
        </p:txBody>
      </p:sp>
    </p:spTree>
    <p:extLst>
      <p:ext uri="{BB962C8B-B14F-4D97-AF65-F5344CB8AC3E}">
        <p14:creationId xmlns:p14="http://schemas.microsoft.com/office/powerpoint/2010/main" val="2923852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http://cdn.journaldev.com/wp-content/uploads/2015/08/hadoop2.x-components.png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552541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4038399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a:p>
            <a:endParaRPr lang="en-US" dirty="0"/>
          </a:p>
          <a:p>
            <a:pPr marL="228600" indent="-228600">
              <a:buAutoNum type="arabicPeriod"/>
            </a:pPr>
            <a:r>
              <a:rPr lang="en-US" dirty="0"/>
              <a:t>Client</a:t>
            </a:r>
            <a:r>
              <a:rPr lang="en-US" baseline="0" dirty="0"/>
              <a:t> submit job</a:t>
            </a:r>
          </a:p>
          <a:p>
            <a:pPr marL="228600" indent="-228600">
              <a:buAutoNum type="arabicPeriod"/>
            </a:pPr>
            <a:r>
              <a:rPr lang="en-US" baseline="0" dirty="0"/>
              <a:t>Resource manager selects node manager and instructs it to run its application master</a:t>
            </a:r>
          </a:p>
          <a:p>
            <a:pPr marL="228600" indent="-228600">
              <a:buAutoNum type="arabicPeriod"/>
            </a:pPr>
            <a:r>
              <a:rPr lang="en-US" baseline="0" dirty="0"/>
              <a:t>Application master then tell the resource manager to get additional containers (resources)</a:t>
            </a:r>
          </a:p>
          <a:p>
            <a:pPr marL="228600" indent="-228600">
              <a:buAutoNum type="arabicPeriod"/>
            </a:pPr>
            <a:r>
              <a:rPr lang="en-US" baseline="0" dirty="0"/>
              <a:t>Containers are started and managed by appropriate </a:t>
            </a:r>
            <a:r>
              <a:rPr lang="en-US" baseline="0" dirty="0" err="1"/>
              <a:t>niode</a:t>
            </a:r>
            <a:r>
              <a:rPr lang="en-US" baseline="0" dirty="0"/>
              <a:t> managers</a:t>
            </a:r>
          </a:p>
          <a:p>
            <a:pPr marL="228600" indent="-228600">
              <a:buAutoNum type="arabicPeriod"/>
            </a:pPr>
            <a:r>
              <a:rPr lang="en-US" baseline="0" dirty="0"/>
              <a:t>Application master and </a:t>
            </a:r>
            <a:r>
              <a:rPr lang="en-US" baseline="0" dirty="0" err="1"/>
              <a:t>conmtainers</a:t>
            </a:r>
            <a:r>
              <a:rPr lang="en-US" baseline="0" dirty="0"/>
              <a:t> are connected then resource manager and node manager step away</a:t>
            </a:r>
          </a:p>
          <a:p>
            <a:pPr marL="228600" indent="-228600">
              <a:buAutoNum type="arabicPeriod"/>
            </a:pPr>
            <a:r>
              <a:rPr lang="en-US" baseline="0" dirty="0"/>
              <a:t>The job progress is reported back to the application master</a:t>
            </a:r>
          </a:p>
          <a:p>
            <a:pPr marL="228600" indent="-228600">
              <a:buAutoNum type="arabicPeriod"/>
            </a:pPr>
            <a:r>
              <a:rPr lang="en-US" baseline="0" dirty="0"/>
              <a:t>Once job is completed the node manager makes the resources available to use by another job </a:t>
            </a:r>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547382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CA"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7791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32</a:t>
            </a:fld>
            <a:endParaRPr lang="en-CA"/>
          </a:p>
        </p:txBody>
      </p:sp>
    </p:spTree>
    <p:extLst>
      <p:ext uri="{BB962C8B-B14F-4D97-AF65-F5344CB8AC3E}">
        <p14:creationId xmlns:p14="http://schemas.microsoft.com/office/powerpoint/2010/main" val="1293807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678128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http://www.avante.es/wp-content/uploads/2016/04/Res-Manager.png</a:t>
            </a:r>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97287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1F073-8EEE-4D2A-8C0B-93E9C72382A2}" type="slidenum">
              <a:rPr lang="en-CA" smtClean="0"/>
              <a:pPr/>
              <a:t>40</a:t>
            </a:fld>
            <a:endParaRPr lang="en-CA"/>
          </a:p>
        </p:txBody>
      </p:sp>
    </p:spTree>
    <p:extLst>
      <p:ext uri="{BB962C8B-B14F-4D97-AF65-F5344CB8AC3E}">
        <p14:creationId xmlns:p14="http://schemas.microsoft.com/office/powerpoint/2010/main" val="2663901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41</a:t>
            </a:fld>
            <a:endParaRPr lang="en-CA"/>
          </a:p>
        </p:txBody>
      </p:sp>
    </p:spTree>
    <p:extLst>
      <p:ext uri="{BB962C8B-B14F-4D97-AF65-F5344CB8AC3E}">
        <p14:creationId xmlns:p14="http://schemas.microsoft.com/office/powerpoint/2010/main" val="2594070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42</a:t>
            </a:fld>
            <a:endParaRPr lang="en-CA"/>
          </a:p>
        </p:txBody>
      </p:sp>
    </p:spTree>
    <p:extLst>
      <p:ext uri="{BB962C8B-B14F-4D97-AF65-F5344CB8AC3E}">
        <p14:creationId xmlns:p14="http://schemas.microsoft.com/office/powerpoint/2010/main" val="2137882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43</a:t>
            </a:fld>
            <a:endParaRPr lang="en-CA"/>
          </a:p>
        </p:txBody>
      </p:sp>
    </p:spTree>
    <p:extLst>
      <p:ext uri="{BB962C8B-B14F-4D97-AF65-F5344CB8AC3E}">
        <p14:creationId xmlns:p14="http://schemas.microsoft.com/office/powerpoint/2010/main" val="3339860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44</a:t>
            </a:fld>
            <a:endParaRPr lang="en-CA"/>
          </a:p>
        </p:txBody>
      </p:sp>
    </p:spTree>
    <p:extLst>
      <p:ext uri="{BB962C8B-B14F-4D97-AF65-F5344CB8AC3E}">
        <p14:creationId xmlns:p14="http://schemas.microsoft.com/office/powerpoint/2010/main" val="601170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45</a:t>
            </a:fld>
            <a:endParaRPr lang="en-CA"/>
          </a:p>
        </p:txBody>
      </p:sp>
    </p:spTree>
    <p:extLst>
      <p:ext uri="{BB962C8B-B14F-4D97-AF65-F5344CB8AC3E}">
        <p14:creationId xmlns:p14="http://schemas.microsoft.com/office/powerpoint/2010/main" val="3763777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http://oozie.apache.org/</a:t>
            </a:r>
          </a:p>
          <a:p>
            <a:r>
              <a:rPr lang="en-US" dirty="0"/>
              <a:t>https://falcon.apache.org/</a:t>
            </a:r>
          </a:p>
        </p:txBody>
      </p:sp>
      <p:sp>
        <p:nvSpPr>
          <p:cNvPr id="4" name="Slide Number Placeholder 3"/>
          <p:cNvSpPr>
            <a:spLocks noGrp="1"/>
          </p:cNvSpPr>
          <p:nvPr>
            <p:ph type="sldNum" sz="quarter" idx="10"/>
          </p:nvPr>
        </p:nvSpPr>
        <p:spPr/>
        <p:txBody>
          <a:bodyPr/>
          <a:lstStyle/>
          <a:p>
            <a:fld id="{4131F073-8EEE-4D2A-8C0B-93E9C72382A2}" type="slidenum">
              <a:rPr lang="en-CA" smtClean="0"/>
              <a:pPr/>
              <a:t>46</a:t>
            </a:fld>
            <a:endParaRPr lang="en-CA"/>
          </a:p>
        </p:txBody>
      </p:sp>
    </p:spTree>
    <p:extLst>
      <p:ext uri="{BB962C8B-B14F-4D97-AF65-F5344CB8AC3E}">
        <p14:creationId xmlns:p14="http://schemas.microsoft.com/office/powerpoint/2010/main" val="110574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Commodity computing is the use of large numbers of already-available computing components for parallel computing </a:t>
            </a:r>
          </a:p>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4935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47</a:t>
            </a:fld>
            <a:endParaRPr lang="en-CA"/>
          </a:p>
        </p:txBody>
      </p:sp>
    </p:spTree>
    <p:extLst>
      <p:ext uri="{BB962C8B-B14F-4D97-AF65-F5344CB8AC3E}">
        <p14:creationId xmlns:p14="http://schemas.microsoft.com/office/powerpoint/2010/main" val="1890126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48</a:t>
            </a:fld>
            <a:endParaRPr lang="en-CA"/>
          </a:p>
        </p:txBody>
      </p:sp>
    </p:spTree>
    <p:extLst>
      <p:ext uri="{BB962C8B-B14F-4D97-AF65-F5344CB8AC3E}">
        <p14:creationId xmlns:p14="http://schemas.microsoft.com/office/powerpoint/2010/main" val="1201163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49</a:t>
            </a:fld>
            <a:endParaRPr lang="en-CA"/>
          </a:p>
        </p:txBody>
      </p:sp>
    </p:spTree>
    <p:extLst>
      <p:ext uri="{BB962C8B-B14F-4D97-AF65-F5344CB8AC3E}">
        <p14:creationId xmlns:p14="http://schemas.microsoft.com/office/powerpoint/2010/main" val="2131126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ksoong.org/assets/blog/Hadoop-Echosystem.jpg</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pPr/>
              <a:t>50</a:t>
            </a:fld>
            <a:endParaRPr lang="en-CA"/>
          </a:p>
        </p:txBody>
      </p:sp>
    </p:spTree>
    <p:extLst>
      <p:ext uri="{BB962C8B-B14F-4D97-AF65-F5344CB8AC3E}">
        <p14:creationId xmlns:p14="http://schemas.microsoft.com/office/powerpoint/2010/main" val="48523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baseline="0" dirty="0"/>
              <a:t> today’s presentation, our team will mainly focus on HDFS, Map Reduce and Yarn. We will also cover Hadoop’s ecosystem in the last section.</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3970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Restricts</a:t>
            </a:r>
            <a:r>
              <a:rPr lang="en-CA" baseline="0" dirty="0"/>
              <a:t> file format diversity. Consume processing power. Save processing power</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92541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Creating</a:t>
            </a:r>
            <a:r>
              <a:rPr lang="en-CA" baseline="0" dirty="0"/>
              <a:t> new file;  mapping of blocks and file property.</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9</a:t>
            </a:fld>
            <a:endParaRPr lang="en-CA"/>
          </a:p>
        </p:txBody>
      </p:sp>
    </p:spTree>
    <p:extLst>
      <p:ext uri="{BB962C8B-B14F-4D97-AF65-F5344CB8AC3E}">
        <p14:creationId xmlns:p14="http://schemas.microsoft.com/office/powerpoint/2010/main" val="2295974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131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Point 3 try</a:t>
            </a:r>
            <a:r>
              <a:rPr lang="en-US" baseline="0" dirty="0"/>
              <a:t> to shorten the sentence and explain it in presentation</a:t>
            </a:r>
          </a:p>
          <a:p>
            <a:pPr marL="171450" indent="-171450">
              <a:buFontTx/>
              <a:buChar char="-"/>
            </a:pPr>
            <a:r>
              <a:rPr lang="en-US" baseline="0" dirty="0"/>
              <a:t>Point 1 remember to say that replication is for fault tolerance principle where data are stored in many </a:t>
            </a:r>
            <a:r>
              <a:rPr lang="en-US" baseline="0" dirty="0" err="1"/>
              <a:t>datanodes</a:t>
            </a:r>
            <a:r>
              <a:rPr lang="en-US" baseline="0" dirty="0"/>
              <a:t> in case one </a:t>
            </a:r>
            <a:r>
              <a:rPr lang="en-US" baseline="0" dirty="0" err="1"/>
              <a:t>datanode</a:t>
            </a:r>
            <a:r>
              <a:rPr lang="en-US" baseline="0" dirty="0"/>
              <a:t> goes down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The size can be increased to 128MB. Doing this can reduce the pressure on name node’s memory. However, this will also reduce computation parallelism as the number of blocks per file decreases.</a:t>
            </a:r>
            <a:endParaRPr lang="en-CA"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9072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Typically, large HDFS clusters are arranged across multiple installations (racks). Network traffic between different nodes within the same installation is more efficient than network traffic across installations. A name node tries to place replicas of a block on multiple installations for improved fault tolerance. However, HDFS allows administrators to decide on which installation a node belongs. Therefore, each node knows its rack ID, making it </a:t>
            </a:r>
            <a:r>
              <a:rPr lang="en-CA" sz="1200" b="0" i="1" kern="1200" dirty="0">
                <a:solidFill>
                  <a:schemeClr val="tx1"/>
                </a:solidFill>
                <a:effectLst/>
                <a:latin typeface="+mn-lt"/>
                <a:ea typeface="+mn-ea"/>
                <a:cs typeface="+mn-cs"/>
              </a:rPr>
              <a:t>rack aware</a:t>
            </a:r>
            <a:r>
              <a:rPr lang="en-CA" sz="1200" b="0" i="0" kern="1200" dirty="0">
                <a:solidFill>
                  <a:schemeClr val="tx1"/>
                </a:solidFill>
                <a:effectLst/>
                <a:latin typeface="+mn-lt"/>
                <a:ea typeface="+mn-ea"/>
                <a:cs typeface="+mn-cs"/>
              </a:rPr>
              <a:t>.</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13</a:t>
            </a:fld>
            <a:endParaRPr lang="en-CA"/>
          </a:p>
        </p:txBody>
      </p:sp>
    </p:spTree>
    <p:extLst>
      <p:ext uri="{BB962C8B-B14F-4D97-AF65-F5344CB8AC3E}">
        <p14:creationId xmlns:p14="http://schemas.microsoft.com/office/powerpoint/2010/main" val="123054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23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4307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19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82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9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88905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7605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73707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71898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694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90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9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958" y="0"/>
            <a:ext cx="7534430" cy="6858000"/>
          </a:xfrm>
          <a:prstGeom prst="rect">
            <a:avLst/>
          </a:prstGeom>
          <a:blipFill dpi="0" rotWithShape="1">
            <a:blip r:embed="rId3">
              <a:duotone>
                <a:schemeClr val="accent1">
                  <a:shade val="45000"/>
                  <a:satMod val="135000"/>
                </a:schemeClr>
                <a:prstClr val="white"/>
              </a:duotone>
            </a:blip>
            <a:srcRect/>
            <a:tile tx="6350" ty="-1016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3832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34276" y="640080"/>
            <a:ext cx="3536508" cy="3034857"/>
          </a:xfrm>
        </p:spPr>
        <p:txBody>
          <a:bodyPr anchor="b">
            <a:normAutofit/>
          </a:bodyPr>
          <a:lstStyle/>
          <a:p>
            <a:r>
              <a:rPr lang="en-US" sz="4400" dirty="0">
                <a:solidFill>
                  <a:srgbClr val="FFFFFF"/>
                </a:solidFill>
              </a:rPr>
              <a:t>EECS 4413 Assignment 1</a:t>
            </a:r>
          </a:p>
        </p:txBody>
      </p:sp>
      <p:sp>
        <p:nvSpPr>
          <p:cNvPr id="3" name="Subtitle 2"/>
          <p:cNvSpPr>
            <a:spLocks noGrp="1"/>
          </p:cNvSpPr>
          <p:nvPr>
            <p:ph type="subTitle" idx="1"/>
          </p:nvPr>
        </p:nvSpPr>
        <p:spPr>
          <a:xfrm>
            <a:off x="638921" y="3849539"/>
            <a:ext cx="3531863" cy="2359417"/>
          </a:xfrm>
        </p:spPr>
        <p:txBody>
          <a:bodyPr anchor="t">
            <a:normAutofit/>
          </a:bodyPr>
          <a:lstStyle/>
          <a:p>
            <a:pPr algn="r"/>
            <a:r>
              <a:rPr lang="en-US" sz="1600" dirty="0">
                <a:solidFill>
                  <a:srgbClr val="FFFFFF"/>
                </a:solidFill>
              </a:rPr>
              <a:t>Instructed by: Prof. Jack Jiang</a:t>
            </a:r>
          </a:p>
          <a:p>
            <a:pPr algn="r"/>
            <a:r>
              <a:rPr lang="en-US" sz="1600" dirty="0">
                <a:solidFill>
                  <a:srgbClr val="FFFFFF"/>
                </a:solidFill>
              </a:rPr>
              <a:t>Presented by: Zhongran (Julian) Deng</a:t>
            </a:r>
          </a:p>
          <a:p>
            <a:pPr algn="r"/>
            <a:r>
              <a:rPr lang="en-US" sz="1600" dirty="0">
                <a:solidFill>
                  <a:srgbClr val="FFFFFF"/>
                </a:solidFill>
              </a:rPr>
              <a:t>Sied Hoa (Heny) Tjin</a:t>
            </a:r>
          </a:p>
          <a:p>
            <a:pPr algn="r"/>
            <a:r>
              <a:rPr lang="en-US" sz="1600" dirty="0">
                <a:solidFill>
                  <a:srgbClr val="FFFFFF"/>
                </a:solidFill>
              </a:rPr>
              <a:t>Hashim Al-</a:t>
            </a:r>
            <a:r>
              <a:rPr lang="en-US" sz="1600" dirty="0" err="1">
                <a:solidFill>
                  <a:srgbClr val="FFFFFF"/>
                </a:solidFill>
              </a:rPr>
              <a:t>Helli</a:t>
            </a:r>
            <a:endParaRPr lang="en-US" sz="1600" dirty="0">
              <a:solidFill>
                <a:srgbClr val="FFFFFF"/>
              </a:solidFill>
            </a:endParaRPr>
          </a:p>
          <a:p>
            <a:pPr algn="r"/>
            <a:r>
              <a:rPr lang="en-US" sz="1600" dirty="0">
                <a:solidFill>
                  <a:srgbClr val="FFFFFF"/>
                </a:solidFill>
              </a:rPr>
              <a:t>Randy Agyapong</a:t>
            </a:r>
          </a:p>
          <a:p>
            <a:pPr algn="r"/>
            <a:r>
              <a:rPr lang="en-US" sz="1600" dirty="0">
                <a:solidFill>
                  <a:srgbClr val="FFFFFF"/>
                </a:solidFill>
              </a:rPr>
              <a:t>David </a:t>
            </a:r>
            <a:r>
              <a:rPr lang="en-US" sz="1600" dirty="0" err="1">
                <a:solidFill>
                  <a:srgbClr val="FFFFFF"/>
                </a:solidFill>
              </a:rPr>
              <a:t>Iliaguiev</a:t>
            </a:r>
            <a:endParaRPr lang="en-US" sz="1600" dirty="0">
              <a:solidFill>
                <a:srgbClr val="FFFFFF"/>
              </a:solidFill>
            </a:endParaRPr>
          </a:p>
          <a:p>
            <a:pPr algn="r"/>
            <a:r>
              <a:rPr lang="en-US" sz="1600" dirty="0">
                <a:solidFill>
                  <a:srgbClr val="FFFFFF"/>
                </a:solidFill>
              </a:rPr>
              <a:t>	</a:t>
            </a:r>
          </a:p>
        </p:txBody>
      </p:sp>
      <p:sp>
        <p:nvSpPr>
          <p:cNvPr id="4" name="Rectangle 3"/>
          <p:cNvSpPr/>
          <p:nvPr/>
        </p:nvSpPr>
        <p:spPr>
          <a:xfrm rot="19203396">
            <a:off x="-453322" y="1175380"/>
            <a:ext cx="4479560" cy="923330"/>
          </a:xfrm>
          <a:prstGeom prst="rect">
            <a:avLst/>
          </a:prstGeom>
          <a:noFill/>
        </p:spPr>
        <p:txBody>
          <a:bodyPr wrap="none" lIns="91440" tIns="45720" rIns="91440" bIns="45720">
            <a:spAutoFit/>
          </a:bodyPr>
          <a:lstStyle/>
          <a:p>
            <a:pPr algn="ctr"/>
            <a:r>
              <a:rPr lang="en-US" sz="5400" b="1" spc="50" dirty="0" err="1">
                <a:ln w="9525" cmpd="sng">
                  <a:solidFill>
                    <a:schemeClr val="accent1"/>
                  </a:solidFill>
                  <a:prstDash val="solid"/>
                </a:ln>
                <a:solidFill>
                  <a:srgbClr val="70AD47">
                    <a:tint val="1000"/>
                  </a:srgbClr>
                </a:solidFill>
                <a:effectLst>
                  <a:glow rad="38100">
                    <a:schemeClr val="accent1">
                      <a:alpha val="40000"/>
                    </a:schemeClr>
                  </a:glow>
                </a:effectLst>
              </a:rPr>
              <a:t>Reverse’em</a:t>
            </a: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 all</a:t>
            </a:r>
          </a:p>
        </p:txBody>
      </p:sp>
    </p:spTree>
    <p:extLst>
      <p:ext uri="{BB962C8B-B14F-4D97-AF65-F5344CB8AC3E}">
        <p14:creationId xmlns:p14="http://schemas.microsoft.com/office/powerpoint/2010/main" val="21902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CA"/>
              <a:t>SECONDARY 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Not a backup daemon for name node. Can partially restore name node but can’t completely depend on it for disaster recovery.</a:t>
            </a:r>
          </a:p>
          <a:p>
            <a:pPr>
              <a:buFont typeface="Arial" panose="020B0604020202020204" pitchFamily="34" charset="0"/>
              <a:buChar char="•"/>
            </a:pPr>
            <a:r>
              <a:rPr lang="en-CA" dirty="0"/>
              <a:t> Maintains edit logs and </a:t>
            </a:r>
            <a:r>
              <a:rPr lang="en-CA" dirty="0" err="1"/>
              <a:t>fsimage</a:t>
            </a:r>
            <a:r>
              <a:rPr lang="en-CA" dirty="0"/>
              <a:t>.</a:t>
            </a:r>
          </a:p>
          <a:p>
            <a:pPr>
              <a:buFont typeface="Arial" panose="020B0604020202020204" pitchFamily="34" charset="0"/>
              <a:buChar char="•"/>
            </a:pPr>
            <a:r>
              <a:rPr lang="en-CA" dirty="0"/>
              <a:t> Helps to lower down name node’s restart time.</a:t>
            </a:r>
          </a:p>
        </p:txBody>
      </p:sp>
      <p:pic>
        <p:nvPicPr>
          <p:cNvPr id="8" name="Content Placeholder 3"/>
          <p:cNvPicPr>
            <a:picLocks noChangeAspect="1"/>
          </p:cNvPicPr>
          <p:nvPr/>
        </p:nvPicPr>
        <p:blipFill>
          <a:blip r:embed="rId3"/>
          <a:stretch>
            <a:fillRect/>
          </a:stretch>
        </p:blipFill>
        <p:spPr>
          <a:xfrm>
            <a:off x="6096000" y="2105939"/>
            <a:ext cx="5455921" cy="2646121"/>
          </a:xfrm>
          <a:prstGeom prst="rect">
            <a:avLst/>
          </a:prstGeom>
        </p:spPr>
      </p:pic>
      <p:sp>
        <p:nvSpPr>
          <p:cNvPr id="9" name="Oval 8"/>
          <p:cNvSpPr/>
          <p:nvPr/>
        </p:nvSpPr>
        <p:spPr>
          <a:xfrm>
            <a:off x="8513288" y="1801504"/>
            <a:ext cx="3302194" cy="207124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3768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and maintains data blocks.</a:t>
            </a:r>
          </a:p>
          <a:p>
            <a:pPr>
              <a:buFont typeface="Arial" panose="020B0604020202020204" pitchFamily="34" charset="0"/>
              <a:buChar char="•"/>
            </a:pPr>
            <a:r>
              <a:rPr lang="en-US" dirty="0"/>
              <a:t> Responsible to store and retrieve data blocks upon request from name node or the client.</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block creation, deletion, replication, etc.</a:t>
            </a:r>
          </a:p>
        </p:txBody>
      </p:sp>
      <p:sp>
        <p:nvSpPr>
          <p:cNvPr id="5" name="Oval 4"/>
          <p:cNvSpPr/>
          <p:nvPr/>
        </p:nvSpPr>
        <p:spPr>
          <a:xfrm>
            <a:off x="5923082" y="3257315"/>
            <a:ext cx="5841288" cy="71418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225228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 </a:t>
            </a:r>
          </a:p>
          <a:p>
            <a:pPr>
              <a:buFont typeface="Arial" panose="020B0604020202020204" pitchFamily="34" charset="0"/>
              <a:buChar char="•"/>
            </a:pPr>
            <a:r>
              <a:rPr lang="en-CA" dirty="0"/>
              <a:t>By default, each block is 64MB.</a:t>
            </a:r>
          </a:p>
          <a:p>
            <a:pPr>
              <a:buFont typeface="Arial" panose="020B0604020202020204" pitchFamily="34" charset="0"/>
              <a:buChar char="•"/>
            </a:pPr>
            <a:r>
              <a:rPr lang="en-US" dirty="0"/>
              <a:t> The size can be increased to 128MB or bigger.</a:t>
            </a:r>
            <a:endParaRPr lang="en-CA" dirty="0"/>
          </a:p>
        </p:txBody>
      </p:sp>
      <p:sp>
        <p:nvSpPr>
          <p:cNvPr id="5" name="Oval 4"/>
          <p:cNvSpPr/>
          <p:nvPr/>
        </p:nvSpPr>
        <p:spPr>
          <a:xfrm>
            <a:off x="5813947" y="3794077"/>
            <a:ext cx="5909480" cy="47767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Tree>
    <p:extLst>
      <p:ext uri="{BB962C8B-B14F-4D97-AF65-F5344CB8AC3E}">
        <p14:creationId xmlns:p14="http://schemas.microsoft.com/office/powerpoint/2010/main" val="317143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adoop.apache.org/docs/r1.2.1/images/hdfsarchitecture.gif"/>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543773"/>
            <a:ext cx="5455921" cy="37704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4129" y="585216"/>
            <a:ext cx="4431792" cy="1499616"/>
          </a:xfrm>
        </p:spPr>
        <p:txBody>
          <a:bodyPr>
            <a:normAutofit/>
          </a:bodyPr>
          <a:lstStyle/>
          <a:p>
            <a:r>
              <a:rPr lang="en-CA" dirty="0"/>
              <a:t>Data block replication</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The data blocks are replicated for fault  tolerance.</a:t>
            </a:r>
          </a:p>
          <a:p>
            <a:pPr>
              <a:buFont typeface="Arial" panose="020B0604020202020204" pitchFamily="34" charset="0"/>
              <a:buChar char="•"/>
            </a:pPr>
            <a:r>
              <a:rPr lang="en-CA" dirty="0"/>
              <a:t>The data blocks are distributed in data node system within the cluster and thus ensures the replica of data is maintained.</a:t>
            </a:r>
          </a:p>
          <a:p>
            <a:pPr>
              <a:buFont typeface="Arial" panose="020B0604020202020204" pitchFamily="34" charset="0"/>
              <a:buChar char="•"/>
            </a:pPr>
            <a:r>
              <a:rPr lang="en-CA" dirty="0"/>
              <a:t>Rack-awareness.</a:t>
            </a:r>
          </a:p>
        </p:txBody>
      </p:sp>
    </p:spTree>
    <p:extLst>
      <p:ext uri="{BB962C8B-B14F-4D97-AF65-F5344CB8AC3E}">
        <p14:creationId xmlns:p14="http://schemas.microsoft.com/office/powerpoint/2010/main" val="199970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All HDFS communication protocols build on the TCP/IP protocol.</a:t>
            </a:r>
          </a:p>
          <a:p>
            <a:pPr>
              <a:buFont typeface="Arial" panose="020B0604020202020204" pitchFamily="34" charset="0"/>
              <a:buChar char="•"/>
            </a:pPr>
            <a:r>
              <a:rPr lang="en-CA" dirty="0"/>
              <a:t> Client communicate with the name node using a proprietary RPC (Remote Procedure Call)-based protocol.</a:t>
            </a:r>
          </a:p>
          <a:p>
            <a:pPr>
              <a:buFont typeface="Arial" panose="020B0604020202020204" pitchFamily="34" charset="0"/>
              <a:buChar char="•"/>
            </a:pPr>
            <a:r>
              <a:rPr lang="en-CA" dirty="0"/>
              <a:t> Each data node serves up blocks of data over the networking using block protocol specific to HDFS.</a:t>
            </a:r>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407554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Weakness of  HDFS in 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goes down. </a:t>
            </a: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val="222103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1"/>
                </a:solidFill>
              </a:rPr>
              <a:t>HDFS ARCHITECTURE-HADOOP 2.0+</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Running two name nodes.</a:t>
            </a:r>
          </a:p>
          <a:p>
            <a:pPr>
              <a:buFont typeface="Arial" panose="020B0604020202020204" pitchFamily="34" charset="0"/>
              <a:buChar char="•"/>
            </a:pPr>
            <a:r>
              <a:rPr lang="en-CA" dirty="0"/>
              <a:t> The back-up name node (or checkpoint node) is in the same cluster.</a:t>
            </a:r>
          </a:p>
          <a:p>
            <a:pPr>
              <a:buFont typeface="Arial" panose="020B0604020202020204" pitchFamily="34" charset="0"/>
              <a:buChar char="•"/>
            </a:pPr>
            <a:r>
              <a:rPr lang="en-CA" dirty="0"/>
              <a:t> Each name node is configured as Active/Passive. Only one name node is in Active state.</a:t>
            </a:r>
          </a:p>
          <a:p>
            <a:pPr>
              <a:buClr>
                <a:schemeClr val="accent2"/>
              </a:buClr>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282806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err="1">
                <a:solidFill>
                  <a:srgbClr val="FFFFFF"/>
                </a:solidFill>
              </a:rPr>
              <a:t>mapreduce</a:t>
            </a:r>
            <a:endParaRPr lang="en-US" sz="4400" dirty="0">
              <a:solidFill>
                <a:srgbClr val="FFFFFF"/>
              </a:solidFill>
            </a:endParaRP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processing framework for Hadoop</a:t>
            </a:r>
          </a:p>
        </p:txBody>
      </p:sp>
    </p:spTree>
    <p:extLst>
      <p:ext uri="{BB962C8B-B14F-4D97-AF65-F5344CB8AC3E}">
        <p14:creationId xmlns:p14="http://schemas.microsoft.com/office/powerpoint/2010/main" val="358052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MAPREDUCE Engine in Hadoop ver. 1</a:t>
            </a:r>
          </a:p>
        </p:txBody>
      </p:sp>
      <p:sp>
        <p:nvSpPr>
          <p:cNvPr id="31" name="Oval 30"/>
          <p:cNvSpPr/>
          <p:nvPr/>
        </p:nvSpPr>
        <p:spPr>
          <a:xfrm>
            <a:off x="6320437" y="198311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CLIENT</a:t>
            </a:r>
          </a:p>
        </p:txBody>
      </p:sp>
      <p:sp>
        <p:nvSpPr>
          <p:cNvPr id="32" name="Oval 31"/>
          <p:cNvSpPr/>
          <p:nvPr/>
        </p:nvSpPr>
        <p:spPr>
          <a:xfrm>
            <a:off x="6464453" y="3135246"/>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CLIENT</a:t>
            </a:r>
          </a:p>
        </p:txBody>
      </p:sp>
      <p:sp>
        <p:nvSpPr>
          <p:cNvPr id="33" name="Rounded Rectangle 32"/>
          <p:cNvSpPr/>
          <p:nvPr/>
        </p:nvSpPr>
        <p:spPr>
          <a:xfrm>
            <a:off x="7472565" y="2271150"/>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4" name="Rectangle 33"/>
          <p:cNvSpPr/>
          <p:nvPr/>
        </p:nvSpPr>
        <p:spPr>
          <a:xfrm>
            <a:off x="7832605" y="2775206"/>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Job Tracker</a:t>
            </a:r>
          </a:p>
        </p:txBody>
      </p:sp>
      <p:sp>
        <p:nvSpPr>
          <p:cNvPr id="35" name="Rounded Rectangle 34"/>
          <p:cNvSpPr/>
          <p:nvPr/>
        </p:nvSpPr>
        <p:spPr>
          <a:xfrm>
            <a:off x="9272765" y="1407054"/>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6" name="Rectangle 35"/>
          <p:cNvSpPr/>
          <p:nvPr/>
        </p:nvSpPr>
        <p:spPr>
          <a:xfrm>
            <a:off x="9704813" y="1551070"/>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37" name="Oval 36"/>
          <p:cNvSpPr/>
          <p:nvPr/>
        </p:nvSpPr>
        <p:spPr>
          <a:xfrm>
            <a:off x="9344773" y="2116101"/>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38" name="Oval 37"/>
          <p:cNvSpPr/>
          <p:nvPr/>
        </p:nvSpPr>
        <p:spPr>
          <a:xfrm>
            <a:off x="10136861" y="2116101"/>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39" name="Straight Arrow Connector 38"/>
          <p:cNvCxnSpPr>
            <a:stCxn id="37" idx="0"/>
            <a:endCxn id="36" idx="2"/>
          </p:cNvCxnSpPr>
          <p:nvPr/>
        </p:nvCxnSpPr>
        <p:spPr>
          <a:xfrm flipV="1">
            <a:off x="974081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36" idx="2"/>
          </p:cNvCxnSpPr>
          <p:nvPr/>
        </p:nvCxnSpPr>
        <p:spPr>
          <a:xfrm flipH="1" flipV="1">
            <a:off x="1010085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1"/>
            <a:endCxn id="34" idx="3"/>
          </p:cNvCxnSpPr>
          <p:nvPr/>
        </p:nvCxnSpPr>
        <p:spPr>
          <a:xfrm flipH="1">
            <a:off x="8624693" y="1767094"/>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44773" y="2703198"/>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3" name="Rectangle 42"/>
          <p:cNvSpPr/>
          <p:nvPr/>
        </p:nvSpPr>
        <p:spPr>
          <a:xfrm>
            <a:off x="9776821" y="2847214"/>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44" name="Oval 43"/>
          <p:cNvSpPr/>
          <p:nvPr/>
        </p:nvSpPr>
        <p:spPr>
          <a:xfrm>
            <a:off x="9416781" y="3495286"/>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45" name="Oval 44"/>
          <p:cNvSpPr/>
          <p:nvPr/>
        </p:nvSpPr>
        <p:spPr>
          <a:xfrm>
            <a:off x="10272493" y="3495286"/>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46" name="Straight Arrow Connector 45"/>
          <p:cNvCxnSpPr>
            <a:stCxn id="44" idx="0"/>
            <a:endCxn id="43" idx="2"/>
          </p:cNvCxnSpPr>
          <p:nvPr/>
        </p:nvCxnSpPr>
        <p:spPr>
          <a:xfrm flipV="1">
            <a:off x="9812825" y="3279262"/>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3" idx="2"/>
          </p:cNvCxnSpPr>
          <p:nvPr/>
        </p:nvCxnSpPr>
        <p:spPr>
          <a:xfrm flipH="1" flipV="1">
            <a:off x="10172865" y="3279262"/>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9350820" y="418222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9" name="Rectangle 48"/>
          <p:cNvSpPr/>
          <p:nvPr/>
        </p:nvSpPr>
        <p:spPr>
          <a:xfrm>
            <a:off x="9782868" y="42542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 Tracker</a:t>
            </a:r>
          </a:p>
        </p:txBody>
      </p:sp>
      <p:sp>
        <p:nvSpPr>
          <p:cNvPr id="50" name="Oval 49"/>
          <p:cNvSpPr/>
          <p:nvPr/>
        </p:nvSpPr>
        <p:spPr>
          <a:xfrm>
            <a:off x="9422828" y="490230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sp>
        <p:nvSpPr>
          <p:cNvPr id="51" name="Oval 50"/>
          <p:cNvSpPr/>
          <p:nvPr/>
        </p:nvSpPr>
        <p:spPr>
          <a:xfrm>
            <a:off x="10278540" y="490230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Task</a:t>
            </a:r>
          </a:p>
        </p:txBody>
      </p:sp>
      <p:cxnSp>
        <p:nvCxnSpPr>
          <p:cNvPr id="52" name="Straight Arrow Connector 51"/>
          <p:cNvCxnSpPr>
            <a:stCxn id="50" idx="0"/>
            <a:endCxn id="49" idx="2"/>
          </p:cNvCxnSpPr>
          <p:nvPr/>
        </p:nvCxnSpPr>
        <p:spPr>
          <a:xfrm flipV="1">
            <a:off x="9818872" y="468628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0"/>
            <a:endCxn id="49" idx="2"/>
          </p:cNvCxnSpPr>
          <p:nvPr/>
        </p:nvCxnSpPr>
        <p:spPr>
          <a:xfrm flipH="1" flipV="1">
            <a:off x="10178912" y="468628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1"/>
            <a:endCxn id="34" idx="3"/>
          </p:cNvCxnSpPr>
          <p:nvPr/>
        </p:nvCxnSpPr>
        <p:spPr>
          <a:xfrm flipH="1">
            <a:off x="8624693" y="306323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1"/>
            <a:endCxn id="34" idx="3"/>
          </p:cNvCxnSpPr>
          <p:nvPr/>
        </p:nvCxnSpPr>
        <p:spPr>
          <a:xfrm flipH="1" flipV="1">
            <a:off x="8624693" y="3063238"/>
            <a:ext cx="1158175" cy="140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6"/>
            <a:endCxn id="34" idx="1"/>
          </p:cNvCxnSpPr>
          <p:nvPr/>
        </p:nvCxnSpPr>
        <p:spPr>
          <a:xfrm>
            <a:off x="7256541" y="2307154"/>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6"/>
            <a:endCxn id="34" idx="1"/>
          </p:cNvCxnSpPr>
          <p:nvPr/>
        </p:nvCxnSpPr>
        <p:spPr>
          <a:xfrm flipV="1">
            <a:off x="7400557" y="3063238"/>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56541" y="2127134"/>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1</a:t>
            </a:r>
          </a:p>
        </p:txBody>
      </p:sp>
      <p:sp>
        <p:nvSpPr>
          <p:cNvPr id="59" name="TextBox 58"/>
          <p:cNvSpPr txBox="1"/>
          <p:nvPr/>
        </p:nvSpPr>
        <p:spPr>
          <a:xfrm>
            <a:off x="9344773" y="1623078"/>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2</a:t>
            </a:r>
          </a:p>
        </p:txBody>
      </p:sp>
      <p:sp>
        <p:nvSpPr>
          <p:cNvPr id="60" name="TextBox 59"/>
          <p:cNvSpPr txBox="1"/>
          <p:nvPr/>
        </p:nvSpPr>
        <p:spPr>
          <a:xfrm>
            <a:off x="8840717" y="2343158"/>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3</a:t>
            </a:r>
          </a:p>
        </p:txBody>
      </p:sp>
      <p:sp>
        <p:nvSpPr>
          <p:cNvPr id="61" name="TextBox 60"/>
          <p:cNvSpPr txBox="1"/>
          <p:nvPr/>
        </p:nvSpPr>
        <p:spPr>
          <a:xfrm>
            <a:off x="10496901" y="1911110"/>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4</a:t>
            </a:r>
          </a:p>
        </p:txBody>
      </p:sp>
      <p:sp>
        <p:nvSpPr>
          <p:cNvPr id="62" name="TextBox 61"/>
          <p:cNvSpPr txBox="1"/>
          <p:nvPr/>
        </p:nvSpPr>
        <p:spPr>
          <a:xfrm>
            <a:off x="8912725" y="2847214"/>
            <a:ext cx="4320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5</a:t>
            </a:r>
          </a:p>
        </p:txBody>
      </p:sp>
      <p:sp>
        <p:nvSpPr>
          <p:cNvPr id="66" name="Content Placeholder 2"/>
          <p:cNvSpPr txBox="1">
            <a:spLocks/>
          </p:cNvSpPr>
          <p:nvPr/>
        </p:nvSpPr>
        <p:spPr>
          <a:xfrm>
            <a:off x="269332" y="2055592"/>
            <a:ext cx="4176464" cy="5688632"/>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Client submit MapReduce Jobs to </a:t>
            </a:r>
            <a:r>
              <a:rPr kumimoji="0" lang="en-CA" sz="2200" b="0" i="0" u="none" strike="noStrike" kern="1200" cap="none" spc="0" normalizeH="0" baseline="0" noProof="0" dirty="0" err="1">
                <a:ln>
                  <a:noFill/>
                </a:ln>
                <a:solidFill>
                  <a:schemeClr val="bg1"/>
                </a:solidFill>
                <a:effectLst/>
                <a:uLnTx/>
                <a:uFillTx/>
                <a:latin typeface="+mn-lt"/>
                <a:ea typeface="+mn-ea"/>
                <a:cs typeface="+mn-cs"/>
              </a:rPr>
              <a:t>JobTracker</a:t>
            </a:r>
            <a:r>
              <a:rPr kumimoji="0" lang="en-CA" sz="2200" b="0" i="0" u="none" strike="noStrike" kern="1200" cap="none" spc="0" normalizeH="0" baseline="0" noProof="0" dirty="0">
                <a:ln>
                  <a:noFill/>
                </a:ln>
                <a:solidFill>
                  <a:schemeClr val="bg1"/>
                </a:solidFill>
                <a:effectLst/>
                <a:uLnTx/>
                <a:uFillTx/>
                <a:latin typeface="+mn-lt"/>
                <a:ea typeface="+mn-ea"/>
                <a:cs typeface="+mn-cs"/>
              </a:rPr>
              <a:t>. </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Job Tracker push jobs to </a:t>
            </a:r>
            <a:r>
              <a:rPr kumimoji="0" lang="en-CA" sz="2200" b="0" i="0" u="none" strike="noStrike" kern="1200" cap="none" spc="0" normalizeH="0" baseline="0" noProof="0" dirty="0" err="1">
                <a:ln>
                  <a:noFill/>
                </a:ln>
                <a:solidFill>
                  <a:schemeClr val="bg1"/>
                </a:solidFill>
                <a:effectLst/>
                <a:uLnTx/>
                <a:uFillTx/>
                <a:latin typeface="+mn-lt"/>
                <a:ea typeface="+mn-ea"/>
                <a:cs typeface="+mn-cs"/>
              </a:rPr>
              <a:t>TakTrackers</a:t>
            </a:r>
            <a:endParaRPr kumimoji="0" lang="en-CA" sz="2200" b="0" i="0" u="none" strike="noStrike" kern="1200" cap="none" spc="0" normalizeH="0" baseline="0" noProof="0" dirty="0">
              <a:ln>
                <a:noFill/>
              </a:ln>
              <a:solidFill>
                <a:schemeClr val="bg1"/>
              </a:solidFill>
              <a:effectLst/>
              <a:uLnTx/>
              <a:uFillTx/>
              <a:latin typeface="+mn-lt"/>
              <a:ea typeface="+mn-ea"/>
              <a:cs typeface="+mn-cs"/>
            </a:endParaRP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err="1">
                <a:ln>
                  <a:noFill/>
                </a:ln>
                <a:solidFill>
                  <a:schemeClr val="bg1"/>
                </a:solidFill>
                <a:effectLst/>
                <a:uLnTx/>
                <a:uFillTx/>
                <a:latin typeface="+mn-lt"/>
                <a:ea typeface="+mn-ea"/>
                <a:cs typeface="+mn-cs"/>
              </a:rPr>
              <a:t>JobTracker</a:t>
            </a:r>
            <a:r>
              <a:rPr kumimoji="0" lang="en-CA" sz="2200" b="0" i="0" u="none" strike="noStrike" kern="1200" cap="none" spc="0" normalizeH="0" baseline="0" noProof="0" dirty="0">
                <a:ln>
                  <a:noFill/>
                </a:ln>
                <a:solidFill>
                  <a:schemeClr val="bg1"/>
                </a:solidFill>
                <a:effectLst/>
                <a:uLnTx/>
                <a:uFillTx/>
                <a:latin typeface="+mn-lt"/>
                <a:ea typeface="+mn-ea"/>
                <a:cs typeface="+mn-cs"/>
              </a:rPr>
              <a:t> report progress to Task Tracker.</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CA" sz="2200" b="0" i="0" u="none" strike="noStrike" kern="1200" cap="none" spc="0" normalizeH="0" baseline="0" noProof="0" dirty="0">
                <a:ln>
                  <a:noFill/>
                </a:ln>
                <a:solidFill>
                  <a:schemeClr val="bg1"/>
                </a:solidFill>
                <a:effectLst/>
                <a:uLnTx/>
                <a:uFillTx/>
                <a:latin typeface="+mn-lt"/>
                <a:ea typeface="+mn-ea"/>
                <a:cs typeface="+mn-cs"/>
              </a:rPr>
              <a:t>Job Tracker support only Map jobs and Reduce Jobs</a:t>
            </a:r>
          </a:p>
        </p:txBody>
      </p:sp>
    </p:spTree>
    <p:extLst>
      <p:ext uri="{BB962C8B-B14F-4D97-AF65-F5344CB8AC3E}">
        <p14:creationId xmlns:p14="http://schemas.microsoft.com/office/powerpoint/2010/main" val="14708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16" y="585216"/>
            <a:ext cx="4431792" cy="1499616"/>
          </a:xfrm>
        </p:spPr>
        <p:txBody>
          <a:bodyPr>
            <a:normAutofit/>
          </a:bodyPr>
          <a:lstStyle/>
          <a:p>
            <a:r>
              <a:rPr lang="en-CA" dirty="0"/>
              <a:t>MapReduce Engine in Hadoop Ver. 1</a:t>
            </a:r>
          </a:p>
        </p:txBody>
      </p:sp>
      <p:sp>
        <p:nvSpPr>
          <p:cNvPr id="5" name="Rectangle 4"/>
          <p:cNvSpPr/>
          <p:nvPr/>
        </p:nvSpPr>
        <p:spPr>
          <a:xfrm>
            <a:off x="9986314" y="968628"/>
            <a:ext cx="2016224"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a:xfrm>
            <a:off x="7436376" y="918922"/>
            <a:ext cx="1800200" cy="594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chemeClr val="tx1"/>
                </a:solidFill>
                <a:effectLst/>
                <a:uLnTx/>
                <a:uFillTx/>
                <a:latin typeface="Courier New" pitchFamily="49" charset="0"/>
                <a:ea typeface="+mn-ea"/>
                <a:cs typeface="Courier New" pitchFamily="49" charset="0"/>
              </a:rPr>
              <a:t>JOB TRACKER</a:t>
            </a:r>
          </a:p>
        </p:txBody>
      </p:sp>
      <p:sp>
        <p:nvSpPr>
          <p:cNvPr id="9" name="Rectangle 8"/>
          <p:cNvSpPr/>
          <p:nvPr/>
        </p:nvSpPr>
        <p:spPr>
          <a:xfrm>
            <a:off x="9925457" y="869216"/>
            <a:ext cx="1939444" cy="6660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TASK TRACKER</a:t>
            </a:r>
          </a:p>
        </p:txBody>
      </p:sp>
      <p:sp>
        <p:nvSpPr>
          <p:cNvPr id="10" name="Rectangle 9"/>
          <p:cNvSpPr/>
          <p:nvPr/>
        </p:nvSpPr>
        <p:spPr>
          <a:xfrm>
            <a:off x="5581269" y="968628"/>
            <a:ext cx="1359000"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5509261" y="896620"/>
            <a:ext cx="1359000" cy="6480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schemeClr val="tx1"/>
                </a:solidFill>
                <a:effectLst/>
                <a:uLnTx/>
                <a:uFillTx/>
                <a:latin typeface="Courier New" pitchFamily="49" charset="0"/>
                <a:ea typeface="+mn-ea"/>
                <a:cs typeface="Courier New" pitchFamily="49" charset="0"/>
              </a:rPr>
              <a:t>CLIENT</a:t>
            </a:r>
          </a:p>
        </p:txBody>
      </p:sp>
      <p:cxnSp>
        <p:nvCxnSpPr>
          <p:cNvPr id="12" name="Straight Arrow Connector 11"/>
          <p:cNvCxnSpPr>
            <a:stCxn id="11" idx="3"/>
            <a:endCxn id="7" idx="1"/>
          </p:cNvCxnSpPr>
          <p:nvPr/>
        </p:nvCxnSpPr>
        <p:spPr>
          <a:xfrm flipV="1">
            <a:off x="6868261" y="1215955"/>
            <a:ext cx="568115" cy="470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flipV="1">
            <a:off x="9236576" y="1202253"/>
            <a:ext cx="688881" cy="137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9236576" y="931973"/>
            <a:ext cx="688881" cy="283982"/>
          </a:xfrm>
          <a:prstGeom prst="arc">
            <a:avLst>
              <a:gd name="adj1" fmla="val 10809009"/>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CA" altLang="zh-CN" sz="1000" b="0" i="0" u="none" strike="noStrike" kern="0" cap="none" spc="0" normalizeH="0" baseline="0" noProof="0">
                <a:ln>
                  <a:noFill/>
                </a:ln>
                <a:solidFill>
                  <a:schemeClr val="tx1"/>
                </a:solidFill>
                <a:effectLst/>
                <a:uLnTx/>
                <a:uFillTx/>
                <a:latin typeface="Consolas" pitchFamily="49" charset="0"/>
                <a:ea typeface="等线"/>
                <a:cs typeface="Times New Roman" pitchFamily="18" charset="0"/>
              </a:rPr>
            </a:br>
            <a:endParaRPr kumimoji="0" lang="en-CA" altLang="zh-CN"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18" name="Content Placeholder 2"/>
          <p:cNvSpPr txBox="1">
            <a:spLocks/>
          </p:cNvSpPr>
          <p:nvPr/>
        </p:nvSpPr>
        <p:spPr>
          <a:xfrm>
            <a:off x="457200" y="2420888"/>
            <a:ext cx="8229600" cy="3705275"/>
          </a:xfrm>
          <a:prstGeom prst="rect">
            <a:avLst/>
          </a:prstGeom>
        </p:spPr>
        <p:txBody>
          <a:bodyPr vert="horz" lIns="45720" tIns="45720" rIns="45720" bIns="45720" rtlCol="0">
            <a:normAutofit/>
          </a:bodyPr>
          <a:lstStyle/>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Client submit MapReduce Jobs.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 Job Tracker will push work out (to available task-tracker nodes)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Every task tracker node will spawn JVM (Java Virtual Machine) process</a:t>
            </a:r>
          </a:p>
          <a:p>
            <a:pPr marL="514350" marR="0" lvl="0" indent="-514350" algn="l" defTabSz="914400" rtl="0" eaLnBrk="1" fontAlgn="auto" latinLnBrk="0" hangingPunct="1">
              <a:lnSpc>
                <a:spcPct val="90000"/>
              </a:lnSpc>
              <a:spcBef>
                <a:spcPts val="1200"/>
              </a:spcBef>
              <a:spcAft>
                <a:spcPts val="200"/>
              </a:spcAft>
              <a:buClr>
                <a:schemeClr val="accent1"/>
              </a:buClr>
              <a:buSzPct val="100000"/>
              <a:buFont typeface="Tw Cen MT" panose="020B0602020104020603" pitchFamily="34" charset="0"/>
              <a:buAutoNum type="arabicPeriod"/>
              <a:tabLst/>
              <a:defRPr/>
            </a:pPr>
            <a:r>
              <a:rPr kumimoji="0" lang="en-CA" sz="2200" b="0" i="0" u="none" strike="noStrike" kern="1200" cap="none" spc="0" normalizeH="0" baseline="0" noProof="0">
                <a:ln>
                  <a:noFill/>
                </a:ln>
                <a:solidFill>
                  <a:schemeClr val="tx1"/>
                </a:solidFill>
                <a:effectLst/>
                <a:uLnTx/>
                <a:uFillTx/>
                <a:latin typeface="+mn-lt"/>
                <a:ea typeface="+mn-ea"/>
                <a:cs typeface="+mn-cs"/>
              </a:rPr>
              <a:t>At a set frequency, the task tracker will send signal to Job Tracker to indicate its ‘liveliness’</a:t>
            </a:r>
          </a:p>
        </p:txBody>
      </p:sp>
    </p:spTree>
    <p:extLst>
      <p:ext uri="{BB962C8B-B14F-4D97-AF65-F5344CB8AC3E}">
        <p14:creationId xmlns:p14="http://schemas.microsoft.com/office/powerpoint/2010/main" val="366318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9097524" cy="6148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cxnSp>
        <p:nvCxnSpPr>
          <p:cNvPr id="25"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 name="Title 1"/>
          <p:cNvSpPr>
            <a:spLocks noGrp="1"/>
          </p:cNvSpPr>
          <p:nvPr>
            <p:ph type="title"/>
          </p:nvPr>
        </p:nvSpPr>
        <p:spPr>
          <a:xfrm>
            <a:off x="1024129" y="585216"/>
            <a:ext cx="8069094" cy="1499616"/>
          </a:xfrm>
        </p:spPr>
        <p:txBody>
          <a:bodyPr>
            <a:normAutofit/>
          </a:bodyPr>
          <a:lstStyle/>
          <a:p>
            <a:r>
              <a:rPr lang="en-CA" dirty="0">
                <a:solidFill>
                  <a:srgbClr val="FFFFFF"/>
                </a:solidFill>
              </a:rPr>
              <a:t>big data</a:t>
            </a:r>
          </a:p>
        </p:txBody>
      </p:sp>
      <p:sp>
        <p:nvSpPr>
          <p:cNvPr id="3" name="Content Placeholder 2"/>
          <p:cNvSpPr>
            <a:spLocks noGrp="1"/>
          </p:cNvSpPr>
          <p:nvPr>
            <p:ph idx="1"/>
          </p:nvPr>
        </p:nvSpPr>
        <p:spPr>
          <a:xfrm>
            <a:off x="1024129" y="2286000"/>
            <a:ext cx="8074151" cy="3862971"/>
          </a:xfrm>
        </p:spPr>
        <p:txBody>
          <a:bodyPr>
            <a:normAutofit/>
          </a:bodyPr>
          <a:lstStyle/>
          <a:p>
            <a:pPr>
              <a:buClr>
                <a:schemeClr val="bg1"/>
              </a:buClr>
              <a:buFont typeface="Arial" panose="020B0604020202020204" pitchFamily="34" charset="0"/>
              <a:buChar char="•"/>
            </a:pPr>
            <a:r>
              <a:rPr lang="en-US" dirty="0">
                <a:solidFill>
                  <a:srgbClr val="FFFFFF"/>
                </a:solidFill>
              </a:rPr>
              <a:t> Internet generates data everyday at a petabyte scale.</a:t>
            </a:r>
          </a:p>
          <a:p>
            <a:pPr>
              <a:buClr>
                <a:schemeClr val="bg1"/>
              </a:buClr>
              <a:buFont typeface="Arial" panose="020B0604020202020204" pitchFamily="34" charset="0"/>
              <a:buChar char="•"/>
            </a:pPr>
            <a:r>
              <a:rPr lang="en-US" dirty="0">
                <a:solidFill>
                  <a:srgbClr val="FFFFFF"/>
                </a:solidFill>
              </a:rPr>
              <a:t> This includes structured data and unstructured data. </a:t>
            </a:r>
          </a:p>
          <a:p>
            <a:pPr>
              <a:buClr>
                <a:schemeClr val="bg1"/>
              </a:buClr>
              <a:buFont typeface="Arial" panose="020B0604020202020204" pitchFamily="34" charset="0"/>
              <a:buChar char="•"/>
            </a:pPr>
            <a:r>
              <a:rPr lang="en-US" dirty="0">
                <a:solidFill>
                  <a:srgbClr val="FFFFFF"/>
                </a:solidFill>
              </a:rPr>
              <a:t> Big data is a collection of large datasets that cannot be processed using traditional computing techniques. </a:t>
            </a:r>
          </a:p>
          <a:p>
            <a:pPr>
              <a:buFont typeface="Arial" panose="020B0604020202020204" pitchFamily="34" charset="0"/>
              <a:buChar char="•"/>
            </a:pPr>
            <a:endParaRPr lang="en-US" dirty="0">
              <a:solidFill>
                <a:srgbClr val="FFFFFF"/>
              </a:solidFill>
            </a:endParaRPr>
          </a:p>
          <a:p>
            <a:pPr>
              <a:buFont typeface="Arial" panose="020B0604020202020204" pitchFamily="34" charset="0"/>
              <a:buChar char="•"/>
            </a:pPr>
            <a:endParaRPr lang="en-US" dirty="0">
              <a:solidFill>
                <a:srgbClr val="FFFFFF"/>
              </a:solidFill>
            </a:endParaRPr>
          </a:p>
          <a:p>
            <a:endParaRPr lang="en-CA" dirty="0">
              <a:solidFill>
                <a:srgbClr val="FFFFFF"/>
              </a:solidFill>
            </a:endParaRPr>
          </a:p>
        </p:txBody>
      </p:sp>
    </p:spTree>
    <p:extLst>
      <p:ext uri="{BB962C8B-B14F-4D97-AF65-F5344CB8AC3E}">
        <p14:creationId xmlns:p14="http://schemas.microsoft.com/office/powerpoint/2010/main" val="517170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422" y="211976"/>
            <a:ext cx="3119716" cy="2265560"/>
          </a:xfrm>
        </p:spPr>
        <p:txBody>
          <a:bodyPr>
            <a:normAutofit/>
          </a:bodyPr>
          <a:lstStyle/>
          <a:p>
            <a:r>
              <a:rPr lang="en-CA"/>
              <a:t>MapReduce AlGORITHM</a:t>
            </a:r>
            <a:endParaRPr lang="en-CA" dirty="0"/>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CA" altLang="zh-CN" sz="1000" b="0" i="0" u="none" strike="noStrike" kern="0" cap="none" spc="0" normalizeH="0" baseline="0" noProof="0">
                <a:ln>
                  <a:noFill/>
                </a:ln>
                <a:solidFill>
                  <a:schemeClr val="tx1"/>
                </a:solidFill>
                <a:effectLst/>
                <a:uLnTx/>
                <a:uFillTx/>
                <a:latin typeface="Consolas" pitchFamily="49" charset="0"/>
                <a:ea typeface="等线"/>
                <a:cs typeface="Times New Roman" pitchFamily="18" charset="0"/>
              </a:rPr>
            </a:br>
            <a:endParaRPr kumimoji="0" lang="en-CA" altLang="zh-CN" sz="1800" b="0" i="0" u="none" strike="noStrike" kern="0" cap="none" spc="0" normalizeH="0" baseline="0" noProof="0">
              <a:ln>
                <a:noFill/>
              </a:ln>
              <a:solidFill>
                <a:schemeClr val="tx1"/>
              </a:solidFill>
              <a:effectLst/>
              <a:uLnTx/>
              <a:uFillTx/>
              <a:latin typeface="Arial" pitchFamily="34" charset="0"/>
              <a:cs typeface="Arial" pitchFamily="34" charset="0"/>
            </a:endParaRPr>
          </a:p>
        </p:txBody>
      </p:sp>
      <p:sp>
        <p:nvSpPr>
          <p:cNvPr id="16" name="Rectangle 15"/>
          <p:cNvSpPr/>
          <p:nvPr/>
        </p:nvSpPr>
        <p:spPr>
          <a:xfrm>
            <a:off x="3504881" y="1343408"/>
            <a:ext cx="625211" cy="1972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File</a:t>
            </a:r>
          </a:p>
        </p:txBody>
      </p:sp>
      <p:grpSp>
        <p:nvGrpSpPr>
          <p:cNvPr id="17" name="Group 16"/>
          <p:cNvGrpSpPr/>
          <p:nvPr/>
        </p:nvGrpSpPr>
        <p:grpSpPr>
          <a:xfrm>
            <a:off x="4905077" y="911360"/>
            <a:ext cx="406306" cy="295859"/>
            <a:chOff x="1835696" y="404664"/>
            <a:chExt cx="468032" cy="540000"/>
          </a:xfrm>
        </p:grpSpPr>
        <p:sp>
          <p:nvSpPr>
            <p:cNvPr id="19" name="Rectangle 18"/>
            <p:cNvSpPr/>
            <p:nvPr/>
          </p:nvSpPr>
          <p:spPr>
            <a:xfrm>
              <a:off x="1835696" y="404664"/>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0" name="Rectangle 19"/>
            <p:cNvSpPr/>
            <p:nvPr/>
          </p:nvSpPr>
          <p:spPr>
            <a:xfrm>
              <a:off x="1979712" y="404664"/>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1" name="Rectangle 20"/>
            <p:cNvSpPr/>
            <p:nvPr/>
          </p:nvSpPr>
          <p:spPr>
            <a:xfrm>
              <a:off x="2123728" y="404664"/>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22" name="Group 21"/>
          <p:cNvGrpSpPr/>
          <p:nvPr/>
        </p:nvGrpSpPr>
        <p:grpSpPr>
          <a:xfrm>
            <a:off x="4905077" y="1631440"/>
            <a:ext cx="531329" cy="295859"/>
            <a:chOff x="1907704" y="1556792"/>
            <a:chExt cx="612048" cy="540000"/>
          </a:xfrm>
        </p:grpSpPr>
        <p:sp>
          <p:nvSpPr>
            <p:cNvPr id="23" name="Rectangle 22"/>
            <p:cNvSpPr/>
            <p:nvPr/>
          </p:nvSpPr>
          <p:spPr>
            <a:xfrm>
              <a:off x="1907704" y="1556792"/>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4" name="Rectangle 23"/>
            <p:cNvSpPr/>
            <p:nvPr/>
          </p:nvSpPr>
          <p:spPr>
            <a:xfrm>
              <a:off x="2051720" y="1556792"/>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5" name="Rectangle 24"/>
            <p:cNvSpPr/>
            <p:nvPr/>
          </p:nvSpPr>
          <p:spPr>
            <a:xfrm>
              <a:off x="2195736" y="1556792"/>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6" name="Rectangle 25"/>
            <p:cNvSpPr/>
            <p:nvPr/>
          </p:nvSpPr>
          <p:spPr>
            <a:xfrm>
              <a:off x="2339752" y="1556792"/>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27" name="Group 26"/>
          <p:cNvGrpSpPr/>
          <p:nvPr/>
        </p:nvGrpSpPr>
        <p:grpSpPr>
          <a:xfrm>
            <a:off x="6313193" y="983368"/>
            <a:ext cx="875061" cy="236714"/>
            <a:chOff x="3240000" y="332656"/>
            <a:chExt cx="1008000" cy="432048"/>
          </a:xfrm>
        </p:grpSpPr>
        <p:sp>
          <p:nvSpPr>
            <p:cNvPr id="28" name="Rectangle 27"/>
            <p:cNvSpPr/>
            <p:nvPr/>
          </p:nvSpPr>
          <p:spPr>
            <a:xfrm>
              <a:off x="3240000" y="33265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29" name="Rectangle 28"/>
            <p:cNvSpPr/>
            <p:nvPr/>
          </p:nvSpPr>
          <p:spPr>
            <a:xfrm>
              <a:off x="3240000" y="476672"/>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0" name="Rectangle 29"/>
            <p:cNvSpPr/>
            <p:nvPr/>
          </p:nvSpPr>
          <p:spPr>
            <a:xfrm>
              <a:off x="3240000" y="6206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1" name="Group 30"/>
          <p:cNvGrpSpPr/>
          <p:nvPr/>
        </p:nvGrpSpPr>
        <p:grpSpPr>
          <a:xfrm>
            <a:off x="8424138" y="1127384"/>
            <a:ext cx="875061" cy="315618"/>
            <a:chOff x="6480000" y="620688"/>
            <a:chExt cx="1008000" cy="576064"/>
          </a:xfrm>
        </p:grpSpPr>
        <p:sp>
          <p:nvSpPr>
            <p:cNvPr id="32" name="Rectangle 31"/>
            <p:cNvSpPr/>
            <p:nvPr/>
          </p:nvSpPr>
          <p:spPr>
            <a:xfrm>
              <a:off x="6480000" y="62068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3" name="Rectangle 32"/>
            <p:cNvSpPr/>
            <p:nvPr/>
          </p:nvSpPr>
          <p:spPr>
            <a:xfrm>
              <a:off x="6480000" y="764704"/>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4" name="Rectangle 33"/>
            <p:cNvSpPr/>
            <p:nvPr/>
          </p:nvSpPr>
          <p:spPr>
            <a:xfrm>
              <a:off x="6480000" y="908720"/>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5" name="Rectangle 34"/>
            <p:cNvSpPr/>
            <p:nvPr/>
          </p:nvSpPr>
          <p:spPr>
            <a:xfrm>
              <a:off x="6480000" y="1052736"/>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6" name="Group 35"/>
          <p:cNvGrpSpPr/>
          <p:nvPr/>
        </p:nvGrpSpPr>
        <p:grpSpPr>
          <a:xfrm>
            <a:off x="8424138" y="2783568"/>
            <a:ext cx="875061" cy="157809"/>
            <a:chOff x="6480000" y="1700808"/>
            <a:chExt cx="1008000" cy="288032"/>
          </a:xfrm>
        </p:grpSpPr>
        <p:sp>
          <p:nvSpPr>
            <p:cNvPr id="37" name="Rectangle 36"/>
            <p:cNvSpPr/>
            <p:nvPr/>
          </p:nvSpPr>
          <p:spPr>
            <a:xfrm>
              <a:off x="6480000" y="170080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38" name="Rectangle 37"/>
            <p:cNvSpPr/>
            <p:nvPr/>
          </p:nvSpPr>
          <p:spPr>
            <a:xfrm>
              <a:off x="6480000" y="1844824"/>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39" name="Group 38"/>
          <p:cNvGrpSpPr/>
          <p:nvPr/>
        </p:nvGrpSpPr>
        <p:grpSpPr>
          <a:xfrm>
            <a:off x="8424138" y="4295736"/>
            <a:ext cx="875061" cy="157809"/>
            <a:chOff x="6480000" y="3356992"/>
            <a:chExt cx="1008000" cy="288032"/>
          </a:xfrm>
        </p:grpSpPr>
        <p:sp>
          <p:nvSpPr>
            <p:cNvPr id="40" name="Rectangle 39"/>
            <p:cNvSpPr/>
            <p:nvPr/>
          </p:nvSpPr>
          <p:spPr>
            <a:xfrm>
              <a:off x="6480000" y="3356992"/>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1" name="Rectangle 40"/>
            <p:cNvSpPr/>
            <p:nvPr/>
          </p:nvSpPr>
          <p:spPr>
            <a:xfrm>
              <a:off x="6480000" y="3501008"/>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42" name="Group 41"/>
          <p:cNvGrpSpPr/>
          <p:nvPr/>
        </p:nvGrpSpPr>
        <p:grpSpPr>
          <a:xfrm>
            <a:off x="8424138" y="5951920"/>
            <a:ext cx="875061" cy="157809"/>
            <a:chOff x="6480000" y="4221088"/>
            <a:chExt cx="1008000" cy="288032"/>
          </a:xfrm>
        </p:grpSpPr>
        <p:sp>
          <p:nvSpPr>
            <p:cNvPr id="43" name="Rectangle 42"/>
            <p:cNvSpPr/>
            <p:nvPr/>
          </p:nvSpPr>
          <p:spPr>
            <a:xfrm>
              <a:off x="6480000" y="4221088"/>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4" name="Rectangle 43"/>
            <p:cNvSpPr/>
            <p:nvPr/>
          </p:nvSpPr>
          <p:spPr>
            <a:xfrm>
              <a:off x="6480000" y="4365104"/>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45" name="Group 44"/>
          <p:cNvGrpSpPr/>
          <p:nvPr/>
        </p:nvGrpSpPr>
        <p:grpSpPr>
          <a:xfrm>
            <a:off x="6313193" y="1559432"/>
            <a:ext cx="875061" cy="315618"/>
            <a:chOff x="3240000" y="1556792"/>
            <a:chExt cx="1008000" cy="576064"/>
          </a:xfrm>
        </p:grpSpPr>
        <p:sp>
          <p:nvSpPr>
            <p:cNvPr id="46" name="Rectangle 45"/>
            <p:cNvSpPr/>
            <p:nvPr/>
          </p:nvSpPr>
          <p:spPr>
            <a:xfrm>
              <a:off x="3240000" y="155679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7" name="Rectangle 46"/>
            <p:cNvSpPr/>
            <p:nvPr/>
          </p:nvSpPr>
          <p:spPr>
            <a:xfrm>
              <a:off x="3240000" y="1844824"/>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8" name="Rectangle 47"/>
            <p:cNvSpPr/>
            <p:nvPr/>
          </p:nvSpPr>
          <p:spPr>
            <a:xfrm>
              <a:off x="3240000" y="1988840"/>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49" name="Rectangle 48"/>
            <p:cNvSpPr/>
            <p:nvPr/>
          </p:nvSpPr>
          <p:spPr>
            <a:xfrm>
              <a:off x="3240000" y="170080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50" name="Group 49"/>
          <p:cNvGrpSpPr/>
          <p:nvPr/>
        </p:nvGrpSpPr>
        <p:grpSpPr>
          <a:xfrm>
            <a:off x="8424138" y="3647664"/>
            <a:ext cx="875061" cy="315618"/>
            <a:chOff x="6480000" y="2420888"/>
            <a:chExt cx="1008000" cy="576064"/>
          </a:xfrm>
        </p:grpSpPr>
        <p:sp>
          <p:nvSpPr>
            <p:cNvPr id="51" name="Rectangle 50"/>
            <p:cNvSpPr/>
            <p:nvPr/>
          </p:nvSpPr>
          <p:spPr>
            <a:xfrm>
              <a:off x="6480000" y="2420888"/>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2" name="Rectangle 51"/>
            <p:cNvSpPr/>
            <p:nvPr/>
          </p:nvSpPr>
          <p:spPr>
            <a:xfrm>
              <a:off x="6480000" y="256490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3" name="Rectangle 52"/>
            <p:cNvSpPr/>
            <p:nvPr/>
          </p:nvSpPr>
          <p:spPr>
            <a:xfrm>
              <a:off x="6480000" y="2708920"/>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54" name="Rectangle 53"/>
            <p:cNvSpPr/>
            <p:nvPr/>
          </p:nvSpPr>
          <p:spPr>
            <a:xfrm>
              <a:off x="6480000" y="2852936"/>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cxnSp>
        <p:nvCxnSpPr>
          <p:cNvPr id="55" name="Straight Arrow Connector 54"/>
          <p:cNvCxnSpPr>
            <a:stCxn id="21" idx="3"/>
            <a:endCxn id="29" idx="1"/>
          </p:cNvCxnSpPr>
          <p:nvPr/>
        </p:nvCxnSpPr>
        <p:spPr>
          <a:xfrm>
            <a:off x="5311383" y="1059290"/>
            <a:ext cx="1001810" cy="4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6" idx="3"/>
            <a:endCxn id="47" idx="1"/>
          </p:cNvCxnSpPr>
          <p:nvPr/>
        </p:nvCxnSpPr>
        <p:spPr>
          <a:xfrm flipV="1">
            <a:off x="5436406" y="1756694"/>
            <a:ext cx="876787" cy="22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3"/>
            <a:endCxn id="32" idx="1"/>
          </p:cNvCxnSpPr>
          <p:nvPr/>
        </p:nvCxnSpPr>
        <p:spPr>
          <a:xfrm>
            <a:off x="7188254" y="1022821"/>
            <a:ext cx="123588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9" idx="3"/>
            <a:endCxn id="37" idx="1"/>
          </p:cNvCxnSpPr>
          <p:nvPr/>
        </p:nvCxnSpPr>
        <p:spPr>
          <a:xfrm>
            <a:off x="7188254" y="1101726"/>
            <a:ext cx="1235884" cy="1721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3"/>
            <a:endCxn id="51" idx="1"/>
          </p:cNvCxnSpPr>
          <p:nvPr/>
        </p:nvCxnSpPr>
        <p:spPr>
          <a:xfrm>
            <a:off x="7188254" y="1180630"/>
            <a:ext cx="1235884" cy="2506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3"/>
            <a:endCxn id="33" idx="1"/>
          </p:cNvCxnSpPr>
          <p:nvPr/>
        </p:nvCxnSpPr>
        <p:spPr>
          <a:xfrm flipV="1">
            <a:off x="7188254" y="1245742"/>
            <a:ext cx="1235884" cy="353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9" idx="3"/>
            <a:endCxn id="52" idx="1"/>
          </p:cNvCxnSpPr>
          <p:nvPr/>
        </p:nvCxnSpPr>
        <p:spPr>
          <a:xfrm>
            <a:off x="7188254" y="1677790"/>
            <a:ext cx="1235884"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7" idx="3"/>
            <a:endCxn id="40" idx="1"/>
          </p:cNvCxnSpPr>
          <p:nvPr/>
        </p:nvCxnSpPr>
        <p:spPr>
          <a:xfrm>
            <a:off x="7188254" y="1756694"/>
            <a:ext cx="1235884" cy="2578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8" idx="3"/>
            <a:endCxn id="43" idx="1"/>
          </p:cNvCxnSpPr>
          <p:nvPr/>
        </p:nvCxnSpPr>
        <p:spPr>
          <a:xfrm>
            <a:off x="7188254" y="1835599"/>
            <a:ext cx="1235884" cy="4155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977085" y="5375936"/>
            <a:ext cx="406306" cy="295859"/>
            <a:chOff x="1907704" y="4509120"/>
            <a:chExt cx="468032" cy="540000"/>
          </a:xfrm>
        </p:grpSpPr>
        <p:sp>
          <p:nvSpPr>
            <p:cNvPr id="65" name="Rectangle 64"/>
            <p:cNvSpPr/>
            <p:nvPr/>
          </p:nvSpPr>
          <p:spPr>
            <a:xfrm>
              <a:off x="1907704" y="4509120"/>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66" name="Rectangle 65"/>
            <p:cNvSpPr/>
            <p:nvPr/>
          </p:nvSpPr>
          <p:spPr>
            <a:xfrm>
              <a:off x="2051720" y="4509120"/>
              <a:ext cx="180000" cy="5400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67" name="Rectangle 66"/>
            <p:cNvSpPr/>
            <p:nvPr/>
          </p:nvSpPr>
          <p:spPr>
            <a:xfrm>
              <a:off x="2195736" y="4509120"/>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68" name="Group 67"/>
          <p:cNvGrpSpPr/>
          <p:nvPr/>
        </p:nvGrpSpPr>
        <p:grpSpPr>
          <a:xfrm>
            <a:off x="4977085" y="6095936"/>
            <a:ext cx="531329" cy="295859"/>
            <a:chOff x="1979712" y="5661248"/>
            <a:chExt cx="612048" cy="540000"/>
          </a:xfrm>
        </p:grpSpPr>
        <p:sp>
          <p:nvSpPr>
            <p:cNvPr id="69" name="Rectangle 68"/>
            <p:cNvSpPr/>
            <p:nvPr/>
          </p:nvSpPr>
          <p:spPr>
            <a:xfrm>
              <a:off x="1979712" y="5661248"/>
              <a:ext cx="180000" cy="540000"/>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0" name="Rectangle 69"/>
            <p:cNvSpPr/>
            <p:nvPr/>
          </p:nvSpPr>
          <p:spPr>
            <a:xfrm>
              <a:off x="2123728" y="5661248"/>
              <a:ext cx="180000" cy="540000"/>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1" name="Rectangle 70"/>
            <p:cNvSpPr/>
            <p:nvPr/>
          </p:nvSpPr>
          <p:spPr>
            <a:xfrm>
              <a:off x="2267744" y="5661248"/>
              <a:ext cx="180000" cy="540000"/>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2" name="Rectangle 71"/>
            <p:cNvSpPr/>
            <p:nvPr/>
          </p:nvSpPr>
          <p:spPr>
            <a:xfrm>
              <a:off x="2411760" y="5661248"/>
              <a:ext cx="180000" cy="540000"/>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73" name="Group 72"/>
          <p:cNvGrpSpPr/>
          <p:nvPr/>
        </p:nvGrpSpPr>
        <p:grpSpPr>
          <a:xfrm>
            <a:off x="6313193" y="5411880"/>
            <a:ext cx="875061" cy="236714"/>
            <a:chOff x="3240000" y="4437112"/>
            <a:chExt cx="1008000" cy="432048"/>
          </a:xfrm>
        </p:grpSpPr>
        <p:sp>
          <p:nvSpPr>
            <p:cNvPr id="74" name="Rectangle 73"/>
            <p:cNvSpPr/>
            <p:nvPr/>
          </p:nvSpPr>
          <p:spPr>
            <a:xfrm>
              <a:off x="3240000" y="4437112"/>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5" name="Rectangle 74"/>
            <p:cNvSpPr/>
            <p:nvPr/>
          </p:nvSpPr>
          <p:spPr>
            <a:xfrm>
              <a:off x="3240000" y="4581128"/>
              <a:ext cx="1008000" cy="144016"/>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6" name="Rectangle 75"/>
            <p:cNvSpPr/>
            <p:nvPr/>
          </p:nvSpPr>
          <p:spPr>
            <a:xfrm>
              <a:off x="3240000" y="472514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grpSp>
        <p:nvGrpSpPr>
          <p:cNvPr id="77" name="Group 76"/>
          <p:cNvGrpSpPr/>
          <p:nvPr/>
        </p:nvGrpSpPr>
        <p:grpSpPr>
          <a:xfrm>
            <a:off x="6313193" y="6023928"/>
            <a:ext cx="875061" cy="315618"/>
            <a:chOff x="3240000" y="5661248"/>
            <a:chExt cx="1008000" cy="576064"/>
          </a:xfrm>
        </p:grpSpPr>
        <p:sp>
          <p:nvSpPr>
            <p:cNvPr id="78" name="Rectangle 77"/>
            <p:cNvSpPr/>
            <p:nvPr/>
          </p:nvSpPr>
          <p:spPr>
            <a:xfrm>
              <a:off x="3240000" y="5661248"/>
              <a:ext cx="1008000" cy="144016"/>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79" name="Rectangle 78"/>
            <p:cNvSpPr/>
            <p:nvPr/>
          </p:nvSpPr>
          <p:spPr>
            <a:xfrm>
              <a:off x="3240000" y="5949280"/>
              <a:ext cx="1008000" cy="144016"/>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80" name="Rectangle 79"/>
            <p:cNvSpPr/>
            <p:nvPr/>
          </p:nvSpPr>
          <p:spPr>
            <a:xfrm>
              <a:off x="3240000" y="6093296"/>
              <a:ext cx="1008000" cy="144016"/>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81" name="Rectangle 80"/>
            <p:cNvSpPr/>
            <p:nvPr/>
          </p:nvSpPr>
          <p:spPr>
            <a:xfrm>
              <a:off x="3240000" y="5805264"/>
              <a:ext cx="1008000" cy="144016"/>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grpSp>
      <p:cxnSp>
        <p:nvCxnSpPr>
          <p:cNvPr id="82" name="Straight Arrow Connector 81"/>
          <p:cNvCxnSpPr>
            <a:stCxn id="67" idx="3"/>
            <a:endCxn id="75" idx="1"/>
          </p:cNvCxnSpPr>
          <p:nvPr/>
        </p:nvCxnSpPr>
        <p:spPr>
          <a:xfrm>
            <a:off x="5383391" y="5523866"/>
            <a:ext cx="929802" cy="6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2" idx="3"/>
            <a:endCxn id="79" idx="1"/>
          </p:cNvCxnSpPr>
          <p:nvPr/>
        </p:nvCxnSpPr>
        <p:spPr>
          <a:xfrm flipV="1">
            <a:off x="5508414" y="6221190"/>
            <a:ext cx="804779" cy="22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651537" y="5879912"/>
            <a:ext cx="625211" cy="1972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File</a:t>
            </a:r>
          </a:p>
        </p:txBody>
      </p:sp>
      <p:cxnSp>
        <p:nvCxnSpPr>
          <p:cNvPr id="85" name="Straight Arrow Connector 84"/>
          <p:cNvCxnSpPr>
            <a:stCxn id="74" idx="3"/>
            <a:endCxn id="34" idx="1"/>
          </p:cNvCxnSpPr>
          <p:nvPr/>
        </p:nvCxnSpPr>
        <p:spPr>
          <a:xfrm flipV="1">
            <a:off x="7188254" y="1324646"/>
            <a:ext cx="1235884" cy="412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1" idx="3"/>
            <a:endCxn id="54" idx="1"/>
          </p:cNvCxnSpPr>
          <p:nvPr/>
        </p:nvCxnSpPr>
        <p:spPr>
          <a:xfrm flipV="1">
            <a:off x="7188254" y="3923831"/>
            <a:ext cx="1235884" cy="2218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5" idx="3"/>
            <a:endCxn id="38" idx="1"/>
          </p:cNvCxnSpPr>
          <p:nvPr/>
        </p:nvCxnSpPr>
        <p:spPr>
          <a:xfrm flipV="1">
            <a:off x="7188254" y="2901926"/>
            <a:ext cx="1235884" cy="262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6" idx="3"/>
            <a:endCxn id="53" idx="1"/>
          </p:cNvCxnSpPr>
          <p:nvPr/>
        </p:nvCxnSpPr>
        <p:spPr>
          <a:xfrm flipV="1">
            <a:off x="7188254" y="3844926"/>
            <a:ext cx="1235884" cy="176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8" idx="3"/>
            <a:endCxn id="35" idx="1"/>
          </p:cNvCxnSpPr>
          <p:nvPr/>
        </p:nvCxnSpPr>
        <p:spPr>
          <a:xfrm flipV="1">
            <a:off x="7188254" y="1403551"/>
            <a:ext cx="1235884" cy="4659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3"/>
            <a:endCxn id="41" idx="1"/>
          </p:cNvCxnSpPr>
          <p:nvPr/>
        </p:nvCxnSpPr>
        <p:spPr>
          <a:xfrm flipV="1">
            <a:off x="7188254" y="4414094"/>
            <a:ext cx="1235884" cy="1807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0" idx="3"/>
            <a:endCxn id="44" idx="1"/>
          </p:cNvCxnSpPr>
          <p:nvPr/>
        </p:nvCxnSpPr>
        <p:spPr>
          <a:xfrm flipV="1">
            <a:off x="7188254" y="6070278"/>
            <a:ext cx="1235884" cy="229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6" idx="3"/>
            <a:endCxn id="19" idx="1"/>
          </p:cNvCxnSpPr>
          <p:nvPr/>
        </p:nvCxnSpPr>
        <p:spPr>
          <a:xfrm flipV="1">
            <a:off x="4130092" y="1059290"/>
            <a:ext cx="774985" cy="382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6" idx="3"/>
            <a:endCxn id="23" idx="1"/>
          </p:cNvCxnSpPr>
          <p:nvPr/>
        </p:nvCxnSpPr>
        <p:spPr>
          <a:xfrm>
            <a:off x="4130092" y="1442028"/>
            <a:ext cx="774985" cy="337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4" idx="3"/>
            <a:endCxn id="65" idx="1"/>
          </p:cNvCxnSpPr>
          <p:nvPr/>
        </p:nvCxnSpPr>
        <p:spPr>
          <a:xfrm flipV="1">
            <a:off x="4276748" y="5523866"/>
            <a:ext cx="700337" cy="45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4" idx="3"/>
            <a:endCxn id="69" idx="1"/>
          </p:cNvCxnSpPr>
          <p:nvPr/>
        </p:nvCxnSpPr>
        <p:spPr>
          <a:xfrm>
            <a:off x="4276748" y="5978532"/>
            <a:ext cx="700337" cy="265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3576889" y="5303848"/>
            <a:ext cx="7563871" cy="122758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7" name="Rectangle 96"/>
          <p:cNvSpPr/>
          <p:nvPr/>
        </p:nvSpPr>
        <p:spPr>
          <a:xfrm>
            <a:off x="3469385" y="839352"/>
            <a:ext cx="7594686" cy="123204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8" name="Rectangle 97"/>
          <p:cNvSpPr/>
          <p:nvPr/>
        </p:nvSpPr>
        <p:spPr>
          <a:xfrm>
            <a:off x="3548895" y="3503648"/>
            <a:ext cx="8615111" cy="10310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99" name="Rectangle 98"/>
          <p:cNvSpPr/>
          <p:nvPr/>
        </p:nvSpPr>
        <p:spPr>
          <a:xfrm>
            <a:off x="3576889" y="2711559"/>
            <a:ext cx="7563871" cy="47950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0" name="Rectangle 99"/>
          <p:cNvSpPr/>
          <p:nvPr/>
        </p:nvSpPr>
        <p:spPr>
          <a:xfrm>
            <a:off x="10201625" y="1199392"/>
            <a:ext cx="562539" cy="157791"/>
          </a:xfrm>
          <a:prstGeom prst="rect">
            <a:avLst/>
          </a:prstGeom>
          <a:solidFill>
            <a:schemeClr val="accent5">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1" name="Rectangle 100"/>
          <p:cNvSpPr/>
          <p:nvPr/>
        </p:nvSpPr>
        <p:spPr>
          <a:xfrm>
            <a:off x="10201625" y="3719704"/>
            <a:ext cx="562539" cy="157791"/>
          </a:xfrm>
          <a:prstGeom prst="rect">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2" name="Rectangle 101"/>
          <p:cNvSpPr/>
          <p:nvPr/>
        </p:nvSpPr>
        <p:spPr>
          <a:xfrm>
            <a:off x="10201625" y="2783568"/>
            <a:ext cx="562539" cy="157791"/>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sp>
        <p:nvSpPr>
          <p:cNvPr id="103" name="Rectangle 102"/>
          <p:cNvSpPr/>
          <p:nvPr/>
        </p:nvSpPr>
        <p:spPr>
          <a:xfrm>
            <a:off x="10201625" y="5879912"/>
            <a:ext cx="562539" cy="157791"/>
          </a:xfrm>
          <a:prstGeom prst="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cxnSp>
        <p:nvCxnSpPr>
          <p:cNvPr id="104" name="Straight Arrow Connector 103"/>
          <p:cNvCxnSpPr>
            <a:stCxn id="33" idx="3"/>
            <a:endCxn id="100" idx="1"/>
          </p:cNvCxnSpPr>
          <p:nvPr/>
        </p:nvCxnSpPr>
        <p:spPr>
          <a:xfrm>
            <a:off x="9299199" y="1245742"/>
            <a:ext cx="902426" cy="32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7" idx="3"/>
            <a:endCxn id="102" idx="1"/>
          </p:cNvCxnSpPr>
          <p:nvPr/>
        </p:nvCxnSpPr>
        <p:spPr>
          <a:xfrm>
            <a:off x="9299199" y="2823021"/>
            <a:ext cx="902426" cy="39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2" idx="3"/>
            <a:endCxn id="101" idx="1"/>
          </p:cNvCxnSpPr>
          <p:nvPr/>
        </p:nvCxnSpPr>
        <p:spPr>
          <a:xfrm>
            <a:off x="9299199" y="3766022"/>
            <a:ext cx="902426" cy="3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10201625" y="4223728"/>
            <a:ext cx="562539" cy="157791"/>
          </a:xfrm>
          <a:prstGeom prst="rect">
            <a:avLst/>
          </a:prstGeom>
          <a:solidFill>
            <a:schemeClr val="tx1">
              <a:lumMod val="50000"/>
              <a:lumOff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200" b="0" i="0" u="none" strike="noStrike" kern="0" cap="none" spc="0" normalizeH="0" baseline="0" noProof="0">
              <a:ln>
                <a:noFill/>
              </a:ln>
              <a:solidFill>
                <a:schemeClr val="tx1"/>
              </a:solidFill>
              <a:effectLst/>
              <a:uLnTx/>
              <a:uFillTx/>
            </a:endParaRPr>
          </a:p>
        </p:txBody>
      </p:sp>
      <p:cxnSp>
        <p:nvCxnSpPr>
          <p:cNvPr id="108" name="Straight Arrow Connector 107"/>
          <p:cNvCxnSpPr>
            <a:stCxn id="40" idx="3"/>
            <a:endCxn id="107" idx="1"/>
          </p:cNvCxnSpPr>
          <p:nvPr/>
        </p:nvCxnSpPr>
        <p:spPr>
          <a:xfrm flipV="1">
            <a:off x="9299199" y="4302624"/>
            <a:ext cx="902426" cy="3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43" idx="3"/>
            <a:endCxn id="103" idx="1"/>
          </p:cNvCxnSpPr>
          <p:nvPr/>
        </p:nvCxnSpPr>
        <p:spPr>
          <a:xfrm flipV="1">
            <a:off x="9299199" y="5958808"/>
            <a:ext cx="902426" cy="3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504881" y="839353"/>
            <a:ext cx="87117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1" name="TextBox 110"/>
          <p:cNvSpPr txBox="1"/>
          <p:nvPr/>
        </p:nvSpPr>
        <p:spPr>
          <a:xfrm>
            <a:off x="3576889" y="2722594"/>
            <a:ext cx="93912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2" name="TextBox 111"/>
          <p:cNvSpPr txBox="1"/>
          <p:nvPr/>
        </p:nvSpPr>
        <p:spPr>
          <a:xfrm>
            <a:off x="3576889" y="3503649"/>
            <a:ext cx="817829"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3" name="TextBox 112"/>
          <p:cNvSpPr txBox="1"/>
          <p:nvPr/>
        </p:nvSpPr>
        <p:spPr>
          <a:xfrm>
            <a:off x="3576889" y="5303849"/>
            <a:ext cx="78050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a Node</a:t>
            </a:r>
          </a:p>
        </p:txBody>
      </p:sp>
      <p:sp>
        <p:nvSpPr>
          <p:cNvPr id="114" name="TextBox 113"/>
          <p:cNvSpPr txBox="1"/>
          <p:nvPr/>
        </p:nvSpPr>
        <p:spPr>
          <a:xfrm>
            <a:off x="4162284" y="467380"/>
            <a:ext cx="72008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Split()</a:t>
            </a:r>
          </a:p>
        </p:txBody>
      </p:sp>
      <p:sp>
        <p:nvSpPr>
          <p:cNvPr id="115" name="TextBox 114"/>
          <p:cNvSpPr txBox="1"/>
          <p:nvPr/>
        </p:nvSpPr>
        <p:spPr>
          <a:xfrm>
            <a:off x="5534487"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Map()</a:t>
            </a:r>
          </a:p>
        </p:txBody>
      </p:sp>
      <p:sp>
        <p:nvSpPr>
          <p:cNvPr id="116" name="TextBox 115"/>
          <p:cNvSpPr txBox="1"/>
          <p:nvPr/>
        </p:nvSpPr>
        <p:spPr>
          <a:xfrm>
            <a:off x="7297363"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Shuffle()</a:t>
            </a:r>
          </a:p>
        </p:txBody>
      </p:sp>
      <p:sp>
        <p:nvSpPr>
          <p:cNvPr id="117" name="TextBox 116"/>
          <p:cNvSpPr txBox="1"/>
          <p:nvPr/>
        </p:nvSpPr>
        <p:spPr>
          <a:xfrm>
            <a:off x="9297565" y="476672"/>
            <a:ext cx="9361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sysClr val="windowText" lastClr="000000"/>
                </a:solidFill>
                <a:effectLst/>
                <a:uLnTx/>
                <a:uFillTx/>
              </a:rPr>
              <a:t>Reduce()</a:t>
            </a:r>
          </a:p>
        </p:txBody>
      </p:sp>
      <p:sp>
        <p:nvSpPr>
          <p:cNvPr id="118" name="Rectangle 117"/>
          <p:cNvSpPr/>
          <p:nvPr/>
        </p:nvSpPr>
        <p:spPr>
          <a:xfrm>
            <a:off x="11497769" y="3719672"/>
            <a:ext cx="625113" cy="43397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chemeClr val="tx1"/>
                </a:solidFill>
                <a:effectLst/>
                <a:uLnTx/>
                <a:uFillTx/>
              </a:rPr>
              <a:t>Result</a:t>
            </a:r>
          </a:p>
        </p:txBody>
      </p:sp>
      <p:cxnSp>
        <p:nvCxnSpPr>
          <p:cNvPr id="119" name="Straight Arrow Connector 118"/>
          <p:cNvCxnSpPr>
            <a:stCxn id="100" idx="3"/>
            <a:endCxn id="118" idx="1"/>
          </p:cNvCxnSpPr>
          <p:nvPr/>
        </p:nvCxnSpPr>
        <p:spPr>
          <a:xfrm>
            <a:off x="10764164" y="1278288"/>
            <a:ext cx="733605" cy="2658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2" idx="3"/>
            <a:endCxn id="118" idx="1"/>
          </p:cNvCxnSpPr>
          <p:nvPr/>
        </p:nvCxnSpPr>
        <p:spPr>
          <a:xfrm>
            <a:off x="10764164" y="2862464"/>
            <a:ext cx="733605" cy="1074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1" idx="3"/>
            <a:endCxn id="118" idx="1"/>
          </p:cNvCxnSpPr>
          <p:nvPr/>
        </p:nvCxnSpPr>
        <p:spPr>
          <a:xfrm>
            <a:off x="10764164" y="3798600"/>
            <a:ext cx="733605" cy="138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7" idx="3"/>
            <a:endCxn id="118" idx="1"/>
          </p:cNvCxnSpPr>
          <p:nvPr/>
        </p:nvCxnSpPr>
        <p:spPr>
          <a:xfrm flipV="1">
            <a:off x="10764164" y="3936660"/>
            <a:ext cx="733605" cy="365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3" idx="3"/>
            <a:endCxn id="118" idx="1"/>
          </p:cNvCxnSpPr>
          <p:nvPr/>
        </p:nvCxnSpPr>
        <p:spPr>
          <a:xfrm flipV="1">
            <a:off x="10764164" y="3936660"/>
            <a:ext cx="733605" cy="202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795743" y="559713"/>
            <a:ext cx="72008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(K1, V1)</a:t>
            </a:r>
          </a:p>
        </p:txBody>
      </p:sp>
      <p:sp>
        <p:nvSpPr>
          <p:cNvPr id="125" name="TextBox 124"/>
          <p:cNvSpPr txBox="1"/>
          <p:nvPr/>
        </p:nvSpPr>
        <p:spPr>
          <a:xfrm>
            <a:off x="6291891" y="559713"/>
            <a:ext cx="100811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List (K1, V1)</a:t>
            </a:r>
          </a:p>
        </p:txBody>
      </p:sp>
      <p:sp>
        <p:nvSpPr>
          <p:cNvPr id="126" name="TextBox 125"/>
          <p:cNvSpPr txBox="1"/>
          <p:nvPr/>
        </p:nvSpPr>
        <p:spPr>
          <a:xfrm>
            <a:off x="8296144" y="559713"/>
            <a:ext cx="108012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(K3, list( V3))</a:t>
            </a:r>
          </a:p>
        </p:txBody>
      </p:sp>
      <p:sp>
        <p:nvSpPr>
          <p:cNvPr id="127" name="TextBox 126"/>
          <p:cNvSpPr txBox="1"/>
          <p:nvPr/>
        </p:nvSpPr>
        <p:spPr>
          <a:xfrm>
            <a:off x="10161661" y="559713"/>
            <a:ext cx="108012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a:ln>
                  <a:noFill/>
                </a:ln>
                <a:solidFill>
                  <a:sysClr val="windowText" lastClr="000000"/>
                </a:solidFill>
                <a:effectLst/>
                <a:uLnTx/>
                <a:uFillTx/>
              </a:rPr>
              <a:t>(K4, V4)</a:t>
            </a:r>
          </a:p>
        </p:txBody>
      </p:sp>
    </p:spTree>
    <p:extLst>
      <p:ext uri="{BB962C8B-B14F-4D97-AF65-F5344CB8AC3E}">
        <p14:creationId xmlns:p14="http://schemas.microsoft.com/office/powerpoint/2010/main" val="3294063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US" dirty="0"/>
              <a:t>Share Nothing Architecture in Hadoop MapReduce</a:t>
            </a:r>
            <a:endParaRPr lang="en-CA" dirty="0"/>
          </a:p>
        </p:txBody>
      </p:sp>
      <p:sp>
        <p:nvSpPr>
          <p:cNvPr id="3" name="Content Placeholder 2"/>
          <p:cNvSpPr>
            <a:spLocks noGrp="1"/>
          </p:cNvSpPr>
          <p:nvPr>
            <p:ph idx="1"/>
          </p:nvPr>
        </p:nvSpPr>
        <p:spPr>
          <a:xfrm>
            <a:off x="1115566" y="2233748"/>
            <a:ext cx="10445063" cy="4568081"/>
          </a:xfrm>
        </p:spPr>
        <p:txBody>
          <a:bodyPr>
            <a:normAutofit fontScale="62500" lnSpcReduction="20000"/>
          </a:bodyPr>
          <a:lstStyle/>
          <a:p>
            <a:pPr>
              <a:buFont typeface="Arial" panose="020B0604020202020204" pitchFamily="34" charset="0"/>
              <a:buChar char="•"/>
            </a:pPr>
            <a:r>
              <a:rPr lang="en-US" dirty="0"/>
              <a:t> </a:t>
            </a:r>
            <a:r>
              <a:rPr lang="en-US" sz="2900" dirty="0"/>
              <a:t>Each node is independent of other nodes in the system</a:t>
            </a:r>
          </a:p>
          <a:p>
            <a:pPr>
              <a:buFont typeface="Arial" panose="020B0604020202020204" pitchFamily="34" charset="0"/>
              <a:buChar char="•"/>
            </a:pPr>
            <a:r>
              <a:rPr lang="en-US" sz="2900" dirty="0"/>
              <a:t> No share resources that can become bottlenecks</a:t>
            </a:r>
          </a:p>
          <a:p>
            <a:pPr>
              <a:buFont typeface="Arial" panose="020B0604020202020204" pitchFamily="34" charset="0"/>
              <a:buChar char="•"/>
            </a:pPr>
            <a:r>
              <a:rPr lang="en-US" sz="2900" dirty="0"/>
              <a:t> Lack of shared data: each node is processing distinct subset of data, hence no need to manage access to shared data</a:t>
            </a:r>
          </a:p>
          <a:p>
            <a:pPr marL="342900" lvl="0" indent="-342900">
              <a:lnSpc>
                <a:spcPct val="100000"/>
              </a:lnSpc>
              <a:spcBef>
                <a:spcPct val="20000"/>
              </a:spcBef>
              <a:spcAft>
                <a:spcPts val="0"/>
              </a:spcAft>
              <a:buClrTx/>
              <a:buSzTx/>
              <a:defRPr/>
            </a:pPr>
            <a:endParaRPr lang="en-CA" sz="2600" dirty="0"/>
          </a:p>
          <a:p>
            <a:pPr marL="342900" lvl="0" indent="-342900">
              <a:lnSpc>
                <a:spcPct val="100000"/>
              </a:lnSpc>
              <a:spcBef>
                <a:spcPct val="20000"/>
              </a:spcBef>
              <a:spcAft>
                <a:spcPts val="0"/>
              </a:spcAft>
              <a:buClrTx/>
              <a:buSzTx/>
              <a:defRPr/>
            </a:pPr>
            <a:r>
              <a:rPr lang="en-CA" sz="2600" dirty="0"/>
              <a:t>Advantages:</a:t>
            </a:r>
          </a:p>
          <a:p>
            <a:pPr marL="514350" lvl="0" indent="-514350">
              <a:buAutoNum type="arabicPeriod"/>
            </a:pPr>
            <a:r>
              <a:rPr lang="en-CA" sz="2600" dirty="0"/>
              <a:t>Easily manage workflow (associated with transparent process feature)</a:t>
            </a:r>
          </a:p>
          <a:p>
            <a:pPr marL="514350" lvl="0" indent="-514350">
              <a:buAutoNum type="arabicPeriod"/>
            </a:pPr>
            <a:r>
              <a:rPr lang="en-CA" sz="2600" dirty="0"/>
              <a:t>Scalable: No shared resources, hence addition of nodes </a:t>
            </a:r>
            <a:r>
              <a:rPr lang="en-CA" sz="2600" dirty="0" err="1"/>
              <a:t>adss</a:t>
            </a:r>
            <a:r>
              <a:rPr lang="en-CA" sz="2600" dirty="0"/>
              <a:t> resources to the system and does not add further contention. As input data increases, just need to apply more nodes (linear scalability)</a:t>
            </a:r>
          </a:p>
          <a:p>
            <a:pPr marL="514350" lvl="0" indent="-514350">
              <a:buAutoNum type="arabicPeriod"/>
            </a:pPr>
            <a:r>
              <a:rPr lang="en-CA" sz="2600" dirty="0"/>
              <a:t>Fault tolerant:  </a:t>
            </a:r>
          </a:p>
          <a:p>
            <a:pPr marL="971550" lvl="1" indent="-514350">
              <a:buFont typeface="+mj-lt"/>
              <a:buAutoNum type="alphaLcPeriod"/>
            </a:pPr>
            <a:r>
              <a:rPr lang="en-CA" sz="2600" dirty="0"/>
              <a:t>each node/server is independent, hence no single points of failure</a:t>
            </a:r>
          </a:p>
          <a:p>
            <a:pPr marL="971550" lvl="1" indent="-514350">
              <a:buFont typeface="+mj-lt"/>
              <a:buAutoNum type="alphaLcPeriod"/>
            </a:pPr>
            <a:r>
              <a:rPr lang="en-CA" sz="2600" dirty="0"/>
              <a:t>Failed process in one node can be restarted on other node.</a:t>
            </a:r>
          </a:p>
          <a:p>
            <a:pPr marL="971550" lvl="1" indent="-514350">
              <a:buFont typeface="+mj-lt"/>
              <a:buAutoNum type="alphaLcPeriod"/>
            </a:pPr>
            <a:r>
              <a:rPr lang="en-CA" sz="2600" dirty="0"/>
              <a:t>The system can support multiple failures, depending number of data replication. (by default it is set to 3 replication) </a:t>
            </a:r>
          </a:p>
          <a:p>
            <a:pPr marL="971550" lvl="1" indent="-514350">
              <a:buFont typeface="+mj-lt"/>
              <a:buAutoNum type="alphaLcPeriod"/>
            </a:pPr>
            <a:r>
              <a:rPr lang="en-CA" sz="2600" dirty="0"/>
              <a:t>Hence hardware failure will only slow down process, but not entirely crash the whole job</a:t>
            </a:r>
          </a:p>
          <a:p>
            <a:pPr marL="971550" lvl="1" indent="-514350">
              <a:buFont typeface="+mj-lt"/>
              <a:buAutoNum type="alphaLcPeriod"/>
            </a:pPr>
            <a:r>
              <a:rPr lang="en-CA" sz="2600" dirty="0"/>
              <a:t>Inputs are immutable. Hence result can be recalculated</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345438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CA" dirty="0"/>
              <a:t>Issues with MapReduce in Version 1</a:t>
            </a:r>
          </a:p>
        </p:txBody>
      </p:sp>
      <p:sp>
        <p:nvSpPr>
          <p:cNvPr id="3" name="Content Placeholder 2"/>
          <p:cNvSpPr>
            <a:spLocks noGrp="1"/>
          </p:cNvSpPr>
          <p:nvPr>
            <p:ph idx="1"/>
          </p:nvPr>
        </p:nvSpPr>
        <p:spPr>
          <a:xfrm>
            <a:off x="1115566" y="1984358"/>
            <a:ext cx="10445063" cy="4568081"/>
          </a:xfrm>
        </p:spPr>
        <p:txBody>
          <a:bodyPr>
            <a:normAutofit fontScale="92500"/>
          </a:bodyPr>
          <a:lstStyle/>
          <a:p>
            <a:pPr marL="234950" indent="-234950">
              <a:buFont typeface="Arial" panose="020B0604020202020204" pitchFamily="34" charset="0"/>
              <a:buChar char="•"/>
              <a:tabLst>
                <a:tab pos="234950" algn="l"/>
              </a:tabLst>
            </a:pPr>
            <a:r>
              <a:rPr lang="en-US" sz="2900" dirty="0"/>
              <a:t>Scalability: </a:t>
            </a:r>
            <a:br>
              <a:rPr lang="en-US" sz="2900" dirty="0"/>
            </a:br>
            <a:r>
              <a:rPr lang="en-US" sz="2900" dirty="0"/>
              <a:t>	- Max cluster size is fixed (4000 nodes)</a:t>
            </a:r>
            <a:br>
              <a:rPr lang="en-US" sz="2900" dirty="0"/>
            </a:br>
            <a:r>
              <a:rPr lang="en-US" sz="2900" dirty="0"/>
              <a:t>	- Max concurrent tasks is fixed (40,000 processes)</a:t>
            </a:r>
            <a:br>
              <a:rPr lang="en-US" sz="2900" dirty="0"/>
            </a:br>
            <a:r>
              <a:rPr lang="en-US" sz="2900" dirty="0"/>
              <a:t>	- Coarse synchronization in Job Tracker limited scalability</a:t>
            </a:r>
          </a:p>
          <a:p>
            <a:pPr marL="234950" indent="-234950">
              <a:buFont typeface="Arial" panose="020B0604020202020204" pitchFamily="34" charset="0"/>
              <a:buChar char="•"/>
              <a:tabLst>
                <a:tab pos="234950" algn="l"/>
              </a:tabLst>
            </a:pPr>
            <a:r>
              <a:rPr lang="en-US" sz="2900" dirty="0"/>
              <a:t>Availability: If job tracker fails, all queued and running jobs are killed</a:t>
            </a:r>
          </a:p>
          <a:p>
            <a:pPr marL="234950" indent="-234950">
              <a:buFont typeface="Arial" panose="020B0604020202020204" pitchFamily="34" charset="0"/>
              <a:buChar char="•"/>
            </a:pPr>
            <a:r>
              <a:rPr lang="en-US" sz="2900" dirty="0"/>
              <a:t>Resource Utilization: Fixed/Static allocation of resources for map and reduce process results in low resource utilization</a:t>
            </a:r>
          </a:p>
          <a:p>
            <a:pPr marL="234950" indent="-234950">
              <a:buFont typeface="Arial" panose="020B0604020202020204" pitchFamily="34" charset="0"/>
              <a:buChar char="•"/>
            </a:pPr>
            <a:r>
              <a:rPr lang="en-US" sz="2900" dirty="0"/>
              <a:t>Ability to support for Alternate Programming paradigms and Services: </a:t>
            </a:r>
            <a:br>
              <a:rPr lang="en-US" sz="2900" dirty="0"/>
            </a:br>
            <a:r>
              <a:rPr lang="en-US" sz="2900" dirty="0"/>
              <a:t>- Iterative application is not efficient in MR (10 times slower)</a:t>
            </a:r>
            <a:br>
              <a:rPr lang="en-US" sz="2900" dirty="0"/>
            </a:br>
            <a:r>
              <a:rPr lang="en-US" sz="2900" dirty="0"/>
              <a:t>- Non-MapReduce Applications are needed</a:t>
            </a:r>
            <a:r>
              <a:rPr lang="en-US" dirty="0"/>
              <a:t> </a:t>
            </a:r>
          </a:p>
          <a:p>
            <a:pPr marL="234950" indent="-234950">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343232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a:solidFill>
                  <a:srgbClr val="FFFFFF"/>
                </a:solidFill>
              </a:rPr>
              <a:t>YARN</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resource management platform to improve performance</a:t>
            </a:r>
          </a:p>
        </p:txBody>
      </p:sp>
    </p:spTree>
    <p:extLst>
      <p:ext uri="{BB962C8B-B14F-4D97-AF65-F5344CB8AC3E}">
        <p14:creationId xmlns:p14="http://schemas.microsoft.com/office/powerpoint/2010/main" val="566098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2.0- YARN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 YARN framework and Next Generation MapReduce (MRv2): </a:t>
            </a:r>
            <a:r>
              <a:rPr lang="en-US" dirty="0">
                <a:latin typeface="Times New Roman" panose="02020603050405020304" pitchFamily="18" charset="0"/>
                <a:cs typeface="Times New Roman" panose="02020603050405020304" pitchFamily="18" charset="0"/>
              </a:rPr>
              <a:t>YARN provides better resource management in Hadoop, resulting in improved cluster efficiency and application performance. It’s a pure scheduler.</a:t>
            </a:r>
          </a:p>
          <a:p>
            <a:r>
              <a:rPr lang="en-US" b="1" dirty="0">
                <a:latin typeface="Times New Roman" panose="02020603050405020304" pitchFamily="18" charset="0"/>
                <a:cs typeface="Times New Roman" panose="02020603050405020304" pitchFamily="18" charset="0"/>
              </a:rPr>
              <a:t>- MapReduce Becomes User library or one of the application that runs inside YARN for cluster services.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148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 Architecture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473958"/>
            <a:ext cx="11941791" cy="4899546"/>
          </a:xfrm>
        </p:spPr>
      </p:pic>
      <p:sp>
        <p:nvSpPr>
          <p:cNvPr id="5" name="TextBox 4"/>
          <p:cNvSpPr txBox="1"/>
          <p:nvPr/>
        </p:nvSpPr>
        <p:spPr>
          <a:xfrm flipH="1">
            <a:off x="423079" y="5634840"/>
            <a:ext cx="11382233" cy="646331"/>
          </a:xfrm>
          <a:prstGeom prst="rect">
            <a:avLst/>
          </a:prstGeom>
          <a:noFill/>
        </p:spPr>
        <p:txBody>
          <a:bodyPr wrap="square" rtlCol="0">
            <a:spAutoFit/>
          </a:bodyPr>
          <a:lstStyle/>
          <a:p>
            <a:r>
              <a:rPr lang="en-US" dirty="0">
                <a:solidFill>
                  <a:prstClr val="black"/>
                </a:solidFill>
              </a:rPr>
              <a:t>- The introduction of YARN as an alternative to MapReduce is a huge improvement to the product.</a:t>
            </a:r>
          </a:p>
          <a:p>
            <a:r>
              <a:rPr lang="en-US" dirty="0">
                <a:solidFill>
                  <a:prstClr val="black"/>
                </a:solidFill>
              </a:rPr>
              <a:t>- HDFS was also modified to overcome problems of release 1.0</a:t>
            </a:r>
          </a:p>
        </p:txBody>
      </p:sp>
    </p:spTree>
    <p:extLst>
      <p:ext uri="{BB962C8B-B14F-4D97-AF65-F5344CB8AC3E}">
        <p14:creationId xmlns:p14="http://schemas.microsoft.com/office/powerpoint/2010/main" val="2275349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(Yet Another Resource Negotiator)</a:t>
            </a:r>
          </a:p>
        </p:txBody>
      </p:sp>
      <p:sp>
        <p:nvSpPr>
          <p:cNvPr id="3" name="Content Placeholder 2"/>
          <p:cNvSpPr>
            <a:spLocks noGrp="1"/>
          </p:cNvSpPr>
          <p:nvPr>
            <p:ph idx="1"/>
          </p:nvPr>
        </p:nvSpPr>
        <p:spPr/>
        <p:txBody>
          <a:bodyPr/>
          <a:lstStyle/>
          <a:p>
            <a:r>
              <a:rPr lang="en-US" dirty="0"/>
              <a:t>- Provides all resources and resource management for the cluster.</a:t>
            </a:r>
          </a:p>
          <a:p>
            <a:r>
              <a:rPr lang="en-US" dirty="0"/>
              <a:t>- YARN separates MapReduce's job tracker and task tracker capabilities into separate entities, enabling Hadoop to support more varied processing approaches and a broader array of applications.</a:t>
            </a:r>
          </a:p>
          <a:p>
            <a:endParaRPr lang="en-US" dirty="0"/>
          </a:p>
        </p:txBody>
      </p:sp>
    </p:spTree>
    <p:extLst>
      <p:ext uri="{BB962C8B-B14F-4D97-AF65-F5344CB8AC3E}">
        <p14:creationId xmlns:p14="http://schemas.microsoft.com/office/powerpoint/2010/main" val="1286338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components</a:t>
            </a:r>
          </a:p>
        </p:txBody>
      </p:sp>
      <p:sp>
        <p:nvSpPr>
          <p:cNvPr id="3" name="Content Placeholder 2"/>
          <p:cNvSpPr>
            <a:spLocks noGrp="1"/>
          </p:cNvSpPr>
          <p:nvPr>
            <p:ph idx="1"/>
          </p:nvPr>
        </p:nvSpPr>
        <p:spPr/>
        <p:txBody>
          <a:bodyPr/>
          <a:lstStyle/>
          <a:p>
            <a:r>
              <a:rPr lang="en-US" dirty="0"/>
              <a:t>- Resource Manager</a:t>
            </a:r>
          </a:p>
          <a:p>
            <a:r>
              <a:rPr lang="en-US" dirty="0"/>
              <a:t>- Application Master</a:t>
            </a:r>
          </a:p>
          <a:p>
            <a:r>
              <a:rPr lang="en-US" dirty="0"/>
              <a:t>- Node Manager</a:t>
            </a:r>
          </a:p>
        </p:txBody>
      </p:sp>
    </p:spTree>
    <p:extLst>
      <p:ext uri="{BB962C8B-B14F-4D97-AF65-F5344CB8AC3E}">
        <p14:creationId xmlns:p14="http://schemas.microsoft.com/office/powerpoint/2010/main" val="3271252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manager</a:t>
            </a:r>
          </a:p>
        </p:txBody>
      </p:sp>
      <p:sp>
        <p:nvSpPr>
          <p:cNvPr id="3" name="Content Placeholder 2"/>
          <p:cNvSpPr>
            <a:spLocks noGrp="1"/>
          </p:cNvSpPr>
          <p:nvPr>
            <p:ph idx="1"/>
          </p:nvPr>
        </p:nvSpPr>
        <p:spPr/>
        <p:txBody>
          <a:bodyPr/>
          <a:lstStyle/>
          <a:p>
            <a:r>
              <a:rPr lang="en-US" dirty="0"/>
              <a:t>- Resource manager and node manager form the basis for managing applications in distributed manner</a:t>
            </a:r>
          </a:p>
          <a:p>
            <a:r>
              <a:rPr lang="en-US" dirty="0"/>
              <a:t>- the responsibility of the resource manager is to distribute the available resources to the applications using its scheduler, the scheduler performs the allocations according to constraints which can be user limits or queue capacities limits</a:t>
            </a:r>
          </a:p>
          <a:p>
            <a:r>
              <a:rPr lang="en-US" dirty="0"/>
              <a:t>- the scheduling is done based on the resource requirements of the applications</a:t>
            </a:r>
          </a:p>
          <a:p>
            <a:endParaRPr lang="en-US" dirty="0"/>
          </a:p>
        </p:txBody>
      </p:sp>
    </p:spTree>
    <p:extLst>
      <p:ext uri="{BB962C8B-B14F-4D97-AF65-F5344CB8AC3E}">
        <p14:creationId xmlns:p14="http://schemas.microsoft.com/office/powerpoint/2010/main" val="3499900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master</a:t>
            </a:r>
          </a:p>
        </p:txBody>
      </p:sp>
      <p:sp>
        <p:nvSpPr>
          <p:cNvPr id="3" name="Content Placeholder 2"/>
          <p:cNvSpPr>
            <a:spLocks noGrp="1"/>
          </p:cNvSpPr>
          <p:nvPr>
            <p:ph idx="1"/>
          </p:nvPr>
        </p:nvSpPr>
        <p:spPr/>
        <p:txBody>
          <a:bodyPr/>
          <a:lstStyle/>
          <a:p>
            <a:r>
              <a:rPr lang="en-US" dirty="0"/>
              <a:t>- it negotiates resources from resource manager and works with node managers to execute and monitors the components tasks.</a:t>
            </a:r>
          </a:p>
        </p:txBody>
      </p:sp>
    </p:spTree>
    <p:extLst>
      <p:ext uri="{BB962C8B-B14F-4D97-AF65-F5344CB8AC3E}">
        <p14:creationId xmlns:p14="http://schemas.microsoft.com/office/powerpoint/2010/main" val="215916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189" b="3"/>
          <a:stretch/>
        </p:blipFill>
        <p:spPr>
          <a:xfrm>
            <a:off x="6096000" y="640080"/>
            <a:ext cx="5455921" cy="5577840"/>
          </a:xfrm>
          <a:prstGeom prst="rect">
            <a:avLst/>
          </a:prstGeom>
        </p:spPr>
      </p:pic>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6631" y="640080"/>
            <a:ext cx="3946705" cy="1499616"/>
          </a:xfrm>
        </p:spPr>
        <p:txBody>
          <a:bodyPr>
            <a:normAutofit/>
          </a:bodyPr>
          <a:lstStyle/>
          <a:p>
            <a:r>
              <a:rPr lang="en-US" dirty="0">
                <a:solidFill>
                  <a:srgbClr val="FFFFFF"/>
                </a:solidFill>
              </a:rPr>
              <a:t>what is Hadoop?</a:t>
            </a:r>
          </a:p>
        </p:txBody>
      </p:sp>
      <p:sp>
        <p:nvSpPr>
          <p:cNvPr id="3" name="Content Placeholder 2"/>
          <p:cNvSpPr>
            <a:spLocks noGrp="1"/>
          </p:cNvSpPr>
          <p:nvPr>
            <p:ph idx="1"/>
          </p:nvPr>
        </p:nvSpPr>
        <p:spPr>
          <a:xfrm>
            <a:off x="1024129" y="2286000"/>
            <a:ext cx="3791711" cy="3931920"/>
          </a:xfrm>
        </p:spPr>
        <p:txBody>
          <a:bodyPr>
            <a:normAutofit/>
          </a:bodyPr>
          <a:lstStyle/>
          <a:p>
            <a:pPr marL="0" indent="0">
              <a:buClr>
                <a:schemeClr val="bg1"/>
              </a:buClr>
              <a:buNone/>
            </a:pPr>
            <a:r>
              <a:rPr lang="en-CA" dirty="0">
                <a:solidFill>
                  <a:srgbClr val="FFFFFF"/>
                </a:solidFill>
              </a:rPr>
              <a:t>Feature:</a:t>
            </a:r>
          </a:p>
          <a:p>
            <a:pPr>
              <a:buClr>
                <a:schemeClr val="bg1"/>
              </a:buClr>
              <a:buFont typeface="Arial" panose="020B0604020202020204" pitchFamily="34" charset="0"/>
              <a:buChar char="•"/>
            </a:pPr>
            <a:r>
              <a:rPr lang="en-CA" dirty="0">
                <a:solidFill>
                  <a:srgbClr val="FFFFFF"/>
                </a:solidFill>
              </a:rPr>
              <a:t> Open source</a:t>
            </a:r>
          </a:p>
          <a:p>
            <a:pPr>
              <a:buClr>
                <a:schemeClr val="bg1"/>
              </a:buClr>
              <a:buFont typeface="Arial" panose="020B0604020202020204" pitchFamily="34" charset="0"/>
              <a:buChar char="•"/>
            </a:pPr>
            <a:r>
              <a:rPr lang="en-CA" dirty="0">
                <a:solidFill>
                  <a:srgbClr val="FFFFFF"/>
                </a:solidFill>
              </a:rPr>
              <a:t> Break through the limit of traditional database</a:t>
            </a:r>
          </a:p>
          <a:p>
            <a:pPr>
              <a:buClr>
                <a:schemeClr val="bg1"/>
              </a:buClr>
              <a:buFont typeface="Arial" panose="020B0604020202020204" pitchFamily="34" charset="0"/>
              <a:buChar char="•"/>
            </a:pPr>
            <a:r>
              <a:rPr lang="en-CA" dirty="0">
                <a:solidFill>
                  <a:srgbClr val="FFFFFF"/>
                </a:solidFill>
              </a:rPr>
              <a:t> Support commodity computing</a:t>
            </a:r>
          </a:p>
          <a:p>
            <a:pPr>
              <a:buClr>
                <a:schemeClr val="bg1"/>
              </a:buClr>
              <a:buFont typeface="Arial" panose="020B0604020202020204" pitchFamily="34" charset="0"/>
              <a:buChar char="•"/>
            </a:pPr>
            <a:r>
              <a:rPr lang="en-CA" dirty="0">
                <a:solidFill>
                  <a:srgbClr val="FFFFFF"/>
                </a:solidFill>
              </a:rPr>
              <a:t> High scalability</a:t>
            </a: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endParaRPr lang="en-US" dirty="0">
              <a:solidFill>
                <a:srgbClr val="FFFFFF"/>
              </a:solidFill>
            </a:endParaRPr>
          </a:p>
        </p:txBody>
      </p:sp>
      <p:sp>
        <p:nvSpPr>
          <p:cNvPr id="5" name="TextBox 4"/>
          <p:cNvSpPr txBox="1"/>
          <p:nvPr/>
        </p:nvSpPr>
        <p:spPr>
          <a:xfrm>
            <a:off x="6294338" y="5320867"/>
            <a:ext cx="505924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chemeClr val="bg1"/>
              </a:buClr>
              <a:buSzTx/>
              <a:buFontTx/>
              <a:buNone/>
              <a:tabLst/>
              <a:defRPr/>
            </a:pPr>
            <a:r>
              <a:rPr kumimoji="0" lang="en-CA" sz="1800" b="0" i="0" u="none" strike="noStrike" kern="0" cap="none" spc="0" normalizeH="0" baseline="0" noProof="0" dirty="0">
                <a:ln>
                  <a:noFill/>
                </a:ln>
                <a:solidFill>
                  <a:sysClr val="windowText" lastClr="000000"/>
                </a:solidFill>
                <a:effectLst/>
                <a:uLnTx/>
                <a:uFillTx/>
              </a:rPr>
              <a:t>Hadoop is an open-source software framework to process and store big data. </a:t>
            </a:r>
          </a:p>
        </p:txBody>
      </p:sp>
    </p:spTree>
    <p:extLst>
      <p:ext uri="{BB962C8B-B14F-4D97-AF65-F5344CB8AC3E}">
        <p14:creationId xmlns:p14="http://schemas.microsoft.com/office/powerpoint/2010/main" val="1083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manager</a:t>
            </a:r>
          </a:p>
        </p:txBody>
      </p:sp>
      <p:sp>
        <p:nvSpPr>
          <p:cNvPr id="3" name="Content Placeholder 2"/>
          <p:cNvSpPr>
            <a:spLocks noGrp="1"/>
          </p:cNvSpPr>
          <p:nvPr>
            <p:ph idx="1"/>
          </p:nvPr>
        </p:nvSpPr>
        <p:spPr/>
        <p:txBody>
          <a:bodyPr/>
          <a:lstStyle/>
          <a:p>
            <a:r>
              <a:rPr lang="en-US" dirty="0"/>
              <a:t>- monitors resource usage of cpu, memory, disk, and network and report back to the resource manager</a:t>
            </a:r>
          </a:p>
        </p:txBody>
      </p:sp>
    </p:spTree>
    <p:extLst>
      <p:ext uri="{BB962C8B-B14F-4D97-AF65-F5344CB8AC3E}">
        <p14:creationId xmlns:p14="http://schemas.microsoft.com/office/powerpoint/2010/main" val="363845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yarn with diagram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53107" y="2197291"/>
            <a:ext cx="9062114" cy="4056844"/>
          </a:xfrm>
        </p:spPr>
      </p:pic>
    </p:spTree>
    <p:extLst>
      <p:ext uri="{BB962C8B-B14F-4D97-AF65-F5344CB8AC3E}">
        <p14:creationId xmlns:p14="http://schemas.microsoft.com/office/powerpoint/2010/main" val="2742042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a:solidFill>
                  <a:srgbClr val="FFFFFF"/>
                </a:solidFill>
              </a:rPr>
              <a:t>Sequence diagram</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endParaRPr lang="en-US" sz="1600" dirty="0">
              <a:solidFill>
                <a:srgbClr val="FFFFFF"/>
              </a:solidFill>
            </a:endParaRPr>
          </a:p>
        </p:txBody>
      </p:sp>
    </p:spTree>
    <p:extLst>
      <p:ext uri="{BB962C8B-B14F-4D97-AF65-F5344CB8AC3E}">
        <p14:creationId xmlns:p14="http://schemas.microsoft.com/office/powerpoint/2010/main" val="1282819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OF YARN AND MAPREDUCE</a:t>
            </a:r>
          </a:p>
        </p:txBody>
      </p:sp>
      <p:pic>
        <p:nvPicPr>
          <p:cNvPr id="3" name="Picture 2"/>
          <p:cNvPicPr>
            <a:picLocks noChangeAspect="1"/>
          </p:cNvPicPr>
          <p:nvPr/>
        </p:nvPicPr>
        <p:blipFill>
          <a:blip r:embed="rId3" cstate="print"/>
          <a:stretch>
            <a:fillRect/>
          </a:stretch>
        </p:blipFill>
        <p:spPr>
          <a:xfrm>
            <a:off x="671877" y="1801091"/>
            <a:ext cx="9313480" cy="4401589"/>
          </a:xfrm>
          <a:prstGeom prst="rect">
            <a:avLst/>
          </a:prstGeom>
        </p:spPr>
      </p:pic>
      <p:pic>
        <p:nvPicPr>
          <p:cNvPr id="4" name="Shape 485"/>
          <p:cNvPicPr preferRelativeResize="0"/>
          <p:nvPr/>
        </p:nvPicPr>
        <p:blipFill rotWithShape="1">
          <a:blip r:embed="rId4">
            <a:alphaModFix/>
          </a:blip>
          <a:srcRect/>
          <a:stretch/>
        </p:blipFill>
        <p:spPr>
          <a:xfrm>
            <a:off x="9985357" y="3300707"/>
            <a:ext cx="1824000" cy="2496600"/>
          </a:xfrm>
          <a:prstGeom prst="rect">
            <a:avLst/>
          </a:prstGeom>
          <a:noFill/>
          <a:ln>
            <a:noFill/>
          </a:ln>
        </p:spPr>
      </p:pic>
    </p:spTree>
    <p:extLst>
      <p:ext uri="{BB962C8B-B14F-4D97-AF65-F5344CB8AC3E}">
        <p14:creationId xmlns:p14="http://schemas.microsoft.com/office/powerpoint/2010/main" val="1066739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of HDFS</a:t>
            </a:r>
          </a:p>
        </p:txBody>
      </p:sp>
      <p:pic>
        <p:nvPicPr>
          <p:cNvPr id="5" name="Picture 4"/>
          <p:cNvPicPr>
            <a:picLocks noChangeAspect="1"/>
          </p:cNvPicPr>
          <p:nvPr/>
        </p:nvPicPr>
        <p:blipFill>
          <a:blip r:embed="rId3" cstate="print"/>
          <a:stretch>
            <a:fillRect/>
          </a:stretch>
        </p:blipFill>
        <p:spPr>
          <a:xfrm>
            <a:off x="1024128" y="1761432"/>
            <a:ext cx="8570549" cy="4644736"/>
          </a:xfrm>
          <a:prstGeom prst="rect">
            <a:avLst/>
          </a:prstGeom>
        </p:spPr>
      </p:pic>
      <p:pic>
        <p:nvPicPr>
          <p:cNvPr id="4" name="Shape 485"/>
          <p:cNvPicPr preferRelativeResize="0"/>
          <p:nvPr/>
        </p:nvPicPr>
        <p:blipFill rotWithShape="1">
          <a:blip r:embed="rId4">
            <a:alphaModFix/>
          </a:blip>
          <a:srcRect/>
          <a:stretch/>
        </p:blipFill>
        <p:spPr>
          <a:xfrm>
            <a:off x="9594677" y="3223726"/>
            <a:ext cx="1824000" cy="2496600"/>
          </a:xfrm>
          <a:prstGeom prst="rect">
            <a:avLst/>
          </a:prstGeom>
          <a:noFill/>
          <a:ln>
            <a:noFill/>
          </a:ln>
        </p:spPr>
      </p:pic>
    </p:spTree>
    <p:extLst>
      <p:ext uri="{BB962C8B-B14F-4D97-AF65-F5344CB8AC3E}">
        <p14:creationId xmlns:p14="http://schemas.microsoft.com/office/powerpoint/2010/main" val="2386693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dirty="0">
                <a:solidFill>
                  <a:srgbClr val="FFFFFF"/>
                </a:solidFill>
              </a:rPr>
              <a:t>Hadoop ecosystem</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endParaRPr lang="en-US" sz="1600" dirty="0">
              <a:solidFill>
                <a:srgbClr val="FFFFFF"/>
              </a:solidFill>
            </a:endParaRPr>
          </a:p>
        </p:txBody>
      </p:sp>
    </p:spTree>
    <p:extLst>
      <p:ext uri="{BB962C8B-B14F-4D97-AF65-F5344CB8AC3E}">
        <p14:creationId xmlns:p14="http://schemas.microsoft.com/office/powerpoint/2010/main" val="529479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Apache </a:t>
            </a:r>
            <a:r>
              <a:rPr lang="en-CA" dirty="0" err="1"/>
              <a:t>Hadoop</a:t>
            </a:r>
            <a:r>
              <a:rPr lang="en-CA" dirty="0"/>
              <a:t> App Development</a:t>
            </a:r>
          </a:p>
        </p:txBody>
      </p:sp>
      <p:sp>
        <p:nvSpPr>
          <p:cNvPr id="5" name="Content Placeholder 4"/>
          <p:cNvSpPr>
            <a:spLocks noGrp="1"/>
          </p:cNvSpPr>
          <p:nvPr>
            <p:ph idx="1"/>
          </p:nvPr>
        </p:nvSpPr>
        <p:spPr/>
        <p:txBody>
          <a:bodyPr/>
          <a:lstStyle/>
          <a:p>
            <a:r>
              <a:rPr lang="en-CA" dirty="0" err="1"/>
              <a:t>Hadoop</a:t>
            </a:r>
            <a:r>
              <a:rPr lang="en-CA" dirty="0"/>
              <a:t> has many ways for developers to create apps to interact with the system:</a:t>
            </a:r>
          </a:p>
          <a:p>
            <a:pPr lvl="1"/>
            <a:r>
              <a:rPr lang="en-CA" dirty="0"/>
              <a:t>HTTP Browser</a:t>
            </a:r>
          </a:p>
          <a:p>
            <a:pPr lvl="1"/>
            <a:r>
              <a:rPr lang="en-CA" dirty="0"/>
              <a:t>Client Local File System</a:t>
            </a:r>
          </a:p>
          <a:p>
            <a:pPr lvl="1"/>
            <a:r>
              <a:rPr lang="en-CA" dirty="0"/>
              <a:t>FS Shell</a:t>
            </a:r>
          </a:p>
          <a:p>
            <a:pPr lvl="1"/>
            <a:r>
              <a:rPr lang="en-CA" dirty="0"/>
              <a:t>Java applications</a:t>
            </a:r>
          </a:p>
          <a:p>
            <a:pPr lvl="1"/>
            <a:r>
              <a:rPr lang="en-CA" dirty="0"/>
              <a:t>C applications</a:t>
            </a:r>
          </a:p>
          <a:p>
            <a:pPr lvl="1"/>
            <a:endParaRPr lang="en-CA" dirty="0"/>
          </a:p>
          <a:p>
            <a:pPr lvl="1"/>
            <a:endParaRPr lang="en-CA" dirty="0"/>
          </a:p>
        </p:txBody>
      </p:sp>
    </p:spTree>
    <p:extLst>
      <p:ext uri="{BB962C8B-B14F-4D97-AF65-F5344CB8AC3E}">
        <p14:creationId xmlns:p14="http://schemas.microsoft.com/office/powerpoint/2010/main" val="1358090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Access</a:t>
            </a:r>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a:t>Developers can create websites for users to browse files of HDFS instances with an HTTP browser</a:t>
            </a:r>
          </a:p>
          <a:p>
            <a:pPr>
              <a:buFont typeface="Arial" panose="020B0604020202020204" pitchFamily="34" charset="0"/>
              <a:buChar char="•"/>
            </a:pPr>
            <a:r>
              <a:rPr lang="en-CA" dirty="0"/>
              <a:t>Using NFS gateway HDF can be mounted as part of the client’s local file system</a:t>
            </a:r>
          </a:p>
          <a:p>
            <a:pPr>
              <a:buFont typeface="Arial" panose="020B0604020202020204" pitchFamily="34" charset="0"/>
              <a:buChar char="•"/>
            </a:pPr>
            <a:r>
              <a:rPr lang="en-CA" dirty="0"/>
              <a:t>FS Shell is provided so that clients can access the HDFS through commands, this also allows for scripting languages to be used (i.e. Python)</a:t>
            </a:r>
          </a:p>
        </p:txBody>
      </p:sp>
    </p:spTree>
    <p:extLst>
      <p:ext uri="{BB962C8B-B14F-4D97-AF65-F5344CB8AC3E}">
        <p14:creationId xmlns:p14="http://schemas.microsoft.com/office/powerpoint/2010/main" val="445300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Development</a:t>
            </a:r>
          </a:p>
        </p:txBody>
      </p:sp>
      <p:sp>
        <p:nvSpPr>
          <p:cNvPr id="3" name="Content Placeholder 2"/>
          <p:cNvSpPr>
            <a:spLocks noGrp="1"/>
          </p:cNvSpPr>
          <p:nvPr>
            <p:ph idx="1"/>
          </p:nvPr>
        </p:nvSpPr>
        <p:spPr/>
        <p:txBody>
          <a:bodyPr>
            <a:normAutofit/>
          </a:bodyPr>
          <a:lstStyle/>
          <a:p>
            <a:r>
              <a:rPr lang="en-CA" dirty="0" err="1"/>
              <a:t>Hadoop</a:t>
            </a:r>
            <a:r>
              <a:rPr lang="en-CA" dirty="0"/>
              <a:t> provides various Java APIs to interact with the system</a:t>
            </a:r>
          </a:p>
          <a:p>
            <a:pPr lvl="1"/>
            <a:r>
              <a:rPr lang="en-CA" dirty="0"/>
              <a:t>HDFS provides a </a:t>
            </a:r>
            <a:r>
              <a:rPr lang="en-CA" dirty="0" err="1"/>
              <a:t>FileSystem</a:t>
            </a:r>
            <a:r>
              <a:rPr lang="en-CA" dirty="0"/>
              <a:t> Java API</a:t>
            </a:r>
          </a:p>
          <a:p>
            <a:pPr lvl="1"/>
            <a:r>
              <a:rPr lang="en-CA" dirty="0"/>
              <a:t>Master REST API for </a:t>
            </a:r>
            <a:r>
              <a:rPr lang="en-CA" dirty="0" err="1"/>
              <a:t>MapReduce</a:t>
            </a:r>
            <a:endParaRPr lang="en-CA" dirty="0"/>
          </a:p>
          <a:p>
            <a:pPr lvl="2"/>
            <a:r>
              <a:rPr lang="en-CA" dirty="0"/>
              <a:t>Jobs API and Tasks API</a:t>
            </a:r>
          </a:p>
          <a:p>
            <a:pPr lvl="1"/>
            <a:r>
              <a:rPr lang="en-CA" dirty="0"/>
              <a:t>YARN web services REST API</a:t>
            </a:r>
          </a:p>
          <a:p>
            <a:pPr lvl="1"/>
            <a:r>
              <a:rPr lang="en-CA" dirty="0" err="1"/>
              <a:t>Hadoop</a:t>
            </a:r>
            <a:r>
              <a:rPr lang="en-CA" dirty="0"/>
              <a:t> </a:t>
            </a:r>
            <a:r>
              <a:rPr lang="en-CA" dirty="0" err="1"/>
              <a:t>Auth</a:t>
            </a:r>
            <a:r>
              <a:rPr lang="en-CA" dirty="0"/>
              <a:t> API</a:t>
            </a:r>
          </a:p>
          <a:p>
            <a:pPr lvl="1"/>
            <a:r>
              <a:rPr lang="en-CA" dirty="0" err="1"/>
              <a:t>CredentialProvider</a:t>
            </a:r>
            <a:r>
              <a:rPr lang="en-CA" dirty="0"/>
              <a:t> API</a:t>
            </a:r>
          </a:p>
          <a:p>
            <a:r>
              <a:rPr lang="en-CA" dirty="0"/>
              <a:t>C language wrapper for Java and REST API is also available</a:t>
            </a:r>
          </a:p>
        </p:txBody>
      </p:sp>
    </p:spTree>
    <p:extLst>
      <p:ext uri="{BB962C8B-B14F-4D97-AF65-F5344CB8AC3E}">
        <p14:creationId xmlns:p14="http://schemas.microsoft.com/office/powerpoint/2010/main" val="3641921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Implications for Developers</a:t>
            </a:r>
          </a:p>
        </p:txBody>
      </p:sp>
      <p:sp>
        <p:nvSpPr>
          <p:cNvPr id="3" name="Content Placeholder 2"/>
          <p:cNvSpPr>
            <a:spLocks noGrp="1"/>
          </p:cNvSpPr>
          <p:nvPr>
            <p:ph idx="1"/>
          </p:nvPr>
        </p:nvSpPr>
        <p:spPr/>
        <p:txBody>
          <a:bodyPr>
            <a:normAutofit/>
          </a:bodyPr>
          <a:lstStyle/>
          <a:p>
            <a:r>
              <a:rPr lang="en-CA" dirty="0"/>
              <a:t>Use of OO Language like Java to create applications for use with </a:t>
            </a:r>
            <a:r>
              <a:rPr lang="en-CA" dirty="0" err="1"/>
              <a:t>Hadoop</a:t>
            </a:r>
            <a:r>
              <a:rPr lang="en-CA" dirty="0"/>
              <a:t> allows for:</a:t>
            </a:r>
          </a:p>
          <a:p>
            <a:pPr lvl="1"/>
            <a:r>
              <a:rPr lang="en-CA" dirty="0"/>
              <a:t>Modularity</a:t>
            </a:r>
          </a:p>
          <a:p>
            <a:pPr lvl="1"/>
            <a:r>
              <a:rPr lang="en-CA" dirty="0"/>
              <a:t>Maintainability</a:t>
            </a:r>
          </a:p>
          <a:p>
            <a:pPr lvl="1"/>
            <a:r>
              <a:rPr lang="en-CA" dirty="0"/>
              <a:t>Use of OODP(Object-Oriented Design Patterns)</a:t>
            </a:r>
          </a:p>
          <a:p>
            <a:r>
              <a:rPr lang="en-CA" dirty="0"/>
              <a:t>The Layers of </a:t>
            </a:r>
            <a:r>
              <a:rPr lang="en-CA" dirty="0" err="1"/>
              <a:t>Hadoop</a:t>
            </a:r>
            <a:r>
              <a:rPr lang="en-CA" dirty="0"/>
              <a:t> (HDFS, </a:t>
            </a:r>
            <a:r>
              <a:rPr lang="en-CA" dirty="0" err="1"/>
              <a:t>MapReduce</a:t>
            </a:r>
            <a:r>
              <a:rPr lang="en-CA" dirty="0"/>
              <a:t>, YARN) allows for a division of </a:t>
            </a:r>
            <a:r>
              <a:rPr lang="en-CA" dirty="0" err="1"/>
              <a:t>resposibilities</a:t>
            </a:r>
            <a:endParaRPr lang="en-CA" dirty="0"/>
          </a:p>
          <a:p>
            <a:endParaRPr lang="en-CA" dirty="0"/>
          </a:p>
        </p:txBody>
      </p:sp>
    </p:spTree>
    <p:extLst>
      <p:ext uri="{BB962C8B-B14F-4D97-AF65-F5344CB8AC3E}">
        <p14:creationId xmlns:p14="http://schemas.microsoft.com/office/powerpoint/2010/main" val="20435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 name="Picture 2" descr="File:Hadoop 1.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308011"/>
            <a:ext cx="5455921" cy="424197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Typical architecture of Hadoop	</a:t>
            </a:r>
          </a:p>
        </p:txBody>
      </p:sp>
      <p:sp>
        <p:nvSpPr>
          <p:cNvPr id="3" name="Content Placeholder 2"/>
          <p:cNvSpPr>
            <a:spLocks noGrp="1"/>
          </p:cNvSpPr>
          <p:nvPr>
            <p:ph idx="1"/>
          </p:nvPr>
        </p:nvSpPr>
        <p:spPr>
          <a:xfrm>
            <a:off x="1024129" y="2286000"/>
            <a:ext cx="3791711" cy="3931920"/>
          </a:xfrm>
        </p:spPr>
        <p:txBody>
          <a:bodyPr>
            <a:normAutofit/>
          </a:bodyPr>
          <a:lstStyle/>
          <a:p>
            <a:pPr marL="0" indent="0">
              <a:buNone/>
            </a:pPr>
            <a:r>
              <a:rPr lang="en-CA" u="sng" dirty="0">
                <a:solidFill>
                  <a:srgbClr val="FFFFFF"/>
                </a:solidFill>
              </a:rPr>
              <a:t>HDFS </a:t>
            </a:r>
            <a:r>
              <a:rPr lang="en-CA" dirty="0">
                <a:solidFill>
                  <a:srgbClr val="FFFFFF"/>
                </a:solidFill>
              </a:rPr>
              <a:t>– distributed file system.</a:t>
            </a:r>
          </a:p>
          <a:p>
            <a:pPr marL="0" indent="0">
              <a:buNone/>
            </a:pPr>
            <a:endParaRPr lang="en-CA" dirty="0">
              <a:solidFill>
                <a:srgbClr val="FFFFFF"/>
              </a:solidFill>
            </a:endParaRPr>
          </a:p>
          <a:p>
            <a:pPr marL="0" indent="0">
              <a:buNone/>
            </a:pPr>
            <a:r>
              <a:rPr lang="en-CA" u="sng" dirty="0">
                <a:solidFill>
                  <a:srgbClr val="FFFFFF"/>
                </a:solidFill>
              </a:rPr>
              <a:t>Map reduce </a:t>
            </a:r>
            <a:r>
              <a:rPr lang="en-CA" dirty="0">
                <a:solidFill>
                  <a:srgbClr val="FFFFFF"/>
                </a:solidFill>
              </a:rPr>
              <a:t>– offline computing engine.</a:t>
            </a:r>
          </a:p>
          <a:p>
            <a:pPr marL="0" indent="0">
              <a:buNone/>
            </a:pPr>
            <a:endParaRPr lang="en-CA" dirty="0">
              <a:solidFill>
                <a:srgbClr val="FFFFFF"/>
              </a:solidFill>
            </a:endParaRPr>
          </a:p>
          <a:p>
            <a:pPr marL="0" indent="0">
              <a:buNone/>
            </a:pPr>
            <a:r>
              <a:rPr lang="en-CA" dirty="0">
                <a:solidFill>
                  <a:srgbClr val="FFFFFF"/>
                </a:solidFill>
              </a:rPr>
              <a:t>As versions updates, Hadoop is gaining more function modules such as </a:t>
            </a:r>
            <a:r>
              <a:rPr lang="en-CA" u="sng" dirty="0">
                <a:solidFill>
                  <a:srgbClr val="FFFFFF"/>
                </a:solidFill>
              </a:rPr>
              <a:t>Yarn</a:t>
            </a:r>
            <a:r>
              <a:rPr lang="en-CA" dirty="0">
                <a:solidFill>
                  <a:srgbClr val="FFFFFF"/>
                </a:solidFill>
              </a:rPr>
              <a:t> which improves the performance of Hadoop.</a:t>
            </a:r>
          </a:p>
        </p:txBody>
      </p:sp>
      <p:sp>
        <p:nvSpPr>
          <p:cNvPr id="5" name="TextBox 4"/>
          <p:cNvSpPr txBox="1"/>
          <p:nvPr/>
        </p:nvSpPr>
        <p:spPr>
          <a:xfrm>
            <a:off x="7897091" y="5848588"/>
            <a:ext cx="220836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sysClr val="windowText" lastClr="000000"/>
                </a:solidFill>
                <a:effectLst/>
                <a:uLnTx/>
                <a:uFillTx/>
              </a:rPr>
              <a:t>Master-slave diagram</a:t>
            </a:r>
          </a:p>
        </p:txBody>
      </p:sp>
    </p:spTree>
    <p:extLst>
      <p:ext uri="{BB962C8B-B14F-4D97-AF65-F5344CB8AC3E}">
        <p14:creationId xmlns:p14="http://schemas.microsoft.com/office/powerpoint/2010/main" val="1277003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Layers of </a:t>
            </a:r>
            <a:r>
              <a:rPr lang="en-CA" dirty="0" err="1"/>
              <a:t>Hadoop</a:t>
            </a:r>
            <a:endParaRPr lang="en-CA" dirty="0"/>
          </a:p>
        </p:txBody>
      </p:sp>
      <p:sp>
        <p:nvSpPr>
          <p:cNvPr id="3" name="Content Placeholder 2"/>
          <p:cNvSpPr>
            <a:spLocks noGrp="1"/>
          </p:cNvSpPr>
          <p:nvPr>
            <p:ph idx="1"/>
          </p:nvPr>
        </p:nvSpPr>
        <p:spPr/>
        <p:txBody>
          <a:bodyPr>
            <a:normAutofit/>
          </a:bodyPr>
          <a:lstStyle/>
          <a:p>
            <a:r>
              <a:rPr lang="en-CA" dirty="0"/>
              <a:t>Developers can distribute work amongst themselves to operate independently and combine to create stable and robust software, groups focused on:</a:t>
            </a:r>
          </a:p>
          <a:p>
            <a:pPr lvl="1"/>
            <a:r>
              <a:rPr lang="en-CA" dirty="0"/>
              <a:t>Access to HDFS can combine modules developed using the </a:t>
            </a:r>
            <a:r>
              <a:rPr lang="en-CA" dirty="0" err="1"/>
              <a:t>FileSystem</a:t>
            </a:r>
            <a:r>
              <a:rPr lang="en-CA" dirty="0"/>
              <a:t> Java API</a:t>
            </a:r>
          </a:p>
          <a:p>
            <a:pPr lvl="1"/>
            <a:r>
              <a:rPr lang="en-CA" dirty="0"/>
              <a:t>Security can develop modules using </a:t>
            </a:r>
            <a:r>
              <a:rPr lang="en-CA" dirty="0" err="1"/>
              <a:t>Hadoop</a:t>
            </a:r>
            <a:r>
              <a:rPr lang="en-CA" dirty="0"/>
              <a:t> </a:t>
            </a:r>
            <a:r>
              <a:rPr lang="en-CA" dirty="0" err="1"/>
              <a:t>Auth</a:t>
            </a:r>
            <a:r>
              <a:rPr lang="en-CA" dirty="0"/>
              <a:t> API and </a:t>
            </a:r>
            <a:r>
              <a:rPr lang="en-CA" dirty="0" err="1"/>
              <a:t>CredentialProvider</a:t>
            </a:r>
            <a:r>
              <a:rPr lang="en-CA" dirty="0"/>
              <a:t> API</a:t>
            </a:r>
          </a:p>
          <a:p>
            <a:pPr lvl="1"/>
            <a:r>
              <a:rPr lang="en-CA" dirty="0"/>
              <a:t>Status of application, jobs and tasks can develop modules using </a:t>
            </a:r>
            <a:r>
              <a:rPr lang="en-CA" dirty="0" err="1"/>
              <a:t>MapReduce</a:t>
            </a:r>
            <a:r>
              <a:rPr lang="en-CA" dirty="0"/>
              <a:t> REST APIs, they can also,</a:t>
            </a:r>
          </a:p>
          <a:p>
            <a:pPr lvl="1"/>
            <a:r>
              <a:rPr lang="en-CA" dirty="0"/>
              <a:t>Split up resource management and job/task scheduling using the YARN REST APIs</a:t>
            </a:r>
          </a:p>
        </p:txBody>
      </p:sp>
    </p:spTree>
    <p:extLst>
      <p:ext uri="{BB962C8B-B14F-4D97-AF65-F5344CB8AC3E}">
        <p14:creationId xmlns:p14="http://schemas.microsoft.com/office/powerpoint/2010/main" val="2807018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sp>
        <p:nvSpPr>
          <p:cNvPr id="3" name="Content Placeholder 2"/>
          <p:cNvSpPr>
            <a:spLocks noGrp="1"/>
          </p:cNvSpPr>
          <p:nvPr>
            <p:ph idx="1"/>
          </p:nvPr>
        </p:nvSpPr>
        <p:spPr>
          <a:xfrm>
            <a:off x="847148" y="1976283"/>
            <a:ext cx="9720073" cy="4748982"/>
          </a:xfrm>
        </p:spPr>
        <p:txBody>
          <a:bodyPr>
            <a:normAutofit/>
          </a:bodyPr>
          <a:lstStyle/>
          <a:p>
            <a:pPr>
              <a:buFont typeface="Arial" panose="020B0604020202020204" pitchFamily="34" charset="0"/>
              <a:buChar char="•"/>
            </a:pPr>
            <a:r>
              <a:rPr lang="en-CA" sz="2000" dirty="0">
                <a:latin typeface="Arial" panose="020B0604020202020204" pitchFamily="34" charset="0"/>
                <a:cs typeface="Arial" panose="020B0604020202020204" pitchFamily="34" charset="0"/>
              </a:rPr>
              <a:t>Core components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Hadoop Database</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MapReduce Query Tools</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Data import and export</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Workflow automation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Administration</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YARN Application </a:t>
            </a:r>
            <a:r>
              <a:rPr lang="en-CA" sz="2000" dirty="0" err="1">
                <a:latin typeface="Arial" panose="020B0604020202020204" pitchFamily="34" charset="0"/>
                <a:cs typeface="Arial" panose="020B0604020202020204" pitchFamily="34" charset="0"/>
              </a:rPr>
              <a:t>FrameWorks</a:t>
            </a: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Other</a:t>
            </a:r>
          </a:p>
        </p:txBody>
      </p:sp>
    </p:spTree>
    <p:extLst>
      <p:ext uri="{BB962C8B-B14F-4D97-AF65-F5344CB8AC3E}">
        <p14:creationId xmlns:p14="http://schemas.microsoft.com/office/powerpoint/2010/main" val="3418209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core components</a:t>
            </a:r>
          </a:p>
        </p:txBody>
      </p:sp>
      <p:sp>
        <p:nvSpPr>
          <p:cNvPr id="3" name="Content Placeholder 2"/>
          <p:cNvSpPr>
            <a:spLocks noGrp="1"/>
          </p:cNvSpPr>
          <p:nvPr>
            <p:ph idx="1"/>
          </p:nvPr>
        </p:nvSpPr>
        <p:spPr>
          <a:xfrm>
            <a:off x="847148" y="1976283"/>
            <a:ext cx="9720073" cy="2418736"/>
          </a:xfrm>
        </p:spPr>
        <p:txBody>
          <a:bodyPr>
            <a:normAutofit/>
          </a:bodyPr>
          <a:lstStyle/>
          <a:p>
            <a:pPr marL="0" indent="0">
              <a:buNone/>
            </a:pPr>
            <a:r>
              <a:rPr lang="en-CA" sz="2000" dirty="0">
                <a:latin typeface="Arial" panose="020B0604020202020204" pitchFamily="34" charset="0"/>
                <a:cs typeface="Arial" panose="020B0604020202020204" pitchFamily="34" charset="0"/>
              </a:rPr>
              <a:t>Core components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HDFS</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YARN</a:t>
            </a:r>
          </a:p>
          <a:p>
            <a:pPr>
              <a:buFont typeface="Courier New" panose="02070309020205020404" pitchFamily="49" charset="0"/>
              <a:buChar char="o"/>
            </a:pPr>
            <a:r>
              <a:rPr lang="en-CA" sz="2000" dirty="0">
                <a:latin typeface="Arial" panose="020B0604020202020204" pitchFamily="34" charset="0"/>
                <a:cs typeface="Arial" panose="020B0604020202020204" pitchFamily="34" charset="0"/>
              </a:rPr>
              <a:t>MAPREDUCE</a:t>
            </a:r>
          </a:p>
        </p:txBody>
      </p:sp>
    </p:spTree>
    <p:extLst>
      <p:ext uri="{BB962C8B-B14F-4D97-AF65-F5344CB8AC3E}">
        <p14:creationId xmlns:p14="http://schemas.microsoft.com/office/powerpoint/2010/main" val="35332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Hadoop database</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HCatalog</a:t>
            </a:r>
            <a:r>
              <a:rPr lang="en-CA" sz="2000" dirty="0">
                <a:latin typeface="Arial" panose="020B0604020202020204" pitchFamily="34" charset="0"/>
                <a:cs typeface="Arial" panose="020B0604020202020204" pitchFamily="34" charset="0"/>
              </a:rPr>
              <a:t> : table and storage management service for data created using Hadoop. The table abstraction removes the need for user to know where data is stored.</a:t>
            </a:r>
          </a:p>
          <a:p>
            <a:pPr>
              <a:buFont typeface="Arial" panose="020B0604020202020204" pitchFamily="34" charset="0"/>
              <a:buChar char="•"/>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Hbase</a:t>
            </a:r>
            <a:r>
              <a:rPr lang="en-CA" sz="2000" dirty="0">
                <a:latin typeface="Arial" panose="020B0604020202020204" pitchFamily="34" charset="0"/>
                <a:cs typeface="Arial" panose="020B0604020202020204" pitchFamily="34" charset="0"/>
              </a:rPr>
              <a:t>: is Hadoop database, designed for hosting large tables with billions of rows and columns, its non-relational database</a:t>
            </a:r>
          </a:p>
        </p:txBody>
      </p:sp>
    </p:spTree>
    <p:extLst>
      <p:ext uri="{BB962C8B-B14F-4D97-AF65-F5344CB8AC3E}">
        <p14:creationId xmlns:p14="http://schemas.microsoft.com/office/powerpoint/2010/main" val="3585067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t>
            </a:r>
            <a:r>
              <a:rPr lang="en-CA" dirty="0" err="1"/>
              <a:t>mapreduce</a:t>
            </a:r>
            <a:r>
              <a:rPr lang="en-CA" dirty="0"/>
              <a:t> query tools</a:t>
            </a:r>
          </a:p>
        </p:txBody>
      </p:sp>
      <p:sp>
        <p:nvSpPr>
          <p:cNvPr id="3" name="Content Placeholder 2"/>
          <p:cNvSpPr>
            <a:spLocks noGrp="1"/>
          </p:cNvSpPr>
          <p:nvPr>
            <p:ph idx="1"/>
          </p:nvPr>
        </p:nvSpPr>
        <p:spPr>
          <a:xfrm>
            <a:off x="861896" y="1784554"/>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Pig: high level language enables programmer to write complex MapReduce transformation using simple scripts.</a:t>
            </a:r>
          </a:p>
          <a:p>
            <a:r>
              <a:rPr lang="en-CA" sz="2000" dirty="0">
                <a:latin typeface="Arial" panose="020B0604020202020204" pitchFamily="34" charset="0"/>
                <a:cs typeface="Arial" panose="020B0604020202020204" pitchFamily="34" charset="0"/>
              </a:rPr>
              <a:t>Apache Hive: provides database query interface to Hadoop</a:t>
            </a:r>
          </a:p>
        </p:txBody>
      </p:sp>
    </p:spTree>
    <p:extLst>
      <p:ext uri="{BB962C8B-B14F-4D97-AF65-F5344CB8AC3E}">
        <p14:creationId xmlns:p14="http://schemas.microsoft.com/office/powerpoint/2010/main" val="2645697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data import and export</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sqoop</a:t>
            </a:r>
            <a:r>
              <a:rPr lang="en-CA" sz="2000" dirty="0">
                <a:latin typeface="Arial" panose="020B0604020202020204" pitchFamily="34" charset="0"/>
                <a:cs typeface="Arial" panose="020B0604020202020204" pitchFamily="34" charset="0"/>
              </a:rPr>
              <a:t>: tools for transferring large data between HDFS and relational database</a:t>
            </a:r>
          </a:p>
          <a:p>
            <a:r>
              <a:rPr lang="en-CA" sz="2000" dirty="0">
                <a:latin typeface="Arial" panose="020B0604020202020204" pitchFamily="34" charset="0"/>
                <a:cs typeface="Arial" panose="020B0604020202020204" pitchFamily="34" charset="0"/>
              </a:rPr>
              <a:t>Apache Flume: service for collecting, aggregating, and moving large amount of log data.</a:t>
            </a:r>
          </a:p>
          <a:p>
            <a:r>
              <a:rPr lang="en-CA" sz="2000" dirty="0">
                <a:latin typeface="Arial" panose="020B0604020202020204" pitchFamily="34" charset="0"/>
                <a:cs typeface="Arial" panose="020B0604020202020204" pitchFamily="34" charset="0"/>
              </a:rPr>
              <a:t>Apache Avro: is serialization format that makes data exchange possible between programs written in any language.</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041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workflow automation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Oozie</a:t>
            </a:r>
            <a:r>
              <a:rPr lang="en-CA" sz="2000" dirty="0">
                <a:latin typeface="Arial" panose="020B0604020202020204" pitchFamily="34" charset="0"/>
                <a:cs typeface="Arial" panose="020B0604020202020204" pitchFamily="34" charset="0"/>
              </a:rPr>
              <a:t>: service for scheduling apache Hadoop jobs.</a:t>
            </a:r>
          </a:p>
          <a:p>
            <a:r>
              <a:rPr lang="en-CA" sz="2000" dirty="0">
                <a:latin typeface="Arial" panose="020B0604020202020204" pitchFamily="34" charset="0"/>
                <a:cs typeface="Arial" panose="020B0604020202020204" pitchFamily="34" charset="0"/>
              </a:rPr>
              <a:t>Apache Falcon: enables automation of data movement and processing for replication operations and some others. Falcon triggers a job start when data changes or new data becomes available.</a:t>
            </a:r>
          </a:p>
        </p:txBody>
      </p:sp>
    </p:spTree>
    <p:extLst>
      <p:ext uri="{BB962C8B-B14F-4D97-AF65-F5344CB8AC3E}">
        <p14:creationId xmlns:p14="http://schemas.microsoft.com/office/powerpoint/2010/main" val="261986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administration</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endParaRPr lang="en-CA" sz="2000" dirty="0">
              <a:latin typeface="Arial" panose="020B0604020202020204" pitchFamily="34" charset="0"/>
              <a:cs typeface="Arial" panose="020B0604020202020204" pitchFamily="34" charset="0"/>
            </a:endParaRPr>
          </a:p>
          <a:p>
            <a:pPr marL="0" indent="0">
              <a:buNone/>
            </a:pPr>
            <a:r>
              <a:rPr lang="en-CA" sz="2000" dirty="0">
                <a:latin typeface="Arial" panose="020B0604020202020204" pitchFamily="34" charset="0"/>
                <a:cs typeface="Arial" panose="020B0604020202020204" pitchFamily="34" charset="0"/>
              </a:rPr>
              <a:t> Apache </a:t>
            </a:r>
            <a:r>
              <a:rPr lang="en-CA" sz="2000" dirty="0" err="1">
                <a:latin typeface="Arial" panose="020B0604020202020204" pitchFamily="34" charset="0"/>
                <a:cs typeface="Arial" panose="020B0604020202020204" pitchFamily="34" charset="0"/>
              </a:rPr>
              <a:t>Ambari</a:t>
            </a:r>
            <a:r>
              <a:rPr lang="en-CA" sz="2000" dirty="0">
                <a:latin typeface="Arial" panose="020B0604020202020204" pitchFamily="34" charset="0"/>
                <a:cs typeface="Arial" panose="020B0604020202020204" pitchFamily="34" charset="0"/>
              </a:rPr>
              <a:t>: web based tool for managing and monitoring Apache Hadoop Clusters using GUI (Graphical User Interface).</a:t>
            </a:r>
          </a:p>
        </p:txBody>
      </p:sp>
    </p:spTree>
    <p:extLst>
      <p:ext uri="{BB962C8B-B14F-4D97-AF65-F5344CB8AC3E}">
        <p14:creationId xmlns:p14="http://schemas.microsoft.com/office/powerpoint/2010/main" val="3168077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yarn application frameworks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 Applications written specifically for the YARN environment. Like MapReduce, Apache </a:t>
            </a:r>
            <a:r>
              <a:rPr lang="en-CA" sz="2000" dirty="0" err="1">
                <a:latin typeface="Arial" panose="020B0604020202020204" pitchFamily="34" charset="0"/>
                <a:cs typeface="Arial" panose="020B0604020202020204" pitchFamily="34" charset="0"/>
              </a:rPr>
              <a:t>Giraph</a:t>
            </a:r>
            <a:r>
              <a:rPr lang="en-CA" sz="2000" dirty="0">
                <a:latin typeface="Arial" panose="020B0604020202020204" pitchFamily="34" charset="0"/>
                <a:cs typeface="Arial" panose="020B0604020202020204" pitchFamily="34" charset="0"/>
              </a:rPr>
              <a:t> (for graph processing), Spark (for memory processing), and others.</a:t>
            </a:r>
          </a:p>
        </p:txBody>
      </p:sp>
    </p:spTree>
    <p:extLst>
      <p:ext uri="{BB962C8B-B14F-4D97-AF65-F5344CB8AC3E}">
        <p14:creationId xmlns:p14="http://schemas.microsoft.com/office/powerpoint/2010/main" val="2190078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 others</a:t>
            </a:r>
          </a:p>
        </p:txBody>
      </p:sp>
      <p:sp>
        <p:nvSpPr>
          <p:cNvPr id="3" name="Content Placeholder 2"/>
          <p:cNvSpPr>
            <a:spLocks noGrp="1"/>
          </p:cNvSpPr>
          <p:nvPr>
            <p:ph idx="1"/>
          </p:nvPr>
        </p:nvSpPr>
        <p:spPr>
          <a:xfrm>
            <a:off x="847148" y="1976283"/>
            <a:ext cx="9720073" cy="4748982"/>
          </a:xfrm>
        </p:spPr>
        <p:txBody>
          <a:bodyPr>
            <a:normAutofit/>
          </a:bodyPr>
          <a:lstStyle/>
          <a:p>
            <a:pPr marL="0" indent="0">
              <a:buNone/>
            </a:pPr>
            <a:r>
              <a:rPr lang="en-CA" sz="2000" dirty="0">
                <a:latin typeface="Arial" panose="020B0604020202020204" pitchFamily="34" charset="0"/>
                <a:cs typeface="Arial" panose="020B0604020202020204" pitchFamily="34" charset="0"/>
              </a:rPr>
              <a:t>Apache </a:t>
            </a:r>
            <a:r>
              <a:rPr lang="en-CA" sz="2000" dirty="0" err="1">
                <a:latin typeface="Arial" panose="020B0604020202020204" pitchFamily="34" charset="0"/>
                <a:cs typeface="Arial" panose="020B0604020202020204" pitchFamily="34" charset="0"/>
              </a:rPr>
              <a:t>ZooKeeper</a:t>
            </a:r>
            <a:endParaRPr lang="en-CA" sz="2000" dirty="0">
              <a:latin typeface="Arial" panose="020B0604020202020204" pitchFamily="34" charset="0"/>
              <a:cs typeface="Arial" panose="020B0604020202020204" pitchFamily="34" charset="0"/>
            </a:endParaRPr>
          </a:p>
          <a:p>
            <a:pPr marL="457200" indent="-457200">
              <a:buFont typeface="+mj-lt"/>
              <a:buAutoNum type="arabicPeriod"/>
            </a:pPr>
            <a:r>
              <a:rPr lang="en-CA" sz="2000" dirty="0">
                <a:latin typeface="Arial" panose="020B0604020202020204" pitchFamily="34" charset="0"/>
                <a:cs typeface="Arial" panose="020B0604020202020204" pitchFamily="34" charset="0"/>
              </a:rPr>
              <a:t> service for maintaining configuration, health, and status elements on and between the nodes. </a:t>
            </a:r>
          </a:p>
          <a:p>
            <a:pPr marL="457200" indent="-457200">
              <a:buFont typeface="+mj-lt"/>
              <a:buAutoNum type="arabicPeriod"/>
            </a:pPr>
            <a:r>
              <a:rPr lang="en-CA" sz="2000" dirty="0">
                <a:latin typeface="Arial" panose="020B0604020202020204" pitchFamily="34" charset="0"/>
                <a:cs typeface="Arial" panose="020B0604020202020204" pitchFamily="34" charset="0"/>
              </a:rPr>
              <a:t> It maintains common objects needed in the cluster environment such as configurations information, naming space and so on. </a:t>
            </a:r>
          </a:p>
          <a:p>
            <a:pPr marL="457200" indent="-457200">
              <a:buFont typeface="+mj-lt"/>
              <a:buAutoNum type="arabicPeriod"/>
            </a:pPr>
            <a:r>
              <a:rPr lang="en-CA" sz="2000" dirty="0">
                <a:latin typeface="Arial" panose="020B0604020202020204" pitchFamily="34" charset="0"/>
                <a:cs typeface="Arial" panose="020B0604020202020204" pitchFamily="34" charset="0"/>
              </a:rPr>
              <a:t> Provides application reliability if one application master dies zookeeper will spawn new application master to resume the tasks.</a:t>
            </a:r>
          </a:p>
          <a:p>
            <a:r>
              <a:rPr lang="en-CA" sz="2000" dirty="0">
                <a:latin typeface="Arial" panose="020B0604020202020204" pitchFamily="34" charset="0"/>
                <a:cs typeface="Arial" panose="020B0604020202020204" pitchFamily="34" charset="0"/>
              </a:rPr>
              <a:t>Apache Mahout: machine learning library implements many approaches to machine learning.</a:t>
            </a:r>
          </a:p>
          <a:p>
            <a:pPr marL="0" indent="0">
              <a:buNone/>
            </a:pPr>
            <a:endParaRPr lang="en-C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1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13988591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Hadoop ecosystem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457" y="1751640"/>
            <a:ext cx="11533239" cy="4748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9357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Reading large data sequentially after single seek operation.</a:t>
            </a:r>
          </a:p>
        </p:txBody>
      </p:sp>
    </p:spTree>
    <p:extLst>
      <p:ext uri="{BB962C8B-B14F-4D97-AF65-F5344CB8AC3E}">
        <p14:creationId xmlns:p14="http://schemas.microsoft.com/office/powerpoint/2010/main" val="411277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the name node is very crucial as there is only one existing per cluster. </a:t>
            </a:r>
          </a:p>
          <a:p>
            <a:pPr>
              <a:buClr>
                <a:schemeClr val="bg1"/>
              </a:buClr>
              <a:buFont typeface="Arial" panose="020B0604020202020204" pitchFamily="34" charset="0"/>
              <a:buChar char="•"/>
            </a:pPr>
            <a:r>
              <a:rPr lang="en-CA" dirty="0">
                <a:solidFill>
                  <a:schemeClr val="bg1"/>
                </a:solidFill>
              </a:rPr>
              <a:t>Data nodes belong to name node and it can be stored in different server.</a:t>
            </a:r>
          </a:p>
        </p:txBody>
      </p:sp>
    </p:spTree>
    <p:extLst>
      <p:ext uri="{BB962C8B-B14F-4D97-AF65-F5344CB8AC3E}">
        <p14:creationId xmlns:p14="http://schemas.microsoft.com/office/powerpoint/2010/main" val="171620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the data is stored in which certain data node.</a:t>
            </a:r>
          </a:p>
          <a:p>
            <a:pPr>
              <a:buFont typeface="Arial" panose="020B0604020202020204" pitchFamily="34" charset="0"/>
              <a:buChar char="•"/>
            </a:pPr>
            <a:r>
              <a:rPr lang="en-CA" dirty="0"/>
              <a:t> In early version, it was a single point of failure, that means, if the name node becomes unavailable ,the whole cluster goes down.</a:t>
            </a:r>
          </a:p>
        </p:txBody>
      </p:sp>
      <p:sp>
        <p:nvSpPr>
          <p:cNvPr id="5" name="Oval 4"/>
          <p:cNvSpPr/>
          <p:nvPr/>
        </p:nvSpPr>
        <p:spPr>
          <a:xfrm>
            <a:off x="7738281" y="2286001"/>
            <a:ext cx="2047164" cy="67556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86732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a:stretch/>
        </p:blipFill>
        <p:spPr>
          <a:xfrm>
            <a:off x="6380480" y="1561033"/>
            <a:ext cx="4643673" cy="385424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Name node holds two persistent files which are transaction log called edit logs and namespace image called </a:t>
            </a:r>
            <a:r>
              <a:rPr lang="en-CA" dirty="0" err="1"/>
              <a:t>fsImage</a:t>
            </a:r>
            <a:r>
              <a:rPr lang="en-CA" dirty="0"/>
              <a:t>.</a:t>
            </a:r>
          </a:p>
          <a:p>
            <a:pPr>
              <a:buFont typeface="Arial" panose="020B0604020202020204" pitchFamily="34" charset="0"/>
              <a:buChar char="•"/>
            </a:pPr>
            <a:r>
              <a:rPr lang="en-CA" dirty="0"/>
              <a:t> Edit logs records changes of metadata.</a:t>
            </a:r>
          </a:p>
          <a:p>
            <a:pPr>
              <a:buFont typeface="Arial" panose="020B0604020202020204" pitchFamily="34" charset="0"/>
              <a:buChar char="•"/>
            </a:pPr>
            <a:r>
              <a:rPr lang="en-CA" dirty="0"/>
              <a:t> </a:t>
            </a:r>
            <a:r>
              <a:rPr lang="en-CA" dirty="0" err="1"/>
              <a:t>Fsimage</a:t>
            </a:r>
            <a:r>
              <a:rPr lang="en-CA" dirty="0"/>
              <a:t> keeps the information of the entire file system namespace. </a:t>
            </a:r>
          </a:p>
        </p:txBody>
      </p:sp>
    </p:spTree>
    <p:extLst>
      <p:ext uri="{BB962C8B-B14F-4D97-AF65-F5344CB8AC3E}">
        <p14:creationId xmlns:p14="http://schemas.microsoft.com/office/powerpoint/2010/main" val="3686438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2472</Words>
  <Application>Microsoft Office PowerPoint</Application>
  <PresentationFormat>Widescreen</PresentationFormat>
  <Paragraphs>409</Paragraphs>
  <Slides>50</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等线</vt:lpstr>
      <vt:lpstr>华文仿宋</vt:lpstr>
      <vt:lpstr>Arial</vt:lpstr>
      <vt:lpstr>Calibri</vt:lpstr>
      <vt:lpstr>Consolas</vt:lpstr>
      <vt:lpstr>Courier New</vt:lpstr>
      <vt:lpstr>Times New Roman</vt:lpstr>
      <vt:lpstr>Tw Cen MT</vt:lpstr>
      <vt:lpstr>Tw Cen MT Condensed</vt:lpstr>
      <vt:lpstr>Wingdings</vt:lpstr>
      <vt:lpstr>Wingdings 3</vt:lpstr>
      <vt:lpstr>Integral</vt:lpstr>
      <vt:lpstr>EECS 4413 Assignment 1</vt:lpstr>
      <vt:lpstr>big data</vt:lpstr>
      <vt:lpstr>what is Hadoop?</vt:lpstr>
      <vt:lpstr>Typical architecture of Hadoop </vt:lpstr>
      <vt:lpstr>HDFS</vt:lpstr>
      <vt:lpstr>     Traditional        vs.             hdfs</vt:lpstr>
      <vt:lpstr>HDFS ARCHITECTURE -HADOOP 1.0</vt:lpstr>
      <vt:lpstr>Name node</vt:lpstr>
      <vt:lpstr>Name node</vt:lpstr>
      <vt:lpstr>SECONDARY NAME NODE</vt:lpstr>
      <vt:lpstr>Data nodes</vt:lpstr>
      <vt:lpstr>DATA BLOCK</vt:lpstr>
      <vt:lpstr>Data block replication</vt:lpstr>
      <vt:lpstr>Interaction of each components</vt:lpstr>
      <vt:lpstr>Weakness of  HDFS in Hadoop 1.0</vt:lpstr>
      <vt:lpstr>HDFS ARCHITECTURE-HADOOP 2.0+</vt:lpstr>
      <vt:lpstr>mapreduce</vt:lpstr>
      <vt:lpstr>MAPREDUCE Engine in Hadoop ver. 1</vt:lpstr>
      <vt:lpstr>MapReduce Engine in Hadoop Ver. 1</vt:lpstr>
      <vt:lpstr>MapReduce AlGORITHM</vt:lpstr>
      <vt:lpstr>Share Nothing Architecture in Hadoop MapReduce</vt:lpstr>
      <vt:lpstr>Issues with MapReduce in Version 1</vt:lpstr>
      <vt:lpstr>YARN</vt:lpstr>
      <vt:lpstr>Hadoop 2.0- YARN</vt:lpstr>
      <vt:lpstr>Hadoop 2 Architecture</vt:lpstr>
      <vt:lpstr>YARN (Yet Another Resource Negotiator)</vt:lpstr>
      <vt:lpstr>YARN components</vt:lpstr>
      <vt:lpstr>Resource manager</vt:lpstr>
      <vt:lpstr>application master</vt:lpstr>
      <vt:lpstr>Node manager</vt:lpstr>
      <vt:lpstr>Simple example of yarn with diagram</vt:lpstr>
      <vt:lpstr>Sequence diagram</vt:lpstr>
      <vt:lpstr>SEQUENCE DIAGRAM OF YARN AND MAPREDUCE</vt:lpstr>
      <vt:lpstr>Sequence diagram of HDFS</vt:lpstr>
      <vt:lpstr>Hadoop ecosystem</vt:lpstr>
      <vt:lpstr>Apache Hadoop App Development</vt:lpstr>
      <vt:lpstr>Access</vt:lpstr>
      <vt:lpstr>Development</vt:lpstr>
      <vt:lpstr>Implications for Developers</vt:lpstr>
      <vt:lpstr>Layers of Hadoop</vt:lpstr>
      <vt:lpstr>Hadoop ecosystem</vt:lpstr>
      <vt:lpstr>Hadoop ecosystem- core components</vt:lpstr>
      <vt:lpstr>Hadoop ecosystem- Hadoop database</vt:lpstr>
      <vt:lpstr>Hadoop ecosystem- mapreduce query tools</vt:lpstr>
      <vt:lpstr>Hadoop ecosystem- data import and export</vt:lpstr>
      <vt:lpstr>Hadoop ecosystem- workflow automation</vt:lpstr>
      <vt:lpstr>Hadoop ecosystem- administration</vt:lpstr>
      <vt:lpstr>Hadoop ecosystem- yarn application frameworks</vt:lpstr>
      <vt:lpstr>Hadoop ecosystem- others</vt:lpstr>
      <vt:lpstr>Hadoop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4413 Assignment 1</dc:title>
  <dc:creator>Zhongran Deng</dc:creator>
  <cp:lastModifiedBy>Zhongran Deng</cp:lastModifiedBy>
  <cp:revision>34</cp:revision>
  <dcterms:created xsi:type="dcterms:W3CDTF">2016-10-16T15:28:07Z</dcterms:created>
  <dcterms:modified xsi:type="dcterms:W3CDTF">2016-10-17T02:54:41Z</dcterms:modified>
</cp:coreProperties>
</file>