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61"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36" autoAdjust="0"/>
  </p:normalViewPr>
  <p:slideViewPr>
    <p:cSldViewPr>
      <p:cViewPr varScale="1">
        <p:scale>
          <a:sx n="87" d="100"/>
          <a:sy n="87" d="100"/>
        </p:scale>
        <p:origin x="-221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9C4AF6-C56F-4C98-A39F-30C160CC9B0F}" type="datetimeFigureOut">
              <a:rPr lang="en-CA" smtClean="0"/>
              <a:t>2016-10-09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D44267-7818-40D4-B3CC-287C20AD41DF}" type="slidenum">
              <a:rPr lang="en-CA" smtClean="0"/>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kern="1200" smtClean="0">
                <a:solidFill>
                  <a:schemeClr val="tx1"/>
                </a:solidFill>
                <a:latin typeface="+mn-lt"/>
                <a:ea typeface="+mn-ea"/>
                <a:cs typeface="+mn-cs"/>
              </a:rPr>
              <a:t>Features of this mechanism:</a:t>
            </a:r>
          </a:p>
          <a:p>
            <a:pPr lvl="0"/>
            <a:r>
              <a:rPr lang="en-CA" sz="1200" kern="1200" smtClean="0">
                <a:solidFill>
                  <a:schemeClr val="tx1"/>
                </a:solidFill>
                <a:latin typeface="+mn-lt"/>
                <a:ea typeface="+mn-ea"/>
                <a:cs typeface="+mn-cs"/>
              </a:rPr>
              <a:t>Functional approach: </a:t>
            </a:r>
          </a:p>
          <a:p>
            <a:pPr lvl="1"/>
            <a:r>
              <a:rPr lang="en-CA" sz="1200" kern="1200" smtClean="0">
                <a:solidFill>
                  <a:schemeClr val="tx1"/>
                </a:solidFill>
                <a:latin typeface="+mn-lt"/>
                <a:ea typeface="+mn-ea"/>
                <a:cs typeface="+mn-cs"/>
              </a:rPr>
              <a:t>Original data doesn’t change (MapReduce process only </a:t>
            </a:r>
            <a:r>
              <a:rPr lang="en-CA" sz="1200" u="sng" kern="1200" smtClean="0">
                <a:solidFill>
                  <a:schemeClr val="tx1"/>
                </a:solidFill>
                <a:latin typeface="+mn-lt"/>
                <a:ea typeface="+mn-ea"/>
                <a:cs typeface="+mn-cs"/>
              </a:rPr>
              <a:t>create</a:t>
            </a:r>
            <a:r>
              <a:rPr lang="en-CA" sz="1200" kern="1200" smtClean="0">
                <a:solidFill>
                  <a:schemeClr val="tx1"/>
                </a:solidFill>
                <a:latin typeface="+mn-lt"/>
                <a:ea typeface="+mn-ea"/>
                <a:cs typeface="+mn-cs"/>
              </a:rPr>
              <a:t> new data.</a:t>
            </a:r>
          </a:p>
          <a:p>
            <a:pPr lvl="1"/>
            <a:r>
              <a:rPr lang="en-CA" sz="1200" kern="1200" smtClean="0">
                <a:solidFill>
                  <a:schemeClr val="tx1"/>
                </a:solidFill>
                <a:latin typeface="+mn-lt"/>
                <a:ea typeface="+mn-ea"/>
                <a:cs typeface="+mn-cs"/>
              </a:rPr>
              <a:t>Intermediate data doesn’t change.</a:t>
            </a:r>
          </a:p>
          <a:p>
            <a:pPr lvl="0"/>
            <a:r>
              <a:rPr lang="en-CA" sz="1200" i="1" kern="1200" smtClean="0">
                <a:solidFill>
                  <a:schemeClr val="tx1"/>
                </a:solidFill>
                <a:latin typeface="+mn-lt"/>
                <a:ea typeface="+mn-ea"/>
                <a:cs typeface="+mn-cs"/>
              </a:rPr>
              <a:t>Single one way communication path from mapper to reducer </a:t>
            </a:r>
            <a:endParaRPr lang="en-CA" sz="1200" kern="1200" smtClean="0">
              <a:solidFill>
                <a:schemeClr val="tx1"/>
              </a:solidFill>
              <a:latin typeface="+mn-lt"/>
              <a:ea typeface="+mn-ea"/>
              <a:cs typeface="+mn-cs"/>
            </a:endParaRPr>
          </a:p>
          <a:p>
            <a:pPr lvl="0"/>
            <a:r>
              <a:rPr lang="en-CA" sz="1200" kern="1200" smtClean="0">
                <a:solidFill>
                  <a:schemeClr val="tx1"/>
                </a:solidFill>
                <a:latin typeface="+mn-lt"/>
                <a:ea typeface="+mn-ea"/>
                <a:cs typeface="+mn-cs"/>
              </a:rPr>
              <a:t>Process is transparent to end user.</a:t>
            </a:r>
          </a:p>
          <a:p>
            <a:r>
              <a:rPr lang="en-CA" sz="1200" kern="1200" smtClean="0">
                <a:solidFill>
                  <a:schemeClr val="tx1"/>
                </a:solidFill>
                <a:latin typeface="+mn-lt"/>
                <a:ea typeface="+mn-ea"/>
                <a:cs typeface="+mn-cs"/>
              </a:rPr>
              <a:t>Hence user doesn’t need to specify communication and data movement in the process</a:t>
            </a:r>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44267-7818-40D4-B3CC-287C20AD41DF}" type="slidenum">
              <a:rPr lang="en-CA" smtClean="0"/>
              <a:t>1</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CA" sz="1200" kern="1200" smtClean="0">
                <a:solidFill>
                  <a:schemeClr val="tx1"/>
                </a:solidFill>
                <a:latin typeface="+mn-lt"/>
                <a:ea typeface="+mn-ea"/>
                <a:cs typeface="+mn-cs"/>
              </a:rPr>
              <a:t>1. Client submit MapReduce Jobs.</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2. Job Tracker will push work out (to available task-tracker nodes):</a:t>
            </a:r>
          </a:p>
          <a:p>
            <a:r>
              <a:rPr lang="en-CA" sz="1200" kern="1200" smtClean="0">
                <a:solidFill>
                  <a:schemeClr val="tx1"/>
                </a:solidFill>
                <a:latin typeface="+mn-lt"/>
                <a:ea typeface="+mn-ea"/>
                <a:cs typeface="+mn-cs"/>
              </a:rPr>
              <a:t>	1. Keep work as close to the ‘targeted’ data as possible </a:t>
            </a:r>
          </a:p>
          <a:p>
            <a:r>
              <a:rPr lang="en-CA" sz="1200" kern="1200" smtClean="0">
                <a:solidFill>
                  <a:schemeClr val="tx1"/>
                </a:solidFill>
                <a:latin typeface="+mn-lt"/>
                <a:ea typeface="+mn-ea"/>
                <a:cs typeface="+mn-cs"/>
              </a:rPr>
              <a:t>		(this is possible due to </a:t>
            </a:r>
            <a:r>
              <a:rPr lang="en-CA" sz="1200" b="1" kern="1200" smtClean="0">
                <a:solidFill>
                  <a:schemeClr val="tx1"/>
                </a:solidFill>
                <a:latin typeface="+mn-lt"/>
                <a:ea typeface="+mn-ea"/>
                <a:cs typeface="+mn-cs"/>
              </a:rPr>
              <a:t>rack-aware file system</a:t>
            </a:r>
            <a:r>
              <a:rPr lang="en-CA" sz="1200" kern="1200" smtClean="0">
                <a:solidFill>
                  <a:schemeClr val="tx1"/>
                </a:solidFill>
                <a:latin typeface="+mn-lt"/>
                <a:ea typeface="+mn-ea"/>
                <a:cs typeface="+mn-cs"/>
              </a:rPr>
              <a:t>)</a:t>
            </a:r>
          </a:p>
          <a:p>
            <a:r>
              <a:rPr lang="en-CA" sz="1200" kern="1200" smtClean="0">
                <a:solidFill>
                  <a:schemeClr val="tx1"/>
                </a:solidFill>
                <a:latin typeface="+mn-lt"/>
                <a:ea typeface="+mn-ea"/>
                <a:cs typeface="+mn-cs"/>
              </a:rPr>
              <a:t>	</a:t>
            </a:r>
            <a:r>
              <a:rPr lang="en-CA" sz="1200" i="1" kern="1200" smtClean="0">
                <a:solidFill>
                  <a:schemeClr val="tx1"/>
                </a:solidFill>
                <a:latin typeface="+mn-lt"/>
                <a:ea typeface="+mn-ea"/>
                <a:cs typeface="+mn-cs"/>
              </a:rPr>
              <a:t>To Julian: do you refer this location awareness of the file system as rack-aware file system?</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(with rack-aware file system) Job Tracker can know which </a:t>
            </a:r>
          </a:p>
          <a:p>
            <a:r>
              <a:rPr lang="en-CA" sz="1200" kern="1200" smtClean="0">
                <a:solidFill>
                  <a:schemeClr val="tx1"/>
                </a:solidFill>
                <a:latin typeface="+mn-lt"/>
                <a:ea typeface="+mn-ea"/>
                <a:cs typeface="+mn-cs"/>
              </a:rPr>
              <a:t>(a)node contains the data </a:t>
            </a:r>
          </a:p>
          <a:p>
            <a:r>
              <a:rPr lang="en-CA" sz="1200" kern="1200" smtClean="0">
                <a:solidFill>
                  <a:schemeClr val="tx1"/>
                </a:solidFill>
                <a:latin typeface="+mn-lt"/>
                <a:ea typeface="+mn-ea"/>
                <a:cs typeface="+mn-cs"/>
              </a:rPr>
              <a:t>(b)which other node nearby the system</a:t>
            </a:r>
          </a:p>
          <a:p>
            <a:r>
              <a:rPr lang="en-CA" sz="1200" kern="1200" smtClean="0">
                <a:solidFill>
                  <a:schemeClr val="tx1"/>
                </a:solidFill>
                <a:latin typeface="+mn-lt"/>
                <a:ea typeface="+mn-ea"/>
                <a:cs typeface="+mn-cs"/>
              </a:rPr>
              <a:t>2. if work cannot be hosted on the same node as the data it is processing, Task Tracker will assign to the node nearest to the data, i.e that’s in the same rack</a:t>
            </a:r>
          </a:p>
          <a:p>
            <a:r>
              <a:rPr lang="en-CA" sz="1200" kern="1200" smtClean="0">
                <a:solidFill>
                  <a:schemeClr val="tx1"/>
                </a:solidFill>
                <a:latin typeface="+mn-lt"/>
                <a:ea typeface="+mn-ea"/>
                <a:cs typeface="+mn-cs"/>
              </a:rPr>
              <a:t>Basically, the pushing of the job (scheduling) is processed with the objective of:</a:t>
            </a:r>
          </a:p>
          <a:p>
            <a:r>
              <a:rPr lang="en-CA" sz="1200" b="1" kern="1200" smtClean="0">
                <a:solidFill>
                  <a:schemeClr val="tx1"/>
                </a:solidFill>
                <a:latin typeface="+mn-lt"/>
                <a:ea typeface="+mn-ea"/>
                <a:cs typeface="+mn-cs"/>
              </a:rPr>
              <a:t>Reducing network traffic on the main backbone network</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a:t>
            </a:r>
            <a:r>
              <a:rPr lang="en-CA" sz="1200" b="1" kern="1200" smtClean="0">
                <a:solidFill>
                  <a:schemeClr val="tx1"/>
                </a:solidFill>
                <a:latin typeface="+mn-lt"/>
                <a:ea typeface="+mn-ea"/>
                <a:cs typeface="+mn-cs"/>
              </a:rPr>
              <a:t>performance critical</a:t>
            </a:r>
            <a:r>
              <a:rPr lang="en-CA" sz="1200" kern="1200" smtClean="0">
                <a:solidFill>
                  <a:schemeClr val="tx1"/>
                </a:solidFill>
                <a:latin typeface="+mn-lt"/>
                <a:ea typeface="+mn-ea"/>
                <a:cs typeface="+mn-cs"/>
              </a:rPr>
              <a:t>: This is crucial, since if one of the job tracks slow down, the entire MapReduce Job slows down as well, especially if it is the last piece of information. </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(at Task Tracker). Every task tracker node will spawn JVM (Java Virtual Machine) process</a:t>
            </a: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Objective: Should the job crashes its environment, it will be its JVM, and hence avoiding crashing the Task Tracker </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3b. At a set frequency, the task tracker will send signal to Job Tracker to indicate its ‘liveliness’</a:t>
            </a: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Should Task-tracker fails or has reached time-out (Job Tracker will know this when it does not receive any signal from task tracker for a certain period of time),  </a:t>
            </a:r>
          </a:p>
          <a:p>
            <a:r>
              <a:rPr lang="en-CA" sz="1200" kern="1200" smtClean="0">
                <a:solidFill>
                  <a:schemeClr val="tx1"/>
                </a:solidFill>
                <a:latin typeface="+mn-lt"/>
                <a:ea typeface="+mn-ea"/>
                <a:cs typeface="+mn-cs"/>
              </a:rPr>
              <a:t> </a:t>
            </a:r>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44267-7818-40D4-B3CC-287C20AD41DF}" type="slidenum">
              <a:rPr lang="en-CA" smtClean="0"/>
              <a:t>3</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472E442-A238-48DC-9136-888DF7754375}" type="datetimeFigureOut">
              <a:rPr lang="en-CA" smtClean="0"/>
              <a:t>2016-10-09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472E442-A238-48DC-9136-888DF7754375}" type="datetimeFigureOut">
              <a:rPr lang="en-CA" smtClean="0"/>
              <a:t>2016-10-09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472E442-A238-48DC-9136-888DF7754375}" type="datetimeFigureOut">
              <a:rPr lang="en-CA" smtClean="0"/>
              <a:t>2016-10-09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2E442-A238-48DC-9136-888DF7754375}" type="datetimeFigureOut">
              <a:rPr lang="en-CA" smtClean="0"/>
              <a:t>2016-10-09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2E442-A238-48DC-9136-888DF7754375}" type="datetimeFigureOut">
              <a:rPr lang="en-CA" smtClean="0"/>
              <a:t>2016-10-09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2E442-A238-48DC-9136-888DF7754375}" type="datetimeFigureOut">
              <a:rPr lang="en-CA" smtClean="0"/>
              <a:t>2016-10-09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2E442-A238-48DC-9136-888DF7754375}" type="datetimeFigureOut">
              <a:rPr lang="en-CA" smtClean="0"/>
              <a:t>2016-10-09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B4AAC-BDFF-4C9C-ADF2-45747E2C24AC}"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06090"/>
          </a:xfrm>
        </p:spPr>
        <p:txBody>
          <a:bodyPr>
            <a:normAutofit fontScale="90000"/>
          </a:bodyPr>
          <a:lstStyle/>
          <a:p>
            <a:r>
              <a:rPr lang="en-CA" smtClean="0"/>
              <a:t>MapReduce Algoritm</a:t>
            </a:r>
            <a:endParaRPr lang="en-CA"/>
          </a:p>
        </p:txBody>
      </p:sp>
      <p:sp>
        <p:nvSpPr>
          <p:cNvPr id="26" name="TextBox 25"/>
          <p:cNvSpPr txBox="1"/>
          <p:nvPr/>
        </p:nvSpPr>
        <p:spPr>
          <a:xfrm>
            <a:off x="4644008" y="980728"/>
            <a:ext cx="1152128" cy="646331"/>
          </a:xfrm>
          <a:prstGeom prst="rect">
            <a:avLst/>
          </a:prstGeom>
          <a:noFill/>
        </p:spPr>
        <p:txBody>
          <a:bodyPr wrap="square" rtlCol="0">
            <a:spAutoFit/>
          </a:bodyPr>
          <a:lstStyle/>
          <a:p>
            <a:pPr algn="ctr"/>
            <a:r>
              <a:rPr lang="en-CA" smtClean="0"/>
              <a:t>Spliting of Data</a:t>
            </a:r>
            <a:endParaRPr lang="en-CA"/>
          </a:p>
        </p:txBody>
      </p:sp>
      <p:sp>
        <p:nvSpPr>
          <p:cNvPr id="27" name="Rectangle 26"/>
          <p:cNvSpPr/>
          <p:nvPr/>
        </p:nvSpPr>
        <p:spPr>
          <a:xfrm>
            <a:off x="3995936" y="548680"/>
            <a:ext cx="1800200" cy="504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mtClean="0">
                <a:solidFill>
                  <a:schemeClr val="tx1"/>
                </a:solidFill>
                <a:latin typeface="Courier New" pitchFamily="49" charset="0"/>
                <a:cs typeface="Courier New" pitchFamily="49" charset="0"/>
              </a:rPr>
              <a:t>Input Data</a:t>
            </a:r>
            <a:endParaRPr lang="en-CA" smtClean="0">
              <a:solidFill>
                <a:schemeClr val="tx1"/>
              </a:solidFill>
              <a:latin typeface="Courier New" pitchFamily="49" charset="0"/>
              <a:cs typeface="Courier New" pitchFamily="49" charset="0"/>
            </a:endParaRPr>
          </a:p>
        </p:txBody>
      </p:sp>
      <p:sp>
        <p:nvSpPr>
          <p:cNvPr id="28" name="Rectangle 27"/>
          <p:cNvSpPr/>
          <p:nvPr/>
        </p:nvSpPr>
        <p:spPr>
          <a:xfrm>
            <a:off x="2123728" y="1664904"/>
            <a:ext cx="1296144" cy="18361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1</a:t>
            </a:r>
            <a:endParaRPr lang="en-CA" sz="1200">
              <a:solidFill>
                <a:schemeClr val="tx1"/>
              </a:solidFill>
            </a:endParaRPr>
          </a:p>
        </p:txBody>
      </p:sp>
      <p:sp>
        <p:nvSpPr>
          <p:cNvPr id="29" name="Rectangle 28"/>
          <p:cNvSpPr/>
          <p:nvPr/>
        </p:nvSpPr>
        <p:spPr>
          <a:xfrm>
            <a:off x="2411760"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30" name="Rectangle 29"/>
          <p:cNvSpPr/>
          <p:nvPr/>
        </p:nvSpPr>
        <p:spPr>
          <a:xfrm>
            <a:off x="3707904" y="1664904"/>
            <a:ext cx="1296144" cy="183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2</a:t>
            </a:r>
            <a:endParaRPr lang="en-CA" sz="1200">
              <a:solidFill>
                <a:schemeClr val="tx1"/>
              </a:solidFill>
            </a:endParaRPr>
          </a:p>
        </p:txBody>
      </p:sp>
      <p:sp>
        <p:nvSpPr>
          <p:cNvPr id="31" name="Rectangle 30"/>
          <p:cNvSpPr/>
          <p:nvPr/>
        </p:nvSpPr>
        <p:spPr>
          <a:xfrm>
            <a:off x="3995936"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32" name="Rectangle 31"/>
          <p:cNvSpPr/>
          <p:nvPr/>
        </p:nvSpPr>
        <p:spPr>
          <a:xfrm>
            <a:off x="6876256" y="1664904"/>
            <a:ext cx="1296144" cy="183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n</a:t>
            </a:r>
            <a:endParaRPr lang="en-CA" sz="1200">
              <a:solidFill>
                <a:schemeClr val="tx1"/>
              </a:solidFill>
            </a:endParaRPr>
          </a:p>
        </p:txBody>
      </p:sp>
      <p:sp>
        <p:nvSpPr>
          <p:cNvPr id="33" name="Rectangle 32"/>
          <p:cNvSpPr/>
          <p:nvPr/>
        </p:nvSpPr>
        <p:spPr>
          <a:xfrm>
            <a:off x="7164288"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34" name="Rectangle 33"/>
          <p:cNvSpPr/>
          <p:nvPr/>
        </p:nvSpPr>
        <p:spPr>
          <a:xfrm>
            <a:off x="1043608" y="1916832"/>
            <a:ext cx="7272808" cy="50405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smtClean="0">
                <a:solidFill>
                  <a:schemeClr val="tx1"/>
                </a:solidFill>
              </a:rPr>
              <a:t>Input List</a:t>
            </a:r>
            <a:endParaRPr lang="en-CA" sz="1200">
              <a:solidFill>
                <a:schemeClr val="tx1"/>
              </a:solidFill>
            </a:endParaRPr>
          </a:p>
        </p:txBody>
      </p:sp>
      <p:sp>
        <p:nvSpPr>
          <p:cNvPr id="35" name="Rectangle 34"/>
          <p:cNvSpPr/>
          <p:nvPr/>
        </p:nvSpPr>
        <p:spPr>
          <a:xfrm>
            <a:off x="2412080"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6" name="Rectangle 35"/>
          <p:cNvSpPr/>
          <p:nvPr/>
        </p:nvSpPr>
        <p:spPr>
          <a:xfrm>
            <a:off x="3996024"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7" name="Rectangle 36"/>
          <p:cNvSpPr/>
          <p:nvPr/>
        </p:nvSpPr>
        <p:spPr>
          <a:xfrm>
            <a:off x="7164288"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8" name="Rectangle 37"/>
          <p:cNvSpPr/>
          <p:nvPr/>
        </p:nvSpPr>
        <p:spPr>
          <a:xfrm>
            <a:off x="1043608" y="2780928"/>
            <a:ext cx="7272808" cy="50405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smtClean="0">
                <a:solidFill>
                  <a:schemeClr val="tx1"/>
                </a:solidFill>
              </a:rPr>
              <a:t>Output List</a:t>
            </a:r>
            <a:endParaRPr lang="en-CA" sz="1200">
              <a:solidFill>
                <a:schemeClr val="tx1"/>
              </a:solidFill>
            </a:endParaRPr>
          </a:p>
        </p:txBody>
      </p:sp>
      <p:cxnSp>
        <p:nvCxnSpPr>
          <p:cNvPr id="39" name="Straight Arrow Connector 38"/>
          <p:cNvCxnSpPr>
            <a:stCxn id="29" idx="2"/>
            <a:endCxn id="35" idx="0"/>
          </p:cNvCxnSpPr>
          <p:nvPr/>
        </p:nvCxnSpPr>
        <p:spPr>
          <a:xfrm>
            <a:off x="2807804" y="2348840"/>
            <a:ext cx="276"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2"/>
            <a:endCxn id="36" idx="0"/>
          </p:cNvCxnSpPr>
          <p:nvPr/>
        </p:nvCxnSpPr>
        <p:spPr>
          <a:xfrm>
            <a:off x="4391980" y="2348840"/>
            <a:ext cx="44"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3" idx="2"/>
            <a:endCxn id="37" idx="0"/>
          </p:cNvCxnSpPr>
          <p:nvPr/>
        </p:nvCxnSpPr>
        <p:spPr>
          <a:xfrm flipH="1">
            <a:off x="7560288" y="2348840"/>
            <a:ext cx="44"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7" idx="2"/>
            <a:endCxn id="28" idx="0"/>
          </p:cNvCxnSpPr>
          <p:nvPr/>
        </p:nvCxnSpPr>
        <p:spPr>
          <a:xfrm flipH="1">
            <a:off x="2771800" y="1052736"/>
            <a:ext cx="2124236"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2"/>
            <a:endCxn id="30" idx="0"/>
          </p:cNvCxnSpPr>
          <p:nvPr/>
        </p:nvCxnSpPr>
        <p:spPr>
          <a:xfrm flipH="1">
            <a:off x="4355976" y="1052736"/>
            <a:ext cx="540060"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7" idx="2"/>
            <a:endCxn id="32" idx="0"/>
          </p:cNvCxnSpPr>
          <p:nvPr/>
        </p:nvCxnSpPr>
        <p:spPr>
          <a:xfrm>
            <a:off x="4896036" y="1052736"/>
            <a:ext cx="2628292"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012432" y="2411596"/>
            <a:ext cx="1575792" cy="369332"/>
          </a:xfrm>
          <a:prstGeom prst="rect">
            <a:avLst/>
          </a:prstGeom>
          <a:noFill/>
        </p:spPr>
        <p:txBody>
          <a:bodyPr wrap="square" rtlCol="0">
            <a:spAutoFit/>
          </a:bodyPr>
          <a:lstStyle/>
          <a:p>
            <a:pPr algn="ctr"/>
            <a:r>
              <a:rPr lang="en-CA" smtClean="0"/>
              <a:t>Mapping func</a:t>
            </a:r>
            <a:endParaRPr lang="en-CA"/>
          </a:p>
        </p:txBody>
      </p:sp>
      <p:sp>
        <p:nvSpPr>
          <p:cNvPr id="46" name="Left Brace 45"/>
          <p:cNvSpPr/>
          <p:nvPr/>
        </p:nvSpPr>
        <p:spPr>
          <a:xfrm>
            <a:off x="4860032" y="908720"/>
            <a:ext cx="720080" cy="5328592"/>
          </a:xfrm>
          <a:prstGeom prst="leftBrace">
            <a:avLst>
              <a:gd name="adj1" fmla="val 8333"/>
              <a:gd name="adj2" fmla="val 50265"/>
            </a:avLst>
          </a:prstGeom>
          <a:noFill/>
          <a:ln w="12700">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7" name="Rectangle 46"/>
          <p:cNvSpPr/>
          <p:nvPr/>
        </p:nvSpPr>
        <p:spPr>
          <a:xfrm>
            <a:off x="4427984" y="3933056"/>
            <a:ext cx="1656184"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Output Value</a:t>
            </a:r>
            <a:endParaRPr lang="en-CA" sz="1200">
              <a:solidFill>
                <a:schemeClr val="tx1"/>
              </a:solidFill>
            </a:endParaRPr>
          </a:p>
        </p:txBody>
      </p:sp>
      <p:sp>
        <p:nvSpPr>
          <p:cNvPr id="48" name="TextBox 47"/>
          <p:cNvSpPr txBox="1"/>
          <p:nvPr/>
        </p:nvSpPr>
        <p:spPr>
          <a:xfrm>
            <a:off x="3203848" y="3573016"/>
            <a:ext cx="1944216" cy="369332"/>
          </a:xfrm>
          <a:prstGeom prst="rect">
            <a:avLst/>
          </a:prstGeom>
          <a:noFill/>
        </p:spPr>
        <p:txBody>
          <a:bodyPr wrap="square" rtlCol="0">
            <a:spAutoFit/>
          </a:bodyPr>
          <a:lstStyle/>
          <a:p>
            <a:r>
              <a:rPr lang="en-CA" smtClean="0"/>
              <a:t>Reducing Function</a:t>
            </a:r>
            <a:endParaRPr lang="en-CA"/>
          </a:p>
        </p:txBody>
      </p:sp>
      <p:sp>
        <p:nvSpPr>
          <p:cNvPr id="49" name="TextBox 48"/>
          <p:cNvSpPr txBox="1"/>
          <p:nvPr/>
        </p:nvSpPr>
        <p:spPr>
          <a:xfrm>
            <a:off x="395536" y="4365104"/>
            <a:ext cx="8496944" cy="2369880"/>
          </a:xfrm>
          <a:prstGeom prst="rect">
            <a:avLst/>
          </a:prstGeom>
          <a:noFill/>
        </p:spPr>
        <p:txBody>
          <a:bodyPr wrap="square" rtlCol="0">
            <a:spAutoFit/>
          </a:bodyPr>
          <a:lstStyle/>
          <a:p>
            <a:pPr algn="ctr"/>
            <a:r>
              <a:rPr lang="en-CA" sz="1600" b="1"/>
              <a:t>Reduce( Map( ( Split(input) ) </a:t>
            </a:r>
            <a:r>
              <a:rPr lang="en-CA" sz="1600" b="1"/>
              <a:t>) </a:t>
            </a:r>
            <a:r>
              <a:rPr lang="en-CA" sz="1600" b="1" smtClean="0"/>
              <a:t>)</a:t>
            </a:r>
            <a:endParaRPr lang="en-CA" sz="1200"/>
          </a:p>
          <a:p>
            <a:pPr lvl="0"/>
            <a:r>
              <a:rPr lang="en-CA" sz="1200"/>
              <a:t>Split (Input): Input </a:t>
            </a:r>
            <a:r>
              <a:rPr lang="en-CA" sz="1200">
                <a:sym typeface="Wingdings"/>
              </a:rPr>
              <a:t></a:t>
            </a:r>
            <a:r>
              <a:rPr lang="en-CA" sz="1200"/>
              <a:t> Input </a:t>
            </a:r>
            <a:r>
              <a:rPr lang="en-CA" sz="1200"/>
              <a:t>List</a:t>
            </a:r>
            <a:r>
              <a:rPr lang="en-CA" sz="1200" smtClean="0"/>
              <a:t>:</a:t>
            </a:r>
          </a:p>
          <a:p>
            <a:pPr lvl="0"/>
            <a:r>
              <a:rPr lang="en-CA" sz="1200" smtClean="0"/>
              <a:t>One </a:t>
            </a:r>
            <a:r>
              <a:rPr lang="en-CA" sz="1200"/>
              <a:t>big chunk of data </a:t>
            </a:r>
            <a:r>
              <a:rPr lang="en-CA" sz="1200">
                <a:sym typeface="Wingdings"/>
              </a:rPr>
              <a:t></a:t>
            </a:r>
            <a:r>
              <a:rPr lang="en-CA" sz="1200"/>
              <a:t> a number of split data</a:t>
            </a:r>
          </a:p>
          <a:p>
            <a:r>
              <a:rPr lang="en-CA" sz="1200"/>
              <a:t>Place data in distributed file system, HDFS</a:t>
            </a:r>
          </a:p>
          <a:p>
            <a:r>
              <a:rPr lang="en-CA" sz="1200">
                <a:sym typeface="Wingdings"/>
              </a:rPr>
              <a:t></a:t>
            </a:r>
            <a:r>
              <a:rPr lang="en-CA" sz="1200"/>
              <a:t> data is automatically sliced, placed on different nodes/servers.</a:t>
            </a:r>
          </a:p>
          <a:p>
            <a:r>
              <a:rPr lang="en-CA" sz="1200"/>
              <a:t> </a:t>
            </a:r>
          </a:p>
          <a:p>
            <a:pPr lvl="0"/>
            <a:r>
              <a:rPr lang="en-CA" sz="1200"/>
              <a:t>Map(Input List): Input List </a:t>
            </a:r>
            <a:r>
              <a:rPr lang="en-CA" sz="1200">
                <a:sym typeface="Wingdings"/>
              </a:rPr>
              <a:t></a:t>
            </a:r>
            <a:r>
              <a:rPr lang="en-CA" sz="1200"/>
              <a:t> Output List</a:t>
            </a:r>
          </a:p>
          <a:p>
            <a:r>
              <a:rPr lang="en-CA" sz="1200"/>
              <a:t>Mapping: a user query/job is ‘mapped’ to all nodes == applied to all slices independently. </a:t>
            </a:r>
          </a:p>
          <a:p>
            <a:r>
              <a:rPr lang="en-CA" sz="1200"/>
              <a:t> </a:t>
            </a:r>
          </a:p>
          <a:p>
            <a:pPr lvl="0"/>
            <a:r>
              <a:rPr lang="en-CA" sz="1200"/>
              <a:t>Reduce(Output list): Output List </a:t>
            </a:r>
            <a:r>
              <a:rPr lang="en-CA" sz="1200">
                <a:sym typeface="Wingdings"/>
              </a:rPr>
              <a:t></a:t>
            </a:r>
            <a:r>
              <a:rPr lang="en-CA" sz="1200"/>
              <a:t> Output value</a:t>
            </a:r>
          </a:p>
          <a:p>
            <a:r>
              <a:rPr lang="en-CA" sz="1200"/>
              <a:t>Results are reduced to one answer</a:t>
            </a:r>
          </a:p>
          <a:p>
            <a:endParaRPr lang="en-CA"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8686800" cy="1143000"/>
          </a:xfrm>
        </p:spPr>
        <p:txBody>
          <a:bodyPr>
            <a:normAutofit fontScale="90000"/>
          </a:bodyPr>
          <a:lstStyle/>
          <a:p>
            <a:r>
              <a:rPr lang="en-CA" b="1"/>
              <a:t>Share </a:t>
            </a:r>
            <a:r>
              <a:rPr lang="en-CA" b="1"/>
              <a:t>Nothing </a:t>
            </a:r>
            <a:r>
              <a:rPr lang="en-CA" b="1" smtClean="0"/>
              <a:t>Architecture in Hadoop MapReduce</a:t>
            </a:r>
            <a:endParaRPr lang="en-CA"/>
          </a:p>
        </p:txBody>
      </p:sp>
      <p:sp>
        <p:nvSpPr>
          <p:cNvPr id="3" name="Content Placeholder 2"/>
          <p:cNvSpPr>
            <a:spLocks noGrp="1"/>
          </p:cNvSpPr>
          <p:nvPr>
            <p:ph idx="1"/>
          </p:nvPr>
        </p:nvSpPr>
        <p:spPr>
          <a:xfrm>
            <a:off x="457200" y="1196752"/>
            <a:ext cx="8229600" cy="1324743"/>
          </a:xfrm>
        </p:spPr>
        <p:txBody>
          <a:bodyPr>
            <a:normAutofit fontScale="70000" lnSpcReduction="20000"/>
          </a:bodyPr>
          <a:lstStyle/>
          <a:p>
            <a:pPr lvl="0"/>
            <a:r>
              <a:rPr lang="en-CA"/>
              <a:t>Each node is independent of other nodes in the system</a:t>
            </a:r>
          </a:p>
          <a:p>
            <a:pPr lvl="0"/>
            <a:r>
              <a:rPr lang="en-CA"/>
              <a:t>No share resources that can become bottlenecks</a:t>
            </a:r>
          </a:p>
          <a:p>
            <a:pPr lvl="0"/>
            <a:r>
              <a:rPr lang="en-CA"/>
              <a:t>Lack of shared data: each node is processing distinct subset of data, hence no need to manage access to </a:t>
            </a:r>
            <a:r>
              <a:rPr lang="en-CA"/>
              <a:t>shared </a:t>
            </a:r>
            <a:r>
              <a:rPr lang="en-CA" smtClean="0"/>
              <a:t>data</a:t>
            </a:r>
            <a:endParaRPr lang="en-CA"/>
          </a:p>
        </p:txBody>
      </p:sp>
      <p:sp>
        <p:nvSpPr>
          <p:cNvPr id="4" name="Content Placeholder 2"/>
          <p:cNvSpPr txBox="1">
            <a:spLocks/>
          </p:cNvSpPr>
          <p:nvPr/>
        </p:nvSpPr>
        <p:spPr>
          <a:xfrm>
            <a:off x="251520" y="2780928"/>
            <a:ext cx="8229600" cy="3744416"/>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CA" sz="3800" b="0" i="0" u="none" strike="noStrike" kern="1200" cap="none" spc="0" normalizeH="0" baseline="0" noProof="0" smtClean="0">
                <a:ln>
                  <a:noFill/>
                </a:ln>
                <a:solidFill>
                  <a:schemeClr val="tx1"/>
                </a:solidFill>
                <a:effectLst/>
                <a:uLnTx/>
                <a:uFillTx/>
                <a:latin typeface="+mn-lt"/>
                <a:ea typeface="+mn-ea"/>
                <a:cs typeface="+mn-cs"/>
              </a:rPr>
              <a:t>Advantages:</a:t>
            </a:r>
          </a:p>
          <a:p>
            <a:pPr marL="514350" lvl="0" indent="-514350">
              <a:buAutoNum type="arabicPeriod"/>
            </a:pPr>
            <a:r>
              <a:rPr lang="en-CA" sz="3200" smtClean="0"/>
              <a:t>Easily </a:t>
            </a:r>
            <a:r>
              <a:rPr lang="en-CA" sz="3200"/>
              <a:t>manage workflow (associated with transparent </a:t>
            </a:r>
            <a:r>
              <a:rPr lang="en-CA" sz="3200"/>
              <a:t>process </a:t>
            </a:r>
            <a:r>
              <a:rPr lang="en-CA" sz="3200" smtClean="0"/>
              <a:t>feature)</a:t>
            </a:r>
          </a:p>
          <a:p>
            <a:pPr marL="514350" lvl="0" indent="-514350">
              <a:buAutoNum type="arabicPeriod"/>
            </a:pPr>
            <a:r>
              <a:rPr lang="en-CA" sz="3200" smtClean="0"/>
              <a:t>Scalable</a:t>
            </a:r>
            <a:r>
              <a:rPr lang="en-CA" sz="3200"/>
              <a:t>: No shared resources, hence addition of nodes adss resources to the system and does not add further contention. As input data increases, just need to apply more nodes (</a:t>
            </a:r>
            <a:r>
              <a:rPr lang="en-CA" sz="3200"/>
              <a:t>linear </a:t>
            </a:r>
            <a:r>
              <a:rPr lang="en-CA" sz="3200" smtClean="0"/>
              <a:t>scalability)</a:t>
            </a:r>
          </a:p>
          <a:p>
            <a:pPr marL="514350" lvl="0" indent="-514350">
              <a:buAutoNum type="arabicPeriod"/>
            </a:pPr>
            <a:r>
              <a:rPr lang="en-CA" sz="3200" smtClean="0"/>
              <a:t>Fault </a:t>
            </a:r>
            <a:r>
              <a:rPr lang="en-CA" sz="3200"/>
              <a:t>tolerant:  </a:t>
            </a:r>
          </a:p>
          <a:p>
            <a:pPr marL="971550" lvl="1" indent="-514350">
              <a:buFont typeface="+mj-lt"/>
              <a:buAutoNum type="alphaLcPeriod"/>
            </a:pPr>
            <a:r>
              <a:rPr lang="en-CA" sz="3200"/>
              <a:t>each node is independent, hence no single points of failure</a:t>
            </a:r>
          </a:p>
          <a:p>
            <a:pPr marL="971550" lvl="1" indent="-514350">
              <a:buFont typeface="+mj-lt"/>
              <a:buAutoNum type="alphaLcPeriod"/>
            </a:pPr>
            <a:r>
              <a:rPr lang="en-CA" sz="3200"/>
              <a:t>Failed process in one node can be restarted on other node.</a:t>
            </a:r>
          </a:p>
          <a:p>
            <a:pPr marL="971550" lvl="1" indent="-514350">
              <a:buFont typeface="+mj-lt"/>
              <a:buAutoNum type="alphaLcPeriod"/>
            </a:pPr>
            <a:r>
              <a:rPr lang="en-CA" sz="3200"/>
              <a:t>The system can support multiple failures, depending number of data replication. </a:t>
            </a:r>
          </a:p>
          <a:p>
            <a:pPr marL="971550" lvl="1" indent="-514350">
              <a:buFont typeface="+mj-lt"/>
              <a:buAutoNum type="alphaLcPeriod"/>
            </a:pPr>
            <a:r>
              <a:rPr lang="en-CA" sz="3200"/>
              <a:t>Hence hardware failure will only slow down process, but not entirely crash the whole job</a:t>
            </a:r>
          </a:p>
          <a:p>
            <a:pPr marL="971550" lvl="1" indent="-514350">
              <a:buFont typeface="+mj-lt"/>
              <a:buAutoNum type="alphaLcPeriod"/>
            </a:pPr>
            <a:r>
              <a:rPr lang="en-CA" sz="3200"/>
              <a:t>Inputs are immutable. Hence result can be recalculated</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CA" sz="32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92088"/>
          </a:xfrm>
        </p:spPr>
        <p:txBody>
          <a:bodyPr>
            <a:normAutofit fontScale="90000"/>
          </a:bodyPr>
          <a:lstStyle/>
          <a:p>
            <a:r>
              <a:rPr lang="en-CA" smtClean="0"/>
              <a:t>MapReduce Engine in Hadoop Ver. 1</a:t>
            </a:r>
            <a:endParaRPr lang="en-CA"/>
          </a:p>
        </p:txBody>
      </p:sp>
      <p:sp>
        <p:nvSpPr>
          <p:cNvPr id="3" name="Content Placeholder 2"/>
          <p:cNvSpPr>
            <a:spLocks noGrp="1"/>
          </p:cNvSpPr>
          <p:nvPr>
            <p:ph idx="1"/>
          </p:nvPr>
        </p:nvSpPr>
        <p:spPr>
          <a:xfrm>
            <a:off x="457200" y="2420888"/>
            <a:ext cx="8229600" cy="3705275"/>
          </a:xfrm>
        </p:spPr>
        <p:txBody>
          <a:bodyPr>
            <a:normAutofit lnSpcReduction="10000"/>
          </a:bodyPr>
          <a:lstStyle/>
          <a:p>
            <a:pPr marL="514350" indent="-514350">
              <a:buAutoNum type="arabicPeriod"/>
            </a:pPr>
            <a:r>
              <a:rPr lang="en-CA" smtClean="0"/>
              <a:t>. </a:t>
            </a:r>
            <a:r>
              <a:rPr lang="en-CA"/>
              <a:t>Client submit MapReduce </a:t>
            </a:r>
            <a:r>
              <a:rPr lang="en-CA"/>
              <a:t>Jobs</a:t>
            </a:r>
            <a:r>
              <a:rPr lang="en-CA" smtClean="0"/>
              <a:t>.</a:t>
            </a:r>
          </a:p>
          <a:p>
            <a:pPr marL="514350" indent="-514350">
              <a:buAutoNum type="arabicPeriod"/>
            </a:pPr>
            <a:r>
              <a:rPr lang="en-CA" smtClean="0"/>
              <a:t> </a:t>
            </a:r>
            <a:r>
              <a:rPr lang="en-CA"/>
              <a:t>Job Tracker will push work out (to available task-tracker </a:t>
            </a:r>
            <a:r>
              <a:rPr lang="en-CA"/>
              <a:t>nodes</a:t>
            </a:r>
            <a:r>
              <a:rPr lang="en-CA" smtClean="0"/>
              <a:t>)</a:t>
            </a:r>
          </a:p>
          <a:p>
            <a:pPr marL="514350" indent="-514350">
              <a:buAutoNum type="arabicPeriod"/>
            </a:pPr>
            <a:r>
              <a:rPr lang="en-CA" smtClean="0"/>
              <a:t>Every </a:t>
            </a:r>
            <a:r>
              <a:rPr lang="en-CA"/>
              <a:t>task tracker node will spawn JVM (Java Virtual Machine</a:t>
            </a:r>
            <a:r>
              <a:rPr lang="en-CA"/>
              <a:t>) </a:t>
            </a:r>
            <a:r>
              <a:rPr lang="en-CA" smtClean="0"/>
              <a:t>process</a:t>
            </a:r>
          </a:p>
          <a:p>
            <a:pPr marL="514350" indent="-514350">
              <a:buAutoNum type="arabicPeriod"/>
            </a:pPr>
            <a:r>
              <a:rPr lang="en-CA"/>
              <a:t>. At a set frequency, the task tracker will send signal to Job Tracker to indicate its ‘liveliness’</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6372200" y="1124744"/>
            <a:ext cx="2016224"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Rectangle 5"/>
          <p:cNvSpPr/>
          <p:nvPr/>
        </p:nvSpPr>
        <p:spPr>
          <a:xfrm>
            <a:off x="3275856" y="1052736"/>
            <a:ext cx="1800200" cy="7920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JOB TRACKER</a:t>
            </a:r>
          </a:p>
        </p:txBody>
      </p:sp>
      <p:sp>
        <p:nvSpPr>
          <p:cNvPr id="7" name="Rectangle 6"/>
          <p:cNvSpPr/>
          <p:nvPr/>
        </p:nvSpPr>
        <p:spPr>
          <a:xfrm>
            <a:off x="6300192" y="980728"/>
            <a:ext cx="2016224" cy="9361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TASK TRACKER</a:t>
            </a:r>
          </a:p>
        </p:txBody>
      </p:sp>
      <p:sp>
        <p:nvSpPr>
          <p:cNvPr id="8" name="Rectangle 7"/>
          <p:cNvSpPr/>
          <p:nvPr/>
        </p:nvSpPr>
        <p:spPr>
          <a:xfrm>
            <a:off x="395536" y="1124744"/>
            <a:ext cx="2016224"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Rectangle 8"/>
          <p:cNvSpPr/>
          <p:nvPr/>
        </p:nvSpPr>
        <p:spPr>
          <a:xfrm>
            <a:off x="323528" y="1052736"/>
            <a:ext cx="2016224" cy="8640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CLIENT</a:t>
            </a:r>
            <a:endParaRPr lang="en-CA">
              <a:solidFill>
                <a:schemeClr val="tx1"/>
              </a:solidFill>
              <a:latin typeface="Courier New" pitchFamily="49" charset="0"/>
              <a:cs typeface="Courier New" pitchFamily="49" charset="0"/>
            </a:endParaRPr>
          </a:p>
        </p:txBody>
      </p:sp>
      <p:cxnSp>
        <p:nvCxnSpPr>
          <p:cNvPr id="10" name="Straight Arrow Connector 9"/>
          <p:cNvCxnSpPr>
            <a:stCxn id="9" idx="3"/>
            <a:endCxn id="6" idx="1"/>
          </p:cNvCxnSpPr>
          <p:nvPr/>
        </p:nvCxnSpPr>
        <p:spPr>
          <a:xfrm flipV="1">
            <a:off x="2339752" y="1448780"/>
            <a:ext cx="936104" cy="360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5076056" y="1448780"/>
            <a:ext cx="1224136"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a:off x="5076056" y="1052736"/>
            <a:ext cx="1224136" cy="432048"/>
          </a:xfrm>
          <a:prstGeom prst="arc">
            <a:avLst>
              <a:gd name="adj1" fmla="val 10807524"/>
              <a:gd name="adj2" fmla="val 21280034"/>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1027" name="Rectangle 3"/>
          <p:cNvSpPr>
            <a:spLocks noChangeArrowheads="1"/>
          </p:cNvSpPr>
          <p:nvPr/>
        </p:nvSpPr>
        <p:spPr bwMode="auto">
          <a:xfrm>
            <a:off x="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000" b="0" i="0" u="none" strike="noStrike" cap="none" normalizeH="0" baseline="0" smtClean="0">
                <a:ln>
                  <a:noFill/>
                </a:ln>
                <a:solidFill>
                  <a:schemeClr val="tx1"/>
                </a:solidFill>
                <a:effectLst/>
                <a:latin typeface="Consolas" pitchFamily="49" charset="0"/>
                <a:ea typeface="等线"/>
                <a:cs typeface="Times New Roman" pitchFamily="18" charset="0"/>
              </a:rPr>
              <a:t/>
            </a:r>
            <a:br>
              <a:rPr kumimoji="0" lang="en-CA" altLang="zh-CN" sz="1000" b="0" i="0" u="none" strike="noStrike" cap="none" normalizeH="0" baseline="0" smtClean="0">
                <a:ln>
                  <a:noFill/>
                </a:ln>
                <a:solidFill>
                  <a:schemeClr val="tx1"/>
                </a:solidFill>
                <a:effectLst/>
                <a:latin typeface="Consolas" pitchFamily="49" charset="0"/>
                <a:ea typeface="等线"/>
                <a:cs typeface="Times New Roman" pitchFamily="18" charset="0"/>
              </a:rPr>
            </a:br>
            <a:endParaRPr kumimoji="0" lang="en-CA" altLang="zh-CN"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24942"/>
          </a:xfrm>
        </p:spPr>
        <p:txBody>
          <a:bodyPr>
            <a:normAutofit fontScale="90000"/>
          </a:bodyPr>
          <a:lstStyle/>
          <a:p>
            <a:r>
              <a:rPr lang="en-CA" smtClean="0"/>
              <a:t>MapReduce Engine in Hadoop Ver. 1</a:t>
            </a:r>
            <a:endParaRPr lang="en-CA"/>
          </a:p>
        </p:txBody>
      </p:sp>
      <p:sp>
        <p:nvSpPr>
          <p:cNvPr id="3" name="Content Placeholder 2"/>
          <p:cNvSpPr>
            <a:spLocks noGrp="1"/>
          </p:cNvSpPr>
          <p:nvPr>
            <p:ph idx="1"/>
          </p:nvPr>
        </p:nvSpPr>
        <p:spPr>
          <a:xfrm>
            <a:off x="4644008" y="764704"/>
            <a:ext cx="4176464" cy="5688632"/>
          </a:xfrm>
        </p:spPr>
        <p:txBody>
          <a:bodyPr>
            <a:normAutofit fontScale="62500" lnSpcReduction="20000"/>
          </a:bodyPr>
          <a:lstStyle/>
          <a:p>
            <a:pPr marL="514350" lvl="0" indent="-514350">
              <a:buAutoNum type="arabicPeriod"/>
            </a:pPr>
            <a:r>
              <a:rPr lang="en-CA" smtClean="0"/>
              <a:t>Client </a:t>
            </a:r>
            <a:r>
              <a:rPr lang="en-CA"/>
              <a:t>submit MapReduce </a:t>
            </a:r>
            <a:r>
              <a:rPr lang="en-CA"/>
              <a:t>Jobs </a:t>
            </a:r>
            <a:r>
              <a:rPr lang="en-CA" smtClean="0"/>
              <a:t>to monolithic </a:t>
            </a:r>
            <a:r>
              <a:rPr lang="en-CA"/>
              <a:t>Job </a:t>
            </a:r>
            <a:r>
              <a:rPr lang="en-CA" smtClean="0"/>
              <a:t>Tracker. </a:t>
            </a:r>
          </a:p>
          <a:p>
            <a:pPr marL="514350" lvl="0" indent="-514350">
              <a:buAutoNum type="arabicPeriod"/>
            </a:pPr>
            <a:r>
              <a:rPr lang="en-CA" smtClean="0"/>
              <a:t>Job </a:t>
            </a:r>
            <a:r>
              <a:rPr lang="en-CA"/>
              <a:t>Tracker assigns and schedules cluster resources cluster resources for the users’ jobs</a:t>
            </a:r>
            <a:r>
              <a:rPr lang="en-CA"/>
              <a:t>. </a:t>
            </a:r>
            <a:r>
              <a:rPr lang="en-CA"/>
              <a:t/>
            </a:r>
            <a:br>
              <a:rPr lang="en-CA"/>
            </a:br>
            <a:r>
              <a:rPr lang="en-CA" smtClean="0"/>
              <a:t>The </a:t>
            </a:r>
            <a:r>
              <a:rPr lang="en-CA"/>
              <a:t>resources can include data locality: sub-jobs are places on nodes where users’ data resides (</a:t>
            </a:r>
            <a:r>
              <a:rPr lang="en-CA"/>
              <a:t>in </a:t>
            </a:r>
            <a:r>
              <a:rPr lang="en-CA" smtClean="0"/>
              <a:t>HDFS)</a:t>
            </a:r>
          </a:p>
          <a:p>
            <a:pPr marL="514350" lvl="0" indent="-514350">
              <a:buAutoNum type="arabicPeriod"/>
            </a:pPr>
            <a:r>
              <a:rPr lang="en-CA" smtClean="0"/>
              <a:t>Job </a:t>
            </a:r>
            <a:r>
              <a:rPr lang="en-CA"/>
              <a:t>Tracker works with Task Trackers on cluster nodes in collecting status data and </a:t>
            </a:r>
            <a:r>
              <a:rPr lang="en-CA"/>
              <a:t>monitoring </a:t>
            </a:r>
            <a:r>
              <a:rPr lang="en-CA" smtClean="0"/>
              <a:t>progress.</a:t>
            </a:r>
            <a:br>
              <a:rPr lang="en-CA" smtClean="0"/>
            </a:br>
            <a:r>
              <a:rPr lang="en-CA" smtClean="0"/>
              <a:t>Should </a:t>
            </a:r>
            <a:r>
              <a:rPr lang="en-CA"/>
              <a:t>a node go down, Job Tracker can </a:t>
            </a:r>
            <a:r>
              <a:rPr lang="en-CA"/>
              <a:t>reschedule </a:t>
            </a:r>
            <a:r>
              <a:rPr lang="en-CA" smtClean="0"/>
              <a:t>jobs.</a:t>
            </a:r>
          </a:p>
          <a:p>
            <a:pPr marL="514350" lvl="0" indent="-514350">
              <a:buAutoNum type="arabicPeriod"/>
            </a:pPr>
            <a:r>
              <a:rPr lang="en-CA" smtClean="0"/>
              <a:t>Job </a:t>
            </a:r>
            <a:r>
              <a:rPr lang="en-CA"/>
              <a:t>Tracker support only </a:t>
            </a:r>
            <a:r>
              <a:rPr lang="en-CA"/>
              <a:t>MapReduce </a:t>
            </a:r>
            <a:r>
              <a:rPr lang="en-CA" smtClean="0"/>
              <a:t>Jobs</a:t>
            </a:r>
          </a:p>
          <a:p>
            <a:pPr marL="514350" lvl="0" indent="-514350">
              <a:buAutoNum type="arabicPeriod"/>
            </a:pPr>
            <a:r>
              <a:rPr lang="en-CA" smtClean="0"/>
              <a:t>Once </a:t>
            </a:r>
            <a:r>
              <a:rPr lang="en-CA"/>
              <a:t>a job is complete, Job Tracker releases the resources and makes them available for </a:t>
            </a:r>
            <a:r>
              <a:rPr lang="en-CA"/>
              <a:t>other </a:t>
            </a:r>
            <a:r>
              <a:rPr lang="en-CA" smtClean="0"/>
              <a:t>work</a:t>
            </a:r>
            <a:endParaRPr lang="en-CA"/>
          </a:p>
        </p:txBody>
      </p:sp>
      <p:sp>
        <p:nvSpPr>
          <p:cNvPr id="4" name="Oval 3"/>
          <p:cNvSpPr/>
          <p:nvPr/>
        </p:nvSpPr>
        <p:spPr>
          <a:xfrm>
            <a:off x="-28128" y="2348880"/>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CLIENT</a:t>
            </a:r>
            <a:endParaRPr lang="en-CA" sz="1200">
              <a:solidFill>
                <a:schemeClr val="tx1"/>
              </a:solidFill>
            </a:endParaRPr>
          </a:p>
        </p:txBody>
      </p:sp>
      <p:sp>
        <p:nvSpPr>
          <p:cNvPr id="5" name="Oval 4"/>
          <p:cNvSpPr/>
          <p:nvPr/>
        </p:nvSpPr>
        <p:spPr>
          <a:xfrm>
            <a:off x="115888" y="3501008"/>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CLIENT</a:t>
            </a:r>
            <a:endParaRPr lang="en-CA" sz="1200">
              <a:solidFill>
                <a:schemeClr val="tx1"/>
              </a:solidFill>
            </a:endParaRPr>
          </a:p>
        </p:txBody>
      </p:sp>
      <p:sp>
        <p:nvSpPr>
          <p:cNvPr id="6" name="Rounded Rectangle 5"/>
          <p:cNvSpPr/>
          <p:nvPr/>
        </p:nvSpPr>
        <p:spPr>
          <a:xfrm>
            <a:off x="1124000" y="2636912"/>
            <a:ext cx="1440160" cy="158417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 name="Rectangle 6"/>
          <p:cNvSpPr/>
          <p:nvPr/>
        </p:nvSpPr>
        <p:spPr>
          <a:xfrm>
            <a:off x="1484040" y="3140968"/>
            <a:ext cx="792088"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Job Tracker</a:t>
            </a:r>
            <a:endParaRPr lang="en-CA" sz="1200">
              <a:solidFill>
                <a:schemeClr val="tx1"/>
              </a:solidFill>
            </a:endParaRPr>
          </a:p>
        </p:txBody>
      </p:sp>
      <p:sp>
        <p:nvSpPr>
          <p:cNvPr id="8" name="Rounded Rectangle 7"/>
          <p:cNvSpPr/>
          <p:nvPr/>
        </p:nvSpPr>
        <p:spPr>
          <a:xfrm>
            <a:off x="2924200" y="1772816"/>
            <a:ext cx="1656184"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9" name="Rectangle 8"/>
          <p:cNvSpPr/>
          <p:nvPr/>
        </p:nvSpPr>
        <p:spPr>
          <a:xfrm>
            <a:off x="3356248" y="191683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10" name="Oval 9"/>
          <p:cNvSpPr/>
          <p:nvPr/>
        </p:nvSpPr>
        <p:spPr>
          <a:xfrm>
            <a:off x="2996208" y="2481863"/>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11" name="Oval 10"/>
          <p:cNvSpPr/>
          <p:nvPr/>
        </p:nvSpPr>
        <p:spPr>
          <a:xfrm>
            <a:off x="3788296" y="2481863"/>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12" name="Straight Arrow Connector 11"/>
          <p:cNvCxnSpPr>
            <a:stCxn id="10" idx="0"/>
            <a:endCxn id="9" idx="2"/>
          </p:cNvCxnSpPr>
          <p:nvPr/>
        </p:nvCxnSpPr>
        <p:spPr>
          <a:xfrm flipV="1">
            <a:off x="3392252" y="2348880"/>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0"/>
            <a:endCxn id="9" idx="2"/>
          </p:cNvCxnSpPr>
          <p:nvPr/>
        </p:nvCxnSpPr>
        <p:spPr>
          <a:xfrm flipH="1" flipV="1">
            <a:off x="3752292" y="2348880"/>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a:endCxn id="7" idx="3"/>
          </p:cNvCxnSpPr>
          <p:nvPr/>
        </p:nvCxnSpPr>
        <p:spPr>
          <a:xfrm flipH="1">
            <a:off x="2276128" y="2132856"/>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996208" y="3068960"/>
            <a:ext cx="1719808"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6" name="Rectangle 15"/>
          <p:cNvSpPr/>
          <p:nvPr/>
        </p:nvSpPr>
        <p:spPr>
          <a:xfrm>
            <a:off x="3428256" y="3212976"/>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17" name="Oval 16"/>
          <p:cNvSpPr/>
          <p:nvPr/>
        </p:nvSpPr>
        <p:spPr>
          <a:xfrm>
            <a:off x="3068216" y="3861048"/>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18" name="Oval 17"/>
          <p:cNvSpPr/>
          <p:nvPr/>
        </p:nvSpPr>
        <p:spPr>
          <a:xfrm>
            <a:off x="3923928" y="3861048"/>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19" name="Straight Arrow Connector 18"/>
          <p:cNvCxnSpPr>
            <a:stCxn id="17" idx="0"/>
            <a:endCxn id="16" idx="2"/>
          </p:cNvCxnSpPr>
          <p:nvPr/>
        </p:nvCxnSpPr>
        <p:spPr>
          <a:xfrm flipV="1">
            <a:off x="3464260" y="3645024"/>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0"/>
            <a:endCxn id="16" idx="2"/>
          </p:cNvCxnSpPr>
          <p:nvPr/>
        </p:nvCxnSpPr>
        <p:spPr>
          <a:xfrm flipH="1" flipV="1">
            <a:off x="3824300" y="3645024"/>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780184" y="4365104"/>
            <a:ext cx="1647800" cy="129614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2" name="Rectangle 21"/>
          <p:cNvSpPr/>
          <p:nvPr/>
        </p:nvSpPr>
        <p:spPr>
          <a:xfrm>
            <a:off x="3212232" y="443711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23" name="Oval 22"/>
          <p:cNvSpPr/>
          <p:nvPr/>
        </p:nvSpPr>
        <p:spPr>
          <a:xfrm>
            <a:off x="2852192" y="5085184"/>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24" name="Oval 23"/>
          <p:cNvSpPr/>
          <p:nvPr/>
        </p:nvSpPr>
        <p:spPr>
          <a:xfrm>
            <a:off x="3707904" y="5085184"/>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25" name="Straight Arrow Connector 24"/>
          <p:cNvCxnSpPr>
            <a:stCxn id="23" idx="0"/>
            <a:endCxn id="22" idx="2"/>
          </p:cNvCxnSpPr>
          <p:nvPr/>
        </p:nvCxnSpPr>
        <p:spPr>
          <a:xfrm flipV="1">
            <a:off x="3248236" y="4869160"/>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4" idx="0"/>
            <a:endCxn id="22" idx="2"/>
          </p:cNvCxnSpPr>
          <p:nvPr/>
        </p:nvCxnSpPr>
        <p:spPr>
          <a:xfrm flipH="1" flipV="1">
            <a:off x="3608276" y="4869160"/>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1"/>
            <a:endCxn id="7" idx="3"/>
          </p:cNvCxnSpPr>
          <p:nvPr/>
        </p:nvCxnSpPr>
        <p:spPr>
          <a:xfrm flipH="1">
            <a:off x="2276128" y="3429000"/>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1"/>
            <a:endCxn id="7" idx="3"/>
          </p:cNvCxnSpPr>
          <p:nvPr/>
        </p:nvCxnSpPr>
        <p:spPr>
          <a:xfrm flipH="1" flipV="1">
            <a:off x="2276128" y="3429000"/>
            <a:ext cx="936104"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6"/>
            <a:endCxn id="7" idx="1"/>
          </p:cNvCxnSpPr>
          <p:nvPr/>
        </p:nvCxnSpPr>
        <p:spPr>
          <a:xfrm>
            <a:off x="907976" y="2672916"/>
            <a:ext cx="576064"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6"/>
            <a:endCxn id="7" idx="1"/>
          </p:cNvCxnSpPr>
          <p:nvPr/>
        </p:nvCxnSpPr>
        <p:spPr>
          <a:xfrm flipV="1">
            <a:off x="1051992" y="3429000"/>
            <a:ext cx="432048"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07976" y="2492896"/>
            <a:ext cx="432048" cy="276999"/>
          </a:xfrm>
          <a:prstGeom prst="rect">
            <a:avLst/>
          </a:prstGeom>
          <a:noFill/>
        </p:spPr>
        <p:txBody>
          <a:bodyPr wrap="square" rtlCol="0">
            <a:spAutoFit/>
          </a:bodyPr>
          <a:lstStyle/>
          <a:p>
            <a:r>
              <a:rPr lang="en-CA" sz="1200" smtClean="0"/>
              <a:t>1</a:t>
            </a:r>
            <a:endParaRPr lang="en-CA" sz="1200"/>
          </a:p>
        </p:txBody>
      </p:sp>
      <p:sp>
        <p:nvSpPr>
          <p:cNvPr id="32" name="TextBox 31"/>
          <p:cNvSpPr txBox="1"/>
          <p:nvPr/>
        </p:nvSpPr>
        <p:spPr>
          <a:xfrm>
            <a:off x="2996208" y="1988840"/>
            <a:ext cx="432048" cy="276999"/>
          </a:xfrm>
          <a:prstGeom prst="rect">
            <a:avLst/>
          </a:prstGeom>
          <a:noFill/>
        </p:spPr>
        <p:txBody>
          <a:bodyPr wrap="square" rtlCol="0">
            <a:spAutoFit/>
          </a:bodyPr>
          <a:lstStyle/>
          <a:p>
            <a:r>
              <a:rPr lang="en-CA" sz="1200" smtClean="0"/>
              <a:t>2</a:t>
            </a:r>
            <a:endParaRPr lang="en-CA" sz="1200"/>
          </a:p>
        </p:txBody>
      </p:sp>
      <p:sp>
        <p:nvSpPr>
          <p:cNvPr id="33" name="TextBox 32"/>
          <p:cNvSpPr txBox="1"/>
          <p:nvPr/>
        </p:nvSpPr>
        <p:spPr>
          <a:xfrm>
            <a:off x="2492152" y="2708920"/>
            <a:ext cx="432048" cy="276999"/>
          </a:xfrm>
          <a:prstGeom prst="rect">
            <a:avLst/>
          </a:prstGeom>
          <a:noFill/>
        </p:spPr>
        <p:txBody>
          <a:bodyPr wrap="square" rtlCol="0">
            <a:spAutoFit/>
          </a:bodyPr>
          <a:lstStyle/>
          <a:p>
            <a:r>
              <a:rPr lang="en-CA" sz="1200" smtClean="0"/>
              <a:t>3</a:t>
            </a:r>
            <a:endParaRPr lang="en-CA" sz="1200"/>
          </a:p>
        </p:txBody>
      </p:sp>
      <p:sp>
        <p:nvSpPr>
          <p:cNvPr id="34" name="TextBox 33"/>
          <p:cNvSpPr txBox="1"/>
          <p:nvPr/>
        </p:nvSpPr>
        <p:spPr>
          <a:xfrm>
            <a:off x="4148336" y="2276872"/>
            <a:ext cx="432048" cy="276999"/>
          </a:xfrm>
          <a:prstGeom prst="rect">
            <a:avLst/>
          </a:prstGeom>
          <a:noFill/>
        </p:spPr>
        <p:txBody>
          <a:bodyPr wrap="square" rtlCol="0">
            <a:spAutoFit/>
          </a:bodyPr>
          <a:lstStyle/>
          <a:p>
            <a:r>
              <a:rPr lang="en-CA" sz="1200" smtClean="0"/>
              <a:t>4</a:t>
            </a:r>
            <a:endParaRPr lang="en-CA" sz="1200"/>
          </a:p>
        </p:txBody>
      </p:sp>
      <p:sp>
        <p:nvSpPr>
          <p:cNvPr id="35" name="TextBox 34"/>
          <p:cNvSpPr txBox="1"/>
          <p:nvPr/>
        </p:nvSpPr>
        <p:spPr>
          <a:xfrm>
            <a:off x="2564160" y="3212976"/>
            <a:ext cx="432048" cy="276999"/>
          </a:xfrm>
          <a:prstGeom prst="rect">
            <a:avLst/>
          </a:prstGeom>
          <a:noFill/>
        </p:spPr>
        <p:txBody>
          <a:bodyPr wrap="square" rtlCol="0">
            <a:spAutoFit/>
          </a:bodyPr>
          <a:lstStyle/>
          <a:p>
            <a:r>
              <a:rPr lang="en-CA" sz="1200" smtClean="0"/>
              <a:t>5</a:t>
            </a:r>
            <a:endParaRPr lang="en-CA"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868958"/>
          </a:xfrm>
        </p:spPr>
        <p:txBody>
          <a:bodyPr>
            <a:normAutofit fontScale="90000"/>
          </a:bodyPr>
          <a:lstStyle/>
          <a:p>
            <a:r>
              <a:rPr lang="en-CA" smtClean="0"/>
              <a:t>Issues with MapReduce in Version 1</a:t>
            </a:r>
            <a:endParaRPr lang="en-CA"/>
          </a:p>
        </p:txBody>
      </p:sp>
      <p:sp>
        <p:nvSpPr>
          <p:cNvPr id="3" name="Content Placeholder 2"/>
          <p:cNvSpPr>
            <a:spLocks noGrp="1"/>
          </p:cNvSpPr>
          <p:nvPr>
            <p:ph idx="1"/>
          </p:nvPr>
        </p:nvSpPr>
        <p:spPr/>
        <p:txBody>
          <a:bodyPr>
            <a:normAutofit fontScale="70000" lnSpcReduction="20000"/>
          </a:bodyPr>
          <a:lstStyle/>
          <a:p>
            <a:r>
              <a:rPr lang="en-CA"/>
              <a:t>Scalability</a:t>
            </a:r>
            <a:r>
              <a:rPr lang="en-CA"/>
              <a:t>: </a:t>
            </a:r>
            <a:r>
              <a:rPr lang="en-CA" smtClean="0"/>
              <a:t>M</a:t>
            </a:r>
            <a:br>
              <a:rPr lang="en-CA" smtClean="0"/>
            </a:br>
            <a:r>
              <a:rPr lang="en-CA" smtClean="0"/>
              <a:t>- Max </a:t>
            </a:r>
            <a:r>
              <a:rPr lang="en-CA"/>
              <a:t>cluster </a:t>
            </a:r>
            <a:r>
              <a:rPr lang="en-CA"/>
              <a:t>size </a:t>
            </a:r>
            <a:r>
              <a:rPr lang="en-CA" smtClean="0"/>
              <a:t>is fixed (4000)</a:t>
            </a:r>
            <a:br>
              <a:rPr lang="en-CA" smtClean="0"/>
            </a:br>
            <a:r>
              <a:rPr lang="en-CA" smtClean="0"/>
              <a:t>- Max </a:t>
            </a:r>
            <a:r>
              <a:rPr lang="en-CA"/>
              <a:t>concurrent </a:t>
            </a:r>
            <a:r>
              <a:rPr lang="en-CA"/>
              <a:t>tasks </a:t>
            </a:r>
            <a:r>
              <a:rPr lang="en-CA" smtClean="0"/>
              <a:t>is fixed (40,000 processes)</a:t>
            </a:r>
            <a:br>
              <a:rPr lang="en-CA" smtClean="0"/>
            </a:br>
            <a:r>
              <a:rPr lang="en-CA" smtClean="0"/>
              <a:t>- Coarse </a:t>
            </a:r>
            <a:r>
              <a:rPr lang="en-CA"/>
              <a:t>synchronization in Job Tracker limited scalability</a:t>
            </a:r>
          </a:p>
          <a:p>
            <a:endParaRPr lang="en-CA" smtClean="0"/>
          </a:p>
          <a:p>
            <a:r>
              <a:rPr lang="en-CA" smtClean="0"/>
              <a:t>Availability</a:t>
            </a:r>
            <a:r>
              <a:rPr lang="en-CA"/>
              <a:t>: If job tracker fails, all queued and running jobs are killed</a:t>
            </a:r>
          </a:p>
          <a:p>
            <a:endParaRPr lang="en-CA" smtClean="0"/>
          </a:p>
          <a:p>
            <a:r>
              <a:rPr lang="en-CA" smtClean="0"/>
              <a:t>Resource </a:t>
            </a:r>
            <a:r>
              <a:rPr lang="en-CA"/>
              <a:t>Utilization: Fixed/Static allocation of resources for map and reduce process results in low resource utilization</a:t>
            </a:r>
          </a:p>
          <a:p>
            <a:endParaRPr lang="en-CA" smtClean="0"/>
          </a:p>
          <a:p>
            <a:r>
              <a:rPr lang="en-CA" smtClean="0"/>
              <a:t>Ability to support </a:t>
            </a:r>
            <a:r>
              <a:rPr lang="en-CA"/>
              <a:t>for </a:t>
            </a:r>
            <a:r>
              <a:rPr lang="en-CA" smtClean="0"/>
              <a:t>Alternate </a:t>
            </a:r>
            <a:r>
              <a:rPr lang="en-CA"/>
              <a:t>Programming paradigms and Services</a:t>
            </a:r>
            <a:r>
              <a:rPr lang="en-CA"/>
              <a:t>: </a:t>
            </a:r>
            <a:br>
              <a:rPr lang="en-CA"/>
            </a:br>
            <a:r>
              <a:rPr lang="en-CA" smtClean="0"/>
              <a:t>- Iterative </a:t>
            </a:r>
            <a:r>
              <a:rPr lang="en-CA"/>
              <a:t>application is not efficient in MR (10 </a:t>
            </a:r>
            <a:r>
              <a:rPr lang="en-CA"/>
              <a:t>times </a:t>
            </a:r>
            <a:r>
              <a:rPr lang="en-CA" smtClean="0"/>
              <a:t>slower)</a:t>
            </a:r>
            <a:br>
              <a:rPr lang="en-CA" smtClean="0"/>
            </a:br>
            <a:r>
              <a:rPr lang="en-CA" smtClean="0"/>
              <a:t>- Non-MapReduce Applications are needed</a:t>
            </a:r>
            <a:br>
              <a:rPr lang="en-CA" smtClean="0"/>
            </a:br>
            <a:endParaRPr lang="en-CA"/>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429</Words>
  <Application>Microsoft Office PowerPoint</Application>
  <PresentationFormat>On-screen Show (4:3)</PresentationFormat>
  <Paragraphs>107</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MapReduce Algoritm</vt:lpstr>
      <vt:lpstr>Share Nothing Architecture in Hadoop MapReduce</vt:lpstr>
      <vt:lpstr>MapReduce Engine in Hadoop Ver. 1</vt:lpstr>
      <vt:lpstr>MapReduce Engine in Hadoop Ver. 1</vt:lpstr>
      <vt:lpstr>Issues with MapReduce in Version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Algorithm</dc:title>
  <dc:creator>Heny Tjin</dc:creator>
  <cp:lastModifiedBy>Heny Tjin</cp:lastModifiedBy>
  <cp:revision>4</cp:revision>
  <dcterms:created xsi:type="dcterms:W3CDTF">2016-10-09T15:48:34Z</dcterms:created>
  <dcterms:modified xsi:type="dcterms:W3CDTF">2016-10-09T16:17:37Z</dcterms:modified>
</cp:coreProperties>
</file>