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1"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1034" autoAdjust="0"/>
  </p:normalViewPr>
  <p:slideViewPr>
    <p:cSldViewPr>
      <p:cViewPr varScale="1">
        <p:scale>
          <a:sx n="29" d="100"/>
          <a:sy n="29" d="100"/>
        </p:scale>
        <p:origin x="-38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C4AF6-C56F-4C98-A39F-30C160CC9B0F}" type="datetimeFigureOut">
              <a:rPr lang="en-CA" smtClean="0"/>
              <a:t>2016-10-09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4267-7818-40D4-B3CC-287C20AD41DF}"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200" kern="1200" smtClean="0">
                <a:solidFill>
                  <a:schemeClr val="tx1"/>
                </a:solidFill>
                <a:latin typeface="+mn-lt"/>
                <a:ea typeface="+mn-ea"/>
                <a:cs typeface="+mn-cs"/>
              </a:rPr>
              <a:t>Features 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MapReduce programming paradigm – break into two basic phases: MAP and REDUCE</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MAP Phase :</a:t>
            </a:r>
          </a:p>
          <a:p>
            <a:pPr lvl="0"/>
            <a:r>
              <a:rPr lang="en-CA" sz="1200" kern="1200" smtClean="0">
                <a:solidFill>
                  <a:schemeClr val="tx1"/>
                </a:solidFill>
                <a:latin typeface="+mn-lt"/>
                <a:ea typeface="+mn-ea"/>
                <a:cs typeface="+mn-cs"/>
              </a:rPr>
              <a:t>known as mappers, Java processes JVMs</a:t>
            </a:r>
          </a:p>
          <a:p>
            <a:pPr lvl="0"/>
            <a:r>
              <a:rPr lang="en-CA" sz="1200" kern="1200" smtClean="0">
                <a:solidFill>
                  <a:schemeClr val="tx1"/>
                </a:solidFill>
                <a:latin typeface="+mn-lt"/>
                <a:ea typeface="+mn-ea"/>
                <a:cs typeface="+mn-cs"/>
              </a:rPr>
              <a:t>Usually JVMs start up on nodes that contain the data they will process. </a:t>
            </a:r>
          </a:p>
          <a:p>
            <a:pPr lvl="0"/>
            <a:r>
              <a:rPr lang="en-CA" sz="1200" kern="1200" smtClean="0">
                <a:solidFill>
                  <a:schemeClr val="tx1"/>
                </a:solidFill>
                <a:latin typeface="+mn-lt"/>
                <a:ea typeface="+mn-ea"/>
                <a:cs typeface="+mn-cs"/>
              </a:rPr>
              <a:t>Apply principle of </a:t>
            </a:r>
            <a:r>
              <a:rPr lang="en-CA" sz="1200" b="1" kern="1200" smtClean="0">
                <a:solidFill>
                  <a:schemeClr val="tx1"/>
                </a:solidFill>
                <a:latin typeface="+mn-lt"/>
                <a:ea typeface="+mn-ea"/>
                <a:cs typeface="+mn-cs"/>
              </a:rPr>
              <a:t>Data locality</a:t>
            </a:r>
            <a:r>
              <a:rPr lang="en-CA" sz="1200" kern="1200" smtClean="0">
                <a:solidFill>
                  <a:schemeClr val="tx1"/>
                </a:solidFill>
                <a:latin typeface="+mn-lt"/>
                <a:ea typeface="+mn-ea"/>
                <a:cs typeface="+mn-cs"/>
              </a:rPr>
              <a:t> == Moving the processing to servers that contain the data is more efficient than moving data across the network. </a:t>
            </a:r>
          </a:p>
          <a:p>
            <a:pPr lvl="0"/>
            <a:r>
              <a:rPr lang="en-CA" sz="1200" kern="1200" smtClean="0">
                <a:solidFill>
                  <a:schemeClr val="tx1"/>
                </a:solidFill>
                <a:latin typeface="+mn-lt"/>
                <a:ea typeface="+mn-ea"/>
                <a:cs typeface="+mn-cs"/>
              </a:rPr>
              <a:t>Mappers process input in key-value pairs, only able to process a single pair each time.</a:t>
            </a:r>
          </a:p>
          <a:p>
            <a:pPr lvl="0"/>
            <a:r>
              <a:rPr lang="en-CA" sz="1200" kern="1200" smtClean="0">
                <a:solidFill>
                  <a:schemeClr val="tx1"/>
                </a:solidFill>
                <a:latin typeface="+mn-lt"/>
                <a:ea typeface="+mn-ea"/>
                <a:cs typeface="+mn-cs"/>
              </a:rPr>
              <a:t>Number of mappers set by framework , not developer</a:t>
            </a:r>
          </a:p>
          <a:p>
            <a:pPr lvl="0"/>
            <a:r>
              <a:rPr lang="en-CA" sz="1200" kern="120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smtClean="0">
                <a:solidFill>
                  <a:schemeClr val="tx1"/>
                </a:solidFill>
                <a:latin typeface="+mn-lt"/>
                <a:ea typeface="+mn-ea"/>
                <a:cs typeface="+mn-cs"/>
              </a:rPr>
              <a:t>The output key-value pairs of mappers, is pass to Reducer.</a:t>
            </a:r>
          </a:p>
          <a:p>
            <a:pPr lvl="0"/>
            <a:r>
              <a:rPr lang="en-CA" sz="1200" kern="1200" smtClean="0">
                <a:solidFill>
                  <a:schemeClr val="tx1"/>
                </a:solidFill>
                <a:latin typeface="+mn-lt"/>
                <a:ea typeface="+mn-ea"/>
                <a:cs typeface="+mn-cs"/>
              </a:rPr>
              <a:t>Mappers can’t pass information to other mappers, (so is reducer cannot communicate with other reducer)</a:t>
            </a:r>
          </a:p>
          <a:p>
            <a:pPr lvl="0"/>
            <a:r>
              <a:rPr lang="en-CA" sz="1200" kern="1200" smtClean="0">
                <a:solidFill>
                  <a:schemeClr val="tx1"/>
                </a:solidFill>
                <a:latin typeface="+mn-lt"/>
                <a:ea typeface="+mn-ea"/>
                <a:cs typeface="+mn-cs"/>
              </a:rPr>
              <a:t>Example of processes performed in mappers: parsing, transforming, filtering</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Sort and Shuffle Phase (</a:t>
            </a:r>
            <a:r>
              <a:rPr lang="en-CA" sz="1200" i="1" kern="1200" smtClean="0">
                <a:solidFill>
                  <a:schemeClr val="tx1"/>
                </a:solidFill>
                <a:latin typeface="+mn-lt"/>
                <a:ea typeface="+mn-ea"/>
                <a:cs typeface="+mn-cs"/>
              </a:rPr>
              <a:t>currently just the basic</a:t>
            </a:r>
            <a:r>
              <a:rPr lang="en-CA" sz="1200" kern="1200" smtClean="0">
                <a:solidFill>
                  <a:schemeClr val="tx1"/>
                </a:solidFill>
                <a:latin typeface="+mn-lt"/>
                <a:ea typeface="+mn-ea"/>
                <a:cs typeface="+mn-cs"/>
              </a:rPr>
              <a:t>)</a:t>
            </a:r>
          </a:p>
          <a:p>
            <a:pPr lvl="0"/>
            <a:r>
              <a:rPr lang="en-CA" sz="1200" kern="1200" smtClean="0">
                <a:solidFill>
                  <a:schemeClr val="tx1"/>
                </a:solidFill>
                <a:latin typeface="+mn-lt"/>
                <a:ea typeface="+mn-ea"/>
                <a:cs typeface="+mn-cs"/>
              </a:rPr>
              <a:t>data is sorted and partitioned.</a:t>
            </a:r>
          </a:p>
          <a:p>
            <a:pPr lvl="0"/>
            <a:r>
              <a:rPr lang="en-CA" sz="1200" kern="1200" smtClean="0">
                <a:solidFill>
                  <a:schemeClr val="tx1"/>
                </a:solidFill>
                <a:latin typeface="+mn-lt"/>
                <a:ea typeface="+mn-ea"/>
                <a:cs typeface="+mn-cs"/>
              </a:rPr>
              <a:t>after which, data is sent, over network, to reducers JVMs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Reducer Phase</a:t>
            </a:r>
          </a:p>
          <a:p>
            <a:pPr lvl="0"/>
            <a:r>
              <a:rPr lang="en-CA" sz="1200" kern="1200" smtClean="0">
                <a:solidFill>
                  <a:schemeClr val="tx1"/>
                </a:solidFill>
                <a:latin typeface="+mn-lt"/>
                <a:ea typeface="+mn-ea"/>
                <a:cs typeface="+mn-cs"/>
              </a:rPr>
              <a:t>Reducer read the data ordered and partitioned by the keys</a:t>
            </a:r>
          </a:p>
          <a:p>
            <a:pPr lvl="0"/>
            <a:r>
              <a:rPr lang="en-CA" sz="1200" kern="1200" smtClean="0">
                <a:solidFill>
                  <a:schemeClr val="tx1"/>
                </a:solidFill>
                <a:latin typeface="+mn-lt"/>
                <a:ea typeface="+mn-ea"/>
                <a:cs typeface="+mn-cs"/>
              </a:rPr>
              <a:t>Reducer can do any number of operations on the data</a:t>
            </a:r>
          </a:p>
          <a:p>
            <a:pPr lvl="0"/>
            <a:r>
              <a:rPr lang="en-CA" sz="1200" kern="1200" smtClean="0">
                <a:solidFill>
                  <a:schemeClr val="tx1"/>
                </a:solidFill>
                <a:latin typeface="+mn-lt"/>
                <a:ea typeface="+mn-ea"/>
                <a:cs typeface="+mn-cs"/>
              </a:rPr>
              <a:t>Reducer most likely will write out some amount of data or aggregate to store like HDFS of HBASE </a:t>
            </a:r>
          </a:p>
          <a:p>
            <a:pPr lvl="0"/>
            <a:r>
              <a:rPr lang="en-CA" sz="1200" kern="1200" smtClean="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smtClean="0">
                <a:solidFill>
                  <a:schemeClr val="tx1"/>
                </a:solidFill>
                <a:latin typeface="+mn-lt"/>
                <a:ea typeface="+mn-ea"/>
                <a:cs typeface="+mn-cs"/>
              </a:rPr>
              <a:t>Synchronization barrier</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Other Notes:</a:t>
            </a:r>
          </a:p>
          <a:p>
            <a:pPr lvl="0"/>
            <a:r>
              <a:rPr lang="en-CA" sz="1200" kern="1200" smtClean="0">
                <a:solidFill>
                  <a:schemeClr val="tx1"/>
                </a:solidFill>
                <a:latin typeface="+mn-lt"/>
                <a:ea typeface="+mn-ea"/>
                <a:cs typeface="+mn-cs"/>
              </a:rPr>
              <a:t>Mappers and reducers typically don’t’ use much memory</a:t>
            </a:r>
          </a:p>
          <a:p>
            <a:pPr lvl="0"/>
            <a:r>
              <a:rPr lang="en-CA" sz="1200" kern="1200" smtClean="0">
                <a:solidFill>
                  <a:schemeClr val="tx1"/>
                </a:solidFill>
                <a:latin typeface="+mn-lt"/>
                <a:ea typeface="+mn-ea"/>
                <a:cs typeface="+mn-cs"/>
              </a:rPr>
              <a:t>JVM heap size is set relatively low</a:t>
            </a:r>
          </a:p>
          <a:p>
            <a:pPr lvl="0"/>
            <a:r>
              <a:rPr lang="en-CA" sz="1200" kern="1200" smtClean="0">
                <a:solidFill>
                  <a:schemeClr val="tx1"/>
                </a:solidFill>
                <a:latin typeface="+mn-lt"/>
                <a:ea typeface="+mn-ea"/>
                <a:cs typeface="+mn-cs"/>
              </a:rPr>
              <a:t>the output of mapper and reducer is written to disk</a:t>
            </a:r>
          </a:p>
          <a:p>
            <a:r>
              <a:rPr lang="en-CA" sz="1200" kern="1200" smtClean="0">
                <a:solidFill>
                  <a:schemeClr val="tx1"/>
                </a:solidFill>
                <a:latin typeface="+mn-lt"/>
                <a:ea typeface="+mn-ea"/>
                <a:cs typeface="+mn-cs"/>
              </a:rPr>
              <a:t> book pg 80-81</a:t>
            </a:r>
          </a:p>
          <a:p>
            <a:r>
              <a:rPr lang="en-CA" sz="1200" kern="1200" smtClean="0">
                <a:solidFill>
                  <a:schemeClr val="tx1"/>
                </a:solidFill>
                <a:latin typeface="+mn-lt"/>
                <a:ea typeface="+mn-ea"/>
                <a:cs typeface="+mn-cs"/>
              </a:rPr>
              <a:t> How?</a:t>
            </a:r>
          </a:p>
          <a:p>
            <a:r>
              <a:rPr lang="en-CA" sz="1200" kern="1200" smtClean="0">
                <a:solidFill>
                  <a:schemeClr val="tx1"/>
                </a:solidFill>
                <a:latin typeface="+mn-lt"/>
                <a:ea typeface="+mn-ea"/>
                <a:cs typeface="+mn-cs"/>
              </a:rPr>
              <a:t> Dont understand what it means</a:t>
            </a:r>
          </a:p>
          <a:p>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Synchronization Barrier of reducer, and its efficiency: </a:t>
            </a:r>
          </a:p>
          <a:p>
            <a:pPr lvl="0"/>
            <a:r>
              <a:rPr lang="en-CA" sz="1200" kern="1200" smtClean="0">
                <a:solidFill>
                  <a:schemeClr val="tx1"/>
                </a:solidFill>
                <a:latin typeface="+mn-lt"/>
                <a:ea typeface="+mn-ea"/>
                <a:cs typeface="+mn-cs"/>
              </a:rPr>
              <a:t>If output of reducers require further processing, entire data will be written to disk again, and read again.</a:t>
            </a:r>
          </a:p>
          <a:p>
            <a:pPr lvl="0"/>
            <a:r>
              <a:rPr lang="en-CA" sz="1200" i="1" kern="1200" smtClean="0">
                <a:solidFill>
                  <a:schemeClr val="tx1"/>
                </a:solidFill>
                <a:latin typeface="+mn-lt"/>
                <a:ea typeface="+mn-ea"/>
                <a:cs typeface="+mn-cs"/>
              </a:rPr>
              <a:t>It is considered inefficient for iterative processing of data</a:t>
            </a:r>
            <a:r>
              <a:rPr lang="en-CA" sz="1200" kern="1200" smtClean="0">
                <a:solidFill>
                  <a:schemeClr val="tx1"/>
                </a:solidFill>
                <a:latin typeface="+mn-lt"/>
                <a:ea typeface="+mn-ea"/>
                <a:cs typeface="+mn-cs"/>
              </a:rPr>
              <a:t> </a:t>
            </a:r>
          </a:p>
          <a:p>
            <a:r>
              <a:rPr lang="en-CA" sz="1200" u="none" strike="noStrike" kern="1200" smtClean="0">
                <a:solidFill>
                  <a:schemeClr val="tx1"/>
                </a:solidFill>
                <a:latin typeface="+mn-lt"/>
                <a:ea typeface="+mn-ea"/>
                <a:cs typeface="+mn-cs"/>
              </a:rPr>
              <a:t> </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Downside of MapReduce process for iterative algorithms:</a:t>
            </a:r>
          </a:p>
          <a:p>
            <a:pPr lvl="0"/>
            <a:r>
              <a:rPr lang="en-CA" sz="1200" kern="1200" smtClean="0">
                <a:solidFill>
                  <a:schemeClr val="tx1"/>
                </a:solidFill>
                <a:latin typeface="+mn-lt"/>
                <a:ea typeface="+mn-ea"/>
                <a:cs typeface="+mn-cs"/>
              </a:rPr>
              <a:t>Start up time: a loss of 10-30 seconds to startup cost</a:t>
            </a:r>
          </a:p>
          <a:p>
            <a:pPr lvl="0"/>
            <a:r>
              <a:rPr lang="en-CA" sz="1200" kern="1200" smtClean="0">
                <a:solidFill>
                  <a:schemeClr val="tx1"/>
                </a:solidFill>
                <a:latin typeface="+mn-lt"/>
                <a:ea typeface="+mn-ea"/>
                <a:cs typeface="+mn-cs"/>
              </a:rPr>
              <a:t>MapReduce </a:t>
            </a:r>
            <a:r>
              <a:rPr lang="en-CA" sz="1200" u="sng" kern="1200" smtClean="0">
                <a:solidFill>
                  <a:schemeClr val="tx1"/>
                </a:solidFill>
                <a:latin typeface="+mn-lt"/>
                <a:ea typeface="+mn-ea"/>
                <a:cs typeface="+mn-cs"/>
              </a:rPr>
              <a:t>writes to disk frequently</a:t>
            </a:r>
            <a:r>
              <a:rPr lang="en-CA" sz="1200" kern="1200" smtClean="0">
                <a:solidFill>
                  <a:schemeClr val="tx1"/>
                </a:solidFill>
                <a:latin typeface="+mn-lt"/>
                <a:ea typeface="+mn-ea"/>
                <a:cs typeface="+mn-cs"/>
              </a:rPr>
              <a:t> in order to facilitate fault tolerance</a:t>
            </a:r>
          </a:p>
          <a:p>
            <a:r>
              <a:rPr lang="en-CA" sz="1200" kern="1200" smtClean="0">
                <a:solidFill>
                  <a:schemeClr val="tx1"/>
                </a:solidFill>
                <a:latin typeface="+mn-lt"/>
                <a:ea typeface="+mn-ea"/>
                <a:cs typeface="+mn-cs"/>
              </a:rPr>
              <a:t> book pg 82</a:t>
            </a:r>
          </a:p>
          <a:p>
            <a:r>
              <a:rPr lang="en-CA" sz="1200" kern="1200" smtClean="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472E442-A238-48DC-9136-888DF7754375}" type="datetimeFigureOut">
              <a:rPr lang="en-CA" smtClean="0"/>
              <a:t>2016-10-09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472E442-A238-48DC-9136-888DF7754375}" type="datetimeFigureOut">
              <a:rPr lang="en-CA" smtClean="0"/>
              <a:t>2016-10-09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E442-A238-48DC-9136-888DF7754375}" type="datetimeFigureOut">
              <a:rPr lang="en-CA" smtClean="0"/>
              <a:t>2016-10-09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2E442-A238-48DC-9136-888DF7754375}" type="datetimeFigureOut">
              <a:rPr lang="en-CA" smtClean="0"/>
              <a:t>2016-10-09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4AAC-BDFF-4C9C-ADF2-45747E2C24AC}"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CA" smtClean="0"/>
              <a:t>MapReduce Algoritm</a:t>
            </a:r>
            <a:endParaRPr lang="en-CA"/>
          </a:p>
        </p:txBody>
      </p:sp>
      <p:sp>
        <p:nvSpPr>
          <p:cNvPr id="26" name="TextBox 25"/>
          <p:cNvSpPr txBox="1"/>
          <p:nvPr/>
        </p:nvSpPr>
        <p:spPr>
          <a:xfrm>
            <a:off x="4644008" y="980728"/>
            <a:ext cx="1152128" cy="646331"/>
          </a:xfrm>
          <a:prstGeom prst="rect">
            <a:avLst/>
          </a:prstGeom>
          <a:noFill/>
        </p:spPr>
        <p:txBody>
          <a:bodyPr wrap="square" rtlCol="0">
            <a:spAutoFit/>
          </a:bodyPr>
          <a:lstStyle/>
          <a:p>
            <a:pPr algn="ctr"/>
            <a:r>
              <a:rPr lang="en-CA" smtClean="0"/>
              <a:t>Spliting of Data</a:t>
            </a:r>
            <a:endParaRPr lang="en-CA"/>
          </a:p>
        </p:txBody>
      </p:sp>
      <p:sp>
        <p:nvSpPr>
          <p:cNvPr id="27" name="Rectangle 26"/>
          <p:cNvSpPr/>
          <p:nvPr/>
        </p:nvSpPr>
        <p:spPr>
          <a:xfrm>
            <a:off x="3995936"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mtClean="0">
                <a:solidFill>
                  <a:schemeClr val="tx1"/>
                </a:solidFill>
                <a:latin typeface="Courier New" pitchFamily="49" charset="0"/>
                <a:cs typeface="Courier New" pitchFamily="49" charset="0"/>
              </a:rPr>
              <a:t>Input Data</a:t>
            </a:r>
            <a:endParaRPr lang="en-CA" smtClean="0">
              <a:solidFill>
                <a:schemeClr val="tx1"/>
              </a:solidFill>
              <a:latin typeface="Courier New" pitchFamily="49" charset="0"/>
              <a:cs typeface="Courier New" pitchFamily="49" charset="0"/>
            </a:endParaRPr>
          </a:p>
        </p:txBody>
      </p:sp>
      <p:sp>
        <p:nvSpPr>
          <p:cNvPr id="28" name="Rectangle 27"/>
          <p:cNvSpPr/>
          <p:nvPr/>
        </p:nvSpPr>
        <p:spPr>
          <a:xfrm>
            <a:off x="2123728" y="1664904"/>
            <a:ext cx="129614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1</a:t>
            </a:r>
            <a:endParaRPr lang="en-CA" sz="1200">
              <a:solidFill>
                <a:schemeClr val="tx1"/>
              </a:solidFill>
            </a:endParaRPr>
          </a:p>
        </p:txBody>
      </p:sp>
      <p:sp>
        <p:nvSpPr>
          <p:cNvPr id="29" name="Rectangle 28"/>
          <p:cNvSpPr/>
          <p:nvPr/>
        </p:nvSpPr>
        <p:spPr>
          <a:xfrm>
            <a:off x="241176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0" name="Rectangle 29"/>
          <p:cNvSpPr/>
          <p:nvPr/>
        </p:nvSpPr>
        <p:spPr>
          <a:xfrm>
            <a:off x="370790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2</a:t>
            </a:r>
            <a:endParaRPr lang="en-CA" sz="1200">
              <a:solidFill>
                <a:schemeClr val="tx1"/>
              </a:solidFill>
            </a:endParaRPr>
          </a:p>
        </p:txBody>
      </p:sp>
      <p:sp>
        <p:nvSpPr>
          <p:cNvPr id="31" name="Rectangle 30"/>
          <p:cNvSpPr/>
          <p:nvPr/>
        </p:nvSpPr>
        <p:spPr>
          <a:xfrm>
            <a:off x="399593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2" name="Rectangle 31"/>
          <p:cNvSpPr/>
          <p:nvPr/>
        </p:nvSpPr>
        <p:spPr>
          <a:xfrm>
            <a:off x="6876256"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n</a:t>
            </a:r>
            <a:endParaRPr lang="en-CA" sz="1200">
              <a:solidFill>
                <a:schemeClr val="tx1"/>
              </a:solidFill>
            </a:endParaRPr>
          </a:p>
        </p:txBody>
      </p:sp>
      <p:sp>
        <p:nvSpPr>
          <p:cNvPr id="33" name="Rectangle 32"/>
          <p:cNvSpPr/>
          <p:nvPr/>
        </p:nvSpPr>
        <p:spPr>
          <a:xfrm>
            <a:off x="7164288"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4" name="Rectangle 33"/>
          <p:cNvSpPr/>
          <p:nvPr/>
        </p:nvSpPr>
        <p:spPr>
          <a:xfrm>
            <a:off x="1043608" y="1916832"/>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Input List</a:t>
            </a:r>
            <a:endParaRPr lang="en-CA" sz="1200">
              <a:solidFill>
                <a:schemeClr val="tx1"/>
              </a:solidFill>
            </a:endParaRPr>
          </a:p>
        </p:txBody>
      </p:sp>
      <p:sp>
        <p:nvSpPr>
          <p:cNvPr id="35" name="Rectangle 34"/>
          <p:cNvSpPr/>
          <p:nvPr/>
        </p:nvSpPr>
        <p:spPr>
          <a:xfrm>
            <a:off x="2412080"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39960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7" name="Rectangle 36"/>
          <p:cNvSpPr/>
          <p:nvPr/>
        </p:nvSpPr>
        <p:spPr>
          <a:xfrm>
            <a:off x="716428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8" name="Rectangle 37"/>
          <p:cNvSpPr/>
          <p:nvPr/>
        </p:nvSpPr>
        <p:spPr>
          <a:xfrm>
            <a:off x="1043608" y="2780928"/>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Output List</a:t>
            </a:r>
            <a:endParaRPr lang="en-CA" sz="1200">
              <a:solidFill>
                <a:schemeClr val="tx1"/>
              </a:solidFill>
            </a:endParaRPr>
          </a:p>
        </p:txBody>
      </p:sp>
      <p:cxnSp>
        <p:nvCxnSpPr>
          <p:cNvPr id="39" name="Straight Arrow Connector 38"/>
          <p:cNvCxnSpPr>
            <a:stCxn id="29" idx="2"/>
            <a:endCxn id="35" idx="0"/>
          </p:cNvCxnSpPr>
          <p:nvPr/>
        </p:nvCxnSpPr>
        <p:spPr>
          <a:xfrm>
            <a:off x="2807804"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6" idx="0"/>
          </p:cNvCxnSpPr>
          <p:nvPr/>
        </p:nvCxnSpPr>
        <p:spPr>
          <a:xfrm>
            <a:off x="4391980"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2"/>
            <a:endCxn id="37" idx="0"/>
          </p:cNvCxnSpPr>
          <p:nvPr/>
        </p:nvCxnSpPr>
        <p:spPr>
          <a:xfrm flipH="1">
            <a:off x="7560288"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8" idx="0"/>
          </p:cNvCxnSpPr>
          <p:nvPr/>
        </p:nvCxnSpPr>
        <p:spPr>
          <a:xfrm flipH="1">
            <a:off x="2771800" y="1052736"/>
            <a:ext cx="212423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30" idx="0"/>
          </p:cNvCxnSpPr>
          <p:nvPr/>
        </p:nvCxnSpPr>
        <p:spPr>
          <a:xfrm flipH="1">
            <a:off x="4355976"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2"/>
            <a:endCxn id="32" idx="0"/>
          </p:cNvCxnSpPr>
          <p:nvPr/>
        </p:nvCxnSpPr>
        <p:spPr>
          <a:xfrm>
            <a:off x="4896036" y="1052736"/>
            <a:ext cx="2628292"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12432" y="2411596"/>
            <a:ext cx="1575792" cy="369332"/>
          </a:xfrm>
          <a:prstGeom prst="rect">
            <a:avLst/>
          </a:prstGeom>
          <a:noFill/>
        </p:spPr>
        <p:txBody>
          <a:bodyPr wrap="square" rtlCol="0">
            <a:spAutoFit/>
          </a:bodyPr>
          <a:lstStyle/>
          <a:p>
            <a:pPr algn="ctr"/>
            <a:r>
              <a:rPr lang="en-CA" smtClean="0"/>
              <a:t>Mapping func</a:t>
            </a:r>
            <a:endParaRPr lang="en-CA"/>
          </a:p>
        </p:txBody>
      </p:sp>
      <p:sp>
        <p:nvSpPr>
          <p:cNvPr id="46" name="Left Brace 45"/>
          <p:cNvSpPr/>
          <p:nvPr/>
        </p:nvSpPr>
        <p:spPr>
          <a:xfrm>
            <a:off x="4860032" y="908720"/>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Rectangle 46"/>
          <p:cNvSpPr/>
          <p:nvPr/>
        </p:nvSpPr>
        <p:spPr>
          <a:xfrm>
            <a:off x="4427984"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Output Value</a:t>
            </a:r>
            <a:endParaRPr lang="en-CA" sz="1200">
              <a:solidFill>
                <a:schemeClr val="tx1"/>
              </a:solidFill>
            </a:endParaRPr>
          </a:p>
        </p:txBody>
      </p:sp>
      <p:sp>
        <p:nvSpPr>
          <p:cNvPr id="48" name="TextBox 47"/>
          <p:cNvSpPr txBox="1"/>
          <p:nvPr/>
        </p:nvSpPr>
        <p:spPr>
          <a:xfrm>
            <a:off x="3203848" y="3573016"/>
            <a:ext cx="1944216" cy="369332"/>
          </a:xfrm>
          <a:prstGeom prst="rect">
            <a:avLst/>
          </a:prstGeom>
          <a:noFill/>
        </p:spPr>
        <p:txBody>
          <a:bodyPr wrap="square" rtlCol="0">
            <a:spAutoFit/>
          </a:bodyPr>
          <a:lstStyle/>
          <a:p>
            <a:r>
              <a:rPr lang="en-CA" smtClean="0"/>
              <a:t>Reducing Function</a:t>
            </a:r>
            <a:endParaRPr lang="en-CA"/>
          </a:p>
        </p:txBody>
      </p:sp>
      <p:sp>
        <p:nvSpPr>
          <p:cNvPr id="49" name="TextBox 48"/>
          <p:cNvSpPr txBox="1"/>
          <p:nvPr/>
        </p:nvSpPr>
        <p:spPr>
          <a:xfrm>
            <a:off x="395536" y="4365104"/>
            <a:ext cx="8496944" cy="2369880"/>
          </a:xfrm>
          <a:prstGeom prst="rect">
            <a:avLst/>
          </a:prstGeom>
          <a:noFill/>
        </p:spPr>
        <p:txBody>
          <a:bodyPr wrap="square" rtlCol="0">
            <a:spAutoFit/>
          </a:bodyPr>
          <a:lstStyle/>
          <a:p>
            <a:pPr algn="ctr"/>
            <a:r>
              <a:rPr lang="en-CA" sz="1600" b="1"/>
              <a:t>Reduce( Map( ( Split(input) ) </a:t>
            </a:r>
            <a:r>
              <a:rPr lang="en-CA" sz="1600" b="1"/>
              <a:t>) </a:t>
            </a:r>
            <a:r>
              <a:rPr lang="en-CA" sz="1600" b="1" smtClean="0"/>
              <a:t>)</a:t>
            </a:r>
            <a:endParaRPr lang="en-CA" sz="1200"/>
          </a:p>
          <a:p>
            <a:pPr lvl="0"/>
            <a:r>
              <a:rPr lang="en-CA" sz="1200"/>
              <a:t>Split (Input): Input </a:t>
            </a:r>
            <a:r>
              <a:rPr lang="en-CA" sz="1200">
                <a:sym typeface="Wingdings"/>
              </a:rPr>
              <a:t></a:t>
            </a:r>
            <a:r>
              <a:rPr lang="en-CA" sz="1200"/>
              <a:t> Input </a:t>
            </a:r>
            <a:r>
              <a:rPr lang="en-CA" sz="1200"/>
              <a:t>List</a:t>
            </a:r>
            <a:r>
              <a:rPr lang="en-CA" sz="1200" smtClean="0"/>
              <a:t>:</a:t>
            </a:r>
          </a:p>
          <a:p>
            <a:pPr lvl="0"/>
            <a:r>
              <a:rPr lang="en-CA" sz="1200" smtClean="0"/>
              <a:t>One </a:t>
            </a:r>
            <a:r>
              <a:rPr lang="en-CA" sz="1200"/>
              <a:t>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8686800" cy="1143000"/>
          </a:xfrm>
        </p:spPr>
        <p:txBody>
          <a:bodyPr>
            <a:normAutofit fontScale="90000"/>
          </a:bodyPr>
          <a:lstStyle/>
          <a:p>
            <a:r>
              <a:rPr lang="en-CA" b="1"/>
              <a:t>Share </a:t>
            </a:r>
            <a:r>
              <a:rPr lang="en-CA" b="1"/>
              <a:t>Nothing </a:t>
            </a:r>
            <a:r>
              <a:rPr lang="en-CA" b="1" smtClean="0"/>
              <a:t>Architecture in Hadoop MapReduce</a:t>
            </a:r>
            <a:endParaRPr lang="en-CA"/>
          </a:p>
        </p:txBody>
      </p:sp>
      <p:sp>
        <p:nvSpPr>
          <p:cNvPr id="3" name="Content Placeholder 2"/>
          <p:cNvSpPr>
            <a:spLocks noGrp="1"/>
          </p:cNvSpPr>
          <p:nvPr>
            <p:ph idx="1"/>
          </p:nvPr>
        </p:nvSpPr>
        <p:spPr>
          <a:xfrm>
            <a:off x="457200" y="1196752"/>
            <a:ext cx="8229600" cy="1324743"/>
          </a:xfrm>
        </p:spPr>
        <p:txBody>
          <a:bodyPr>
            <a:normAutofit fontScale="70000" lnSpcReduction="20000"/>
          </a:bodyPr>
          <a:lstStyle/>
          <a:p>
            <a:pPr lvl="0"/>
            <a:r>
              <a:rPr lang="en-CA"/>
              <a:t>Each node is independent of other nodes in the system</a:t>
            </a:r>
          </a:p>
          <a:p>
            <a:pPr lvl="0"/>
            <a:r>
              <a:rPr lang="en-CA"/>
              <a:t>No share resources that can become bottlenecks</a:t>
            </a:r>
          </a:p>
          <a:p>
            <a:pPr lvl="0"/>
            <a:r>
              <a:rPr lang="en-CA"/>
              <a:t>Lack of shared data: each node is processing distinct subset of data, hence no need to manage access to </a:t>
            </a:r>
            <a:r>
              <a:rPr lang="en-CA"/>
              <a:t>shared </a:t>
            </a:r>
            <a:r>
              <a:rPr lang="en-CA" smtClean="0"/>
              <a:t>data</a:t>
            </a:r>
            <a:endParaRPr lang="en-CA"/>
          </a:p>
        </p:txBody>
      </p:sp>
      <p:sp>
        <p:nvSpPr>
          <p:cNvPr id="4" name="Content Placeholder 2"/>
          <p:cNvSpPr txBox="1">
            <a:spLocks/>
          </p:cNvSpPr>
          <p:nvPr/>
        </p:nvSpPr>
        <p:spPr>
          <a:xfrm>
            <a:off x="251520" y="2780928"/>
            <a:ext cx="8229600" cy="3744416"/>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CA" sz="3800" b="0" i="0" u="none" strike="noStrike" kern="1200" cap="none" spc="0" normalizeH="0" baseline="0" noProof="0" smtClean="0">
                <a:ln>
                  <a:noFill/>
                </a:ln>
                <a:solidFill>
                  <a:schemeClr val="tx1"/>
                </a:solidFill>
                <a:effectLst/>
                <a:uLnTx/>
                <a:uFillTx/>
                <a:latin typeface="+mn-lt"/>
                <a:ea typeface="+mn-ea"/>
                <a:cs typeface="+mn-cs"/>
              </a:rPr>
              <a:t>Advantages:</a:t>
            </a:r>
          </a:p>
          <a:p>
            <a:pPr marL="514350" lvl="0" indent="-514350">
              <a:buAutoNum type="arabicPeriod"/>
            </a:pPr>
            <a:r>
              <a:rPr lang="en-CA" sz="3200" smtClean="0"/>
              <a:t>Easily </a:t>
            </a:r>
            <a:r>
              <a:rPr lang="en-CA" sz="3200"/>
              <a:t>manage workflow (associated with transparent </a:t>
            </a:r>
            <a:r>
              <a:rPr lang="en-CA" sz="3200"/>
              <a:t>process </a:t>
            </a:r>
            <a:r>
              <a:rPr lang="en-CA" sz="3200" smtClean="0"/>
              <a:t>feature)</a:t>
            </a:r>
          </a:p>
          <a:p>
            <a:pPr marL="514350" lvl="0" indent="-514350">
              <a:buAutoNum type="arabicPeriod"/>
            </a:pPr>
            <a:r>
              <a:rPr lang="en-CA" sz="3200" smtClean="0"/>
              <a:t>Scalable</a:t>
            </a:r>
            <a:r>
              <a:rPr lang="en-CA" sz="3200"/>
              <a:t>: No shared resources, hence addition of nodes adss resources to the system and does not add further contention. As input data increases, just need to apply more nodes (</a:t>
            </a:r>
            <a:r>
              <a:rPr lang="en-CA" sz="3200"/>
              <a:t>linear </a:t>
            </a:r>
            <a:r>
              <a:rPr lang="en-CA" sz="3200" smtClean="0"/>
              <a:t>scalability)</a:t>
            </a:r>
          </a:p>
          <a:p>
            <a:pPr marL="514350" lvl="0" indent="-514350">
              <a:buAutoNum type="arabicPeriod"/>
            </a:pPr>
            <a:r>
              <a:rPr lang="en-CA" sz="3200" smtClean="0"/>
              <a:t>Fault </a:t>
            </a:r>
            <a:r>
              <a:rPr lang="en-CA" sz="3200"/>
              <a:t>tolerant:  </a:t>
            </a:r>
          </a:p>
          <a:p>
            <a:pPr marL="971550" lvl="1" indent="-514350">
              <a:buFont typeface="+mj-lt"/>
              <a:buAutoNum type="alphaLcPeriod"/>
            </a:pPr>
            <a:r>
              <a:rPr lang="en-CA" sz="3200"/>
              <a:t>each node is independent, hence no single points of failure</a:t>
            </a:r>
          </a:p>
          <a:p>
            <a:pPr marL="971550" lvl="1" indent="-514350">
              <a:buFont typeface="+mj-lt"/>
              <a:buAutoNum type="alphaLcPeriod"/>
            </a:pPr>
            <a:r>
              <a:rPr lang="en-CA" sz="3200"/>
              <a:t>Failed process in one node can be restarted on other node.</a:t>
            </a:r>
          </a:p>
          <a:p>
            <a:pPr marL="971550" lvl="1" indent="-514350">
              <a:buFont typeface="+mj-lt"/>
              <a:buAutoNum type="alphaLcPeriod"/>
            </a:pPr>
            <a:r>
              <a:rPr lang="en-CA" sz="3200"/>
              <a:t>The system can support multiple failures, depending number of data replication. </a:t>
            </a:r>
          </a:p>
          <a:p>
            <a:pPr marL="971550" lvl="1" indent="-514350">
              <a:buFont typeface="+mj-lt"/>
              <a:buAutoNum type="alphaLcPeriod"/>
            </a:pPr>
            <a:r>
              <a:rPr lang="en-CA" sz="3200"/>
              <a:t>Hence hardware failure will only slow down process, but not entirely crash the whole job</a:t>
            </a:r>
          </a:p>
          <a:p>
            <a:pPr marL="971550" lvl="1" indent="-514350">
              <a:buFont typeface="+mj-lt"/>
              <a:buAutoNum type="alphaLcPeriod"/>
            </a:pPr>
            <a:r>
              <a:rPr lang="en-CA" sz="3200"/>
              <a:t>Inputs are immutable. Hence result can be recalculated</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CA"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92088"/>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57200" y="2420888"/>
            <a:ext cx="8229600" cy="3705275"/>
          </a:xfrm>
        </p:spPr>
        <p:txBody>
          <a:bodyPr>
            <a:normAutofit lnSpcReduction="10000"/>
          </a:bodyPr>
          <a:lstStyle/>
          <a:p>
            <a:pPr marL="514350" indent="-514350">
              <a:buAutoNum type="arabicPeriod"/>
            </a:pPr>
            <a:r>
              <a:rPr lang="en-CA" smtClean="0"/>
              <a:t>. </a:t>
            </a:r>
            <a:r>
              <a:rPr lang="en-CA"/>
              <a:t>Client submit MapReduce </a:t>
            </a:r>
            <a:r>
              <a:rPr lang="en-CA"/>
              <a:t>Jobs</a:t>
            </a:r>
            <a:r>
              <a:rPr lang="en-CA" smtClean="0"/>
              <a:t>.</a:t>
            </a:r>
          </a:p>
          <a:p>
            <a:pPr marL="514350" indent="-514350">
              <a:buAutoNum type="arabicPeriod"/>
            </a:pPr>
            <a:r>
              <a:rPr lang="en-CA" smtClean="0"/>
              <a:t> </a:t>
            </a:r>
            <a:r>
              <a:rPr lang="en-CA"/>
              <a:t>Job Tracker will push work out (to available task-tracker </a:t>
            </a:r>
            <a:r>
              <a:rPr lang="en-CA"/>
              <a:t>nodes</a:t>
            </a:r>
            <a:r>
              <a:rPr lang="en-CA" smtClean="0"/>
              <a:t>)</a:t>
            </a:r>
          </a:p>
          <a:p>
            <a:pPr marL="514350" indent="-514350">
              <a:buAutoNum type="arabicPeriod"/>
            </a:pPr>
            <a:r>
              <a:rPr lang="en-CA" smtClean="0"/>
              <a:t>Every </a:t>
            </a:r>
            <a:r>
              <a:rPr lang="en-CA"/>
              <a:t>task tracker node will spawn JVM (Java Virtual Machine</a:t>
            </a:r>
            <a:r>
              <a:rPr lang="en-CA"/>
              <a:t>) </a:t>
            </a:r>
            <a:r>
              <a:rPr lang="en-CA" smtClean="0"/>
              <a:t>process</a:t>
            </a:r>
          </a:p>
          <a:p>
            <a:pPr marL="514350" indent="-514350">
              <a:buAutoNum type="arabicPeriod"/>
            </a:pPr>
            <a:r>
              <a:rPr lang="en-CA"/>
              <a:t>. At a set frequency, the task tracker will send signal to Job Tracker to indicate its ‘liveliness’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372200"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Rectangle 5"/>
          <p:cNvSpPr/>
          <p:nvPr/>
        </p:nvSpPr>
        <p:spPr>
          <a:xfrm>
            <a:off x="3275856" y="1052736"/>
            <a:ext cx="1800200"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7" name="Rectangle 6"/>
          <p:cNvSpPr/>
          <p:nvPr/>
        </p:nvSpPr>
        <p:spPr>
          <a:xfrm>
            <a:off x="6300192" y="980728"/>
            <a:ext cx="2016224" cy="9361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TASK TRACKER</a:t>
            </a:r>
          </a:p>
        </p:txBody>
      </p:sp>
      <p:sp>
        <p:nvSpPr>
          <p:cNvPr id="8" name="Rectangle 7"/>
          <p:cNvSpPr/>
          <p:nvPr/>
        </p:nvSpPr>
        <p:spPr>
          <a:xfrm>
            <a:off x="395536"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Rectangle 8"/>
          <p:cNvSpPr/>
          <p:nvPr/>
        </p:nvSpPr>
        <p:spPr>
          <a:xfrm>
            <a:off x="323528" y="1052736"/>
            <a:ext cx="2016224" cy="864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0" name="Straight Arrow Connector 9"/>
          <p:cNvCxnSpPr>
            <a:stCxn id="9" idx="3"/>
            <a:endCxn id="6" idx="1"/>
          </p:cNvCxnSpPr>
          <p:nvPr/>
        </p:nvCxnSpPr>
        <p:spPr>
          <a:xfrm flipV="1">
            <a:off x="2339752" y="1448780"/>
            <a:ext cx="936104" cy="360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076056" y="1448780"/>
            <a:ext cx="122413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5076056" y="1052736"/>
            <a:ext cx="1224136" cy="432048"/>
          </a:xfrm>
          <a:prstGeom prst="arc">
            <a:avLst>
              <a:gd name="adj1" fmla="val 10807524"/>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027" name="Rectangle 3"/>
          <p:cNvSpPr>
            <a:spLocks noChangeArrowheads="1"/>
          </p:cNvSpPr>
          <p:nvPr/>
        </p:nvSpPr>
        <p:spPr bwMode="auto">
          <a:xfrm>
            <a:off x="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4942"/>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644008" y="764704"/>
            <a:ext cx="4176464" cy="5688632"/>
          </a:xfrm>
        </p:spPr>
        <p:txBody>
          <a:bodyPr>
            <a:normAutofit fontScale="62500" lnSpcReduction="20000"/>
          </a:bodyPr>
          <a:lstStyle/>
          <a:p>
            <a:pPr marL="514350" lvl="0" indent="-514350">
              <a:buAutoNum type="arabicPeriod"/>
            </a:pPr>
            <a:r>
              <a:rPr lang="en-CA" smtClean="0"/>
              <a:t>Client </a:t>
            </a:r>
            <a:r>
              <a:rPr lang="en-CA"/>
              <a:t>submit MapReduce </a:t>
            </a:r>
            <a:r>
              <a:rPr lang="en-CA"/>
              <a:t>Jobs </a:t>
            </a:r>
            <a:r>
              <a:rPr lang="en-CA" smtClean="0"/>
              <a:t>to monolithic </a:t>
            </a:r>
            <a:r>
              <a:rPr lang="en-CA"/>
              <a:t>Job </a:t>
            </a:r>
            <a:r>
              <a:rPr lang="en-CA" smtClean="0"/>
              <a:t>Tracker. </a:t>
            </a:r>
          </a:p>
          <a:p>
            <a:pPr marL="514350" lvl="0" indent="-514350">
              <a:buAutoNum type="arabicPeriod"/>
            </a:pPr>
            <a:r>
              <a:rPr lang="en-CA" smtClean="0"/>
              <a:t>Job </a:t>
            </a:r>
            <a:r>
              <a:rPr lang="en-CA"/>
              <a:t>Tracker assigns and schedules cluster resources cluster resources for the users’ jobs</a:t>
            </a:r>
            <a:r>
              <a:rPr lang="en-CA"/>
              <a:t>. </a:t>
            </a:r>
            <a:r>
              <a:rPr lang="en-CA"/>
              <a:t/>
            </a:r>
            <a:br>
              <a:rPr lang="en-CA"/>
            </a:br>
            <a:r>
              <a:rPr lang="en-CA" smtClean="0"/>
              <a:t>The </a:t>
            </a:r>
            <a:r>
              <a:rPr lang="en-CA"/>
              <a:t>resources can include data locality: sub-jobs are places on nodes where users’ data resides (</a:t>
            </a:r>
            <a:r>
              <a:rPr lang="en-CA"/>
              <a:t>in </a:t>
            </a:r>
            <a:r>
              <a:rPr lang="en-CA" smtClean="0"/>
              <a:t>HDFS)</a:t>
            </a:r>
          </a:p>
          <a:p>
            <a:pPr marL="514350" lvl="0" indent="-514350">
              <a:buAutoNum type="arabicPeriod"/>
            </a:pPr>
            <a:r>
              <a:rPr lang="en-CA" smtClean="0"/>
              <a:t>Job </a:t>
            </a:r>
            <a:r>
              <a:rPr lang="en-CA"/>
              <a:t>Tracker works with Task Trackers on cluster nodes in collecting status data and </a:t>
            </a:r>
            <a:r>
              <a:rPr lang="en-CA"/>
              <a:t>monitoring </a:t>
            </a:r>
            <a:r>
              <a:rPr lang="en-CA" smtClean="0"/>
              <a:t>progress.</a:t>
            </a:r>
            <a:br>
              <a:rPr lang="en-CA" smtClean="0"/>
            </a:br>
            <a:r>
              <a:rPr lang="en-CA" smtClean="0"/>
              <a:t>Should </a:t>
            </a:r>
            <a:r>
              <a:rPr lang="en-CA"/>
              <a:t>a node go down, Job Tracker can </a:t>
            </a:r>
            <a:r>
              <a:rPr lang="en-CA"/>
              <a:t>reschedule </a:t>
            </a:r>
            <a:r>
              <a:rPr lang="en-CA" smtClean="0"/>
              <a:t>jobs.</a:t>
            </a:r>
          </a:p>
          <a:p>
            <a:pPr marL="514350" lvl="0" indent="-514350">
              <a:buAutoNum type="arabicPeriod"/>
            </a:pPr>
            <a:r>
              <a:rPr lang="en-CA" smtClean="0"/>
              <a:t>Job </a:t>
            </a:r>
            <a:r>
              <a:rPr lang="en-CA"/>
              <a:t>Tracker support only </a:t>
            </a:r>
            <a:r>
              <a:rPr lang="en-CA"/>
              <a:t>MapReduce </a:t>
            </a:r>
            <a:r>
              <a:rPr lang="en-CA" smtClean="0"/>
              <a:t>Jobs</a:t>
            </a:r>
          </a:p>
          <a:p>
            <a:pPr marL="514350" lvl="0" indent="-514350">
              <a:buAutoNum type="arabicPeriod"/>
            </a:pPr>
            <a:r>
              <a:rPr lang="en-CA" smtClean="0"/>
              <a:t>Once </a:t>
            </a:r>
            <a:r>
              <a:rPr lang="en-CA"/>
              <a:t>a job is complete, Job Tracker releases the resources and makes them available for </a:t>
            </a:r>
            <a:r>
              <a:rPr lang="en-CA"/>
              <a:t>other </a:t>
            </a:r>
            <a:r>
              <a:rPr lang="en-CA" smtClean="0"/>
              <a:t>work</a:t>
            </a:r>
            <a:endParaRPr lang="en-CA"/>
          </a:p>
        </p:txBody>
      </p:sp>
      <p:sp>
        <p:nvSpPr>
          <p:cNvPr id="4" name="Oval 3"/>
          <p:cNvSpPr/>
          <p:nvPr/>
        </p:nvSpPr>
        <p:spPr>
          <a:xfrm>
            <a:off x="-28128" y="2348880"/>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5" name="Oval 4"/>
          <p:cNvSpPr/>
          <p:nvPr/>
        </p:nvSpPr>
        <p:spPr>
          <a:xfrm>
            <a:off x="115888" y="350100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6" name="Rounded Rectangle 5"/>
          <p:cNvSpPr/>
          <p:nvPr/>
        </p:nvSpPr>
        <p:spPr>
          <a:xfrm>
            <a:off x="1124000" y="2636912"/>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 name="Rectangle 6"/>
          <p:cNvSpPr/>
          <p:nvPr/>
        </p:nvSpPr>
        <p:spPr>
          <a:xfrm>
            <a:off x="1484040" y="3140968"/>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8" name="Rounded Rectangle 7"/>
          <p:cNvSpPr/>
          <p:nvPr/>
        </p:nvSpPr>
        <p:spPr>
          <a:xfrm>
            <a:off x="2924200" y="1772816"/>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 name="Rectangle 8"/>
          <p:cNvSpPr/>
          <p:nvPr/>
        </p:nvSpPr>
        <p:spPr>
          <a:xfrm>
            <a:off x="3356248" y="19168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0" name="Oval 9"/>
          <p:cNvSpPr/>
          <p:nvPr/>
        </p:nvSpPr>
        <p:spPr>
          <a:xfrm>
            <a:off x="2996208" y="2481863"/>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1" name="Oval 10"/>
          <p:cNvSpPr/>
          <p:nvPr/>
        </p:nvSpPr>
        <p:spPr>
          <a:xfrm>
            <a:off x="3788296" y="2481863"/>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2" name="Straight Arrow Connector 11"/>
          <p:cNvCxnSpPr>
            <a:stCxn id="10" idx="0"/>
            <a:endCxn id="9" idx="2"/>
          </p:cNvCxnSpPr>
          <p:nvPr/>
        </p:nvCxnSpPr>
        <p:spPr>
          <a:xfrm flipV="1">
            <a:off x="339225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9" idx="2"/>
          </p:cNvCxnSpPr>
          <p:nvPr/>
        </p:nvCxnSpPr>
        <p:spPr>
          <a:xfrm flipH="1" flipV="1">
            <a:off x="375229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7" idx="3"/>
          </p:cNvCxnSpPr>
          <p:nvPr/>
        </p:nvCxnSpPr>
        <p:spPr>
          <a:xfrm flipH="1">
            <a:off x="2276128" y="2132856"/>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96208" y="3068960"/>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6" name="Rectangle 15"/>
          <p:cNvSpPr/>
          <p:nvPr/>
        </p:nvSpPr>
        <p:spPr>
          <a:xfrm>
            <a:off x="3428256" y="3212976"/>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7" name="Oval 16"/>
          <p:cNvSpPr/>
          <p:nvPr/>
        </p:nvSpPr>
        <p:spPr>
          <a:xfrm>
            <a:off x="3068216" y="3861048"/>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8" name="Oval 17"/>
          <p:cNvSpPr/>
          <p:nvPr/>
        </p:nvSpPr>
        <p:spPr>
          <a:xfrm>
            <a:off x="3923928" y="3861048"/>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9" name="Straight Arrow Connector 18"/>
          <p:cNvCxnSpPr>
            <a:stCxn id="17" idx="0"/>
            <a:endCxn id="16" idx="2"/>
          </p:cNvCxnSpPr>
          <p:nvPr/>
        </p:nvCxnSpPr>
        <p:spPr>
          <a:xfrm flipV="1">
            <a:off x="3464260" y="364502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0"/>
            <a:endCxn id="16" idx="2"/>
          </p:cNvCxnSpPr>
          <p:nvPr/>
        </p:nvCxnSpPr>
        <p:spPr>
          <a:xfrm flipH="1" flipV="1">
            <a:off x="3824300" y="3645024"/>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80184" y="436510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2" name="Rectangle 21"/>
          <p:cNvSpPr/>
          <p:nvPr/>
        </p:nvSpPr>
        <p:spPr>
          <a:xfrm>
            <a:off x="3212232" y="443711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23" name="Oval 22"/>
          <p:cNvSpPr/>
          <p:nvPr/>
        </p:nvSpPr>
        <p:spPr>
          <a:xfrm>
            <a:off x="2852192" y="508518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24" name="Oval 23"/>
          <p:cNvSpPr/>
          <p:nvPr/>
        </p:nvSpPr>
        <p:spPr>
          <a:xfrm>
            <a:off x="3707904" y="508518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25" name="Straight Arrow Connector 24"/>
          <p:cNvCxnSpPr>
            <a:stCxn id="23" idx="0"/>
            <a:endCxn id="22" idx="2"/>
          </p:cNvCxnSpPr>
          <p:nvPr/>
        </p:nvCxnSpPr>
        <p:spPr>
          <a:xfrm flipV="1">
            <a:off x="3248236" y="486916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0"/>
            <a:endCxn id="22" idx="2"/>
          </p:cNvCxnSpPr>
          <p:nvPr/>
        </p:nvCxnSpPr>
        <p:spPr>
          <a:xfrm flipH="1" flipV="1">
            <a:off x="3608276" y="486916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1"/>
            <a:endCxn id="7" idx="3"/>
          </p:cNvCxnSpPr>
          <p:nvPr/>
        </p:nvCxnSpPr>
        <p:spPr>
          <a:xfrm flipH="1">
            <a:off x="2276128" y="342900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a:endCxn id="7" idx="3"/>
          </p:cNvCxnSpPr>
          <p:nvPr/>
        </p:nvCxnSpPr>
        <p:spPr>
          <a:xfrm flipH="1" flipV="1">
            <a:off x="2276128" y="3429000"/>
            <a:ext cx="93610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7" idx="1"/>
          </p:cNvCxnSpPr>
          <p:nvPr/>
        </p:nvCxnSpPr>
        <p:spPr>
          <a:xfrm>
            <a:off x="907976" y="2672916"/>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6"/>
            <a:endCxn id="7" idx="1"/>
          </p:cNvCxnSpPr>
          <p:nvPr/>
        </p:nvCxnSpPr>
        <p:spPr>
          <a:xfrm flipV="1">
            <a:off x="1051992" y="3429000"/>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7976" y="2492896"/>
            <a:ext cx="432048" cy="276999"/>
          </a:xfrm>
          <a:prstGeom prst="rect">
            <a:avLst/>
          </a:prstGeom>
          <a:noFill/>
        </p:spPr>
        <p:txBody>
          <a:bodyPr wrap="square" rtlCol="0">
            <a:spAutoFit/>
          </a:bodyPr>
          <a:lstStyle/>
          <a:p>
            <a:r>
              <a:rPr lang="en-CA" sz="1200" smtClean="0"/>
              <a:t>1</a:t>
            </a:r>
            <a:endParaRPr lang="en-CA" sz="1200"/>
          </a:p>
        </p:txBody>
      </p:sp>
      <p:sp>
        <p:nvSpPr>
          <p:cNvPr id="32" name="TextBox 31"/>
          <p:cNvSpPr txBox="1"/>
          <p:nvPr/>
        </p:nvSpPr>
        <p:spPr>
          <a:xfrm>
            <a:off x="2996208" y="1988840"/>
            <a:ext cx="432048" cy="276999"/>
          </a:xfrm>
          <a:prstGeom prst="rect">
            <a:avLst/>
          </a:prstGeom>
          <a:noFill/>
        </p:spPr>
        <p:txBody>
          <a:bodyPr wrap="square" rtlCol="0">
            <a:spAutoFit/>
          </a:bodyPr>
          <a:lstStyle/>
          <a:p>
            <a:r>
              <a:rPr lang="en-CA" sz="1200" smtClean="0"/>
              <a:t>2</a:t>
            </a:r>
            <a:endParaRPr lang="en-CA" sz="1200"/>
          </a:p>
        </p:txBody>
      </p:sp>
      <p:sp>
        <p:nvSpPr>
          <p:cNvPr id="33" name="TextBox 32"/>
          <p:cNvSpPr txBox="1"/>
          <p:nvPr/>
        </p:nvSpPr>
        <p:spPr>
          <a:xfrm>
            <a:off x="2492152" y="2708920"/>
            <a:ext cx="432048" cy="276999"/>
          </a:xfrm>
          <a:prstGeom prst="rect">
            <a:avLst/>
          </a:prstGeom>
          <a:noFill/>
        </p:spPr>
        <p:txBody>
          <a:bodyPr wrap="square" rtlCol="0">
            <a:spAutoFit/>
          </a:bodyPr>
          <a:lstStyle/>
          <a:p>
            <a:r>
              <a:rPr lang="en-CA" sz="1200" smtClean="0"/>
              <a:t>3</a:t>
            </a:r>
            <a:endParaRPr lang="en-CA" sz="1200"/>
          </a:p>
        </p:txBody>
      </p:sp>
      <p:sp>
        <p:nvSpPr>
          <p:cNvPr id="34" name="TextBox 33"/>
          <p:cNvSpPr txBox="1"/>
          <p:nvPr/>
        </p:nvSpPr>
        <p:spPr>
          <a:xfrm>
            <a:off x="4148336" y="2276872"/>
            <a:ext cx="432048" cy="276999"/>
          </a:xfrm>
          <a:prstGeom prst="rect">
            <a:avLst/>
          </a:prstGeom>
          <a:noFill/>
        </p:spPr>
        <p:txBody>
          <a:bodyPr wrap="square" rtlCol="0">
            <a:spAutoFit/>
          </a:bodyPr>
          <a:lstStyle/>
          <a:p>
            <a:r>
              <a:rPr lang="en-CA" sz="1200" smtClean="0"/>
              <a:t>4</a:t>
            </a:r>
            <a:endParaRPr lang="en-CA" sz="1200"/>
          </a:p>
        </p:txBody>
      </p:sp>
      <p:sp>
        <p:nvSpPr>
          <p:cNvPr id="35" name="TextBox 34"/>
          <p:cNvSpPr txBox="1"/>
          <p:nvPr/>
        </p:nvSpPr>
        <p:spPr>
          <a:xfrm>
            <a:off x="2564160" y="3212976"/>
            <a:ext cx="432048" cy="276999"/>
          </a:xfrm>
          <a:prstGeom prst="rect">
            <a:avLst/>
          </a:prstGeom>
          <a:noFill/>
        </p:spPr>
        <p:txBody>
          <a:bodyPr wrap="square" rtlCol="0">
            <a:spAutoFit/>
          </a:bodyPr>
          <a:lstStyle/>
          <a:p>
            <a:r>
              <a:rPr lang="en-CA" sz="1200" smtClean="0"/>
              <a:t>5</a:t>
            </a:r>
            <a:endParaRPr lang="en-CA"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8958"/>
          </a:xfrm>
        </p:spPr>
        <p:txBody>
          <a:bodyPr>
            <a:normAutofit fontScale="90000"/>
          </a:bodyPr>
          <a:lstStyle/>
          <a:p>
            <a:r>
              <a:rPr lang="en-CA" smtClean="0"/>
              <a:t>Issues with MapReduce in Version 1</a:t>
            </a:r>
            <a:endParaRPr lang="en-CA"/>
          </a:p>
        </p:txBody>
      </p:sp>
      <p:sp>
        <p:nvSpPr>
          <p:cNvPr id="3" name="Content Placeholder 2"/>
          <p:cNvSpPr>
            <a:spLocks noGrp="1"/>
          </p:cNvSpPr>
          <p:nvPr>
            <p:ph idx="1"/>
          </p:nvPr>
        </p:nvSpPr>
        <p:spPr/>
        <p:txBody>
          <a:bodyPr>
            <a:normAutofit fontScale="70000" lnSpcReduction="20000"/>
          </a:bodyPr>
          <a:lstStyle/>
          <a:p>
            <a:r>
              <a:rPr lang="en-CA"/>
              <a:t>Scalability</a:t>
            </a:r>
            <a:r>
              <a:rPr lang="en-CA"/>
              <a:t>: </a:t>
            </a:r>
            <a:r>
              <a:rPr lang="en-CA" smtClean="0"/>
              <a:t>M</a:t>
            </a:r>
            <a:br>
              <a:rPr lang="en-CA" smtClean="0"/>
            </a:br>
            <a:r>
              <a:rPr lang="en-CA" smtClean="0"/>
              <a:t>- Max </a:t>
            </a:r>
            <a:r>
              <a:rPr lang="en-CA"/>
              <a:t>cluster </a:t>
            </a:r>
            <a:r>
              <a:rPr lang="en-CA"/>
              <a:t>size </a:t>
            </a:r>
            <a:r>
              <a:rPr lang="en-CA" smtClean="0"/>
              <a:t>is fixed (4000)</a:t>
            </a:r>
            <a:br>
              <a:rPr lang="en-CA" smtClean="0"/>
            </a:br>
            <a:r>
              <a:rPr lang="en-CA" smtClean="0"/>
              <a:t>- Max </a:t>
            </a:r>
            <a:r>
              <a:rPr lang="en-CA"/>
              <a:t>concurrent </a:t>
            </a:r>
            <a:r>
              <a:rPr lang="en-CA"/>
              <a:t>tasks </a:t>
            </a:r>
            <a:r>
              <a:rPr lang="en-CA" smtClean="0"/>
              <a:t>is fixed (40,000 processes)</a:t>
            </a:r>
            <a:br>
              <a:rPr lang="en-CA" smtClean="0"/>
            </a:br>
            <a:r>
              <a:rPr lang="en-CA" smtClean="0"/>
              <a:t>- Coarse </a:t>
            </a:r>
            <a:r>
              <a:rPr lang="en-CA"/>
              <a:t>synchronization in Job Tracker limited scalability</a:t>
            </a:r>
          </a:p>
          <a:p>
            <a:endParaRPr lang="en-CA" smtClean="0"/>
          </a:p>
          <a:p>
            <a:r>
              <a:rPr lang="en-CA" smtClean="0"/>
              <a:t>Availability</a:t>
            </a:r>
            <a:r>
              <a:rPr lang="en-CA"/>
              <a:t>: If job tracker fails, all queued and running jobs are killed</a:t>
            </a:r>
          </a:p>
          <a:p>
            <a:endParaRPr lang="en-CA" smtClean="0"/>
          </a:p>
          <a:p>
            <a:r>
              <a:rPr lang="en-CA" smtClean="0"/>
              <a:t>Resource </a:t>
            </a:r>
            <a:r>
              <a:rPr lang="en-CA"/>
              <a:t>Utilization: Fixed/Static allocation of resources for map and reduce process results in low resource utilization</a:t>
            </a:r>
          </a:p>
          <a:p>
            <a:endParaRPr lang="en-CA" smtClean="0"/>
          </a:p>
          <a:p>
            <a:r>
              <a:rPr lang="en-CA" smtClean="0"/>
              <a:t>Ability to support </a:t>
            </a:r>
            <a:r>
              <a:rPr lang="en-CA"/>
              <a:t>for </a:t>
            </a:r>
            <a:r>
              <a:rPr lang="en-CA" smtClean="0"/>
              <a:t>Alternate </a:t>
            </a:r>
            <a:r>
              <a:rPr lang="en-CA"/>
              <a:t>Programming paradigms and Services</a:t>
            </a:r>
            <a:r>
              <a:rPr lang="en-CA"/>
              <a:t>: </a:t>
            </a:r>
            <a:br>
              <a:rPr lang="en-CA"/>
            </a:br>
            <a:r>
              <a:rPr lang="en-CA" smtClean="0"/>
              <a:t>- Iterative </a:t>
            </a:r>
            <a:r>
              <a:rPr lang="en-CA"/>
              <a:t>application is not efficient in MR (10 </a:t>
            </a:r>
            <a:r>
              <a:rPr lang="en-CA"/>
              <a:t>times </a:t>
            </a:r>
            <a:r>
              <a:rPr lang="en-CA" smtClean="0"/>
              <a:t>slower)</a:t>
            </a:r>
            <a:br>
              <a:rPr lang="en-CA" smtClean="0"/>
            </a:br>
            <a:r>
              <a:rPr lang="en-CA" smtClean="0"/>
              <a:t>- Non-MapReduce Applications are needed</a:t>
            </a:r>
            <a:br>
              <a:rPr lang="en-CA" smtClean="0"/>
            </a:br>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442</Words>
  <Application>Microsoft Office PowerPoint</Application>
  <PresentationFormat>On-screen Show (4:3)</PresentationFormat>
  <Paragraphs>149</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MapReduce Algoritm</vt:lpstr>
      <vt:lpstr>Share Nothing Architecture in Hadoop MapReduce</vt:lpstr>
      <vt:lpstr>MapReduce Engine in Hadoop Ver. 1</vt:lpstr>
      <vt:lpstr>MapReduce Engine in Hadoop Ver. 1</vt:lpstr>
      <vt:lpstr>Issues with MapReduce in Version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Algorithm</dc:title>
  <dc:creator>Heny Tjin</dc:creator>
  <cp:lastModifiedBy>Heny Tjin</cp:lastModifiedBy>
  <cp:revision>6</cp:revision>
  <dcterms:created xsi:type="dcterms:W3CDTF">2016-10-09T15:48:34Z</dcterms:created>
  <dcterms:modified xsi:type="dcterms:W3CDTF">2016-10-09T16:20:59Z</dcterms:modified>
</cp:coreProperties>
</file>