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title>
      <c:tx>
        <c:rich>
          <a:bodyPr/>
          <a:lstStyle/>
          <a:p>
            <a:pPr>
              <a:defRPr/>
            </a:pPr>
            <a:r>
              <a:rPr lang="en-CA"/>
              <a:t>Understand</a:t>
            </a:r>
            <a:r>
              <a:rPr lang="en-CA" baseline="0"/>
              <a:t> </a:t>
            </a:r>
            <a:r>
              <a:rPr lang="en-CA" baseline="0" smtClean="0"/>
              <a:t>vs. </a:t>
            </a:r>
            <a:r>
              <a:rPr lang="en-CA" baseline="0"/>
              <a:t>Idea</a:t>
            </a:r>
            <a:endParaRPr lang="en-CA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Pos val="inEnd"/>
            <c:showVal val="1"/>
            <c:showCatName val="1"/>
            <c:showPercent val="1"/>
            <c:showLeaderLines val="1"/>
          </c:dLbls>
          <c:cat>
            <c:strRef>
              <c:f>Sheet3!$B$16:$C$16</c:f>
              <c:strCache>
                <c:ptCount val="2"/>
                <c:pt idx="0">
                  <c:v>Understand ∩ Idea</c:v>
                </c:pt>
                <c:pt idx="1">
                  <c:v>Understand - Idea</c:v>
                </c:pt>
              </c:strCache>
            </c:strRef>
          </c:cat>
          <c:val>
            <c:numRef>
              <c:f>Sheet3!$B$17:$C$17</c:f>
              <c:numCache>
                <c:formatCode>General</c:formatCode>
                <c:ptCount val="2"/>
                <c:pt idx="0">
                  <c:v>50538</c:v>
                </c:pt>
                <c:pt idx="1">
                  <c:v>11696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title>
      <c:tx>
        <c:rich>
          <a:bodyPr/>
          <a:lstStyle/>
          <a:p>
            <a:pPr>
              <a:defRPr/>
            </a:pPr>
            <a:r>
              <a:rPr lang="en-CA"/>
              <a:t>Idea vs. Understand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showVal val="1"/>
            <c:showCatName val="1"/>
            <c:showPercent val="1"/>
            <c:showLeaderLines val="1"/>
          </c:dLbls>
          <c:cat>
            <c:strRef>
              <c:f>Sheet3!$B$13:$C$13</c:f>
              <c:strCache>
                <c:ptCount val="2"/>
                <c:pt idx="0">
                  <c:v>Idea ∩ Understand</c:v>
                </c:pt>
                <c:pt idx="1">
                  <c:v>Idea - Understand</c:v>
                </c:pt>
              </c:strCache>
            </c:strRef>
          </c:cat>
          <c:val>
            <c:numRef>
              <c:f>Sheet3!$B$14:$C$14</c:f>
              <c:numCache>
                <c:formatCode>General</c:formatCode>
                <c:ptCount val="2"/>
                <c:pt idx="0">
                  <c:v>50538</c:v>
                </c:pt>
                <c:pt idx="1">
                  <c:v>3415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title>
      <c:tx>
        <c:rich>
          <a:bodyPr/>
          <a:lstStyle/>
          <a:p>
            <a:pPr>
              <a:defRPr/>
            </a:pPr>
            <a:r>
              <a:rPr lang="en-CA"/>
              <a:t>Understand vs.</a:t>
            </a:r>
            <a:r>
              <a:rPr lang="en-CA" baseline="0"/>
              <a:t> Include</a:t>
            </a:r>
            <a:endParaRPr lang="en-CA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Pos val="inEnd"/>
            <c:showVal val="1"/>
            <c:showCatName val="1"/>
            <c:showPercent val="1"/>
            <c:showLeaderLines val="1"/>
          </c:dLbls>
          <c:cat>
            <c:strRef>
              <c:f>Sheet3!$B$6:$C$6</c:f>
              <c:strCache>
                <c:ptCount val="2"/>
                <c:pt idx="0">
                  <c:v>Understand ∩ Include</c:v>
                </c:pt>
                <c:pt idx="1">
                  <c:v>Understand - Include</c:v>
                </c:pt>
              </c:strCache>
            </c:strRef>
          </c:cat>
          <c:val>
            <c:numRef>
              <c:f>Sheet3!$B$7:$C$7</c:f>
              <c:numCache>
                <c:formatCode>General</c:formatCode>
                <c:ptCount val="2"/>
                <c:pt idx="0">
                  <c:v>40404</c:v>
                </c:pt>
                <c:pt idx="1">
                  <c:v>21830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title>
      <c:tx>
        <c:rich>
          <a:bodyPr/>
          <a:lstStyle/>
          <a:p>
            <a:pPr>
              <a:defRPr/>
            </a:pPr>
            <a:r>
              <a:rPr lang="en-CA"/>
              <a:t>Include vs. Understand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showVal val="1"/>
            <c:showCatName val="1"/>
            <c:showPercent val="1"/>
            <c:showLeaderLines val="1"/>
          </c:dLbls>
          <c:cat>
            <c:strRef>
              <c:f>Sheet3!$B$9:$C$9</c:f>
              <c:strCache>
                <c:ptCount val="2"/>
                <c:pt idx="0">
                  <c:v>Include ∩ Understand</c:v>
                </c:pt>
                <c:pt idx="1">
                  <c:v>Include - Understand</c:v>
                </c:pt>
              </c:strCache>
            </c:strRef>
          </c:cat>
          <c:val>
            <c:numRef>
              <c:f>Sheet3!$B$10:$C$10</c:f>
              <c:numCache>
                <c:formatCode>General</c:formatCode>
                <c:ptCount val="2"/>
                <c:pt idx="0">
                  <c:v>40404</c:v>
                </c:pt>
                <c:pt idx="1">
                  <c:v>889</c:v>
                </c:pt>
              </c:numCache>
            </c:numRef>
          </c:val>
        </c:ser>
        <c:dLbls>
          <c:showCatName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249A-0869-42AE-A1EF-FDDB724E282A}" type="datetimeFigureOut">
              <a:rPr lang="en-CA" smtClean="0"/>
              <a:t>2016-11-13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A28C-0094-4CDE-9387-F5C0935A046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000" y="620688"/>
            <a:ext cx="1440000" cy="86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Extract Dependecy – writing a program for ‘Include’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00" y="2276872"/>
            <a:ext cx="1440000" cy="75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Extract Dependecy – using ‘Understand’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000" y="4437112"/>
            <a:ext cx="1440000" cy="46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Extract Dependecy – using Idea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19672" y="1440000"/>
            <a:ext cx="1512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Compare Dependency 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19672" y="3240000"/>
            <a:ext cx="1512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Compare Dependency 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99792" y="1440000"/>
            <a:ext cx="1512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Compute Sample Size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1880" y="1340768"/>
            <a:ext cx="1728192" cy="28803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2" name="Oval 11"/>
          <p:cNvSpPr/>
          <p:nvPr/>
        </p:nvSpPr>
        <p:spPr>
          <a:xfrm>
            <a:off x="5508104" y="1340768"/>
            <a:ext cx="1656184" cy="8640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Randomly pick a number of classes to examine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80112" y="3140968"/>
            <a:ext cx="1656184" cy="8640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Randomly pick a number of classes to examie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87816" y="2132856"/>
            <a:ext cx="1656184" cy="8640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Conclude Finding</a:t>
            </a:r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5"/>
            <a:endCxn id="7" idx="1"/>
          </p:cNvCxnSpPr>
          <p:nvPr/>
        </p:nvCxnSpPr>
        <p:spPr>
          <a:xfrm>
            <a:off x="1301117" y="1358158"/>
            <a:ext cx="539982" cy="176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7" idx="3"/>
          </p:cNvCxnSpPr>
          <p:nvPr/>
        </p:nvCxnSpPr>
        <p:spPr>
          <a:xfrm flipV="1">
            <a:off x="1301117" y="1993103"/>
            <a:ext cx="539982" cy="39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8" idx="1"/>
          </p:cNvCxnSpPr>
          <p:nvPr/>
        </p:nvCxnSpPr>
        <p:spPr>
          <a:xfrm>
            <a:off x="1301117" y="2922158"/>
            <a:ext cx="539982" cy="4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  <a:endCxn id="8" idx="3"/>
          </p:cNvCxnSpPr>
          <p:nvPr/>
        </p:nvCxnSpPr>
        <p:spPr>
          <a:xfrm flipV="1">
            <a:off x="1301117" y="3793103"/>
            <a:ext cx="539982" cy="712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131672" y="1764000"/>
            <a:ext cx="468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48" idx="2"/>
          </p:cNvCxnSpPr>
          <p:nvPr/>
        </p:nvCxnSpPr>
        <p:spPr>
          <a:xfrm>
            <a:off x="3131672" y="3564000"/>
            <a:ext cx="504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6"/>
            <a:endCxn id="12" idx="2"/>
          </p:cNvCxnSpPr>
          <p:nvPr/>
        </p:nvCxnSpPr>
        <p:spPr>
          <a:xfrm>
            <a:off x="5111792" y="1764000"/>
            <a:ext cx="396312" cy="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8" idx="6"/>
            <a:endCxn id="13" idx="2"/>
          </p:cNvCxnSpPr>
          <p:nvPr/>
        </p:nvCxnSpPr>
        <p:spPr>
          <a:xfrm>
            <a:off x="4932040" y="3564000"/>
            <a:ext cx="648072" cy="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635896" y="3240000"/>
            <a:ext cx="1296144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Compute Sample Size</a:t>
            </a:r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2" idx="6"/>
            <a:endCxn id="14" idx="2"/>
          </p:cNvCxnSpPr>
          <p:nvPr/>
        </p:nvCxnSpPr>
        <p:spPr>
          <a:xfrm>
            <a:off x="7164288" y="1772816"/>
            <a:ext cx="32352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6"/>
            <a:endCxn id="14" idx="2"/>
          </p:cNvCxnSpPr>
          <p:nvPr/>
        </p:nvCxnSpPr>
        <p:spPr>
          <a:xfrm flipV="1">
            <a:off x="7236296" y="2564904"/>
            <a:ext cx="25152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39952" y="112474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smtClean="0"/>
              <a:t>Online Calculator</a:t>
            </a:r>
            <a:endParaRPr lang="en-CA" sz="1000"/>
          </a:p>
        </p:txBody>
      </p:sp>
      <p:sp>
        <p:nvSpPr>
          <p:cNvPr id="69" name="Oval 68"/>
          <p:cNvSpPr/>
          <p:nvPr/>
        </p:nvSpPr>
        <p:spPr>
          <a:xfrm>
            <a:off x="7308304" y="4869160"/>
            <a:ext cx="1512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CA" sz="1200" smtClean="0">
                <a:solidFill>
                  <a:schemeClr val="tx1"/>
                </a:solidFill>
              </a:rPr>
              <a:t>State</a:t>
            </a:r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524328" y="58052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96336" y="558924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/>
              <a:t>transition</a:t>
            </a:r>
            <a:endParaRPr lang="en-CA" sz="1200"/>
          </a:p>
        </p:txBody>
      </p:sp>
      <p:sp>
        <p:nvSpPr>
          <p:cNvPr id="74" name="TextBox 73"/>
          <p:cNvSpPr txBox="1"/>
          <p:nvPr/>
        </p:nvSpPr>
        <p:spPr>
          <a:xfrm>
            <a:off x="7308304" y="443711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u="sng" smtClean="0"/>
              <a:t>LEGEND</a:t>
            </a:r>
            <a:endParaRPr lang="en-CA" sz="1200" u="sng"/>
          </a:p>
        </p:txBody>
      </p:sp>
      <p:sp>
        <p:nvSpPr>
          <p:cNvPr id="76" name="Rectangle 75"/>
          <p:cNvSpPr/>
          <p:nvPr/>
        </p:nvSpPr>
        <p:spPr>
          <a:xfrm>
            <a:off x="7164288" y="4365104"/>
            <a:ext cx="1728192" cy="1800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Understand vs. Idea</a:t>
            </a:r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7704" y="1772816"/>
          <a:ext cx="5181600" cy="762000"/>
        </p:xfrm>
        <a:graphic>
          <a:graphicData uri="http://schemas.openxmlformats.org/drawingml/2006/table">
            <a:tbl>
              <a:tblPr/>
              <a:tblGrid>
                <a:gridCol w="1384300"/>
                <a:gridCol w="1765300"/>
                <a:gridCol w="14224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Intersect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Excluding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Undertand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50538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Dependencies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79512" y="3212976"/>
          <a:ext cx="42839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644008" y="3284984"/>
          <a:ext cx="42119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Understand vs. Include</a:t>
            </a:r>
            <a:endParaRPr lang="en-CA"/>
          </a:p>
        </p:txBody>
      </p:sp>
      <p:graphicFrame>
        <p:nvGraphicFramePr>
          <p:cNvPr id="4" name="Chart 3"/>
          <p:cNvGraphicFramePr/>
          <p:nvPr/>
        </p:nvGraphicFramePr>
        <p:xfrm>
          <a:off x="323528" y="2924944"/>
          <a:ext cx="4248472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860032" y="2780928"/>
          <a:ext cx="41764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1720" y="1844824"/>
          <a:ext cx="5181600" cy="762000"/>
        </p:xfrm>
        <a:graphic>
          <a:graphicData uri="http://schemas.openxmlformats.org/drawingml/2006/table">
            <a:tbl>
              <a:tblPr/>
              <a:tblGrid>
                <a:gridCol w="1384300"/>
                <a:gridCol w="1765300"/>
                <a:gridCol w="14224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Intersect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Excluding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Undertand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40404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Include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Dependencies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6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7128792" cy="319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656"/>
            <a:ext cx="8519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728788"/>
            <a:ext cx="77247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331640" y="4293096"/>
            <a:ext cx="56886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105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Understand vs. Idea</vt:lpstr>
      <vt:lpstr>Understand vs. Include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Heny Tjin</dc:creator>
  <cp:lastModifiedBy>Heny Tjin</cp:lastModifiedBy>
  <cp:revision>27</cp:revision>
  <dcterms:created xsi:type="dcterms:W3CDTF">2016-11-14T03:14:21Z</dcterms:created>
  <dcterms:modified xsi:type="dcterms:W3CDTF">2016-11-14T12:34:32Z</dcterms:modified>
</cp:coreProperties>
</file>