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8" r:id="rId2"/>
    <p:sldId id="259" r:id="rId3"/>
    <p:sldId id="257" r:id="rId4"/>
    <p:sldId id="261"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322" autoAdjust="0"/>
  </p:normalViewPr>
  <p:slideViewPr>
    <p:cSldViewPr>
      <p:cViewPr varScale="1">
        <p:scale>
          <a:sx n="72" d="100"/>
          <a:sy n="72" d="100"/>
        </p:scale>
        <p:origin x="-266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9C4AF6-C56F-4C98-A39F-30C160CC9B0F}" type="datetimeFigureOut">
              <a:rPr lang="en-CA" smtClean="0"/>
              <a:pPr/>
              <a:t>2016-10-16</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D44267-7818-40D4-B3CC-287C20AD41DF}"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CA" sz="1200" kern="1200" smtClean="0">
                <a:solidFill>
                  <a:schemeClr val="tx1"/>
                </a:solidFill>
                <a:latin typeface="+mn-lt"/>
                <a:ea typeface="+mn-ea"/>
                <a:cs typeface="+mn-cs"/>
              </a:rPr>
              <a:t>1. Client submit MapReduce Jobs.</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2. Job Tracker will push work out (to available task-tracker nodes):</a:t>
            </a:r>
          </a:p>
          <a:p>
            <a:r>
              <a:rPr lang="en-CA" sz="1200" kern="1200" smtClean="0">
                <a:solidFill>
                  <a:schemeClr val="tx1"/>
                </a:solidFill>
                <a:latin typeface="+mn-lt"/>
                <a:ea typeface="+mn-ea"/>
                <a:cs typeface="+mn-cs"/>
              </a:rPr>
              <a:t>	1. Keep work as close to the ‘targeted’ data as possible </a:t>
            </a:r>
          </a:p>
          <a:p>
            <a:r>
              <a:rPr lang="en-CA" sz="1200" kern="1200" smtClean="0">
                <a:solidFill>
                  <a:schemeClr val="tx1"/>
                </a:solidFill>
                <a:latin typeface="+mn-lt"/>
                <a:ea typeface="+mn-ea"/>
                <a:cs typeface="+mn-cs"/>
              </a:rPr>
              <a:t>		(this is possible due to </a:t>
            </a:r>
            <a:r>
              <a:rPr lang="en-CA" sz="1200" b="1" kern="1200" smtClean="0">
                <a:solidFill>
                  <a:schemeClr val="tx1"/>
                </a:solidFill>
                <a:latin typeface="+mn-lt"/>
                <a:ea typeface="+mn-ea"/>
                <a:cs typeface="+mn-cs"/>
              </a:rPr>
              <a:t>rack-aware file system</a:t>
            </a:r>
            <a:r>
              <a:rPr lang="en-CA" sz="1200" kern="1200" smtClean="0">
                <a:solidFill>
                  <a:schemeClr val="tx1"/>
                </a:solidFill>
                <a:latin typeface="+mn-lt"/>
                <a:ea typeface="+mn-ea"/>
                <a:cs typeface="+mn-cs"/>
              </a:rPr>
              <a:t>)</a:t>
            </a:r>
          </a:p>
          <a:p>
            <a:r>
              <a:rPr lang="en-CA" sz="1200" kern="1200" smtClean="0">
                <a:solidFill>
                  <a:schemeClr val="tx1"/>
                </a:solidFill>
                <a:latin typeface="+mn-lt"/>
                <a:ea typeface="+mn-ea"/>
                <a:cs typeface="+mn-cs"/>
              </a:rPr>
              <a:t>	</a:t>
            </a:r>
            <a:r>
              <a:rPr lang="en-CA" sz="1200" i="1" kern="1200" smtClean="0">
                <a:solidFill>
                  <a:schemeClr val="tx1"/>
                </a:solidFill>
                <a:latin typeface="+mn-lt"/>
                <a:ea typeface="+mn-ea"/>
                <a:cs typeface="+mn-cs"/>
              </a:rPr>
              <a:t>To Julian: do you refer this location awareness of the file system as rack-aware file system?</a:t>
            </a:r>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(with rack-aware file system) Job Tracker can know which </a:t>
            </a:r>
          </a:p>
          <a:p>
            <a:r>
              <a:rPr lang="en-CA" sz="1200" kern="1200" smtClean="0">
                <a:solidFill>
                  <a:schemeClr val="tx1"/>
                </a:solidFill>
                <a:latin typeface="+mn-lt"/>
                <a:ea typeface="+mn-ea"/>
                <a:cs typeface="+mn-cs"/>
              </a:rPr>
              <a:t>(a)node contains the data </a:t>
            </a:r>
          </a:p>
          <a:p>
            <a:r>
              <a:rPr lang="en-CA" sz="1200" kern="1200" smtClean="0">
                <a:solidFill>
                  <a:schemeClr val="tx1"/>
                </a:solidFill>
                <a:latin typeface="+mn-lt"/>
                <a:ea typeface="+mn-ea"/>
                <a:cs typeface="+mn-cs"/>
              </a:rPr>
              <a:t>(b)which other node nearby the system</a:t>
            </a:r>
          </a:p>
          <a:p>
            <a:r>
              <a:rPr lang="en-CA" sz="1200" kern="1200" smtClean="0">
                <a:solidFill>
                  <a:schemeClr val="tx1"/>
                </a:solidFill>
                <a:latin typeface="+mn-lt"/>
                <a:ea typeface="+mn-ea"/>
                <a:cs typeface="+mn-cs"/>
              </a:rPr>
              <a:t>2. if work cannot be hosted on the same node as the data it is processing, Task Tracker will assign to the node nearest to the data, i.e that’s in the same rack</a:t>
            </a:r>
          </a:p>
          <a:p>
            <a:r>
              <a:rPr lang="en-CA" sz="1200" kern="1200" smtClean="0">
                <a:solidFill>
                  <a:schemeClr val="tx1"/>
                </a:solidFill>
                <a:latin typeface="+mn-lt"/>
                <a:ea typeface="+mn-ea"/>
                <a:cs typeface="+mn-cs"/>
              </a:rPr>
              <a:t>Basically, the pushing of the job (scheduling) is processed with the objective of:</a:t>
            </a:r>
          </a:p>
          <a:p>
            <a:r>
              <a:rPr lang="en-CA" sz="1200" b="1" kern="1200" smtClean="0">
                <a:solidFill>
                  <a:schemeClr val="tx1"/>
                </a:solidFill>
                <a:latin typeface="+mn-lt"/>
                <a:ea typeface="+mn-ea"/>
                <a:cs typeface="+mn-cs"/>
              </a:rPr>
              <a:t>Reducing network traffic on the main backbone network</a:t>
            </a:r>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sym typeface="Wingdings"/>
              </a:rPr>
              <a:t></a:t>
            </a:r>
            <a:r>
              <a:rPr lang="en-CA" sz="1200" kern="1200" smtClean="0">
                <a:solidFill>
                  <a:schemeClr val="tx1"/>
                </a:solidFill>
                <a:latin typeface="+mn-lt"/>
                <a:ea typeface="+mn-ea"/>
                <a:cs typeface="+mn-cs"/>
              </a:rPr>
              <a:t> </a:t>
            </a:r>
            <a:r>
              <a:rPr lang="en-CA" sz="1200" b="1" kern="1200" smtClean="0">
                <a:solidFill>
                  <a:schemeClr val="tx1"/>
                </a:solidFill>
                <a:latin typeface="+mn-lt"/>
                <a:ea typeface="+mn-ea"/>
                <a:cs typeface="+mn-cs"/>
              </a:rPr>
              <a:t>performance critical</a:t>
            </a:r>
            <a:r>
              <a:rPr lang="en-CA" sz="1200" kern="1200" smtClean="0">
                <a:solidFill>
                  <a:schemeClr val="tx1"/>
                </a:solidFill>
                <a:latin typeface="+mn-lt"/>
                <a:ea typeface="+mn-ea"/>
                <a:cs typeface="+mn-cs"/>
              </a:rPr>
              <a:t>: This is crucial, since if one of the job tracks slow down, the entire MapReduce Job slows down as well, especially if it is the last piece of information. </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(at Task Tracker). Every task tracker node will spawn JVM (Java Virtual Machine) process</a:t>
            </a:r>
          </a:p>
          <a:p>
            <a:r>
              <a:rPr lang="en-CA" sz="1200" kern="1200" smtClean="0">
                <a:solidFill>
                  <a:schemeClr val="tx1"/>
                </a:solidFill>
                <a:latin typeface="+mn-lt"/>
                <a:ea typeface="+mn-ea"/>
                <a:cs typeface="+mn-cs"/>
                <a:sym typeface="Wingdings"/>
              </a:rPr>
              <a:t></a:t>
            </a:r>
            <a:r>
              <a:rPr lang="en-CA" sz="1200" kern="1200" smtClean="0">
                <a:solidFill>
                  <a:schemeClr val="tx1"/>
                </a:solidFill>
                <a:latin typeface="+mn-lt"/>
                <a:ea typeface="+mn-ea"/>
                <a:cs typeface="+mn-cs"/>
              </a:rPr>
              <a:t> Objective: Should the job crashes its environment, it will be its JVM, and hence avoiding crashing the Task Tracker </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3b. At a set frequency, the task tracker will send signal to Job Tracker to indicate its ‘liveliness’</a:t>
            </a:r>
          </a:p>
          <a:p>
            <a:r>
              <a:rPr lang="en-CA" sz="1200" kern="1200" smtClean="0">
                <a:solidFill>
                  <a:schemeClr val="tx1"/>
                </a:solidFill>
                <a:latin typeface="+mn-lt"/>
                <a:ea typeface="+mn-ea"/>
                <a:cs typeface="+mn-cs"/>
                <a:sym typeface="Wingdings"/>
              </a:rPr>
              <a:t></a:t>
            </a:r>
            <a:r>
              <a:rPr lang="en-CA" sz="1200" kern="1200" smtClean="0">
                <a:solidFill>
                  <a:schemeClr val="tx1"/>
                </a:solidFill>
                <a:latin typeface="+mn-lt"/>
                <a:ea typeface="+mn-ea"/>
                <a:cs typeface="+mn-cs"/>
              </a:rPr>
              <a:t> Should Task-tracker fails or has reached time-out (Job Tracker will know this when it does not receive any signal from task tracker for a certain period of time),  </a:t>
            </a:r>
          </a:p>
          <a:p>
            <a:r>
              <a:rPr lang="en-CA" sz="1200" kern="1200" smtClean="0">
                <a:solidFill>
                  <a:schemeClr val="tx1"/>
                </a:solidFill>
                <a:latin typeface="+mn-lt"/>
                <a:ea typeface="+mn-ea"/>
                <a:cs typeface="+mn-cs"/>
              </a:rPr>
              <a:t> </a:t>
            </a:r>
            <a:endParaRPr lang="en-CA" sz="12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7D44267-7818-40D4-B3CC-287C20AD41DF}" type="slidenum">
              <a:rPr lang="en-CA" smtClean="0"/>
              <a:pPr/>
              <a:t>1</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14350" lvl="0" indent="-514350">
              <a:buAutoNum type="arabicPeriod"/>
            </a:pPr>
            <a:r>
              <a:rPr lang="en-CA" smtClean="0"/>
              <a:t>Client submit MapReduce Jobs to monolithic Job Tracker. </a:t>
            </a:r>
          </a:p>
          <a:p>
            <a:pPr marL="514350" lvl="0" indent="-514350">
              <a:buAutoNum type="arabicPeriod"/>
            </a:pPr>
            <a:r>
              <a:rPr lang="en-CA" smtClean="0"/>
              <a:t>Job Tracker assigns and schedules cluster resources for the users’ jobs,</a:t>
            </a:r>
            <a:r>
              <a:rPr lang="en-CA" baseline="0" smtClean="0"/>
              <a:t> usually taking int account the data locality (which JobTracker get from NameNode)</a:t>
            </a:r>
            <a:r>
              <a:rPr lang="en-CA" smtClean="0"/>
              <a:t> </a:t>
            </a:r>
          </a:p>
          <a:p>
            <a:pPr marL="514350" lvl="0" indent="-514350">
              <a:buAutoNum type="arabicPeriod"/>
            </a:pPr>
            <a:r>
              <a:rPr lang="en-CA" smtClean="0"/>
              <a:t>Job Tracker works with Task Trackers on cluster nodes in collecting status data and monitoring progress.</a:t>
            </a:r>
            <a:br>
              <a:rPr lang="en-CA" smtClean="0"/>
            </a:br>
            <a:r>
              <a:rPr lang="en-CA" smtClean="0"/>
              <a:t>Should a node go down, Job Tracker can reschedule jobs.</a:t>
            </a:r>
          </a:p>
          <a:p>
            <a:pPr marL="514350" lvl="0" indent="-514350">
              <a:buAutoNum type="arabicPeriod"/>
            </a:pPr>
            <a:r>
              <a:rPr lang="en-CA" smtClean="0"/>
              <a:t>Job Tracker support only Map jobs and Reduce Jobs</a:t>
            </a:r>
          </a:p>
          <a:p>
            <a:pPr marL="514350" lvl="0" indent="-514350">
              <a:buAutoNum type="arabicPeriod"/>
            </a:pPr>
            <a:r>
              <a:rPr lang="en-CA" smtClean="0"/>
              <a:t>Once a job is complete, Job Tracker releases the resources and makes them available for other work</a:t>
            </a:r>
            <a:endParaRPr lang="en-CA"/>
          </a:p>
        </p:txBody>
      </p:sp>
      <p:sp>
        <p:nvSpPr>
          <p:cNvPr id="4" name="Slide Number Placeholder 3"/>
          <p:cNvSpPr>
            <a:spLocks noGrp="1"/>
          </p:cNvSpPr>
          <p:nvPr>
            <p:ph type="sldNum" sz="quarter" idx="10"/>
          </p:nvPr>
        </p:nvSpPr>
        <p:spPr/>
        <p:txBody>
          <a:bodyPr/>
          <a:lstStyle/>
          <a:p>
            <a:fld id="{E7D44267-7818-40D4-B3CC-287C20AD41DF}" type="slidenum">
              <a:rPr lang="en-CA" smtClean="0"/>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lgn="ctr"/>
            <a:r>
              <a:rPr lang="en-CA" sz="1600" b="1" smtClean="0"/>
              <a:t>Reduce( Map( ( Split(input) ) ) )</a:t>
            </a:r>
            <a:endParaRPr lang="en-CA" sz="1200" smtClean="0"/>
          </a:p>
          <a:p>
            <a:pPr lvl="0"/>
            <a:r>
              <a:rPr lang="en-CA" sz="1200" smtClean="0"/>
              <a:t>Split (Input): Input </a:t>
            </a:r>
            <a:r>
              <a:rPr lang="en-CA" sz="1200" smtClean="0">
                <a:sym typeface="Wingdings"/>
              </a:rPr>
              <a:t></a:t>
            </a:r>
            <a:r>
              <a:rPr lang="en-CA" sz="1200" smtClean="0"/>
              <a:t> Input List:</a:t>
            </a:r>
          </a:p>
          <a:p>
            <a:pPr lvl="0"/>
            <a:r>
              <a:rPr lang="en-CA" sz="1200" smtClean="0"/>
              <a:t>One big chunk of data </a:t>
            </a:r>
            <a:r>
              <a:rPr lang="en-CA" sz="1200" smtClean="0">
                <a:sym typeface="Wingdings"/>
              </a:rPr>
              <a:t></a:t>
            </a:r>
            <a:r>
              <a:rPr lang="en-CA" sz="1200" smtClean="0"/>
              <a:t> a number of split data</a:t>
            </a:r>
          </a:p>
          <a:p>
            <a:r>
              <a:rPr lang="en-CA" sz="1200" smtClean="0"/>
              <a:t>Place data in distributed file system, HDFS</a:t>
            </a:r>
          </a:p>
          <a:p>
            <a:r>
              <a:rPr lang="en-CA" sz="1200" smtClean="0">
                <a:sym typeface="Wingdings"/>
              </a:rPr>
              <a:t></a:t>
            </a:r>
            <a:r>
              <a:rPr lang="en-CA" sz="1200" smtClean="0"/>
              <a:t> data is automatically sliced, placed on different nodes/servers.</a:t>
            </a:r>
          </a:p>
          <a:p>
            <a:r>
              <a:rPr lang="en-CA" sz="1200" smtClean="0"/>
              <a:t> </a:t>
            </a:r>
          </a:p>
          <a:p>
            <a:pPr lvl="0"/>
            <a:r>
              <a:rPr lang="en-CA" sz="1200" smtClean="0"/>
              <a:t>Map(Input List): Input List </a:t>
            </a:r>
            <a:r>
              <a:rPr lang="en-CA" sz="1200" smtClean="0">
                <a:sym typeface="Wingdings"/>
              </a:rPr>
              <a:t></a:t>
            </a:r>
            <a:r>
              <a:rPr lang="en-CA" sz="1200" smtClean="0"/>
              <a:t> Output List</a:t>
            </a:r>
          </a:p>
          <a:p>
            <a:r>
              <a:rPr lang="en-CA" sz="1200" smtClean="0"/>
              <a:t>Mapping: a user query/job is ‘mapped’ to all nodes == applied to all slices independently. </a:t>
            </a:r>
          </a:p>
          <a:p>
            <a:r>
              <a:rPr lang="en-CA" sz="1200" smtClean="0"/>
              <a:t> </a:t>
            </a:r>
          </a:p>
          <a:p>
            <a:pPr lvl="0"/>
            <a:r>
              <a:rPr lang="en-CA" sz="1200" smtClean="0"/>
              <a:t>Reduce(Output list): Output List </a:t>
            </a:r>
            <a:r>
              <a:rPr lang="en-CA" sz="1200" smtClean="0">
                <a:sym typeface="Wingdings"/>
              </a:rPr>
              <a:t></a:t>
            </a:r>
            <a:r>
              <a:rPr lang="en-CA" sz="1200" smtClean="0"/>
              <a:t> Output value</a:t>
            </a:r>
          </a:p>
          <a:p>
            <a:r>
              <a:rPr lang="en-CA" sz="1200" smtClean="0"/>
              <a:t>Results are reduced to one answer</a:t>
            </a:r>
          </a:p>
          <a:p>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Features </a:t>
            </a:r>
            <a:r>
              <a:rPr lang="en-CA" sz="1200" kern="1200" smtClean="0">
                <a:solidFill>
                  <a:schemeClr val="tx1"/>
                </a:solidFill>
                <a:latin typeface="+mn-lt"/>
                <a:ea typeface="+mn-ea"/>
                <a:cs typeface="+mn-cs"/>
              </a:rPr>
              <a:t>of this mechanism:</a:t>
            </a:r>
          </a:p>
          <a:p>
            <a:pPr lvl="0"/>
            <a:r>
              <a:rPr lang="en-CA" sz="1200" kern="1200" smtClean="0">
                <a:solidFill>
                  <a:schemeClr val="tx1"/>
                </a:solidFill>
                <a:latin typeface="+mn-lt"/>
                <a:ea typeface="+mn-ea"/>
                <a:cs typeface="+mn-cs"/>
              </a:rPr>
              <a:t>Functional approach: </a:t>
            </a:r>
          </a:p>
          <a:p>
            <a:pPr lvl="1"/>
            <a:r>
              <a:rPr lang="en-CA" sz="1200" kern="1200" smtClean="0">
                <a:solidFill>
                  <a:schemeClr val="tx1"/>
                </a:solidFill>
                <a:latin typeface="+mn-lt"/>
                <a:ea typeface="+mn-ea"/>
                <a:cs typeface="+mn-cs"/>
              </a:rPr>
              <a:t>Original data doesn’t change (MapReduce process only </a:t>
            </a:r>
            <a:r>
              <a:rPr lang="en-CA" sz="1200" u="sng" kern="1200" smtClean="0">
                <a:solidFill>
                  <a:schemeClr val="tx1"/>
                </a:solidFill>
                <a:latin typeface="+mn-lt"/>
                <a:ea typeface="+mn-ea"/>
                <a:cs typeface="+mn-cs"/>
              </a:rPr>
              <a:t>create</a:t>
            </a:r>
            <a:r>
              <a:rPr lang="en-CA" sz="1200" kern="1200" smtClean="0">
                <a:solidFill>
                  <a:schemeClr val="tx1"/>
                </a:solidFill>
                <a:latin typeface="+mn-lt"/>
                <a:ea typeface="+mn-ea"/>
                <a:cs typeface="+mn-cs"/>
              </a:rPr>
              <a:t> new data.</a:t>
            </a:r>
          </a:p>
          <a:p>
            <a:pPr lvl="1"/>
            <a:r>
              <a:rPr lang="en-CA" sz="1200" kern="1200" smtClean="0">
                <a:solidFill>
                  <a:schemeClr val="tx1"/>
                </a:solidFill>
                <a:latin typeface="+mn-lt"/>
                <a:ea typeface="+mn-ea"/>
                <a:cs typeface="+mn-cs"/>
              </a:rPr>
              <a:t>Intermediate data doesn’t change.</a:t>
            </a:r>
          </a:p>
          <a:p>
            <a:pPr lvl="0"/>
            <a:r>
              <a:rPr lang="en-CA" sz="1200" i="1" kern="1200" smtClean="0">
                <a:solidFill>
                  <a:schemeClr val="tx1"/>
                </a:solidFill>
                <a:latin typeface="+mn-lt"/>
                <a:ea typeface="+mn-ea"/>
                <a:cs typeface="+mn-cs"/>
              </a:rPr>
              <a:t>Single one way communication path from mapper to reducer </a:t>
            </a:r>
            <a:endParaRPr lang="en-CA" sz="1200" kern="1200" smtClean="0">
              <a:solidFill>
                <a:schemeClr val="tx1"/>
              </a:solidFill>
              <a:latin typeface="+mn-lt"/>
              <a:ea typeface="+mn-ea"/>
              <a:cs typeface="+mn-cs"/>
            </a:endParaRPr>
          </a:p>
          <a:p>
            <a:pPr lvl="0"/>
            <a:r>
              <a:rPr lang="en-CA" sz="1200" kern="1200" smtClean="0">
                <a:solidFill>
                  <a:schemeClr val="tx1"/>
                </a:solidFill>
                <a:latin typeface="+mn-lt"/>
                <a:ea typeface="+mn-ea"/>
                <a:cs typeface="+mn-cs"/>
              </a:rPr>
              <a:t>Process is transparent to end user.</a:t>
            </a:r>
          </a:p>
          <a:p>
            <a:r>
              <a:rPr lang="en-CA" sz="1200" kern="1200" smtClean="0">
                <a:solidFill>
                  <a:schemeClr val="tx1"/>
                </a:solidFill>
                <a:latin typeface="+mn-lt"/>
                <a:ea typeface="+mn-ea"/>
                <a:cs typeface="+mn-cs"/>
              </a:rPr>
              <a:t>Hence user doesn’t need to specify communication and data movement in the process</a:t>
            </a:r>
          </a:p>
          <a:p>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MapReduce programming paradigm – break into two basic phases: MAP and REDUCE</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MAP Phase :</a:t>
            </a:r>
          </a:p>
          <a:p>
            <a:pPr lvl="0"/>
            <a:r>
              <a:rPr lang="en-CA" sz="1200" kern="1200" smtClean="0">
                <a:solidFill>
                  <a:schemeClr val="tx1"/>
                </a:solidFill>
                <a:latin typeface="+mn-lt"/>
                <a:ea typeface="+mn-ea"/>
                <a:cs typeface="+mn-cs"/>
              </a:rPr>
              <a:t>known as mappers, Java processes JVMs</a:t>
            </a:r>
          </a:p>
          <a:p>
            <a:pPr lvl="0"/>
            <a:r>
              <a:rPr lang="en-CA" sz="1200" kern="1200" smtClean="0">
                <a:solidFill>
                  <a:schemeClr val="tx1"/>
                </a:solidFill>
                <a:latin typeface="+mn-lt"/>
                <a:ea typeface="+mn-ea"/>
                <a:cs typeface="+mn-cs"/>
              </a:rPr>
              <a:t>Usually JVMs start up on nodes that contain the data they will process. </a:t>
            </a:r>
          </a:p>
          <a:p>
            <a:pPr lvl="0"/>
            <a:r>
              <a:rPr lang="en-CA" sz="1200" kern="1200" smtClean="0">
                <a:solidFill>
                  <a:schemeClr val="tx1"/>
                </a:solidFill>
                <a:latin typeface="+mn-lt"/>
                <a:ea typeface="+mn-ea"/>
                <a:cs typeface="+mn-cs"/>
              </a:rPr>
              <a:t>Apply principle of </a:t>
            </a:r>
            <a:r>
              <a:rPr lang="en-CA" sz="1200" b="1" kern="1200" smtClean="0">
                <a:solidFill>
                  <a:schemeClr val="tx1"/>
                </a:solidFill>
                <a:latin typeface="+mn-lt"/>
                <a:ea typeface="+mn-ea"/>
                <a:cs typeface="+mn-cs"/>
              </a:rPr>
              <a:t>Data locality</a:t>
            </a:r>
            <a:r>
              <a:rPr lang="en-CA" sz="1200" kern="1200" smtClean="0">
                <a:solidFill>
                  <a:schemeClr val="tx1"/>
                </a:solidFill>
                <a:latin typeface="+mn-lt"/>
                <a:ea typeface="+mn-ea"/>
                <a:cs typeface="+mn-cs"/>
              </a:rPr>
              <a:t> == Moving the processing to servers that contain the data is more efficient than moving data across the network. </a:t>
            </a:r>
          </a:p>
          <a:p>
            <a:pPr lvl="0"/>
            <a:r>
              <a:rPr lang="en-CA" sz="1200" kern="1200" smtClean="0">
                <a:solidFill>
                  <a:schemeClr val="tx1"/>
                </a:solidFill>
                <a:latin typeface="+mn-lt"/>
                <a:ea typeface="+mn-ea"/>
                <a:cs typeface="+mn-cs"/>
              </a:rPr>
              <a:t>Mappers process input in key-value pairs, only able to process a single pair each time.</a:t>
            </a:r>
          </a:p>
          <a:p>
            <a:pPr lvl="0"/>
            <a:r>
              <a:rPr lang="en-CA" sz="1200" kern="1200" smtClean="0">
                <a:solidFill>
                  <a:schemeClr val="tx1"/>
                </a:solidFill>
                <a:latin typeface="+mn-lt"/>
                <a:ea typeface="+mn-ea"/>
                <a:cs typeface="+mn-cs"/>
              </a:rPr>
              <a:t>Number of mappers set by framework , not developer</a:t>
            </a:r>
          </a:p>
          <a:p>
            <a:pPr lvl="0"/>
            <a:r>
              <a:rPr lang="en-CA" sz="1200" kern="1200" smtClean="0">
                <a:solidFill>
                  <a:schemeClr val="tx1"/>
                </a:solidFill>
                <a:latin typeface="+mn-lt"/>
                <a:ea typeface="+mn-ea"/>
                <a:cs typeface="+mn-cs"/>
              </a:rPr>
              <a:t>After mapper has processed input data, output is key-value pair, which is the input for next phase, Sort and Shuffle</a:t>
            </a:r>
          </a:p>
          <a:p>
            <a:pPr lvl="0"/>
            <a:r>
              <a:rPr lang="en-CA" sz="1200" kern="1200" smtClean="0">
                <a:solidFill>
                  <a:schemeClr val="tx1"/>
                </a:solidFill>
                <a:latin typeface="+mn-lt"/>
                <a:ea typeface="+mn-ea"/>
                <a:cs typeface="+mn-cs"/>
              </a:rPr>
              <a:t>The output key-value pairs of mappers, is pass to Reducer.</a:t>
            </a:r>
          </a:p>
          <a:p>
            <a:pPr lvl="0"/>
            <a:r>
              <a:rPr lang="en-CA" sz="1200" kern="1200" smtClean="0">
                <a:solidFill>
                  <a:schemeClr val="tx1"/>
                </a:solidFill>
                <a:latin typeface="+mn-lt"/>
                <a:ea typeface="+mn-ea"/>
                <a:cs typeface="+mn-cs"/>
              </a:rPr>
              <a:t>Mappers can’t pass information to other mappers, (so is reducer cannot communicate with other reducer)</a:t>
            </a:r>
          </a:p>
          <a:p>
            <a:pPr lvl="0"/>
            <a:r>
              <a:rPr lang="en-CA" sz="1200" kern="1200" smtClean="0">
                <a:solidFill>
                  <a:schemeClr val="tx1"/>
                </a:solidFill>
                <a:latin typeface="+mn-lt"/>
                <a:ea typeface="+mn-ea"/>
                <a:cs typeface="+mn-cs"/>
              </a:rPr>
              <a:t>Example of processes performed in mappers: parsing, transforming, filtering</a:t>
            </a:r>
          </a:p>
          <a:p>
            <a:r>
              <a:rPr lang="en-CA" sz="1200" u="none" strike="noStrike" kern="1200" smtClean="0">
                <a:solidFill>
                  <a:schemeClr val="tx1"/>
                </a:solidFill>
                <a:latin typeface="+mn-lt"/>
                <a:ea typeface="+mn-ea"/>
                <a:cs typeface="+mn-cs"/>
              </a:rPr>
              <a:t> </a:t>
            </a:r>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Sort and Shuffle Phase (</a:t>
            </a:r>
            <a:r>
              <a:rPr lang="en-CA" sz="1200" i="1" kern="1200" smtClean="0">
                <a:solidFill>
                  <a:schemeClr val="tx1"/>
                </a:solidFill>
                <a:latin typeface="+mn-lt"/>
                <a:ea typeface="+mn-ea"/>
                <a:cs typeface="+mn-cs"/>
              </a:rPr>
              <a:t>currently just the basic</a:t>
            </a:r>
            <a:r>
              <a:rPr lang="en-CA" sz="1200" kern="1200" smtClean="0">
                <a:solidFill>
                  <a:schemeClr val="tx1"/>
                </a:solidFill>
                <a:latin typeface="+mn-lt"/>
                <a:ea typeface="+mn-ea"/>
                <a:cs typeface="+mn-cs"/>
              </a:rPr>
              <a:t>)</a:t>
            </a:r>
          </a:p>
          <a:p>
            <a:pPr lvl="0"/>
            <a:r>
              <a:rPr lang="en-CA" sz="1200" kern="1200" smtClean="0">
                <a:solidFill>
                  <a:schemeClr val="tx1"/>
                </a:solidFill>
                <a:latin typeface="+mn-lt"/>
                <a:ea typeface="+mn-ea"/>
                <a:cs typeface="+mn-cs"/>
              </a:rPr>
              <a:t>data is sorted and partitioned.</a:t>
            </a:r>
          </a:p>
          <a:p>
            <a:pPr lvl="0"/>
            <a:r>
              <a:rPr lang="en-CA" sz="1200" kern="1200" smtClean="0">
                <a:solidFill>
                  <a:schemeClr val="tx1"/>
                </a:solidFill>
                <a:latin typeface="+mn-lt"/>
                <a:ea typeface="+mn-ea"/>
                <a:cs typeface="+mn-cs"/>
              </a:rPr>
              <a:t>after which, data is sent, over network, to reducers JVMs</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Reducer Phase</a:t>
            </a:r>
          </a:p>
          <a:p>
            <a:pPr lvl="0"/>
            <a:r>
              <a:rPr lang="en-CA" sz="1200" kern="1200" smtClean="0">
                <a:solidFill>
                  <a:schemeClr val="tx1"/>
                </a:solidFill>
                <a:latin typeface="+mn-lt"/>
                <a:ea typeface="+mn-ea"/>
                <a:cs typeface="+mn-cs"/>
              </a:rPr>
              <a:t>Reducer read the data ordered and partitioned by the keys</a:t>
            </a:r>
          </a:p>
          <a:p>
            <a:pPr lvl="0"/>
            <a:r>
              <a:rPr lang="en-CA" sz="1200" kern="1200" smtClean="0">
                <a:solidFill>
                  <a:schemeClr val="tx1"/>
                </a:solidFill>
                <a:latin typeface="+mn-lt"/>
                <a:ea typeface="+mn-ea"/>
                <a:cs typeface="+mn-cs"/>
              </a:rPr>
              <a:t>Reducer can do any number of operations on the data</a:t>
            </a:r>
          </a:p>
          <a:p>
            <a:pPr lvl="0"/>
            <a:r>
              <a:rPr lang="en-CA" sz="1200" kern="1200" smtClean="0">
                <a:solidFill>
                  <a:schemeClr val="tx1"/>
                </a:solidFill>
                <a:latin typeface="+mn-lt"/>
                <a:ea typeface="+mn-ea"/>
                <a:cs typeface="+mn-cs"/>
              </a:rPr>
              <a:t>Reducer most likely will write out some amount of data or aggregate to store like HDFS of HBASE </a:t>
            </a:r>
          </a:p>
          <a:p>
            <a:pPr lvl="0"/>
            <a:r>
              <a:rPr lang="en-CA" sz="1200" kern="1200" smtClean="0">
                <a:solidFill>
                  <a:schemeClr val="tx1"/>
                </a:solidFill>
                <a:latin typeface="+mn-lt"/>
                <a:ea typeface="+mn-ea"/>
                <a:cs typeface="+mn-cs"/>
              </a:rPr>
              <a:t>Each reducer typically, though not necessarily, has single output stream: by default a set of files in a single HDFS directory </a:t>
            </a:r>
          </a:p>
          <a:p>
            <a:pPr lvl="0"/>
            <a:r>
              <a:rPr lang="en-CA" sz="1200" kern="1200" smtClean="0">
                <a:solidFill>
                  <a:schemeClr val="tx1"/>
                </a:solidFill>
                <a:latin typeface="+mn-lt"/>
                <a:ea typeface="+mn-ea"/>
                <a:cs typeface="+mn-cs"/>
              </a:rPr>
              <a:t>Synchronization barrier</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Other Notes:</a:t>
            </a:r>
          </a:p>
          <a:p>
            <a:pPr lvl="0"/>
            <a:r>
              <a:rPr lang="en-CA" sz="1200" kern="1200" smtClean="0">
                <a:solidFill>
                  <a:schemeClr val="tx1"/>
                </a:solidFill>
                <a:latin typeface="+mn-lt"/>
                <a:ea typeface="+mn-ea"/>
                <a:cs typeface="+mn-cs"/>
              </a:rPr>
              <a:t>Mappers and reducers typically don’t’ use much memory</a:t>
            </a:r>
          </a:p>
          <a:p>
            <a:pPr lvl="0"/>
            <a:r>
              <a:rPr lang="en-CA" sz="1200" kern="1200" smtClean="0">
                <a:solidFill>
                  <a:schemeClr val="tx1"/>
                </a:solidFill>
                <a:latin typeface="+mn-lt"/>
                <a:ea typeface="+mn-ea"/>
                <a:cs typeface="+mn-cs"/>
              </a:rPr>
              <a:t>JVM heap size is set relatively low</a:t>
            </a:r>
          </a:p>
          <a:p>
            <a:pPr lvl="0"/>
            <a:r>
              <a:rPr lang="en-CA" sz="1200" kern="1200" smtClean="0">
                <a:solidFill>
                  <a:schemeClr val="tx1"/>
                </a:solidFill>
                <a:latin typeface="+mn-lt"/>
                <a:ea typeface="+mn-ea"/>
                <a:cs typeface="+mn-cs"/>
              </a:rPr>
              <a:t>the output of mapper and reducer is written to disk</a:t>
            </a:r>
          </a:p>
          <a:p>
            <a:r>
              <a:rPr lang="en-CA" sz="1200" kern="1200" smtClean="0">
                <a:solidFill>
                  <a:schemeClr val="tx1"/>
                </a:solidFill>
                <a:latin typeface="+mn-lt"/>
                <a:ea typeface="+mn-ea"/>
                <a:cs typeface="+mn-cs"/>
              </a:rPr>
              <a:t> book pg 80-81</a:t>
            </a:r>
          </a:p>
          <a:p>
            <a:r>
              <a:rPr lang="en-CA" sz="1200" kern="1200" smtClean="0">
                <a:solidFill>
                  <a:schemeClr val="tx1"/>
                </a:solidFill>
                <a:latin typeface="+mn-lt"/>
                <a:ea typeface="+mn-ea"/>
                <a:cs typeface="+mn-cs"/>
              </a:rPr>
              <a:t> How?</a:t>
            </a:r>
          </a:p>
          <a:p>
            <a:r>
              <a:rPr lang="en-CA" sz="1200" kern="1200" smtClean="0">
                <a:solidFill>
                  <a:schemeClr val="tx1"/>
                </a:solidFill>
                <a:latin typeface="+mn-lt"/>
                <a:ea typeface="+mn-ea"/>
                <a:cs typeface="+mn-cs"/>
              </a:rPr>
              <a:t> Dont understand what it means</a:t>
            </a:r>
          </a:p>
          <a:p>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Synchronization Barrier of reducer, and its efficiency: </a:t>
            </a:r>
          </a:p>
          <a:p>
            <a:pPr lvl="0"/>
            <a:r>
              <a:rPr lang="en-CA" sz="1200" kern="1200" smtClean="0">
                <a:solidFill>
                  <a:schemeClr val="tx1"/>
                </a:solidFill>
                <a:latin typeface="+mn-lt"/>
                <a:ea typeface="+mn-ea"/>
                <a:cs typeface="+mn-cs"/>
              </a:rPr>
              <a:t>If output of reducers require further processing, entire data will be written to disk again, and read again.</a:t>
            </a:r>
          </a:p>
          <a:p>
            <a:pPr lvl="0"/>
            <a:r>
              <a:rPr lang="en-CA" sz="1200" i="1" kern="1200" smtClean="0">
                <a:solidFill>
                  <a:schemeClr val="tx1"/>
                </a:solidFill>
                <a:latin typeface="+mn-lt"/>
                <a:ea typeface="+mn-ea"/>
                <a:cs typeface="+mn-cs"/>
              </a:rPr>
              <a:t>It is considered inefficient for iterative processing of data</a:t>
            </a:r>
            <a:r>
              <a:rPr lang="en-CA" sz="1200" kern="1200" smtClean="0">
                <a:solidFill>
                  <a:schemeClr val="tx1"/>
                </a:solidFill>
                <a:latin typeface="+mn-lt"/>
                <a:ea typeface="+mn-ea"/>
                <a:cs typeface="+mn-cs"/>
              </a:rPr>
              <a:t> </a:t>
            </a:r>
          </a:p>
          <a:p>
            <a:r>
              <a:rPr lang="en-CA" sz="1200" u="none" strike="noStrike" kern="1200" smtClean="0">
                <a:solidFill>
                  <a:schemeClr val="tx1"/>
                </a:solidFill>
                <a:latin typeface="+mn-lt"/>
                <a:ea typeface="+mn-ea"/>
                <a:cs typeface="+mn-cs"/>
              </a:rPr>
              <a:t> </a:t>
            </a:r>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Downside of MapReduce process for iterative algorithms:</a:t>
            </a:r>
          </a:p>
          <a:p>
            <a:pPr lvl="0"/>
            <a:r>
              <a:rPr lang="en-CA" sz="1200" kern="1200" smtClean="0">
                <a:solidFill>
                  <a:schemeClr val="tx1"/>
                </a:solidFill>
                <a:latin typeface="+mn-lt"/>
                <a:ea typeface="+mn-ea"/>
                <a:cs typeface="+mn-cs"/>
              </a:rPr>
              <a:t>Start up time: a loss of 10-30 seconds to startup cost</a:t>
            </a:r>
          </a:p>
          <a:p>
            <a:pPr lvl="0"/>
            <a:r>
              <a:rPr lang="en-CA" sz="1200" kern="1200" smtClean="0">
                <a:solidFill>
                  <a:schemeClr val="tx1"/>
                </a:solidFill>
                <a:latin typeface="+mn-lt"/>
                <a:ea typeface="+mn-ea"/>
                <a:cs typeface="+mn-cs"/>
              </a:rPr>
              <a:t>MapReduce </a:t>
            </a:r>
            <a:r>
              <a:rPr lang="en-CA" sz="1200" u="sng" kern="1200" smtClean="0">
                <a:solidFill>
                  <a:schemeClr val="tx1"/>
                </a:solidFill>
                <a:latin typeface="+mn-lt"/>
                <a:ea typeface="+mn-ea"/>
                <a:cs typeface="+mn-cs"/>
              </a:rPr>
              <a:t>writes to disk frequently</a:t>
            </a:r>
            <a:r>
              <a:rPr lang="en-CA" sz="1200" kern="1200" smtClean="0">
                <a:solidFill>
                  <a:schemeClr val="tx1"/>
                </a:solidFill>
                <a:latin typeface="+mn-lt"/>
                <a:ea typeface="+mn-ea"/>
                <a:cs typeface="+mn-cs"/>
              </a:rPr>
              <a:t> in order to facilitate fault tolerance</a:t>
            </a:r>
          </a:p>
          <a:p>
            <a:r>
              <a:rPr lang="en-CA" sz="1200" kern="1200" smtClean="0">
                <a:solidFill>
                  <a:schemeClr val="tx1"/>
                </a:solidFill>
                <a:latin typeface="+mn-lt"/>
                <a:ea typeface="+mn-ea"/>
                <a:cs typeface="+mn-cs"/>
              </a:rPr>
              <a:t> book pg 82</a:t>
            </a:r>
          </a:p>
          <a:p>
            <a:r>
              <a:rPr lang="en-CA" sz="1200" kern="1200" smtClean="0">
                <a:solidFill>
                  <a:schemeClr val="tx1"/>
                </a:solidFill>
                <a:latin typeface="+mn-lt"/>
                <a:ea typeface="+mn-ea"/>
                <a:cs typeface="+mn-cs"/>
              </a:rPr>
              <a:t> find out why</a:t>
            </a:r>
          </a:p>
          <a:p>
            <a:endParaRPr lang="en-CA" sz="12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7D44267-7818-40D4-B3CC-287C20AD41DF}" type="slidenum">
              <a:rPr lang="en-CA" smtClean="0"/>
              <a:pPr/>
              <a:t>3</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1472E442-A238-48DC-9136-888DF7754375}" type="datetimeFigureOut">
              <a:rPr lang="en-CA" smtClean="0"/>
              <a:pPr/>
              <a:t>2016-10-16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8B4AAC-BDFF-4C9C-ADF2-45747E2C24AC}"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472E442-A238-48DC-9136-888DF7754375}" type="datetimeFigureOut">
              <a:rPr lang="en-CA" smtClean="0"/>
              <a:pPr/>
              <a:t>2016-10-16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8B4AAC-BDFF-4C9C-ADF2-45747E2C24AC}"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472E442-A238-48DC-9136-888DF7754375}" type="datetimeFigureOut">
              <a:rPr lang="en-CA" smtClean="0"/>
              <a:pPr/>
              <a:t>2016-10-16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8B4AAC-BDFF-4C9C-ADF2-45747E2C24AC}"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472E442-A238-48DC-9136-888DF7754375}" type="datetimeFigureOut">
              <a:rPr lang="en-CA" smtClean="0"/>
              <a:pPr/>
              <a:t>2016-10-16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8B4AAC-BDFF-4C9C-ADF2-45747E2C24AC}"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72E442-A238-48DC-9136-888DF7754375}" type="datetimeFigureOut">
              <a:rPr lang="en-CA" smtClean="0"/>
              <a:pPr/>
              <a:t>2016-10-16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8B4AAC-BDFF-4C9C-ADF2-45747E2C24AC}"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1472E442-A238-48DC-9136-888DF7754375}" type="datetimeFigureOut">
              <a:rPr lang="en-CA" smtClean="0"/>
              <a:pPr/>
              <a:t>2016-10-16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8B4AAC-BDFF-4C9C-ADF2-45747E2C24AC}"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1472E442-A238-48DC-9136-888DF7754375}" type="datetimeFigureOut">
              <a:rPr lang="en-CA" smtClean="0"/>
              <a:pPr/>
              <a:t>2016-10-16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58B4AAC-BDFF-4C9C-ADF2-45747E2C24AC}"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1472E442-A238-48DC-9136-888DF7754375}" type="datetimeFigureOut">
              <a:rPr lang="en-CA" smtClean="0"/>
              <a:pPr/>
              <a:t>2016-10-16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58B4AAC-BDFF-4C9C-ADF2-45747E2C24AC}"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2E442-A238-48DC-9136-888DF7754375}" type="datetimeFigureOut">
              <a:rPr lang="en-CA" smtClean="0"/>
              <a:pPr/>
              <a:t>2016-10-16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58B4AAC-BDFF-4C9C-ADF2-45747E2C24AC}"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2E442-A238-48DC-9136-888DF7754375}" type="datetimeFigureOut">
              <a:rPr lang="en-CA" smtClean="0"/>
              <a:pPr/>
              <a:t>2016-10-16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8B4AAC-BDFF-4C9C-ADF2-45747E2C24AC}"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2E442-A238-48DC-9136-888DF7754375}" type="datetimeFigureOut">
              <a:rPr lang="en-CA" smtClean="0"/>
              <a:pPr/>
              <a:t>2016-10-16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8B4AAC-BDFF-4C9C-ADF2-45747E2C24AC}"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2E442-A238-48DC-9136-888DF7754375}" type="datetimeFigureOut">
              <a:rPr lang="en-CA" smtClean="0"/>
              <a:pPr/>
              <a:t>2016-10-16</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B4AAC-BDFF-4C9C-ADF2-45747E2C24AC}"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792088"/>
          </a:xfrm>
        </p:spPr>
        <p:txBody>
          <a:bodyPr>
            <a:normAutofit fontScale="90000"/>
          </a:bodyPr>
          <a:lstStyle/>
          <a:p>
            <a:r>
              <a:rPr lang="en-CA" smtClean="0"/>
              <a:t>MapReduce Engine in Hadoop Ver. 1</a:t>
            </a:r>
            <a:endParaRPr lang="en-CA"/>
          </a:p>
        </p:txBody>
      </p:sp>
      <p:sp>
        <p:nvSpPr>
          <p:cNvPr id="3" name="Content Placeholder 2"/>
          <p:cNvSpPr>
            <a:spLocks noGrp="1"/>
          </p:cNvSpPr>
          <p:nvPr>
            <p:ph idx="1"/>
          </p:nvPr>
        </p:nvSpPr>
        <p:spPr>
          <a:xfrm>
            <a:off x="457200" y="2420888"/>
            <a:ext cx="8229600" cy="3705275"/>
          </a:xfrm>
        </p:spPr>
        <p:txBody>
          <a:bodyPr>
            <a:normAutofit lnSpcReduction="10000"/>
          </a:bodyPr>
          <a:lstStyle/>
          <a:p>
            <a:pPr marL="514350" indent="-514350">
              <a:buAutoNum type="arabicPeriod"/>
            </a:pPr>
            <a:r>
              <a:rPr lang="en-CA" smtClean="0"/>
              <a:t>Client </a:t>
            </a:r>
            <a:r>
              <a:rPr lang="en-CA"/>
              <a:t>submit MapReduce Jobs</a:t>
            </a:r>
            <a:r>
              <a:rPr lang="en-CA" smtClean="0"/>
              <a:t>.</a:t>
            </a:r>
          </a:p>
          <a:p>
            <a:pPr marL="514350" indent="-514350">
              <a:buAutoNum type="arabicPeriod"/>
            </a:pPr>
            <a:r>
              <a:rPr lang="en-CA" smtClean="0"/>
              <a:t> </a:t>
            </a:r>
            <a:r>
              <a:rPr lang="en-CA"/>
              <a:t>Job Tracker will push work out (to available task-tracker nodes</a:t>
            </a:r>
            <a:r>
              <a:rPr lang="en-CA" smtClean="0"/>
              <a:t>)</a:t>
            </a:r>
          </a:p>
          <a:p>
            <a:pPr marL="514350" indent="-514350">
              <a:buAutoNum type="arabicPeriod"/>
            </a:pPr>
            <a:r>
              <a:rPr lang="en-CA" smtClean="0"/>
              <a:t>Every </a:t>
            </a:r>
            <a:r>
              <a:rPr lang="en-CA"/>
              <a:t>task tracker node will spawn JVM (Java Virtual Machine) </a:t>
            </a:r>
            <a:r>
              <a:rPr lang="en-CA" smtClean="0"/>
              <a:t>process</a:t>
            </a:r>
          </a:p>
          <a:p>
            <a:pPr marL="514350" indent="-514350">
              <a:buAutoNum type="arabicPeriod"/>
            </a:pPr>
            <a:r>
              <a:rPr lang="en-CA" smtClean="0"/>
              <a:t>At </a:t>
            </a:r>
            <a:r>
              <a:rPr lang="en-CA"/>
              <a:t>a set frequency, the task tracker will send signal to Job Tracker to indicate its ‘liveliness’</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4"/>
          <p:cNvSpPr/>
          <p:nvPr/>
        </p:nvSpPr>
        <p:spPr>
          <a:xfrm>
            <a:off x="6372200" y="1124744"/>
            <a:ext cx="2016224"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Rectangle 5"/>
          <p:cNvSpPr/>
          <p:nvPr/>
        </p:nvSpPr>
        <p:spPr>
          <a:xfrm>
            <a:off x="3275856" y="1052736"/>
            <a:ext cx="1800200" cy="7920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mtClean="0">
                <a:solidFill>
                  <a:schemeClr val="tx1"/>
                </a:solidFill>
                <a:latin typeface="Courier New" pitchFamily="49" charset="0"/>
                <a:cs typeface="Courier New" pitchFamily="49" charset="0"/>
              </a:rPr>
              <a:t>JOB TRACKER</a:t>
            </a:r>
          </a:p>
        </p:txBody>
      </p:sp>
      <p:sp>
        <p:nvSpPr>
          <p:cNvPr id="7" name="Rectangle 6"/>
          <p:cNvSpPr/>
          <p:nvPr/>
        </p:nvSpPr>
        <p:spPr>
          <a:xfrm>
            <a:off x="6300192" y="980728"/>
            <a:ext cx="2016224" cy="9361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mtClean="0">
                <a:solidFill>
                  <a:schemeClr val="tx1"/>
                </a:solidFill>
                <a:latin typeface="Courier New" pitchFamily="49" charset="0"/>
                <a:cs typeface="Courier New" pitchFamily="49" charset="0"/>
              </a:rPr>
              <a:t>TASK TRACKER</a:t>
            </a:r>
          </a:p>
        </p:txBody>
      </p:sp>
      <p:sp>
        <p:nvSpPr>
          <p:cNvPr id="8" name="Rectangle 7"/>
          <p:cNvSpPr/>
          <p:nvPr/>
        </p:nvSpPr>
        <p:spPr>
          <a:xfrm>
            <a:off x="395536" y="1124744"/>
            <a:ext cx="2016224"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9" name="Rectangle 8"/>
          <p:cNvSpPr/>
          <p:nvPr/>
        </p:nvSpPr>
        <p:spPr>
          <a:xfrm>
            <a:off x="323528" y="1052736"/>
            <a:ext cx="2016224" cy="8640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mtClean="0">
                <a:solidFill>
                  <a:schemeClr val="tx1"/>
                </a:solidFill>
                <a:latin typeface="Courier New" pitchFamily="49" charset="0"/>
                <a:cs typeface="Courier New" pitchFamily="49" charset="0"/>
              </a:rPr>
              <a:t>CLIENT</a:t>
            </a:r>
            <a:endParaRPr lang="en-CA">
              <a:solidFill>
                <a:schemeClr val="tx1"/>
              </a:solidFill>
              <a:latin typeface="Courier New" pitchFamily="49" charset="0"/>
              <a:cs typeface="Courier New" pitchFamily="49" charset="0"/>
            </a:endParaRPr>
          </a:p>
        </p:txBody>
      </p:sp>
      <p:cxnSp>
        <p:nvCxnSpPr>
          <p:cNvPr id="10" name="Straight Arrow Connector 9"/>
          <p:cNvCxnSpPr>
            <a:stCxn id="9" idx="3"/>
            <a:endCxn id="6" idx="1"/>
          </p:cNvCxnSpPr>
          <p:nvPr/>
        </p:nvCxnSpPr>
        <p:spPr>
          <a:xfrm flipV="1">
            <a:off x="2339752" y="1448780"/>
            <a:ext cx="936104" cy="360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a:off x="5076056" y="1448780"/>
            <a:ext cx="1224136"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Arc 11"/>
          <p:cNvSpPr/>
          <p:nvPr/>
        </p:nvSpPr>
        <p:spPr>
          <a:xfrm>
            <a:off x="5076056" y="1052736"/>
            <a:ext cx="1224136" cy="432048"/>
          </a:xfrm>
          <a:prstGeom prst="arc">
            <a:avLst>
              <a:gd name="adj1" fmla="val 10807524"/>
              <a:gd name="adj2" fmla="val 21280034"/>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A"/>
          </a:p>
        </p:txBody>
      </p:sp>
      <p:sp>
        <p:nvSpPr>
          <p:cNvPr id="1027" name="Rectangle 3"/>
          <p:cNvSpPr>
            <a:spLocks noChangeArrowheads="1"/>
          </p:cNvSpPr>
          <p:nvPr/>
        </p:nvSpPr>
        <p:spPr bwMode="auto">
          <a:xfrm>
            <a:off x="0" y="177621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000" b="0" i="0" u="none" strike="noStrike" cap="none" normalizeH="0" baseline="0" smtClean="0">
                <a:ln>
                  <a:noFill/>
                </a:ln>
                <a:solidFill>
                  <a:schemeClr val="tx1"/>
                </a:solidFill>
                <a:effectLst/>
                <a:latin typeface="Consolas" pitchFamily="49" charset="0"/>
                <a:ea typeface="等线"/>
                <a:cs typeface="Times New Roman" pitchFamily="18" charset="0"/>
              </a:rPr>
              <a:t/>
            </a:r>
            <a:br>
              <a:rPr kumimoji="0" lang="en-CA" altLang="zh-CN" sz="1000" b="0" i="0" u="none" strike="noStrike" cap="none" normalizeH="0" baseline="0" smtClean="0">
                <a:ln>
                  <a:noFill/>
                </a:ln>
                <a:solidFill>
                  <a:schemeClr val="tx1"/>
                </a:solidFill>
                <a:effectLst/>
                <a:latin typeface="Consolas" pitchFamily="49" charset="0"/>
                <a:ea typeface="等线"/>
                <a:cs typeface="Times New Roman" pitchFamily="18" charset="0"/>
              </a:rPr>
            </a:br>
            <a:endParaRPr kumimoji="0" lang="en-CA" altLang="zh-CN"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24942"/>
          </a:xfrm>
        </p:spPr>
        <p:txBody>
          <a:bodyPr>
            <a:normAutofit fontScale="90000"/>
          </a:bodyPr>
          <a:lstStyle/>
          <a:p>
            <a:r>
              <a:rPr lang="en-CA" smtClean="0"/>
              <a:t>MapReduce Engine in Hadoop Ver. 1</a:t>
            </a:r>
            <a:endParaRPr lang="en-CA"/>
          </a:p>
        </p:txBody>
      </p:sp>
      <p:sp>
        <p:nvSpPr>
          <p:cNvPr id="3" name="Content Placeholder 2"/>
          <p:cNvSpPr>
            <a:spLocks noGrp="1"/>
          </p:cNvSpPr>
          <p:nvPr>
            <p:ph idx="1"/>
          </p:nvPr>
        </p:nvSpPr>
        <p:spPr>
          <a:xfrm>
            <a:off x="4644008" y="764704"/>
            <a:ext cx="4176464" cy="5688632"/>
          </a:xfrm>
        </p:spPr>
        <p:txBody>
          <a:bodyPr>
            <a:normAutofit lnSpcReduction="10000"/>
          </a:bodyPr>
          <a:lstStyle/>
          <a:p>
            <a:pPr marL="514350" lvl="0" indent="-514350">
              <a:buAutoNum type="arabicPeriod"/>
            </a:pPr>
            <a:r>
              <a:rPr lang="en-CA" smtClean="0"/>
              <a:t>Client </a:t>
            </a:r>
            <a:r>
              <a:rPr lang="en-CA"/>
              <a:t>submit MapReduce </a:t>
            </a:r>
            <a:r>
              <a:rPr lang="en-CA" smtClean="0"/>
              <a:t>Jobs to JobTracker. </a:t>
            </a:r>
            <a:endParaRPr lang="en-CA" smtClean="0"/>
          </a:p>
          <a:p>
            <a:pPr marL="514350" lvl="0" indent="-514350">
              <a:buAutoNum type="arabicPeriod"/>
            </a:pPr>
            <a:r>
              <a:rPr lang="en-CA" smtClean="0"/>
              <a:t>Job </a:t>
            </a:r>
            <a:r>
              <a:rPr lang="en-CA" smtClean="0"/>
              <a:t>Tracker push jobs to TakTrackers</a:t>
            </a:r>
          </a:p>
          <a:p>
            <a:pPr marL="514350" lvl="0" indent="-514350">
              <a:buAutoNum type="arabicPeriod"/>
            </a:pPr>
            <a:r>
              <a:rPr lang="en-CA" smtClean="0"/>
              <a:t>JobTracker report progress to Task Tracker.</a:t>
            </a:r>
            <a:endParaRPr lang="en-CA" smtClean="0"/>
          </a:p>
          <a:p>
            <a:pPr marL="514350" lvl="0" indent="-514350">
              <a:buAutoNum type="arabicPeriod"/>
            </a:pPr>
            <a:r>
              <a:rPr lang="en-CA" smtClean="0"/>
              <a:t>Job </a:t>
            </a:r>
            <a:r>
              <a:rPr lang="en-CA"/>
              <a:t>Tracker support only </a:t>
            </a:r>
            <a:r>
              <a:rPr lang="en-CA" smtClean="0"/>
              <a:t>Map jobs and Reduce Jobs</a:t>
            </a:r>
            <a:endParaRPr lang="en-CA" smtClean="0"/>
          </a:p>
        </p:txBody>
      </p:sp>
      <p:sp>
        <p:nvSpPr>
          <p:cNvPr id="4" name="Oval 3"/>
          <p:cNvSpPr/>
          <p:nvPr/>
        </p:nvSpPr>
        <p:spPr>
          <a:xfrm>
            <a:off x="-28128" y="2348880"/>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CLIENT</a:t>
            </a:r>
            <a:endParaRPr lang="en-CA" sz="1200">
              <a:solidFill>
                <a:schemeClr val="tx1"/>
              </a:solidFill>
            </a:endParaRPr>
          </a:p>
        </p:txBody>
      </p:sp>
      <p:sp>
        <p:nvSpPr>
          <p:cNvPr id="5" name="Oval 4"/>
          <p:cNvSpPr/>
          <p:nvPr/>
        </p:nvSpPr>
        <p:spPr>
          <a:xfrm>
            <a:off x="115888" y="3501008"/>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CLIENT</a:t>
            </a:r>
            <a:endParaRPr lang="en-CA" sz="1200">
              <a:solidFill>
                <a:schemeClr val="tx1"/>
              </a:solidFill>
            </a:endParaRPr>
          </a:p>
        </p:txBody>
      </p:sp>
      <p:sp>
        <p:nvSpPr>
          <p:cNvPr id="6" name="Rounded Rectangle 5"/>
          <p:cNvSpPr/>
          <p:nvPr/>
        </p:nvSpPr>
        <p:spPr>
          <a:xfrm>
            <a:off x="1035224" y="2636912"/>
            <a:ext cx="1592560" cy="3240360"/>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7" name="Rectangle 6"/>
          <p:cNvSpPr/>
          <p:nvPr/>
        </p:nvSpPr>
        <p:spPr>
          <a:xfrm>
            <a:off x="1484040" y="3140968"/>
            <a:ext cx="792088" cy="5760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Job Tracker</a:t>
            </a:r>
            <a:endParaRPr lang="en-CA" sz="1200">
              <a:solidFill>
                <a:schemeClr val="tx1"/>
              </a:solidFill>
            </a:endParaRPr>
          </a:p>
        </p:txBody>
      </p:sp>
      <p:sp>
        <p:nvSpPr>
          <p:cNvPr id="8" name="Rounded Rectangle 7"/>
          <p:cNvSpPr/>
          <p:nvPr/>
        </p:nvSpPr>
        <p:spPr>
          <a:xfrm>
            <a:off x="2924200" y="1772816"/>
            <a:ext cx="1656184"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9" name="Rectangle 8"/>
          <p:cNvSpPr/>
          <p:nvPr/>
        </p:nvSpPr>
        <p:spPr>
          <a:xfrm>
            <a:off x="3356248" y="1916832"/>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 Tracker</a:t>
            </a:r>
            <a:endParaRPr lang="en-CA" sz="1200">
              <a:solidFill>
                <a:schemeClr val="tx1"/>
              </a:solidFill>
            </a:endParaRPr>
          </a:p>
        </p:txBody>
      </p:sp>
      <p:sp>
        <p:nvSpPr>
          <p:cNvPr id="10" name="Oval 9"/>
          <p:cNvSpPr/>
          <p:nvPr/>
        </p:nvSpPr>
        <p:spPr>
          <a:xfrm>
            <a:off x="2996208" y="2481863"/>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sp>
        <p:nvSpPr>
          <p:cNvPr id="11" name="Oval 10"/>
          <p:cNvSpPr/>
          <p:nvPr/>
        </p:nvSpPr>
        <p:spPr>
          <a:xfrm>
            <a:off x="3788296" y="2481863"/>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cxnSp>
        <p:nvCxnSpPr>
          <p:cNvPr id="12" name="Straight Arrow Connector 11"/>
          <p:cNvCxnSpPr>
            <a:stCxn id="10" idx="0"/>
            <a:endCxn id="9" idx="2"/>
          </p:cNvCxnSpPr>
          <p:nvPr/>
        </p:nvCxnSpPr>
        <p:spPr>
          <a:xfrm flipV="1">
            <a:off x="3392252" y="2348880"/>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0"/>
            <a:endCxn id="9" idx="2"/>
          </p:cNvCxnSpPr>
          <p:nvPr/>
        </p:nvCxnSpPr>
        <p:spPr>
          <a:xfrm flipH="1" flipV="1">
            <a:off x="3752292" y="2348880"/>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a:endCxn id="7" idx="3"/>
          </p:cNvCxnSpPr>
          <p:nvPr/>
        </p:nvCxnSpPr>
        <p:spPr>
          <a:xfrm flipH="1">
            <a:off x="2276128" y="2132856"/>
            <a:ext cx="108012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996208" y="3068960"/>
            <a:ext cx="1719808"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6" name="Rectangle 15"/>
          <p:cNvSpPr/>
          <p:nvPr/>
        </p:nvSpPr>
        <p:spPr>
          <a:xfrm>
            <a:off x="3428256" y="3212976"/>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 Tracker</a:t>
            </a:r>
            <a:endParaRPr lang="en-CA" sz="1200">
              <a:solidFill>
                <a:schemeClr val="tx1"/>
              </a:solidFill>
            </a:endParaRPr>
          </a:p>
        </p:txBody>
      </p:sp>
      <p:sp>
        <p:nvSpPr>
          <p:cNvPr id="17" name="Oval 16"/>
          <p:cNvSpPr/>
          <p:nvPr/>
        </p:nvSpPr>
        <p:spPr>
          <a:xfrm>
            <a:off x="3068216" y="3861048"/>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sp>
        <p:nvSpPr>
          <p:cNvPr id="18" name="Oval 17"/>
          <p:cNvSpPr/>
          <p:nvPr/>
        </p:nvSpPr>
        <p:spPr>
          <a:xfrm>
            <a:off x="3923928" y="3861048"/>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cxnSp>
        <p:nvCxnSpPr>
          <p:cNvPr id="19" name="Straight Arrow Connector 18"/>
          <p:cNvCxnSpPr>
            <a:stCxn id="17" idx="0"/>
            <a:endCxn id="16" idx="2"/>
          </p:cNvCxnSpPr>
          <p:nvPr/>
        </p:nvCxnSpPr>
        <p:spPr>
          <a:xfrm flipV="1">
            <a:off x="3464260" y="3645024"/>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0"/>
            <a:endCxn id="16" idx="2"/>
          </p:cNvCxnSpPr>
          <p:nvPr/>
        </p:nvCxnSpPr>
        <p:spPr>
          <a:xfrm flipH="1" flipV="1">
            <a:off x="3824300" y="3645024"/>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780184" y="4365104"/>
            <a:ext cx="1647800" cy="129614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22" name="Rectangle 21"/>
          <p:cNvSpPr/>
          <p:nvPr/>
        </p:nvSpPr>
        <p:spPr>
          <a:xfrm>
            <a:off x="3212232" y="4437112"/>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 Tracker</a:t>
            </a:r>
            <a:endParaRPr lang="en-CA" sz="1200">
              <a:solidFill>
                <a:schemeClr val="tx1"/>
              </a:solidFill>
            </a:endParaRPr>
          </a:p>
        </p:txBody>
      </p:sp>
      <p:sp>
        <p:nvSpPr>
          <p:cNvPr id="23" name="Oval 22"/>
          <p:cNvSpPr/>
          <p:nvPr/>
        </p:nvSpPr>
        <p:spPr>
          <a:xfrm>
            <a:off x="2852192" y="5085184"/>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sp>
        <p:nvSpPr>
          <p:cNvPr id="24" name="Oval 23"/>
          <p:cNvSpPr/>
          <p:nvPr/>
        </p:nvSpPr>
        <p:spPr>
          <a:xfrm>
            <a:off x="3707904" y="5085184"/>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cxnSp>
        <p:nvCxnSpPr>
          <p:cNvPr id="25" name="Straight Arrow Connector 24"/>
          <p:cNvCxnSpPr>
            <a:stCxn id="23" idx="0"/>
            <a:endCxn id="22" idx="2"/>
          </p:cNvCxnSpPr>
          <p:nvPr/>
        </p:nvCxnSpPr>
        <p:spPr>
          <a:xfrm flipV="1">
            <a:off x="3248236" y="4869160"/>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4" idx="0"/>
            <a:endCxn id="22" idx="2"/>
          </p:cNvCxnSpPr>
          <p:nvPr/>
        </p:nvCxnSpPr>
        <p:spPr>
          <a:xfrm flipH="1" flipV="1">
            <a:off x="3608276" y="4869160"/>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1"/>
            <a:endCxn id="7" idx="3"/>
          </p:cNvCxnSpPr>
          <p:nvPr/>
        </p:nvCxnSpPr>
        <p:spPr>
          <a:xfrm flipH="1">
            <a:off x="2276128" y="3429000"/>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1"/>
            <a:endCxn id="7" idx="3"/>
          </p:cNvCxnSpPr>
          <p:nvPr/>
        </p:nvCxnSpPr>
        <p:spPr>
          <a:xfrm flipH="1" flipV="1">
            <a:off x="2276128" y="3429000"/>
            <a:ext cx="936104"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6"/>
            <a:endCxn id="7" idx="1"/>
          </p:cNvCxnSpPr>
          <p:nvPr/>
        </p:nvCxnSpPr>
        <p:spPr>
          <a:xfrm>
            <a:off x="907976" y="2672916"/>
            <a:ext cx="576064" cy="756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6"/>
            <a:endCxn id="7" idx="1"/>
          </p:cNvCxnSpPr>
          <p:nvPr/>
        </p:nvCxnSpPr>
        <p:spPr>
          <a:xfrm flipV="1">
            <a:off x="1051992" y="3429000"/>
            <a:ext cx="432048"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187624" y="3296017"/>
            <a:ext cx="432048" cy="276999"/>
          </a:xfrm>
          <a:prstGeom prst="rect">
            <a:avLst/>
          </a:prstGeom>
          <a:noFill/>
        </p:spPr>
        <p:txBody>
          <a:bodyPr wrap="square" rtlCol="0">
            <a:spAutoFit/>
          </a:bodyPr>
          <a:lstStyle/>
          <a:p>
            <a:r>
              <a:rPr lang="en-CA" sz="1200" smtClean="0"/>
              <a:t>1</a:t>
            </a:r>
            <a:endParaRPr lang="en-CA" sz="1200"/>
          </a:p>
        </p:txBody>
      </p:sp>
      <p:sp>
        <p:nvSpPr>
          <p:cNvPr id="33" name="TextBox 32"/>
          <p:cNvSpPr txBox="1"/>
          <p:nvPr/>
        </p:nvSpPr>
        <p:spPr>
          <a:xfrm>
            <a:off x="2339752" y="3224009"/>
            <a:ext cx="432048" cy="338554"/>
          </a:xfrm>
          <a:prstGeom prst="rect">
            <a:avLst/>
          </a:prstGeom>
          <a:noFill/>
        </p:spPr>
        <p:txBody>
          <a:bodyPr wrap="square" rtlCol="0">
            <a:spAutoFit/>
          </a:bodyPr>
          <a:lstStyle/>
          <a:p>
            <a:r>
              <a:rPr lang="en-CA" sz="1600" smtClean="0"/>
              <a:t>3</a:t>
            </a:r>
            <a:endParaRPr lang="en-CA" sz="1600"/>
          </a:p>
        </p:txBody>
      </p:sp>
      <p:sp>
        <p:nvSpPr>
          <p:cNvPr id="37" name="Rectangle 36"/>
          <p:cNvSpPr/>
          <p:nvPr/>
        </p:nvSpPr>
        <p:spPr>
          <a:xfrm>
            <a:off x="1475656" y="4581128"/>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 Tracker</a:t>
            </a:r>
            <a:endParaRPr lang="en-CA" sz="1200">
              <a:solidFill>
                <a:schemeClr val="tx1"/>
              </a:solidFill>
            </a:endParaRPr>
          </a:p>
        </p:txBody>
      </p:sp>
      <p:sp>
        <p:nvSpPr>
          <p:cNvPr id="38" name="Oval 37"/>
          <p:cNvSpPr/>
          <p:nvPr/>
        </p:nvSpPr>
        <p:spPr>
          <a:xfrm>
            <a:off x="1115616" y="5146159"/>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sp>
        <p:nvSpPr>
          <p:cNvPr id="39" name="Oval 38"/>
          <p:cNvSpPr/>
          <p:nvPr/>
        </p:nvSpPr>
        <p:spPr>
          <a:xfrm>
            <a:off x="1907704" y="5146159"/>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cxnSp>
        <p:nvCxnSpPr>
          <p:cNvPr id="40" name="Straight Arrow Connector 39"/>
          <p:cNvCxnSpPr>
            <a:stCxn id="38" idx="0"/>
            <a:endCxn id="37" idx="2"/>
          </p:cNvCxnSpPr>
          <p:nvPr/>
        </p:nvCxnSpPr>
        <p:spPr>
          <a:xfrm flipV="1">
            <a:off x="1511660" y="5013176"/>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9" idx="0"/>
            <a:endCxn id="37" idx="2"/>
          </p:cNvCxnSpPr>
          <p:nvPr/>
        </p:nvCxnSpPr>
        <p:spPr>
          <a:xfrm flipH="1" flipV="1">
            <a:off x="1871700" y="5013176"/>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691680" y="5024209"/>
            <a:ext cx="432048" cy="276999"/>
          </a:xfrm>
          <a:prstGeom prst="rect">
            <a:avLst/>
          </a:prstGeom>
          <a:noFill/>
        </p:spPr>
        <p:txBody>
          <a:bodyPr wrap="square" rtlCol="0">
            <a:spAutoFit/>
          </a:bodyPr>
          <a:lstStyle/>
          <a:p>
            <a:r>
              <a:rPr lang="en-CA" sz="1200" smtClean="0"/>
              <a:t>4</a:t>
            </a:r>
            <a:endParaRPr lang="en-CA" sz="1200"/>
          </a:p>
        </p:txBody>
      </p:sp>
      <p:cxnSp>
        <p:nvCxnSpPr>
          <p:cNvPr id="44" name="Straight Arrow Connector 43"/>
          <p:cNvCxnSpPr>
            <a:stCxn id="37" idx="0"/>
            <a:endCxn id="7" idx="2"/>
          </p:cNvCxnSpPr>
          <p:nvPr/>
        </p:nvCxnSpPr>
        <p:spPr>
          <a:xfrm flipV="1">
            <a:off x="1871700" y="3717032"/>
            <a:ext cx="8384"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491880" y="4869160"/>
            <a:ext cx="432048" cy="276999"/>
          </a:xfrm>
          <a:prstGeom prst="rect">
            <a:avLst/>
          </a:prstGeom>
          <a:noFill/>
        </p:spPr>
        <p:txBody>
          <a:bodyPr wrap="square" rtlCol="0">
            <a:spAutoFit/>
          </a:bodyPr>
          <a:lstStyle/>
          <a:p>
            <a:r>
              <a:rPr lang="en-CA" sz="1200" smtClean="0"/>
              <a:t>4</a:t>
            </a:r>
            <a:endParaRPr lang="en-CA" sz="1200"/>
          </a:p>
        </p:txBody>
      </p:sp>
      <p:sp>
        <p:nvSpPr>
          <p:cNvPr id="48" name="TextBox 47"/>
          <p:cNvSpPr txBox="1"/>
          <p:nvPr/>
        </p:nvSpPr>
        <p:spPr>
          <a:xfrm>
            <a:off x="3707904" y="3645024"/>
            <a:ext cx="432048" cy="276999"/>
          </a:xfrm>
          <a:prstGeom prst="rect">
            <a:avLst/>
          </a:prstGeom>
          <a:noFill/>
        </p:spPr>
        <p:txBody>
          <a:bodyPr wrap="square" rtlCol="0">
            <a:spAutoFit/>
          </a:bodyPr>
          <a:lstStyle/>
          <a:p>
            <a:r>
              <a:rPr lang="en-CA" sz="1200" smtClean="0"/>
              <a:t>4</a:t>
            </a:r>
            <a:endParaRPr lang="en-CA" sz="1200"/>
          </a:p>
        </p:txBody>
      </p:sp>
      <p:sp>
        <p:nvSpPr>
          <p:cNvPr id="49" name="TextBox 48"/>
          <p:cNvSpPr txBox="1"/>
          <p:nvPr/>
        </p:nvSpPr>
        <p:spPr>
          <a:xfrm>
            <a:off x="3635896" y="2276872"/>
            <a:ext cx="432048" cy="276999"/>
          </a:xfrm>
          <a:prstGeom prst="rect">
            <a:avLst/>
          </a:prstGeom>
          <a:noFill/>
        </p:spPr>
        <p:txBody>
          <a:bodyPr wrap="square" rtlCol="0">
            <a:spAutoFit/>
          </a:bodyPr>
          <a:lstStyle/>
          <a:p>
            <a:r>
              <a:rPr lang="en-CA" sz="1200" smtClean="0"/>
              <a:t>4</a:t>
            </a:r>
            <a:endParaRPr lang="en-CA" sz="1200"/>
          </a:p>
        </p:txBody>
      </p:sp>
      <p:sp>
        <p:nvSpPr>
          <p:cNvPr id="50" name="TextBox 49"/>
          <p:cNvSpPr txBox="1"/>
          <p:nvPr/>
        </p:nvSpPr>
        <p:spPr>
          <a:xfrm>
            <a:off x="1907704" y="3666510"/>
            <a:ext cx="432048" cy="338554"/>
          </a:xfrm>
          <a:prstGeom prst="rect">
            <a:avLst/>
          </a:prstGeom>
          <a:noFill/>
        </p:spPr>
        <p:txBody>
          <a:bodyPr wrap="square" rtlCol="0">
            <a:spAutoFit/>
          </a:bodyPr>
          <a:lstStyle/>
          <a:p>
            <a:r>
              <a:rPr lang="en-CA" sz="1600" smtClean="0"/>
              <a:t>3</a:t>
            </a:r>
            <a:endParaRPr lang="en-CA"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706090"/>
          </a:xfrm>
        </p:spPr>
        <p:txBody>
          <a:bodyPr>
            <a:normAutofit fontScale="90000"/>
          </a:bodyPr>
          <a:lstStyle/>
          <a:p>
            <a:r>
              <a:rPr lang="en-CA" smtClean="0"/>
              <a:t>MapReduce Algoritm</a:t>
            </a:r>
            <a:endParaRPr lang="en-CA"/>
          </a:p>
        </p:txBody>
      </p:sp>
      <p:sp>
        <p:nvSpPr>
          <p:cNvPr id="51" name="Rectangle 50"/>
          <p:cNvSpPr/>
          <p:nvPr/>
        </p:nvSpPr>
        <p:spPr>
          <a:xfrm>
            <a:off x="107504" y="1268760"/>
            <a:ext cx="720192" cy="36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File</a:t>
            </a:r>
            <a:endParaRPr lang="en-CA" sz="1200">
              <a:solidFill>
                <a:schemeClr val="tx1"/>
              </a:solidFill>
            </a:endParaRPr>
          </a:p>
        </p:txBody>
      </p:sp>
      <p:grpSp>
        <p:nvGrpSpPr>
          <p:cNvPr id="52" name="Group 51"/>
          <p:cNvGrpSpPr/>
          <p:nvPr/>
        </p:nvGrpSpPr>
        <p:grpSpPr>
          <a:xfrm>
            <a:off x="1619672" y="836712"/>
            <a:ext cx="468032" cy="540000"/>
            <a:chOff x="1835696" y="404664"/>
            <a:chExt cx="468032" cy="540000"/>
          </a:xfrm>
        </p:grpSpPr>
        <p:sp>
          <p:nvSpPr>
            <p:cNvPr id="53" name="Rectangle 52"/>
            <p:cNvSpPr/>
            <p:nvPr/>
          </p:nvSpPr>
          <p:spPr>
            <a:xfrm>
              <a:off x="1835696" y="404664"/>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54" name="Rectangle 53"/>
            <p:cNvSpPr/>
            <p:nvPr/>
          </p:nvSpPr>
          <p:spPr>
            <a:xfrm>
              <a:off x="1979712" y="404664"/>
              <a:ext cx="180000" cy="540000"/>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55" name="Rectangle 54"/>
            <p:cNvSpPr/>
            <p:nvPr/>
          </p:nvSpPr>
          <p:spPr>
            <a:xfrm>
              <a:off x="2123728" y="404664"/>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56" name="Group 55"/>
          <p:cNvGrpSpPr/>
          <p:nvPr/>
        </p:nvGrpSpPr>
        <p:grpSpPr>
          <a:xfrm>
            <a:off x="1619672" y="1556792"/>
            <a:ext cx="612048" cy="540000"/>
            <a:chOff x="1907704" y="1556792"/>
            <a:chExt cx="612048" cy="540000"/>
          </a:xfrm>
        </p:grpSpPr>
        <p:sp>
          <p:nvSpPr>
            <p:cNvPr id="57" name="Rectangle 56"/>
            <p:cNvSpPr/>
            <p:nvPr/>
          </p:nvSpPr>
          <p:spPr>
            <a:xfrm>
              <a:off x="1907704" y="1556792"/>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58" name="Rectangle 57"/>
            <p:cNvSpPr/>
            <p:nvPr/>
          </p:nvSpPr>
          <p:spPr>
            <a:xfrm>
              <a:off x="2051720" y="1556792"/>
              <a:ext cx="180000" cy="540000"/>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59" name="Rectangle 58"/>
            <p:cNvSpPr/>
            <p:nvPr/>
          </p:nvSpPr>
          <p:spPr>
            <a:xfrm>
              <a:off x="2195736" y="1556792"/>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60" name="Rectangle 59"/>
            <p:cNvSpPr/>
            <p:nvPr/>
          </p:nvSpPr>
          <p:spPr>
            <a:xfrm>
              <a:off x="2339752" y="1556792"/>
              <a:ext cx="180000" cy="540000"/>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61" name="Group 60"/>
          <p:cNvGrpSpPr/>
          <p:nvPr/>
        </p:nvGrpSpPr>
        <p:grpSpPr>
          <a:xfrm>
            <a:off x="2915816" y="908720"/>
            <a:ext cx="1008000" cy="432048"/>
            <a:chOff x="3240000" y="332656"/>
            <a:chExt cx="1008000" cy="432048"/>
          </a:xfrm>
        </p:grpSpPr>
        <p:sp>
          <p:nvSpPr>
            <p:cNvPr id="62" name="Rectangle 61"/>
            <p:cNvSpPr/>
            <p:nvPr/>
          </p:nvSpPr>
          <p:spPr>
            <a:xfrm>
              <a:off x="3240000" y="332656"/>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63" name="Rectangle 62"/>
            <p:cNvSpPr/>
            <p:nvPr/>
          </p:nvSpPr>
          <p:spPr>
            <a:xfrm>
              <a:off x="3240000" y="476672"/>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64" name="Rectangle 63"/>
            <p:cNvSpPr/>
            <p:nvPr/>
          </p:nvSpPr>
          <p:spPr>
            <a:xfrm>
              <a:off x="3240000" y="620688"/>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65" name="Group 64"/>
          <p:cNvGrpSpPr/>
          <p:nvPr/>
        </p:nvGrpSpPr>
        <p:grpSpPr>
          <a:xfrm>
            <a:off x="5148064" y="1052736"/>
            <a:ext cx="1008000" cy="576064"/>
            <a:chOff x="6480000" y="620688"/>
            <a:chExt cx="1008000" cy="576064"/>
          </a:xfrm>
        </p:grpSpPr>
        <p:sp>
          <p:nvSpPr>
            <p:cNvPr id="66" name="Rectangle 65"/>
            <p:cNvSpPr/>
            <p:nvPr/>
          </p:nvSpPr>
          <p:spPr>
            <a:xfrm>
              <a:off x="6480000" y="620688"/>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67" name="Rectangle 66"/>
            <p:cNvSpPr/>
            <p:nvPr/>
          </p:nvSpPr>
          <p:spPr>
            <a:xfrm>
              <a:off x="6480000" y="764704"/>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68" name="Rectangle 67"/>
            <p:cNvSpPr/>
            <p:nvPr/>
          </p:nvSpPr>
          <p:spPr>
            <a:xfrm>
              <a:off x="6480000" y="908720"/>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69" name="Rectangle 68"/>
            <p:cNvSpPr/>
            <p:nvPr/>
          </p:nvSpPr>
          <p:spPr>
            <a:xfrm>
              <a:off x="6480000" y="1052736"/>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70" name="Group 69"/>
          <p:cNvGrpSpPr/>
          <p:nvPr/>
        </p:nvGrpSpPr>
        <p:grpSpPr>
          <a:xfrm>
            <a:off x="5148064" y="2708920"/>
            <a:ext cx="1008000" cy="288032"/>
            <a:chOff x="6480000" y="1700808"/>
            <a:chExt cx="1008000" cy="288032"/>
          </a:xfrm>
        </p:grpSpPr>
        <p:sp>
          <p:nvSpPr>
            <p:cNvPr id="71" name="Rectangle 70"/>
            <p:cNvSpPr/>
            <p:nvPr/>
          </p:nvSpPr>
          <p:spPr>
            <a:xfrm>
              <a:off x="6480000" y="1700808"/>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72" name="Rectangle 71"/>
            <p:cNvSpPr/>
            <p:nvPr/>
          </p:nvSpPr>
          <p:spPr>
            <a:xfrm>
              <a:off x="6480000" y="1844824"/>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73" name="Group 72"/>
          <p:cNvGrpSpPr/>
          <p:nvPr/>
        </p:nvGrpSpPr>
        <p:grpSpPr>
          <a:xfrm>
            <a:off x="5148064" y="4221088"/>
            <a:ext cx="1008000" cy="288032"/>
            <a:chOff x="6480000" y="3356992"/>
            <a:chExt cx="1008000" cy="288032"/>
          </a:xfrm>
        </p:grpSpPr>
        <p:sp>
          <p:nvSpPr>
            <p:cNvPr id="74" name="Rectangle 73"/>
            <p:cNvSpPr/>
            <p:nvPr/>
          </p:nvSpPr>
          <p:spPr>
            <a:xfrm>
              <a:off x="6480000" y="3356992"/>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75" name="Rectangle 74"/>
            <p:cNvSpPr/>
            <p:nvPr/>
          </p:nvSpPr>
          <p:spPr>
            <a:xfrm>
              <a:off x="6480000" y="3501008"/>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76" name="Group 75"/>
          <p:cNvGrpSpPr/>
          <p:nvPr/>
        </p:nvGrpSpPr>
        <p:grpSpPr>
          <a:xfrm>
            <a:off x="5148064" y="5877272"/>
            <a:ext cx="1008000" cy="288032"/>
            <a:chOff x="6480000" y="4221088"/>
            <a:chExt cx="1008000" cy="288032"/>
          </a:xfrm>
        </p:grpSpPr>
        <p:sp>
          <p:nvSpPr>
            <p:cNvPr id="77" name="Rectangle 76"/>
            <p:cNvSpPr/>
            <p:nvPr/>
          </p:nvSpPr>
          <p:spPr>
            <a:xfrm>
              <a:off x="6480000" y="4221088"/>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78" name="Rectangle 77"/>
            <p:cNvSpPr/>
            <p:nvPr/>
          </p:nvSpPr>
          <p:spPr>
            <a:xfrm>
              <a:off x="6480000" y="4365104"/>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79" name="Group 78"/>
          <p:cNvGrpSpPr/>
          <p:nvPr/>
        </p:nvGrpSpPr>
        <p:grpSpPr>
          <a:xfrm>
            <a:off x="2915816" y="1484784"/>
            <a:ext cx="1008000" cy="576064"/>
            <a:chOff x="3240000" y="1556792"/>
            <a:chExt cx="1008000" cy="576064"/>
          </a:xfrm>
        </p:grpSpPr>
        <p:sp>
          <p:nvSpPr>
            <p:cNvPr id="80" name="Rectangle 79"/>
            <p:cNvSpPr/>
            <p:nvPr/>
          </p:nvSpPr>
          <p:spPr>
            <a:xfrm>
              <a:off x="3240000" y="1556792"/>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81" name="Rectangle 80"/>
            <p:cNvSpPr/>
            <p:nvPr/>
          </p:nvSpPr>
          <p:spPr>
            <a:xfrm>
              <a:off x="3240000" y="1844824"/>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82" name="Rectangle 81"/>
            <p:cNvSpPr/>
            <p:nvPr/>
          </p:nvSpPr>
          <p:spPr>
            <a:xfrm>
              <a:off x="3240000" y="1988840"/>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83" name="Rectangle 82"/>
            <p:cNvSpPr/>
            <p:nvPr/>
          </p:nvSpPr>
          <p:spPr>
            <a:xfrm>
              <a:off x="3240000" y="1700808"/>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84" name="Group 83"/>
          <p:cNvGrpSpPr/>
          <p:nvPr/>
        </p:nvGrpSpPr>
        <p:grpSpPr>
          <a:xfrm>
            <a:off x="5148064" y="3573016"/>
            <a:ext cx="1008000" cy="576064"/>
            <a:chOff x="6480000" y="2420888"/>
            <a:chExt cx="1008000" cy="576064"/>
          </a:xfrm>
        </p:grpSpPr>
        <p:sp>
          <p:nvSpPr>
            <p:cNvPr id="85" name="Rectangle 84"/>
            <p:cNvSpPr/>
            <p:nvPr/>
          </p:nvSpPr>
          <p:spPr>
            <a:xfrm>
              <a:off x="6480000" y="2420888"/>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86" name="Rectangle 85"/>
            <p:cNvSpPr/>
            <p:nvPr/>
          </p:nvSpPr>
          <p:spPr>
            <a:xfrm>
              <a:off x="6480000" y="2564904"/>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87" name="Rectangle 86"/>
            <p:cNvSpPr/>
            <p:nvPr/>
          </p:nvSpPr>
          <p:spPr>
            <a:xfrm>
              <a:off x="6480000" y="2708920"/>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88" name="Rectangle 87"/>
            <p:cNvSpPr/>
            <p:nvPr/>
          </p:nvSpPr>
          <p:spPr>
            <a:xfrm>
              <a:off x="6480000" y="2852936"/>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cxnSp>
        <p:nvCxnSpPr>
          <p:cNvPr id="89" name="Straight Arrow Connector 88"/>
          <p:cNvCxnSpPr>
            <a:stCxn id="55" idx="3"/>
            <a:endCxn id="63" idx="1"/>
          </p:cNvCxnSpPr>
          <p:nvPr/>
        </p:nvCxnSpPr>
        <p:spPr>
          <a:xfrm>
            <a:off x="2087704" y="1106712"/>
            <a:ext cx="828112" cy="1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60" idx="3"/>
            <a:endCxn id="81" idx="1"/>
          </p:cNvCxnSpPr>
          <p:nvPr/>
        </p:nvCxnSpPr>
        <p:spPr>
          <a:xfrm>
            <a:off x="2231720" y="1826792"/>
            <a:ext cx="684096" cy="1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62" idx="3"/>
            <a:endCxn id="66" idx="1"/>
          </p:cNvCxnSpPr>
          <p:nvPr/>
        </p:nvCxnSpPr>
        <p:spPr>
          <a:xfrm>
            <a:off x="3923816" y="980728"/>
            <a:ext cx="122424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63" idx="3"/>
            <a:endCxn id="71" idx="1"/>
          </p:cNvCxnSpPr>
          <p:nvPr/>
        </p:nvCxnSpPr>
        <p:spPr>
          <a:xfrm>
            <a:off x="3923816" y="1124744"/>
            <a:ext cx="1224248"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64" idx="3"/>
            <a:endCxn id="85" idx="1"/>
          </p:cNvCxnSpPr>
          <p:nvPr/>
        </p:nvCxnSpPr>
        <p:spPr>
          <a:xfrm>
            <a:off x="3923816" y="1268760"/>
            <a:ext cx="1224248" cy="2376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80" idx="3"/>
            <a:endCxn id="67" idx="1"/>
          </p:cNvCxnSpPr>
          <p:nvPr/>
        </p:nvCxnSpPr>
        <p:spPr>
          <a:xfrm flipV="1">
            <a:off x="3923816" y="1268760"/>
            <a:ext cx="1224248"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3" idx="3"/>
            <a:endCxn id="86" idx="1"/>
          </p:cNvCxnSpPr>
          <p:nvPr/>
        </p:nvCxnSpPr>
        <p:spPr>
          <a:xfrm>
            <a:off x="3923816" y="1700808"/>
            <a:ext cx="1224248" cy="2088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1" idx="3"/>
            <a:endCxn id="74" idx="1"/>
          </p:cNvCxnSpPr>
          <p:nvPr/>
        </p:nvCxnSpPr>
        <p:spPr>
          <a:xfrm>
            <a:off x="3923816" y="1844824"/>
            <a:ext cx="1224248" cy="2448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2" idx="3"/>
            <a:endCxn id="77" idx="1"/>
          </p:cNvCxnSpPr>
          <p:nvPr/>
        </p:nvCxnSpPr>
        <p:spPr>
          <a:xfrm>
            <a:off x="3923816" y="1988840"/>
            <a:ext cx="1224248" cy="3960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1691680" y="5301288"/>
            <a:ext cx="468032" cy="540000"/>
            <a:chOff x="1907704" y="4509120"/>
            <a:chExt cx="468032" cy="540000"/>
          </a:xfrm>
        </p:grpSpPr>
        <p:sp>
          <p:nvSpPr>
            <p:cNvPr id="99" name="Rectangle 98"/>
            <p:cNvSpPr/>
            <p:nvPr/>
          </p:nvSpPr>
          <p:spPr>
            <a:xfrm>
              <a:off x="1907704" y="4509120"/>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00" name="Rectangle 99"/>
            <p:cNvSpPr/>
            <p:nvPr/>
          </p:nvSpPr>
          <p:spPr>
            <a:xfrm>
              <a:off x="2051720" y="4509120"/>
              <a:ext cx="180000" cy="540000"/>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01" name="Rectangle 100"/>
            <p:cNvSpPr/>
            <p:nvPr/>
          </p:nvSpPr>
          <p:spPr>
            <a:xfrm>
              <a:off x="2195736" y="4509120"/>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102" name="Group 101"/>
          <p:cNvGrpSpPr/>
          <p:nvPr/>
        </p:nvGrpSpPr>
        <p:grpSpPr>
          <a:xfrm>
            <a:off x="1691680" y="6021288"/>
            <a:ext cx="612048" cy="540000"/>
            <a:chOff x="1979712" y="5661248"/>
            <a:chExt cx="612048" cy="540000"/>
          </a:xfrm>
        </p:grpSpPr>
        <p:sp>
          <p:nvSpPr>
            <p:cNvPr id="103" name="Rectangle 102"/>
            <p:cNvSpPr/>
            <p:nvPr/>
          </p:nvSpPr>
          <p:spPr>
            <a:xfrm>
              <a:off x="1979712" y="5661248"/>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04" name="Rectangle 103"/>
            <p:cNvSpPr/>
            <p:nvPr/>
          </p:nvSpPr>
          <p:spPr>
            <a:xfrm>
              <a:off x="2123728" y="5661248"/>
              <a:ext cx="180000" cy="540000"/>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05" name="Rectangle 104"/>
            <p:cNvSpPr/>
            <p:nvPr/>
          </p:nvSpPr>
          <p:spPr>
            <a:xfrm>
              <a:off x="2267744" y="5661248"/>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06" name="Rectangle 105"/>
            <p:cNvSpPr/>
            <p:nvPr/>
          </p:nvSpPr>
          <p:spPr>
            <a:xfrm>
              <a:off x="2411760" y="5661248"/>
              <a:ext cx="180000" cy="540000"/>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107" name="Group 106"/>
          <p:cNvGrpSpPr/>
          <p:nvPr/>
        </p:nvGrpSpPr>
        <p:grpSpPr>
          <a:xfrm>
            <a:off x="2915816" y="5337232"/>
            <a:ext cx="1008000" cy="432048"/>
            <a:chOff x="3240000" y="4437112"/>
            <a:chExt cx="1008000" cy="432048"/>
          </a:xfrm>
        </p:grpSpPr>
        <p:sp>
          <p:nvSpPr>
            <p:cNvPr id="108" name="Rectangle 107"/>
            <p:cNvSpPr/>
            <p:nvPr/>
          </p:nvSpPr>
          <p:spPr>
            <a:xfrm>
              <a:off x="3240000" y="4437112"/>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09" name="Rectangle 108"/>
            <p:cNvSpPr/>
            <p:nvPr/>
          </p:nvSpPr>
          <p:spPr>
            <a:xfrm>
              <a:off x="3240000" y="4581128"/>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10" name="Rectangle 109"/>
            <p:cNvSpPr/>
            <p:nvPr/>
          </p:nvSpPr>
          <p:spPr>
            <a:xfrm>
              <a:off x="3240000" y="4725144"/>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111" name="Group 110"/>
          <p:cNvGrpSpPr/>
          <p:nvPr/>
        </p:nvGrpSpPr>
        <p:grpSpPr>
          <a:xfrm>
            <a:off x="2915816" y="5949280"/>
            <a:ext cx="1008000" cy="576064"/>
            <a:chOff x="3240000" y="5661248"/>
            <a:chExt cx="1008000" cy="576064"/>
          </a:xfrm>
        </p:grpSpPr>
        <p:sp>
          <p:nvSpPr>
            <p:cNvPr id="112" name="Rectangle 111"/>
            <p:cNvSpPr/>
            <p:nvPr/>
          </p:nvSpPr>
          <p:spPr>
            <a:xfrm>
              <a:off x="3240000" y="5661248"/>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13" name="Rectangle 112"/>
            <p:cNvSpPr/>
            <p:nvPr/>
          </p:nvSpPr>
          <p:spPr>
            <a:xfrm>
              <a:off x="3240000" y="5949280"/>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14" name="Rectangle 113"/>
            <p:cNvSpPr/>
            <p:nvPr/>
          </p:nvSpPr>
          <p:spPr>
            <a:xfrm>
              <a:off x="3240000" y="6093296"/>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15" name="Rectangle 114"/>
            <p:cNvSpPr/>
            <p:nvPr/>
          </p:nvSpPr>
          <p:spPr>
            <a:xfrm>
              <a:off x="3240000" y="5805264"/>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cxnSp>
        <p:nvCxnSpPr>
          <p:cNvPr id="116" name="Straight Arrow Connector 115"/>
          <p:cNvCxnSpPr>
            <a:stCxn id="101" idx="3"/>
            <a:endCxn id="109" idx="1"/>
          </p:cNvCxnSpPr>
          <p:nvPr/>
        </p:nvCxnSpPr>
        <p:spPr>
          <a:xfrm flipV="1">
            <a:off x="2159712" y="5553256"/>
            <a:ext cx="756104" cy="1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6" idx="3"/>
            <a:endCxn id="113" idx="1"/>
          </p:cNvCxnSpPr>
          <p:nvPr/>
        </p:nvCxnSpPr>
        <p:spPr>
          <a:xfrm>
            <a:off x="2303728" y="6291288"/>
            <a:ext cx="612088" cy="1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179512" y="5805264"/>
            <a:ext cx="720192" cy="36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File</a:t>
            </a:r>
            <a:endParaRPr lang="en-CA" sz="1200">
              <a:solidFill>
                <a:schemeClr val="tx1"/>
              </a:solidFill>
            </a:endParaRPr>
          </a:p>
        </p:txBody>
      </p:sp>
      <p:cxnSp>
        <p:nvCxnSpPr>
          <p:cNvPr id="119" name="Straight Arrow Connector 118"/>
          <p:cNvCxnSpPr>
            <a:stCxn id="108" idx="3"/>
            <a:endCxn id="68" idx="1"/>
          </p:cNvCxnSpPr>
          <p:nvPr/>
        </p:nvCxnSpPr>
        <p:spPr>
          <a:xfrm flipV="1">
            <a:off x="3923816" y="1412776"/>
            <a:ext cx="1224248" cy="3996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15" idx="3"/>
            <a:endCxn id="88" idx="1"/>
          </p:cNvCxnSpPr>
          <p:nvPr/>
        </p:nvCxnSpPr>
        <p:spPr>
          <a:xfrm flipV="1">
            <a:off x="3923816" y="4077072"/>
            <a:ext cx="1224248" cy="2088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9" idx="3"/>
            <a:endCxn id="72" idx="1"/>
          </p:cNvCxnSpPr>
          <p:nvPr/>
        </p:nvCxnSpPr>
        <p:spPr>
          <a:xfrm flipV="1">
            <a:off x="3923816" y="2924944"/>
            <a:ext cx="1224248" cy="2628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0" idx="3"/>
            <a:endCxn id="87" idx="1"/>
          </p:cNvCxnSpPr>
          <p:nvPr/>
        </p:nvCxnSpPr>
        <p:spPr>
          <a:xfrm flipV="1">
            <a:off x="3923816" y="3933056"/>
            <a:ext cx="1224248" cy="176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2" idx="3"/>
            <a:endCxn id="69" idx="1"/>
          </p:cNvCxnSpPr>
          <p:nvPr/>
        </p:nvCxnSpPr>
        <p:spPr>
          <a:xfrm flipV="1">
            <a:off x="3923816" y="1556792"/>
            <a:ext cx="1224248" cy="4464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3" idx="3"/>
            <a:endCxn id="75" idx="1"/>
          </p:cNvCxnSpPr>
          <p:nvPr/>
        </p:nvCxnSpPr>
        <p:spPr>
          <a:xfrm flipV="1">
            <a:off x="3923816" y="4437112"/>
            <a:ext cx="1224248" cy="1872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14" idx="3"/>
            <a:endCxn id="78" idx="1"/>
          </p:cNvCxnSpPr>
          <p:nvPr/>
        </p:nvCxnSpPr>
        <p:spPr>
          <a:xfrm flipV="1">
            <a:off x="3923816" y="6093296"/>
            <a:ext cx="122424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51" idx="3"/>
            <a:endCxn id="53" idx="1"/>
          </p:cNvCxnSpPr>
          <p:nvPr/>
        </p:nvCxnSpPr>
        <p:spPr>
          <a:xfrm flipV="1">
            <a:off x="827696" y="1106712"/>
            <a:ext cx="791976" cy="34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51" idx="3"/>
            <a:endCxn id="57" idx="1"/>
          </p:cNvCxnSpPr>
          <p:nvPr/>
        </p:nvCxnSpPr>
        <p:spPr>
          <a:xfrm>
            <a:off x="827696" y="1448760"/>
            <a:ext cx="791976" cy="37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18" idx="3"/>
            <a:endCxn id="99" idx="1"/>
          </p:cNvCxnSpPr>
          <p:nvPr/>
        </p:nvCxnSpPr>
        <p:spPr>
          <a:xfrm flipV="1">
            <a:off x="899704" y="5571288"/>
            <a:ext cx="791976" cy="413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18" idx="3"/>
            <a:endCxn id="103" idx="1"/>
          </p:cNvCxnSpPr>
          <p:nvPr/>
        </p:nvCxnSpPr>
        <p:spPr>
          <a:xfrm>
            <a:off x="899704" y="5985264"/>
            <a:ext cx="791976" cy="30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179512" y="5229200"/>
            <a:ext cx="8712968" cy="14401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31" name="Rectangle 130"/>
          <p:cNvSpPr/>
          <p:nvPr/>
        </p:nvSpPr>
        <p:spPr>
          <a:xfrm>
            <a:off x="72008" y="764704"/>
            <a:ext cx="8748464" cy="136815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32" name="Rectangle 131"/>
          <p:cNvSpPr/>
          <p:nvPr/>
        </p:nvSpPr>
        <p:spPr>
          <a:xfrm>
            <a:off x="179512" y="3429000"/>
            <a:ext cx="8784976" cy="122413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33" name="Rectangle 132"/>
          <p:cNvSpPr/>
          <p:nvPr/>
        </p:nvSpPr>
        <p:spPr>
          <a:xfrm>
            <a:off x="179512" y="2636912"/>
            <a:ext cx="871296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34" name="Rectangle 133"/>
          <p:cNvSpPr/>
          <p:nvPr/>
        </p:nvSpPr>
        <p:spPr>
          <a:xfrm>
            <a:off x="6804248" y="1124744"/>
            <a:ext cx="648000" cy="288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35" name="Rectangle 134"/>
          <p:cNvSpPr/>
          <p:nvPr/>
        </p:nvSpPr>
        <p:spPr>
          <a:xfrm>
            <a:off x="6804248" y="3645056"/>
            <a:ext cx="648000" cy="288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36" name="Rectangle 135"/>
          <p:cNvSpPr/>
          <p:nvPr/>
        </p:nvSpPr>
        <p:spPr>
          <a:xfrm>
            <a:off x="6804248" y="2708920"/>
            <a:ext cx="648000" cy="288000"/>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37" name="Rectangle 136"/>
          <p:cNvSpPr/>
          <p:nvPr/>
        </p:nvSpPr>
        <p:spPr>
          <a:xfrm>
            <a:off x="6804248" y="5805264"/>
            <a:ext cx="648000" cy="288000"/>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cxnSp>
        <p:nvCxnSpPr>
          <p:cNvPr id="138" name="Straight Arrow Connector 137"/>
          <p:cNvCxnSpPr>
            <a:stCxn id="67" idx="3"/>
            <a:endCxn id="134" idx="1"/>
          </p:cNvCxnSpPr>
          <p:nvPr/>
        </p:nvCxnSpPr>
        <p:spPr>
          <a:xfrm flipV="1">
            <a:off x="6156064" y="1268744"/>
            <a:ext cx="648184" cy="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71" idx="3"/>
            <a:endCxn id="136" idx="1"/>
          </p:cNvCxnSpPr>
          <p:nvPr/>
        </p:nvCxnSpPr>
        <p:spPr>
          <a:xfrm>
            <a:off x="6156064" y="2780928"/>
            <a:ext cx="648184" cy="71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86" idx="3"/>
            <a:endCxn id="135" idx="1"/>
          </p:cNvCxnSpPr>
          <p:nvPr/>
        </p:nvCxnSpPr>
        <p:spPr>
          <a:xfrm>
            <a:off x="6156064" y="3789040"/>
            <a:ext cx="648184" cy="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6804248" y="4149080"/>
            <a:ext cx="648000" cy="288000"/>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cxnSp>
        <p:nvCxnSpPr>
          <p:cNvPr id="142" name="Straight Arrow Connector 141"/>
          <p:cNvCxnSpPr>
            <a:stCxn id="74" idx="3"/>
            <a:endCxn id="141" idx="1"/>
          </p:cNvCxnSpPr>
          <p:nvPr/>
        </p:nvCxnSpPr>
        <p:spPr>
          <a:xfrm flipV="1">
            <a:off x="6156064" y="4293080"/>
            <a:ext cx="648184" cy="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77" idx="3"/>
            <a:endCxn id="137" idx="1"/>
          </p:cNvCxnSpPr>
          <p:nvPr/>
        </p:nvCxnSpPr>
        <p:spPr>
          <a:xfrm flipV="1">
            <a:off x="6156064" y="5949264"/>
            <a:ext cx="648184" cy="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107504" y="764704"/>
            <a:ext cx="720080" cy="276999"/>
          </a:xfrm>
          <a:prstGeom prst="rect">
            <a:avLst/>
          </a:prstGeom>
          <a:noFill/>
        </p:spPr>
        <p:txBody>
          <a:bodyPr wrap="square" rtlCol="0">
            <a:spAutoFit/>
          </a:bodyPr>
          <a:lstStyle/>
          <a:p>
            <a:r>
              <a:rPr lang="en-CA" sz="1200" smtClean="0"/>
              <a:t>a</a:t>
            </a:r>
            <a:r>
              <a:rPr lang="en-CA" sz="1200" smtClean="0"/>
              <a:t> Node</a:t>
            </a:r>
            <a:endParaRPr lang="en-CA" sz="1200"/>
          </a:p>
        </p:txBody>
      </p:sp>
      <p:sp>
        <p:nvSpPr>
          <p:cNvPr id="145" name="TextBox 144"/>
          <p:cNvSpPr txBox="1"/>
          <p:nvPr/>
        </p:nvSpPr>
        <p:spPr>
          <a:xfrm>
            <a:off x="179512" y="2647945"/>
            <a:ext cx="720080" cy="276999"/>
          </a:xfrm>
          <a:prstGeom prst="rect">
            <a:avLst/>
          </a:prstGeom>
          <a:noFill/>
        </p:spPr>
        <p:txBody>
          <a:bodyPr wrap="square" rtlCol="0">
            <a:spAutoFit/>
          </a:bodyPr>
          <a:lstStyle/>
          <a:p>
            <a:r>
              <a:rPr lang="en-CA" sz="1200" smtClean="0"/>
              <a:t>a</a:t>
            </a:r>
            <a:r>
              <a:rPr lang="en-CA" sz="1200" smtClean="0"/>
              <a:t> Node</a:t>
            </a:r>
            <a:endParaRPr lang="en-CA" sz="1200"/>
          </a:p>
        </p:txBody>
      </p:sp>
      <p:sp>
        <p:nvSpPr>
          <p:cNvPr id="146" name="TextBox 145"/>
          <p:cNvSpPr txBox="1"/>
          <p:nvPr/>
        </p:nvSpPr>
        <p:spPr>
          <a:xfrm>
            <a:off x="179512" y="3429000"/>
            <a:ext cx="720080" cy="276999"/>
          </a:xfrm>
          <a:prstGeom prst="rect">
            <a:avLst/>
          </a:prstGeom>
          <a:noFill/>
        </p:spPr>
        <p:txBody>
          <a:bodyPr wrap="square" rtlCol="0">
            <a:spAutoFit/>
          </a:bodyPr>
          <a:lstStyle/>
          <a:p>
            <a:r>
              <a:rPr lang="en-CA" sz="1200" smtClean="0"/>
              <a:t>a</a:t>
            </a:r>
            <a:r>
              <a:rPr lang="en-CA" sz="1200" smtClean="0"/>
              <a:t> Node</a:t>
            </a:r>
            <a:endParaRPr lang="en-CA" sz="1200"/>
          </a:p>
        </p:txBody>
      </p:sp>
      <p:sp>
        <p:nvSpPr>
          <p:cNvPr id="147" name="TextBox 146"/>
          <p:cNvSpPr txBox="1"/>
          <p:nvPr/>
        </p:nvSpPr>
        <p:spPr>
          <a:xfrm>
            <a:off x="179512" y="5229200"/>
            <a:ext cx="720080" cy="276999"/>
          </a:xfrm>
          <a:prstGeom prst="rect">
            <a:avLst/>
          </a:prstGeom>
          <a:noFill/>
        </p:spPr>
        <p:txBody>
          <a:bodyPr wrap="square" rtlCol="0">
            <a:spAutoFit/>
          </a:bodyPr>
          <a:lstStyle/>
          <a:p>
            <a:r>
              <a:rPr lang="en-CA" sz="1200" smtClean="0"/>
              <a:t>a</a:t>
            </a:r>
            <a:r>
              <a:rPr lang="en-CA" sz="1200" smtClean="0"/>
              <a:t> Node</a:t>
            </a:r>
            <a:endParaRPr lang="en-CA" sz="1200"/>
          </a:p>
        </p:txBody>
      </p:sp>
      <p:sp>
        <p:nvSpPr>
          <p:cNvPr id="148" name="TextBox 147"/>
          <p:cNvSpPr txBox="1"/>
          <p:nvPr/>
        </p:nvSpPr>
        <p:spPr>
          <a:xfrm>
            <a:off x="755576" y="467380"/>
            <a:ext cx="720080" cy="338554"/>
          </a:xfrm>
          <a:prstGeom prst="rect">
            <a:avLst/>
          </a:prstGeom>
          <a:noFill/>
        </p:spPr>
        <p:txBody>
          <a:bodyPr wrap="square" rtlCol="0">
            <a:spAutoFit/>
          </a:bodyPr>
          <a:lstStyle/>
          <a:p>
            <a:r>
              <a:rPr lang="en-CA" sz="1600" smtClean="0"/>
              <a:t>Split()</a:t>
            </a:r>
            <a:endParaRPr lang="en-CA" sz="1600"/>
          </a:p>
        </p:txBody>
      </p:sp>
      <p:sp>
        <p:nvSpPr>
          <p:cNvPr id="149" name="TextBox 148"/>
          <p:cNvSpPr txBox="1"/>
          <p:nvPr/>
        </p:nvSpPr>
        <p:spPr>
          <a:xfrm>
            <a:off x="2267744" y="476672"/>
            <a:ext cx="936104" cy="338554"/>
          </a:xfrm>
          <a:prstGeom prst="rect">
            <a:avLst/>
          </a:prstGeom>
          <a:noFill/>
        </p:spPr>
        <p:txBody>
          <a:bodyPr wrap="square" rtlCol="0">
            <a:spAutoFit/>
          </a:bodyPr>
          <a:lstStyle/>
          <a:p>
            <a:r>
              <a:rPr lang="en-CA" sz="1600" smtClean="0"/>
              <a:t>Map()</a:t>
            </a:r>
            <a:endParaRPr lang="en-CA" sz="1600"/>
          </a:p>
        </p:txBody>
      </p:sp>
      <p:sp>
        <p:nvSpPr>
          <p:cNvPr id="150" name="TextBox 149"/>
          <p:cNvSpPr txBox="1"/>
          <p:nvPr/>
        </p:nvSpPr>
        <p:spPr>
          <a:xfrm>
            <a:off x="4067944" y="476672"/>
            <a:ext cx="936104" cy="338554"/>
          </a:xfrm>
          <a:prstGeom prst="rect">
            <a:avLst/>
          </a:prstGeom>
          <a:noFill/>
        </p:spPr>
        <p:txBody>
          <a:bodyPr wrap="square" rtlCol="0">
            <a:spAutoFit/>
          </a:bodyPr>
          <a:lstStyle/>
          <a:p>
            <a:r>
              <a:rPr lang="en-CA" sz="1600" smtClean="0"/>
              <a:t>Shuffle()</a:t>
            </a:r>
            <a:endParaRPr lang="en-CA" sz="1600"/>
          </a:p>
        </p:txBody>
      </p:sp>
      <p:sp>
        <p:nvSpPr>
          <p:cNvPr id="151" name="TextBox 150"/>
          <p:cNvSpPr txBox="1"/>
          <p:nvPr/>
        </p:nvSpPr>
        <p:spPr>
          <a:xfrm>
            <a:off x="6012160" y="476672"/>
            <a:ext cx="936104" cy="338554"/>
          </a:xfrm>
          <a:prstGeom prst="rect">
            <a:avLst/>
          </a:prstGeom>
          <a:noFill/>
        </p:spPr>
        <p:txBody>
          <a:bodyPr wrap="square" rtlCol="0">
            <a:spAutoFit/>
          </a:bodyPr>
          <a:lstStyle/>
          <a:p>
            <a:r>
              <a:rPr lang="en-CA" sz="1600" smtClean="0"/>
              <a:t>Reduce()</a:t>
            </a:r>
            <a:endParaRPr lang="en-CA" sz="1600"/>
          </a:p>
        </p:txBody>
      </p:sp>
      <p:sp>
        <p:nvSpPr>
          <p:cNvPr id="152" name="Rectangle 151"/>
          <p:cNvSpPr/>
          <p:nvPr/>
        </p:nvSpPr>
        <p:spPr>
          <a:xfrm>
            <a:off x="8100392" y="3645024"/>
            <a:ext cx="720080"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Result</a:t>
            </a:r>
            <a:endParaRPr lang="en-CA" sz="1200">
              <a:solidFill>
                <a:schemeClr val="tx1"/>
              </a:solidFill>
            </a:endParaRPr>
          </a:p>
        </p:txBody>
      </p:sp>
      <p:cxnSp>
        <p:nvCxnSpPr>
          <p:cNvPr id="153" name="Straight Arrow Connector 152"/>
          <p:cNvCxnSpPr>
            <a:stCxn id="134" idx="3"/>
            <a:endCxn id="152" idx="1"/>
          </p:cNvCxnSpPr>
          <p:nvPr/>
        </p:nvCxnSpPr>
        <p:spPr>
          <a:xfrm>
            <a:off x="7452248" y="1268744"/>
            <a:ext cx="648144" cy="27723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36" idx="3"/>
            <a:endCxn id="152" idx="1"/>
          </p:cNvCxnSpPr>
          <p:nvPr/>
        </p:nvCxnSpPr>
        <p:spPr>
          <a:xfrm>
            <a:off x="7452248" y="2852920"/>
            <a:ext cx="648144" cy="1188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35" idx="3"/>
            <a:endCxn id="152" idx="1"/>
          </p:cNvCxnSpPr>
          <p:nvPr/>
        </p:nvCxnSpPr>
        <p:spPr>
          <a:xfrm>
            <a:off x="7452248" y="3789056"/>
            <a:ext cx="648144" cy="252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41" idx="3"/>
            <a:endCxn id="152" idx="1"/>
          </p:cNvCxnSpPr>
          <p:nvPr/>
        </p:nvCxnSpPr>
        <p:spPr>
          <a:xfrm flipV="1">
            <a:off x="7452248" y="4041068"/>
            <a:ext cx="648144" cy="252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37" idx="3"/>
            <a:endCxn id="152" idx="1"/>
          </p:cNvCxnSpPr>
          <p:nvPr/>
        </p:nvCxnSpPr>
        <p:spPr>
          <a:xfrm flipV="1">
            <a:off x="7452248" y="4041068"/>
            <a:ext cx="648144" cy="19081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1547664" y="559713"/>
            <a:ext cx="720080" cy="276999"/>
          </a:xfrm>
          <a:prstGeom prst="rect">
            <a:avLst/>
          </a:prstGeom>
          <a:noFill/>
        </p:spPr>
        <p:txBody>
          <a:bodyPr wrap="square" rtlCol="0">
            <a:spAutoFit/>
          </a:bodyPr>
          <a:lstStyle/>
          <a:p>
            <a:r>
              <a:rPr lang="en-CA" sz="1200" smtClean="0"/>
              <a:t>(K1, V1)</a:t>
            </a:r>
            <a:endParaRPr lang="en-CA" sz="1200"/>
          </a:p>
        </p:txBody>
      </p:sp>
      <p:sp>
        <p:nvSpPr>
          <p:cNvPr id="159" name="TextBox 158"/>
          <p:cNvSpPr txBox="1"/>
          <p:nvPr/>
        </p:nvSpPr>
        <p:spPr>
          <a:xfrm>
            <a:off x="2987824" y="559713"/>
            <a:ext cx="1008112" cy="276999"/>
          </a:xfrm>
          <a:prstGeom prst="rect">
            <a:avLst/>
          </a:prstGeom>
          <a:noFill/>
        </p:spPr>
        <p:txBody>
          <a:bodyPr wrap="square" rtlCol="0">
            <a:spAutoFit/>
          </a:bodyPr>
          <a:lstStyle/>
          <a:p>
            <a:r>
              <a:rPr lang="en-CA" sz="1200" smtClean="0"/>
              <a:t>List (K1, V1)</a:t>
            </a:r>
            <a:endParaRPr lang="en-CA" sz="1200"/>
          </a:p>
        </p:txBody>
      </p:sp>
      <p:sp>
        <p:nvSpPr>
          <p:cNvPr id="160" name="TextBox 159"/>
          <p:cNvSpPr txBox="1"/>
          <p:nvPr/>
        </p:nvSpPr>
        <p:spPr>
          <a:xfrm>
            <a:off x="5076056" y="559713"/>
            <a:ext cx="1080120" cy="276999"/>
          </a:xfrm>
          <a:prstGeom prst="rect">
            <a:avLst/>
          </a:prstGeom>
          <a:noFill/>
        </p:spPr>
        <p:txBody>
          <a:bodyPr wrap="square" rtlCol="0">
            <a:spAutoFit/>
          </a:bodyPr>
          <a:lstStyle/>
          <a:p>
            <a:r>
              <a:rPr lang="en-CA" sz="1200" smtClean="0"/>
              <a:t>(K3, list( V3))</a:t>
            </a:r>
            <a:endParaRPr lang="en-CA" sz="1200"/>
          </a:p>
        </p:txBody>
      </p:sp>
      <p:sp>
        <p:nvSpPr>
          <p:cNvPr id="161" name="TextBox 160"/>
          <p:cNvSpPr txBox="1"/>
          <p:nvPr/>
        </p:nvSpPr>
        <p:spPr>
          <a:xfrm>
            <a:off x="6876256" y="559713"/>
            <a:ext cx="1080120" cy="276999"/>
          </a:xfrm>
          <a:prstGeom prst="rect">
            <a:avLst/>
          </a:prstGeom>
          <a:noFill/>
        </p:spPr>
        <p:txBody>
          <a:bodyPr wrap="square" rtlCol="0">
            <a:spAutoFit/>
          </a:bodyPr>
          <a:lstStyle/>
          <a:p>
            <a:r>
              <a:rPr lang="en-CA" sz="1200" smtClean="0"/>
              <a:t>(K4, V4)</a:t>
            </a:r>
            <a:endParaRPr lang="en-CA"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384"/>
            <a:ext cx="8686800" cy="1143000"/>
          </a:xfrm>
        </p:spPr>
        <p:txBody>
          <a:bodyPr>
            <a:normAutofit fontScale="90000"/>
          </a:bodyPr>
          <a:lstStyle/>
          <a:p>
            <a:r>
              <a:rPr lang="en-CA" b="1"/>
              <a:t>Share Nothing </a:t>
            </a:r>
            <a:r>
              <a:rPr lang="en-CA" b="1" smtClean="0"/>
              <a:t>Architecture in Hadoop MapReduce</a:t>
            </a:r>
            <a:endParaRPr lang="en-CA"/>
          </a:p>
        </p:txBody>
      </p:sp>
      <p:sp>
        <p:nvSpPr>
          <p:cNvPr id="3" name="Content Placeholder 2"/>
          <p:cNvSpPr>
            <a:spLocks noGrp="1"/>
          </p:cNvSpPr>
          <p:nvPr>
            <p:ph idx="1"/>
          </p:nvPr>
        </p:nvSpPr>
        <p:spPr>
          <a:xfrm>
            <a:off x="457200" y="1196752"/>
            <a:ext cx="8229600" cy="1324743"/>
          </a:xfrm>
        </p:spPr>
        <p:txBody>
          <a:bodyPr>
            <a:normAutofit fontScale="70000" lnSpcReduction="20000"/>
          </a:bodyPr>
          <a:lstStyle/>
          <a:p>
            <a:pPr lvl="0"/>
            <a:r>
              <a:rPr lang="en-CA"/>
              <a:t>Each node is independent of other nodes in the system</a:t>
            </a:r>
          </a:p>
          <a:p>
            <a:pPr lvl="0"/>
            <a:r>
              <a:rPr lang="en-CA"/>
              <a:t>No share resources that can become bottlenecks</a:t>
            </a:r>
          </a:p>
          <a:p>
            <a:pPr lvl="0"/>
            <a:r>
              <a:rPr lang="en-CA"/>
              <a:t>Lack of shared data: each node is processing distinct subset of data, hence no need to manage access to shared </a:t>
            </a:r>
            <a:r>
              <a:rPr lang="en-CA" smtClean="0"/>
              <a:t>data</a:t>
            </a:r>
            <a:endParaRPr lang="en-CA"/>
          </a:p>
        </p:txBody>
      </p:sp>
      <p:sp>
        <p:nvSpPr>
          <p:cNvPr id="4" name="Content Placeholder 2"/>
          <p:cNvSpPr txBox="1">
            <a:spLocks/>
          </p:cNvSpPr>
          <p:nvPr/>
        </p:nvSpPr>
        <p:spPr>
          <a:xfrm>
            <a:off x="251520" y="2780928"/>
            <a:ext cx="8229600" cy="3744416"/>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CA" sz="3800" b="0" i="0" u="none" strike="noStrike" kern="1200" cap="none" spc="0" normalizeH="0" baseline="0" noProof="0" smtClean="0">
                <a:ln>
                  <a:noFill/>
                </a:ln>
                <a:solidFill>
                  <a:schemeClr val="tx1"/>
                </a:solidFill>
                <a:effectLst/>
                <a:uLnTx/>
                <a:uFillTx/>
                <a:latin typeface="+mn-lt"/>
                <a:ea typeface="+mn-ea"/>
                <a:cs typeface="+mn-cs"/>
              </a:rPr>
              <a:t>Advantages:</a:t>
            </a:r>
          </a:p>
          <a:p>
            <a:pPr marL="514350" lvl="0" indent="-514350">
              <a:buAutoNum type="arabicPeriod"/>
            </a:pPr>
            <a:r>
              <a:rPr lang="en-CA" sz="3200" smtClean="0"/>
              <a:t>Easily </a:t>
            </a:r>
            <a:r>
              <a:rPr lang="en-CA" sz="3200"/>
              <a:t>manage workflow (associated with transparent process </a:t>
            </a:r>
            <a:r>
              <a:rPr lang="en-CA" sz="3200" smtClean="0"/>
              <a:t>feature)</a:t>
            </a:r>
          </a:p>
          <a:p>
            <a:pPr marL="514350" lvl="0" indent="-514350">
              <a:buAutoNum type="arabicPeriod"/>
            </a:pPr>
            <a:r>
              <a:rPr lang="en-CA" sz="3200" smtClean="0"/>
              <a:t>Scalable</a:t>
            </a:r>
            <a:r>
              <a:rPr lang="en-CA" sz="3200"/>
              <a:t>: No shared resources, hence addition of nodes adss resources to the system and does not add further contention. As input data increases, just need to apply more nodes (linear </a:t>
            </a:r>
            <a:r>
              <a:rPr lang="en-CA" sz="3200" smtClean="0"/>
              <a:t>scalability)</a:t>
            </a:r>
          </a:p>
          <a:p>
            <a:pPr marL="514350" lvl="0" indent="-514350">
              <a:buAutoNum type="arabicPeriod"/>
            </a:pPr>
            <a:r>
              <a:rPr lang="en-CA" sz="3200" smtClean="0"/>
              <a:t>Fault </a:t>
            </a:r>
            <a:r>
              <a:rPr lang="en-CA" sz="3200"/>
              <a:t>tolerant:  </a:t>
            </a:r>
          </a:p>
          <a:p>
            <a:pPr marL="971550" lvl="1" indent="-514350">
              <a:buFont typeface="+mj-lt"/>
              <a:buAutoNum type="alphaLcPeriod"/>
            </a:pPr>
            <a:r>
              <a:rPr lang="en-CA" sz="3200"/>
              <a:t>each node is independent, hence no single points of failure</a:t>
            </a:r>
          </a:p>
          <a:p>
            <a:pPr marL="971550" lvl="1" indent="-514350">
              <a:buFont typeface="+mj-lt"/>
              <a:buAutoNum type="alphaLcPeriod"/>
            </a:pPr>
            <a:r>
              <a:rPr lang="en-CA" sz="3200"/>
              <a:t>Failed process in one node can be restarted on other node.</a:t>
            </a:r>
          </a:p>
          <a:p>
            <a:pPr marL="971550" lvl="1" indent="-514350">
              <a:buFont typeface="+mj-lt"/>
              <a:buAutoNum type="alphaLcPeriod"/>
            </a:pPr>
            <a:r>
              <a:rPr lang="en-CA" sz="3200"/>
              <a:t>The system can support multiple failures, depending number of data replication. </a:t>
            </a:r>
          </a:p>
          <a:p>
            <a:pPr marL="971550" lvl="1" indent="-514350">
              <a:buFont typeface="+mj-lt"/>
              <a:buAutoNum type="alphaLcPeriod"/>
            </a:pPr>
            <a:r>
              <a:rPr lang="en-CA" sz="3200"/>
              <a:t>Hence hardware failure will only slow down process, but not entirely crash the whole job</a:t>
            </a:r>
          </a:p>
          <a:p>
            <a:pPr marL="971550" lvl="1" indent="-514350">
              <a:buFont typeface="+mj-lt"/>
              <a:buAutoNum type="alphaLcPeriod"/>
            </a:pPr>
            <a:r>
              <a:rPr lang="en-CA" sz="3200"/>
              <a:t>Inputs are immutable. Hence result can be recalculated</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CA" sz="32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868958"/>
          </a:xfrm>
        </p:spPr>
        <p:txBody>
          <a:bodyPr>
            <a:normAutofit fontScale="90000"/>
          </a:bodyPr>
          <a:lstStyle/>
          <a:p>
            <a:r>
              <a:rPr lang="en-CA" smtClean="0"/>
              <a:t>Issues with MapReduce in Version 1</a:t>
            </a:r>
            <a:endParaRPr lang="en-CA"/>
          </a:p>
        </p:txBody>
      </p:sp>
      <p:sp>
        <p:nvSpPr>
          <p:cNvPr id="3" name="Content Placeholder 2"/>
          <p:cNvSpPr>
            <a:spLocks noGrp="1"/>
          </p:cNvSpPr>
          <p:nvPr>
            <p:ph idx="1"/>
          </p:nvPr>
        </p:nvSpPr>
        <p:spPr/>
        <p:txBody>
          <a:bodyPr>
            <a:normAutofit fontScale="70000" lnSpcReduction="20000"/>
          </a:bodyPr>
          <a:lstStyle/>
          <a:p>
            <a:r>
              <a:rPr lang="en-CA"/>
              <a:t>Scalability: </a:t>
            </a:r>
            <a:r>
              <a:rPr lang="en-CA" smtClean="0"/>
              <a:t>M</a:t>
            </a:r>
            <a:br>
              <a:rPr lang="en-CA" smtClean="0"/>
            </a:br>
            <a:r>
              <a:rPr lang="en-CA" smtClean="0"/>
              <a:t>- Max </a:t>
            </a:r>
            <a:r>
              <a:rPr lang="en-CA"/>
              <a:t>cluster size </a:t>
            </a:r>
            <a:r>
              <a:rPr lang="en-CA" smtClean="0"/>
              <a:t>is fixed (4000)</a:t>
            </a:r>
            <a:br>
              <a:rPr lang="en-CA" smtClean="0"/>
            </a:br>
            <a:r>
              <a:rPr lang="en-CA" smtClean="0"/>
              <a:t>- Max </a:t>
            </a:r>
            <a:r>
              <a:rPr lang="en-CA"/>
              <a:t>concurrent tasks </a:t>
            </a:r>
            <a:r>
              <a:rPr lang="en-CA" smtClean="0"/>
              <a:t>is fixed (40,000 processes)</a:t>
            </a:r>
            <a:br>
              <a:rPr lang="en-CA" smtClean="0"/>
            </a:br>
            <a:r>
              <a:rPr lang="en-CA" smtClean="0"/>
              <a:t>- Coarse </a:t>
            </a:r>
            <a:r>
              <a:rPr lang="en-CA"/>
              <a:t>synchronization in Job Tracker limited scalability</a:t>
            </a:r>
          </a:p>
          <a:p>
            <a:endParaRPr lang="en-CA" smtClean="0"/>
          </a:p>
          <a:p>
            <a:r>
              <a:rPr lang="en-CA" smtClean="0"/>
              <a:t>Availability</a:t>
            </a:r>
            <a:r>
              <a:rPr lang="en-CA"/>
              <a:t>: If job tracker fails, all queued and running jobs are killed</a:t>
            </a:r>
          </a:p>
          <a:p>
            <a:endParaRPr lang="en-CA" smtClean="0"/>
          </a:p>
          <a:p>
            <a:r>
              <a:rPr lang="en-CA" smtClean="0"/>
              <a:t>Resource </a:t>
            </a:r>
            <a:r>
              <a:rPr lang="en-CA"/>
              <a:t>Utilization: Fixed/Static allocation of resources for map and reduce process results in low resource utilization</a:t>
            </a:r>
          </a:p>
          <a:p>
            <a:endParaRPr lang="en-CA" smtClean="0"/>
          </a:p>
          <a:p>
            <a:r>
              <a:rPr lang="en-CA" smtClean="0"/>
              <a:t>Ability to support </a:t>
            </a:r>
            <a:r>
              <a:rPr lang="en-CA"/>
              <a:t>for </a:t>
            </a:r>
            <a:r>
              <a:rPr lang="en-CA" smtClean="0"/>
              <a:t>Alternate </a:t>
            </a:r>
            <a:r>
              <a:rPr lang="en-CA"/>
              <a:t>Programming paradigms and Services: </a:t>
            </a:r>
            <a:br>
              <a:rPr lang="en-CA"/>
            </a:br>
            <a:r>
              <a:rPr lang="en-CA" smtClean="0"/>
              <a:t>- </a:t>
            </a:r>
            <a:r>
              <a:rPr lang="en-CA" smtClean="0"/>
              <a:t>Non-MapReduce Applications are needed</a:t>
            </a:r>
            <a:br>
              <a:rPr lang="en-CA" smtClean="0"/>
            </a:br>
            <a:endParaRPr lang="en-CA"/>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450</Words>
  <Application>Microsoft Office PowerPoint</Application>
  <PresentationFormat>On-screen Show (4:3)</PresentationFormat>
  <Paragraphs>162</Paragraphs>
  <Slides>5</Slides>
  <Notes>3</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MapReduce Engine in Hadoop Ver. 1</vt:lpstr>
      <vt:lpstr>MapReduce Engine in Hadoop Ver. 1</vt:lpstr>
      <vt:lpstr>MapReduce Algoritm</vt:lpstr>
      <vt:lpstr>Share Nothing Architecture in Hadoop MapReduce</vt:lpstr>
      <vt:lpstr>Issues with MapReduce in Version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 Algorithm</dc:title>
  <dc:creator>Heny Tjin</dc:creator>
  <cp:lastModifiedBy>Heny Tjin</cp:lastModifiedBy>
  <cp:revision>12</cp:revision>
  <dcterms:created xsi:type="dcterms:W3CDTF">2016-10-09T15:48:34Z</dcterms:created>
  <dcterms:modified xsi:type="dcterms:W3CDTF">2016-10-16T18:36:08Z</dcterms:modified>
</cp:coreProperties>
</file>