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7"/>
  </p:notesMasterIdLst>
  <p:sldIdLst>
    <p:sldId id="282" r:id="rId3"/>
    <p:sldId id="281" r:id="rId4"/>
    <p:sldId id="280" r:id="rId5"/>
    <p:sldId id="283" r:id="rId6"/>
    <p:sldId id="257" r:id="rId7"/>
    <p:sldId id="258" r:id="rId8"/>
    <p:sldId id="259" r:id="rId9"/>
    <p:sldId id="260" r:id="rId10"/>
    <p:sldId id="261" r:id="rId11"/>
    <p:sldId id="262" r:id="rId12"/>
    <p:sldId id="266" r:id="rId13"/>
    <p:sldId id="263" r:id="rId14"/>
    <p:sldId id="264" r:id="rId15"/>
    <p:sldId id="265"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shim Al-Helli" initials="HA" lastIdx="1" clrIdx="0">
    <p:extLst>
      <p:ext uri="{19B8F6BF-5375-455C-9EA6-DF929625EA0E}">
        <p15:presenceInfo xmlns:p15="http://schemas.microsoft.com/office/powerpoint/2012/main" userId="Hashim Al-Hel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2716" autoAdjust="0"/>
  </p:normalViewPr>
  <p:slideViewPr>
    <p:cSldViewPr snapToGrid="0">
      <p:cViewPr varScale="1">
        <p:scale>
          <a:sx n="69" d="100"/>
          <a:sy n="69" d="100"/>
        </p:scale>
        <p:origin x="14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0-09T12:52:28.326" idx="1">
    <p:pos x="10" y="10"/>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2AAD9-01FE-4F13-AFE8-C6E324DDE510}" type="datetimeFigureOut">
              <a:rPr lang="en-CA" smtClean="0"/>
              <a:t>09/10/2016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31F073-8EEE-4D2A-8C0B-93E9C72382A2}" type="slidenum">
              <a:rPr lang="en-CA" smtClean="0"/>
              <a:t>‹#›</a:t>
            </a:fld>
            <a:endParaRPr lang="en-CA"/>
          </a:p>
        </p:txBody>
      </p:sp>
    </p:spTree>
    <p:extLst>
      <p:ext uri="{BB962C8B-B14F-4D97-AF65-F5344CB8AC3E}">
        <p14:creationId xmlns:p14="http://schemas.microsoft.com/office/powerpoint/2010/main" val="714314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Point 1</a:t>
            </a:r>
            <a:r>
              <a:rPr lang="en-US" baseline="0" dirty="0" smtClean="0"/>
              <a:t> </a:t>
            </a:r>
            <a:r>
              <a:rPr lang="en-US" baseline="0" dirty="0" err="1" smtClean="0"/>
              <a:t>explaination</a:t>
            </a:r>
            <a:r>
              <a:rPr lang="en-US" baseline="0" dirty="0" smtClean="0"/>
              <a:t>: </a:t>
            </a:r>
            <a:r>
              <a:rPr lang="en-US" dirty="0" smtClean="0"/>
              <a:t>keeping data disk (!= moving blocks of data to server) provides faster performance.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Point 2</a:t>
            </a:r>
            <a:r>
              <a:rPr lang="en-US" baseline="0" dirty="0" smtClean="0"/>
              <a:t> </a:t>
            </a:r>
            <a:r>
              <a:rPr lang="en-US" baseline="0" dirty="0" err="1" smtClean="0"/>
              <a:t>explaination</a:t>
            </a:r>
            <a:r>
              <a:rPr lang="en-US" baseline="0" dirty="0" smtClean="0"/>
              <a:t>: </a:t>
            </a:r>
            <a:r>
              <a:rPr lang="en-US" dirty="0" smtClean="0"/>
              <a:t> </a:t>
            </a:r>
          </a:p>
          <a:p>
            <a:r>
              <a:rPr lang="en-US" dirty="0" smtClean="0"/>
              <a:t>This solves the problem of </a:t>
            </a:r>
            <a:r>
              <a:rPr lang="en-US" dirty="0" err="1" smtClean="0"/>
              <a:t>botttleneck</a:t>
            </a:r>
            <a:r>
              <a:rPr lang="en-US" dirty="0" smtClean="0"/>
              <a:t> of a single disk drive (by applying the same tasks to many disks, each holding a different portion or slice of the overall data)</a:t>
            </a:r>
          </a:p>
          <a:p>
            <a:endParaRPr lang="en-US" dirty="0" smtClean="0"/>
          </a:p>
          <a:p>
            <a:r>
              <a:rPr lang="en-US" dirty="0" err="1" smtClean="0"/>
              <a:t>Porint</a:t>
            </a:r>
            <a:r>
              <a:rPr lang="en-US" dirty="0" smtClean="0"/>
              <a:t> 3 </a:t>
            </a:r>
          </a:p>
          <a:p>
            <a:r>
              <a:rPr lang="en-US" dirty="0" smtClean="0"/>
              <a:t>(Self-healing).</a:t>
            </a:r>
          </a:p>
          <a:p>
            <a:r>
              <a:rPr lang="en-US" dirty="0" smtClean="0"/>
              <a:t>Hence self-healing is crucial to have tasks continue working.</a:t>
            </a:r>
          </a:p>
          <a:p>
            <a:r>
              <a:rPr lang="en-US" dirty="0" smtClean="0"/>
              <a:t>Hadoop is designed to use large number of commodity servers for computation and storage. As number of machines increases, so does the probability of server failure.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t>3</a:t>
            </a:fld>
            <a:endParaRPr lang="en-CA"/>
          </a:p>
        </p:txBody>
      </p:sp>
    </p:spTree>
    <p:extLst>
      <p:ext uri="{BB962C8B-B14F-4D97-AF65-F5344CB8AC3E}">
        <p14:creationId xmlns:p14="http://schemas.microsoft.com/office/powerpoint/2010/main" val="1038309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There are additional features such as Data Snapshot, Support for Windows, NFS access which will increase Hadoop adoption in the Industry to solve Big Data problems.</a:t>
            </a:r>
          </a:p>
          <a:p>
            <a:endParaRPr lang="en-US" dirty="0" smtClean="0"/>
          </a:p>
          <a:p>
            <a:r>
              <a:rPr lang="en-US" dirty="0" smtClean="0"/>
              <a:t>-- research more on </a:t>
            </a:r>
            <a:r>
              <a:rPr lang="en-US" dirty="0" err="1" smtClean="0"/>
              <a:t>hdfs</a:t>
            </a:r>
            <a:r>
              <a:rPr lang="en-US" dirty="0" smtClean="0"/>
              <a:t> federation</a:t>
            </a:r>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t>20</a:t>
            </a:fld>
            <a:endParaRPr lang="en-CA"/>
          </a:p>
        </p:txBody>
      </p:sp>
    </p:spTree>
    <p:extLst>
      <p:ext uri="{BB962C8B-B14F-4D97-AF65-F5344CB8AC3E}">
        <p14:creationId xmlns:p14="http://schemas.microsoft.com/office/powerpoint/2010/main" val="2240668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http://cdn.journaldev.com/wp-content/uploads/2015/08/hadoop2.x-components.png</a:t>
            </a:r>
            <a:endParaRPr lang="en-US" dirty="0"/>
          </a:p>
        </p:txBody>
      </p:sp>
      <p:sp>
        <p:nvSpPr>
          <p:cNvPr id="4" name="Slide Number Placeholder 3"/>
          <p:cNvSpPr>
            <a:spLocks noGrp="1"/>
          </p:cNvSpPr>
          <p:nvPr>
            <p:ph type="sldNum" sz="quarter" idx="10"/>
          </p:nvPr>
        </p:nvSpPr>
        <p:spPr/>
        <p:txBody>
          <a:bodyPr/>
          <a:lstStyle/>
          <a:p>
            <a:fld id="{583994B4-6EF2-4B55-A2C2-4640C61402C6}"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2755843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994B4-6EF2-4B55-A2C2-4640C61402C6}"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1189386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http://www.avante.es/wp-content/uploads/2016/04/Res-Manager.png</a:t>
            </a:r>
            <a:endParaRPr lang="en-US"/>
          </a:p>
        </p:txBody>
      </p:sp>
      <p:sp>
        <p:nvSpPr>
          <p:cNvPr id="4" name="Slide Number Placeholder 3"/>
          <p:cNvSpPr>
            <a:spLocks noGrp="1"/>
          </p:cNvSpPr>
          <p:nvPr>
            <p:ph type="sldNum" sz="quarter" idx="10"/>
          </p:nvPr>
        </p:nvSpPr>
        <p:spPr/>
        <p:txBody>
          <a:bodyPr/>
          <a:lstStyle/>
          <a:p>
            <a:fld id="{583994B4-6EF2-4B55-A2C2-4640C61402C6}"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1886995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http://www.avante.es/wp-content/uploads/2016/04/Res-Manager.png</a:t>
            </a:r>
            <a:endParaRPr lang="en-US"/>
          </a:p>
        </p:txBody>
      </p:sp>
      <p:sp>
        <p:nvSpPr>
          <p:cNvPr id="4" name="Slide Number Placeholder 3"/>
          <p:cNvSpPr>
            <a:spLocks noGrp="1"/>
          </p:cNvSpPr>
          <p:nvPr>
            <p:ph type="sldNum" sz="quarter" idx="10"/>
          </p:nvPr>
        </p:nvSpPr>
        <p:spPr/>
        <p:txBody>
          <a:bodyPr/>
          <a:lstStyle/>
          <a:p>
            <a:fld id="{583994B4-6EF2-4B55-A2C2-4640C61402C6}" type="slidenum">
              <a:rPr 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40726953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http://www.avante.es/wp-content/uploads/2016/04/Res-Manager.png</a:t>
            </a:r>
            <a:endParaRPr lang="en-US" dirty="0"/>
          </a:p>
        </p:txBody>
      </p:sp>
      <p:sp>
        <p:nvSpPr>
          <p:cNvPr id="4" name="Slide Number Placeholder 3"/>
          <p:cNvSpPr>
            <a:spLocks noGrp="1"/>
          </p:cNvSpPr>
          <p:nvPr>
            <p:ph type="sldNum" sz="quarter" idx="10"/>
          </p:nvPr>
        </p:nvSpPr>
        <p:spPr/>
        <p:txBody>
          <a:bodyPr/>
          <a:lstStyle/>
          <a:p>
            <a:fld id="{583994B4-6EF2-4B55-A2C2-4640C61402C6}"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3281783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31F073-8EEE-4D2A-8C0B-93E9C72382A2}" type="slidenum">
              <a:rPr lang="en-CA" smtClean="0"/>
              <a:t>34</a:t>
            </a:fld>
            <a:endParaRPr lang="en-CA"/>
          </a:p>
        </p:txBody>
      </p:sp>
    </p:spTree>
    <p:extLst>
      <p:ext uri="{BB962C8B-B14F-4D97-AF65-F5344CB8AC3E}">
        <p14:creationId xmlns:p14="http://schemas.microsoft.com/office/powerpoint/2010/main" val="892058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Point 1</a:t>
            </a:r>
            <a:r>
              <a:rPr lang="en-US" baseline="0" dirty="0" smtClean="0"/>
              <a:t> </a:t>
            </a:r>
            <a:r>
              <a:rPr lang="en-US" baseline="0" dirty="0" err="1" smtClean="0"/>
              <a:t>explaination</a:t>
            </a:r>
            <a:r>
              <a:rPr lang="en-US" baseline="0" dirty="0" smtClean="0"/>
              <a:t>: </a:t>
            </a:r>
            <a:r>
              <a:rPr lang="en-US" dirty="0" smtClean="0"/>
              <a:t>keeping data disk (!= moving blocks of data to server) provides faster performance.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Point 2</a:t>
            </a:r>
            <a:r>
              <a:rPr lang="en-US" baseline="0" dirty="0" smtClean="0"/>
              <a:t> </a:t>
            </a:r>
            <a:r>
              <a:rPr lang="en-US" baseline="0" dirty="0" err="1" smtClean="0"/>
              <a:t>explaination</a:t>
            </a:r>
            <a:r>
              <a:rPr lang="en-US" baseline="0" dirty="0" smtClean="0"/>
              <a:t>: </a:t>
            </a:r>
            <a:r>
              <a:rPr lang="en-US" dirty="0" smtClean="0"/>
              <a:t> </a:t>
            </a:r>
          </a:p>
          <a:p>
            <a:r>
              <a:rPr lang="en-US" dirty="0" smtClean="0"/>
              <a:t>This solves the problem of </a:t>
            </a:r>
            <a:r>
              <a:rPr lang="en-US" dirty="0" err="1" smtClean="0"/>
              <a:t>botttleneck</a:t>
            </a:r>
            <a:r>
              <a:rPr lang="en-US" dirty="0" smtClean="0"/>
              <a:t> of a single disk drive (by applying the same tasks to many disks, each holding a different portion or slice of the overall data)</a:t>
            </a:r>
          </a:p>
          <a:p>
            <a:endParaRPr lang="en-US" dirty="0" smtClean="0"/>
          </a:p>
          <a:p>
            <a:r>
              <a:rPr lang="en-US" dirty="0" err="1" smtClean="0"/>
              <a:t>Porint</a:t>
            </a:r>
            <a:r>
              <a:rPr lang="en-US" dirty="0" smtClean="0"/>
              <a:t> 3 </a:t>
            </a:r>
          </a:p>
          <a:p>
            <a:r>
              <a:rPr lang="en-US" dirty="0" smtClean="0"/>
              <a:t>(Self-healing).</a:t>
            </a:r>
          </a:p>
          <a:p>
            <a:r>
              <a:rPr lang="en-US" dirty="0" smtClean="0"/>
              <a:t>Hence self-healing is crucial to have tasks continue working.</a:t>
            </a:r>
          </a:p>
          <a:p>
            <a:r>
              <a:rPr lang="en-US" dirty="0" smtClean="0"/>
              <a:t>Hadoop is designed to use large number of commodity servers for computation and storage. As number of machines increases, so does the probability of server failure.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t>4</a:t>
            </a:fld>
            <a:endParaRPr lang="en-CA"/>
          </a:p>
        </p:txBody>
      </p:sp>
    </p:spTree>
    <p:extLst>
      <p:ext uri="{BB962C8B-B14F-4D97-AF65-F5344CB8AC3E}">
        <p14:creationId xmlns:p14="http://schemas.microsoft.com/office/powerpoint/2010/main" val="194283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30CD70D-CA41-4073-A9D7-3F3F0BA67B42}" type="slidenum">
              <a:rPr kumimoji="0" lang="en-CA"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a:t>
            </a:fld>
            <a:endParaRPr kumimoji="0" lang="en-CA"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640710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Point 3 try</a:t>
            </a:r>
            <a:r>
              <a:rPr lang="en-US" baseline="0" dirty="0" smtClean="0"/>
              <a:t> to shorten the sentence and explain it in presentation</a:t>
            </a:r>
          </a:p>
          <a:p>
            <a:pPr marL="171450" indent="-171450">
              <a:buFontTx/>
              <a:buChar char="-"/>
            </a:pPr>
            <a:r>
              <a:rPr lang="en-US" baseline="0" dirty="0" smtClean="0"/>
              <a:t>Point 1 remember to say that replication is for fault tolerance principle where data are stored in many </a:t>
            </a:r>
            <a:r>
              <a:rPr lang="en-US" baseline="0" dirty="0" err="1" smtClean="0"/>
              <a:t>datanodes</a:t>
            </a:r>
            <a:r>
              <a:rPr lang="en-US" baseline="0" dirty="0" smtClean="0"/>
              <a:t> in case one </a:t>
            </a:r>
            <a:r>
              <a:rPr lang="en-US" baseline="0" dirty="0" err="1" smtClean="0"/>
              <a:t>datanode</a:t>
            </a:r>
            <a:r>
              <a:rPr lang="en-US" baseline="0" dirty="0" smtClean="0"/>
              <a:t> goes down</a:t>
            </a:r>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t>10</a:t>
            </a:fld>
            <a:endParaRPr lang="en-CA"/>
          </a:p>
        </p:txBody>
      </p:sp>
    </p:spTree>
    <p:extLst>
      <p:ext uri="{BB962C8B-B14F-4D97-AF65-F5344CB8AC3E}">
        <p14:creationId xmlns:p14="http://schemas.microsoft.com/office/powerpoint/2010/main" val="2623783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smtClean="0">
                <a:solidFill>
                  <a:schemeClr val="tx1"/>
                </a:solidFill>
                <a:latin typeface="+mn-lt"/>
                <a:ea typeface="+mn-ea"/>
                <a:cs typeface="+mn-cs"/>
              </a:rPr>
              <a:t>Features of this mechanism:</a:t>
            </a:r>
          </a:p>
          <a:p>
            <a:pPr lvl="0"/>
            <a:r>
              <a:rPr lang="en-CA" sz="1200" kern="1200" dirty="0" smtClean="0">
                <a:solidFill>
                  <a:schemeClr val="tx1"/>
                </a:solidFill>
                <a:latin typeface="+mn-lt"/>
                <a:ea typeface="+mn-ea"/>
                <a:cs typeface="+mn-cs"/>
              </a:rPr>
              <a:t>Functional approach: </a:t>
            </a:r>
          </a:p>
          <a:p>
            <a:pPr lvl="1"/>
            <a:r>
              <a:rPr lang="en-CA" sz="1200" kern="1200" dirty="0" smtClean="0">
                <a:solidFill>
                  <a:schemeClr val="tx1"/>
                </a:solidFill>
                <a:latin typeface="+mn-lt"/>
                <a:ea typeface="+mn-ea"/>
                <a:cs typeface="+mn-cs"/>
              </a:rPr>
              <a:t>Original data doesn’t change (MapReduce process only </a:t>
            </a:r>
            <a:r>
              <a:rPr lang="en-CA" sz="1200" u="sng" kern="1200" dirty="0" smtClean="0">
                <a:solidFill>
                  <a:schemeClr val="tx1"/>
                </a:solidFill>
                <a:latin typeface="+mn-lt"/>
                <a:ea typeface="+mn-ea"/>
                <a:cs typeface="+mn-cs"/>
              </a:rPr>
              <a:t>create</a:t>
            </a:r>
            <a:r>
              <a:rPr lang="en-CA" sz="1200" kern="1200" dirty="0" smtClean="0">
                <a:solidFill>
                  <a:schemeClr val="tx1"/>
                </a:solidFill>
                <a:latin typeface="+mn-lt"/>
                <a:ea typeface="+mn-ea"/>
                <a:cs typeface="+mn-cs"/>
              </a:rPr>
              <a:t> new data.</a:t>
            </a:r>
          </a:p>
          <a:p>
            <a:pPr lvl="1"/>
            <a:r>
              <a:rPr lang="en-CA" sz="1200" kern="1200" dirty="0" smtClean="0">
                <a:solidFill>
                  <a:schemeClr val="tx1"/>
                </a:solidFill>
                <a:latin typeface="+mn-lt"/>
                <a:ea typeface="+mn-ea"/>
                <a:cs typeface="+mn-cs"/>
              </a:rPr>
              <a:t>Intermediate data doesn’t change.</a:t>
            </a:r>
          </a:p>
          <a:p>
            <a:pPr lvl="0"/>
            <a:r>
              <a:rPr lang="en-CA" sz="1200" i="1" kern="1200" dirty="0" smtClean="0">
                <a:solidFill>
                  <a:schemeClr val="tx1"/>
                </a:solidFill>
                <a:latin typeface="+mn-lt"/>
                <a:ea typeface="+mn-ea"/>
                <a:cs typeface="+mn-cs"/>
              </a:rPr>
              <a:t>Single one way communication path from mapper to reducer </a:t>
            </a:r>
            <a:endParaRPr lang="en-CA" sz="1200" kern="1200" dirty="0" smtClean="0">
              <a:solidFill>
                <a:schemeClr val="tx1"/>
              </a:solidFill>
              <a:latin typeface="+mn-lt"/>
              <a:ea typeface="+mn-ea"/>
              <a:cs typeface="+mn-cs"/>
            </a:endParaRPr>
          </a:p>
          <a:p>
            <a:pPr lvl="0"/>
            <a:r>
              <a:rPr lang="en-CA" sz="1200" kern="1200" dirty="0" smtClean="0">
                <a:solidFill>
                  <a:schemeClr val="tx1"/>
                </a:solidFill>
                <a:latin typeface="+mn-lt"/>
                <a:ea typeface="+mn-ea"/>
                <a:cs typeface="+mn-cs"/>
              </a:rPr>
              <a:t>Process is transparent to end user.</a:t>
            </a:r>
          </a:p>
          <a:p>
            <a:r>
              <a:rPr lang="en-CA" sz="1200" kern="1200" dirty="0" smtClean="0">
                <a:solidFill>
                  <a:schemeClr val="tx1"/>
                </a:solidFill>
                <a:latin typeface="+mn-lt"/>
                <a:ea typeface="+mn-ea"/>
                <a:cs typeface="+mn-cs"/>
              </a:rPr>
              <a:t>Hence user doesn’t need to specify communication and data movement in the process</a:t>
            </a:r>
          </a:p>
          <a:p>
            <a:endParaRPr lang="en-CA" sz="1200" kern="1200" dirty="0" smtClean="0">
              <a:solidFill>
                <a:schemeClr val="tx1"/>
              </a:solidFill>
              <a:latin typeface="+mn-lt"/>
              <a:ea typeface="+mn-ea"/>
              <a:cs typeface="+mn-cs"/>
            </a:endParaRPr>
          </a:p>
          <a:p>
            <a:r>
              <a:rPr lang="en-CA" sz="1200" kern="1200" dirty="0" smtClean="0">
                <a:solidFill>
                  <a:schemeClr val="tx1"/>
                </a:solidFill>
                <a:latin typeface="+mn-lt"/>
                <a:ea typeface="+mn-ea"/>
                <a:cs typeface="+mn-cs"/>
              </a:rPr>
              <a:t>MapReduce programming paradigm – break into two basic phases: MAP and REDUCE</a:t>
            </a:r>
          </a:p>
          <a:p>
            <a:r>
              <a:rPr lang="en-CA" sz="1200" kern="1200" dirty="0" smtClean="0">
                <a:solidFill>
                  <a:schemeClr val="tx1"/>
                </a:solidFill>
                <a:latin typeface="+mn-lt"/>
                <a:ea typeface="+mn-ea"/>
                <a:cs typeface="+mn-cs"/>
              </a:rPr>
              <a:t> </a:t>
            </a:r>
          </a:p>
          <a:p>
            <a:r>
              <a:rPr lang="en-CA" sz="1200" kern="1200" dirty="0" smtClean="0">
                <a:solidFill>
                  <a:schemeClr val="tx1"/>
                </a:solidFill>
                <a:latin typeface="+mn-lt"/>
                <a:ea typeface="+mn-ea"/>
                <a:cs typeface="+mn-cs"/>
              </a:rPr>
              <a:t>MAP Phase :</a:t>
            </a:r>
          </a:p>
          <a:p>
            <a:pPr lvl="0"/>
            <a:r>
              <a:rPr lang="en-CA" sz="1200" kern="1200" dirty="0" smtClean="0">
                <a:solidFill>
                  <a:schemeClr val="tx1"/>
                </a:solidFill>
                <a:latin typeface="+mn-lt"/>
                <a:ea typeface="+mn-ea"/>
                <a:cs typeface="+mn-cs"/>
              </a:rPr>
              <a:t>known as mappers, Java processes JVMs</a:t>
            </a:r>
          </a:p>
          <a:p>
            <a:pPr lvl="0"/>
            <a:r>
              <a:rPr lang="en-CA" sz="1200" kern="1200" dirty="0" smtClean="0">
                <a:solidFill>
                  <a:schemeClr val="tx1"/>
                </a:solidFill>
                <a:latin typeface="+mn-lt"/>
                <a:ea typeface="+mn-ea"/>
                <a:cs typeface="+mn-cs"/>
              </a:rPr>
              <a:t>Usually JVMs start up on nodes that contain the data they will process. </a:t>
            </a:r>
          </a:p>
          <a:p>
            <a:pPr lvl="0"/>
            <a:r>
              <a:rPr lang="en-CA" sz="1200" kern="1200" dirty="0" smtClean="0">
                <a:solidFill>
                  <a:schemeClr val="tx1"/>
                </a:solidFill>
                <a:latin typeface="+mn-lt"/>
                <a:ea typeface="+mn-ea"/>
                <a:cs typeface="+mn-cs"/>
              </a:rPr>
              <a:t>Apply principle of </a:t>
            </a:r>
            <a:r>
              <a:rPr lang="en-CA" sz="1200" b="1" kern="1200" dirty="0" smtClean="0">
                <a:solidFill>
                  <a:schemeClr val="tx1"/>
                </a:solidFill>
                <a:latin typeface="+mn-lt"/>
                <a:ea typeface="+mn-ea"/>
                <a:cs typeface="+mn-cs"/>
              </a:rPr>
              <a:t>Data locality</a:t>
            </a:r>
            <a:r>
              <a:rPr lang="en-CA" sz="1200" kern="1200" dirty="0" smtClean="0">
                <a:solidFill>
                  <a:schemeClr val="tx1"/>
                </a:solidFill>
                <a:latin typeface="+mn-lt"/>
                <a:ea typeface="+mn-ea"/>
                <a:cs typeface="+mn-cs"/>
              </a:rPr>
              <a:t> == Moving the processing to servers that contain the data is more efficient than moving data across the network. </a:t>
            </a:r>
          </a:p>
          <a:p>
            <a:pPr lvl="0"/>
            <a:r>
              <a:rPr lang="en-CA" sz="1200" kern="1200" dirty="0" smtClean="0">
                <a:solidFill>
                  <a:schemeClr val="tx1"/>
                </a:solidFill>
                <a:latin typeface="+mn-lt"/>
                <a:ea typeface="+mn-ea"/>
                <a:cs typeface="+mn-cs"/>
              </a:rPr>
              <a:t>Mappers process input in key-value pairs, only able to process a single pair each time.</a:t>
            </a:r>
          </a:p>
          <a:p>
            <a:pPr lvl="0"/>
            <a:r>
              <a:rPr lang="en-CA" sz="1200" kern="1200" dirty="0" smtClean="0">
                <a:solidFill>
                  <a:schemeClr val="tx1"/>
                </a:solidFill>
                <a:latin typeface="+mn-lt"/>
                <a:ea typeface="+mn-ea"/>
                <a:cs typeface="+mn-cs"/>
              </a:rPr>
              <a:t>Number of mappers set by framework , not developer</a:t>
            </a:r>
          </a:p>
          <a:p>
            <a:pPr lvl="0"/>
            <a:r>
              <a:rPr lang="en-CA" sz="1200" kern="1200" dirty="0" smtClean="0">
                <a:solidFill>
                  <a:schemeClr val="tx1"/>
                </a:solidFill>
                <a:latin typeface="+mn-lt"/>
                <a:ea typeface="+mn-ea"/>
                <a:cs typeface="+mn-cs"/>
              </a:rPr>
              <a:t>After mapper has processed input data, output is key-value pair, which is the input for next phase, Sort and Shuffle</a:t>
            </a:r>
          </a:p>
          <a:p>
            <a:pPr lvl="0"/>
            <a:r>
              <a:rPr lang="en-CA" sz="1200" kern="1200" dirty="0" smtClean="0">
                <a:solidFill>
                  <a:schemeClr val="tx1"/>
                </a:solidFill>
                <a:latin typeface="+mn-lt"/>
                <a:ea typeface="+mn-ea"/>
                <a:cs typeface="+mn-cs"/>
              </a:rPr>
              <a:t>The output key-value pairs of mappers, is pass to Reducer.</a:t>
            </a:r>
          </a:p>
          <a:p>
            <a:pPr lvl="0"/>
            <a:r>
              <a:rPr lang="en-CA" sz="1200" kern="1200" dirty="0" smtClean="0">
                <a:solidFill>
                  <a:schemeClr val="tx1"/>
                </a:solidFill>
                <a:latin typeface="+mn-lt"/>
                <a:ea typeface="+mn-ea"/>
                <a:cs typeface="+mn-cs"/>
              </a:rPr>
              <a:t>// Mappers can’t pass information to other mappers, (so is reducer cannot communicate with other reducer)</a:t>
            </a:r>
          </a:p>
          <a:p>
            <a:pPr lvl="0"/>
            <a:r>
              <a:rPr lang="en-CA" sz="1200" kern="1200" dirty="0" smtClean="0">
                <a:solidFill>
                  <a:schemeClr val="tx1"/>
                </a:solidFill>
                <a:latin typeface="+mn-lt"/>
                <a:ea typeface="+mn-ea"/>
                <a:cs typeface="+mn-cs"/>
              </a:rPr>
              <a:t>Example of processes performed in mappers: parsing, transforming, filtering</a:t>
            </a:r>
          </a:p>
          <a:p>
            <a:r>
              <a:rPr lang="en-CA" sz="1200" u="none" strike="noStrike" kern="1200" dirty="0" smtClean="0">
                <a:solidFill>
                  <a:schemeClr val="tx1"/>
                </a:solidFill>
                <a:latin typeface="+mn-lt"/>
                <a:ea typeface="+mn-ea"/>
                <a:cs typeface="+mn-cs"/>
              </a:rPr>
              <a:t> </a:t>
            </a:r>
            <a:endParaRPr lang="en-CA" sz="1200" kern="1200" dirty="0" smtClean="0">
              <a:solidFill>
                <a:schemeClr val="tx1"/>
              </a:solidFill>
              <a:latin typeface="+mn-lt"/>
              <a:ea typeface="+mn-ea"/>
              <a:cs typeface="+mn-cs"/>
            </a:endParaRPr>
          </a:p>
          <a:p>
            <a:r>
              <a:rPr lang="en-CA" sz="1200" kern="1200" dirty="0" smtClean="0">
                <a:solidFill>
                  <a:schemeClr val="tx1"/>
                </a:solidFill>
                <a:latin typeface="+mn-lt"/>
                <a:ea typeface="+mn-ea"/>
                <a:cs typeface="+mn-cs"/>
              </a:rPr>
              <a:t>Sort and Shuffle Phase (</a:t>
            </a:r>
            <a:r>
              <a:rPr lang="en-CA" sz="1200" i="1" kern="1200" dirty="0" smtClean="0">
                <a:solidFill>
                  <a:schemeClr val="tx1"/>
                </a:solidFill>
                <a:latin typeface="+mn-lt"/>
                <a:ea typeface="+mn-ea"/>
                <a:cs typeface="+mn-cs"/>
              </a:rPr>
              <a:t>currently just the basic</a:t>
            </a:r>
            <a:r>
              <a:rPr lang="en-CA" sz="1200" kern="1200" dirty="0" smtClean="0">
                <a:solidFill>
                  <a:schemeClr val="tx1"/>
                </a:solidFill>
                <a:latin typeface="+mn-lt"/>
                <a:ea typeface="+mn-ea"/>
                <a:cs typeface="+mn-cs"/>
              </a:rPr>
              <a:t>)</a:t>
            </a:r>
          </a:p>
          <a:p>
            <a:pPr lvl="0"/>
            <a:r>
              <a:rPr lang="en-CA" sz="1200" kern="1200" dirty="0" smtClean="0">
                <a:solidFill>
                  <a:schemeClr val="tx1"/>
                </a:solidFill>
                <a:latin typeface="+mn-lt"/>
                <a:ea typeface="+mn-ea"/>
                <a:cs typeface="+mn-cs"/>
              </a:rPr>
              <a:t>data is sorted and partitioned.</a:t>
            </a:r>
          </a:p>
          <a:p>
            <a:pPr lvl="0"/>
            <a:r>
              <a:rPr lang="en-CA" sz="1200" kern="1200" dirty="0" smtClean="0">
                <a:solidFill>
                  <a:schemeClr val="tx1"/>
                </a:solidFill>
                <a:latin typeface="+mn-lt"/>
                <a:ea typeface="+mn-ea"/>
                <a:cs typeface="+mn-cs"/>
              </a:rPr>
              <a:t>after which, data is sent, over network, to reducers JVMs</a:t>
            </a:r>
          </a:p>
          <a:p>
            <a:r>
              <a:rPr lang="en-CA" sz="1200" kern="1200" dirty="0" smtClean="0">
                <a:solidFill>
                  <a:schemeClr val="tx1"/>
                </a:solidFill>
                <a:latin typeface="+mn-lt"/>
                <a:ea typeface="+mn-ea"/>
                <a:cs typeface="+mn-cs"/>
              </a:rPr>
              <a:t> </a:t>
            </a:r>
          </a:p>
          <a:p>
            <a:r>
              <a:rPr lang="en-CA" sz="1200" kern="1200" dirty="0" smtClean="0">
                <a:solidFill>
                  <a:schemeClr val="tx1"/>
                </a:solidFill>
                <a:latin typeface="+mn-lt"/>
                <a:ea typeface="+mn-ea"/>
                <a:cs typeface="+mn-cs"/>
              </a:rPr>
              <a:t>Reducer Phase</a:t>
            </a:r>
          </a:p>
          <a:p>
            <a:pPr lvl="0"/>
            <a:r>
              <a:rPr lang="en-CA" sz="1200" kern="1200" dirty="0" smtClean="0">
                <a:solidFill>
                  <a:schemeClr val="tx1"/>
                </a:solidFill>
                <a:latin typeface="+mn-lt"/>
                <a:ea typeface="+mn-ea"/>
                <a:cs typeface="+mn-cs"/>
              </a:rPr>
              <a:t>Reducer read the data ordered and partitioned by the keys</a:t>
            </a:r>
          </a:p>
          <a:p>
            <a:pPr lvl="0"/>
            <a:r>
              <a:rPr lang="en-CA" sz="1200" kern="1200" dirty="0" smtClean="0">
                <a:solidFill>
                  <a:schemeClr val="tx1"/>
                </a:solidFill>
                <a:latin typeface="+mn-lt"/>
                <a:ea typeface="+mn-ea"/>
                <a:cs typeface="+mn-cs"/>
              </a:rPr>
              <a:t>Reducer can do any number of operations on the data</a:t>
            </a:r>
          </a:p>
          <a:p>
            <a:pPr lvl="0"/>
            <a:r>
              <a:rPr lang="en-CA" sz="1200" kern="1200" dirty="0" smtClean="0">
                <a:solidFill>
                  <a:schemeClr val="tx1"/>
                </a:solidFill>
                <a:latin typeface="+mn-lt"/>
                <a:ea typeface="+mn-ea"/>
                <a:cs typeface="+mn-cs"/>
              </a:rPr>
              <a:t>Reducer most likely will write out some amount of data or aggregate to store like HDFS of HBASE </a:t>
            </a:r>
          </a:p>
          <a:p>
            <a:pPr lvl="0"/>
            <a:r>
              <a:rPr lang="en-CA" sz="1200" kern="1200" dirty="0" smtClean="0">
                <a:solidFill>
                  <a:schemeClr val="tx1"/>
                </a:solidFill>
                <a:latin typeface="+mn-lt"/>
                <a:ea typeface="+mn-ea"/>
                <a:cs typeface="+mn-cs"/>
              </a:rPr>
              <a:t>(check) Each reducer typically, though not necessarily, has single output stream: by default a set of files in a single HDFS directory </a:t>
            </a:r>
          </a:p>
          <a:p>
            <a:pPr lvl="0"/>
            <a:r>
              <a:rPr lang="en-CA" sz="1200" kern="1200" dirty="0" smtClean="0">
                <a:solidFill>
                  <a:schemeClr val="tx1"/>
                </a:solidFill>
                <a:latin typeface="+mn-lt"/>
                <a:ea typeface="+mn-ea"/>
                <a:cs typeface="+mn-cs"/>
              </a:rPr>
              <a:t>Synchronization barrier:</a:t>
            </a:r>
            <a:r>
              <a:rPr lang="en-CA" sz="1200" kern="1200" baseline="0" dirty="0" smtClean="0">
                <a:solidFill>
                  <a:schemeClr val="tx1"/>
                </a:solidFill>
                <a:latin typeface="+mn-lt"/>
                <a:ea typeface="+mn-ea"/>
                <a:cs typeface="+mn-cs"/>
              </a:rPr>
              <a:t> </a:t>
            </a:r>
          </a:p>
          <a:p>
            <a:pPr lvl="0"/>
            <a:r>
              <a:rPr lang="en-CA" sz="1200" kern="1200" baseline="0" dirty="0" smtClean="0">
                <a:solidFill>
                  <a:schemeClr val="tx1"/>
                </a:solidFill>
                <a:latin typeface="+mn-lt"/>
                <a:ea typeface="+mn-ea"/>
                <a:cs typeface="+mn-cs"/>
              </a:rPr>
              <a:t>  </a:t>
            </a:r>
            <a:r>
              <a:rPr lang="en-CA" sz="1200" kern="1200" dirty="0" smtClean="0">
                <a:solidFill>
                  <a:schemeClr val="tx1"/>
                </a:solidFill>
                <a:latin typeface="+mn-lt"/>
                <a:ea typeface="+mn-ea"/>
                <a:cs typeface="+mn-cs"/>
              </a:rPr>
              <a:t>If output of reducers require further processing, entire data will be written to disk again, and read again.</a:t>
            </a:r>
          </a:p>
          <a:p>
            <a:pPr lvl="0"/>
            <a:r>
              <a:rPr lang="en-CA" sz="1200" i="1" kern="1200" dirty="0" smtClean="0">
                <a:solidFill>
                  <a:schemeClr val="tx1"/>
                </a:solidFill>
                <a:latin typeface="+mn-lt"/>
                <a:ea typeface="+mn-ea"/>
                <a:cs typeface="+mn-cs"/>
              </a:rPr>
              <a:t>  It is considered inefficient for iterative processing of data</a:t>
            </a:r>
            <a:r>
              <a:rPr lang="en-CA" sz="1200" kern="1200" dirty="0" smtClean="0">
                <a:solidFill>
                  <a:schemeClr val="tx1"/>
                </a:solidFill>
                <a:latin typeface="+mn-lt"/>
                <a:ea typeface="+mn-ea"/>
                <a:cs typeface="+mn-cs"/>
              </a:rPr>
              <a:t> </a:t>
            </a:r>
          </a:p>
          <a:p>
            <a:r>
              <a:rPr lang="en-CA" sz="1200" kern="1200" dirty="0" smtClean="0">
                <a:solidFill>
                  <a:schemeClr val="tx1"/>
                </a:solidFill>
                <a:latin typeface="+mn-lt"/>
                <a:ea typeface="+mn-ea"/>
                <a:cs typeface="+mn-cs"/>
              </a:rPr>
              <a:t> </a:t>
            </a:r>
          </a:p>
          <a:p>
            <a:r>
              <a:rPr lang="en-CA" sz="1200" kern="1200" dirty="0" smtClean="0">
                <a:solidFill>
                  <a:schemeClr val="tx1"/>
                </a:solidFill>
                <a:latin typeface="+mn-lt"/>
                <a:ea typeface="+mn-ea"/>
                <a:cs typeface="+mn-cs"/>
              </a:rPr>
              <a:t>Other Notes:</a:t>
            </a:r>
          </a:p>
          <a:p>
            <a:pPr lvl="0"/>
            <a:r>
              <a:rPr lang="en-CA" sz="1200" kern="1200" dirty="0" smtClean="0">
                <a:solidFill>
                  <a:schemeClr val="tx1"/>
                </a:solidFill>
                <a:latin typeface="+mn-lt"/>
                <a:ea typeface="+mn-ea"/>
                <a:cs typeface="+mn-cs"/>
              </a:rPr>
              <a:t>Mappers and reducers typically don’t’ use much memory</a:t>
            </a:r>
          </a:p>
          <a:p>
            <a:pPr lvl="0"/>
            <a:r>
              <a:rPr lang="en-CA" sz="1200" kern="1200" dirty="0" smtClean="0">
                <a:solidFill>
                  <a:schemeClr val="tx1"/>
                </a:solidFill>
                <a:latin typeface="+mn-lt"/>
                <a:ea typeface="+mn-ea"/>
                <a:cs typeface="+mn-cs"/>
              </a:rPr>
              <a:t>JVM heap size is set relatively low</a:t>
            </a:r>
          </a:p>
          <a:p>
            <a:pPr lvl="0"/>
            <a:r>
              <a:rPr lang="en-CA" sz="1200" kern="1200" dirty="0" smtClean="0">
                <a:solidFill>
                  <a:schemeClr val="tx1"/>
                </a:solidFill>
                <a:latin typeface="+mn-lt"/>
                <a:ea typeface="+mn-ea"/>
                <a:cs typeface="+mn-cs"/>
              </a:rPr>
              <a:t>the output of mapper and reducer is written to disk</a:t>
            </a:r>
          </a:p>
          <a:p>
            <a:endParaRPr lang="en-CA" sz="1200" kern="1200" dirty="0" smtClean="0">
              <a:solidFill>
                <a:schemeClr val="tx1"/>
              </a:solidFill>
              <a:latin typeface="+mn-lt"/>
              <a:ea typeface="+mn-ea"/>
              <a:cs typeface="+mn-cs"/>
            </a:endParaRPr>
          </a:p>
          <a:p>
            <a:r>
              <a:rPr lang="en-CA" sz="1200" u="none" strike="noStrike" kern="1200" dirty="0" smtClean="0">
                <a:solidFill>
                  <a:schemeClr val="tx1"/>
                </a:solidFill>
                <a:latin typeface="+mn-lt"/>
                <a:ea typeface="+mn-ea"/>
                <a:cs typeface="+mn-cs"/>
              </a:rPr>
              <a:t> </a:t>
            </a:r>
            <a:endParaRPr lang="en-CA" sz="1200" kern="1200" dirty="0" smtClean="0">
              <a:solidFill>
                <a:schemeClr val="tx1"/>
              </a:solidFill>
              <a:latin typeface="+mn-lt"/>
              <a:ea typeface="+mn-ea"/>
              <a:cs typeface="+mn-cs"/>
            </a:endParaRPr>
          </a:p>
          <a:p>
            <a:r>
              <a:rPr lang="en-CA" sz="1200" kern="1200" dirty="0" smtClean="0">
                <a:solidFill>
                  <a:schemeClr val="tx1"/>
                </a:solidFill>
                <a:latin typeface="+mn-lt"/>
                <a:ea typeface="+mn-ea"/>
                <a:cs typeface="+mn-cs"/>
              </a:rPr>
              <a:t>Downside of MapReduce process for iterative algorithms:</a:t>
            </a:r>
          </a:p>
          <a:p>
            <a:pPr lvl="0"/>
            <a:r>
              <a:rPr lang="en-CA" sz="1200" kern="1200" dirty="0" smtClean="0">
                <a:solidFill>
                  <a:schemeClr val="tx1"/>
                </a:solidFill>
                <a:latin typeface="+mn-lt"/>
                <a:ea typeface="+mn-ea"/>
                <a:cs typeface="+mn-cs"/>
              </a:rPr>
              <a:t>Start up time: a loss of 10-30 seconds to </a:t>
            </a:r>
            <a:r>
              <a:rPr lang="en-CA" sz="1200" kern="1200" dirty="0" err="1" smtClean="0">
                <a:solidFill>
                  <a:schemeClr val="tx1"/>
                </a:solidFill>
                <a:latin typeface="+mn-lt"/>
                <a:ea typeface="+mn-ea"/>
                <a:cs typeface="+mn-cs"/>
              </a:rPr>
              <a:t>startup</a:t>
            </a:r>
            <a:r>
              <a:rPr lang="en-CA" sz="1200" kern="1200" dirty="0" smtClean="0">
                <a:solidFill>
                  <a:schemeClr val="tx1"/>
                </a:solidFill>
                <a:latin typeface="+mn-lt"/>
                <a:ea typeface="+mn-ea"/>
                <a:cs typeface="+mn-cs"/>
              </a:rPr>
              <a:t> cost</a:t>
            </a:r>
          </a:p>
          <a:p>
            <a:pPr lvl="0"/>
            <a:r>
              <a:rPr lang="en-CA" sz="1200" kern="1200" dirty="0" smtClean="0">
                <a:solidFill>
                  <a:schemeClr val="tx1"/>
                </a:solidFill>
                <a:latin typeface="+mn-lt"/>
                <a:ea typeface="+mn-ea"/>
                <a:cs typeface="+mn-cs"/>
              </a:rPr>
              <a:t>MapReduce </a:t>
            </a:r>
            <a:r>
              <a:rPr lang="en-CA" sz="1200" u="sng" kern="1200" dirty="0" smtClean="0">
                <a:solidFill>
                  <a:schemeClr val="tx1"/>
                </a:solidFill>
                <a:latin typeface="+mn-lt"/>
                <a:ea typeface="+mn-ea"/>
                <a:cs typeface="+mn-cs"/>
              </a:rPr>
              <a:t>writes to disk frequently</a:t>
            </a:r>
            <a:r>
              <a:rPr lang="en-CA" sz="1200" kern="1200" dirty="0" smtClean="0">
                <a:solidFill>
                  <a:schemeClr val="tx1"/>
                </a:solidFill>
                <a:latin typeface="+mn-lt"/>
                <a:ea typeface="+mn-ea"/>
                <a:cs typeface="+mn-cs"/>
              </a:rPr>
              <a:t> in order to facilitate fault tolerance</a:t>
            </a:r>
          </a:p>
          <a:p>
            <a:r>
              <a:rPr lang="en-CA" sz="1200" kern="1200" dirty="0" smtClean="0">
                <a:solidFill>
                  <a:schemeClr val="tx1"/>
                </a:solidFill>
                <a:latin typeface="+mn-lt"/>
                <a:ea typeface="+mn-ea"/>
                <a:cs typeface="+mn-cs"/>
              </a:rPr>
              <a:t> find out why</a:t>
            </a:r>
          </a:p>
          <a:p>
            <a:endParaRPr lang="en-CA"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t>15</a:t>
            </a:fld>
            <a:endParaRPr lang="en-CA"/>
          </a:p>
        </p:txBody>
      </p:sp>
    </p:spTree>
    <p:extLst>
      <p:ext uri="{BB962C8B-B14F-4D97-AF65-F5344CB8AC3E}">
        <p14:creationId xmlns:p14="http://schemas.microsoft.com/office/powerpoint/2010/main" val="3803628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t>16</a:t>
            </a:fld>
            <a:endParaRPr lang="en-CA"/>
          </a:p>
        </p:txBody>
      </p:sp>
    </p:spTree>
    <p:extLst>
      <p:ext uri="{BB962C8B-B14F-4D97-AF65-F5344CB8AC3E}">
        <p14:creationId xmlns:p14="http://schemas.microsoft.com/office/powerpoint/2010/main" val="1897165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smtClean="0">
                <a:solidFill>
                  <a:schemeClr val="tx1"/>
                </a:solidFill>
                <a:latin typeface="+mn-lt"/>
                <a:ea typeface="+mn-ea"/>
                <a:cs typeface="+mn-cs"/>
              </a:rPr>
              <a:t>. Client submit MapReduce Jobs.</a:t>
            </a:r>
          </a:p>
          <a:p>
            <a:r>
              <a:rPr lang="en-CA" sz="1200" kern="1200" dirty="0" smtClean="0">
                <a:solidFill>
                  <a:schemeClr val="tx1"/>
                </a:solidFill>
                <a:latin typeface="+mn-lt"/>
                <a:ea typeface="+mn-ea"/>
                <a:cs typeface="+mn-cs"/>
              </a:rPr>
              <a:t> </a:t>
            </a:r>
          </a:p>
          <a:p>
            <a:r>
              <a:rPr lang="en-CA" sz="1200" kern="1200" dirty="0" smtClean="0">
                <a:solidFill>
                  <a:schemeClr val="tx1"/>
                </a:solidFill>
                <a:latin typeface="+mn-lt"/>
                <a:ea typeface="+mn-ea"/>
                <a:cs typeface="+mn-cs"/>
              </a:rPr>
              <a:t>2. Job Tracker will push work out (to available task-tracker nodes):</a:t>
            </a:r>
          </a:p>
          <a:p>
            <a:r>
              <a:rPr lang="en-CA" sz="1200" kern="1200" dirty="0" smtClean="0">
                <a:solidFill>
                  <a:schemeClr val="tx1"/>
                </a:solidFill>
                <a:latin typeface="+mn-lt"/>
                <a:ea typeface="+mn-ea"/>
                <a:cs typeface="+mn-cs"/>
              </a:rPr>
              <a:t>	1. Keep work as close to the ‘targeted’ data as possible </a:t>
            </a:r>
          </a:p>
          <a:p>
            <a:r>
              <a:rPr lang="en-CA" sz="1200" kern="1200" dirty="0" smtClean="0">
                <a:solidFill>
                  <a:schemeClr val="tx1"/>
                </a:solidFill>
                <a:latin typeface="+mn-lt"/>
                <a:ea typeface="+mn-ea"/>
                <a:cs typeface="+mn-cs"/>
              </a:rPr>
              <a:t>		(this is possible due to </a:t>
            </a:r>
            <a:r>
              <a:rPr lang="en-CA" sz="1200" b="1" kern="1200" dirty="0" smtClean="0">
                <a:solidFill>
                  <a:schemeClr val="tx1"/>
                </a:solidFill>
                <a:latin typeface="+mn-lt"/>
                <a:ea typeface="+mn-ea"/>
                <a:cs typeface="+mn-cs"/>
              </a:rPr>
              <a:t>rack-aware file system</a:t>
            </a:r>
            <a:r>
              <a:rPr lang="en-CA" sz="1200" kern="1200" dirty="0" smtClean="0">
                <a:solidFill>
                  <a:schemeClr val="tx1"/>
                </a:solidFill>
                <a:latin typeface="+mn-lt"/>
                <a:ea typeface="+mn-ea"/>
                <a:cs typeface="+mn-cs"/>
              </a:rPr>
              <a:t>)</a:t>
            </a:r>
          </a:p>
          <a:p>
            <a:r>
              <a:rPr lang="en-CA" sz="1200" kern="1200" dirty="0" smtClean="0">
                <a:solidFill>
                  <a:schemeClr val="tx1"/>
                </a:solidFill>
                <a:latin typeface="+mn-lt"/>
                <a:ea typeface="+mn-ea"/>
                <a:cs typeface="+mn-cs"/>
              </a:rPr>
              <a:t>	</a:t>
            </a:r>
            <a:r>
              <a:rPr lang="en-CA" sz="1200" i="1" kern="1200" dirty="0" smtClean="0">
                <a:solidFill>
                  <a:schemeClr val="tx1"/>
                </a:solidFill>
                <a:latin typeface="+mn-lt"/>
                <a:ea typeface="+mn-ea"/>
                <a:cs typeface="+mn-cs"/>
              </a:rPr>
              <a:t>To Julian: do you refer this location awareness of the file system as rack-aware file system?</a:t>
            </a:r>
            <a:endParaRPr lang="en-CA" sz="1200" kern="1200" dirty="0" smtClean="0">
              <a:solidFill>
                <a:schemeClr val="tx1"/>
              </a:solidFill>
              <a:latin typeface="+mn-lt"/>
              <a:ea typeface="+mn-ea"/>
              <a:cs typeface="+mn-cs"/>
            </a:endParaRPr>
          </a:p>
          <a:p>
            <a:r>
              <a:rPr lang="en-CA" sz="1200" kern="1200" dirty="0" smtClean="0">
                <a:solidFill>
                  <a:schemeClr val="tx1"/>
                </a:solidFill>
                <a:latin typeface="+mn-lt"/>
                <a:ea typeface="+mn-ea"/>
                <a:cs typeface="+mn-cs"/>
              </a:rPr>
              <a:t>(with rack-aware file system) Job Tracker can know which </a:t>
            </a:r>
          </a:p>
          <a:p>
            <a:r>
              <a:rPr lang="en-CA" sz="1200" kern="1200" dirty="0" smtClean="0">
                <a:solidFill>
                  <a:schemeClr val="tx1"/>
                </a:solidFill>
                <a:latin typeface="+mn-lt"/>
                <a:ea typeface="+mn-ea"/>
                <a:cs typeface="+mn-cs"/>
              </a:rPr>
              <a:t>(a)node contains the data </a:t>
            </a:r>
          </a:p>
          <a:p>
            <a:r>
              <a:rPr lang="en-CA" sz="1200" kern="1200" dirty="0" smtClean="0">
                <a:solidFill>
                  <a:schemeClr val="tx1"/>
                </a:solidFill>
                <a:latin typeface="+mn-lt"/>
                <a:ea typeface="+mn-ea"/>
                <a:cs typeface="+mn-cs"/>
              </a:rPr>
              <a:t>(b)which other node nearby the system</a:t>
            </a:r>
          </a:p>
          <a:p>
            <a:r>
              <a:rPr lang="en-CA" sz="1200" kern="1200" dirty="0" smtClean="0">
                <a:solidFill>
                  <a:schemeClr val="tx1"/>
                </a:solidFill>
                <a:latin typeface="+mn-lt"/>
                <a:ea typeface="+mn-ea"/>
                <a:cs typeface="+mn-cs"/>
              </a:rPr>
              <a:t>2. if work cannot be hosted on the same node as the data it is processing, Task Tracker will assign to the node nearest to the data, </a:t>
            </a:r>
            <a:r>
              <a:rPr lang="en-CA" sz="1200" kern="1200" dirty="0" err="1" smtClean="0">
                <a:solidFill>
                  <a:schemeClr val="tx1"/>
                </a:solidFill>
                <a:latin typeface="+mn-lt"/>
                <a:ea typeface="+mn-ea"/>
                <a:cs typeface="+mn-cs"/>
              </a:rPr>
              <a:t>i.e</a:t>
            </a:r>
            <a:r>
              <a:rPr lang="en-CA" sz="1200" kern="1200" dirty="0" smtClean="0">
                <a:solidFill>
                  <a:schemeClr val="tx1"/>
                </a:solidFill>
                <a:latin typeface="+mn-lt"/>
                <a:ea typeface="+mn-ea"/>
                <a:cs typeface="+mn-cs"/>
              </a:rPr>
              <a:t> that’s in the same rack</a:t>
            </a:r>
          </a:p>
          <a:p>
            <a:r>
              <a:rPr lang="en-CA" sz="1200" kern="1200" dirty="0" smtClean="0">
                <a:solidFill>
                  <a:schemeClr val="tx1"/>
                </a:solidFill>
                <a:latin typeface="+mn-lt"/>
                <a:ea typeface="+mn-ea"/>
                <a:cs typeface="+mn-cs"/>
              </a:rPr>
              <a:t>Basically, the pushing of the job (scheduling) is processed with the objective of:</a:t>
            </a:r>
          </a:p>
          <a:p>
            <a:r>
              <a:rPr lang="en-CA" sz="1200" b="1" kern="1200" dirty="0" smtClean="0">
                <a:solidFill>
                  <a:schemeClr val="tx1"/>
                </a:solidFill>
                <a:latin typeface="+mn-lt"/>
                <a:ea typeface="+mn-ea"/>
                <a:cs typeface="+mn-cs"/>
              </a:rPr>
              <a:t>Reducing network traffic on the main backbone network</a:t>
            </a:r>
            <a:endParaRPr lang="en-CA" sz="1200" kern="1200" dirty="0" smtClean="0">
              <a:solidFill>
                <a:schemeClr val="tx1"/>
              </a:solidFill>
              <a:latin typeface="+mn-lt"/>
              <a:ea typeface="+mn-ea"/>
              <a:cs typeface="+mn-cs"/>
            </a:endParaRPr>
          </a:p>
          <a:p>
            <a:r>
              <a:rPr lang="en-CA" sz="1200" kern="1200" dirty="0" smtClean="0">
                <a:solidFill>
                  <a:schemeClr val="tx1"/>
                </a:solidFill>
                <a:latin typeface="+mn-lt"/>
                <a:ea typeface="+mn-ea"/>
                <a:cs typeface="+mn-cs"/>
                <a:sym typeface="Wingdings"/>
              </a:rPr>
              <a:t></a:t>
            </a:r>
            <a:r>
              <a:rPr lang="en-CA" sz="1200" kern="1200" dirty="0" smtClean="0">
                <a:solidFill>
                  <a:schemeClr val="tx1"/>
                </a:solidFill>
                <a:latin typeface="+mn-lt"/>
                <a:ea typeface="+mn-ea"/>
                <a:cs typeface="+mn-cs"/>
              </a:rPr>
              <a:t> </a:t>
            </a:r>
            <a:r>
              <a:rPr lang="en-CA" sz="1200" b="1" kern="1200" dirty="0" smtClean="0">
                <a:solidFill>
                  <a:schemeClr val="tx1"/>
                </a:solidFill>
                <a:latin typeface="+mn-lt"/>
                <a:ea typeface="+mn-ea"/>
                <a:cs typeface="+mn-cs"/>
              </a:rPr>
              <a:t>performance critical</a:t>
            </a:r>
            <a:r>
              <a:rPr lang="en-CA" sz="1200" kern="1200" dirty="0" smtClean="0">
                <a:solidFill>
                  <a:schemeClr val="tx1"/>
                </a:solidFill>
                <a:latin typeface="+mn-lt"/>
                <a:ea typeface="+mn-ea"/>
                <a:cs typeface="+mn-cs"/>
              </a:rPr>
              <a:t>: This is crucial, since if one of the job tracks slow down, the entire MapReduce Job slows down as well, especially if it is the last piece of information. </a:t>
            </a:r>
          </a:p>
          <a:p>
            <a:r>
              <a:rPr lang="en-CA" sz="1200" b="1" kern="1200" dirty="0" smtClean="0">
                <a:solidFill>
                  <a:schemeClr val="tx1"/>
                </a:solidFill>
                <a:latin typeface="+mn-lt"/>
                <a:ea typeface="+mn-ea"/>
                <a:cs typeface="+mn-cs"/>
                <a:sym typeface="Wingdings" panose="05000000000000000000" pitchFamily="2" charset="2"/>
              </a:rPr>
              <a:t> Global</a:t>
            </a:r>
            <a:r>
              <a:rPr lang="en-CA" sz="1200" b="1" kern="1200" baseline="0" dirty="0" smtClean="0">
                <a:solidFill>
                  <a:schemeClr val="tx1"/>
                </a:solidFill>
                <a:latin typeface="+mn-lt"/>
                <a:ea typeface="+mn-ea"/>
                <a:cs typeface="+mn-cs"/>
                <a:sym typeface="Wingdings" panose="05000000000000000000" pitchFamily="2" charset="2"/>
              </a:rPr>
              <a:t> control flow: </a:t>
            </a:r>
            <a:r>
              <a:rPr lang="en-CA" sz="1200" kern="1200" dirty="0" smtClean="0">
                <a:solidFill>
                  <a:schemeClr val="tx1"/>
                </a:solidFill>
                <a:latin typeface="+mn-lt"/>
                <a:ea typeface="+mn-ea"/>
                <a:cs typeface="+mn-cs"/>
              </a:rPr>
              <a:t>Job Tracker will</a:t>
            </a:r>
            <a:r>
              <a:rPr lang="en-CA" sz="1200" kern="1200" baseline="0" dirty="0" smtClean="0">
                <a:solidFill>
                  <a:schemeClr val="tx1"/>
                </a:solidFill>
                <a:latin typeface="+mn-lt"/>
                <a:ea typeface="+mn-ea"/>
                <a:cs typeface="+mn-cs"/>
              </a:rPr>
              <a:t> also perform the scheduling</a:t>
            </a:r>
            <a:r>
              <a:rPr lang="en-CA" sz="1200" kern="1200" dirty="0" smtClean="0">
                <a:solidFill>
                  <a:schemeClr val="tx1"/>
                </a:solidFill>
                <a:latin typeface="+mn-lt"/>
                <a:ea typeface="+mn-ea"/>
                <a:cs typeface="+mn-cs"/>
              </a:rPr>
              <a:t> </a:t>
            </a:r>
          </a:p>
          <a:p>
            <a:endParaRPr lang="en-CA" sz="1200" kern="1200" dirty="0" smtClean="0">
              <a:solidFill>
                <a:schemeClr val="tx1"/>
              </a:solidFill>
              <a:latin typeface="+mn-lt"/>
              <a:ea typeface="+mn-ea"/>
              <a:cs typeface="+mn-cs"/>
            </a:endParaRPr>
          </a:p>
          <a:p>
            <a:r>
              <a:rPr lang="en-CA" sz="1200" kern="1200" dirty="0" smtClean="0">
                <a:solidFill>
                  <a:schemeClr val="tx1"/>
                </a:solidFill>
                <a:latin typeface="+mn-lt"/>
                <a:ea typeface="+mn-ea"/>
                <a:cs typeface="+mn-cs"/>
              </a:rPr>
              <a:t>(at Task Tracker). Every task tracker node will spawn JVM (Java Virtual Machine) process</a:t>
            </a:r>
          </a:p>
          <a:p>
            <a:r>
              <a:rPr lang="en-CA" sz="1200" kern="1200" dirty="0" smtClean="0">
                <a:solidFill>
                  <a:schemeClr val="tx1"/>
                </a:solidFill>
                <a:latin typeface="+mn-lt"/>
                <a:ea typeface="+mn-ea"/>
                <a:cs typeface="+mn-cs"/>
                <a:sym typeface="Wingdings"/>
              </a:rPr>
              <a:t></a:t>
            </a:r>
            <a:r>
              <a:rPr lang="en-CA" sz="1200" kern="1200" dirty="0" smtClean="0">
                <a:solidFill>
                  <a:schemeClr val="tx1"/>
                </a:solidFill>
                <a:latin typeface="+mn-lt"/>
                <a:ea typeface="+mn-ea"/>
                <a:cs typeface="+mn-cs"/>
              </a:rPr>
              <a:t> Objective: Should the job crashes its environment, it will be its JVM, and hence avoiding crashing the Task Tracker </a:t>
            </a:r>
          </a:p>
          <a:p>
            <a:r>
              <a:rPr lang="en-CA" sz="1200" kern="1200" dirty="0" smtClean="0">
                <a:solidFill>
                  <a:schemeClr val="tx1"/>
                </a:solidFill>
                <a:latin typeface="+mn-lt"/>
                <a:ea typeface="+mn-ea"/>
                <a:cs typeface="+mn-cs"/>
              </a:rPr>
              <a:t> </a:t>
            </a:r>
          </a:p>
          <a:p>
            <a:r>
              <a:rPr lang="en-CA" sz="1200" kern="1200" dirty="0" smtClean="0">
                <a:solidFill>
                  <a:schemeClr val="tx1"/>
                </a:solidFill>
                <a:latin typeface="+mn-lt"/>
                <a:ea typeface="+mn-ea"/>
                <a:cs typeface="+mn-cs"/>
              </a:rPr>
              <a:t>3b. At a set frequency, the task tracker will send signal to Job Tracker to indicate its ‘liveliness’</a:t>
            </a:r>
          </a:p>
          <a:p>
            <a:r>
              <a:rPr lang="en-CA" sz="1200" kern="1200" dirty="0" smtClean="0">
                <a:solidFill>
                  <a:schemeClr val="tx1"/>
                </a:solidFill>
                <a:latin typeface="+mn-lt"/>
                <a:ea typeface="+mn-ea"/>
                <a:cs typeface="+mn-cs"/>
                <a:sym typeface="Wingdings"/>
              </a:rPr>
              <a:t></a:t>
            </a:r>
            <a:r>
              <a:rPr lang="en-CA" sz="1200" kern="1200" dirty="0" smtClean="0">
                <a:solidFill>
                  <a:schemeClr val="tx1"/>
                </a:solidFill>
                <a:latin typeface="+mn-lt"/>
                <a:ea typeface="+mn-ea"/>
                <a:cs typeface="+mn-cs"/>
              </a:rPr>
              <a:t> Should Task-tracker fails or has reached time-out (Job Tracker will know this when it does not receive any signal from task tracker for a certain period of time),  </a:t>
            </a:r>
          </a:p>
          <a:p>
            <a:r>
              <a:rPr lang="en-CA" sz="1200" kern="1200" dirty="0" smtClean="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t>17</a:t>
            </a:fld>
            <a:endParaRPr lang="en-CA"/>
          </a:p>
        </p:txBody>
      </p:sp>
    </p:spTree>
    <p:extLst>
      <p:ext uri="{BB962C8B-B14F-4D97-AF65-F5344CB8AC3E}">
        <p14:creationId xmlns:p14="http://schemas.microsoft.com/office/powerpoint/2010/main" val="534558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need to shorten</a:t>
            </a:r>
            <a:r>
              <a:rPr lang="en-US" baseline="0" dirty="0" smtClean="0"/>
              <a:t> description into few words, and explain during presentation </a:t>
            </a:r>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t>18</a:t>
            </a:fld>
            <a:endParaRPr lang="en-CA"/>
          </a:p>
        </p:txBody>
      </p:sp>
    </p:spTree>
    <p:extLst>
      <p:ext uri="{BB962C8B-B14F-4D97-AF65-F5344CB8AC3E}">
        <p14:creationId xmlns:p14="http://schemas.microsoft.com/office/powerpoint/2010/main" val="1094227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31F073-8EEE-4D2A-8C0B-93E9C72382A2}" type="slidenum">
              <a:rPr lang="en-CA" smtClean="0">
                <a:solidFill>
                  <a:prstClr val="black"/>
                </a:solidFill>
              </a:rPr>
              <a:pPr/>
              <a:t>19</a:t>
            </a:fld>
            <a:endParaRPr lang="en-CA">
              <a:solidFill>
                <a:prstClr val="black"/>
              </a:solidFill>
            </a:endParaRPr>
          </a:p>
        </p:txBody>
      </p:sp>
    </p:spTree>
    <p:extLst>
      <p:ext uri="{BB962C8B-B14F-4D97-AF65-F5344CB8AC3E}">
        <p14:creationId xmlns:p14="http://schemas.microsoft.com/office/powerpoint/2010/main" val="1916435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CE0105E-29A6-410A-8C9B-3BAAFC6F76A2}"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222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3615808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2625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CE0105E-29A6-410A-8C9B-3BAAFC6F76A2}" type="datetimeFigureOut">
              <a:rPr lang="en-US" smtClean="0">
                <a:solidFill>
                  <a:prstClr val="black">
                    <a:lumMod val="95000"/>
                    <a:lumOff val="5000"/>
                  </a:prstClr>
                </a:solidFill>
              </a:rPr>
              <a:pPr/>
              <a:t>10/9/2016</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6588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solidFill>
                  <a:prstClr val="black">
                    <a:lumMod val="95000"/>
                    <a:lumOff val="5000"/>
                  </a:prstClr>
                </a:solidFill>
              </a:rPr>
              <a:pPr/>
              <a:t>10/9/2016</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2164578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E0105E-29A6-410A-8C9B-3BAAFC6F76A2}" type="datetimeFigureOut">
              <a:rPr lang="en-US" smtClean="0">
                <a:solidFill>
                  <a:prstClr val="black">
                    <a:lumMod val="95000"/>
                    <a:lumOff val="5000"/>
                  </a:prstClr>
                </a:solidFill>
              </a:rPr>
              <a:pPr/>
              <a:t>10/9/2016</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848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E0105E-29A6-410A-8C9B-3BAAFC6F76A2}" type="datetimeFigureOut">
              <a:rPr lang="en-US" smtClean="0">
                <a:solidFill>
                  <a:prstClr val="black">
                    <a:lumMod val="95000"/>
                    <a:lumOff val="5000"/>
                  </a:prstClr>
                </a:solidFill>
              </a:rPr>
              <a:pPr/>
              <a:t>10/9/2016</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3085899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E0105E-29A6-410A-8C9B-3BAAFC6F76A2}" type="datetimeFigureOut">
              <a:rPr lang="en-US" smtClean="0">
                <a:solidFill>
                  <a:prstClr val="black">
                    <a:lumMod val="95000"/>
                    <a:lumOff val="5000"/>
                  </a:prstClr>
                </a:solidFill>
              </a:rPr>
              <a:pPr/>
              <a:t>10/9/2016</a:t>
            </a:fld>
            <a:endParaRPr lang="en-US">
              <a:solidFill>
                <a:prstClr val="black">
                  <a:lumMod val="95000"/>
                  <a:lumOff val="5000"/>
                </a:prstClr>
              </a:solidFill>
            </a:endParaRPr>
          </a:p>
        </p:txBody>
      </p:sp>
      <p:sp>
        <p:nvSpPr>
          <p:cNvPr id="8" name="Footer Placeholder 7"/>
          <p:cNvSpPr>
            <a:spLocks noGrp="1"/>
          </p:cNvSpPr>
          <p:nvPr>
            <p:ph type="ftr" sz="quarter" idx="11"/>
          </p:nvPr>
        </p:nvSpPr>
        <p:spPr/>
        <p:txBody>
          <a:bodyPr/>
          <a:lstStyle/>
          <a:p>
            <a:endParaRPr lang="en-US">
              <a:solidFill>
                <a:prstClr val="black">
                  <a:lumMod val="95000"/>
                  <a:lumOff val="5000"/>
                </a:prstClr>
              </a:solidFill>
            </a:endParaRPr>
          </a:p>
        </p:txBody>
      </p:sp>
      <p:sp>
        <p:nvSpPr>
          <p:cNvPr id="9" name="Slide Number Placeholder 8"/>
          <p:cNvSpPr>
            <a:spLocks noGrp="1"/>
          </p:cNvSpPr>
          <p:nvPr>
            <p:ph type="sldNum" sz="quarter" idx="12"/>
          </p:nvPr>
        </p:nvSpPr>
        <p:spPr/>
        <p:txBody>
          <a:body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13458912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CE0105E-29A6-410A-8C9B-3BAAFC6F76A2}" type="datetimeFigureOut">
              <a:rPr lang="en-US" smtClean="0">
                <a:solidFill>
                  <a:prstClr val="black">
                    <a:lumMod val="95000"/>
                    <a:lumOff val="5000"/>
                  </a:prstClr>
                </a:solidFill>
              </a:rPr>
              <a:pPr/>
              <a:t>10/9/2016</a:t>
            </a:fld>
            <a:endParaRPr lang="en-US">
              <a:solidFill>
                <a:prstClr val="black">
                  <a:lumMod val="95000"/>
                  <a:lumOff val="5000"/>
                </a:prstClr>
              </a:solidFill>
            </a:endParaRPr>
          </a:p>
        </p:txBody>
      </p:sp>
      <p:sp>
        <p:nvSpPr>
          <p:cNvPr id="4" name="Footer Placeholder 3"/>
          <p:cNvSpPr>
            <a:spLocks noGrp="1"/>
          </p:cNvSpPr>
          <p:nvPr>
            <p:ph type="ftr" sz="quarter" idx="11"/>
          </p:nvPr>
        </p:nvSpPr>
        <p:spPr/>
        <p:txBody>
          <a:bodyPr/>
          <a:lstStyle/>
          <a:p>
            <a:endParaRPr lang="en-US">
              <a:solidFill>
                <a:prstClr val="black">
                  <a:lumMod val="95000"/>
                  <a:lumOff val="5000"/>
                </a:prstClr>
              </a:solidFill>
            </a:endParaRPr>
          </a:p>
        </p:txBody>
      </p:sp>
      <p:sp>
        <p:nvSpPr>
          <p:cNvPr id="5" name="Slide Number Placeholder 4"/>
          <p:cNvSpPr>
            <a:spLocks noGrp="1"/>
          </p:cNvSpPr>
          <p:nvPr>
            <p:ph type="sldNum" sz="quarter" idx="12"/>
          </p:nvPr>
        </p:nvSpPr>
        <p:spPr/>
        <p:txBody>
          <a:body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3610088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E0105E-29A6-410A-8C9B-3BAAFC6F76A2}" type="datetimeFigureOut">
              <a:rPr lang="en-US" smtClean="0">
                <a:solidFill>
                  <a:prstClr val="black">
                    <a:lumMod val="95000"/>
                    <a:lumOff val="5000"/>
                  </a:prstClr>
                </a:solidFill>
              </a:rPr>
              <a:pPr/>
              <a:t>10/9/2016</a:t>
            </a:fld>
            <a:endParaRPr lang="en-US">
              <a:solidFill>
                <a:prstClr val="black">
                  <a:lumMod val="95000"/>
                  <a:lumOff val="5000"/>
                </a:prstClr>
              </a:solidFill>
            </a:endParaRPr>
          </a:p>
        </p:txBody>
      </p:sp>
      <p:sp>
        <p:nvSpPr>
          <p:cNvPr id="3" name="Footer Placeholder 2"/>
          <p:cNvSpPr>
            <a:spLocks noGrp="1"/>
          </p:cNvSpPr>
          <p:nvPr>
            <p:ph type="ftr" sz="quarter" idx="11"/>
          </p:nvPr>
        </p:nvSpPr>
        <p:spPr/>
        <p:txBody>
          <a:bodyPr/>
          <a:lstStyle/>
          <a:p>
            <a:endParaRPr lang="en-US">
              <a:solidFill>
                <a:prstClr val="black">
                  <a:lumMod val="95000"/>
                  <a:lumOff val="5000"/>
                </a:prstClr>
              </a:solidFill>
            </a:endParaRPr>
          </a:p>
        </p:txBody>
      </p:sp>
      <p:sp>
        <p:nvSpPr>
          <p:cNvPr id="4" name="Slide Number Placeholder 3"/>
          <p:cNvSpPr>
            <a:spLocks noGrp="1"/>
          </p:cNvSpPr>
          <p:nvPr>
            <p:ph type="sldNum" sz="quarter" idx="12"/>
          </p:nvPr>
        </p:nvSpPr>
        <p:spPr/>
        <p:txBody>
          <a:body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34813812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E0105E-29A6-410A-8C9B-3BAAFC6F76A2}" type="datetimeFigureOut">
              <a:rPr lang="en-US" smtClean="0">
                <a:solidFill>
                  <a:prstClr val="black">
                    <a:lumMod val="95000"/>
                    <a:lumOff val="5000"/>
                  </a:prstClr>
                </a:solidFill>
              </a:rPr>
              <a:pPr/>
              <a:t>10/9/2016</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3985064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28241878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E0105E-29A6-410A-8C9B-3BAAFC6F76A2}" type="datetimeFigureOut">
              <a:rPr lang="en-US" smtClean="0">
                <a:solidFill>
                  <a:prstClr val="black">
                    <a:lumMod val="95000"/>
                    <a:lumOff val="5000"/>
                  </a:prstClr>
                </a:solidFill>
              </a:rPr>
              <a:pPr/>
              <a:t>10/9/2016</a:t>
            </a:fld>
            <a:endParaRPr lang="en-US">
              <a:solidFill>
                <a:prstClr val="black">
                  <a:lumMod val="95000"/>
                  <a:lumOff val="5000"/>
                </a:prstClr>
              </a:solidFill>
            </a:endParaRPr>
          </a:p>
        </p:txBody>
      </p:sp>
      <p:sp>
        <p:nvSpPr>
          <p:cNvPr id="6" name="Footer Placeholder 5"/>
          <p:cNvSpPr>
            <a:spLocks noGrp="1"/>
          </p:cNvSpPr>
          <p:nvPr>
            <p:ph type="ftr" sz="quarter" idx="11"/>
          </p:nvPr>
        </p:nvSpPr>
        <p:spPr/>
        <p:txBody>
          <a:bodyPr/>
          <a:lstStyle/>
          <a:p>
            <a:endParaRPr lang="en-US">
              <a:solidFill>
                <a:prstClr val="black">
                  <a:lumMod val="95000"/>
                  <a:lumOff val="5000"/>
                </a:prstClr>
              </a:solidFill>
            </a:endParaRPr>
          </a:p>
        </p:txBody>
      </p:sp>
      <p:sp>
        <p:nvSpPr>
          <p:cNvPr id="7" name="Slide Number Placeholder 6"/>
          <p:cNvSpPr>
            <a:spLocks noGrp="1"/>
          </p:cNvSpPr>
          <p:nvPr>
            <p:ph type="sldNum" sz="quarter" idx="12"/>
          </p:nvPr>
        </p:nvSpPr>
        <p:spPr/>
        <p:txBody>
          <a:body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2391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solidFill>
                  <a:prstClr val="black">
                    <a:lumMod val="95000"/>
                    <a:lumOff val="5000"/>
                  </a:prstClr>
                </a:solidFill>
              </a:rPr>
              <a:pPr/>
              <a:t>10/9/2016</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spTree>
    <p:extLst>
      <p:ext uri="{BB962C8B-B14F-4D97-AF65-F5344CB8AC3E}">
        <p14:creationId xmlns:p14="http://schemas.microsoft.com/office/powerpoint/2010/main" val="5169875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E0105E-29A6-410A-8C9B-3BAAFC6F76A2}" type="datetimeFigureOut">
              <a:rPr lang="en-US" smtClean="0">
                <a:solidFill>
                  <a:prstClr val="black">
                    <a:lumMod val="95000"/>
                    <a:lumOff val="5000"/>
                  </a:prstClr>
                </a:solidFill>
              </a:rPr>
              <a:pPr/>
              <a:t>10/9/2016</a:t>
            </a:fld>
            <a:endParaRPr lang="en-US">
              <a:solidFill>
                <a:prstClr val="black">
                  <a:lumMod val="95000"/>
                  <a:lumOff val="5000"/>
                </a:prstClr>
              </a:solidFill>
            </a:endParaRPr>
          </a:p>
        </p:txBody>
      </p:sp>
      <p:sp>
        <p:nvSpPr>
          <p:cNvPr id="5" name="Footer Placeholder 4"/>
          <p:cNvSpPr>
            <a:spLocks noGrp="1"/>
          </p:cNvSpPr>
          <p:nvPr>
            <p:ph type="ftr" sz="quarter" idx="11"/>
          </p:nvPr>
        </p:nvSpPr>
        <p:spPr/>
        <p:txBody>
          <a:bodyPr/>
          <a:lstStyle/>
          <a:p>
            <a:endParaRPr lang="en-US">
              <a:solidFill>
                <a:prstClr val="black">
                  <a:lumMod val="95000"/>
                  <a:lumOff val="5000"/>
                </a:prstClr>
              </a:solidFill>
            </a:endParaRPr>
          </a:p>
        </p:txBody>
      </p:sp>
      <p:sp>
        <p:nvSpPr>
          <p:cNvPr id="6" name="Slide Number Placeholder 5"/>
          <p:cNvSpPr>
            <a:spLocks noGrp="1"/>
          </p:cNvSpPr>
          <p:nvPr>
            <p:ph type="sldNum" sz="quarter" idx="12"/>
          </p:nvPr>
        </p:nvSpPr>
        <p:spPr/>
        <p:txBody>
          <a:body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84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E0105E-29A6-410A-8C9B-3BAAFC6F76A2}" type="datetimeFigureOut">
              <a:rPr lang="en-US" smtClean="0"/>
              <a:t>10/9/2016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E21F4-5D1E-4007-9B47-9403CA9439F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2132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E0105E-29A6-410A-8C9B-3BAAFC6F76A2}" type="datetimeFigureOut">
              <a:rPr lang="en-US" smtClean="0"/>
              <a:t>10/9/2016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2527671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E0105E-29A6-410A-8C9B-3BAAFC6F76A2}" type="datetimeFigureOut">
              <a:rPr lang="en-US" smtClean="0"/>
              <a:t>10/9/2016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3269440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E0105E-29A6-410A-8C9B-3BAAFC6F76A2}" type="datetimeFigureOut">
              <a:rPr lang="en-US" smtClean="0"/>
              <a:t>10/9/2016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2476553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E0105E-29A6-410A-8C9B-3BAAFC6F76A2}" type="datetimeFigureOut">
              <a:rPr lang="en-US" smtClean="0"/>
              <a:t>10/9/2016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3009745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CE0105E-29A6-410A-8C9B-3BAAFC6F76A2}" type="datetimeFigureOut">
              <a:rPr lang="en-US" smtClean="0"/>
              <a:t>10/9/2016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E21F4-5D1E-4007-9B47-9403CA9439F2}" type="slidenum">
              <a:rPr lang="en-US" smtClean="0"/>
              <a:t>‹#›</a:t>
            </a:fld>
            <a:endParaRPr lang="en-US"/>
          </a:p>
        </p:txBody>
      </p:sp>
    </p:spTree>
    <p:extLst>
      <p:ext uri="{BB962C8B-B14F-4D97-AF65-F5344CB8AC3E}">
        <p14:creationId xmlns:p14="http://schemas.microsoft.com/office/powerpoint/2010/main" val="3967725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CE0105E-29A6-410A-8C9B-3BAAFC6F76A2}" type="datetimeFigureOut">
              <a:rPr lang="en-US" smtClean="0"/>
              <a:t>10/9/2016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E21F4-5D1E-4007-9B47-9403CA9439F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433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CE0105E-29A6-410A-8C9B-3BAAFC6F76A2}" type="datetimeFigureOut">
              <a:rPr lang="en-US" smtClean="0"/>
              <a:t>10/9/2016</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6BE21F4-5D1E-4007-9B47-9403CA9439F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9433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CE0105E-29A6-410A-8C9B-3BAAFC6F76A2}" type="datetimeFigureOut">
              <a:rPr lang="en-US" smtClean="0">
                <a:solidFill>
                  <a:prstClr val="black">
                    <a:lumMod val="95000"/>
                    <a:lumOff val="5000"/>
                  </a:prstClr>
                </a:solidFill>
              </a:rPr>
              <a:pPr/>
              <a:t>10/9/2016</a:t>
            </a:fld>
            <a:endParaRPr lang="en-US">
              <a:solidFill>
                <a:prstClr val="black">
                  <a:lumMod val="95000"/>
                  <a:lumOff val="5000"/>
                </a:prstClr>
              </a:solidFill>
            </a:endParaRP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solidFill>
                <a:prstClr val="black">
                  <a:lumMod val="95000"/>
                  <a:lumOff val="5000"/>
                </a:prstClr>
              </a:solidFill>
            </a:endParaRP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6BE21F4-5D1E-4007-9B47-9403CA9439F2}" type="slidenum">
              <a:rPr lang="en-US" smtClean="0">
                <a:solidFill>
                  <a:prstClr val="black">
                    <a:lumMod val="95000"/>
                    <a:lumOff val="5000"/>
                  </a:prstClr>
                </a:solidFill>
              </a:rPr>
              <a:pPr/>
              <a:t>‹#›</a:t>
            </a:fld>
            <a:endParaRPr lang="en-US">
              <a:solidFill>
                <a:prstClr val="black">
                  <a:lumMod val="95000"/>
                  <a:lumOff val="5000"/>
                </a:prstClr>
              </a:solidFill>
            </a:endParaRP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285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endParaRPr lang="en-US" dirty="0"/>
          </a:p>
        </p:txBody>
      </p:sp>
      <p:sp>
        <p:nvSpPr>
          <p:cNvPr id="3" name="Content Placeholder 2"/>
          <p:cNvSpPr>
            <a:spLocks noGrp="1"/>
          </p:cNvSpPr>
          <p:nvPr>
            <p:ph sz="half" idx="1"/>
          </p:nvPr>
        </p:nvSpPr>
        <p:spPr>
          <a:xfrm>
            <a:off x="1024127" y="2286000"/>
            <a:ext cx="8438528" cy="4023360"/>
          </a:xfrm>
        </p:spPr>
        <p:txBody>
          <a:bodyPr/>
          <a:lstStyle/>
          <a:p>
            <a:pPr>
              <a:buFont typeface="Arial" panose="020B0604020202020204" pitchFamily="34" charset="0"/>
              <a:buChar char="•"/>
            </a:pPr>
            <a:r>
              <a:rPr lang="en-US" dirty="0" smtClean="0"/>
              <a:t> Very large data in petabytes.</a:t>
            </a:r>
          </a:p>
          <a:p>
            <a:pPr>
              <a:buFont typeface="Arial" panose="020B0604020202020204" pitchFamily="34" charset="0"/>
              <a:buChar char="•"/>
            </a:pPr>
            <a:r>
              <a:rPr lang="en-US" dirty="0" smtClean="0"/>
              <a:t>Can be unstructured such as media files.</a:t>
            </a:r>
          </a:p>
          <a:p>
            <a:pPr>
              <a:buFont typeface="Arial" panose="020B0604020202020204" pitchFamily="34" charset="0"/>
              <a:buChar char="•"/>
            </a:pPr>
            <a:r>
              <a:rPr lang="en-US" dirty="0" smtClean="0"/>
              <a:t>Requires huge computation power.</a:t>
            </a:r>
          </a:p>
          <a:p>
            <a:pPr>
              <a:buFont typeface="Arial" panose="020B0604020202020204" pitchFamily="34" charset="0"/>
              <a:buChar char="•"/>
            </a:pPr>
            <a:r>
              <a:rPr lang="en-US" dirty="0"/>
              <a:t>Hard to process using traditional computing methods.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660040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3"/>
          <a:stretch>
            <a:fillRect/>
          </a:stretch>
        </p:blipFill>
        <p:spPr>
          <a:xfrm>
            <a:off x="6096000" y="2296896"/>
            <a:ext cx="5455921" cy="2264207"/>
          </a:xfrm>
          <a:prstGeom prst="rect">
            <a:avLst/>
          </a:prstGeom>
        </p:spPr>
      </p:pic>
      <p:sp>
        <p:nvSpPr>
          <p:cNvPr id="2" name="Title 1"/>
          <p:cNvSpPr>
            <a:spLocks noGrp="1"/>
          </p:cNvSpPr>
          <p:nvPr>
            <p:ph type="title"/>
          </p:nvPr>
        </p:nvSpPr>
        <p:spPr>
          <a:xfrm>
            <a:off x="1024129" y="585216"/>
            <a:ext cx="4431792" cy="1499616"/>
          </a:xfrm>
        </p:spPr>
        <p:txBody>
          <a:bodyPr>
            <a:normAutofit/>
          </a:bodyPr>
          <a:lstStyle/>
          <a:p>
            <a:r>
              <a:rPr lang="en-CA" dirty="0"/>
              <a:t>DATA BLOCK SPLIT</a:t>
            </a:r>
          </a:p>
        </p:txBody>
      </p:sp>
      <p:sp>
        <p:nvSpPr>
          <p:cNvPr id="3" name="Content Placeholder 2"/>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CA" dirty="0"/>
              <a:t> Each file is split into one or more blocks stored and replicated in data nodes.</a:t>
            </a:r>
          </a:p>
          <a:p>
            <a:pPr>
              <a:buFont typeface="Arial" panose="020B0604020202020204" pitchFamily="34" charset="0"/>
              <a:buChar char="•"/>
            </a:pPr>
            <a:r>
              <a:rPr lang="en-CA" dirty="0"/>
              <a:t> By default, each block is 64MB.</a:t>
            </a:r>
          </a:p>
          <a:p>
            <a:pPr>
              <a:buFont typeface="Arial" panose="020B0604020202020204" pitchFamily="34" charset="0"/>
              <a:buChar char="•"/>
            </a:pPr>
            <a:r>
              <a:rPr lang="en-US" dirty="0"/>
              <a:t> The size can be increased to 128MB. Doing this can reduce the pressure on name node’s memory. However, this will also reduce computation parallelism as the number of blocks per file decreases.</a:t>
            </a:r>
            <a:endParaRPr lang="en-CA" dirty="0"/>
          </a:p>
        </p:txBody>
      </p:sp>
    </p:spTree>
    <p:extLst>
      <p:ext uri="{BB962C8B-B14F-4D97-AF65-F5344CB8AC3E}">
        <p14:creationId xmlns:p14="http://schemas.microsoft.com/office/powerpoint/2010/main" val="1180085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Interaction of each components</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CA" dirty="0"/>
              <a:t> Data nodes continuously asks the name node for instructions using a RPC (Remote Procedure Call)-based protocol. Then name node returns value from functions invoked by the data node.</a:t>
            </a:r>
          </a:p>
          <a:p>
            <a:pPr>
              <a:buFont typeface="Arial" panose="020B0604020202020204" pitchFamily="34" charset="0"/>
              <a:buChar char="•"/>
            </a:pPr>
            <a:r>
              <a:rPr lang="en-CA" dirty="0"/>
              <a:t> All HDFS communication protocols build on the TCP/IP </a:t>
            </a:r>
            <a:r>
              <a:rPr lang="en-CA" dirty="0" err="1"/>
              <a:t>protocol.W</a:t>
            </a:r>
            <a:endParaRPr lang="en-CA" dirty="0"/>
          </a:p>
          <a:p>
            <a:pPr marL="0" indent="0">
              <a:buNone/>
            </a:pPr>
            <a:endParaRPr lang="en-CA" dirty="0"/>
          </a:p>
          <a:p>
            <a:endParaRPr lang="en-CA" dirty="0"/>
          </a:p>
          <a:p>
            <a:endParaRPr lang="en-CA" dirty="0"/>
          </a:p>
        </p:txBody>
      </p:sp>
    </p:spTree>
    <p:extLst>
      <p:ext uri="{BB962C8B-B14F-4D97-AF65-F5344CB8AC3E}">
        <p14:creationId xmlns:p14="http://schemas.microsoft.com/office/powerpoint/2010/main" val="2725439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45" y="321731"/>
            <a:ext cx="11551187" cy="62145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6"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10329671" cy="1499616"/>
          </a:xfrm>
        </p:spPr>
        <p:txBody>
          <a:bodyPr>
            <a:normAutofit/>
          </a:bodyPr>
          <a:lstStyle/>
          <a:p>
            <a:r>
              <a:rPr lang="en-CA" dirty="0">
                <a:solidFill>
                  <a:srgbClr val="FFFFFF"/>
                </a:solidFill>
              </a:rPr>
              <a:t>Shortcoming </a:t>
            </a:r>
            <a:r>
              <a:rPr lang="en-CA" dirty="0" smtClean="0">
                <a:solidFill>
                  <a:srgbClr val="FFFFFF"/>
                </a:solidFill>
              </a:rPr>
              <a:t> HDFS in </a:t>
            </a:r>
            <a:r>
              <a:rPr lang="en-CA" dirty="0">
                <a:solidFill>
                  <a:srgbClr val="FFFFFF"/>
                </a:solidFill>
              </a:rPr>
              <a:t>Hadoop 1.0</a:t>
            </a:r>
          </a:p>
        </p:txBody>
      </p:sp>
      <p:sp>
        <p:nvSpPr>
          <p:cNvPr id="3" name="Content Placeholder 2"/>
          <p:cNvSpPr>
            <a:spLocks noGrp="1"/>
          </p:cNvSpPr>
          <p:nvPr>
            <p:ph idx="1"/>
          </p:nvPr>
        </p:nvSpPr>
        <p:spPr>
          <a:xfrm>
            <a:off x="1024129" y="2286000"/>
            <a:ext cx="10329671" cy="3862971"/>
          </a:xfrm>
        </p:spPr>
        <p:txBody>
          <a:bodyPr>
            <a:normAutofit/>
          </a:bodyPr>
          <a:lstStyle/>
          <a:p>
            <a:pPr>
              <a:buClr>
                <a:schemeClr val="bg1"/>
              </a:buClr>
              <a:buFont typeface="Arial" panose="020B0604020202020204" pitchFamily="34" charset="0"/>
              <a:buChar char="•"/>
            </a:pPr>
            <a:r>
              <a:rPr lang="en-CA" sz="3200" dirty="0">
                <a:solidFill>
                  <a:srgbClr val="FFFFFF"/>
                </a:solidFill>
              </a:rPr>
              <a:t> Single point of failure. Once name node is unavailable, the whole cluster becomes unavailable. </a:t>
            </a:r>
            <a:endParaRPr lang="en-CA" sz="3200" dirty="0" smtClean="0">
              <a:solidFill>
                <a:srgbClr val="FFFFFF"/>
              </a:solidFill>
            </a:endParaRPr>
          </a:p>
          <a:p>
            <a:pPr>
              <a:buClr>
                <a:schemeClr val="bg1"/>
              </a:buClr>
              <a:buFont typeface="Arial" panose="020B0604020202020204" pitchFamily="34" charset="0"/>
              <a:buChar char="•"/>
            </a:pPr>
            <a:endParaRPr lang="en-CA" sz="3200" dirty="0">
              <a:solidFill>
                <a:srgbClr val="FFFFFF"/>
              </a:solidFill>
            </a:endParaRPr>
          </a:p>
        </p:txBody>
      </p:sp>
    </p:spTree>
    <p:extLst>
      <p:ext uri="{BB962C8B-B14F-4D97-AF65-F5344CB8AC3E}">
        <p14:creationId xmlns:p14="http://schemas.microsoft.com/office/powerpoint/2010/main" val="2434185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3779085" cy="1499616"/>
          </a:xfrm>
        </p:spPr>
        <p:txBody>
          <a:bodyPr>
            <a:normAutofit fontScale="90000"/>
          </a:bodyPr>
          <a:lstStyle/>
          <a:p>
            <a:r>
              <a:rPr lang="en-CA" dirty="0">
                <a:solidFill>
                  <a:srgbClr val="FFFFFF"/>
                </a:solidFill>
              </a:rPr>
              <a:t>HDFS ARCHITECTURE</a:t>
            </a:r>
            <a:br>
              <a:rPr lang="en-CA" dirty="0">
                <a:solidFill>
                  <a:srgbClr val="FFFFFF"/>
                </a:solidFill>
              </a:rPr>
            </a:br>
            <a:r>
              <a:rPr lang="en-CA" dirty="0">
                <a:solidFill>
                  <a:srgbClr val="FFFFFF"/>
                </a:solidFill>
              </a:rPr>
              <a:t>-HADOOP 2.0+</a:t>
            </a:r>
          </a:p>
        </p:txBody>
      </p:sp>
      <p:sp>
        <p:nvSpPr>
          <p:cNvPr id="3" name="Content Placeholder 2"/>
          <p:cNvSpPr>
            <a:spLocks noGrp="1"/>
          </p:cNvSpPr>
          <p:nvPr>
            <p:ph idx="1"/>
          </p:nvPr>
        </p:nvSpPr>
        <p:spPr>
          <a:xfrm>
            <a:off x="1024129" y="2286000"/>
            <a:ext cx="3791711" cy="3931920"/>
          </a:xfrm>
        </p:spPr>
        <p:txBody>
          <a:bodyPr>
            <a:normAutofit/>
          </a:bodyPr>
          <a:lstStyle/>
          <a:p>
            <a:pPr>
              <a:buClr>
                <a:schemeClr val="bg1"/>
              </a:buClr>
              <a:buFont typeface="Arial" panose="020B0604020202020204" pitchFamily="34" charset="0"/>
              <a:buChar char="•"/>
            </a:pPr>
            <a:r>
              <a:rPr lang="en-CA" dirty="0">
                <a:solidFill>
                  <a:schemeClr val="bg1"/>
                </a:solidFill>
              </a:rPr>
              <a:t> Secondary name node is introduced.</a:t>
            </a:r>
          </a:p>
          <a:p>
            <a:pPr>
              <a:buClr>
                <a:schemeClr val="bg1"/>
              </a:buClr>
              <a:buFont typeface="Arial" panose="020B0604020202020204" pitchFamily="34" charset="0"/>
              <a:buChar char="•"/>
            </a:pPr>
            <a:r>
              <a:rPr lang="en-CA" dirty="0">
                <a:solidFill>
                  <a:schemeClr val="bg1"/>
                </a:solidFill>
              </a:rPr>
              <a:t> Both name nodes in the same cluster.</a:t>
            </a:r>
          </a:p>
          <a:p>
            <a:pPr>
              <a:buClr>
                <a:schemeClr val="bg1"/>
              </a:buClr>
              <a:buFont typeface="Arial" panose="020B0604020202020204" pitchFamily="34" charset="0"/>
              <a:buChar char="•"/>
            </a:pPr>
            <a:r>
              <a:rPr lang="en-CA" dirty="0">
                <a:solidFill>
                  <a:schemeClr val="bg1"/>
                </a:solidFill>
              </a:rPr>
              <a:t> Two major implementations:</a:t>
            </a:r>
          </a:p>
          <a:p>
            <a:pPr marL="0" indent="0">
              <a:buClr>
                <a:schemeClr val="bg1"/>
              </a:buClr>
              <a:buNone/>
            </a:pPr>
            <a:r>
              <a:rPr lang="en-CA" dirty="0">
                <a:solidFill>
                  <a:schemeClr val="bg1"/>
                </a:solidFill>
              </a:rPr>
              <a:t>      1. Quorum-based Storage                </a:t>
            </a:r>
          </a:p>
          <a:p>
            <a:pPr marL="0" indent="0">
              <a:buClr>
                <a:schemeClr val="bg1"/>
              </a:buClr>
              <a:buNone/>
            </a:pPr>
            <a:r>
              <a:rPr lang="en-CA" dirty="0">
                <a:solidFill>
                  <a:schemeClr val="bg1"/>
                </a:solidFill>
              </a:rPr>
              <a:t>      2. Shared storage using NFS</a:t>
            </a:r>
          </a:p>
        </p:txBody>
      </p:sp>
      <p:pic>
        <p:nvPicPr>
          <p:cNvPr id="9" name="Content Placeholder 3"/>
          <p:cNvPicPr>
            <a:picLocks noChangeAspect="1"/>
          </p:cNvPicPr>
          <p:nvPr/>
        </p:nvPicPr>
        <p:blipFill>
          <a:blip r:embed="rId2"/>
          <a:stretch>
            <a:fillRect/>
          </a:stretch>
        </p:blipFill>
        <p:spPr>
          <a:xfrm>
            <a:off x="6096000" y="2105939"/>
            <a:ext cx="5455921" cy="2646121"/>
          </a:xfrm>
          <a:prstGeom prst="rect">
            <a:avLst/>
          </a:prstGeom>
        </p:spPr>
      </p:pic>
    </p:spTree>
    <p:extLst>
      <p:ext uri="{BB962C8B-B14F-4D97-AF65-F5344CB8AC3E}">
        <p14:creationId xmlns:p14="http://schemas.microsoft.com/office/powerpoint/2010/main" val="333969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7" name="Straight Connector 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3779085" cy="1499616"/>
          </a:xfrm>
        </p:spPr>
        <p:txBody>
          <a:bodyPr>
            <a:normAutofit/>
          </a:bodyPr>
          <a:lstStyle/>
          <a:p>
            <a:r>
              <a:rPr lang="en-CA">
                <a:solidFill>
                  <a:srgbClr val="FFFFFF"/>
                </a:solidFill>
              </a:rPr>
              <a:t>SECONDARY NAME NODE</a:t>
            </a:r>
          </a:p>
        </p:txBody>
      </p:sp>
      <p:sp>
        <p:nvSpPr>
          <p:cNvPr id="3" name="Content Placeholder 2"/>
          <p:cNvSpPr>
            <a:spLocks noGrp="1"/>
          </p:cNvSpPr>
          <p:nvPr>
            <p:ph idx="1"/>
          </p:nvPr>
        </p:nvSpPr>
        <p:spPr>
          <a:xfrm>
            <a:off x="1024129" y="2286000"/>
            <a:ext cx="3791711" cy="3931920"/>
          </a:xfrm>
        </p:spPr>
        <p:txBody>
          <a:bodyPr>
            <a:normAutofit/>
          </a:bodyPr>
          <a:lstStyle/>
          <a:p>
            <a:pPr>
              <a:buClr>
                <a:schemeClr val="bg1"/>
              </a:buClr>
              <a:buFont typeface="Arial" panose="020B0604020202020204" pitchFamily="34" charset="0"/>
              <a:buChar char="•"/>
            </a:pPr>
            <a:r>
              <a:rPr lang="en-CA" dirty="0">
                <a:solidFill>
                  <a:srgbClr val="FFFFFF"/>
                </a:solidFill>
              </a:rPr>
              <a:t> Builds snapshots by continuously connecting with primary name node.</a:t>
            </a:r>
          </a:p>
          <a:p>
            <a:pPr>
              <a:buClr>
                <a:schemeClr val="bg1"/>
              </a:buClr>
              <a:buFont typeface="Arial" panose="020B0604020202020204" pitchFamily="34" charset="0"/>
              <a:buChar char="•"/>
            </a:pPr>
            <a:r>
              <a:rPr lang="en-CA" dirty="0">
                <a:solidFill>
                  <a:srgbClr val="FFFFFF"/>
                </a:solidFill>
              </a:rPr>
              <a:t> Snapshots can be used to re-launched a failed primary name node without replaying everything.</a:t>
            </a:r>
          </a:p>
          <a:p>
            <a:pPr>
              <a:buClr>
                <a:schemeClr val="bg1"/>
              </a:buClr>
              <a:buFont typeface="Arial" panose="020B0604020202020204" pitchFamily="34" charset="0"/>
              <a:buChar char="•"/>
            </a:pPr>
            <a:r>
              <a:rPr lang="en-CA" dirty="0">
                <a:solidFill>
                  <a:srgbClr val="FFFFFF"/>
                </a:solidFill>
              </a:rPr>
              <a:t> Edits the log to reflect latest directory structure.</a:t>
            </a:r>
          </a:p>
          <a:p>
            <a:pPr>
              <a:buFont typeface="Arial" panose="020B0604020202020204" pitchFamily="34" charset="0"/>
              <a:buChar char="•"/>
            </a:pPr>
            <a:endParaRPr lang="en-CA" dirty="0">
              <a:solidFill>
                <a:srgbClr val="FFFFFF"/>
              </a:solidFill>
            </a:endParaRPr>
          </a:p>
        </p:txBody>
      </p:sp>
      <p:pic>
        <p:nvPicPr>
          <p:cNvPr id="5" name="Picture 4"/>
          <p:cNvPicPr>
            <a:picLocks noChangeAspect="1"/>
          </p:cNvPicPr>
          <p:nvPr/>
        </p:nvPicPr>
        <p:blipFill>
          <a:blip r:embed="rId2"/>
          <a:stretch>
            <a:fillRect/>
          </a:stretch>
        </p:blipFill>
        <p:spPr>
          <a:xfrm>
            <a:off x="6230548" y="1430790"/>
            <a:ext cx="5133975" cy="4257675"/>
          </a:xfrm>
          <a:prstGeom prst="rect">
            <a:avLst/>
          </a:prstGeom>
        </p:spPr>
      </p:pic>
    </p:spTree>
    <p:extLst>
      <p:ext uri="{BB962C8B-B14F-4D97-AF65-F5344CB8AC3E}">
        <p14:creationId xmlns:p14="http://schemas.microsoft.com/office/powerpoint/2010/main" val="3511526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7" name="Straight Connector 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3779085" cy="1499616"/>
          </a:xfrm>
        </p:spPr>
        <p:txBody>
          <a:bodyPr>
            <a:normAutofit/>
          </a:bodyPr>
          <a:lstStyle/>
          <a:p>
            <a:r>
              <a:rPr lang="en-CA" dirty="0" smtClean="0">
                <a:solidFill>
                  <a:srgbClr val="FFFFFF"/>
                </a:solidFill>
              </a:rPr>
              <a:t>MAPREDUCE ALGORITHM</a:t>
            </a:r>
            <a:endParaRPr lang="en-CA" dirty="0">
              <a:solidFill>
                <a:srgbClr val="FFFFFF"/>
              </a:solidFill>
            </a:endParaRPr>
          </a:p>
        </p:txBody>
      </p:sp>
      <p:sp>
        <p:nvSpPr>
          <p:cNvPr id="3" name="Content Placeholder 2"/>
          <p:cNvSpPr>
            <a:spLocks noGrp="1"/>
          </p:cNvSpPr>
          <p:nvPr>
            <p:ph idx="1"/>
          </p:nvPr>
        </p:nvSpPr>
        <p:spPr>
          <a:xfrm>
            <a:off x="665019" y="2285999"/>
            <a:ext cx="4748278" cy="4253345"/>
          </a:xfrm>
        </p:spPr>
        <p:txBody>
          <a:bodyPr>
            <a:normAutofit fontScale="85000" lnSpcReduction="10000"/>
          </a:bodyPr>
          <a:lstStyle/>
          <a:p>
            <a:pPr algn="ctr"/>
            <a:r>
              <a:rPr lang="en-CA" sz="3200" b="1" dirty="0">
                <a:solidFill>
                  <a:schemeClr val="bg1"/>
                </a:solidFill>
              </a:rPr>
              <a:t>Reduce( Map( ( Split(input) ) ) )</a:t>
            </a:r>
            <a:endParaRPr lang="en-CA" sz="2400" dirty="0">
              <a:solidFill>
                <a:schemeClr val="bg1"/>
              </a:solidFill>
            </a:endParaRPr>
          </a:p>
          <a:p>
            <a:pPr marL="0" lvl="0" indent="0">
              <a:buNone/>
            </a:pPr>
            <a:r>
              <a:rPr lang="en-CA" sz="2400" dirty="0">
                <a:solidFill>
                  <a:schemeClr val="bg1"/>
                </a:solidFill>
              </a:rPr>
              <a:t>Split (Input): Input </a:t>
            </a:r>
            <a:r>
              <a:rPr lang="en-CA" sz="2400" dirty="0">
                <a:solidFill>
                  <a:schemeClr val="bg1"/>
                </a:solidFill>
                <a:sym typeface="Wingdings"/>
              </a:rPr>
              <a:t></a:t>
            </a:r>
            <a:r>
              <a:rPr lang="en-CA" sz="2400" dirty="0">
                <a:solidFill>
                  <a:schemeClr val="bg1"/>
                </a:solidFill>
              </a:rPr>
              <a:t> Input </a:t>
            </a:r>
            <a:r>
              <a:rPr lang="en-CA" sz="2400" dirty="0" err="1" smtClean="0">
                <a:solidFill>
                  <a:schemeClr val="bg1"/>
                </a:solidFill>
              </a:rPr>
              <a:t>ListOne</a:t>
            </a:r>
            <a:r>
              <a:rPr lang="en-CA" sz="2400" dirty="0" smtClean="0">
                <a:solidFill>
                  <a:schemeClr val="bg1"/>
                </a:solidFill>
              </a:rPr>
              <a:t> </a:t>
            </a:r>
            <a:r>
              <a:rPr lang="en-CA" sz="2400" dirty="0">
                <a:solidFill>
                  <a:schemeClr val="bg1"/>
                </a:solidFill>
              </a:rPr>
              <a:t>big chunk of data </a:t>
            </a:r>
            <a:r>
              <a:rPr lang="en-CA" sz="2400" dirty="0">
                <a:solidFill>
                  <a:schemeClr val="bg1"/>
                </a:solidFill>
                <a:sym typeface="Wingdings"/>
              </a:rPr>
              <a:t></a:t>
            </a:r>
            <a:r>
              <a:rPr lang="en-CA" sz="2400" dirty="0">
                <a:solidFill>
                  <a:schemeClr val="bg1"/>
                </a:solidFill>
              </a:rPr>
              <a:t> a number of split </a:t>
            </a:r>
            <a:r>
              <a:rPr lang="en-CA" sz="2400" dirty="0" smtClean="0">
                <a:solidFill>
                  <a:schemeClr val="bg1"/>
                </a:solidFill>
              </a:rPr>
              <a:t>data</a:t>
            </a:r>
            <a:br>
              <a:rPr lang="en-CA" sz="2400" dirty="0" smtClean="0">
                <a:solidFill>
                  <a:schemeClr val="bg1"/>
                </a:solidFill>
              </a:rPr>
            </a:br>
            <a:r>
              <a:rPr lang="en-CA" sz="2400" dirty="0" smtClean="0">
                <a:solidFill>
                  <a:schemeClr val="bg1"/>
                </a:solidFill>
              </a:rPr>
              <a:t>Place data in distributed file system, HDFS</a:t>
            </a:r>
            <a:br>
              <a:rPr lang="en-CA" sz="2400" dirty="0" smtClean="0">
                <a:solidFill>
                  <a:schemeClr val="bg1"/>
                </a:solidFill>
              </a:rPr>
            </a:br>
            <a:r>
              <a:rPr lang="en-CA" sz="2400" dirty="0" smtClean="0">
                <a:solidFill>
                  <a:schemeClr val="bg1"/>
                </a:solidFill>
                <a:sym typeface="Wingdings"/>
              </a:rPr>
              <a:t></a:t>
            </a:r>
            <a:r>
              <a:rPr lang="en-CA" sz="2400" dirty="0" smtClean="0">
                <a:solidFill>
                  <a:schemeClr val="bg1"/>
                </a:solidFill>
              </a:rPr>
              <a:t> </a:t>
            </a:r>
            <a:r>
              <a:rPr lang="en-CA" sz="2400" dirty="0">
                <a:solidFill>
                  <a:schemeClr val="bg1"/>
                </a:solidFill>
              </a:rPr>
              <a:t>data is automatically sliced, placed on different nodes/servers.</a:t>
            </a:r>
          </a:p>
          <a:p>
            <a:pPr marL="0" indent="0">
              <a:buNone/>
            </a:pPr>
            <a:r>
              <a:rPr lang="en-CA" sz="2400" dirty="0" smtClean="0">
                <a:solidFill>
                  <a:schemeClr val="bg1"/>
                </a:solidFill>
              </a:rPr>
              <a:t>Map(Input </a:t>
            </a:r>
            <a:r>
              <a:rPr lang="en-CA" sz="2400" dirty="0">
                <a:solidFill>
                  <a:schemeClr val="bg1"/>
                </a:solidFill>
              </a:rPr>
              <a:t>List): Input List </a:t>
            </a:r>
            <a:r>
              <a:rPr lang="en-CA" sz="2400" dirty="0">
                <a:solidFill>
                  <a:schemeClr val="bg1"/>
                </a:solidFill>
                <a:sym typeface="Wingdings"/>
              </a:rPr>
              <a:t></a:t>
            </a:r>
            <a:r>
              <a:rPr lang="en-CA" sz="2400" dirty="0">
                <a:solidFill>
                  <a:schemeClr val="bg1"/>
                </a:solidFill>
              </a:rPr>
              <a:t> Output </a:t>
            </a:r>
            <a:r>
              <a:rPr lang="en-CA" sz="2400" dirty="0" smtClean="0">
                <a:solidFill>
                  <a:schemeClr val="bg1"/>
                </a:solidFill>
              </a:rPr>
              <a:t>List</a:t>
            </a:r>
            <a:br>
              <a:rPr lang="en-CA" sz="2400" dirty="0" smtClean="0">
                <a:solidFill>
                  <a:schemeClr val="bg1"/>
                </a:solidFill>
              </a:rPr>
            </a:br>
            <a:r>
              <a:rPr lang="en-CA" sz="2400" dirty="0" smtClean="0">
                <a:solidFill>
                  <a:schemeClr val="bg1"/>
                </a:solidFill>
              </a:rPr>
              <a:t>Mapping</a:t>
            </a:r>
            <a:r>
              <a:rPr lang="en-CA" sz="2400" dirty="0">
                <a:solidFill>
                  <a:schemeClr val="bg1"/>
                </a:solidFill>
              </a:rPr>
              <a:t>: a user query/job is ‘mapped’ to all nodes == applied to all slices independently. </a:t>
            </a:r>
          </a:p>
          <a:p>
            <a:pPr marL="0" indent="0">
              <a:buNone/>
            </a:pPr>
            <a:r>
              <a:rPr lang="en-CA" sz="2400" dirty="0" smtClean="0">
                <a:solidFill>
                  <a:schemeClr val="bg1"/>
                </a:solidFill>
              </a:rPr>
              <a:t>Reduce(Output </a:t>
            </a:r>
            <a:r>
              <a:rPr lang="en-CA" sz="2400" dirty="0">
                <a:solidFill>
                  <a:schemeClr val="bg1"/>
                </a:solidFill>
              </a:rPr>
              <a:t>list): Output List </a:t>
            </a:r>
            <a:r>
              <a:rPr lang="en-CA" sz="2400" dirty="0">
                <a:solidFill>
                  <a:schemeClr val="bg1"/>
                </a:solidFill>
                <a:sym typeface="Wingdings"/>
              </a:rPr>
              <a:t></a:t>
            </a:r>
            <a:r>
              <a:rPr lang="en-CA" sz="2400" dirty="0">
                <a:solidFill>
                  <a:schemeClr val="bg1"/>
                </a:solidFill>
              </a:rPr>
              <a:t> Output </a:t>
            </a:r>
            <a:r>
              <a:rPr lang="en-CA" sz="2400" dirty="0" smtClean="0">
                <a:solidFill>
                  <a:schemeClr val="bg1"/>
                </a:solidFill>
              </a:rPr>
              <a:t>value</a:t>
            </a:r>
            <a:br>
              <a:rPr lang="en-CA" sz="2400" dirty="0" smtClean="0">
                <a:solidFill>
                  <a:schemeClr val="bg1"/>
                </a:solidFill>
              </a:rPr>
            </a:br>
            <a:r>
              <a:rPr lang="en-CA" sz="2400" dirty="0" smtClean="0">
                <a:solidFill>
                  <a:schemeClr val="bg1"/>
                </a:solidFill>
              </a:rPr>
              <a:t>Results </a:t>
            </a:r>
            <a:r>
              <a:rPr lang="en-CA" sz="2400" dirty="0">
                <a:solidFill>
                  <a:schemeClr val="bg1"/>
                </a:solidFill>
              </a:rPr>
              <a:t>are reduced to one answer</a:t>
            </a:r>
          </a:p>
          <a:p>
            <a:pPr>
              <a:buFont typeface="Arial" panose="020B0604020202020204" pitchFamily="34" charset="0"/>
              <a:buChar char="•"/>
            </a:pPr>
            <a:endParaRPr lang="en-CA" dirty="0">
              <a:solidFill>
                <a:schemeClr val="bg1"/>
              </a:solidFill>
            </a:endParaRPr>
          </a:p>
        </p:txBody>
      </p:sp>
      <p:sp>
        <p:nvSpPr>
          <p:cNvPr id="8" name="TextBox 7"/>
          <p:cNvSpPr txBox="1"/>
          <p:nvPr/>
        </p:nvSpPr>
        <p:spPr>
          <a:xfrm>
            <a:off x="8548496" y="1081312"/>
            <a:ext cx="1152128" cy="646331"/>
          </a:xfrm>
          <a:prstGeom prst="rect">
            <a:avLst/>
          </a:prstGeom>
          <a:noFill/>
        </p:spPr>
        <p:txBody>
          <a:bodyPr wrap="square" rtlCol="0">
            <a:spAutoFit/>
          </a:bodyPr>
          <a:lstStyle/>
          <a:p>
            <a:pPr algn="ctr"/>
            <a:r>
              <a:rPr lang="en-CA" dirty="0" smtClean="0"/>
              <a:t>Splitting </a:t>
            </a:r>
            <a:r>
              <a:rPr lang="en-CA" dirty="0" smtClean="0"/>
              <a:t>of Data</a:t>
            </a:r>
            <a:endParaRPr lang="en-CA" dirty="0"/>
          </a:p>
        </p:txBody>
      </p:sp>
      <p:sp>
        <p:nvSpPr>
          <p:cNvPr id="9" name="Rectangle 8"/>
          <p:cNvSpPr/>
          <p:nvPr/>
        </p:nvSpPr>
        <p:spPr>
          <a:xfrm>
            <a:off x="7891280" y="548680"/>
            <a:ext cx="1800200" cy="50405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mtClean="0">
                <a:solidFill>
                  <a:schemeClr val="tx1"/>
                </a:solidFill>
                <a:latin typeface="Courier New" pitchFamily="49" charset="0"/>
                <a:cs typeface="Courier New" pitchFamily="49" charset="0"/>
              </a:rPr>
              <a:t>Input Data</a:t>
            </a:r>
          </a:p>
        </p:txBody>
      </p:sp>
      <p:sp>
        <p:nvSpPr>
          <p:cNvPr id="10" name="Rectangle 9"/>
          <p:cNvSpPr/>
          <p:nvPr/>
        </p:nvSpPr>
        <p:spPr>
          <a:xfrm>
            <a:off x="6230548" y="1664904"/>
            <a:ext cx="1048664" cy="183610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CA" sz="1200" smtClean="0">
                <a:solidFill>
                  <a:schemeClr val="tx1"/>
                </a:solidFill>
              </a:rPr>
              <a:t>Node 1</a:t>
            </a:r>
            <a:endParaRPr lang="en-CA" sz="1200">
              <a:solidFill>
                <a:schemeClr val="tx1"/>
              </a:solidFill>
            </a:endParaRPr>
          </a:p>
        </p:txBody>
      </p:sp>
      <p:sp>
        <p:nvSpPr>
          <p:cNvPr id="11" name="Rectangle 10"/>
          <p:cNvSpPr/>
          <p:nvPr/>
        </p:nvSpPr>
        <p:spPr>
          <a:xfrm>
            <a:off x="6307104" y="1988840"/>
            <a:ext cx="792088" cy="360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Slice of input</a:t>
            </a:r>
            <a:endParaRPr lang="en-CA" sz="1200">
              <a:solidFill>
                <a:schemeClr val="tx1"/>
              </a:solidFill>
            </a:endParaRPr>
          </a:p>
        </p:txBody>
      </p:sp>
      <p:sp>
        <p:nvSpPr>
          <p:cNvPr id="12" name="Rectangle 11"/>
          <p:cNvSpPr/>
          <p:nvPr/>
        </p:nvSpPr>
        <p:spPr>
          <a:xfrm>
            <a:off x="7603248" y="1664904"/>
            <a:ext cx="1296144" cy="1836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CA" sz="1200" smtClean="0">
                <a:solidFill>
                  <a:schemeClr val="tx1"/>
                </a:solidFill>
              </a:rPr>
              <a:t>Node 2</a:t>
            </a:r>
            <a:endParaRPr lang="en-CA" sz="1200">
              <a:solidFill>
                <a:schemeClr val="tx1"/>
              </a:solidFill>
            </a:endParaRPr>
          </a:p>
        </p:txBody>
      </p:sp>
      <p:sp>
        <p:nvSpPr>
          <p:cNvPr id="13" name="Rectangle 12"/>
          <p:cNvSpPr/>
          <p:nvPr/>
        </p:nvSpPr>
        <p:spPr>
          <a:xfrm>
            <a:off x="7891280" y="1988840"/>
            <a:ext cx="792088" cy="360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Slice of input</a:t>
            </a:r>
            <a:endParaRPr lang="en-CA" sz="1200">
              <a:solidFill>
                <a:schemeClr val="tx1"/>
              </a:solidFill>
            </a:endParaRPr>
          </a:p>
        </p:txBody>
      </p:sp>
      <p:sp>
        <p:nvSpPr>
          <p:cNvPr id="14" name="Rectangle 13"/>
          <p:cNvSpPr/>
          <p:nvPr/>
        </p:nvSpPr>
        <p:spPr>
          <a:xfrm>
            <a:off x="10369264" y="1664904"/>
            <a:ext cx="1296144" cy="1836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CA" sz="1200" smtClean="0">
                <a:solidFill>
                  <a:schemeClr val="tx1"/>
                </a:solidFill>
              </a:rPr>
              <a:t>Node n</a:t>
            </a:r>
            <a:endParaRPr lang="en-CA" sz="1200">
              <a:solidFill>
                <a:schemeClr val="tx1"/>
              </a:solidFill>
            </a:endParaRPr>
          </a:p>
        </p:txBody>
      </p:sp>
      <p:sp>
        <p:nvSpPr>
          <p:cNvPr id="15" name="Rectangle 14"/>
          <p:cNvSpPr/>
          <p:nvPr/>
        </p:nvSpPr>
        <p:spPr>
          <a:xfrm>
            <a:off x="10657296" y="1988840"/>
            <a:ext cx="792088" cy="3600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Slice of input</a:t>
            </a:r>
            <a:endParaRPr lang="en-CA" sz="1200">
              <a:solidFill>
                <a:schemeClr val="tx1"/>
              </a:solidFill>
            </a:endParaRPr>
          </a:p>
        </p:txBody>
      </p:sp>
      <p:sp>
        <p:nvSpPr>
          <p:cNvPr id="16" name="Rectangle 15"/>
          <p:cNvSpPr/>
          <p:nvPr/>
        </p:nvSpPr>
        <p:spPr>
          <a:xfrm>
            <a:off x="5513832" y="1916832"/>
            <a:ext cx="6475856" cy="50405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smtClean="0">
                <a:solidFill>
                  <a:schemeClr val="tx1"/>
                </a:solidFill>
              </a:rPr>
              <a:t>Input List</a:t>
            </a:r>
            <a:endParaRPr lang="en-CA" sz="1200">
              <a:solidFill>
                <a:schemeClr val="tx1"/>
              </a:solidFill>
            </a:endParaRPr>
          </a:p>
        </p:txBody>
      </p:sp>
      <p:sp>
        <p:nvSpPr>
          <p:cNvPr id="17" name="Rectangle 16"/>
          <p:cNvSpPr/>
          <p:nvPr/>
        </p:nvSpPr>
        <p:spPr>
          <a:xfrm>
            <a:off x="6307424" y="2852936"/>
            <a:ext cx="792000" cy="36004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18" name="Rectangle 17"/>
          <p:cNvSpPr/>
          <p:nvPr/>
        </p:nvSpPr>
        <p:spPr>
          <a:xfrm>
            <a:off x="7891368" y="2852936"/>
            <a:ext cx="792000" cy="36004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19" name="Rectangle 18"/>
          <p:cNvSpPr/>
          <p:nvPr/>
        </p:nvSpPr>
        <p:spPr>
          <a:xfrm>
            <a:off x="10657296" y="2852936"/>
            <a:ext cx="792000" cy="36004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20" name="Rectangle 19"/>
          <p:cNvSpPr/>
          <p:nvPr/>
        </p:nvSpPr>
        <p:spPr>
          <a:xfrm>
            <a:off x="5514268" y="2780928"/>
            <a:ext cx="6475420" cy="50405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smtClean="0">
                <a:solidFill>
                  <a:schemeClr val="tx1"/>
                </a:solidFill>
              </a:rPr>
              <a:t>Output List</a:t>
            </a:r>
            <a:endParaRPr lang="en-CA" sz="1200" dirty="0">
              <a:solidFill>
                <a:schemeClr val="tx1"/>
              </a:solidFill>
            </a:endParaRPr>
          </a:p>
        </p:txBody>
      </p:sp>
      <p:cxnSp>
        <p:nvCxnSpPr>
          <p:cNvPr id="21" name="Straight Arrow Connector 20"/>
          <p:cNvCxnSpPr>
            <a:stCxn id="11" idx="2"/>
            <a:endCxn id="17" idx="0"/>
          </p:cNvCxnSpPr>
          <p:nvPr/>
        </p:nvCxnSpPr>
        <p:spPr>
          <a:xfrm>
            <a:off x="6703148" y="2348840"/>
            <a:ext cx="276" cy="5040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3" idx="2"/>
            <a:endCxn id="18" idx="0"/>
          </p:cNvCxnSpPr>
          <p:nvPr/>
        </p:nvCxnSpPr>
        <p:spPr>
          <a:xfrm>
            <a:off x="8287324" y="2348840"/>
            <a:ext cx="44" cy="5040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2"/>
            <a:endCxn id="19" idx="0"/>
          </p:cNvCxnSpPr>
          <p:nvPr/>
        </p:nvCxnSpPr>
        <p:spPr>
          <a:xfrm flipH="1">
            <a:off x="11053296" y="2348840"/>
            <a:ext cx="44" cy="50409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2"/>
            <a:endCxn id="10" idx="0"/>
          </p:cNvCxnSpPr>
          <p:nvPr/>
        </p:nvCxnSpPr>
        <p:spPr>
          <a:xfrm flipH="1">
            <a:off x="6754880" y="1052736"/>
            <a:ext cx="2036500" cy="6121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9" idx="2"/>
            <a:endCxn id="12" idx="0"/>
          </p:cNvCxnSpPr>
          <p:nvPr/>
        </p:nvCxnSpPr>
        <p:spPr>
          <a:xfrm flipH="1">
            <a:off x="8251320" y="1052736"/>
            <a:ext cx="540060" cy="6121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2"/>
            <a:endCxn id="14" idx="0"/>
          </p:cNvCxnSpPr>
          <p:nvPr/>
        </p:nvCxnSpPr>
        <p:spPr>
          <a:xfrm>
            <a:off x="8791380" y="1052736"/>
            <a:ext cx="2225956" cy="61216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907776" y="2411596"/>
            <a:ext cx="1575792" cy="369332"/>
          </a:xfrm>
          <a:prstGeom prst="rect">
            <a:avLst/>
          </a:prstGeom>
          <a:noFill/>
        </p:spPr>
        <p:txBody>
          <a:bodyPr wrap="square" rtlCol="0">
            <a:spAutoFit/>
          </a:bodyPr>
          <a:lstStyle/>
          <a:p>
            <a:pPr algn="ctr"/>
            <a:r>
              <a:rPr lang="en-CA" smtClean="0"/>
              <a:t>Mapping func</a:t>
            </a:r>
            <a:endParaRPr lang="en-CA"/>
          </a:p>
        </p:txBody>
      </p:sp>
      <p:sp>
        <p:nvSpPr>
          <p:cNvPr id="28" name="Left Brace 27"/>
          <p:cNvSpPr/>
          <p:nvPr/>
        </p:nvSpPr>
        <p:spPr>
          <a:xfrm>
            <a:off x="8755376" y="981872"/>
            <a:ext cx="720080" cy="5328592"/>
          </a:xfrm>
          <a:prstGeom prst="leftBrace">
            <a:avLst>
              <a:gd name="adj1" fmla="val 8333"/>
              <a:gd name="adj2" fmla="val 50265"/>
            </a:avLst>
          </a:prstGeom>
          <a:noFill/>
          <a:ln w="12700">
            <a:solidFill>
              <a:schemeClr val="tx1"/>
            </a:solidFill>
          </a:ln>
          <a:scene3d>
            <a:camera prst="orthographicFront">
              <a:rot lat="0" lon="0" rev="540000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9" name="Rectangle 28"/>
          <p:cNvSpPr/>
          <p:nvPr/>
        </p:nvSpPr>
        <p:spPr>
          <a:xfrm>
            <a:off x="8323328" y="3933056"/>
            <a:ext cx="1656184" cy="36004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Output Value</a:t>
            </a:r>
            <a:endParaRPr lang="en-CA" sz="1200">
              <a:solidFill>
                <a:schemeClr val="tx1"/>
              </a:solidFill>
            </a:endParaRPr>
          </a:p>
        </p:txBody>
      </p:sp>
      <p:sp>
        <p:nvSpPr>
          <p:cNvPr id="30" name="TextBox 29"/>
          <p:cNvSpPr txBox="1"/>
          <p:nvPr/>
        </p:nvSpPr>
        <p:spPr>
          <a:xfrm>
            <a:off x="7099192" y="3573016"/>
            <a:ext cx="1944216" cy="369332"/>
          </a:xfrm>
          <a:prstGeom prst="rect">
            <a:avLst/>
          </a:prstGeom>
          <a:noFill/>
        </p:spPr>
        <p:txBody>
          <a:bodyPr wrap="square" rtlCol="0">
            <a:spAutoFit/>
          </a:bodyPr>
          <a:lstStyle/>
          <a:p>
            <a:r>
              <a:rPr lang="en-CA" smtClean="0"/>
              <a:t>Reducing Function</a:t>
            </a:r>
            <a:endParaRPr lang="en-CA"/>
          </a:p>
        </p:txBody>
      </p:sp>
    </p:spTree>
    <p:extLst>
      <p:ext uri="{BB962C8B-B14F-4D97-AF65-F5344CB8AC3E}">
        <p14:creationId xmlns:p14="http://schemas.microsoft.com/office/powerpoint/2010/main" val="1703755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94360"/>
            <a:ext cx="9720072" cy="1499616"/>
          </a:xfrm>
        </p:spPr>
        <p:txBody>
          <a:bodyPr/>
          <a:lstStyle/>
          <a:p>
            <a:r>
              <a:rPr lang="en-US" dirty="0"/>
              <a:t>Share Nothing Architecture in Hadoop MapReduce</a:t>
            </a:r>
            <a:endParaRPr lang="en-CA" dirty="0"/>
          </a:p>
        </p:txBody>
      </p:sp>
      <p:sp>
        <p:nvSpPr>
          <p:cNvPr id="3" name="Content Placeholder 2"/>
          <p:cNvSpPr>
            <a:spLocks noGrp="1"/>
          </p:cNvSpPr>
          <p:nvPr>
            <p:ph idx="1"/>
          </p:nvPr>
        </p:nvSpPr>
        <p:spPr>
          <a:xfrm>
            <a:off x="1115566" y="2233748"/>
            <a:ext cx="10445063" cy="4568081"/>
          </a:xfrm>
        </p:spPr>
        <p:txBody>
          <a:bodyPr>
            <a:normAutofit fontScale="62500" lnSpcReduction="20000"/>
          </a:bodyPr>
          <a:lstStyle/>
          <a:p>
            <a:pPr>
              <a:buFont typeface="Arial" panose="020B0604020202020204" pitchFamily="34" charset="0"/>
              <a:buChar char="•"/>
            </a:pPr>
            <a:r>
              <a:rPr lang="en-US" dirty="0" smtClean="0"/>
              <a:t> </a:t>
            </a:r>
            <a:r>
              <a:rPr lang="en-US" sz="2900" dirty="0" smtClean="0"/>
              <a:t>Each </a:t>
            </a:r>
            <a:r>
              <a:rPr lang="en-US" sz="2900" dirty="0"/>
              <a:t>node is independent of other nodes in the system</a:t>
            </a:r>
          </a:p>
          <a:p>
            <a:pPr>
              <a:buFont typeface="Arial" panose="020B0604020202020204" pitchFamily="34" charset="0"/>
              <a:buChar char="•"/>
            </a:pPr>
            <a:r>
              <a:rPr lang="en-US" sz="2900" dirty="0" smtClean="0"/>
              <a:t> No </a:t>
            </a:r>
            <a:r>
              <a:rPr lang="en-US" sz="2900" dirty="0"/>
              <a:t>share resources that can become bottlenecks</a:t>
            </a:r>
          </a:p>
          <a:p>
            <a:pPr>
              <a:buFont typeface="Arial" panose="020B0604020202020204" pitchFamily="34" charset="0"/>
              <a:buChar char="•"/>
            </a:pPr>
            <a:r>
              <a:rPr lang="en-US" sz="2900" dirty="0" smtClean="0"/>
              <a:t> Lack of shared data: each node is processing distinct subset of data, hence no need to manage access to shared data</a:t>
            </a:r>
          </a:p>
          <a:p>
            <a:pPr marL="342900" lvl="0" indent="-342900">
              <a:lnSpc>
                <a:spcPct val="100000"/>
              </a:lnSpc>
              <a:spcBef>
                <a:spcPct val="20000"/>
              </a:spcBef>
              <a:spcAft>
                <a:spcPts val="0"/>
              </a:spcAft>
              <a:buClrTx/>
              <a:buSzTx/>
              <a:defRPr/>
            </a:pPr>
            <a:endParaRPr lang="en-CA" sz="2600" dirty="0" smtClean="0"/>
          </a:p>
          <a:p>
            <a:pPr marL="342900" lvl="0" indent="-342900">
              <a:lnSpc>
                <a:spcPct val="100000"/>
              </a:lnSpc>
              <a:spcBef>
                <a:spcPct val="20000"/>
              </a:spcBef>
              <a:spcAft>
                <a:spcPts val="0"/>
              </a:spcAft>
              <a:buClrTx/>
              <a:buSzTx/>
              <a:defRPr/>
            </a:pPr>
            <a:r>
              <a:rPr lang="en-CA" sz="2600" dirty="0" smtClean="0"/>
              <a:t>Advantages</a:t>
            </a:r>
            <a:r>
              <a:rPr lang="en-CA" sz="2600" dirty="0"/>
              <a:t>:</a:t>
            </a:r>
          </a:p>
          <a:p>
            <a:pPr marL="514350" lvl="0" indent="-514350">
              <a:buAutoNum type="arabicPeriod"/>
            </a:pPr>
            <a:r>
              <a:rPr lang="en-CA" sz="2600" dirty="0"/>
              <a:t>Easily manage workflow (associated with transparent process feature)</a:t>
            </a:r>
          </a:p>
          <a:p>
            <a:pPr marL="514350" lvl="0" indent="-514350">
              <a:buAutoNum type="arabicPeriod"/>
            </a:pPr>
            <a:r>
              <a:rPr lang="en-CA" sz="2600" dirty="0"/>
              <a:t>Scalable: No shared resources, hence addition of nodes </a:t>
            </a:r>
            <a:r>
              <a:rPr lang="en-CA" sz="2600" dirty="0" err="1"/>
              <a:t>adss</a:t>
            </a:r>
            <a:r>
              <a:rPr lang="en-CA" sz="2600" dirty="0"/>
              <a:t> resources to the system and does not add further contention. As input data increases, just need to apply more nodes (linear scalability)</a:t>
            </a:r>
          </a:p>
          <a:p>
            <a:pPr marL="514350" lvl="0" indent="-514350">
              <a:buAutoNum type="arabicPeriod"/>
            </a:pPr>
            <a:r>
              <a:rPr lang="en-CA" sz="2600" dirty="0"/>
              <a:t>Fault tolerant:  </a:t>
            </a:r>
          </a:p>
          <a:p>
            <a:pPr marL="971550" lvl="1" indent="-514350">
              <a:buFont typeface="+mj-lt"/>
              <a:buAutoNum type="alphaLcPeriod"/>
            </a:pPr>
            <a:r>
              <a:rPr lang="en-CA" sz="2600" dirty="0"/>
              <a:t>each node/server is independent, hence no single points of failure</a:t>
            </a:r>
          </a:p>
          <a:p>
            <a:pPr marL="971550" lvl="1" indent="-514350">
              <a:buFont typeface="+mj-lt"/>
              <a:buAutoNum type="alphaLcPeriod"/>
            </a:pPr>
            <a:r>
              <a:rPr lang="en-CA" sz="2600" dirty="0"/>
              <a:t>Failed process in one node can be restarted on other node.</a:t>
            </a:r>
          </a:p>
          <a:p>
            <a:pPr marL="971550" lvl="1" indent="-514350">
              <a:buFont typeface="+mj-lt"/>
              <a:buAutoNum type="alphaLcPeriod"/>
            </a:pPr>
            <a:r>
              <a:rPr lang="en-CA" sz="2600" dirty="0"/>
              <a:t>The system can support multiple failures, depending number of data replication. (by default it is set to 3 replication) </a:t>
            </a:r>
          </a:p>
          <a:p>
            <a:pPr marL="971550" lvl="1" indent="-514350">
              <a:buFont typeface="+mj-lt"/>
              <a:buAutoNum type="alphaLcPeriod"/>
            </a:pPr>
            <a:r>
              <a:rPr lang="en-CA" sz="2600" dirty="0"/>
              <a:t>Hence hardware failure will only slow down process, but not entirely crash the whole job</a:t>
            </a:r>
          </a:p>
          <a:p>
            <a:pPr marL="971550" lvl="1" indent="-514350">
              <a:buFont typeface="+mj-lt"/>
              <a:buAutoNum type="alphaLcPeriod"/>
            </a:pPr>
            <a:r>
              <a:rPr lang="en-CA" sz="2600" dirty="0"/>
              <a:t>Inputs are immutable. Hence result can be recalculated</a:t>
            </a:r>
          </a:p>
          <a:p>
            <a:pPr>
              <a:buFont typeface="Arial" panose="020B0604020202020204" pitchFamily="34" charset="0"/>
              <a:buChar char="•"/>
            </a:pPr>
            <a:endParaRPr lang="en-US" dirty="0" smtClean="0"/>
          </a:p>
          <a:p>
            <a:pPr marL="0" indent="0">
              <a:buNone/>
            </a:pPr>
            <a:endParaRPr lang="en-US" dirty="0" smtClean="0"/>
          </a:p>
          <a:p>
            <a:pPr>
              <a:buFont typeface="Arial" panose="020B0604020202020204" pitchFamily="34" charset="0"/>
              <a:buChar char="•"/>
            </a:pPr>
            <a:endParaRPr lang="en-CA" dirty="0" smtClean="0"/>
          </a:p>
          <a:p>
            <a:pPr marL="0" indent="0">
              <a:buNone/>
            </a:pPr>
            <a:endParaRPr lang="en-CA" dirty="0"/>
          </a:p>
          <a:p>
            <a:endParaRPr lang="en-CA" dirty="0"/>
          </a:p>
          <a:p>
            <a:endParaRPr lang="en-CA" dirty="0"/>
          </a:p>
        </p:txBody>
      </p:sp>
    </p:spTree>
    <p:extLst>
      <p:ext uri="{BB962C8B-B14F-4D97-AF65-F5344CB8AC3E}">
        <p14:creationId xmlns:p14="http://schemas.microsoft.com/office/powerpoint/2010/main" val="1787835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016" y="585216"/>
            <a:ext cx="4431792" cy="1499616"/>
          </a:xfrm>
        </p:spPr>
        <p:txBody>
          <a:bodyPr>
            <a:normAutofit/>
          </a:bodyPr>
          <a:lstStyle/>
          <a:p>
            <a:r>
              <a:rPr lang="en-CA" dirty="0"/>
              <a:t>MapReduce Engine in Hadoop Ver. 1</a:t>
            </a:r>
            <a:endParaRPr lang="en-CA" dirty="0"/>
          </a:p>
        </p:txBody>
      </p:sp>
      <p:sp>
        <p:nvSpPr>
          <p:cNvPr id="8" name="Content Placeholder 7"/>
          <p:cNvSpPr>
            <a:spLocks noGrp="1"/>
          </p:cNvSpPr>
          <p:nvPr>
            <p:ph idx="1"/>
          </p:nvPr>
        </p:nvSpPr>
        <p:spPr>
          <a:xfrm>
            <a:off x="1024128" y="2286000"/>
            <a:ext cx="4429615" cy="3931920"/>
          </a:xfrm>
        </p:spPr>
        <p:txBody>
          <a:bodyPr>
            <a:normAutofit/>
          </a:bodyPr>
          <a:lstStyle/>
          <a:p>
            <a:pPr marL="514350" indent="-514350">
              <a:buAutoNum type="arabicPeriod"/>
            </a:pPr>
            <a:r>
              <a:rPr lang="en-US" dirty="0"/>
              <a:t> </a:t>
            </a:r>
            <a:r>
              <a:rPr lang="en-CA" dirty="0"/>
              <a:t>Client submit MapReduce Jobs.</a:t>
            </a:r>
          </a:p>
          <a:p>
            <a:pPr marL="514350" indent="-514350">
              <a:buAutoNum type="arabicPeriod"/>
            </a:pPr>
            <a:r>
              <a:rPr lang="en-CA" dirty="0"/>
              <a:t> Job Tracker will push work out (to available task-tracker nodes)</a:t>
            </a:r>
          </a:p>
          <a:p>
            <a:pPr marL="514350" indent="-514350">
              <a:buAutoNum type="arabicPeriod"/>
            </a:pPr>
            <a:r>
              <a:rPr lang="en-CA" dirty="0"/>
              <a:t>Every task tracker node will spawn JVM (Java Virtual Machine) process</a:t>
            </a:r>
          </a:p>
          <a:p>
            <a:pPr marL="514350" indent="-514350">
              <a:buAutoNum type="arabicPeriod"/>
            </a:pPr>
            <a:r>
              <a:rPr lang="en-CA" dirty="0"/>
              <a:t>At a set timer, the task tracker will send signal to Job Tracker to indicate its ‘liveliness’</a:t>
            </a:r>
            <a:endParaRPr lang="en-CA" dirty="0"/>
          </a:p>
        </p:txBody>
      </p:sp>
      <p:sp>
        <p:nvSpPr>
          <p:cNvPr id="5" name="Rectangle 4"/>
          <p:cNvSpPr/>
          <p:nvPr/>
        </p:nvSpPr>
        <p:spPr>
          <a:xfrm>
            <a:off x="9986314" y="968628"/>
            <a:ext cx="2016224" cy="64807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7" name="Rectangle 6"/>
          <p:cNvSpPr/>
          <p:nvPr/>
        </p:nvSpPr>
        <p:spPr>
          <a:xfrm>
            <a:off x="7436376" y="918922"/>
            <a:ext cx="1800200" cy="59406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smtClean="0">
                <a:solidFill>
                  <a:schemeClr val="tx1"/>
                </a:solidFill>
                <a:latin typeface="Courier New" pitchFamily="49" charset="0"/>
                <a:cs typeface="Courier New" pitchFamily="49" charset="0"/>
              </a:rPr>
              <a:t>JOB TRACKER</a:t>
            </a:r>
          </a:p>
        </p:txBody>
      </p:sp>
      <p:sp>
        <p:nvSpPr>
          <p:cNvPr id="9" name="Rectangle 8"/>
          <p:cNvSpPr/>
          <p:nvPr/>
        </p:nvSpPr>
        <p:spPr>
          <a:xfrm>
            <a:off x="9925457" y="869216"/>
            <a:ext cx="1939444" cy="66607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dirty="0" smtClean="0">
                <a:solidFill>
                  <a:schemeClr val="tx1"/>
                </a:solidFill>
                <a:latin typeface="Courier New" pitchFamily="49" charset="0"/>
                <a:cs typeface="Courier New" pitchFamily="49" charset="0"/>
              </a:rPr>
              <a:t>TASK TRACKER</a:t>
            </a:r>
          </a:p>
        </p:txBody>
      </p:sp>
      <p:sp>
        <p:nvSpPr>
          <p:cNvPr id="10" name="Rectangle 9"/>
          <p:cNvSpPr/>
          <p:nvPr/>
        </p:nvSpPr>
        <p:spPr>
          <a:xfrm>
            <a:off x="5581269" y="968628"/>
            <a:ext cx="1359000" cy="64807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1" name="Rectangle 10"/>
          <p:cNvSpPr/>
          <p:nvPr/>
        </p:nvSpPr>
        <p:spPr>
          <a:xfrm>
            <a:off x="5509261" y="896620"/>
            <a:ext cx="1359000" cy="64807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smtClean="0">
                <a:solidFill>
                  <a:schemeClr val="tx1"/>
                </a:solidFill>
                <a:latin typeface="Courier New" pitchFamily="49" charset="0"/>
                <a:cs typeface="Courier New" pitchFamily="49" charset="0"/>
              </a:rPr>
              <a:t>CLIENT</a:t>
            </a:r>
            <a:endParaRPr lang="en-CA">
              <a:solidFill>
                <a:schemeClr val="tx1"/>
              </a:solidFill>
              <a:latin typeface="Courier New" pitchFamily="49" charset="0"/>
              <a:cs typeface="Courier New" pitchFamily="49" charset="0"/>
            </a:endParaRPr>
          </a:p>
        </p:txBody>
      </p:sp>
      <p:cxnSp>
        <p:nvCxnSpPr>
          <p:cNvPr id="12" name="Straight Arrow Connector 11"/>
          <p:cNvCxnSpPr>
            <a:stCxn id="11" idx="3"/>
            <a:endCxn id="7" idx="1"/>
          </p:cNvCxnSpPr>
          <p:nvPr/>
        </p:nvCxnSpPr>
        <p:spPr>
          <a:xfrm flipV="1">
            <a:off x="6868261" y="1215955"/>
            <a:ext cx="568115" cy="470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3"/>
            <a:endCxn id="9" idx="1"/>
          </p:cNvCxnSpPr>
          <p:nvPr/>
        </p:nvCxnSpPr>
        <p:spPr>
          <a:xfrm flipV="1">
            <a:off x="9236576" y="1202253"/>
            <a:ext cx="688881" cy="1370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Arc 13"/>
          <p:cNvSpPr/>
          <p:nvPr/>
        </p:nvSpPr>
        <p:spPr>
          <a:xfrm>
            <a:off x="9236576" y="931973"/>
            <a:ext cx="688881" cy="283982"/>
          </a:xfrm>
          <a:prstGeom prst="arc">
            <a:avLst>
              <a:gd name="adj1" fmla="val 10809009"/>
              <a:gd name="adj2" fmla="val 21280034"/>
            </a:avLst>
          </a:prstGeom>
          <a:ln>
            <a:solidFill>
              <a:schemeClr val="tx1"/>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CA"/>
          </a:p>
        </p:txBody>
      </p:sp>
      <p:sp>
        <p:nvSpPr>
          <p:cNvPr id="15" name="Rectangle 3"/>
          <p:cNvSpPr>
            <a:spLocks noChangeArrowheads="1"/>
          </p:cNvSpPr>
          <p:nvPr/>
        </p:nvSpPr>
        <p:spPr bwMode="auto">
          <a:xfrm>
            <a:off x="4160520" y="1776214"/>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zh-CN" sz="1000" b="0" i="0" u="none" strike="noStrike" cap="none" normalizeH="0" baseline="0" smtClean="0">
                <a:ln>
                  <a:noFill/>
                </a:ln>
                <a:solidFill>
                  <a:schemeClr val="tx1"/>
                </a:solidFill>
                <a:effectLst/>
                <a:latin typeface="Consolas" pitchFamily="49" charset="0"/>
                <a:ea typeface="等线"/>
                <a:cs typeface="Times New Roman" pitchFamily="18" charset="0"/>
              </a:rPr>
              <a:t/>
            </a:r>
            <a:br>
              <a:rPr kumimoji="0" lang="en-CA" altLang="zh-CN" sz="1000" b="0" i="0" u="none" strike="noStrike" cap="none" normalizeH="0" baseline="0" smtClean="0">
                <a:ln>
                  <a:noFill/>
                </a:ln>
                <a:solidFill>
                  <a:schemeClr val="tx1"/>
                </a:solidFill>
                <a:effectLst/>
                <a:latin typeface="Consolas" pitchFamily="49" charset="0"/>
                <a:ea typeface="等线"/>
                <a:cs typeface="Times New Roman" pitchFamily="18" charset="0"/>
              </a:rPr>
            </a:br>
            <a:endParaRPr kumimoji="0" lang="en-CA" altLang="zh-CN"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90824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7" name="Straight Connector 6"/>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3779085" cy="1499616"/>
          </a:xfrm>
        </p:spPr>
        <p:txBody>
          <a:bodyPr>
            <a:normAutofit fontScale="90000"/>
          </a:bodyPr>
          <a:lstStyle/>
          <a:p>
            <a:r>
              <a:rPr lang="en-CA" dirty="0" smtClean="0">
                <a:solidFill>
                  <a:srgbClr val="FFFFFF"/>
                </a:solidFill>
              </a:rPr>
              <a:t>MAPREDUCE Engine </a:t>
            </a:r>
            <a:r>
              <a:rPr lang="en-CA" dirty="0" smtClean="0">
                <a:solidFill>
                  <a:srgbClr val="FFFFFF"/>
                </a:solidFill>
              </a:rPr>
              <a:t>in Hadoop ver. 1</a:t>
            </a:r>
            <a:endParaRPr lang="en-CA" dirty="0">
              <a:solidFill>
                <a:srgbClr val="FFFFFF"/>
              </a:solidFill>
            </a:endParaRPr>
          </a:p>
        </p:txBody>
      </p:sp>
      <p:sp>
        <p:nvSpPr>
          <p:cNvPr id="3" name="Content Placeholder 2"/>
          <p:cNvSpPr>
            <a:spLocks noGrp="1"/>
          </p:cNvSpPr>
          <p:nvPr>
            <p:ph idx="1"/>
          </p:nvPr>
        </p:nvSpPr>
        <p:spPr>
          <a:xfrm>
            <a:off x="1024129" y="2285999"/>
            <a:ext cx="3791711" cy="4349931"/>
          </a:xfrm>
        </p:spPr>
        <p:txBody>
          <a:bodyPr>
            <a:normAutofit fontScale="85000" lnSpcReduction="20000"/>
          </a:bodyPr>
          <a:lstStyle/>
          <a:p>
            <a:pPr marL="0" indent="0">
              <a:buNone/>
            </a:pPr>
            <a:r>
              <a:rPr lang="en-CA" dirty="0" smtClean="0">
                <a:solidFill>
                  <a:schemeClr val="bg1"/>
                </a:solidFill>
              </a:rPr>
              <a:t>1. Client </a:t>
            </a:r>
            <a:r>
              <a:rPr lang="en-CA" dirty="0">
                <a:solidFill>
                  <a:schemeClr val="bg1"/>
                </a:solidFill>
              </a:rPr>
              <a:t>submit MapReduce Jobs to monolithic Job Tracker. </a:t>
            </a:r>
            <a:endParaRPr lang="en-CA" dirty="0" smtClean="0">
              <a:solidFill>
                <a:schemeClr val="bg1"/>
              </a:solidFill>
            </a:endParaRPr>
          </a:p>
          <a:p>
            <a:pPr marL="0" indent="0">
              <a:buNone/>
            </a:pPr>
            <a:r>
              <a:rPr lang="en-CA" dirty="0" smtClean="0">
                <a:solidFill>
                  <a:schemeClr val="bg1"/>
                </a:solidFill>
              </a:rPr>
              <a:t>2. Job </a:t>
            </a:r>
            <a:r>
              <a:rPr lang="en-CA" dirty="0">
                <a:solidFill>
                  <a:schemeClr val="bg1"/>
                </a:solidFill>
              </a:rPr>
              <a:t>Tracker assigns and schedules cluster resources for the users’ jobs. </a:t>
            </a:r>
            <a:br>
              <a:rPr lang="en-CA" dirty="0">
                <a:solidFill>
                  <a:schemeClr val="bg1"/>
                </a:solidFill>
              </a:rPr>
            </a:br>
            <a:r>
              <a:rPr lang="en-CA" dirty="0">
                <a:solidFill>
                  <a:schemeClr val="bg1"/>
                </a:solidFill>
              </a:rPr>
              <a:t>The resources can include data locality: sub-jobs are places on nodes where users’ data resides (in </a:t>
            </a:r>
            <a:r>
              <a:rPr lang="en-CA" dirty="0" smtClean="0">
                <a:solidFill>
                  <a:schemeClr val="bg1"/>
                </a:solidFill>
              </a:rPr>
              <a:t>HDFS)</a:t>
            </a:r>
          </a:p>
          <a:p>
            <a:pPr marL="0" indent="0">
              <a:buNone/>
            </a:pPr>
            <a:r>
              <a:rPr lang="en-CA" dirty="0" smtClean="0">
                <a:solidFill>
                  <a:schemeClr val="bg1"/>
                </a:solidFill>
              </a:rPr>
              <a:t>3. Job </a:t>
            </a:r>
            <a:r>
              <a:rPr lang="en-CA" dirty="0">
                <a:solidFill>
                  <a:schemeClr val="bg1"/>
                </a:solidFill>
              </a:rPr>
              <a:t>Tracker works with Task Trackers on cluster nodes in collecting status data and monitoring progress.</a:t>
            </a:r>
            <a:br>
              <a:rPr lang="en-CA" dirty="0">
                <a:solidFill>
                  <a:schemeClr val="bg1"/>
                </a:solidFill>
              </a:rPr>
            </a:br>
            <a:r>
              <a:rPr lang="en-CA" dirty="0">
                <a:solidFill>
                  <a:schemeClr val="bg1"/>
                </a:solidFill>
              </a:rPr>
              <a:t>Should a node go down, Job Tracker can reschedule </a:t>
            </a:r>
            <a:r>
              <a:rPr lang="en-CA" dirty="0" smtClean="0">
                <a:solidFill>
                  <a:schemeClr val="bg1"/>
                </a:solidFill>
              </a:rPr>
              <a:t>jobs.</a:t>
            </a:r>
          </a:p>
          <a:p>
            <a:pPr marL="0" indent="0">
              <a:buNone/>
            </a:pPr>
            <a:r>
              <a:rPr lang="en-CA" dirty="0" smtClean="0">
                <a:solidFill>
                  <a:schemeClr val="bg1"/>
                </a:solidFill>
              </a:rPr>
              <a:t>4. Job </a:t>
            </a:r>
            <a:r>
              <a:rPr lang="en-CA" dirty="0">
                <a:solidFill>
                  <a:schemeClr val="bg1"/>
                </a:solidFill>
              </a:rPr>
              <a:t>Tracker support only MapReduce </a:t>
            </a:r>
            <a:r>
              <a:rPr lang="en-CA" dirty="0" smtClean="0">
                <a:solidFill>
                  <a:schemeClr val="bg1"/>
                </a:solidFill>
              </a:rPr>
              <a:t>Jobs</a:t>
            </a:r>
          </a:p>
          <a:p>
            <a:pPr marL="0" indent="0">
              <a:buNone/>
            </a:pPr>
            <a:r>
              <a:rPr lang="en-CA" dirty="0" smtClean="0">
                <a:solidFill>
                  <a:schemeClr val="bg1"/>
                </a:solidFill>
              </a:rPr>
              <a:t>5. Once </a:t>
            </a:r>
            <a:r>
              <a:rPr lang="en-CA" dirty="0">
                <a:solidFill>
                  <a:schemeClr val="bg1"/>
                </a:solidFill>
              </a:rPr>
              <a:t>a job is complete, Job Tracker releases the resources and makes them available for other work</a:t>
            </a:r>
          </a:p>
          <a:p>
            <a:pPr>
              <a:buFont typeface="Arial" panose="020B0604020202020204" pitchFamily="34" charset="0"/>
              <a:buChar char="•"/>
            </a:pPr>
            <a:endParaRPr lang="en-CA" dirty="0">
              <a:solidFill>
                <a:schemeClr val="bg1"/>
              </a:solidFill>
            </a:endParaRPr>
          </a:p>
        </p:txBody>
      </p:sp>
      <p:sp>
        <p:nvSpPr>
          <p:cNvPr id="31" name="Oval 30"/>
          <p:cNvSpPr/>
          <p:nvPr/>
        </p:nvSpPr>
        <p:spPr>
          <a:xfrm>
            <a:off x="6320437" y="1983118"/>
            <a:ext cx="936104" cy="64807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CLIENT</a:t>
            </a:r>
            <a:endParaRPr lang="en-CA" sz="1200">
              <a:solidFill>
                <a:schemeClr val="tx1"/>
              </a:solidFill>
            </a:endParaRPr>
          </a:p>
        </p:txBody>
      </p:sp>
      <p:sp>
        <p:nvSpPr>
          <p:cNvPr id="32" name="Oval 31"/>
          <p:cNvSpPr/>
          <p:nvPr/>
        </p:nvSpPr>
        <p:spPr>
          <a:xfrm>
            <a:off x="6464453" y="3135246"/>
            <a:ext cx="936104" cy="64807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CLIENT</a:t>
            </a:r>
            <a:endParaRPr lang="en-CA" sz="1200">
              <a:solidFill>
                <a:schemeClr val="tx1"/>
              </a:solidFill>
            </a:endParaRPr>
          </a:p>
        </p:txBody>
      </p:sp>
      <p:sp>
        <p:nvSpPr>
          <p:cNvPr id="33" name="Rounded Rectangle 32"/>
          <p:cNvSpPr/>
          <p:nvPr/>
        </p:nvSpPr>
        <p:spPr>
          <a:xfrm>
            <a:off x="7472565" y="2271150"/>
            <a:ext cx="1440160" cy="1584176"/>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34" name="Rectangle 33"/>
          <p:cNvSpPr/>
          <p:nvPr/>
        </p:nvSpPr>
        <p:spPr>
          <a:xfrm>
            <a:off x="7832605" y="2775206"/>
            <a:ext cx="792088" cy="57606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Job Tracker</a:t>
            </a:r>
            <a:endParaRPr lang="en-CA" sz="1200">
              <a:solidFill>
                <a:schemeClr val="tx1"/>
              </a:solidFill>
            </a:endParaRPr>
          </a:p>
        </p:txBody>
      </p:sp>
      <p:sp>
        <p:nvSpPr>
          <p:cNvPr id="35" name="Rounded Rectangle 34"/>
          <p:cNvSpPr/>
          <p:nvPr/>
        </p:nvSpPr>
        <p:spPr>
          <a:xfrm>
            <a:off x="9272765" y="1407054"/>
            <a:ext cx="1656184" cy="1224136"/>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36" name="Rectangle 35"/>
          <p:cNvSpPr/>
          <p:nvPr/>
        </p:nvSpPr>
        <p:spPr>
          <a:xfrm>
            <a:off x="9704813" y="1551070"/>
            <a:ext cx="792088" cy="432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 Tracker</a:t>
            </a:r>
            <a:endParaRPr lang="en-CA" sz="1200">
              <a:solidFill>
                <a:schemeClr val="tx1"/>
              </a:solidFill>
            </a:endParaRPr>
          </a:p>
        </p:txBody>
      </p:sp>
      <p:sp>
        <p:nvSpPr>
          <p:cNvPr id="37" name="Oval 36"/>
          <p:cNvSpPr/>
          <p:nvPr/>
        </p:nvSpPr>
        <p:spPr>
          <a:xfrm>
            <a:off x="9344773" y="2116101"/>
            <a:ext cx="792088"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a:t>
            </a:r>
            <a:endParaRPr lang="en-CA" sz="1200">
              <a:solidFill>
                <a:schemeClr val="tx1"/>
              </a:solidFill>
            </a:endParaRPr>
          </a:p>
        </p:txBody>
      </p:sp>
      <p:sp>
        <p:nvSpPr>
          <p:cNvPr id="38" name="Oval 37"/>
          <p:cNvSpPr/>
          <p:nvPr/>
        </p:nvSpPr>
        <p:spPr>
          <a:xfrm>
            <a:off x="10136861" y="2116101"/>
            <a:ext cx="648072"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a:t>
            </a:r>
            <a:endParaRPr lang="en-CA" sz="1200">
              <a:solidFill>
                <a:schemeClr val="tx1"/>
              </a:solidFill>
            </a:endParaRPr>
          </a:p>
        </p:txBody>
      </p:sp>
      <p:cxnSp>
        <p:nvCxnSpPr>
          <p:cNvPr id="39" name="Straight Arrow Connector 38"/>
          <p:cNvCxnSpPr>
            <a:stCxn id="37" idx="0"/>
            <a:endCxn id="36" idx="2"/>
          </p:cNvCxnSpPr>
          <p:nvPr/>
        </p:nvCxnSpPr>
        <p:spPr>
          <a:xfrm flipV="1">
            <a:off x="9740817" y="1983118"/>
            <a:ext cx="360040" cy="132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8" idx="0"/>
            <a:endCxn id="36" idx="2"/>
          </p:cNvCxnSpPr>
          <p:nvPr/>
        </p:nvCxnSpPr>
        <p:spPr>
          <a:xfrm flipH="1" flipV="1">
            <a:off x="10100857" y="1983118"/>
            <a:ext cx="360040" cy="1329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6" idx="1"/>
            <a:endCxn id="34" idx="3"/>
          </p:cNvCxnSpPr>
          <p:nvPr/>
        </p:nvCxnSpPr>
        <p:spPr>
          <a:xfrm flipH="1">
            <a:off x="8624693" y="1767094"/>
            <a:ext cx="1080120" cy="12961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ounded Rectangle 41"/>
          <p:cNvSpPr/>
          <p:nvPr/>
        </p:nvSpPr>
        <p:spPr>
          <a:xfrm>
            <a:off x="9344773" y="2703198"/>
            <a:ext cx="1719808" cy="1224136"/>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43" name="Rectangle 42"/>
          <p:cNvSpPr/>
          <p:nvPr/>
        </p:nvSpPr>
        <p:spPr>
          <a:xfrm>
            <a:off x="9776821" y="2847214"/>
            <a:ext cx="792088" cy="432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 Tracker</a:t>
            </a:r>
            <a:endParaRPr lang="en-CA" sz="1200">
              <a:solidFill>
                <a:schemeClr val="tx1"/>
              </a:solidFill>
            </a:endParaRPr>
          </a:p>
        </p:txBody>
      </p:sp>
      <p:sp>
        <p:nvSpPr>
          <p:cNvPr id="44" name="Oval 43"/>
          <p:cNvSpPr/>
          <p:nvPr/>
        </p:nvSpPr>
        <p:spPr>
          <a:xfrm>
            <a:off x="9416781" y="3495286"/>
            <a:ext cx="792088"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a:t>
            </a:r>
            <a:endParaRPr lang="en-CA" sz="1200">
              <a:solidFill>
                <a:schemeClr val="tx1"/>
              </a:solidFill>
            </a:endParaRPr>
          </a:p>
        </p:txBody>
      </p:sp>
      <p:sp>
        <p:nvSpPr>
          <p:cNvPr id="45" name="Oval 44"/>
          <p:cNvSpPr/>
          <p:nvPr/>
        </p:nvSpPr>
        <p:spPr>
          <a:xfrm>
            <a:off x="10272493" y="3495286"/>
            <a:ext cx="648072"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a:t>
            </a:r>
            <a:endParaRPr lang="en-CA" sz="1200">
              <a:solidFill>
                <a:schemeClr val="tx1"/>
              </a:solidFill>
            </a:endParaRPr>
          </a:p>
        </p:txBody>
      </p:sp>
      <p:cxnSp>
        <p:nvCxnSpPr>
          <p:cNvPr id="46" name="Straight Arrow Connector 45"/>
          <p:cNvCxnSpPr>
            <a:stCxn id="44" idx="0"/>
            <a:endCxn id="43" idx="2"/>
          </p:cNvCxnSpPr>
          <p:nvPr/>
        </p:nvCxnSpPr>
        <p:spPr>
          <a:xfrm flipV="1">
            <a:off x="9812825" y="3279262"/>
            <a:ext cx="36004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5" idx="0"/>
            <a:endCxn id="43" idx="2"/>
          </p:cNvCxnSpPr>
          <p:nvPr/>
        </p:nvCxnSpPr>
        <p:spPr>
          <a:xfrm flipH="1" flipV="1">
            <a:off x="10172865" y="3279262"/>
            <a:ext cx="423664"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9350820" y="4182224"/>
            <a:ext cx="1647800" cy="1296144"/>
          </a:xfrm>
          <a:prstGeom prst="round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200">
              <a:solidFill>
                <a:schemeClr val="tx1"/>
              </a:solidFill>
            </a:endParaRPr>
          </a:p>
        </p:txBody>
      </p:sp>
      <p:sp>
        <p:nvSpPr>
          <p:cNvPr id="49" name="Rectangle 48"/>
          <p:cNvSpPr/>
          <p:nvPr/>
        </p:nvSpPr>
        <p:spPr>
          <a:xfrm>
            <a:off x="9782868" y="4254232"/>
            <a:ext cx="792088" cy="432048"/>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 Tracker</a:t>
            </a:r>
            <a:endParaRPr lang="en-CA" sz="1200">
              <a:solidFill>
                <a:schemeClr val="tx1"/>
              </a:solidFill>
            </a:endParaRPr>
          </a:p>
        </p:txBody>
      </p:sp>
      <p:sp>
        <p:nvSpPr>
          <p:cNvPr id="50" name="Oval 49"/>
          <p:cNvSpPr/>
          <p:nvPr/>
        </p:nvSpPr>
        <p:spPr>
          <a:xfrm>
            <a:off x="9422828" y="4902304"/>
            <a:ext cx="792088"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a:t>
            </a:r>
            <a:endParaRPr lang="en-CA" sz="1200">
              <a:solidFill>
                <a:schemeClr val="tx1"/>
              </a:solidFill>
            </a:endParaRPr>
          </a:p>
        </p:txBody>
      </p:sp>
      <p:sp>
        <p:nvSpPr>
          <p:cNvPr id="51" name="Oval 50"/>
          <p:cNvSpPr/>
          <p:nvPr/>
        </p:nvSpPr>
        <p:spPr>
          <a:xfrm>
            <a:off x="10278540" y="4902304"/>
            <a:ext cx="648072" cy="288032"/>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smtClean="0">
                <a:solidFill>
                  <a:schemeClr val="tx1"/>
                </a:solidFill>
              </a:rPr>
              <a:t>Task</a:t>
            </a:r>
            <a:endParaRPr lang="en-CA" sz="1200">
              <a:solidFill>
                <a:schemeClr val="tx1"/>
              </a:solidFill>
            </a:endParaRPr>
          </a:p>
        </p:txBody>
      </p:sp>
      <p:cxnSp>
        <p:nvCxnSpPr>
          <p:cNvPr id="52" name="Straight Arrow Connector 51"/>
          <p:cNvCxnSpPr>
            <a:stCxn id="50" idx="0"/>
            <a:endCxn id="49" idx="2"/>
          </p:cNvCxnSpPr>
          <p:nvPr/>
        </p:nvCxnSpPr>
        <p:spPr>
          <a:xfrm flipV="1">
            <a:off x="9818872" y="4686280"/>
            <a:ext cx="36004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1" idx="0"/>
            <a:endCxn id="49" idx="2"/>
          </p:cNvCxnSpPr>
          <p:nvPr/>
        </p:nvCxnSpPr>
        <p:spPr>
          <a:xfrm flipH="1" flipV="1">
            <a:off x="10178912" y="4686280"/>
            <a:ext cx="423664"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3" idx="1"/>
            <a:endCxn id="34" idx="3"/>
          </p:cNvCxnSpPr>
          <p:nvPr/>
        </p:nvCxnSpPr>
        <p:spPr>
          <a:xfrm flipH="1">
            <a:off x="8624693" y="3063238"/>
            <a:ext cx="11521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9" idx="1"/>
            <a:endCxn id="34" idx="3"/>
          </p:cNvCxnSpPr>
          <p:nvPr/>
        </p:nvCxnSpPr>
        <p:spPr>
          <a:xfrm flipH="1" flipV="1">
            <a:off x="8624693" y="3063238"/>
            <a:ext cx="1158175" cy="14070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1" idx="6"/>
            <a:endCxn id="34" idx="1"/>
          </p:cNvCxnSpPr>
          <p:nvPr/>
        </p:nvCxnSpPr>
        <p:spPr>
          <a:xfrm>
            <a:off x="7256541" y="2307154"/>
            <a:ext cx="576064" cy="7560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2" idx="6"/>
            <a:endCxn id="34" idx="1"/>
          </p:cNvCxnSpPr>
          <p:nvPr/>
        </p:nvCxnSpPr>
        <p:spPr>
          <a:xfrm flipV="1">
            <a:off x="7400557" y="3063238"/>
            <a:ext cx="432048" cy="3960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256541" y="2127134"/>
            <a:ext cx="432048" cy="276999"/>
          </a:xfrm>
          <a:prstGeom prst="rect">
            <a:avLst/>
          </a:prstGeom>
          <a:noFill/>
        </p:spPr>
        <p:txBody>
          <a:bodyPr wrap="square" rtlCol="0">
            <a:spAutoFit/>
          </a:bodyPr>
          <a:lstStyle/>
          <a:p>
            <a:r>
              <a:rPr lang="en-CA" sz="1200" smtClean="0"/>
              <a:t>1</a:t>
            </a:r>
            <a:endParaRPr lang="en-CA" sz="1200"/>
          </a:p>
        </p:txBody>
      </p:sp>
      <p:sp>
        <p:nvSpPr>
          <p:cNvPr id="59" name="TextBox 58"/>
          <p:cNvSpPr txBox="1"/>
          <p:nvPr/>
        </p:nvSpPr>
        <p:spPr>
          <a:xfrm>
            <a:off x="9344773" y="1623078"/>
            <a:ext cx="432048" cy="276999"/>
          </a:xfrm>
          <a:prstGeom prst="rect">
            <a:avLst/>
          </a:prstGeom>
          <a:noFill/>
        </p:spPr>
        <p:txBody>
          <a:bodyPr wrap="square" rtlCol="0">
            <a:spAutoFit/>
          </a:bodyPr>
          <a:lstStyle/>
          <a:p>
            <a:r>
              <a:rPr lang="en-CA" sz="1200" smtClean="0"/>
              <a:t>2</a:t>
            </a:r>
            <a:endParaRPr lang="en-CA" sz="1200"/>
          </a:p>
        </p:txBody>
      </p:sp>
      <p:sp>
        <p:nvSpPr>
          <p:cNvPr id="60" name="TextBox 59"/>
          <p:cNvSpPr txBox="1"/>
          <p:nvPr/>
        </p:nvSpPr>
        <p:spPr>
          <a:xfrm>
            <a:off x="8840717" y="2343158"/>
            <a:ext cx="432048" cy="276999"/>
          </a:xfrm>
          <a:prstGeom prst="rect">
            <a:avLst/>
          </a:prstGeom>
          <a:noFill/>
        </p:spPr>
        <p:txBody>
          <a:bodyPr wrap="square" rtlCol="0">
            <a:spAutoFit/>
          </a:bodyPr>
          <a:lstStyle/>
          <a:p>
            <a:r>
              <a:rPr lang="en-CA" sz="1200" smtClean="0"/>
              <a:t>3</a:t>
            </a:r>
            <a:endParaRPr lang="en-CA" sz="1200"/>
          </a:p>
        </p:txBody>
      </p:sp>
      <p:sp>
        <p:nvSpPr>
          <p:cNvPr id="61" name="TextBox 60"/>
          <p:cNvSpPr txBox="1"/>
          <p:nvPr/>
        </p:nvSpPr>
        <p:spPr>
          <a:xfrm>
            <a:off x="10496901" y="1911110"/>
            <a:ext cx="432048" cy="276999"/>
          </a:xfrm>
          <a:prstGeom prst="rect">
            <a:avLst/>
          </a:prstGeom>
          <a:noFill/>
        </p:spPr>
        <p:txBody>
          <a:bodyPr wrap="square" rtlCol="0">
            <a:spAutoFit/>
          </a:bodyPr>
          <a:lstStyle/>
          <a:p>
            <a:r>
              <a:rPr lang="en-CA" sz="1200" smtClean="0"/>
              <a:t>4</a:t>
            </a:r>
            <a:endParaRPr lang="en-CA" sz="1200"/>
          </a:p>
        </p:txBody>
      </p:sp>
      <p:sp>
        <p:nvSpPr>
          <p:cNvPr id="62" name="TextBox 61"/>
          <p:cNvSpPr txBox="1"/>
          <p:nvPr/>
        </p:nvSpPr>
        <p:spPr>
          <a:xfrm>
            <a:off x="8912725" y="2847214"/>
            <a:ext cx="432048" cy="276999"/>
          </a:xfrm>
          <a:prstGeom prst="rect">
            <a:avLst/>
          </a:prstGeom>
          <a:noFill/>
        </p:spPr>
        <p:txBody>
          <a:bodyPr wrap="square" rtlCol="0">
            <a:spAutoFit/>
          </a:bodyPr>
          <a:lstStyle/>
          <a:p>
            <a:r>
              <a:rPr lang="en-CA" sz="1200" smtClean="0"/>
              <a:t>5</a:t>
            </a:r>
            <a:endParaRPr lang="en-CA" sz="1200"/>
          </a:p>
        </p:txBody>
      </p:sp>
    </p:spTree>
    <p:extLst>
      <p:ext uri="{BB962C8B-B14F-4D97-AF65-F5344CB8AC3E}">
        <p14:creationId xmlns:p14="http://schemas.microsoft.com/office/powerpoint/2010/main" val="3973643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94360"/>
            <a:ext cx="9720072" cy="1499616"/>
          </a:xfrm>
        </p:spPr>
        <p:txBody>
          <a:bodyPr/>
          <a:lstStyle/>
          <a:p>
            <a:r>
              <a:rPr lang="en-CA" dirty="0"/>
              <a:t>Issues with MapReduce in Version 1</a:t>
            </a:r>
            <a:endParaRPr lang="en-CA" dirty="0"/>
          </a:p>
        </p:txBody>
      </p:sp>
      <p:sp>
        <p:nvSpPr>
          <p:cNvPr id="3" name="Content Placeholder 2"/>
          <p:cNvSpPr>
            <a:spLocks noGrp="1"/>
          </p:cNvSpPr>
          <p:nvPr>
            <p:ph idx="1"/>
          </p:nvPr>
        </p:nvSpPr>
        <p:spPr>
          <a:xfrm>
            <a:off x="1115566" y="1984358"/>
            <a:ext cx="10445063" cy="4568081"/>
          </a:xfrm>
        </p:spPr>
        <p:txBody>
          <a:bodyPr>
            <a:normAutofit fontScale="92500"/>
          </a:bodyPr>
          <a:lstStyle/>
          <a:p>
            <a:pPr marL="234950" indent="-234950">
              <a:buFont typeface="Arial" panose="020B0604020202020204" pitchFamily="34" charset="0"/>
              <a:buChar char="•"/>
              <a:tabLst>
                <a:tab pos="234950" algn="l"/>
              </a:tabLst>
            </a:pPr>
            <a:r>
              <a:rPr lang="en-US" sz="2900" dirty="0"/>
              <a:t>Scalability: </a:t>
            </a:r>
            <a:br>
              <a:rPr lang="en-US" sz="2900" dirty="0"/>
            </a:br>
            <a:r>
              <a:rPr lang="en-US" sz="2900" dirty="0"/>
              <a:t>	- Max cluster size is fixed (</a:t>
            </a:r>
            <a:r>
              <a:rPr lang="en-US" sz="2900" dirty="0" smtClean="0"/>
              <a:t>4000 nodes)</a:t>
            </a:r>
            <a:r>
              <a:rPr lang="en-US" sz="2900" dirty="0"/>
              <a:t/>
            </a:r>
            <a:br>
              <a:rPr lang="en-US" sz="2900" dirty="0"/>
            </a:br>
            <a:r>
              <a:rPr lang="en-US" sz="2900" dirty="0"/>
              <a:t>	- Max concurrent tasks is fixed (40,000 processes)</a:t>
            </a:r>
            <a:br>
              <a:rPr lang="en-US" sz="2900" dirty="0"/>
            </a:br>
            <a:r>
              <a:rPr lang="en-US" sz="2900" dirty="0"/>
              <a:t>	- Coarse synchronization in Job Tracker limited </a:t>
            </a:r>
            <a:r>
              <a:rPr lang="en-US" sz="2900" dirty="0" smtClean="0"/>
              <a:t>scalability</a:t>
            </a:r>
          </a:p>
          <a:p>
            <a:pPr marL="234950" indent="-234950">
              <a:buFont typeface="Arial" panose="020B0604020202020204" pitchFamily="34" charset="0"/>
              <a:buChar char="•"/>
              <a:tabLst>
                <a:tab pos="234950" algn="l"/>
              </a:tabLst>
            </a:pPr>
            <a:r>
              <a:rPr lang="en-US" sz="2900" dirty="0" smtClean="0"/>
              <a:t>Availability</a:t>
            </a:r>
            <a:r>
              <a:rPr lang="en-US" sz="2900" dirty="0"/>
              <a:t>: If job tracker fails, all queued and running jobs are </a:t>
            </a:r>
            <a:r>
              <a:rPr lang="en-US" sz="2900" dirty="0" smtClean="0"/>
              <a:t>killed</a:t>
            </a:r>
            <a:endParaRPr lang="en-US" sz="2900" dirty="0"/>
          </a:p>
          <a:p>
            <a:pPr marL="234950" indent="-234950">
              <a:buFont typeface="Arial" panose="020B0604020202020204" pitchFamily="34" charset="0"/>
              <a:buChar char="•"/>
            </a:pPr>
            <a:r>
              <a:rPr lang="en-US" sz="2900" dirty="0" smtClean="0"/>
              <a:t>Resource </a:t>
            </a:r>
            <a:r>
              <a:rPr lang="en-US" sz="2900" dirty="0"/>
              <a:t>Utilization: Fixed/Static allocation of resources for map and reduce process results in low resource </a:t>
            </a:r>
            <a:r>
              <a:rPr lang="en-US" sz="2900" dirty="0" smtClean="0"/>
              <a:t>utilization</a:t>
            </a:r>
            <a:endParaRPr lang="en-US" sz="2900" dirty="0"/>
          </a:p>
          <a:p>
            <a:pPr marL="234950" indent="-234950">
              <a:buFont typeface="Arial" panose="020B0604020202020204" pitchFamily="34" charset="0"/>
              <a:buChar char="•"/>
            </a:pPr>
            <a:r>
              <a:rPr lang="en-US" sz="2900" dirty="0"/>
              <a:t>Ability to support for Alternate Programming paradigms and Services: </a:t>
            </a:r>
            <a:br>
              <a:rPr lang="en-US" sz="2900" dirty="0"/>
            </a:br>
            <a:r>
              <a:rPr lang="en-US" sz="2900" dirty="0"/>
              <a:t>- Iterative application is not efficient in MR (10 times slower)</a:t>
            </a:r>
            <a:br>
              <a:rPr lang="en-US" sz="2900" dirty="0"/>
            </a:br>
            <a:r>
              <a:rPr lang="en-US" sz="2900" dirty="0"/>
              <a:t>- Non-MapReduce Applications are </a:t>
            </a:r>
            <a:r>
              <a:rPr lang="en-US" sz="2900" dirty="0" smtClean="0"/>
              <a:t>needed</a:t>
            </a:r>
            <a:r>
              <a:rPr lang="en-US" dirty="0"/>
              <a:t> </a:t>
            </a:r>
            <a:endParaRPr lang="en-US" dirty="0" smtClean="0"/>
          </a:p>
          <a:p>
            <a:pPr marL="234950" indent="-234950">
              <a:buFont typeface="Arial" panose="020B0604020202020204" pitchFamily="34" charset="0"/>
              <a:buChar char="•"/>
            </a:pPr>
            <a:endParaRPr lang="en-US" dirty="0" smtClean="0"/>
          </a:p>
          <a:p>
            <a:pPr marL="0" indent="0">
              <a:buNone/>
            </a:pPr>
            <a:endParaRPr lang="en-US" dirty="0" smtClean="0"/>
          </a:p>
          <a:p>
            <a:pPr>
              <a:buFont typeface="Arial" panose="020B0604020202020204" pitchFamily="34" charset="0"/>
              <a:buChar char="•"/>
            </a:pPr>
            <a:endParaRPr lang="en-CA" dirty="0" smtClean="0"/>
          </a:p>
          <a:p>
            <a:pPr marL="0" indent="0">
              <a:buNone/>
            </a:pPr>
            <a:endParaRPr lang="en-CA" dirty="0"/>
          </a:p>
          <a:p>
            <a:endParaRPr lang="en-CA" dirty="0"/>
          </a:p>
          <a:p>
            <a:endParaRPr lang="en-CA" dirty="0"/>
          </a:p>
        </p:txBody>
      </p:sp>
    </p:spTree>
    <p:extLst>
      <p:ext uri="{BB962C8B-B14F-4D97-AF65-F5344CB8AC3E}">
        <p14:creationId xmlns:p14="http://schemas.microsoft.com/office/powerpoint/2010/main" val="1094269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hadoop</a:t>
            </a:r>
            <a:endParaRPr lang="en-US" dirty="0"/>
          </a:p>
        </p:txBody>
      </p:sp>
      <p:sp>
        <p:nvSpPr>
          <p:cNvPr id="3" name="Content Placeholder 2"/>
          <p:cNvSpPr>
            <a:spLocks noGrp="1"/>
          </p:cNvSpPr>
          <p:nvPr>
            <p:ph sz="half" idx="1"/>
          </p:nvPr>
        </p:nvSpPr>
        <p:spPr>
          <a:xfrm>
            <a:off x="1024127" y="2286000"/>
            <a:ext cx="10849218" cy="4023360"/>
          </a:xfrm>
        </p:spPr>
        <p:txBody>
          <a:bodyPr/>
          <a:lstStyle/>
          <a:p>
            <a:pPr>
              <a:buFont typeface="Arial" panose="020B0604020202020204" pitchFamily="34" charset="0"/>
              <a:buChar char="•"/>
            </a:pPr>
            <a:r>
              <a:rPr lang="en-US" dirty="0" smtClean="0"/>
              <a:t>Hadoop is big data processing platform runs in distributed manner.</a:t>
            </a:r>
          </a:p>
          <a:p>
            <a:pPr>
              <a:buFont typeface="Arial" panose="020B0604020202020204" pitchFamily="34" charset="0"/>
              <a:buChar char="•"/>
            </a:pPr>
            <a:r>
              <a:rPr lang="en-US" dirty="0" smtClean="0"/>
              <a:t>Highly scalable.</a:t>
            </a:r>
          </a:p>
          <a:p>
            <a:pPr>
              <a:buFont typeface="Arial" panose="020B0604020202020204" pitchFamily="34" charset="0"/>
              <a:buChar char="•"/>
            </a:pPr>
            <a:r>
              <a:rPr lang="en-US" dirty="0" smtClean="0"/>
              <a:t>Runs on multiple commodity hardware.</a:t>
            </a:r>
          </a:p>
          <a:p>
            <a:pPr>
              <a:buFont typeface="Arial" panose="020B0604020202020204" pitchFamily="34" charset="0"/>
              <a:buChar char="•"/>
            </a:pPr>
            <a:r>
              <a:rPr lang="en-US" dirty="0" smtClean="0"/>
              <a:t>Open source making it easy to acquire.</a:t>
            </a:r>
          </a:p>
        </p:txBody>
      </p:sp>
    </p:spTree>
    <p:extLst>
      <p:ext uri="{BB962C8B-B14F-4D97-AF65-F5344CB8AC3E}">
        <p14:creationId xmlns:p14="http://schemas.microsoft.com/office/powerpoint/2010/main" val="1989245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2.0 Features &amp; Enhancements</a:t>
            </a:r>
            <a:endParaRPr lang="en-US" dirty="0"/>
          </a:p>
        </p:txBody>
      </p:sp>
      <p:sp>
        <p:nvSpPr>
          <p:cNvPr id="3" name="Content Placeholder 2"/>
          <p:cNvSpPr>
            <a:spLocks noGrp="1"/>
          </p:cNvSpPr>
          <p:nvPr>
            <p:ph idx="1"/>
          </p:nvPr>
        </p:nvSpPr>
        <p:spPr/>
        <p:txBody>
          <a:bodyPr>
            <a:normAutofit/>
          </a:bodyPr>
          <a:lstStyle/>
          <a:p>
            <a:r>
              <a:rPr lang="en-US" b="1" dirty="0" smtClean="0">
                <a:latin typeface="Times New Roman" panose="02020603050405020304" pitchFamily="18" charset="0"/>
                <a:cs typeface="Times New Roman" panose="02020603050405020304" pitchFamily="18" charset="0"/>
              </a:rPr>
              <a:t>- YARN framework and Next Generation MapReduce (MRv2): </a:t>
            </a:r>
            <a:r>
              <a:rPr lang="en-US" dirty="0" smtClean="0">
                <a:latin typeface="Times New Roman" panose="02020603050405020304" pitchFamily="18" charset="0"/>
                <a:cs typeface="Times New Roman" panose="02020603050405020304" pitchFamily="18" charset="0"/>
              </a:rPr>
              <a:t>YARN provides better resource management in Hadoop, resulting in improved cluster efficiency and application performance. It’s a pure scheduler.</a:t>
            </a:r>
          </a:p>
          <a:p>
            <a:r>
              <a:rPr lang="en-US" b="1" dirty="0" smtClean="0">
                <a:latin typeface="Times New Roman" panose="02020603050405020304" pitchFamily="18" charset="0"/>
                <a:cs typeface="Times New Roman" panose="02020603050405020304" pitchFamily="18" charset="0"/>
              </a:rPr>
              <a:t>- MapReduce Becomes User library or one of the application that runs inside YARN for cluster services</a:t>
            </a:r>
            <a:r>
              <a:rPr lang="en-US" b="1"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 HDFS High Availability (aka NameNode High Availability): </a:t>
            </a:r>
            <a:r>
              <a:rPr lang="en-US" dirty="0" smtClean="0">
                <a:latin typeface="Times New Roman" panose="02020603050405020304" pitchFamily="18" charset="0"/>
                <a:cs typeface="Times New Roman" panose="02020603050405020304" pitchFamily="18" charset="0"/>
              </a:rPr>
              <a:t>In Hadoop 1.0 NameNode was the single point of failure in a Cluster, resulting in data loss in case of a NameNode failure. Hadoop 2.0 Architecture supports multiple Name Nodes to remove this bottleneck, making Hadoop attractive to enterprises</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HDFS Federation: </a:t>
            </a:r>
            <a:r>
              <a:rPr lang="en-US" dirty="0">
                <a:latin typeface="Times New Roman" panose="02020603050405020304" pitchFamily="18" charset="0"/>
                <a:cs typeface="Times New Roman" panose="02020603050405020304" pitchFamily="18" charset="0"/>
              </a:rPr>
              <a:t>This feature allows horizontal scalability for Hadoop file system.</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07496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2 Architecture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1473958"/>
            <a:ext cx="11941791" cy="4899546"/>
          </a:xfrm>
        </p:spPr>
      </p:pic>
      <p:sp>
        <p:nvSpPr>
          <p:cNvPr id="5" name="TextBox 4"/>
          <p:cNvSpPr txBox="1"/>
          <p:nvPr/>
        </p:nvSpPr>
        <p:spPr>
          <a:xfrm flipH="1">
            <a:off x="423079" y="5634840"/>
            <a:ext cx="11382233" cy="646331"/>
          </a:xfrm>
          <a:prstGeom prst="rect">
            <a:avLst/>
          </a:prstGeom>
          <a:noFill/>
        </p:spPr>
        <p:txBody>
          <a:bodyPr wrap="square" rtlCol="0">
            <a:spAutoFit/>
          </a:bodyPr>
          <a:lstStyle/>
          <a:p>
            <a:r>
              <a:rPr lang="en-US" dirty="0" smtClean="0">
                <a:solidFill>
                  <a:prstClr val="black"/>
                </a:solidFill>
              </a:rPr>
              <a:t>- The introduction of YARN as an alternative to MapReduce is a huge improvement to the product.</a:t>
            </a:r>
          </a:p>
          <a:p>
            <a:r>
              <a:rPr lang="en-US" dirty="0" smtClean="0">
                <a:solidFill>
                  <a:prstClr val="black"/>
                </a:solidFill>
              </a:rPr>
              <a:t>- HDFS was also modified to overcome problems of release 1.0</a:t>
            </a:r>
            <a:endParaRPr lang="en-US" dirty="0">
              <a:solidFill>
                <a:prstClr val="black"/>
              </a:solidFill>
            </a:endParaRPr>
          </a:p>
        </p:txBody>
      </p:sp>
    </p:spTree>
    <p:extLst>
      <p:ext uri="{BB962C8B-B14F-4D97-AF65-F5344CB8AC3E}">
        <p14:creationId xmlns:p14="http://schemas.microsoft.com/office/powerpoint/2010/main" val="30349448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YARN (Yet Another Resource Negotiator)</a:t>
            </a:r>
            <a:endParaRPr lang="en-US" dirty="0"/>
          </a:p>
        </p:txBody>
      </p:sp>
      <p:sp>
        <p:nvSpPr>
          <p:cNvPr id="3" name="Content Placeholder 2"/>
          <p:cNvSpPr>
            <a:spLocks noGrp="1"/>
          </p:cNvSpPr>
          <p:nvPr>
            <p:ph idx="1"/>
          </p:nvPr>
        </p:nvSpPr>
        <p:spPr/>
        <p:txBody>
          <a:bodyPr/>
          <a:lstStyle/>
          <a:p>
            <a:r>
              <a:rPr lang="en-US" dirty="0" smtClean="0"/>
              <a:t>- Provides all resources and resource management for the cluster.</a:t>
            </a:r>
          </a:p>
          <a:p>
            <a:r>
              <a:rPr lang="en-US" dirty="0" smtClean="0"/>
              <a:t>- Yarn is framework for developing processing </a:t>
            </a:r>
            <a:r>
              <a:rPr lang="en-US" dirty="0" smtClean="0"/>
              <a:t>applications</a:t>
            </a:r>
            <a:endParaRPr lang="en-US" dirty="0" smtClean="0"/>
          </a:p>
          <a:p>
            <a:r>
              <a:rPr lang="en-US" dirty="0" smtClean="0"/>
              <a:t>- YARN </a:t>
            </a:r>
            <a:r>
              <a:rPr lang="en-US" dirty="0"/>
              <a:t>is a </a:t>
            </a:r>
            <a:r>
              <a:rPr lang="en-US" dirty="0" smtClean="0"/>
              <a:t>software </a:t>
            </a:r>
            <a:r>
              <a:rPr lang="en-US" dirty="0"/>
              <a:t>that </a:t>
            </a:r>
            <a:r>
              <a:rPr lang="en-US" dirty="0" smtClean="0"/>
              <a:t>separates </a:t>
            </a:r>
            <a:r>
              <a:rPr lang="en-US" dirty="0"/>
              <a:t>MapReduce's </a:t>
            </a:r>
            <a:r>
              <a:rPr lang="en-US" dirty="0" smtClean="0"/>
              <a:t>job tracker </a:t>
            </a:r>
            <a:r>
              <a:rPr lang="en-US" dirty="0"/>
              <a:t>and </a:t>
            </a:r>
            <a:r>
              <a:rPr lang="en-US" dirty="0" smtClean="0"/>
              <a:t>task tracker capabilities into separate entities, </a:t>
            </a:r>
            <a:r>
              <a:rPr lang="en-US" dirty="0"/>
              <a:t>enabling Hadoop to support more varied processing approaches and a broader array of applications.</a:t>
            </a:r>
            <a:endParaRPr lang="en-US" dirty="0" smtClean="0"/>
          </a:p>
          <a:p>
            <a:endParaRPr lang="en-US" dirty="0"/>
          </a:p>
        </p:txBody>
      </p:sp>
    </p:spTree>
    <p:extLst>
      <p:ext uri="{BB962C8B-B14F-4D97-AF65-F5344CB8AC3E}">
        <p14:creationId xmlns:p14="http://schemas.microsoft.com/office/powerpoint/2010/main" val="7800609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YARN components</a:t>
            </a:r>
            <a:endParaRPr lang="en-US" dirty="0"/>
          </a:p>
        </p:txBody>
      </p:sp>
      <p:sp>
        <p:nvSpPr>
          <p:cNvPr id="3" name="Content Placeholder 2"/>
          <p:cNvSpPr>
            <a:spLocks noGrp="1"/>
          </p:cNvSpPr>
          <p:nvPr>
            <p:ph idx="1"/>
          </p:nvPr>
        </p:nvSpPr>
        <p:spPr/>
        <p:txBody>
          <a:bodyPr/>
          <a:lstStyle/>
          <a:p>
            <a:r>
              <a:rPr lang="en-US" dirty="0" smtClean="0"/>
              <a:t>- resource manager</a:t>
            </a:r>
          </a:p>
          <a:p>
            <a:r>
              <a:rPr lang="en-US" dirty="0" smtClean="0"/>
              <a:t>- application master</a:t>
            </a:r>
          </a:p>
          <a:p>
            <a:r>
              <a:rPr lang="en-US" dirty="0" smtClean="0"/>
              <a:t>- node manager</a:t>
            </a:r>
          </a:p>
        </p:txBody>
      </p:sp>
    </p:spTree>
    <p:extLst>
      <p:ext uri="{BB962C8B-B14F-4D97-AF65-F5344CB8AC3E}">
        <p14:creationId xmlns:p14="http://schemas.microsoft.com/office/powerpoint/2010/main" val="31025761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manager</a:t>
            </a:r>
            <a:endParaRPr lang="en-US" dirty="0"/>
          </a:p>
        </p:txBody>
      </p:sp>
      <p:sp>
        <p:nvSpPr>
          <p:cNvPr id="3" name="Content Placeholder 2"/>
          <p:cNvSpPr>
            <a:spLocks noGrp="1"/>
          </p:cNvSpPr>
          <p:nvPr>
            <p:ph idx="1"/>
          </p:nvPr>
        </p:nvSpPr>
        <p:spPr/>
        <p:txBody>
          <a:bodyPr/>
          <a:lstStyle/>
          <a:p>
            <a:r>
              <a:rPr lang="en-US" dirty="0" smtClean="0"/>
              <a:t>- resource manager and node manager form the basis for managing applications in distributed manner</a:t>
            </a:r>
          </a:p>
          <a:p>
            <a:r>
              <a:rPr lang="en-US" dirty="0" smtClean="0"/>
              <a:t>- the responsibility of the resource manager is to distribute the available resources to the applications using its scheduler</a:t>
            </a:r>
          </a:p>
          <a:p>
            <a:r>
              <a:rPr lang="en-US" dirty="0" smtClean="0"/>
              <a:t>- the scheduler performs the allocations according to constraints which can be user limits or queue capacities limits</a:t>
            </a:r>
          </a:p>
          <a:p>
            <a:r>
              <a:rPr lang="en-US" dirty="0" smtClean="0"/>
              <a:t>- the scheduling is done based on the resource requirements of the applications</a:t>
            </a:r>
          </a:p>
          <a:p>
            <a:endParaRPr lang="en-US" dirty="0"/>
          </a:p>
        </p:txBody>
      </p:sp>
    </p:spTree>
    <p:extLst>
      <p:ext uri="{BB962C8B-B14F-4D97-AF65-F5344CB8AC3E}">
        <p14:creationId xmlns:p14="http://schemas.microsoft.com/office/powerpoint/2010/main" val="7916561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master</a:t>
            </a:r>
          </a:p>
        </p:txBody>
      </p:sp>
      <p:sp>
        <p:nvSpPr>
          <p:cNvPr id="3" name="Content Placeholder 2"/>
          <p:cNvSpPr>
            <a:spLocks noGrp="1"/>
          </p:cNvSpPr>
          <p:nvPr>
            <p:ph idx="1"/>
          </p:nvPr>
        </p:nvSpPr>
        <p:spPr/>
        <p:txBody>
          <a:bodyPr/>
          <a:lstStyle/>
          <a:p>
            <a:r>
              <a:rPr lang="en-US" dirty="0" smtClean="0"/>
              <a:t>- is a framework </a:t>
            </a:r>
            <a:r>
              <a:rPr lang="en-US" dirty="0" smtClean="0"/>
              <a:t>and</a:t>
            </a:r>
            <a:r>
              <a:rPr lang="en-US" dirty="0" smtClean="0"/>
              <a:t> </a:t>
            </a:r>
            <a:r>
              <a:rPr lang="en-US" dirty="0" smtClean="0"/>
              <a:t>it communicates with the resource manager and node manager</a:t>
            </a:r>
          </a:p>
          <a:p>
            <a:r>
              <a:rPr lang="en-US" dirty="0" smtClean="0"/>
              <a:t>- it negotiates resources from resource manager and works with node managers to execute and monitors the </a:t>
            </a:r>
            <a:r>
              <a:rPr lang="en-US" dirty="0" smtClean="0"/>
              <a:t>components </a:t>
            </a:r>
            <a:r>
              <a:rPr lang="en-US" dirty="0" smtClean="0"/>
              <a:t>tasks</a:t>
            </a:r>
            <a:endParaRPr lang="en-US" dirty="0"/>
          </a:p>
        </p:txBody>
      </p:sp>
    </p:spTree>
    <p:extLst>
      <p:ext uri="{BB962C8B-B14F-4D97-AF65-F5344CB8AC3E}">
        <p14:creationId xmlns:p14="http://schemas.microsoft.com/office/powerpoint/2010/main" val="15186648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 manager</a:t>
            </a:r>
            <a:endParaRPr lang="en-US" dirty="0"/>
          </a:p>
        </p:txBody>
      </p:sp>
      <p:sp>
        <p:nvSpPr>
          <p:cNvPr id="3" name="Content Placeholder 2"/>
          <p:cNvSpPr>
            <a:spLocks noGrp="1"/>
          </p:cNvSpPr>
          <p:nvPr>
            <p:ph idx="1"/>
          </p:nvPr>
        </p:nvSpPr>
        <p:spPr/>
        <p:txBody>
          <a:bodyPr/>
          <a:lstStyle/>
          <a:p>
            <a:r>
              <a:rPr lang="en-US" dirty="0" smtClean="0"/>
              <a:t>- monitors resource usage of cpu, memory, disk, and network and report back to the resource manager</a:t>
            </a:r>
          </a:p>
        </p:txBody>
      </p:sp>
    </p:spTree>
    <p:extLst>
      <p:ext uri="{BB962C8B-B14F-4D97-AF65-F5344CB8AC3E}">
        <p14:creationId xmlns:p14="http://schemas.microsoft.com/office/powerpoint/2010/main" val="24669301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 of yarn with diagram</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53107" y="2197291"/>
            <a:ext cx="9062114" cy="4056844"/>
          </a:xfrm>
        </p:spPr>
      </p:pic>
    </p:spTree>
    <p:extLst>
      <p:ext uri="{BB962C8B-B14F-4D97-AF65-F5344CB8AC3E}">
        <p14:creationId xmlns:p14="http://schemas.microsoft.com/office/powerpoint/2010/main" val="28218266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Reading data </a:t>
            </a:r>
            <a:r>
              <a:rPr lang="en-US" dirty="0" smtClean="0"/>
              <a:t>from </a:t>
            </a:r>
            <a:r>
              <a:rPr lang="en-US" dirty="0" err="1" smtClean="0"/>
              <a:t>Hdfs</a:t>
            </a:r>
            <a:endParaRPr lang="en-US" dirty="0"/>
          </a:p>
        </p:txBody>
      </p:sp>
      <p:pic>
        <p:nvPicPr>
          <p:cNvPr id="5" name="Picture 4"/>
          <p:cNvPicPr>
            <a:picLocks noChangeAspect="1"/>
          </p:cNvPicPr>
          <p:nvPr/>
        </p:nvPicPr>
        <p:blipFill>
          <a:blip r:embed="rId3"/>
          <a:stretch>
            <a:fillRect/>
          </a:stretch>
        </p:blipFill>
        <p:spPr>
          <a:xfrm>
            <a:off x="1557124" y="1686787"/>
            <a:ext cx="8570549" cy="4644736"/>
          </a:xfrm>
          <a:prstGeom prst="rect">
            <a:avLst/>
          </a:prstGeom>
        </p:spPr>
      </p:pic>
    </p:spTree>
    <p:extLst>
      <p:ext uri="{BB962C8B-B14F-4D97-AF65-F5344CB8AC3E}">
        <p14:creationId xmlns:p14="http://schemas.microsoft.com/office/powerpoint/2010/main" val="18216690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YARN</a:t>
            </a:r>
            <a:endParaRPr lang="en-US" dirty="0"/>
          </a:p>
        </p:txBody>
      </p:sp>
      <p:pic>
        <p:nvPicPr>
          <p:cNvPr id="3" name="Picture 2"/>
          <p:cNvPicPr>
            <a:picLocks noChangeAspect="1"/>
          </p:cNvPicPr>
          <p:nvPr/>
        </p:nvPicPr>
        <p:blipFill>
          <a:blip r:embed="rId3"/>
          <a:stretch>
            <a:fillRect/>
          </a:stretch>
        </p:blipFill>
        <p:spPr>
          <a:xfrm>
            <a:off x="671876" y="1801091"/>
            <a:ext cx="10494887" cy="4959927"/>
          </a:xfrm>
          <a:prstGeom prst="rect">
            <a:avLst/>
          </a:prstGeom>
        </p:spPr>
      </p:pic>
    </p:spTree>
    <p:extLst>
      <p:ext uri="{BB962C8B-B14F-4D97-AF65-F5344CB8AC3E}">
        <p14:creationId xmlns:p14="http://schemas.microsoft.com/office/powerpoint/2010/main" val="18968508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of APACHE HADOOP SYSTEM</a:t>
            </a:r>
            <a:endParaRPr lang="en-US" dirty="0"/>
          </a:p>
        </p:txBody>
      </p:sp>
      <p:sp>
        <p:nvSpPr>
          <p:cNvPr id="3" name="Content Placeholder 2"/>
          <p:cNvSpPr>
            <a:spLocks noGrp="1"/>
          </p:cNvSpPr>
          <p:nvPr>
            <p:ph sz="half" idx="1"/>
          </p:nvPr>
        </p:nvSpPr>
        <p:spPr>
          <a:xfrm>
            <a:off x="1024126" y="2286000"/>
            <a:ext cx="10004091" cy="4023360"/>
          </a:xfrm>
        </p:spPr>
        <p:txBody>
          <a:bodyPr>
            <a:normAutofit/>
          </a:bodyPr>
          <a:lstStyle/>
          <a:p>
            <a:pPr>
              <a:buFont typeface="Arial" panose="020B0604020202020204" pitchFamily="34" charset="0"/>
              <a:buChar char="•"/>
            </a:pPr>
            <a:r>
              <a:rPr lang="en-US" dirty="0" smtClean="0"/>
              <a:t>Moving </a:t>
            </a:r>
            <a:r>
              <a:rPr lang="en-US" dirty="0"/>
              <a:t>computation is cheaper than moving data</a:t>
            </a:r>
            <a:r>
              <a:rPr lang="en-US" dirty="0" smtClean="0"/>
              <a:t>.</a:t>
            </a:r>
            <a:endParaRPr lang="en-US" dirty="0"/>
          </a:p>
          <a:p>
            <a:pPr>
              <a:buFont typeface="Arial" panose="020B0604020202020204" pitchFamily="34" charset="0"/>
              <a:buChar char="•"/>
            </a:pPr>
            <a:r>
              <a:rPr lang="en-US" dirty="0" smtClean="0"/>
              <a:t>Effectively </a:t>
            </a:r>
            <a:r>
              <a:rPr lang="en-US" dirty="0"/>
              <a:t>process large volumes of information by connecting many commodity computers together to work in </a:t>
            </a:r>
            <a:r>
              <a:rPr lang="en-US" dirty="0" smtClean="0"/>
              <a:t>parallel making it cheaper to operate.</a:t>
            </a:r>
            <a:endParaRPr lang="en-US" dirty="0"/>
          </a:p>
          <a:p>
            <a:pPr>
              <a:buFont typeface="Arial" panose="020B0604020202020204" pitchFamily="34" charset="0"/>
              <a:buChar char="•"/>
            </a:pPr>
            <a:r>
              <a:rPr lang="en-US" dirty="0" smtClean="0"/>
              <a:t>Designed with fundamental </a:t>
            </a:r>
            <a:r>
              <a:rPr lang="en-US" dirty="0"/>
              <a:t>assumption that hardware failure is ‘common’, and it is the job of the system to handle hardware failure automatically by the platform. </a:t>
            </a:r>
          </a:p>
        </p:txBody>
      </p:sp>
    </p:spTree>
    <p:extLst>
      <p:ext uri="{BB962C8B-B14F-4D97-AF65-F5344CB8AC3E}">
        <p14:creationId xmlns:p14="http://schemas.microsoft.com/office/powerpoint/2010/main" val="34911792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smtClean="0"/>
              <a:t>Apache </a:t>
            </a:r>
            <a:r>
              <a:rPr lang="en-CA" dirty="0" err="1" smtClean="0"/>
              <a:t>Hadoop</a:t>
            </a:r>
            <a:r>
              <a:rPr lang="en-CA" dirty="0" smtClean="0"/>
              <a:t> App Development</a:t>
            </a:r>
            <a:endParaRPr lang="en-CA" dirty="0"/>
          </a:p>
        </p:txBody>
      </p:sp>
      <p:sp>
        <p:nvSpPr>
          <p:cNvPr id="5" name="Content Placeholder 4"/>
          <p:cNvSpPr>
            <a:spLocks noGrp="1"/>
          </p:cNvSpPr>
          <p:nvPr>
            <p:ph idx="1"/>
          </p:nvPr>
        </p:nvSpPr>
        <p:spPr/>
        <p:txBody>
          <a:bodyPr/>
          <a:lstStyle/>
          <a:p>
            <a:r>
              <a:rPr lang="en-CA" dirty="0" err="1" smtClean="0"/>
              <a:t>Hadoop</a:t>
            </a:r>
            <a:r>
              <a:rPr lang="en-CA" dirty="0" smtClean="0"/>
              <a:t> has many ways for developers to create apps to interact with the system:</a:t>
            </a:r>
          </a:p>
          <a:p>
            <a:pPr lvl="1"/>
            <a:r>
              <a:rPr lang="en-CA" dirty="0" smtClean="0"/>
              <a:t>HTTP Browser</a:t>
            </a:r>
          </a:p>
          <a:p>
            <a:pPr lvl="1"/>
            <a:r>
              <a:rPr lang="en-CA" dirty="0" smtClean="0"/>
              <a:t>Client Local File System</a:t>
            </a:r>
          </a:p>
          <a:p>
            <a:pPr lvl="1"/>
            <a:r>
              <a:rPr lang="en-CA" dirty="0" smtClean="0"/>
              <a:t>FS Shell</a:t>
            </a:r>
          </a:p>
          <a:p>
            <a:pPr lvl="1"/>
            <a:r>
              <a:rPr lang="en-CA" dirty="0" smtClean="0"/>
              <a:t>Java applications</a:t>
            </a:r>
          </a:p>
          <a:p>
            <a:pPr lvl="1"/>
            <a:r>
              <a:rPr lang="en-CA" dirty="0" smtClean="0"/>
              <a:t>C applications</a:t>
            </a:r>
          </a:p>
          <a:p>
            <a:pPr lvl="1"/>
            <a:endParaRPr lang="en-CA" dirty="0" smtClean="0"/>
          </a:p>
          <a:p>
            <a:pPr lvl="1"/>
            <a:endParaRPr lang="en-CA" dirty="0"/>
          </a:p>
        </p:txBody>
      </p:sp>
    </p:spTree>
    <p:extLst>
      <p:ext uri="{BB962C8B-B14F-4D97-AF65-F5344CB8AC3E}">
        <p14:creationId xmlns:p14="http://schemas.microsoft.com/office/powerpoint/2010/main" val="165602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Access</a:t>
            </a:r>
            <a:endParaRPr lang="en-CA" dirty="0"/>
          </a:p>
        </p:txBody>
      </p:sp>
      <p:sp>
        <p:nvSpPr>
          <p:cNvPr id="3" name="Content Placeholder 2"/>
          <p:cNvSpPr>
            <a:spLocks noGrp="1"/>
          </p:cNvSpPr>
          <p:nvPr>
            <p:ph idx="1"/>
          </p:nvPr>
        </p:nvSpPr>
        <p:spPr/>
        <p:txBody>
          <a:bodyPr/>
          <a:lstStyle/>
          <a:p>
            <a:pPr>
              <a:buFont typeface="Arial" panose="020B0604020202020204" pitchFamily="34" charset="0"/>
              <a:buChar char="•"/>
            </a:pPr>
            <a:r>
              <a:rPr lang="en-CA" dirty="0" smtClean="0"/>
              <a:t>Developers can create websites for users to browse files of HDFS instances with an HTTP browser</a:t>
            </a:r>
          </a:p>
          <a:p>
            <a:pPr>
              <a:buFont typeface="Arial" panose="020B0604020202020204" pitchFamily="34" charset="0"/>
              <a:buChar char="•"/>
            </a:pPr>
            <a:r>
              <a:rPr lang="en-CA" dirty="0" smtClean="0"/>
              <a:t>Using NFS gateway HDF can be mounted as part of the client’s local file system</a:t>
            </a:r>
          </a:p>
          <a:p>
            <a:pPr>
              <a:buFont typeface="Arial" panose="020B0604020202020204" pitchFamily="34" charset="0"/>
              <a:buChar char="•"/>
            </a:pPr>
            <a:r>
              <a:rPr lang="en-CA" dirty="0" smtClean="0"/>
              <a:t>FS Shell is provided so that clients can access the HDFS through commands, this also allows for scripting languages to be used (i.e. Python)</a:t>
            </a:r>
            <a:endParaRPr lang="en-CA" dirty="0"/>
          </a:p>
        </p:txBody>
      </p:sp>
    </p:spTree>
    <p:extLst>
      <p:ext uri="{BB962C8B-B14F-4D97-AF65-F5344CB8AC3E}">
        <p14:creationId xmlns:p14="http://schemas.microsoft.com/office/powerpoint/2010/main" val="2563611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Development</a:t>
            </a:r>
            <a:endParaRPr lang="en-CA" dirty="0"/>
          </a:p>
        </p:txBody>
      </p:sp>
      <p:sp>
        <p:nvSpPr>
          <p:cNvPr id="3" name="Content Placeholder 2"/>
          <p:cNvSpPr>
            <a:spLocks noGrp="1"/>
          </p:cNvSpPr>
          <p:nvPr>
            <p:ph idx="1"/>
          </p:nvPr>
        </p:nvSpPr>
        <p:spPr/>
        <p:txBody>
          <a:bodyPr>
            <a:normAutofit/>
          </a:bodyPr>
          <a:lstStyle/>
          <a:p>
            <a:r>
              <a:rPr lang="en-CA" dirty="0" err="1" smtClean="0"/>
              <a:t>Hadoop</a:t>
            </a:r>
            <a:r>
              <a:rPr lang="en-CA" dirty="0" smtClean="0"/>
              <a:t> provides various Java APIs to interact with the system</a:t>
            </a:r>
          </a:p>
          <a:p>
            <a:pPr lvl="1"/>
            <a:r>
              <a:rPr lang="en-CA" dirty="0" smtClean="0"/>
              <a:t>HDFS provides a </a:t>
            </a:r>
            <a:r>
              <a:rPr lang="en-CA" dirty="0" err="1" smtClean="0"/>
              <a:t>FileSystem</a:t>
            </a:r>
            <a:r>
              <a:rPr lang="en-CA" dirty="0" smtClean="0"/>
              <a:t> Java API</a:t>
            </a:r>
          </a:p>
          <a:p>
            <a:pPr lvl="1"/>
            <a:r>
              <a:rPr lang="en-CA" dirty="0" smtClean="0"/>
              <a:t>Master REST API for </a:t>
            </a:r>
            <a:r>
              <a:rPr lang="en-CA" dirty="0" err="1" smtClean="0"/>
              <a:t>MapReduce</a:t>
            </a:r>
            <a:endParaRPr lang="en-CA" dirty="0" smtClean="0"/>
          </a:p>
          <a:p>
            <a:pPr lvl="2"/>
            <a:r>
              <a:rPr lang="en-CA" dirty="0" smtClean="0"/>
              <a:t>Jobs API and Tasks API</a:t>
            </a:r>
          </a:p>
          <a:p>
            <a:pPr lvl="1"/>
            <a:r>
              <a:rPr lang="en-CA" dirty="0" smtClean="0"/>
              <a:t>YARN web services REST API</a:t>
            </a:r>
          </a:p>
          <a:p>
            <a:pPr lvl="1"/>
            <a:r>
              <a:rPr lang="en-CA" dirty="0" err="1" smtClean="0"/>
              <a:t>Hadoop</a:t>
            </a:r>
            <a:r>
              <a:rPr lang="en-CA" dirty="0" smtClean="0"/>
              <a:t> </a:t>
            </a:r>
            <a:r>
              <a:rPr lang="en-CA" dirty="0" err="1" smtClean="0"/>
              <a:t>Auth</a:t>
            </a:r>
            <a:r>
              <a:rPr lang="en-CA" dirty="0" smtClean="0"/>
              <a:t> API</a:t>
            </a:r>
          </a:p>
          <a:p>
            <a:pPr lvl="1"/>
            <a:r>
              <a:rPr lang="en-CA" dirty="0" err="1" smtClean="0"/>
              <a:t>CredentialProvider</a:t>
            </a:r>
            <a:r>
              <a:rPr lang="en-CA" dirty="0" smtClean="0"/>
              <a:t> API</a:t>
            </a:r>
          </a:p>
          <a:p>
            <a:r>
              <a:rPr lang="en-CA" dirty="0" smtClean="0"/>
              <a:t>C language wrapper for Java and REST API is also available</a:t>
            </a:r>
          </a:p>
        </p:txBody>
      </p:sp>
    </p:spTree>
    <p:extLst>
      <p:ext uri="{BB962C8B-B14F-4D97-AF65-F5344CB8AC3E}">
        <p14:creationId xmlns:p14="http://schemas.microsoft.com/office/powerpoint/2010/main" val="871233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Implications for Developers</a:t>
            </a:r>
            <a:endParaRPr lang="en-CA" dirty="0"/>
          </a:p>
        </p:txBody>
      </p:sp>
      <p:sp>
        <p:nvSpPr>
          <p:cNvPr id="3" name="Content Placeholder 2"/>
          <p:cNvSpPr>
            <a:spLocks noGrp="1"/>
          </p:cNvSpPr>
          <p:nvPr>
            <p:ph idx="1"/>
          </p:nvPr>
        </p:nvSpPr>
        <p:spPr/>
        <p:txBody>
          <a:bodyPr>
            <a:normAutofit/>
          </a:bodyPr>
          <a:lstStyle/>
          <a:p>
            <a:r>
              <a:rPr lang="en-CA" dirty="0"/>
              <a:t>U</a:t>
            </a:r>
            <a:r>
              <a:rPr lang="en-CA" dirty="0" smtClean="0"/>
              <a:t>se of OO Language like Java to create applications for use with </a:t>
            </a:r>
            <a:r>
              <a:rPr lang="en-CA" dirty="0" err="1" smtClean="0"/>
              <a:t>Hadoop</a:t>
            </a:r>
            <a:r>
              <a:rPr lang="en-CA" dirty="0" smtClean="0"/>
              <a:t> allows for:</a:t>
            </a:r>
          </a:p>
          <a:p>
            <a:pPr lvl="1"/>
            <a:r>
              <a:rPr lang="en-CA" dirty="0" smtClean="0"/>
              <a:t>Modularity</a:t>
            </a:r>
          </a:p>
          <a:p>
            <a:pPr lvl="1"/>
            <a:r>
              <a:rPr lang="en-CA" dirty="0" smtClean="0"/>
              <a:t>Maintainability</a:t>
            </a:r>
          </a:p>
          <a:p>
            <a:pPr lvl="1"/>
            <a:r>
              <a:rPr lang="en-CA" dirty="0" smtClean="0"/>
              <a:t>Use of OODP(Object-Oriented Design Patterns)</a:t>
            </a:r>
          </a:p>
          <a:p>
            <a:r>
              <a:rPr lang="en-CA" dirty="0" smtClean="0"/>
              <a:t>The Layers of </a:t>
            </a:r>
            <a:r>
              <a:rPr lang="en-CA" dirty="0" err="1" smtClean="0"/>
              <a:t>Hadoop</a:t>
            </a:r>
            <a:r>
              <a:rPr lang="en-CA" dirty="0" smtClean="0"/>
              <a:t> (HDFS, </a:t>
            </a:r>
            <a:r>
              <a:rPr lang="en-CA" dirty="0" err="1" smtClean="0"/>
              <a:t>MapReduce</a:t>
            </a:r>
            <a:r>
              <a:rPr lang="en-CA" dirty="0" smtClean="0"/>
              <a:t>, YARN) allows for a division of </a:t>
            </a:r>
            <a:r>
              <a:rPr lang="en-CA" dirty="0" err="1" smtClean="0"/>
              <a:t>resposibilities</a:t>
            </a:r>
            <a:endParaRPr lang="en-CA" dirty="0" smtClean="0"/>
          </a:p>
          <a:p>
            <a:endParaRPr lang="en-CA" dirty="0"/>
          </a:p>
        </p:txBody>
      </p:sp>
    </p:spTree>
    <p:extLst>
      <p:ext uri="{BB962C8B-B14F-4D97-AF65-F5344CB8AC3E}">
        <p14:creationId xmlns:p14="http://schemas.microsoft.com/office/powerpoint/2010/main" val="40258919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Layers of </a:t>
            </a:r>
            <a:r>
              <a:rPr lang="en-CA" dirty="0" err="1" smtClean="0"/>
              <a:t>Hadoop</a:t>
            </a:r>
            <a:endParaRPr lang="en-CA" dirty="0"/>
          </a:p>
        </p:txBody>
      </p:sp>
      <p:sp>
        <p:nvSpPr>
          <p:cNvPr id="3" name="Content Placeholder 2"/>
          <p:cNvSpPr>
            <a:spLocks noGrp="1"/>
          </p:cNvSpPr>
          <p:nvPr>
            <p:ph idx="1"/>
          </p:nvPr>
        </p:nvSpPr>
        <p:spPr/>
        <p:txBody>
          <a:bodyPr>
            <a:normAutofit/>
          </a:bodyPr>
          <a:lstStyle/>
          <a:p>
            <a:r>
              <a:rPr lang="en-CA" dirty="0" smtClean="0"/>
              <a:t>Developers can distribute work amongst themselves to operate independently and combine to create stable and robust software, groups focused on:</a:t>
            </a:r>
          </a:p>
          <a:p>
            <a:pPr lvl="1"/>
            <a:r>
              <a:rPr lang="en-CA" dirty="0"/>
              <a:t>A</a:t>
            </a:r>
            <a:r>
              <a:rPr lang="en-CA" dirty="0" smtClean="0"/>
              <a:t>ccess to HDFS can combine modules developed using the </a:t>
            </a:r>
            <a:r>
              <a:rPr lang="en-CA" dirty="0" err="1" smtClean="0"/>
              <a:t>FileSystem</a:t>
            </a:r>
            <a:r>
              <a:rPr lang="en-CA" dirty="0" smtClean="0"/>
              <a:t> Java API</a:t>
            </a:r>
          </a:p>
          <a:p>
            <a:pPr lvl="1"/>
            <a:r>
              <a:rPr lang="en-CA" dirty="0"/>
              <a:t>S</a:t>
            </a:r>
            <a:r>
              <a:rPr lang="en-CA" dirty="0" smtClean="0"/>
              <a:t>ecurity can develop modules using </a:t>
            </a:r>
            <a:r>
              <a:rPr lang="en-CA" dirty="0" err="1" smtClean="0"/>
              <a:t>Hadoop</a:t>
            </a:r>
            <a:r>
              <a:rPr lang="en-CA" dirty="0" smtClean="0"/>
              <a:t> </a:t>
            </a:r>
            <a:r>
              <a:rPr lang="en-CA" dirty="0" err="1" smtClean="0"/>
              <a:t>Auth</a:t>
            </a:r>
            <a:r>
              <a:rPr lang="en-CA" dirty="0" smtClean="0"/>
              <a:t> API and </a:t>
            </a:r>
            <a:r>
              <a:rPr lang="en-CA" dirty="0" err="1" smtClean="0"/>
              <a:t>CredentialProvider</a:t>
            </a:r>
            <a:r>
              <a:rPr lang="en-CA" dirty="0" smtClean="0"/>
              <a:t> API</a:t>
            </a:r>
          </a:p>
          <a:p>
            <a:pPr lvl="1"/>
            <a:r>
              <a:rPr lang="en-CA" dirty="0" smtClean="0"/>
              <a:t>Status of application, jobs and tasks can develop modules using </a:t>
            </a:r>
            <a:r>
              <a:rPr lang="en-CA" dirty="0" err="1" smtClean="0"/>
              <a:t>MapReduce</a:t>
            </a:r>
            <a:r>
              <a:rPr lang="en-CA" dirty="0" smtClean="0"/>
              <a:t> REST APIs, they can also,</a:t>
            </a:r>
          </a:p>
          <a:p>
            <a:pPr lvl="1"/>
            <a:r>
              <a:rPr lang="en-CA" dirty="0" smtClean="0"/>
              <a:t>Split up resource management and job/task scheduling using the YARN REST APIs</a:t>
            </a:r>
          </a:p>
        </p:txBody>
      </p:sp>
    </p:spTree>
    <p:extLst>
      <p:ext uri="{BB962C8B-B14F-4D97-AF65-F5344CB8AC3E}">
        <p14:creationId xmlns:p14="http://schemas.microsoft.com/office/powerpoint/2010/main" val="2703245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components of hadoop</a:t>
            </a:r>
            <a:endParaRPr lang="en-US" dirty="0"/>
          </a:p>
        </p:txBody>
      </p:sp>
      <p:sp>
        <p:nvSpPr>
          <p:cNvPr id="3" name="Content Placeholder 2"/>
          <p:cNvSpPr>
            <a:spLocks noGrp="1"/>
          </p:cNvSpPr>
          <p:nvPr>
            <p:ph sz="half" idx="1"/>
          </p:nvPr>
        </p:nvSpPr>
        <p:spPr>
          <a:xfrm>
            <a:off x="1024126" y="2286000"/>
            <a:ext cx="10004091" cy="4023360"/>
          </a:xfrm>
        </p:spPr>
        <p:txBody>
          <a:bodyPr>
            <a:normAutofit lnSpcReduction="10000"/>
          </a:bodyPr>
          <a:lstStyle/>
          <a:p>
            <a:pPr marL="0" indent="0">
              <a:buNone/>
            </a:pPr>
            <a:r>
              <a:rPr lang="en-US" dirty="0" smtClean="0"/>
              <a:t>Version 1:</a:t>
            </a:r>
          </a:p>
          <a:p>
            <a:pPr>
              <a:buFont typeface="Arial" panose="020B0604020202020204" pitchFamily="34" charset="0"/>
              <a:buChar char="•"/>
            </a:pPr>
            <a:r>
              <a:rPr lang="en-US" dirty="0" smtClean="0"/>
              <a:t>MAPREDUCE</a:t>
            </a:r>
          </a:p>
          <a:p>
            <a:pPr>
              <a:buFont typeface="Arial" panose="020B0604020202020204" pitchFamily="34" charset="0"/>
              <a:buChar char="•"/>
            </a:pPr>
            <a:r>
              <a:rPr lang="en-US" dirty="0" smtClean="0"/>
              <a:t>HDFS</a:t>
            </a:r>
          </a:p>
          <a:p>
            <a:pPr marL="0" indent="0">
              <a:buNone/>
            </a:pPr>
            <a:endParaRPr lang="en-US" dirty="0" smtClean="0"/>
          </a:p>
          <a:p>
            <a:pPr marL="0" indent="0">
              <a:buNone/>
            </a:pPr>
            <a:r>
              <a:rPr lang="en-US" dirty="0" smtClean="0"/>
              <a:t>Version 2: </a:t>
            </a:r>
          </a:p>
          <a:p>
            <a:pPr>
              <a:buFont typeface="Arial" panose="020B0604020202020204" pitchFamily="34" charset="0"/>
              <a:buChar char="•"/>
            </a:pPr>
            <a:r>
              <a:rPr lang="en-US" dirty="0" smtClean="0"/>
              <a:t>HDFS</a:t>
            </a:r>
          </a:p>
          <a:p>
            <a:pPr>
              <a:buFont typeface="Arial" panose="020B0604020202020204" pitchFamily="34" charset="0"/>
              <a:buChar char="•"/>
            </a:pPr>
            <a:r>
              <a:rPr lang="en-US" dirty="0" smtClean="0"/>
              <a:t>YARN</a:t>
            </a:r>
          </a:p>
          <a:p>
            <a:pPr>
              <a:buFont typeface="Arial" panose="020B0604020202020204" pitchFamily="34" charset="0"/>
              <a:buChar char="•"/>
            </a:pPr>
            <a:r>
              <a:rPr lang="en-US" dirty="0" smtClean="0"/>
              <a:t>MAPREDUCE</a:t>
            </a:r>
          </a:p>
          <a:p>
            <a:pPr>
              <a:buFont typeface="Arial" panose="020B0604020202020204" pitchFamily="34" charset="0"/>
              <a:buChar char="•"/>
            </a:pPr>
            <a:r>
              <a:rPr lang="en-US" dirty="0" smtClean="0"/>
              <a:t>COMMON</a:t>
            </a:r>
            <a:endParaRPr lang="en-US" dirty="0"/>
          </a:p>
        </p:txBody>
      </p:sp>
    </p:spTree>
    <p:extLst>
      <p:ext uri="{BB962C8B-B14F-4D97-AF65-F5344CB8AC3E}">
        <p14:creationId xmlns:p14="http://schemas.microsoft.com/office/powerpoint/2010/main" val="3780487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solidFill>
            <a:schemeClr val="bg1"/>
          </a:solidFill>
          <a:ln>
            <a:noFill/>
          </a:ln>
          <a:effectLst/>
        </p:spPr>
      </p:sp>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2257" y="620720"/>
            <a:ext cx="4321629" cy="5593163"/>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09343" y="620720"/>
            <a:ext cx="6442480"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cxnSp>
        <p:nvCxnSpPr>
          <p:cNvPr id="12" name="Straight Connector 11"/>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609960"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590120" y="1105351"/>
            <a:ext cx="5477071" cy="3023981"/>
          </a:xfrm>
        </p:spPr>
        <p:txBody>
          <a:bodyPr vert="horz" lIns="91440" tIns="45720" rIns="91440" bIns="45720" rtlCol="0" anchor="b">
            <a:normAutofit/>
          </a:bodyPr>
          <a:lstStyle/>
          <a:p>
            <a:pPr algn="l"/>
            <a:r>
              <a:rPr lang="en-US" sz="4400">
                <a:solidFill>
                  <a:srgbClr val="FFFFFF"/>
                </a:solidFill>
              </a:rPr>
              <a:t>HDFS</a:t>
            </a:r>
          </a:p>
        </p:txBody>
      </p:sp>
      <p:sp>
        <p:nvSpPr>
          <p:cNvPr id="3" name="Text Placeholder 2"/>
          <p:cNvSpPr>
            <a:spLocks noGrp="1"/>
          </p:cNvSpPr>
          <p:nvPr>
            <p:ph type="body" idx="1"/>
          </p:nvPr>
        </p:nvSpPr>
        <p:spPr>
          <a:xfrm>
            <a:off x="5590120" y="4297556"/>
            <a:ext cx="5477071" cy="1431695"/>
          </a:xfrm>
        </p:spPr>
        <p:txBody>
          <a:bodyPr vert="horz" lIns="91440" tIns="45720" rIns="91440" bIns="45720" rtlCol="0" anchor="t">
            <a:normAutofit/>
          </a:bodyPr>
          <a:lstStyle/>
          <a:p>
            <a:r>
              <a:rPr lang="en-US" sz="1600" dirty="0">
                <a:solidFill>
                  <a:srgbClr val="FFFFFF"/>
                </a:solidFill>
              </a:rPr>
              <a:t>A distributed file system for Hadoop</a:t>
            </a:r>
          </a:p>
        </p:txBody>
      </p:sp>
    </p:spTree>
    <p:extLst>
      <p:ext uri="{BB962C8B-B14F-4D97-AF65-F5344CB8AC3E}">
        <p14:creationId xmlns:p14="http://schemas.microsoft.com/office/powerpoint/2010/main" val="2796779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     Traditional        vs.             </a:t>
            </a:r>
            <a:r>
              <a:rPr lang="en-CA" dirty="0" err="1"/>
              <a:t>hdfs</a:t>
            </a:r>
            <a:endParaRPr lang="en-CA" dirty="0"/>
          </a:p>
        </p:txBody>
      </p:sp>
      <p:sp>
        <p:nvSpPr>
          <p:cNvPr id="3" name="Content Placeholder 2"/>
          <p:cNvSpPr>
            <a:spLocks noGrp="1"/>
          </p:cNvSpPr>
          <p:nvPr>
            <p:ph sz="half" idx="1"/>
          </p:nvPr>
        </p:nvSpPr>
        <p:spPr/>
        <p:txBody>
          <a:bodyPr/>
          <a:lstStyle/>
          <a:p>
            <a:pPr>
              <a:buFont typeface="Arial" panose="020B0604020202020204" pitchFamily="34" charset="0"/>
              <a:buChar char="•"/>
            </a:pPr>
            <a:r>
              <a:rPr lang="en-CA" dirty="0"/>
              <a:t> Each block of data is small.</a:t>
            </a:r>
          </a:p>
          <a:p>
            <a:pPr>
              <a:buFont typeface="Arial" panose="020B0604020202020204" pitchFamily="34" charset="0"/>
              <a:buChar char="•"/>
            </a:pPr>
            <a:r>
              <a:rPr lang="en-CA" dirty="0"/>
              <a:t> Approximately 51 bytes.</a:t>
            </a:r>
          </a:p>
          <a:p>
            <a:pPr>
              <a:buFont typeface="Arial" panose="020B0604020202020204" pitchFamily="34" charset="0"/>
              <a:buChar char="•"/>
            </a:pPr>
            <a:r>
              <a:rPr lang="en-CA" dirty="0"/>
              <a:t> Huge amount of I/O operations while reading large data.</a:t>
            </a:r>
          </a:p>
          <a:p>
            <a:endParaRPr lang="en-CA" sz="2400" dirty="0">
              <a:highlight>
                <a:srgbClr val="FFFF00"/>
              </a:highlight>
            </a:endParaRPr>
          </a:p>
        </p:txBody>
      </p:sp>
      <p:sp>
        <p:nvSpPr>
          <p:cNvPr id="4" name="Content Placeholder 3"/>
          <p:cNvSpPr>
            <a:spLocks noGrp="1"/>
          </p:cNvSpPr>
          <p:nvPr>
            <p:ph sz="half" idx="2"/>
          </p:nvPr>
        </p:nvSpPr>
        <p:spPr/>
        <p:txBody>
          <a:bodyPr>
            <a:normAutofit/>
          </a:bodyPr>
          <a:lstStyle/>
          <a:p>
            <a:pPr>
              <a:buFont typeface="Arial" panose="020B0604020202020204" pitchFamily="34" charset="0"/>
              <a:buChar char="•"/>
            </a:pPr>
            <a:r>
              <a:rPr lang="en-CA" dirty="0"/>
              <a:t> Each block of data is large.</a:t>
            </a:r>
          </a:p>
          <a:p>
            <a:pPr>
              <a:buFont typeface="Arial" panose="020B0604020202020204" pitchFamily="34" charset="0"/>
              <a:buChar char="•"/>
            </a:pPr>
            <a:r>
              <a:rPr lang="en-CA" dirty="0"/>
              <a:t> By default 64MB and could be more.</a:t>
            </a:r>
          </a:p>
          <a:p>
            <a:pPr>
              <a:buFont typeface="Arial" panose="020B0604020202020204" pitchFamily="34" charset="0"/>
              <a:buChar char="•"/>
            </a:pPr>
            <a:r>
              <a:rPr lang="en-CA" dirty="0"/>
              <a:t> Read huge data sequentially after single seek operation.</a:t>
            </a:r>
          </a:p>
        </p:txBody>
      </p:sp>
    </p:spTree>
    <p:extLst>
      <p:ext uri="{BB962C8B-B14F-4D97-AF65-F5344CB8AC3E}">
        <p14:creationId xmlns:p14="http://schemas.microsoft.com/office/powerpoint/2010/main" val="376515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5" name="Picture 2" descr="A diagram of the HDFS architecture"/>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6096000" y="1801630"/>
            <a:ext cx="5455921" cy="325473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9" y="585216"/>
            <a:ext cx="3779085" cy="1499616"/>
          </a:xfrm>
        </p:spPr>
        <p:txBody>
          <a:bodyPr>
            <a:normAutofit fontScale="90000"/>
          </a:bodyPr>
          <a:lstStyle/>
          <a:p>
            <a:r>
              <a:rPr lang="en-CA" dirty="0">
                <a:solidFill>
                  <a:srgbClr val="FFFFFF"/>
                </a:solidFill>
              </a:rPr>
              <a:t>HDFS ARCHITECTURE</a:t>
            </a:r>
            <a:br>
              <a:rPr lang="en-CA" dirty="0">
                <a:solidFill>
                  <a:srgbClr val="FFFFFF"/>
                </a:solidFill>
              </a:rPr>
            </a:br>
            <a:r>
              <a:rPr lang="en-CA" dirty="0">
                <a:solidFill>
                  <a:srgbClr val="FFFFFF"/>
                </a:solidFill>
              </a:rPr>
              <a:t>-HADOOP 1.0</a:t>
            </a:r>
          </a:p>
        </p:txBody>
      </p:sp>
      <p:sp>
        <p:nvSpPr>
          <p:cNvPr id="3" name="Content Placeholder 2"/>
          <p:cNvSpPr>
            <a:spLocks noGrp="1"/>
          </p:cNvSpPr>
          <p:nvPr>
            <p:ph idx="1"/>
          </p:nvPr>
        </p:nvSpPr>
        <p:spPr>
          <a:xfrm>
            <a:off x="1024129" y="2286000"/>
            <a:ext cx="3791711" cy="3931920"/>
          </a:xfrm>
        </p:spPr>
        <p:txBody>
          <a:bodyPr>
            <a:normAutofit/>
          </a:bodyPr>
          <a:lstStyle/>
          <a:p>
            <a:pPr>
              <a:buClr>
                <a:schemeClr val="bg1"/>
              </a:buClr>
              <a:buFont typeface="Arial" panose="020B0604020202020204" pitchFamily="34" charset="0"/>
              <a:buChar char="•"/>
            </a:pPr>
            <a:r>
              <a:rPr lang="en-CA" dirty="0">
                <a:solidFill>
                  <a:schemeClr val="bg1"/>
                </a:solidFill>
              </a:rPr>
              <a:t> A typical HDFS cluster contains a single name node plus a cluster of data nodes</a:t>
            </a:r>
          </a:p>
          <a:p>
            <a:pPr>
              <a:buClr>
                <a:schemeClr val="bg1"/>
              </a:buClr>
              <a:buFont typeface="Arial" panose="020B0604020202020204" pitchFamily="34" charset="0"/>
              <a:buChar char="•"/>
            </a:pPr>
            <a:r>
              <a:rPr lang="en-CA" dirty="0">
                <a:solidFill>
                  <a:schemeClr val="bg1"/>
                </a:solidFill>
              </a:rPr>
              <a:t> The server holding name node is very crucial as there is only one. </a:t>
            </a:r>
          </a:p>
          <a:p>
            <a:pPr>
              <a:buClr>
                <a:schemeClr val="bg1"/>
              </a:buClr>
              <a:buFont typeface="Arial" panose="020B0604020202020204" pitchFamily="34" charset="0"/>
              <a:buChar char="•"/>
            </a:pPr>
            <a:r>
              <a:rPr lang="en-CA" dirty="0">
                <a:solidFill>
                  <a:schemeClr val="bg1"/>
                </a:solidFill>
              </a:rPr>
              <a:t>Data nodes can be stored in different server.</a:t>
            </a:r>
          </a:p>
        </p:txBody>
      </p:sp>
    </p:spTree>
    <p:extLst>
      <p:ext uri="{BB962C8B-B14F-4D97-AF65-F5344CB8AC3E}">
        <p14:creationId xmlns:p14="http://schemas.microsoft.com/office/powerpoint/2010/main" val="3151818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096000" y="2296896"/>
            <a:ext cx="5455921" cy="2264207"/>
          </a:xfrm>
          <a:prstGeom prst="rect">
            <a:avLst/>
          </a:prstGeom>
        </p:spPr>
      </p:pic>
      <p:sp>
        <p:nvSpPr>
          <p:cNvPr id="2" name="Title 1"/>
          <p:cNvSpPr>
            <a:spLocks noGrp="1"/>
          </p:cNvSpPr>
          <p:nvPr>
            <p:ph type="title"/>
          </p:nvPr>
        </p:nvSpPr>
        <p:spPr>
          <a:xfrm>
            <a:off x="1024129" y="585216"/>
            <a:ext cx="4431792" cy="1499616"/>
          </a:xfrm>
        </p:spPr>
        <p:txBody>
          <a:bodyPr>
            <a:normAutofit/>
          </a:bodyPr>
          <a:lstStyle/>
          <a:p>
            <a:r>
              <a:rPr lang="en-CA"/>
              <a:t>Name node</a:t>
            </a:r>
          </a:p>
        </p:txBody>
      </p:sp>
      <p:sp>
        <p:nvSpPr>
          <p:cNvPr id="3" name="Content Placeholder 2"/>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CA" dirty="0"/>
              <a:t> Stores metadata and information of the file system.</a:t>
            </a:r>
          </a:p>
          <a:p>
            <a:pPr>
              <a:buFont typeface="Arial" panose="020B0604020202020204" pitchFamily="34" charset="0"/>
              <a:buChar char="•"/>
            </a:pPr>
            <a:r>
              <a:rPr lang="en-CA" dirty="0"/>
              <a:t> Knows which data nodes a file is stored.</a:t>
            </a:r>
          </a:p>
          <a:p>
            <a:pPr>
              <a:buFont typeface="Arial" panose="020B0604020202020204" pitchFamily="34" charset="0"/>
              <a:buChar char="•"/>
            </a:pPr>
            <a:r>
              <a:rPr lang="en-CA" dirty="0"/>
              <a:t> Creates replica blocks when necessary after a data node failure.</a:t>
            </a:r>
          </a:p>
          <a:p>
            <a:pPr>
              <a:buFont typeface="Arial" panose="020B0604020202020204" pitchFamily="34" charset="0"/>
              <a:buChar char="•"/>
            </a:pPr>
            <a:r>
              <a:rPr lang="en-CA" dirty="0"/>
              <a:t> In early version, it was single point of failure, that means, if the name node becomes unavailable ,the whole cluster will become unavailable.</a:t>
            </a:r>
          </a:p>
        </p:txBody>
      </p:sp>
    </p:spTree>
    <p:extLst>
      <p:ext uri="{BB962C8B-B14F-4D97-AF65-F5344CB8AC3E}">
        <p14:creationId xmlns:p14="http://schemas.microsoft.com/office/powerpoint/2010/main" val="1347680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stretch>
            <a:fillRect/>
          </a:stretch>
        </p:blipFill>
        <p:spPr>
          <a:xfrm>
            <a:off x="6096000" y="2296896"/>
            <a:ext cx="5455921" cy="2264207"/>
          </a:xfrm>
          <a:prstGeom prst="rect">
            <a:avLst/>
          </a:prstGeom>
        </p:spPr>
      </p:pic>
      <p:sp>
        <p:nvSpPr>
          <p:cNvPr id="2" name="Title 1"/>
          <p:cNvSpPr>
            <a:spLocks noGrp="1"/>
          </p:cNvSpPr>
          <p:nvPr>
            <p:ph type="title"/>
          </p:nvPr>
        </p:nvSpPr>
        <p:spPr>
          <a:xfrm>
            <a:off x="1024129" y="585216"/>
            <a:ext cx="4431792" cy="1499616"/>
          </a:xfrm>
        </p:spPr>
        <p:txBody>
          <a:bodyPr>
            <a:normAutofit/>
          </a:bodyPr>
          <a:lstStyle/>
          <a:p>
            <a:r>
              <a:rPr lang="en-CA" dirty="0"/>
              <a:t>Data nodes</a:t>
            </a:r>
          </a:p>
        </p:txBody>
      </p:sp>
      <p:sp>
        <p:nvSpPr>
          <p:cNvPr id="8" name="Content Placeholder 7"/>
          <p:cNvSpPr>
            <a:spLocks noGrp="1"/>
          </p:cNvSpPr>
          <p:nvPr>
            <p:ph idx="1"/>
          </p:nvPr>
        </p:nvSpPr>
        <p:spPr>
          <a:xfrm>
            <a:off x="1024128" y="2286000"/>
            <a:ext cx="4429615" cy="3931920"/>
          </a:xfrm>
        </p:spPr>
        <p:txBody>
          <a:bodyPr>
            <a:normAutofit/>
          </a:bodyPr>
          <a:lstStyle/>
          <a:p>
            <a:pPr>
              <a:buFont typeface="Arial" panose="020B0604020202020204" pitchFamily="34" charset="0"/>
              <a:buChar char="•"/>
            </a:pPr>
            <a:r>
              <a:rPr lang="en-US" dirty="0"/>
              <a:t> Stores actual data.</a:t>
            </a:r>
          </a:p>
          <a:p>
            <a:pPr>
              <a:buFont typeface="Arial" panose="020B0604020202020204" pitchFamily="34" charset="0"/>
              <a:buChar char="•"/>
            </a:pPr>
            <a:r>
              <a:rPr lang="en-US" dirty="0"/>
              <a:t> Notifies name node of what blocks it has.</a:t>
            </a:r>
          </a:p>
          <a:p>
            <a:pPr>
              <a:buFont typeface="Arial" panose="020B0604020202020204" pitchFamily="34" charset="0"/>
              <a:buChar char="•"/>
            </a:pPr>
            <a:r>
              <a:rPr lang="en-US" dirty="0"/>
              <a:t> There can be N numbers of data nodes depending on the system requirement.</a:t>
            </a:r>
          </a:p>
          <a:p>
            <a:pPr>
              <a:buFont typeface="Arial" panose="020B0604020202020204" pitchFamily="34" charset="0"/>
              <a:buChar char="•"/>
            </a:pPr>
            <a:r>
              <a:rPr lang="en-US" dirty="0"/>
              <a:t> Perform operations such as read, write, replication, etc.</a:t>
            </a:r>
          </a:p>
        </p:txBody>
      </p:sp>
    </p:spTree>
    <p:extLst>
      <p:ext uri="{BB962C8B-B14F-4D97-AF65-F5344CB8AC3E}">
        <p14:creationId xmlns:p14="http://schemas.microsoft.com/office/powerpoint/2010/main" val="8336248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1_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1934</Words>
  <Application>Microsoft Office PowerPoint</Application>
  <PresentationFormat>Widescreen</PresentationFormat>
  <Paragraphs>318</Paragraphs>
  <Slides>34</Slides>
  <Notes>16</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34</vt:i4>
      </vt:variant>
    </vt:vector>
  </HeadingPairs>
  <TitlesOfParts>
    <vt:vector size="47" baseType="lpstr">
      <vt:lpstr>Arial</vt:lpstr>
      <vt:lpstr>Calibri</vt:lpstr>
      <vt:lpstr>Consolas</vt:lpstr>
      <vt:lpstr>Courier New</vt:lpstr>
      <vt:lpstr>等线</vt:lpstr>
      <vt:lpstr>华文仿宋</vt:lpstr>
      <vt:lpstr>Times New Roman</vt:lpstr>
      <vt:lpstr>Tw Cen MT</vt:lpstr>
      <vt:lpstr>Tw Cen MT Condensed</vt:lpstr>
      <vt:lpstr>Wingdings</vt:lpstr>
      <vt:lpstr>Wingdings 3</vt:lpstr>
      <vt:lpstr>Integral</vt:lpstr>
      <vt:lpstr>1_Integral</vt:lpstr>
      <vt:lpstr>Big Data</vt:lpstr>
      <vt:lpstr>What is hadoop</vt:lpstr>
      <vt:lpstr>Principle of APACHE HADOOP SYSTEM</vt:lpstr>
      <vt:lpstr>Main components of hadoop</vt:lpstr>
      <vt:lpstr>HDFS</vt:lpstr>
      <vt:lpstr>     Traditional        vs.             hdfs</vt:lpstr>
      <vt:lpstr>HDFS ARCHITECTURE -HADOOP 1.0</vt:lpstr>
      <vt:lpstr>Name node</vt:lpstr>
      <vt:lpstr>Data nodes</vt:lpstr>
      <vt:lpstr>DATA BLOCK SPLIT</vt:lpstr>
      <vt:lpstr>Interaction of each components</vt:lpstr>
      <vt:lpstr>Shortcoming  HDFS in Hadoop 1.0</vt:lpstr>
      <vt:lpstr>HDFS ARCHITECTURE -HADOOP 2.0+</vt:lpstr>
      <vt:lpstr>SECONDARY NAME NODE</vt:lpstr>
      <vt:lpstr>MAPREDUCE ALGORITHM</vt:lpstr>
      <vt:lpstr>Share Nothing Architecture in Hadoop MapReduce</vt:lpstr>
      <vt:lpstr>MapReduce Engine in Hadoop Ver. 1</vt:lpstr>
      <vt:lpstr>MAPREDUCE Engine in Hadoop ver. 1</vt:lpstr>
      <vt:lpstr>Issues with MapReduce in Version 1</vt:lpstr>
      <vt:lpstr>Hadoop 2.0 Features &amp; Enhancements</vt:lpstr>
      <vt:lpstr>Hadoop 2 Architecture</vt:lpstr>
      <vt:lpstr>YARN (Yet Another Resource Negotiator)</vt:lpstr>
      <vt:lpstr>YARN components</vt:lpstr>
      <vt:lpstr>Resource manager</vt:lpstr>
      <vt:lpstr>application master</vt:lpstr>
      <vt:lpstr>Node manager</vt:lpstr>
      <vt:lpstr>Simple example of yarn with diagram</vt:lpstr>
      <vt:lpstr>Example - Reading data from Hdfs</vt:lpstr>
      <vt:lpstr>Example - YARN</vt:lpstr>
      <vt:lpstr>Apache Hadoop App Development</vt:lpstr>
      <vt:lpstr>Access</vt:lpstr>
      <vt:lpstr>Development</vt:lpstr>
      <vt:lpstr>Implications for Developers</vt:lpstr>
      <vt:lpstr>Layers of Hadoop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HDFS</dc:title>
  <dc:creator>Zhongran Deng</dc:creator>
  <cp:lastModifiedBy>Hashim Al-Helli</cp:lastModifiedBy>
  <cp:revision>34</cp:revision>
  <dcterms:created xsi:type="dcterms:W3CDTF">2016-10-09T13:05:30Z</dcterms:created>
  <dcterms:modified xsi:type="dcterms:W3CDTF">2016-10-09T20:53:13Z</dcterms:modified>
</cp:coreProperties>
</file>