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6"/>
  </p:notesMasterIdLst>
  <p:sldIdLst>
    <p:sldId id="256" r:id="rId2"/>
    <p:sldId id="276" r:id="rId3"/>
    <p:sldId id="257" r:id="rId4"/>
    <p:sldId id="272" r:id="rId5"/>
    <p:sldId id="258" r:id="rId6"/>
    <p:sldId id="259" r:id="rId7"/>
    <p:sldId id="260" r:id="rId8"/>
    <p:sldId id="275" r:id="rId9"/>
    <p:sldId id="261" r:id="rId10"/>
    <p:sldId id="277" r:id="rId11"/>
    <p:sldId id="273" r:id="rId12"/>
    <p:sldId id="270" r:id="rId13"/>
    <p:sldId id="269" r:id="rId14"/>
    <p:sldId id="271" r:id="rId15"/>
    <p:sldId id="278" r:id="rId16"/>
    <p:sldId id="279" r:id="rId17"/>
    <p:sldId id="263" r:id="rId18"/>
    <p:sldId id="274" r:id="rId19"/>
    <p:sldId id="282" r:id="rId20"/>
    <p:sldId id="266" r:id="rId21"/>
    <p:sldId id="280" r:id="rId22"/>
    <p:sldId id="265" r:id="rId23"/>
    <p:sldId id="267"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A6DF2-17DF-46D0-A7A4-C08D898D6D8E}" type="datetimeFigureOut">
              <a:rPr lang="en-US"/>
              <a:t>11/30/2016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A12A4-8606-4666-9D8F-4A62810AD125}" type="slidenum">
              <a:rPr lang="en-US"/>
              <a:t>‹#›</a:t>
            </a:fld>
            <a:endParaRPr lang="en-US"/>
          </a:p>
        </p:txBody>
      </p:sp>
    </p:spTree>
    <p:extLst>
      <p:ext uri="{BB962C8B-B14F-4D97-AF65-F5344CB8AC3E}">
        <p14:creationId xmlns:p14="http://schemas.microsoft.com/office/powerpoint/2010/main" val="3321493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Objecetive</a:t>
            </a:r>
            <a:r>
              <a:rPr lang="EN-US" dirty="0"/>
              <a:t> of current block allocation strategy:</a:t>
            </a:r>
          </a:p>
          <a:p>
            <a:r>
              <a:rPr lang="EN-US" dirty="0" err="1"/>
              <a:t>Rule1</a:t>
            </a:r>
            <a:r>
              <a:rPr lang="EN-US" dirty="0"/>
              <a:t>: No </a:t>
            </a:r>
            <a:r>
              <a:rPr lang="EN-US" dirty="0" err="1"/>
              <a:t>Datanode</a:t>
            </a:r>
            <a:r>
              <a:rPr lang="EN-US" dirty="0"/>
              <a:t> contains more than one</a:t>
            </a:r>
          </a:p>
          <a:p>
            <a:r>
              <a:rPr lang="EN-US" dirty="0"/>
              <a:t>replica of any block</a:t>
            </a:r>
          </a:p>
          <a:p>
            <a:r>
              <a:rPr lang="EN-US" dirty="0" err="1"/>
              <a:t>Rule2</a:t>
            </a:r>
            <a:r>
              <a:rPr lang="EN-US" dirty="0"/>
              <a:t>: No rack contains more than two replicas of</a:t>
            </a:r>
          </a:p>
          <a:p>
            <a:r>
              <a:rPr lang="EN-US" dirty="0"/>
              <a:t>the same block, provided there are sufficient racks</a:t>
            </a:r>
          </a:p>
          <a:p>
            <a:r>
              <a:rPr lang="EN-US" dirty="0"/>
              <a:t>on the cluster</a:t>
            </a:r>
          </a:p>
          <a:p>
            <a:endParaRPr lang="EN-US" dirty="0"/>
          </a:p>
          <a:p>
            <a:r>
              <a:rPr lang="EN-US" dirty="0"/>
              <a:t>Issue of current block allocation strategy: Cluster of unbalanced Nodes </a:t>
            </a:r>
          </a:p>
          <a:p>
            <a:r>
              <a:rPr lang="EN-US" dirty="0"/>
              <a:t>Over time the distribution of the blocks across data nodes become unbalanced. </a:t>
            </a:r>
          </a:p>
          <a:p>
            <a:r>
              <a:rPr lang="EN-US" dirty="0"/>
              <a:t>An unbalanced cluster can affect locality for MapReduce, and it puts a greater strain on the highly utilized data nodes.</a:t>
            </a:r>
          </a:p>
          <a:p>
            <a:endParaRPr lang="EN-US" dirty="0"/>
          </a:p>
          <a:p>
            <a:endParaRPr lang="EN-US" dirty="0"/>
          </a:p>
        </p:txBody>
      </p:sp>
      <p:sp>
        <p:nvSpPr>
          <p:cNvPr id="4" name="Slide Number Placeholder 3"/>
          <p:cNvSpPr>
            <a:spLocks noGrp="1"/>
          </p:cNvSpPr>
          <p:nvPr>
            <p:ph type="sldNum" sz="quarter" idx="10"/>
          </p:nvPr>
        </p:nvSpPr>
        <p:spPr/>
        <p:txBody>
          <a:bodyPr/>
          <a:lstStyle/>
          <a:p>
            <a:fld id="{F3AA12A4-8606-4666-9D8F-4A62810AD125}" type="slidenum">
              <a:rPr lang="en-US"/>
              <a:t>3</a:t>
            </a:fld>
            <a:endParaRPr lang="en-US"/>
          </a:p>
        </p:txBody>
      </p:sp>
    </p:spTree>
    <p:extLst>
      <p:ext uri="{BB962C8B-B14F-4D97-AF65-F5344CB8AC3E}">
        <p14:creationId xmlns:p14="http://schemas.microsoft.com/office/powerpoint/2010/main" val="106234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AA12A4-8606-4666-9D8F-4A62810AD125}" type="slidenum">
              <a:rPr lang="en-US"/>
              <a:t>15</a:t>
            </a:fld>
            <a:endParaRPr lang="en-US"/>
          </a:p>
        </p:txBody>
      </p:sp>
    </p:spTree>
    <p:extLst>
      <p:ext uri="{BB962C8B-B14F-4D97-AF65-F5344CB8AC3E}">
        <p14:creationId xmlns:p14="http://schemas.microsoft.com/office/powerpoint/2010/main" val="3351512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AA12A4-8606-4666-9D8F-4A62810AD125}" type="slidenum">
              <a:rPr lang="en-US"/>
              <a:t>16</a:t>
            </a:fld>
            <a:endParaRPr lang="en-US"/>
          </a:p>
        </p:txBody>
      </p:sp>
    </p:spTree>
    <p:extLst>
      <p:ext uri="{BB962C8B-B14F-4D97-AF65-F5344CB8AC3E}">
        <p14:creationId xmlns:p14="http://schemas.microsoft.com/office/powerpoint/2010/main" val="2273794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AA12A4-8606-4666-9D8F-4A62810AD125}" type="slidenum">
              <a:rPr lang="en-US"/>
              <a:t>17</a:t>
            </a:fld>
            <a:endParaRPr lang="en-US"/>
          </a:p>
        </p:txBody>
      </p:sp>
    </p:spTree>
    <p:extLst>
      <p:ext uri="{BB962C8B-B14F-4D97-AF65-F5344CB8AC3E}">
        <p14:creationId xmlns:p14="http://schemas.microsoft.com/office/powerpoint/2010/main" val="2578436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AA12A4-8606-4666-9D8F-4A62810AD125}" type="slidenum">
              <a:rPr lang="en-US"/>
              <a:t>18</a:t>
            </a:fld>
            <a:endParaRPr lang="en-US"/>
          </a:p>
        </p:txBody>
      </p:sp>
    </p:spTree>
    <p:extLst>
      <p:ext uri="{BB962C8B-B14F-4D97-AF65-F5344CB8AC3E}">
        <p14:creationId xmlns:p14="http://schemas.microsoft.com/office/powerpoint/2010/main" val="598269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AA12A4-8606-4666-9D8F-4A62810AD125}" type="slidenum">
              <a:rPr lang="en-US"/>
              <a:t>19</a:t>
            </a:fld>
            <a:endParaRPr lang="en-US"/>
          </a:p>
        </p:txBody>
      </p:sp>
    </p:spTree>
    <p:extLst>
      <p:ext uri="{BB962C8B-B14F-4D97-AF65-F5344CB8AC3E}">
        <p14:creationId xmlns:p14="http://schemas.microsoft.com/office/powerpoint/2010/main" val="4135753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AA12A4-8606-4666-9D8F-4A62810AD125}" type="slidenum">
              <a:rPr lang="en-US"/>
              <a:t>21</a:t>
            </a:fld>
            <a:endParaRPr lang="en-US"/>
          </a:p>
        </p:txBody>
      </p:sp>
    </p:spTree>
    <p:extLst>
      <p:ext uri="{BB962C8B-B14F-4D97-AF65-F5344CB8AC3E}">
        <p14:creationId xmlns:p14="http://schemas.microsoft.com/office/powerpoint/2010/main" val="3186320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t>
            </a:r>
            <a:r>
              <a:rPr lang="EN-CA"/>
              <a:t> </a:t>
            </a:r>
            <a:r>
              <a:rPr lang="EN-CA" dirty="0"/>
              <a:t>Still need to use Balancer in cases of adding new nodes (but the time taken will be much shorter than without the proposed auto-balancer)</a:t>
            </a:r>
            <a:r>
              <a:rPr lang="EN-US" dirty="0"/>
              <a:t> </a:t>
            </a:r>
          </a:p>
          <a:p>
            <a:r>
              <a:rPr lang="EN-CA"/>
              <a:t>- </a:t>
            </a:r>
            <a:r>
              <a:rPr lang="EN-CA" dirty="0"/>
              <a:t>Bottleneck problem when new node is introduce. (Unless, run the usual balancer when new node(s) are added, and the time taken will be reduced than running usual balancer without the new feature).</a:t>
            </a:r>
            <a:r>
              <a:rPr lang="EN-US" dirty="0"/>
              <a:t> </a:t>
            </a:r>
            <a:endParaRPr lang="en-US"/>
          </a:p>
        </p:txBody>
      </p:sp>
      <p:sp>
        <p:nvSpPr>
          <p:cNvPr id="4" name="Slide Number Placeholder 3"/>
          <p:cNvSpPr>
            <a:spLocks noGrp="1"/>
          </p:cNvSpPr>
          <p:nvPr>
            <p:ph type="sldNum" sz="quarter" idx="10"/>
          </p:nvPr>
        </p:nvSpPr>
        <p:spPr/>
        <p:txBody>
          <a:bodyPr/>
          <a:lstStyle/>
          <a:p>
            <a:fld id="{F3AA12A4-8606-4666-9D8F-4A62810AD125}" type="slidenum">
              <a:rPr lang="en-US" smtClean="0"/>
              <a:t>22</a:t>
            </a:fld>
            <a:endParaRPr lang="en-US"/>
          </a:p>
        </p:txBody>
      </p:sp>
    </p:spTree>
    <p:extLst>
      <p:ext uri="{BB962C8B-B14F-4D97-AF65-F5344CB8AC3E}">
        <p14:creationId xmlns:p14="http://schemas.microsoft.com/office/powerpoint/2010/main" val="3009668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AA12A4-8606-4666-9D8F-4A62810AD125}" type="slidenum">
              <a:rPr lang="en-US"/>
              <a:t>4</a:t>
            </a:fld>
            <a:endParaRPr lang="en-US"/>
          </a:p>
        </p:txBody>
      </p:sp>
    </p:spTree>
    <p:extLst>
      <p:ext uri="{BB962C8B-B14F-4D97-AF65-F5344CB8AC3E}">
        <p14:creationId xmlns:p14="http://schemas.microsoft.com/office/powerpoint/2010/main" val="99758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Calibri"/>
              </a:rPr>
              <a:t>In</a:t>
            </a:r>
            <a:r>
              <a:rPr lang="EN-US">
                <a:solidFill>
                  <a:srgbClr val="000000"/>
                </a:solidFill>
                <a:latin typeface="Calibri"/>
              </a:rPr>
              <a:t> </a:t>
            </a:r>
            <a:r>
              <a:rPr lang="EN-US" dirty="0">
                <a:solidFill>
                  <a:srgbClr val="000000"/>
                </a:solidFill>
                <a:latin typeface="Calibri"/>
              </a:rPr>
              <a:t>fact, it is recommended to run balancer on the period whereby there are less </a:t>
            </a:r>
            <a:r>
              <a:rPr lang="EN-US">
                <a:solidFill>
                  <a:srgbClr val="000000"/>
                </a:solidFill>
                <a:latin typeface="Calibri"/>
              </a:rPr>
              <a:t>user/trafic</a:t>
            </a:r>
            <a:endParaRPr lang="en-US"/>
          </a:p>
        </p:txBody>
      </p:sp>
      <p:sp>
        <p:nvSpPr>
          <p:cNvPr id="4" name="Slide Number Placeholder 3"/>
          <p:cNvSpPr>
            <a:spLocks noGrp="1"/>
          </p:cNvSpPr>
          <p:nvPr>
            <p:ph type="sldNum" sz="quarter" idx="10"/>
          </p:nvPr>
        </p:nvSpPr>
        <p:spPr/>
        <p:txBody>
          <a:bodyPr/>
          <a:lstStyle/>
          <a:p>
            <a:fld id="{F3AA12A4-8606-4666-9D8F-4A62810AD125}" type="slidenum">
              <a:rPr lang="en-US" smtClean="0"/>
              <a:t>5</a:t>
            </a:fld>
            <a:endParaRPr lang="en-US"/>
          </a:p>
        </p:txBody>
      </p:sp>
    </p:spTree>
    <p:extLst>
      <p:ext uri="{BB962C8B-B14F-4D97-AF65-F5344CB8AC3E}">
        <p14:creationId xmlns:p14="http://schemas.microsoft.com/office/powerpoint/2010/main" val="4229759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AA12A4-8606-4666-9D8F-4A62810AD125}" type="slidenum">
              <a:rPr lang="en-US"/>
              <a:t>9</a:t>
            </a:fld>
            <a:endParaRPr lang="en-US"/>
          </a:p>
        </p:txBody>
      </p:sp>
    </p:spTree>
    <p:extLst>
      <p:ext uri="{BB962C8B-B14F-4D97-AF65-F5344CB8AC3E}">
        <p14:creationId xmlns:p14="http://schemas.microsoft.com/office/powerpoint/2010/main" val="3571442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AA12A4-8606-4666-9D8F-4A62810AD125}" type="slidenum">
              <a:rPr lang="en-US"/>
              <a:t>10</a:t>
            </a:fld>
            <a:endParaRPr lang="en-US"/>
          </a:p>
        </p:txBody>
      </p:sp>
    </p:spTree>
    <p:extLst>
      <p:ext uri="{BB962C8B-B14F-4D97-AF65-F5344CB8AC3E}">
        <p14:creationId xmlns:p14="http://schemas.microsoft.com/office/powerpoint/2010/main" val="1014698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AA12A4-8606-4666-9D8F-4A62810AD125}" type="slidenum">
              <a:rPr lang="en-US"/>
              <a:t>11</a:t>
            </a:fld>
            <a:endParaRPr lang="en-US"/>
          </a:p>
        </p:txBody>
      </p:sp>
    </p:spTree>
    <p:extLst>
      <p:ext uri="{BB962C8B-B14F-4D97-AF65-F5344CB8AC3E}">
        <p14:creationId xmlns:p14="http://schemas.microsoft.com/office/powerpoint/2010/main" val="1738894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AA12A4-8606-4666-9D8F-4A62810AD125}" type="slidenum">
              <a:rPr lang="en-US"/>
              <a:t>12</a:t>
            </a:fld>
            <a:endParaRPr lang="en-US"/>
          </a:p>
        </p:txBody>
      </p:sp>
    </p:spTree>
    <p:extLst>
      <p:ext uri="{BB962C8B-B14F-4D97-AF65-F5344CB8AC3E}">
        <p14:creationId xmlns:p14="http://schemas.microsoft.com/office/powerpoint/2010/main" val="2190104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AA12A4-8606-4666-9D8F-4A62810AD125}" type="slidenum">
              <a:rPr lang="en-US"/>
              <a:t>13</a:t>
            </a:fld>
            <a:endParaRPr lang="en-US"/>
          </a:p>
        </p:txBody>
      </p:sp>
    </p:spTree>
    <p:extLst>
      <p:ext uri="{BB962C8B-B14F-4D97-AF65-F5344CB8AC3E}">
        <p14:creationId xmlns:p14="http://schemas.microsoft.com/office/powerpoint/2010/main" val="2266002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AA12A4-8606-4666-9D8F-4A62810AD125}" type="slidenum">
              <a:rPr lang="en-US"/>
              <a:t>14</a:t>
            </a:fld>
            <a:endParaRPr lang="en-US"/>
          </a:p>
        </p:txBody>
      </p:sp>
    </p:spTree>
    <p:extLst>
      <p:ext uri="{BB962C8B-B14F-4D97-AF65-F5344CB8AC3E}">
        <p14:creationId xmlns:p14="http://schemas.microsoft.com/office/powerpoint/2010/main" val="27206098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3F81C7E-B907-42C6-A78C-2A3A138EE281}" type="datetime1">
              <a:rPr lang="en-CA" smtClean="0"/>
              <a:t>2016-11-30</a:t>
            </a:fld>
            <a:endParaRPr lang="en-CA"/>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CA"/>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38BDDFF-8980-4759-9BE1-0292616EA5FA}"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6F4256-49C5-463C-B36A-2D30AF5DCB1D}" type="datetime1">
              <a:rPr lang="en-CA" smtClean="0"/>
              <a:t>2016-11-30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8BDDFF-8980-4759-9BE1-0292616EA5FA}"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AD6C14-CD8C-4747-B767-7DFD7520046E}" type="datetime1">
              <a:rPr lang="en-CA" smtClean="0"/>
              <a:t>2016-11-30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8BDDFF-8980-4759-9BE1-0292616EA5FA}"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7BF6F5D-33E7-4DDF-87D1-3E26040DECC6}" type="datetime1">
              <a:rPr lang="en-CA" smtClean="0"/>
              <a:t>2016-11-30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8BDDFF-8980-4759-9BE1-0292616EA5FA}" type="slidenum">
              <a:rPr lang="en-CA" smtClean="0"/>
              <a:t>‹#›</a:t>
            </a:fld>
            <a:endParaRPr lang="en-CA"/>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587241C-293A-4845-BFE5-D1F89CC1D86E}" type="datetime1">
              <a:rPr lang="en-CA" smtClean="0"/>
              <a:t>2016-11-30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8BDDFF-8980-4759-9BE1-0292616EA5FA}" type="slidenum">
              <a:rPr lang="en-CA" smtClean="0"/>
              <a:t>‹#›</a:t>
            </a:fld>
            <a:endParaRPr lang="en-CA"/>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05DFCC5-1C7E-40D0-9991-7A7214573194}" type="datetime1">
              <a:rPr lang="en-CA" smtClean="0"/>
              <a:t>2016-11-30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38BDDFF-8980-4759-9BE1-0292616EA5FA}" type="slidenum">
              <a:rPr lang="en-CA" smtClean="0"/>
              <a:t>‹#›</a:t>
            </a:fld>
            <a:endParaRPr lang="en-CA"/>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B48C556-ADEA-4B86-8356-FA20C0653098}" type="datetime1">
              <a:rPr lang="en-CA" smtClean="0"/>
              <a:t>2016-11-30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38BDDFF-8980-4759-9BE1-0292616EA5FA}" type="slidenum">
              <a:rPr lang="en-CA" smtClean="0"/>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F7CEF70-EB28-4FA3-8680-A08164503660}" type="datetime1">
              <a:rPr lang="en-CA" smtClean="0"/>
              <a:t>2016-11-30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38BDDFF-8980-4759-9BE1-0292616EA5FA}" type="slidenum">
              <a:rPr lang="en-CA" smtClean="0"/>
              <a:t>‹#›</a:t>
            </a:fld>
            <a:endParaRPr lang="en-CA"/>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B3F5E-75DF-400E-9206-16140884910B}" type="datetime1">
              <a:rPr lang="en-CA" smtClean="0"/>
              <a:t>2016-11-30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38BDDFF-8980-4759-9BE1-0292616EA5FA}"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9815A2FF-CEDD-458D-8263-CA146AF88487}" type="datetime1">
              <a:rPr lang="en-CA" smtClean="0"/>
              <a:t>2016-11-30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38BDDFF-8980-4759-9BE1-0292616EA5FA}" type="slidenum">
              <a:rPr lang="en-CA" smtClean="0"/>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B2AB72F-B8F5-449B-B65A-0C0BD2684FF9}" type="datetime1">
              <a:rPr lang="en-CA" smtClean="0"/>
              <a:t>2016-11-30</a:t>
            </a:fld>
            <a:endParaRPr lang="en-CA"/>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CA"/>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38BDDFF-8980-4759-9BE1-0292616EA5FA}" type="slidenum">
              <a:rPr lang="en-CA" smtClean="0"/>
              <a:t>‹#›</a:t>
            </a:fld>
            <a:endParaRPr lang="en-CA"/>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712FF12-089F-402B-9B93-4E5639A323B9}" type="datetime1">
              <a:rPr lang="en-CA" smtClean="0"/>
              <a:t>2016-11-30</a:t>
            </a:fld>
            <a:endParaRPr lang="en-CA"/>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CA"/>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38BDDFF-8980-4759-9BE1-0292616EA5FA}"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CA" dirty="0"/>
              <a:t>Enhancement Proposal</a:t>
            </a:r>
          </a:p>
        </p:txBody>
      </p:sp>
      <p:sp>
        <p:nvSpPr>
          <p:cNvPr id="7" name="Subtitle 6"/>
          <p:cNvSpPr>
            <a:spLocks noGrp="1"/>
          </p:cNvSpPr>
          <p:nvPr>
            <p:ph type="subTitle" idx="1"/>
          </p:nvPr>
        </p:nvSpPr>
        <p:spPr/>
        <p:txBody>
          <a:bodyPr/>
          <a:lstStyle/>
          <a:p>
            <a:r>
              <a:rPr lang="en-CA" dirty="0"/>
              <a:t>Reverse </a:t>
            </a:r>
            <a:r>
              <a:rPr lang="en-CA" dirty="0" err="1"/>
              <a:t>Em</a:t>
            </a:r>
            <a:r>
              <a:rPr lang="en-CA" dirty="0"/>
              <a:t>’ All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anchor="t">
            <a:normAutofit/>
          </a:bodyPr>
          <a:lstStyle/>
          <a:p>
            <a:r>
              <a:rPr lang="EN-US" dirty="0"/>
              <a:t>Balance data during block replication</a:t>
            </a:r>
          </a:p>
          <a:p>
            <a:r>
              <a:rPr lang="EN-US" dirty="0"/>
              <a:t>Replicate data to underutilized DataNodes </a:t>
            </a:r>
          </a:p>
          <a:p>
            <a:r>
              <a:rPr lang="EN-US" dirty="0"/>
              <a:t>Modify the code itself, instead of using a script </a:t>
            </a:r>
          </a:p>
        </p:txBody>
      </p:sp>
      <p:sp>
        <p:nvSpPr>
          <p:cNvPr id="3" name="Title 2"/>
          <p:cNvSpPr>
            <a:spLocks noGrp="1"/>
          </p:cNvSpPr>
          <p:nvPr>
            <p:ph type="title"/>
          </p:nvPr>
        </p:nvSpPr>
        <p:spPr/>
        <p:txBody>
          <a:bodyPr>
            <a:normAutofit fontScale="90000"/>
          </a:bodyPr>
          <a:lstStyle/>
          <a:p>
            <a:r>
              <a:rPr lang="EN-US" dirty="0"/>
              <a:t>Approach 2: Modifying Replica Placement Policy</a:t>
            </a:r>
          </a:p>
        </p:txBody>
      </p:sp>
      <p:sp>
        <p:nvSpPr>
          <p:cNvPr id="5" name="Slide Number Placeholder 4"/>
          <p:cNvSpPr>
            <a:spLocks noGrp="1"/>
          </p:cNvSpPr>
          <p:nvPr>
            <p:ph type="sldNum" sz="quarter" idx="12"/>
          </p:nvPr>
        </p:nvSpPr>
        <p:spPr/>
        <p:txBody>
          <a:bodyPr/>
          <a:lstStyle/>
          <a:p>
            <a:fld id="{A38BDDFF-8980-4759-9BE1-0292616EA5FA}" type="slidenum">
              <a:rPr lang="en-CA" smtClean="0"/>
              <a:t>10</a:t>
            </a:fld>
            <a:endParaRPr lang="en-CA"/>
          </a:p>
        </p:txBody>
      </p:sp>
    </p:spTree>
    <p:extLst>
      <p:ext uri="{BB962C8B-B14F-4D97-AF65-F5344CB8AC3E}">
        <p14:creationId xmlns:p14="http://schemas.microsoft.com/office/powerpoint/2010/main" val="3344718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anchor="t">
            <a:normAutofit/>
          </a:bodyPr>
          <a:lstStyle/>
          <a:p>
            <a:pPr marL="109728" indent="0">
              <a:buNone/>
            </a:pPr>
            <a:r>
              <a:rPr lang="EN-US" dirty="0"/>
              <a:t>Advantage:</a:t>
            </a:r>
          </a:p>
          <a:p>
            <a:r>
              <a:rPr lang="EN-US" dirty="0"/>
              <a:t>Minimum Impact on most procedures</a:t>
            </a:r>
          </a:p>
          <a:p>
            <a:r>
              <a:rPr lang="EN-US" dirty="0"/>
              <a:t>Retain most of the objective of original block placement policy</a:t>
            </a:r>
          </a:p>
          <a:p>
            <a:pPr marL="109728" indent="0">
              <a:buNone/>
            </a:pPr>
            <a:endParaRPr lang="EN-US" dirty="0"/>
          </a:p>
          <a:p>
            <a:pPr marL="109728" indent="0">
              <a:buNone/>
            </a:pPr>
            <a:r>
              <a:rPr lang="EN-US" dirty="0"/>
              <a:t>Disadvantage:</a:t>
            </a:r>
          </a:p>
          <a:p>
            <a:r>
              <a:rPr lang="EN-US" dirty="0"/>
              <a:t>Require modifying current implementation / logic of choosing DataNode</a:t>
            </a:r>
          </a:p>
          <a:p>
            <a:r>
              <a:rPr lang="EN-US" dirty="0"/>
              <a:t>Affect runtime of process involving choosing of DataNodes to store data block</a:t>
            </a:r>
          </a:p>
          <a:p>
            <a:pPr marL="109728" indent="0">
              <a:buNone/>
            </a:pPr>
            <a:endParaRPr lang="EN-US" dirty="0"/>
          </a:p>
          <a:p>
            <a:pPr marL="109728" indent="0">
              <a:buNone/>
            </a:pPr>
            <a:endParaRPr lang="EN-US" dirty="0"/>
          </a:p>
          <a:p>
            <a:pPr marL="109728" indent="0">
              <a:buNone/>
            </a:pPr>
            <a:endParaRPr lang="EN-US" dirty="0"/>
          </a:p>
          <a:p>
            <a:pPr marL="109728" indent="0">
              <a:buNone/>
            </a:pPr>
            <a:endParaRPr lang="EN-US" dirty="0"/>
          </a:p>
        </p:txBody>
      </p:sp>
      <p:sp>
        <p:nvSpPr>
          <p:cNvPr id="6" name="Title 2"/>
          <p:cNvSpPr txBox="1">
            <a:spLocks/>
          </p:cNvSpPr>
          <p:nvPr/>
        </p:nvSpPr>
        <p:spPr>
          <a:xfrm>
            <a:off x="571500" y="190500"/>
            <a:ext cx="8396613" cy="1143000"/>
          </a:xfrm>
          <a:prstGeom prst="rect">
            <a:avLst/>
          </a:prstGeom>
        </p:spPr>
        <p:txBody>
          <a:bodyPr vert="horz" rtlCol="0" anchor="ctr">
            <a:normAutofit fontScale="67500"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CA" dirty="0"/>
              <a:t>Advantages and Disadvantages of Approach 2 : Modifying Replica Placement Policy</a:t>
            </a:r>
            <a:endParaRPr lang="en-CA" dirty="0"/>
          </a:p>
        </p:txBody>
      </p:sp>
      <p:sp>
        <p:nvSpPr>
          <p:cNvPr id="4" name="Slide Number Placeholder 3"/>
          <p:cNvSpPr>
            <a:spLocks noGrp="1"/>
          </p:cNvSpPr>
          <p:nvPr>
            <p:ph type="sldNum" sz="quarter" idx="12"/>
          </p:nvPr>
        </p:nvSpPr>
        <p:spPr/>
        <p:txBody>
          <a:bodyPr/>
          <a:lstStyle/>
          <a:p>
            <a:fld id="{A38BDDFF-8980-4759-9BE1-0292616EA5FA}" type="slidenum">
              <a:rPr lang="en-CA" smtClean="0"/>
              <a:t>11</a:t>
            </a:fld>
            <a:endParaRPr lang="en-CA"/>
          </a:p>
        </p:txBody>
      </p:sp>
    </p:spTree>
    <p:extLst>
      <p:ext uri="{BB962C8B-B14F-4D97-AF65-F5344CB8AC3E}">
        <p14:creationId xmlns:p14="http://schemas.microsoft.com/office/powerpoint/2010/main" val="2878630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anchor="t">
            <a:normAutofit fontScale="85000" lnSpcReduction="20000"/>
          </a:bodyPr>
          <a:lstStyle/>
          <a:p>
            <a:pPr marL="109728" indent="0">
              <a:buNone/>
            </a:pPr>
            <a:r>
              <a:rPr lang="EN-US" dirty="0">
                <a:solidFill>
                  <a:srgbClr val="2DA2BF"/>
                </a:solidFill>
                <a:latin typeface="Lucida Sans Unicode"/>
              </a:rPr>
              <a:t>1. </a:t>
            </a:r>
            <a:r>
              <a:rPr lang="EN-US" dirty="0">
                <a:latin typeface="Arial"/>
              </a:rPr>
              <a:t>Place the first replica somewhere – </a:t>
            </a:r>
            <a:r>
              <a:rPr lang="EN-US" strike="sngStrike" dirty="0">
                <a:latin typeface="Arial"/>
              </a:rPr>
              <a:t>either a random rack and node</a:t>
            </a:r>
            <a:r>
              <a:rPr lang="EN-US" dirty="0">
                <a:latin typeface="Arial"/>
              </a:rPr>
              <a:t> </a:t>
            </a:r>
          </a:p>
          <a:p>
            <a:pPr marL="109728" indent="0">
              <a:buNone/>
            </a:pPr>
            <a:endParaRPr lang="EN-US" dirty="0">
              <a:latin typeface="Arial"/>
            </a:endParaRPr>
          </a:p>
          <a:p>
            <a:pPr marL="109728" indent="0">
              <a:buNone/>
            </a:pPr>
            <a:r>
              <a:rPr lang="EN-US" dirty="0">
                <a:latin typeface="Arial"/>
              </a:rPr>
              <a:t>a. on the local node (if the HDFS client is running on a node inside the cluster). </a:t>
            </a:r>
          </a:p>
          <a:p>
            <a:pPr marL="109728" indent="0">
              <a:buNone/>
            </a:pPr>
            <a:r>
              <a:rPr lang="EN-US" dirty="0">
                <a:solidFill>
                  <a:srgbClr val="0000FF"/>
                </a:solidFill>
                <a:latin typeface="Arial"/>
              </a:rPr>
              <a:t>Search within the rack for node with lowest capacity. </a:t>
            </a:r>
            <a:endParaRPr lang="EN-US" dirty="0">
              <a:latin typeface="Arial"/>
            </a:endParaRPr>
          </a:p>
          <a:p>
            <a:pPr marL="109728" indent="0">
              <a:buNone/>
            </a:pPr>
            <a:r>
              <a:rPr lang="EN-US" dirty="0">
                <a:solidFill>
                  <a:srgbClr val="0000FF"/>
                </a:solidFill>
                <a:latin typeface="Arial"/>
              </a:rPr>
              <a:t>If the node capacity is not over-utilized, it will be the node hosting the first replica.</a:t>
            </a:r>
          </a:p>
          <a:p>
            <a:pPr marL="109728" indent="0">
              <a:buNone/>
            </a:pPr>
            <a:r>
              <a:rPr lang="EN-US" dirty="0">
                <a:solidFill>
                  <a:srgbClr val="0000FF"/>
                </a:solidFill>
                <a:latin typeface="Arial"/>
              </a:rPr>
              <a:t>Else look for rack with the lowest capacity node (proceed to option </a:t>
            </a:r>
          </a:p>
          <a:p>
            <a:pPr marL="109728" indent="0">
              <a:buNone/>
            </a:pPr>
            <a:endParaRPr lang="EN-US" dirty="0">
              <a:latin typeface="Arial"/>
            </a:endParaRPr>
          </a:p>
          <a:p>
            <a:pPr marL="109728" indent="0">
              <a:buNone/>
            </a:pPr>
            <a:r>
              <a:rPr lang="EN-US" dirty="0">
                <a:latin typeface="Arial"/>
              </a:rPr>
              <a:t>b. anywhere(if the HDFS client is outside the Hadoop cluster) </a:t>
            </a:r>
          </a:p>
          <a:p>
            <a:pPr marL="109728" indent="0">
              <a:buNone/>
            </a:pPr>
            <a:r>
              <a:rPr lang="EN-US" dirty="0">
                <a:solidFill>
                  <a:srgbClr val="0000FF"/>
                </a:solidFill>
                <a:latin typeface="Arial"/>
              </a:rPr>
              <a:t>Pick a node with the lowest capacity</a:t>
            </a:r>
          </a:p>
        </p:txBody>
      </p:sp>
      <p:sp>
        <p:nvSpPr>
          <p:cNvPr id="3" name="Title 2"/>
          <p:cNvSpPr>
            <a:spLocks noGrp="1"/>
          </p:cNvSpPr>
          <p:nvPr>
            <p:ph type="title"/>
          </p:nvPr>
        </p:nvSpPr>
        <p:spPr>
          <a:xfrm>
            <a:off x="457200" y="274638"/>
            <a:ext cx="8483224" cy="1143000"/>
          </a:xfrm>
        </p:spPr>
        <p:txBody>
          <a:bodyPr>
            <a:noAutofit/>
          </a:bodyPr>
          <a:lstStyle/>
          <a:p>
            <a:r>
              <a:rPr lang="EN-US" sz="3200" dirty="0">
                <a:solidFill>
                  <a:srgbClr val="464646"/>
                </a:solidFill>
              </a:rPr>
              <a:t>Proposed Implementation of approach – Modifying Replica Placement Policy</a:t>
            </a:r>
            <a:endParaRPr lang="EN-US" sz="3200" dirty="0">
              <a:solidFill>
                <a:srgbClr val="464646"/>
              </a:solidFill>
              <a:latin typeface="Lucida Sans Unicode"/>
            </a:endParaRPr>
          </a:p>
        </p:txBody>
      </p:sp>
      <p:sp>
        <p:nvSpPr>
          <p:cNvPr id="5" name="Slide Number Placeholder 4"/>
          <p:cNvSpPr>
            <a:spLocks noGrp="1"/>
          </p:cNvSpPr>
          <p:nvPr>
            <p:ph type="sldNum" sz="quarter" idx="12"/>
          </p:nvPr>
        </p:nvSpPr>
        <p:spPr/>
        <p:txBody>
          <a:bodyPr/>
          <a:lstStyle/>
          <a:p>
            <a:fld id="{A38BDDFF-8980-4759-9BE1-0292616EA5FA}" type="slidenum">
              <a:rPr lang="en-CA" smtClean="0"/>
              <a:t>12</a:t>
            </a:fld>
            <a:endParaRPr lang="en-CA"/>
          </a:p>
        </p:txBody>
      </p:sp>
    </p:spTree>
    <p:extLst>
      <p:ext uri="{BB962C8B-B14F-4D97-AF65-F5344CB8AC3E}">
        <p14:creationId xmlns:p14="http://schemas.microsoft.com/office/powerpoint/2010/main" val="3795036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solidFill>
                  <a:srgbClr val="464646"/>
                </a:solidFill>
              </a:rPr>
              <a:t>Proposed Implementation of approach – Modifying Replica Placement Policy</a:t>
            </a:r>
            <a:r>
              <a:rPr lang="EN-US" sz="3200" b="0" dirty="0">
                <a:solidFill>
                  <a:schemeClr val="tx1"/>
                </a:solidFill>
              </a:rPr>
              <a:t> </a:t>
            </a:r>
          </a:p>
        </p:txBody>
      </p:sp>
      <p:sp>
        <p:nvSpPr>
          <p:cNvPr id="2" name="Content Placeholder 1"/>
          <p:cNvSpPr>
            <a:spLocks noGrp="1"/>
          </p:cNvSpPr>
          <p:nvPr>
            <p:ph idx="1"/>
          </p:nvPr>
        </p:nvSpPr>
        <p:spPr>
          <a:xfrm>
            <a:off x="457358" y="1647825"/>
            <a:ext cx="8229600" cy="4525963"/>
          </a:xfrm>
        </p:spPr>
        <p:txBody>
          <a:bodyPr vert="horz" anchor="t">
            <a:normAutofit/>
          </a:bodyPr>
          <a:lstStyle/>
          <a:p>
            <a:pPr marL="109728" indent="0">
              <a:buNone/>
            </a:pPr>
            <a:r>
              <a:rPr lang="EN-US" dirty="0">
                <a:solidFill>
                  <a:srgbClr val="2DA2BF"/>
                </a:solidFill>
                <a:latin typeface="Lucida Sans Unicode"/>
              </a:rPr>
              <a:t>2. </a:t>
            </a:r>
            <a:r>
              <a:rPr lang="EN-US" dirty="0">
                <a:latin typeface="Arial"/>
              </a:rPr>
              <a:t>The second replica is written to a different rack from the first, </a:t>
            </a:r>
            <a:r>
              <a:rPr lang="EN-US" strike="sngStrike" dirty="0">
                <a:latin typeface="Arial"/>
              </a:rPr>
              <a:t>chosen at random</a:t>
            </a:r>
            <a:r>
              <a:rPr lang="EN-US" dirty="0">
                <a:latin typeface="Arial"/>
              </a:rPr>
              <a:t> </a:t>
            </a:r>
            <a:endParaRPr lang="en-US" dirty="0">
              <a:latin typeface="Arial"/>
            </a:endParaRPr>
          </a:p>
          <a:p>
            <a:pPr marL="109728" indent="0">
              <a:buNone/>
            </a:pPr>
            <a:r>
              <a:rPr lang="EN-US" dirty="0">
                <a:solidFill>
                  <a:srgbClr val="0000FF"/>
                </a:solidFill>
                <a:latin typeface="Arial"/>
              </a:rPr>
              <a:t>Pick a node, at a different rack from the first, with the lowest capacity</a:t>
            </a:r>
          </a:p>
          <a:p>
            <a:pPr marL="109728" indent="0">
              <a:buNone/>
            </a:pPr>
            <a:endParaRPr lang="EN-US" dirty="0">
              <a:solidFill>
                <a:srgbClr val="0000FF"/>
              </a:solidFill>
              <a:latin typeface="Arial"/>
            </a:endParaRPr>
          </a:p>
          <a:p>
            <a:pPr marL="109728" indent="0">
              <a:buNone/>
            </a:pPr>
            <a:r>
              <a:rPr lang="EN-US" dirty="0">
                <a:solidFill>
                  <a:srgbClr val="2DA2BF"/>
                </a:solidFill>
                <a:latin typeface="Lucida Sans Unicode"/>
              </a:rPr>
              <a:t>3. </a:t>
            </a:r>
            <a:r>
              <a:rPr lang="EN-US" dirty="0">
                <a:latin typeface="Arial"/>
              </a:rPr>
              <a:t>The third replica is written to the same rack as the second replica, but on a different node</a:t>
            </a:r>
          </a:p>
          <a:p>
            <a:pPr marL="109728" indent="0">
              <a:buNone/>
            </a:pPr>
            <a:r>
              <a:rPr lang="EN-US" dirty="0">
                <a:solidFill>
                  <a:srgbClr val="0000FF"/>
                </a:solidFill>
                <a:latin typeface="Arial"/>
              </a:rPr>
              <a:t>Pick a node, in that same rack, with the lowest capacity</a:t>
            </a:r>
          </a:p>
        </p:txBody>
      </p:sp>
      <p:sp>
        <p:nvSpPr>
          <p:cNvPr id="5" name="Slide Number Placeholder 4"/>
          <p:cNvSpPr>
            <a:spLocks noGrp="1"/>
          </p:cNvSpPr>
          <p:nvPr>
            <p:ph type="sldNum" sz="quarter" idx="12"/>
          </p:nvPr>
        </p:nvSpPr>
        <p:spPr/>
        <p:txBody>
          <a:bodyPr/>
          <a:lstStyle/>
          <a:p>
            <a:fld id="{A38BDDFF-8980-4759-9BE1-0292616EA5FA}" type="slidenum">
              <a:rPr lang="en-CA" smtClean="0"/>
              <a:t>13</a:t>
            </a:fld>
            <a:endParaRPr lang="en-CA"/>
          </a:p>
        </p:txBody>
      </p:sp>
    </p:spTree>
    <p:extLst>
      <p:ext uri="{BB962C8B-B14F-4D97-AF65-F5344CB8AC3E}">
        <p14:creationId xmlns:p14="http://schemas.microsoft.com/office/powerpoint/2010/main" val="1658653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358" y="1704975"/>
            <a:ext cx="8229600" cy="4525963"/>
          </a:xfrm>
        </p:spPr>
        <p:txBody>
          <a:bodyPr vert="horz" anchor="t">
            <a:normAutofit/>
          </a:bodyPr>
          <a:lstStyle/>
          <a:p>
            <a:pPr marL="109728" indent="0">
              <a:buNone/>
            </a:pPr>
            <a:r>
              <a:rPr lang="EN-US" dirty="0">
                <a:solidFill>
                  <a:srgbClr val="2DA2BF"/>
                </a:solidFill>
                <a:latin typeface="Lucida Sans Unicode"/>
              </a:rPr>
              <a:t>4. </a:t>
            </a:r>
            <a:r>
              <a:rPr lang="EN-US" dirty="0">
                <a:latin typeface="Arial"/>
              </a:rPr>
              <a:t>If there are more replicas – spread them across the rest of the racks, following the policy of no more than two replicas in the same rack and no more than one replica in the same node:  </a:t>
            </a:r>
          </a:p>
          <a:p>
            <a:pPr marL="109728" indent="0">
              <a:buNone/>
            </a:pPr>
            <a:endParaRPr lang="EN-US" dirty="0">
              <a:solidFill>
                <a:srgbClr val="0000FF"/>
              </a:solidFill>
              <a:latin typeface="Arial"/>
            </a:endParaRPr>
          </a:p>
          <a:p>
            <a:pPr marL="109728" indent="0">
              <a:buNone/>
            </a:pPr>
            <a:r>
              <a:rPr lang="EN-US" dirty="0">
                <a:solidFill>
                  <a:srgbClr val="0000FF"/>
                </a:solidFill>
                <a:latin typeface="Arial"/>
              </a:rPr>
              <a:t>When choosing a rack, pick the rack with </a:t>
            </a:r>
            <a:r>
              <a:rPr lang="EN-US">
                <a:solidFill>
                  <a:srgbClr val="0000FF"/>
                </a:solidFill>
                <a:latin typeface="Arial"/>
              </a:rPr>
              <a:t>the </a:t>
            </a:r>
            <a:r>
              <a:rPr lang="EN-US" dirty="0">
                <a:solidFill>
                  <a:srgbClr val="0000FF"/>
                </a:solidFill>
                <a:latin typeface="Arial"/>
              </a:rPr>
              <a:t>node</a:t>
            </a:r>
            <a:r>
              <a:rPr lang="EN-US">
                <a:solidFill>
                  <a:srgbClr val="0000FF"/>
                </a:solidFill>
                <a:latin typeface="Arial"/>
              </a:rPr>
              <a:t> </a:t>
            </a:r>
            <a:r>
              <a:rPr lang="EN-US" dirty="0">
                <a:solidFill>
                  <a:srgbClr val="0000FF"/>
                </a:solidFill>
                <a:latin typeface="Arial"/>
              </a:rPr>
              <a:t>of</a:t>
            </a:r>
            <a:r>
              <a:rPr lang="EN-US">
                <a:solidFill>
                  <a:srgbClr val="0000FF"/>
                </a:solidFill>
                <a:latin typeface="Arial"/>
              </a:rPr>
              <a:t> lowest capacity </a:t>
            </a:r>
            <a:r>
              <a:rPr lang="EN-US" dirty="0">
                <a:solidFill>
                  <a:srgbClr val="0000FF"/>
                </a:solidFill>
                <a:latin typeface="Arial"/>
              </a:rPr>
              <a:t>and place the replica in that node</a:t>
            </a:r>
            <a:r>
              <a:rPr lang="EN-US" dirty="0">
                <a:solidFill>
                  <a:srgbClr val="000000"/>
                </a:solidFill>
                <a:latin typeface="Arial"/>
              </a:rPr>
              <a:t> </a:t>
            </a:r>
            <a:endParaRPr lang="EN-US" dirty="0">
              <a:latin typeface="Arial"/>
            </a:endParaRPr>
          </a:p>
          <a:p>
            <a:pPr marL="109728" indent="0">
              <a:buNone/>
            </a:pPr>
            <a:r>
              <a:rPr lang="EN-US" dirty="0">
                <a:solidFill>
                  <a:srgbClr val="0000FF"/>
                </a:solidFill>
                <a:latin typeface="Arial"/>
              </a:rPr>
              <a:t>When choosing within a rack, pick the node with the lowest capacity </a:t>
            </a:r>
            <a:r>
              <a:rPr lang="EN-US" dirty="0">
                <a:latin typeface="Arial"/>
              </a:rPr>
              <a:t> </a:t>
            </a:r>
          </a:p>
        </p:txBody>
      </p:sp>
      <p:sp>
        <p:nvSpPr>
          <p:cNvPr id="5" name="Title 2"/>
          <p:cNvSpPr txBox="1">
            <a:spLocks/>
          </p:cNvSpPr>
          <p:nvPr/>
        </p:nvSpPr>
        <p:spPr>
          <a:xfrm>
            <a:off x="596759" y="416784"/>
            <a:ext cx="8229600" cy="1143000"/>
          </a:xfrm>
          <a:prstGeom prst="rect">
            <a:avLst/>
          </a:prstGeom>
        </p:spPr>
        <p:txBody>
          <a:bodyPr vert="horz" rtlCol="0" anchor="ctr">
            <a:normAutofit fontScale="825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dirty="0">
                <a:solidFill>
                  <a:srgbClr val="464646"/>
                </a:solidFill>
              </a:rPr>
              <a:t>Proposed Implementation of approach – Modifying Replica Placement Policy</a:t>
            </a:r>
            <a:r>
              <a:rPr lang="EN-US" b="0" dirty="0">
                <a:solidFill>
                  <a:srgbClr val="000000"/>
                </a:solidFill>
              </a:rPr>
              <a:t> </a:t>
            </a:r>
            <a:endParaRPr lang="EN-US" b="0">
              <a:solidFill>
                <a:schemeClr val="tx1"/>
              </a:solidFill>
            </a:endParaRPr>
          </a:p>
        </p:txBody>
      </p:sp>
      <p:sp>
        <p:nvSpPr>
          <p:cNvPr id="4" name="Slide Number Placeholder 3"/>
          <p:cNvSpPr>
            <a:spLocks noGrp="1"/>
          </p:cNvSpPr>
          <p:nvPr>
            <p:ph type="sldNum" sz="quarter" idx="12"/>
          </p:nvPr>
        </p:nvSpPr>
        <p:spPr/>
        <p:txBody>
          <a:bodyPr/>
          <a:lstStyle/>
          <a:p>
            <a:fld id="{A38BDDFF-8980-4759-9BE1-0292616EA5FA}" type="slidenum">
              <a:rPr lang="en-CA" smtClean="0"/>
              <a:t>14</a:t>
            </a:fld>
            <a:endParaRPr lang="en-CA"/>
          </a:p>
        </p:txBody>
      </p:sp>
    </p:spTree>
    <p:extLst>
      <p:ext uri="{BB962C8B-B14F-4D97-AF65-F5344CB8AC3E}">
        <p14:creationId xmlns:p14="http://schemas.microsoft.com/office/powerpoint/2010/main" val="166288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38BDDFF-8980-4759-9BE1-0292616EA5FA}" type="slidenum">
              <a:rPr lang="en-CA" smtClean="0"/>
              <a:t>15</a:t>
            </a:fld>
            <a:endParaRPr lang="en-CA"/>
          </a:p>
        </p:txBody>
      </p:sp>
      <p:sp>
        <p:nvSpPr>
          <p:cNvPr id="4" name="Title 3"/>
          <p:cNvSpPr>
            <a:spLocks noGrp="1"/>
          </p:cNvSpPr>
          <p:nvPr>
            <p:ph type="title"/>
          </p:nvPr>
        </p:nvSpPr>
        <p:spPr>
          <a:xfrm>
            <a:off x="457358" y="104775"/>
            <a:ext cx="8229600" cy="1143000"/>
          </a:xfrm>
        </p:spPr>
        <p:txBody>
          <a:bodyPr>
            <a:normAutofit fontScale="90000"/>
          </a:bodyPr>
          <a:lstStyle/>
          <a:p>
            <a:r>
              <a:rPr lang="EN-US" dirty="0">
                <a:solidFill>
                  <a:srgbClr val="464646"/>
                </a:solidFill>
              </a:rPr>
              <a:t>Replica Allocation Decision - Write</a:t>
            </a:r>
          </a:p>
        </p:txBody>
      </p:sp>
      <p:pic>
        <p:nvPicPr>
          <p:cNvPr id="5" name="Picture 4"/>
          <p:cNvPicPr>
            <a:picLocks noChangeAspect="1"/>
          </p:cNvPicPr>
          <p:nvPr/>
        </p:nvPicPr>
        <p:blipFill>
          <a:blip r:embed="rId3"/>
          <a:stretch>
            <a:fillRect/>
          </a:stretch>
        </p:blipFill>
        <p:spPr>
          <a:xfrm>
            <a:off x="752735" y="1066800"/>
            <a:ext cx="7702550" cy="4943478"/>
          </a:xfrm>
          <a:prstGeom prst="rect">
            <a:avLst/>
          </a:prstGeom>
        </p:spPr>
      </p:pic>
    </p:spTree>
    <p:extLst>
      <p:ext uri="{BB962C8B-B14F-4D97-AF65-F5344CB8AC3E}">
        <p14:creationId xmlns:p14="http://schemas.microsoft.com/office/powerpoint/2010/main" val="3862295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38BDDFF-8980-4759-9BE1-0292616EA5FA}" type="slidenum">
              <a:rPr lang="en-CA" smtClean="0"/>
              <a:t>16</a:t>
            </a:fld>
            <a:endParaRPr lang="en-CA"/>
          </a:p>
        </p:txBody>
      </p:sp>
      <p:sp>
        <p:nvSpPr>
          <p:cNvPr id="6" name="Title 3"/>
          <p:cNvSpPr txBox="1">
            <a:spLocks/>
          </p:cNvSpPr>
          <p:nvPr/>
        </p:nvSpPr>
        <p:spPr>
          <a:xfrm>
            <a:off x="454674" y="104196"/>
            <a:ext cx="8229600" cy="1143000"/>
          </a:xfrm>
          <a:prstGeom prst="rect">
            <a:avLst/>
          </a:prstGeom>
        </p:spPr>
        <p:txBody>
          <a:bodyPr vert="horz" rtlCol="0" anchor="ctr">
            <a:normAutofit fontScale="900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dirty="0">
                <a:solidFill>
                  <a:srgbClr val="464646"/>
                </a:solidFill>
              </a:rPr>
              <a:t>Replica Allocation Decision - Faulty Replica, Node or Rack</a:t>
            </a:r>
            <a:endParaRPr lang="EN-US" dirty="0">
              <a:solidFill>
                <a:srgbClr val="464646"/>
              </a:solidFill>
              <a:latin typeface="Lucida Sans Unicode"/>
            </a:endParaRPr>
          </a:p>
        </p:txBody>
      </p:sp>
      <p:pic>
        <p:nvPicPr>
          <p:cNvPr id="2" name="Picture 1"/>
          <p:cNvPicPr>
            <a:picLocks noChangeAspect="1"/>
          </p:cNvPicPr>
          <p:nvPr/>
        </p:nvPicPr>
        <p:blipFill>
          <a:blip r:embed="rId3"/>
          <a:stretch>
            <a:fillRect/>
          </a:stretch>
        </p:blipFill>
        <p:spPr>
          <a:xfrm>
            <a:off x="208367" y="1285875"/>
            <a:ext cx="8903883" cy="4548188"/>
          </a:xfrm>
          <a:prstGeom prst="rect">
            <a:avLst/>
          </a:prstGeom>
        </p:spPr>
      </p:pic>
    </p:spTree>
    <p:extLst>
      <p:ext uri="{BB962C8B-B14F-4D97-AF65-F5344CB8AC3E}">
        <p14:creationId xmlns:p14="http://schemas.microsoft.com/office/powerpoint/2010/main" val="4077393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anchor="t">
            <a:normAutofit lnSpcReduction="10000"/>
          </a:bodyPr>
          <a:lstStyle/>
          <a:p>
            <a:endParaRPr lang="en-US" dirty="0"/>
          </a:p>
          <a:p>
            <a:r>
              <a:rPr lang="EN-CA" dirty="0"/>
              <a:t>Due to HDFS’s highly coupled design, the changes won’t affect mechanism of the other subcomponent</a:t>
            </a:r>
          </a:p>
          <a:p>
            <a:endParaRPr lang="EN-CA" dirty="0"/>
          </a:p>
          <a:p>
            <a:r>
              <a:rPr lang="EN-CA" dirty="0"/>
              <a:t>Concurrency of other subcomponent won’t be affected </a:t>
            </a:r>
          </a:p>
          <a:p>
            <a:endParaRPr lang="EN-CA" dirty="0"/>
          </a:p>
          <a:p>
            <a:r>
              <a:rPr lang="EN-CA" dirty="0"/>
              <a:t>Runtime of MapReduce might be affected since </a:t>
            </a:r>
            <a:r>
              <a:rPr lang="EN-CA"/>
              <a:t>there are </a:t>
            </a:r>
            <a:r>
              <a:rPr lang="EN-CA" dirty="0"/>
              <a:t>changes in the logic of the placement of data</a:t>
            </a:r>
          </a:p>
        </p:txBody>
      </p:sp>
      <p:sp>
        <p:nvSpPr>
          <p:cNvPr id="3" name="Title 2"/>
          <p:cNvSpPr>
            <a:spLocks noGrp="1"/>
          </p:cNvSpPr>
          <p:nvPr>
            <p:ph type="title"/>
          </p:nvPr>
        </p:nvSpPr>
        <p:spPr/>
        <p:txBody>
          <a:bodyPr>
            <a:normAutofit fontScale="90000"/>
          </a:bodyPr>
          <a:lstStyle/>
          <a:p>
            <a:r>
              <a:rPr lang="EN-CA" dirty="0"/>
              <a:t>Architecture – Effects on concurrency &amp; Team Issues</a:t>
            </a:r>
          </a:p>
        </p:txBody>
      </p:sp>
      <p:sp>
        <p:nvSpPr>
          <p:cNvPr id="5" name="Slide Number Placeholder 4"/>
          <p:cNvSpPr>
            <a:spLocks noGrp="1"/>
          </p:cNvSpPr>
          <p:nvPr>
            <p:ph type="sldNum" sz="quarter" idx="12"/>
          </p:nvPr>
        </p:nvSpPr>
        <p:spPr/>
        <p:txBody>
          <a:bodyPr/>
          <a:lstStyle/>
          <a:p>
            <a:fld id="{A38BDDFF-8980-4759-9BE1-0292616EA5FA}" type="slidenum">
              <a:rPr lang="en-CA" smtClean="0"/>
              <a:t>17</a:t>
            </a:fld>
            <a:endParaRPr lang="en-CA"/>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anchor="t">
            <a:normAutofit/>
          </a:bodyPr>
          <a:lstStyle/>
          <a:p>
            <a:r>
              <a:rPr lang="EN-US" dirty="0"/>
              <a:t>Mainly on NameNode – the Master server that manage and decide on block allocation</a:t>
            </a:r>
          </a:p>
          <a:p>
            <a:endParaRPr lang="EN-US" dirty="0"/>
          </a:p>
          <a:p>
            <a:r>
              <a:rPr lang="EN-US" dirty="0"/>
              <a:t>There is no implementation impact on other main subcomponent Client and DataNode (they do not need to know the method of retrieving the requested nodes to add block)</a:t>
            </a:r>
          </a:p>
          <a:p>
            <a:endParaRPr lang="EN-US" dirty="0"/>
          </a:p>
        </p:txBody>
      </p:sp>
      <p:sp>
        <p:nvSpPr>
          <p:cNvPr id="3" name="Title 2"/>
          <p:cNvSpPr>
            <a:spLocks noGrp="1"/>
          </p:cNvSpPr>
          <p:nvPr>
            <p:ph type="title"/>
          </p:nvPr>
        </p:nvSpPr>
        <p:spPr/>
        <p:txBody>
          <a:bodyPr>
            <a:normAutofit fontScale="90000"/>
          </a:bodyPr>
          <a:lstStyle/>
          <a:p>
            <a:r>
              <a:rPr lang="EN-US" dirty="0"/>
              <a:t>Impact on the Architecture – within HDFS Component </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A38BDDFF-8980-4759-9BE1-0292616EA5FA}" type="slidenum">
              <a:rPr lang="en-CA" smtClean="0"/>
              <a:t>18</a:t>
            </a:fld>
            <a:endParaRPr lang="en-CA"/>
          </a:p>
        </p:txBody>
      </p:sp>
    </p:spTree>
    <p:extLst>
      <p:ext uri="{BB962C8B-B14F-4D97-AF65-F5344CB8AC3E}">
        <p14:creationId xmlns:p14="http://schemas.microsoft.com/office/powerpoint/2010/main" val="3631410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38BDDFF-8980-4759-9BE1-0292616EA5FA}" type="slidenum">
              <a:rPr lang="en-CA" smtClean="0"/>
              <a:t>19</a:t>
            </a:fld>
            <a:endParaRPr lang="en-CA"/>
          </a:p>
        </p:txBody>
      </p:sp>
      <p:sp>
        <p:nvSpPr>
          <p:cNvPr id="4" name="Title 3"/>
          <p:cNvSpPr>
            <a:spLocks noGrp="1"/>
          </p:cNvSpPr>
          <p:nvPr>
            <p:ph type="title"/>
          </p:nvPr>
        </p:nvSpPr>
        <p:spPr/>
        <p:txBody>
          <a:bodyPr>
            <a:normAutofit fontScale="90000"/>
          </a:bodyPr>
          <a:lstStyle/>
          <a:p>
            <a:r>
              <a:rPr lang="EN-US" dirty="0">
                <a:solidFill>
                  <a:srgbClr val="464646"/>
                </a:solidFill>
              </a:rPr>
              <a:t>Impact on the Architecture – within HDFS Component </a:t>
            </a:r>
            <a:r>
              <a:rPr lang="EN-US" b="0" dirty="0">
                <a:solidFill>
                  <a:srgbClr val="000000"/>
                </a:solidFill>
              </a:rPr>
              <a:t> </a:t>
            </a:r>
            <a:endParaRPr lang="en-US" b="0" dirty="0">
              <a:solidFill>
                <a:schemeClr val="tx1"/>
              </a:solidFill>
            </a:endParaRPr>
          </a:p>
        </p:txBody>
      </p:sp>
      <p:pic>
        <p:nvPicPr>
          <p:cNvPr id="5" name="Picture 4"/>
          <p:cNvPicPr>
            <a:picLocks noChangeAspect="1"/>
          </p:cNvPicPr>
          <p:nvPr/>
        </p:nvPicPr>
        <p:blipFill>
          <a:blip r:embed="rId3"/>
          <a:stretch>
            <a:fillRect/>
          </a:stretch>
        </p:blipFill>
        <p:spPr>
          <a:xfrm>
            <a:off x="57150" y="1544335"/>
            <a:ext cx="8764588" cy="4078590"/>
          </a:xfrm>
          <a:prstGeom prst="rect">
            <a:avLst/>
          </a:prstGeom>
        </p:spPr>
      </p:pic>
    </p:spTree>
    <p:extLst>
      <p:ext uri="{BB962C8B-B14F-4D97-AF65-F5344CB8AC3E}">
        <p14:creationId xmlns:p14="http://schemas.microsoft.com/office/powerpoint/2010/main" val="902759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anchor="t">
            <a:normAutofit lnSpcReduction="10000"/>
          </a:bodyPr>
          <a:lstStyle/>
          <a:p>
            <a:r>
              <a:rPr lang="EN-US" dirty="0"/>
              <a:t>What is </a:t>
            </a:r>
            <a:r>
              <a:rPr lang="EN-US"/>
              <a:t>HDFS Balancer</a:t>
            </a:r>
            <a:endParaRPr lang="EN-US" dirty="0"/>
          </a:p>
          <a:p>
            <a:pPr lvl="1"/>
            <a:r>
              <a:rPr lang="EN-US" dirty="0"/>
              <a:t>Motivation and Drawbacks</a:t>
            </a:r>
          </a:p>
          <a:p>
            <a:r>
              <a:rPr lang="EN-US" dirty="0"/>
              <a:t>Balancer Enhancement</a:t>
            </a:r>
          </a:p>
          <a:p>
            <a:r>
              <a:rPr lang="EN-US" dirty="0"/>
              <a:t>2 Approaches</a:t>
            </a:r>
          </a:p>
          <a:p>
            <a:pPr lvl="1"/>
            <a:r>
              <a:rPr lang="EN-US" dirty="0"/>
              <a:t>Automated Script</a:t>
            </a:r>
          </a:p>
          <a:p>
            <a:pPr lvl="1"/>
            <a:r>
              <a:rPr lang="EN-US" dirty="0"/>
              <a:t>Modifying Data Replication Policy</a:t>
            </a:r>
          </a:p>
          <a:p>
            <a:r>
              <a:rPr lang="EN-US" dirty="0"/>
              <a:t>Change in Architecture</a:t>
            </a:r>
          </a:p>
          <a:p>
            <a:r>
              <a:rPr lang="EN-US" dirty="0"/>
              <a:t>Impact on Other Features</a:t>
            </a:r>
          </a:p>
          <a:p>
            <a:r>
              <a:rPr lang="EN-US" dirty="0"/>
              <a:t>Limitations</a:t>
            </a:r>
          </a:p>
          <a:p>
            <a:r>
              <a:rPr lang="EN-US" dirty="0"/>
              <a:t>Lessons Learned</a:t>
            </a:r>
          </a:p>
          <a:p>
            <a:r>
              <a:rPr lang="EN-US" dirty="0"/>
              <a:t>Conclusion</a:t>
            </a:r>
          </a:p>
          <a:p>
            <a:pPr lvl="1"/>
            <a:endParaRPr lang="en-US" dirty="0"/>
          </a:p>
        </p:txBody>
      </p:sp>
      <p:sp>
        <p:nvSpPr>
          <p:cNvPr id="3" name="Title 2"/>
          <p:cNvSpPr>
            <a:spLocks noGrp="1"/>
          </p:cNvSpPr>
          <p:nvPr>
            <p:ph type="title"/>
          </p:nvPr>
        </p:nvSpPr>
        <p:spPr/>
        <p:txBody>
          <a:bodyPr/>
          <a:lstStyle/>
          <a:p>
            <a:r>
              <a:rPr lang="en-US" dirty="0"/>
              <a:t>Overview</a:t>
            </a:r>
          </a:p>
        </p:txBody>
      </p:sp>
      <p:sp>
        <p:nvSpPr>
          <p:cNvPr id="5" name="Slide Number Placeholder 4"/>
          <p:cNvSpPr>
            <a:spLocks noGrp="1"/>
          </p:cNvSpPr>
          <p:nvPr>
            <p:ph type="sldNum" sz="quarter" idx="12"/>
          </p:nvPr>
        </p:nvSpPr>
        <p:spPr/>
        <p:txBody>
          <a:bodyPr/>
          <a:lstStyle/>
          <a:p>
            <a:fld id="{A38BDDFF-8980-4759-9BE1-0292616EA5FA}" type="slidenum">
              <a:rPr lang="en-CA" smtClean="0"/>
              <a:t>2</a:t>
            </a:fld>
            <a:endParaRPr lang="en-CA"/>
          </a:p>
        </p:txBody>
      </p:sp>
    </p:spTree>
    <p:extLst>
      <p:ext uri="{BB962C8B-B14F-4D97-AF65-F5344CB8AC3E}">
        <p14:creationId xmlns:p14="http://schemas.microsoft.com/office/powerpoint/2010/main" val="3480852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anchor="t">
            <a:normAutofit fontScale="70000" lnSpcReduction="20000"/>
          </a:bodyPr>
          <a:lstStyle/>
          <a:p>
            <a:pPr>
              <a:buNone/>
            </a:pPr>
            <a:r>
              <a:rPr lang="EN-CA" u="sng" dirty="0"/>
              <a:t>Test to compare with and without this new feature:</a:t>
            </a:r>
            <a:endParaRPr lang="en-US" u="sng" dirty="0"/>
          </a:p>
          <a:p>
            <a:r>
              <a:rPr lang="EN-CA" dirty="0"/>
              <a:t>run time</a:t>
            </a:r>
          </a:p>
          <a:p>
            <a:r>
              <a:rPr lang="EN-CA" dirty="0"/>
              <a:t>fault-tolerance level (if any error / fault occur)</a:t>
            </a:r>
          </a:p>
          <a:p>
            <a:r>
              <a:rPr lang="EN-CA" dirty="0"/>
              <a:t>average balance-ness(counting the number of  under/over utilized nodes)</a:t>
            </a:r>
            <a:endParaRPr lang="en-CA" dirty="0"/>
          </a:p>
          <a:p>
            <a:pPr>
              <a:buNone/>
            </a:pPr>
            <a:endParaRPr lang="en-CA" dirty="0"/>
          </a:p>
          <a:p>
            <a:pPr>
              <a:buNone/>
            </a:pPr>
            <a:r>
              <a:rPr lang="EN-CA" u="sng" dirty="0"/>
              <a:t>For each of the  following process:</a:t>
            </a:r>
          </a:p>
          <a:p>
            <a:r>
              <a:rPr lang="EN-CA" dirty="0"/>
              <a:t>Run a MapReduce process</a:t>
            </a:r>
          </a:p>
          <a:p>
            <a:r>
              <a:rPr lang="EN-CA" dirty="0"/>
              <a:t>Write a file</a:t>
            </a:r>
          </a:p>
          <a:p>
            <a:r>
              <a:rPr lang="EN-CA" dirty="0"/>
              <a:t>Read a file</a:t>
            </a:r>
          </a:p>
          <a:p>
            <a:r>
              <a:rPr lang="EN-CA" dirty="0"/>
              <a:t>Appending a file</a:t>
            </a:r>
          </a:p>
          <a:p>
            <a:r>
              <a:rPr lang="EN-CA" dirty="0"/>
              <a:t>Faulty node / Faulty replica</a:t>
            </a:r>
          </a:p>
          <a:p>
            <a:r>
              <a:rPr lang="EN-CA" dirty="0"/>
              <a:t>Adding a </a:t>
            </a:r>
            <a:r>
              <a:rPr lang="EN-CA" dirty="0" err="1"/>
              <a:t>DataNode</a:t>
            </a:r>
            <a:r>
              <a:rPr lang="EN-CA" dirty="0"/>
              <a:t> </a:t>
            </a:r>
          </a:p>
          <a:p>
            <a:r>
              <a:rPr lang="EN-CA" dirty="0"/>
              <a:t>Decommissioning a </a:t>
            </a:r>
            <a:r>
              <a:rPr lang="EN-CA" dirty="0" err="1"/>
              <a:t>DataNode</a:t>
            </a:r>
            <a:endParaRPr lang="EN-CA" dirty="0"/>
          </a:p>
          <a:p>
            <a:r>
              <a:rPr lang="EN-CA" dirty="0"/>
              <a:t>Running balancer tool</a:t>
            </a:r>
          </a:p>
          <a:p>
            <a:endParaRPr lang="en-CA" dirty="0"/>
          </a:p>
        </p:txBody>
      </p:sp>
      <p:sp>
        <p:nvSpPr>
          <p:cNvPr id="3" name="Title 2"/>
          <p:cNvSpPr>
            <a:spLocks noGrp="1"/>
          </p:cNvSpPr>
          <p:nvPr>
            <p:ph type="title"/>
          </p:nvPr>
        </p:nvSpPr>
        <p:spPr/>
        <p:txBody>
          <a:bodyPr/>
          <a:lstStyle/>
          <a:p>
            <a:r>
              <a:rPr lang="en-CA"/>
              <a:t>Testing plan</a:t>
            </a:r>
          </a:p>
        </p:txBody>
      </p:sp>
      <p:sp>
        <p:nvSpPr>
          <p:cNvPr id="5" name="Slide Number Placeholder 4"/>
          <p:cNvSpPr>
            <a:spLocks noGrp="1"/>
          </p:cNvSpPr>
          <p:nvPr>
            <p:ph type="sldNum" sz="quarter" idx="12"/>
          </p:nvPr>
        </p:nvSpPr>
        <p:spPr/>
        <p:txBody>
          <a:bodyPr/>
          <a:lstStyle/>
          <a:p>
            <a:fld id="{A38BDDFF-8980-4759-9BE1-0292616EA5FA}" type="slidenum">
              <a:rPr lang="en-CA" smtClean="0"/>
              <a:t>20</a:t>
            </a:fld>
            <a:endParaRPr lang="en-CA"/>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38BDDFF-8980-4759-9BE1-0292616EA5FA}" type="slidenum">
              <a:rPr lang="en-CA" smtClean="0"/>
              <a:t>21</a:t>
            </a:fld>
            <a:endParaRPr lang="en-CA"/>
          </a:p>
        </p:txBody>
      </p:sp>
      <p:sp>
        <p:nvSpPr>
          <p:cNvPr id="4" name="Title 3"/>
          <p:cNvSpPr>
            <a:spLocks noGrp="1"/>
          </p:cNvSpPr>
          <p:nvPr>
            <p:ph type="title"/>
          </p:nvPr>
        </p:nvSpPr>
        <p:spPr/>
        <p:txBody>
          <a:bodyPr/>
          <a:lstStyle/>
          <a:p>
            <a:r>
              <a:rPr lang="EN-US" dirty="0">
                <a:solidFill>
                  <a:srgbClr val="464646"/>
                </a:solidFill>
              </a:rPr>
              <a:t>Testing plan - Metrics</a:t>
            </a:r>
          </a:p>
        </p:txBody>
      </p:sp>
      <p:graphicFrame>
        <p:nvGraphicFramePr>
          <p:cNvPr id="5" name="Table 4"/>
          <p:cNvGraphicFramePr/>
          <p:nvPr>
            <p:extLst>
              <p:ext uri="{D42A27DB-BD31-4B8C-83A1-F6EECF244321}">
                <p14:modId xmlns:p14="http://schemas.microsoft.com/office/powerpoint/2010/main" val="984858503"/>
              </p:ext>
            </p:extLst>
          </p:nvPr>
        </p:nvGraphicFramePr>
        <p:xfrm>
          <a:off x="380850" y="1381125"/>
          <a:ext cx="7976573" cy="4292740"/>
        </p:xfrm>
        <a:graphic>
          <a:graphicData uri="http://schemas.openxmlformats.org/drawingml/2006/table">
            <a:tbl>
              <a:tblPr firstRow="1" bandRow="1">
                <a:tableStyleId>{5C22544A-7EE6-4342-B048-85BDC9FD1C3A}</a:tableStyleId>
              </a:tblPr>
              <a:tblGrid>
                <a:gridCol w="2634576">
                  <a:extLst>
                    <a:ext uri="{9D8B030D-6E8A-4147-A177-3AD203B41FA5}">
                      <a16:colId xmlns:a16="http://schemas.microsoft.com/office/drawing/2014/main" val="2445326700"/>
                    </a:ext>
                  </a:extLst>
                </a:gridCol>
                <a:gridCol w="1359781">
                  <a:extLst>
                    <a:ext uri="{9D8B030D-6E8A-4147-A177-3AD203B41FA5}">
                      <a16:colId xmlns:a16="http://schemas.microsoft.com/office/drawing/2014/main" val="4124979136"/>
                    </a:ext>
                  </a:extLst>
                </a:gridCol>
                <a:gridCol w="1991108">
                  <a:extLst>
                    <a:ext uri="{9D8B030D-6E8A-4147-A177-3AD203B41FA5}">
                      <a16:colId xmlns:a16="http://schemas.microsoft.com/office/drawing/2014/main" val="4136665380"/>
                    </a:ext>
                  </a:extLst>
                </a:gridCol>
                <a:gridCol w="1991108">
                  <a:extLst>
                    <a:ext uri="{9D8B030D-6E8A-4147-A177-3AD203B41FA5}">
                      <a16:colId xmlns:a16="http://schemas.microsoft.com/office/drawing/2014/main" val="3014699461"/>
                    </a:ext>
                  </a:extLst>
                </a:gridCol>
              </a:tblGrid>
              <a:tr h="918869">
                <a:tc>
                  <a:txBody>
                    <a:bodyPr/>
                    <a:lstStyle/>
                    <a:p>
                      <a:pPr marL="0" algn="ctr" rtl="0" eaLnBrk="1" latinLnBrk="0" hangingPunct="1">
                        <a:spcBef>
                          <a:spcPts val="0"/>
                        </a:spcBef>
                        <a:spcAft>
                          <a:spcPts val="0"/>
                        </a:spcAft>
                      </a:pPr>
                      <a:r>
                        <a:rPr lang="EN-CA" sz="1400" kern="1200">
                          <a:effectLst/>
                        </a:rPr>
                        <a:t>Processes</a:t>
                      </a:r>
                      <a:endParaRPr lang="en-CA" sz="1600" dirty="0">
                        <a:effectLst/>
                      </a:endParaRPr>
                    </a:p>
                  </a:txBody>
                  <a:tcPr marL="0" marR="0" marT="0" marB="0" anchor="ctr"/>
                </a:tc>
                <a:tc>
                  <a:txBody>
                    <a:bodyPr/>
                    <a:lstStyle/>
                    <a:p>
                      <a:pPr marL="0" algn="ctr" rtl="0" eaLnBrk="1" latinLnBrk="0" hangingPunct="1">
                        <a:spcBef>
                          <a:spcPts val="0"/>
                        </a:spcBef>
                        <a:spcAft>
                          <a:spcPts val="0"/>
                        </a:spcAft>
                      </a:pPr>
                      <a:r>
                        <a:rPr lang="EN-CA" sz="1400" kern="1200" dirty="0">
                          <a:effectLst/>
                        </a:rPr>
                        <a:t>Run Time </a:t>
                      </a:r>
                      <a:endParaRPr lang="en-CA" sz="1600">
                        <a:effectLst/>
                      </a:endParaRPr>
                    </a:p>
                  </a:txBody>
                  <a:tcPr marL="0" marR="0" marT="0" marB="0" anchor="ctr"/>
                </a:tc>
                <a:tc>
                  <a:txBody>
                    <a:bodyPr/>
                    <a:lstStyle/>
                    <a:p>
                      <a:pPr marL="0" algn="ctr" rtl="0" eaLnBrk="1" latinLnBrk="0" hangingPunct="1">
                        <a:spcBef>
                          <a:spcPts val="0"/>
                        </a:spcBef>
                        <a:spcAft>
                          <a:spcPts val="0"/>
                        </a:spcAft>
                      </a:pPr>
                      <a:r>
                        <a:rPr lang="EN-CA" sz="1400" kern="1200" dirty="0">
                          <a:effectLst/>
                        </a:rPr>
                        <a:t>Fault Tolerance (no.</a:t>
                      </a:r>
                      <a:r>
                        <a:rPr lang="EN-CA" sz="1400" kern="1200" baseline="0" dirty="0">
                          <a:effectLst/>
                        </a:rPr>
                        <a:t> of error /exception) </a:t>
                      </a:r>
                      <a:endParaRPr lang="en-CA" sz="1600">
                        <a:effectLst/>
                      </a:endParaRPr>
                    </a:p>
                  </a:txBody>
                  <a:tcPr marL="0" marR="0" marT="0" marB="0" anchor="ctr"/>
                </a:tc>
                <a:tc>
                  <a:txBody>
                    <a:bodyPr/>
                    <a:lstStyle/>
                    <a:p>
                      <a:pPr marL="0" algn="ctr" rtl="0" eaLnBrk="1" latinLnBrk="0" hangingPunct="1">
                        <a:spcBef>
                          <a:spcPts val="0"/>
                        </a:spcBef>
                        <a:spcAft>
                          <a:spcPts val="0"/>
                        </a:spcAft>
                      </a:pPr>
                      <a:r>
                        <a:rPr lang="EN-CA" sz="1400" kern="1200" dirty="0">
                          <a:effectLst/>
                        </a:rPr>
                        <a:t>Balanced</a:t>
                      </a:r>
                      <a:r>
                        <a:rPr lang="EN-CA" sz="1400" kern="1200" baseline="0" dirty="0">
                          <a:effectLst/>
                        </a:rPr>
                        <a:t> Storage (no. of under/over-utilized nodes) </a:t>
                      </a:r>
                      <a:endParaRPr lang="en-CA" sz="1600">
                        <a:effectLst/>
                      </a:endParaRPr>
                    </a:p>
                  </a:txBody>
                  <a:tcPr marL="0" marR="0" marT="0" marB="0" anchor="ctr"/>
                </a:tc>
                <a:extLst>
                  <a:ext uri="{0D108BD9-81ED-4DB2-BD59-A6C34878D82A}">
                    <a16:rowId xmlns:a16="http://schemas.microsoft.com/office/drawing/2014/main" val="3300934013"/>
                  </a:ext>
                </a:extLst>
              </a:tr>
              <a:tr h="412313">
                <a:tc>
                  <a:txBody>
                    <a:bodyPr/>
                    <a:lstStyle/>
                    <a:p>
                      <a:pPr marL="0" rtl="0" latinLnBrk="0">
                        <a:spcBef>
                          <a:spcPts val="0"/>
                        </a:spcBef>
                        <a:spcAft>
                          <a:spcPts val="0"/>
                        </a:spcAft>
                      </a:pPr>
                      <a:r>
                        <a:rPr lang="EN-US" sz="1600" dirty="0">
                          <a:effectLst/>
                        </a:rPr>
                        <a:t>MapReduce process </a:t>
                      </a:r>
                      <a:endParaRPr lang="en-US" sz="1600">
                        <a:effectLst/>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extLst>
                  <a:ext uri="{0D108BD9-81ED-4DB2-BD59-A6C34878D82A}">
                    <a16:rowId xmlns:a16="http://schemas.microsoft.com/office/drawing/2014/main" val="765171097"/>
                  </a:ext>
                </a:extLst>
              </a:tr>
              <a:tr h="412313">
                <a:tc>
                  <a:txBody>
                    <a:bodyPr/>
                    <a:lstStyle/>
                    <a:p>
                      <a:pPr marL="0" rtl="0" latinLnBrk="0">
                        <a:spcBef>
                          <a:spcPts val="0"/>
                        </a:spcBef>
                        <a:spcAft>
                          <a:spcPts val="0"/>
                        </a:spcAft>
                      </a:pPr>
                      <a:r>
                        <a:rPr lang="EN-US" sz="1600" dirty="0">
                          <a:effectLst/>
                        </a:rPr>
                        <a:t>Write a file </a:t>
                      </a:r>
                      <a:endParaRPr lang="en-US" sz="1600">
                        <a:effectLst/>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extLst>
                  <a:ext uri="{0D108BD9-81ED-4DB2-BD59-A6C34878D82A}">
                    <a16:rowId xmlns:a16="http://schemas.microsoft.com/office/drawing/2014/main" val="2393178472"/>
                  </a:ext>
                </a:extLst>
              </a:tr>
              <a:tr h="412313">
                <a:tc>
                  <a:txBody>
                    <a:bodyPr/>
                    <a:lstStyle/>
                    <a:p>
                      <a:pPr marL="0" rtl="0" latinLnBrk="0">
                        <a:spcBef>
                          <a:spcPts val="0"/>
                        </a:spcBef>
                        <a:spcAft>
                          <a:spcPts val="0"/>
                        </a:spcAft>
                      </a:pPr>
                      <a:r>
                        <a:rPr lang="EN-US" sz="1600" dirty="0">
                          <a:effectLst/>
                        </a:rPr>
                        <a:t>Read a file </a:t>
                      </a:r>
                      <a:endParaRPr lang="en-US" sz="1600">
                        <a:effectLst/>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extLst>
                  <a:ext uri="{0D108BD9-81ED-4DB2-BD59-A6C34878D82A}">
                    <a16:rowId xmlns:a16="http://schemas.microsoft.com/office/drawing/2014/main" val="3246133852"/>
                  </a:ext>
                </a:extLst>
              </a:tr>
              <a:tr h="412313">
                <a:tc>
                  <a:txBody>
                    <a:bodyPr/>
                    <a:lstStyle/>
                    <a:p>
                      <a:pPr marL="0" rtl="0" latinLnBrk="0">
                        <a:spcBef>
                          <a:spcPts val="0"/>
                        </a:spcBef>
                        <a:spcAft>
                          <a:spcPts val="0"/>
                        </a:spcAft>
                      </a:pPr>
                      <a:r>
                        <a:rPr lang="EN-US" sz="1600" dirty="0">
                          <a:effectLst/>
                        </a:rPr>
                        <a:t>Append a file </a:t>
                      </a:r>
                      <a:endParaRPr lang="en-US" sz="1600">
                        <a:effectLst/>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extLst>
                  <a:ext uri="{0D108BD9-81ED-4DB2-BD59-A6C34878D82A}">
                    <a16:rowId xmlns:a16="http://schemas.microsoft.com/office/drawing/2014/main" val="1458262414"/>
                  </a:ext>
                </a:extLst>
              </a:tr>
              <a:tr h="412313">
                <a:tc>
                  <a:txBody>
                    <a:bodyPr/>
                    <a:lstStyle/>
                    <a:p>
                      <a:pPr marL="0" rtl="0" latinLnBrk="0">
                        <a:spcBef>
                          <a:spcPts val="0"/>
                        </a:spcBef>
                        <a:spcAft>
                          <a:spcPts val="0"/>
                        </a:spcAft>
                      </a:pPr>
                      <a:r>
                        <a:rPr lang="EN-US" sz="1600" dirty="0">
                          <a:effectLst/>
                        </a:rPr>
                        <a:t>Faulty Node/Replica </a:t>
                      </a:r>
                      <a:endParaRPr lang="en-US" sz="1600">
                        <a:effectLst/>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extLst>
                  <a:ext uri="{0D108BD9-81ED-4DB2-BD59-A6C34878D82A}">
                    <a16:rowId xmlns:a16="http://schemas.microsoft.com/office/drawing/2014/main" val="86843195"/>
                  </a:ext>
                </a:extLst>
              </a:tr>
              <a:tr h="412313">
                <a:tc>
                  <a:txBody>
                    <a:bodyPr/>
                    <a:lstStyle/>
                    <a:p>
                      <a:pPr marL="0" rtl="0" latinLnBrk="0">
                        <a:spcBef>
                          <a:spcPts val="0"/>
                        </a:spcBef>
                        <a:spcAft>
                          <a:spcPts val="0"/>
                        </a:spcAft>
                      </a:pPr>
                      <a:r>
                        <a:rPr lang="EN-US" sz="1600">
                          <a:effectLst/>
                        </a:rPr>
                        <a:t>Adding a DataNode </a:t>
                      </a:r>
                      <a:endParaRPr lang="en-US" sz="1600" dirty="0">
                        <a:effectLst/>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extLst>
                  <a:ext uri="{0D108BD9-81ED-4DB2-BD59-A6C34878D82A}">
                    <a16:rowId xmlns:a16="http://schemas.microsoft.com/office/drawing/2014/main" val="3561247567"/>
                  </a:ext>
                </a:extLst>
              </a:tr>
              <a:tr h="487680">
                <a:tc>
                  <a:txBody>
                    <a:bodyPr/>
                    <a:lstStyle/>
                    <a:p>
                      <a:pPr marL="0" rtl="0" latinLnBrk="0">
                        <a:spcBef>
                          <a:spcPts val="0"/>
                        </a:spcBef>
                        <a:spcAft>
                          <a:spcPts val="0"/>
                        </a:spcAft>
                      </a:pPr>
                      <a:r>
                        <a:rPr lang="EN-US" sz="1600">
                          <a:effectLst/>
                        </a:rPr>
                        <a:t>Decommission a DataNode </a:t>
                      </a:r>
                      <a:endParaRPr lang="en-US" sz="1600" dirty="0">
                        <a:effectLst/>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extLst>
                  <a:ext uri="{0D108BD9-81ED-4DB2-BD59-A6C34878D82A}">
                    <a16:rowId xmlns:a16="http://schemas.microsoft.com/office/drawing/2014/main" val="122230568"/>
                  </a:ext>
                </a:extLst>
              </a:tr>
              <a:tr h="412313">
                <a:tc>
                  <a:txBody>
                    <a:bodyPr/>
                    <a:lstStyle/>
                    <a:p>
                      <a:pPr marL="0" rtl="0" latinLnBrk="0">
                        <a:spcBef>
                          <a:spcPts val="0"/>
                        </a:spcBef>
                        <a:spcAft>
                          <a:spcPts val="0"/>
                        </a:spcAft>
                      </a:pPr>
                      <a:r>
                        <a:rPr lang="EN-US" sz="1600" dirty="0">
                          <a:effectLst/>
                        </a:rPr>
                        <a:t>Running balancer </a:t>
                      </a:r>
                      <a:endParaRPr lang="en-US" sz="1600">
                        <a:effectLst/>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tc>
                  <a:txBody>
                    <a:bodyPr/>
                    <a:lstStyle/>
                    <a:p>
                      <a:pPr marL="0" rtl="0" latinLnBrk="0">
                        <a:spcBef>
                          <a:spcPts val="0"/>
                        </a:spcBef>
                        <a:spcAft>
                          <a:spcPts val="0"/>
                        </a:spcAft>
                      </a:pPr>
                      <a:endParaRPr lang="en-US" sz="1600">
                        <a:effectLst/>
                        <a:latin typeface="Lucida Sans Unicode" panose="020B0602030504020204" pitchFamily="34" charset="0"/>
                      </a:endParaRPr>
                    </a:p>
                  </a:txBody>
                  <a:tcPr marL="0" marR="0" marT="0" marB="0" anchor="ctr"/>
                </a:tc>
                <a:extLst>
                  <a:ext uri="{0D108BD9-81ED-4DB2-BD59-A6C34878D82A}">
                    <a16:rowId xmlns:a16="http://schemas.microsoft.com/office/drawing/2014/main" val="1388148253"/>
                  </a:ext>
                </a:extLst>
              </a:tr>
            </a:tbl>
          </a:graphicData>
        </a:graphic>
      </p:graphicFrame>
    </p:spTree>
    <p:extLst>
      <p:ext uri="{BB962C8B-B14F-4D97-AF65-F5344CB8AC3E}">
        <p14:creationId xmlns:p14="http://schemas.microsoft.com/office/powerpoint/2010/main" val="1492611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anchor="t">
            <a:normAutofit/>
          </a:bodyPr>
          <a:lstStyle/>
          <a:p>
            <a:pPr marL="109728" indent="0">
              <a:buNone/>
            </a:pPr>
            <a:r>
              <a:rPr lang="EN-CA"/>
              <a:t>Limitation:</a:t>
            </a:r>
            <a:endParaRPr lang="en-US" dirty="0"/>
          </a:p>
          <a:p>
            <a:pPr marL="109728" indent="0">
              <a:buNone/>
            </a:pPr>
            <a:r>
              <a:rPr lang="EN-CA" dirty="0">
                <a:solidFill>
                  <a:srgbClr val="2DA2BF"/>
                </a:solidFill>
                <a:latin typeface="Wingdings 3"/>
                <a:sym typeface="Wingdings 3"/>
              </a:rPr>
              <a:t>}</a:t>
            </a:r>
            <a:r>
              <a:rPr lang="EN-CA" dirty="0"/>
              <a:t> </a:t>
            </a:r>
            <a:r>
              <a:rPr lang="EN-CA"/>
              <a:t>Longer </a:t>
            </a:r>
            <a:r>
              <a:rPr lang="EN-CA" dirty="0"/>
              <a:t>write time</a:t>
            </a:r>
          </a:p>
          <a:p>
            <a:pPr marL="109728" indent="0">
              <a:buNone/>
            </a:pPr>
            <a:r>
              <a:rPr lang="EN-CA" dirty="0">
                <a:solidFill>
                  <a:srgbClr val="2DA2BF"/>
                </a:solidFill>
                <a:latin typeface="Wingdings 3"/>
                <a:sym typeface="Wingdings 3"/>
              </a:rPr>
              <a:t>}</a:t>
            </a:r>
            <a:r>
              <a:rPr lang="EN-CA" dirty="0">
                <a:latin typeface="Lucida Sans Unicode"/>
                <a:sym typeface="Wingdings 3"/>
              </a:rPr>
              <a:t> </a:t>
            </a:r>
            <a:r>
              <a:rPr lang="EN-CA"/>
              <a:t>Schema to </a:t>
            </a:r>
            <a:r>
              <a:rPr lang="EN-CA" dirty="0"/>
              <a:t>auto-balance</a:t>
            </a:r>
            <a:r>
              <a:rPr lang="EN-CA"/>
              <a:t>, when </a:t>
            </a:r>
            <a:r>
              <a:rPr lang="EN-CA" dirty="0"/>
              <a:t>new node </a:t>
            </a:r>
            <a:r>
              <a:rPr lang="EN-CA"/>
              <a:t>is added into </a:t>
            </a:r>
            <a:r>
              <a:rPr lang="EN-CA" dirty="0"/>
              <a:t>the </a:t>
            </a:r>
            <a:r>
              <a:rPr lang="EN-CA"/>
              <a:t>cluster, </a:t>
            </a:r>
            <a:r>
              <a:rPr lang="EN-CA" dirty="0"/>
              <a:t>is</a:t>
            </a:r>
            <a:r>
              <a:rPr lang="EN-CA"/>
              <a:t> not included</a:t>
            </a:r>
          </a:p>
          <a:p>
            <a:pPr marL="109728" indent="0">
              <a:buNone/>
            </a:pPr>
            <a:r>
              <a:rPr lang="EN-CA" dirty="0">
                <a:solidFill>
                  <a:srgbClr val="2DA2BF"/>
                </a:solidFill>
                <a:latin typeface="Wingdings 3"/>
                <a:sym typeface="Wingdings 3"/>
              </a:rPr>
              <a:t>}</a:t>
            </a:r>
            <a:r>
              <a:rPr lang="EN-CA" dirty="0"/>
              <a:t> Does not consider the 'latest' or more 'visited' data</a:t>
            </a:r>
          </a:p>
        </p:txBody>
      </p:sp>
      <p:sp>
        <p:nvSpPr>
          <p:cNvPr id="3" name="Title 2"/>
          <p:cNvSpPr>
            <a:spLocks noGrp="1"/>
          </p:cNvSpPr>
          <p:nvPr>
            <p:ph type="title"/>
          </p:nvPr>
        </p:nvSpPr>
        <p:spPr/>
        <p:txBody>
          <a:bodyPr/>
          <a:lstStyle/>
          <a:p>
            <a:r>
              <a:rPr lang="en-CA"/>
              <a:t>Limitation &amp; Potential Risk</a:t>
            </a:r>
          </a:p>
        </p:txBody>
      </p:sp>
      <p:sp>
        <p:nvSpPr>
          <p:cNvPr id="5" name="Slide Number Placeholder 4"/>
          <p:cNvSpPr>
            <a:spLocks noGrp="1"/>
          </p:cNvSpPr>
          <p:nvPr>
            <p:ph type="sldNum" sz="quarter" idx="12"/>
          </p:nvPr>
        </p:nvSpPr>
        <p:spPr/>
        <p:txBody>
          <a:bodyPr/>
          <a:lstStyle/>
          <a:p>
            <a:fld id="{A38BDDFF-8980-4759-9BE1-0292616EA5FA}" type="slidenum">
              <a:rPr lang="en-CA" smtClean="0"/>
              <a:t>22</a:t>
            </a:fld>
            <a:endParaRPr lang="en-CA"/>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anchor="t">
            <a:normAutofit/>
          </a:bodyPr>
          <a:lstStyle/>
          <a:p>
            <a:r>
              <a:rPr lang="EN-CA" dirty="0"/>
              <a:t>There are still many area of improvement within Hadoop System</a:t>
            </a:r>
          </a:p>
          <a:p>
            <a:r>
              <a:rPr lang="EN-CA" dirty="0"/>
              <a:t>Current Hadoop System has good design of being highly coupled – making the system highly extendible</a:t>
            </a:r>
          </a:p>
          <a:p>
            <a:r>
              <a:rPr lang="EN-CA" dirty="0"/>
              <a:t>Implementing an improvement might have overhead cost (</a:t>
            </a:r>
            <a:r>
              <a:rPr lang="EN-CA" i="1" dirty="0"/>
              <a:t>give and take: more distributed data which induces improved MR runtime but at the cost of increasing write runtime)</a:t>
            </a:r>
          </a:p>
        </p:txBody>
      </p:sp>
      <p:sp>
        <p:nvSpPr>
          <p:cNvPr id="3" name="Title 2"/>
          <p:cNvSpPr>
            <a:spLocks noGrp="1"/>
          </p:cNvSpPr>
          <p:nvPr>
            <p:ph type="title"/>
          </p:nvPr>
        </p:nvSpPr>
        <p:spPr/>
        <p:txBody>
          <a:bodyPr/>
          <a:lstStyle/>
          <a:p>
            <a:r>
              <a:rPr lang="EN-CA" dirty="0"/>
              <a:t>Lesson learned</a:t>
            </a:r>
            <a:endParaRPr lang="EN-CA" sz="2800" i="1" dirty="0">
              <a:solidFill>
                <a:srgbClr val="464646"/>
              </a:solidFill>
              <a:latin typeface="Lucida Sans Unicode"/>
            </a:endParaRPr>
          </a:p>
        </p:txBody>
      </p:sp>
      <p:sp>
        <p:nvSpPr>
          <p:cNvPr id="5" name="Slide Number Placeholder 4"/>
          <p:cNvSpPr>
            <a:spLocks noGrp="1"/>
          </p:cNvSpPr>
          <p:nvPr>
            <p:ph type="sldNum" sz="quarter" idx="12"/>
          </p:nvPr>
        </p:nvSpPr>
        <p:spPr/>
        <p:txBody>
          <a:bodyPr/>
          <a:lstStyle/>
          <a:p>
            <a:fld id="{A38BDDFF-8980-4759-9BE1-0292616EA5FA}" type="slidenum">
              <a:rPr lang="en-CA" smtClean="0"/>
              <a:t>23</a:t>
            </a:fld>
            <a:endParaRPr lang="en-CA"/>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What is HDFS Balancer</a:t>
            </a:r>
          </a:p>
          <a:p>
            <a:pPr lvl="1"/>
            <a:r>
              <a:rPr lang="en-US" dirty="0"/>
              <a:t>Motivation and Drawbacks</a:t>
            </a:r>
          </a:p>
          <a:p>
            <a:r>
              <a:rPr lang="en-US" dirty="0"/>
              <a:t>Balancer Enhancement</a:t>
            </a:r>
          </a:p>
          <a:p>
            <a:r>
              <a:rPr lang="en-US" dirty="0"/>
              <a:t>2 Approaches</a:t>
            </a:r>
          </a:p>
          <a:p>
            <a:pPr lvl="1"/>
            <a:r>
              <a:rPr lang="en-US" dirty="0"/>
              <a:t>Automated Script</a:t>
            </a:r>
          </a:p>
          <a:p>
            <a:pPr lvl="1"/>
            <a:r>
              <a:rPr lang="en-US" b="1" dirty="0"/>
              <a:t>Modifying Data Replication Policy</a:t>
            </a:r>
          </a:p>
          <a:p>
            <a:r>
              <a:rPr lang="en-US" dirty="0"/>
              <a:t>Change in Architecture</a:t>
            </a:r>
          </a:p>
          <a:p>
            <a:r>
              <a:rPr lang="en-US" dirty="0"/>
              <a:t>Impact on Other Features</a:t>
            </a:r>
          </a:p>
          <a:p>
            <a:r>
              <a:rPr lang="en-US" dirty="0"/>
              <a:t>Limitations</a:t>
            </a:r>
          </a:p>
          <a:p>
            <a:r>
              <a:rPr lang="en-US" dirty="0"/>
              <a:t>Lessons Learned</a:t>
            </a:r>
          </a:p>
          <a:p>
            <a:endParaRPr lang="en-US" dirty="0"/>
          </a:p>
        </p:txBody>
      </p:sp>
      <p:sp>
        <p:nvSpPr>
          <p:cNvPr id="3" name="Slide Number Placeholder 2"/>
          <p:cNvSpPr>
            <a:spLocks noGrp="1"/>
          </p:cNvSpPr>
          <p:nvPr>
            <p:ph type="sldNum" sz="quarter" idx="12"/>
          </p:nvPr>
        </p:nvSpPr>
        <p:spPr/>
        <p:txBody>
          <a:bodyPr/>
          <a:lstStyle/>
          <a:p>
            <a:fld id="{A38BDDFF-8980-4759-9BE1-0292616EA5FA}" type="slidenum">
              <a:rPr lang="en-CA" smtClean="0"/>
              <a:t>24</a:t>
            </a:fld>
            <a:endParaRPr lang="en-CA"/>
          </a:p>
        </p:txBody>
      </p:sp>
      <p:sp>
        <p:nvSpPr>
          <p:cNvPr id="4" name="Title 3"/>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598522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85925"/>
            <a:ext cx="8229600" cy="4171059"/>
          </a:xfrm>
        </p:spPr>
        <p:txBody>
          <a:bodyPr vert="horz" anchor="t">
            <a:normAutofit/>
          </a:bodyPr>
          <a:lstStyle/>
          <a:p>
            <a:pPr>
              <a:buNone/>
            </a:pPr>
            <a:r>
              <a:rPr lang="EN-US" u="sng" dirty="0"/>
              <a:t>Objective of current block allocation strategy</a:t>
            </a:r>
            <a:r>
              <a:rPr lang="EN-US" dirty="0"/>
              <a:t>: </a:t>
            </a:r>
            <a:endParaRPr lang="en-US" dirty="0"/>
          </a:p>
          <a:p>
            <a:pPr>
              <a:buNone/>
            </a:pPr>
            <a:r>
              <a:rPr lang="EN-US" dirty="0">
                <a:solidFill>
                  <a:srgbClr val="2DA2BF"/>
                </a:solidFill>
                <a:latin typeface="Wingdings 3"/>
                <a:sym typeface="Wingdings 3"/>
              </a:rPr>
              <a:t>}</a:t>
            </a:r>
            <a:r>
              <a:rPr lang="EN-US" dirty="0">
                <a:latin typeface="Lucida Sans Unicode"/>
                <a:sym typeface="Wingdings 3"/>
              </a:rPr>
              <a:t> Rack aware: </a:t>
            </a:r>
            <a:r>
              <a:rPr lang="EN-US" dirty="0"/>
              <a:t>Improve data reliability, availability and network</a:t>
            </a:r>
          </a:p>
          <a:p>
            <a:pPr>
              <a:buNone/>
            </a:pPr>
            <a:r>
              <a:rPr lang="EN-US" dirty="0">
                <a:solidFill>
                  <a:srgbClr val="2DA2BF"/>
                </a:solidFill>
                <a:latin typeface="Wingdings 3"/>
                <a:sym typeface="Wingdings 3"/>
              </a:rPr>
              <a:t>}</a:t>
            </a:r>
            <a:r>
              <a:rPr lang="EN-US" dirty="0">
                <a:latin typeface="Lucida Sans Unicode"/>
                <a:sym typeface="Wingdings 3"/>
              </a:rPr>
              <a:t> </a:t>
            </a:r>
            <a:r>
              <a:rPr lang="EN-US" dirty="0">
                <a:solidFill>
                  <a:srgbClr val="000000"/>
                </a:solidFill>
                <a:latin typeface="Lucida Sans Unicode"/>
                <a:sym typeface="Wingdings 3"/>
              </a:rPr>
              <a:t>Bandwidth</a:t>
            </a:r>
            <a:r>
              <a:rPr lang="EN-US" dirty="0"/>
              <a:t> utilization</a:t>
            </a:r>
          </a:p>
          <a:p>
            <a:pPr>
              <a:buNone/>
            </a:pPr>
            <a:r>
              <a:rPr lang="EN-US" dirty="0">
                <a:solidFill>
                  <a:srgbClr val="2DA2BF"/>
                </a:solidFill>
                <a:latin typeface="Wingdings 3"/>
                <a:sym typeface="Wingdings 3"/>
              </a:rPr>
              <a:t>}</a:t>
            </a:r>
            <a:r>
              <a:rPr lang="EN-US" dirty="0">
                <a:latin typeface="Lucida Sans Unicode"/>
                <a:sym typeface="Wingdings 3"/>
              </a:rPr>
              <a:t> </a:t>
            </a:r>
            <a:r>
              <a:rPr lang="EN-US" dirty="0"/>
              <a:t>Minimize write cost</a:t>
            </a:r>
          </a:p>
          <a:p>
            <a:pPr>
              <a:buNone/>
            </a:pPr>
            <a:r>
              <a:rPr lang="EN-US" dirty="0">
                <a:solidFill>
                  <a:srgbClr val="2DA2BF"/>
                </a:solidFill>
                <a:latin typeface="Wingdings 3"/>
                <a:sym typeface="Wingdings 3"/>
              </a:rPr>
              <a:t>}</a:t>
            </a:r>
            <a:r>
              <a:rPr lang="EN-US" dirty="0">
                <a:latin typeface="Lucida Sans Unicode"/>
                <a:sym typeface="Wingdings 3"/>
              </a:rPr>
              <a:t> </a:t>
            </a:r>
            <a:r>
              <a:rPr lang="EN-US" dirty="0"/>
              <a:t>Reduce inter-rack and inter-node write </a:t>
            </a:r>
          </a:p>
          <a:p>
            <a:pPr>
              <a:buNone/>
            </a:pPr>
            <a:endParaRPr lang="EN-US" u="sng" dirty="0"/>
          </a:p>
          <a:p>
            <a:pPr>
              <a:buNone/>
            </a:pPr>
            <a:r>
              <a:rPr lang="EN-US" u="sng" dirty="0"/>
              <a:t>Issue of current block allocation strategy</a:t>
            </a:r>
            <a:r>
              <a:rPr lang="EN-US" dirty="0"/>
              <a:t>:</a:t>
            </a:r>
          </a:p>
          <a:p>
            <a:pPr>
              <a:buNone/>
            </a:pPr>
            <a:r>
              <a:rPr lang="EN-US" dirty="0">
                <a:solidFill>
                  <a:srgbClr val="2DA2BF"/>
                </a:solidFill>
                <a:latin typeface="Wingdings 3"/>
                <a:sym typeface="Wingdings 3"/>
              </a:rPr>
              <a:t>}</a:t>
            </a:r>
            <a:r>
              <a:rPr lang="EN-US" dirty="0">
                <a:latin typeface="Lucida Sans Unicode"/>
                <a:sym typeface="Wingdings 3"/>
              </a:rPr>
              <a:t> </a:t>
            </a:r>
            <a:r>
              <a:rPr lang="EN-US" dirty="0"/>
              <a:t>Cluster of unbalanced nodes</a:t>
            </a:r>
          </a:p>
          <a:p>
            <a:pPr>
              <a:buNone/>
            </a:pPr>
            <a:endParaRPr lang="EN-US" u="sng" dirty="0">
              <a:latin typeface="Lucida Sans Unicode"/>
            </a:endParaRPr>
          </a:p>
          <a:p>
            <a:pPr>
              <a:buNone/>
            </a:pPr>
            <a:endParaRPr lang="EN-CA" dirty="0"/>
          </a:p>
          <a:p>
            <a:pPr>
              <a:buNone/>
            </a:pPr>
            <a:endParaRPr lang="EN-CA" dirty="0"/>
          </a:p>
          <a:p>
            <a:pPr>
              <a:buNone/>
            </a:pPr>
            <a:endParaRPr lang="EN-CA" dirty="0"/>
          </a:p>
        </p:txBody>
      </p:sp>
      <p:sp>
        <p:nvSpPr>
          <p:cNvPr id="2" name="Title 1"/>
          <p:cNvSpPr>
            <a:spLocks noGrp="1"/>
          </p:cNvSpPr>
          <p:nvPr>
            <p:ph type="title"/>
          </p:nvPr>
        </p:nvSpPr>
        <p:spPr/>
        <p:txBody>
          <a:bodyPr>
            <a:normAutofit fontScale="90000"/>
          </a:bodyPr>
          <a:lstStyle/>
          <a:p>
            <a:r>
              <a:rPr lang="EN-CA" dirty="0"/>
              <a:t>Motivation – </a:t>
            </a:r>
            <a:br>
              <a:rPr lang="EN-CA" dirty="0">
                <a:solidFill>
                  <a:schemeClr val="tx1"/>
                </a:solidFill>
              </a:rPr>
            </a:br>
            <a:r>
              <a:rPr lang="EN-CA" dirty="0"/>
              <a:t>HDFS Block Allocation</a:t>
            </a:r>
            <a:endParaRPr lang="en-CA" dirty="0"/>
          </a:p>
        </p:txBody>
      </p:sp>
      <p:sp>
        <p:nvSpPr>
          <p:cNvPr id="5" name="Slide Number Placeholder 4"/>
          <p:cNvSpPr>
            <a:spLocks noGrp="1"/>
          </p:cNvSpPr>
          <p:nvPr>
            <p:ph type="sldNum" sz="quarter" idx="12"/>
          </p:nvPr>
        </p:nvSpPr>
        <p:spPr/>
        <p:txBody>
          <a:bodyPr/>
          <a:lstStyle/>
          <a:p>
            <a:fld id="{A38BDDFF-8980-4759-9BE1-0292616EA5FA}" type="slidenum">
              <a:rPr lang="en-CA" smtClean="0"/>
              <a:t>3</a:t>
            </a:fld>
            <a:endParaRPr lang="en-C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Balancer rebalances data across the data nodes</a:t>
            </a:r>
          </a:p>
          <a:p>
            <a:r>
              <a:rPr lang="en-US" dirty="0"/>
              <a:t>It moves blocks from overutilized </a:t>
            </a:r>
            <a:r>
              <a:rPr lang="en-US" dirty="0" err="1"/>
              <a:t>DataNodes</a:t>
            </a:r>
            <a:r>
              <a:rPr lang="en-US" dirty="0"/>
              <a:t> to underutilized nodes</a:t>
            </a:r>
          </a:p>
          <a:p>
            <a:r>
              <a:rPr lang="en-US" dirty="0"/>
              <a:t>Balanced when the utilization of every </a:t>
            </a:r>
            <a:r>
              <a:rPr lang="en-US" dirty="0" err="1">
                <a:solidFill>
                  <a:srgbClr val="FF0000"/>
                </a:solidFill>
              </a:rPr>
              <a:t>DataNode</a:t>
            </a:r>
            <a:r>
              <a:rPr lang="en-US" dirty="0"/>
              <a:t> differs from the utilization of the </a:t>
            </a:r>
            <a:r>
              <a:rPr lang="en-US" dirty="0">
                <a:solidFill>
                  <a:srgbClr val="00B0F0"/>
                </a:solidFill>
              </a:rPr>
              <a:t>cluster</a:t>
            </a:r>
            <a:r>
              <a:rPr lang="en-US" dirty="0"/>
              <a:t> by no more than a given threshold percentage (ex 10% threshold)</a:t>
            </a:r>
          </a:p>
          <a:p>
            <a:r>
              <a:rPr lang="en-US" dirty="0">
                <a:solidFill>
                  <a:srgbClr val="FF0000"/>
                </a:solidFill>
              </a:rPr>
              <a:t>40% </a:t>
            </a:r>
            <a:r>
              <a:rPr lang="en-US" dirty="0" err="1">
                <a:solidFill>
                  <a:srgbClr val="FF0000"/>
                </a:solidFill>
              </a:rPr>
              <a:t>Datanode</a:t>
            </a:r>
            <a:r>
              <a:rPr lang="en-US" dirty="0">
                <a:solidFill>
                  <a:srgbClr val="FF0000"/>
                </a:solidFill>
              </a:rPr>
              <a:t> </a:t>
            </a:r>
            <a:r>
              <a:rPr lang="en-US" dirty="0"/>
              <a:t>utilization -&gt; </a:t>
            </a:r>
            <a:r>
              <a:rPr lang="en-US" dirty="0">
                <a:solidFill>
                  <a:srgbClr val="00B0F0"/>
                </a:solidFill>
              </a:rPr>
              <a:t>30%-50% cluster </a:t>
            </a:r>
            <a:r>
              <a:rPr lang="en-US" dirty="0"/>
              <a:t>Utilization</a:t>
            </a:r>
          </a:p>
          <a:p>
            <a:endParaRPr lang="en-US" dirty="0"/>
          </a:p>
        </p:txBody>
      </p:sp>
      <p:sp>
        <p:nvSpPr>
          <p:cNvPr id="3" name="Title 2"/>
          <p:cNvSpPr>
            <a:spLocks noGrp="1"/>
          </p:cNvSpPr>
          <p:nvPr>
            <p:ph type="title"/>
          </p:nvPr>
        </p:nvSpPr>
        <p:spPr/>
        <p:txBody>
          <a:bodyPr>
            <a:normAutofit fontScale="90000"/>
          </a:bodyPr>
          <a:lstStyle/>
          <a:p>
            <a:r>
              <a:rPr lang="EN-US" dirty="0"/>
              <a:t>Motivation – </a:t>
            </a:r>
            <a:br>
              <a:rPr lang="EN-US" dirty="0">
                <a:solidFill>
                  <a:schemeClr val="tx1"/>
                </a:solidFill>
              </a:rPr>
            </a:br>
            <a:r>
              <a:rPr lang="EN-US" dirty="0"/>
              <a:t>About HDFS Balancer tool</a:t>
            </a:r>
          </a:p>
        </p:txBody>
      </p:sp>
      <p:sp>
        <p:nvSpPr>
          <p:cNvPr id="5" name="Slide Number Placeholder 4"/>
          <p:cNvSpPr>
            <a:spLocks noGrp="1"/>
          </p:cNvSpPr>
          <p:nvPr>
            <p:ph type="sldNum" sz="quarter" idx="12"/>
          </p:nvPr>
        </p:nvSpPr>
        <p:spPr/>
        <p:txBody>
          <a:bodyPr/>
          <a:lstStyle/>
          <a:p>
            <a:fld id="{A38BDDFF-8980-4759-9BE1-0292616EA5FA}" type="slidenum">
              <a:rPr lang="en-CA" smtClean="0"/>
              <a:t>4</a:t>
            </a:fld>
            <a:endParaRPr lang="en-CA"/>
          </a:p>
        </p:txBody>
      </p:sp>
    </p:spTree>
    <p:extLst>
      <p:ext uri="{BB962C8B-B14F-4D97-AF65-F5344CB8AC3E}">
        <p14:creationId xmlns:p14="http://schemas.microsoft.com/office/powerpoint/2010/main" val="24710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anchor="t">
            <a:normAutofit/>
          </a:bodyPr>
          <a:lstStyle/>
          <a:p>
            <a:r>
              <a:rPr lang="EN-CA" dirty="0"/>
              <a:t>Needs</a:t>
            </a:r>
            <a:r>
              <a:rPr lang="EN-CA"/>
              <a:t> </a:t>
            </a:r>
            <a:r>
              <a:rPr lang="EN-CA" dirty="0"/>
              <a:t>manual call</a:t>
            </a:r>
            <a:endParaRPr lang="en-US" dirty="0"/>
          </a:p>
          <a:p>
            <a:r>
              <a:rPr lang="EN-CA"/>
              <a:t>Take a </a:t>
            </a:r>
            <a:r>
              <a:rPr lang="EN-CA" dirty="0"/>
              <a:t>long time to run, especially if it is ran for the first or if it is not ran regularly.</a:t>
            </a:r>
            <a:r>
              <a:rPr lang="EN-CA"/>
              <a:t> </a:t>
            </a:r>
            <a:endParaRPr lang="EN-CA" dirty="0"/>
          </a:p>
          <a:p>
            <a:r>
              <a:rPr lang="EN-CA"/>
              <a:t>While </a:t>
            </a:r>
            <a:r>
              <a:rPr lang="EN-CA" dirty="0"/>
              <a:t>it is running, it will significantly slow down the process of other work</a:t>
            </a:r>
          </a:p>
        </p:txBody>
      </p:sp>
      <p:sp>
        <p:nvSpPr>
          <p:cNvPr id="3" name="Title 2"/>
          <p:cNvSpPr>
            <a:spLocks noGrp="1"/>
          </p:cNvSpPr>
          <p:nvPr>
            <p:ph type="title"/>
          </p:nvPr>
        </p:nvSpPr>
        <p:spPr/>
        <p:txBody>
          <a:bodyPr>
            <a:normAutofit fontScale="90000"/>
          </a:bodyPr>
          <a:lstStyle/>
          <a:p>
            <a:r>
              <a:rPr lang="EN-CA" dirty="0"/>
              <a:t>Motivation – </a:t>
            </a:r>
            <a:br>
              <a:rPr lang="EN-CA" dirty="0">
                <a:solidFill>
                  <a:schemeClr val="tx1"/>
                </a:solidFill>
              </a:rPr>
            </a:br>
            <a:r>
              <a:rPr lang="EN-CA" dirty="0"/>
              <a:t>Drawback of current Balancer</a:t>
            </a:r>
          </a:p>
        </p:txBody>
      </p:sp>
      <p:sp>
        <p:nvSpPr>
          <p:cNvPr id="5" name="Slide Number Placeholder 4"/>
          <p:cNvSpPr>
            <a:spLocks noGrp="1"/>
          </p:cNvSpPr>
          <p:nvPr>
            <p:ph type="sldNum" sz="quarter" idx="12"/>
          </p:nvPr>
        </p:nvSpPr>
        <p:spPr/>
        <p:txBody>
          <a:bodyPr/>
          <a:lstStyle/>
          <a:p>
            <a:fld id="{A38BDDFF-8980-4759-9BE1-0292616EA5FA}" type="slidenum">
              <a:rPr lang="en-CA" smtClean="0"/>
              <a:t>5</a:t>
            </a:fld>
            <a:endParaRPr lang="en-C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anchor="t">
            <a:normAutofit/>
          </a:bodyPr>
          <a:lstStyle/>
          <a:p>
            <a:pPr marL="109728" indent="0">
              <a:buNone/>
            </a:pPr>
            <a:endParaRPr lang="EN-CA" dirty="0">
              <a:solidFill>
                <a:srgbClr val="000000"/>
              </a:solidFill>
              <a:latin typeface="Lucida Sans Unicode"/>
            </a:endParaRPr>
          </a:p>
          <a:p>
            <a:r>
              <a:rPr lang="EN-CA" dirty="0">
                <a:solidFill>
                  <a:srgbClr val="000000"/>
                </a:solidFill>
                <a:latin typeface="Lucida Sans Unicode"/>
              </a:rPr>
              <a:t>More 'real-time' balanced cluster of nodes</a:t>
            </a:r>
            <a:endParaRPr lang="EN-CA" dirty="0">
              <a:latin typeface="Lucida Sans Unicode"/>
            </a:endParaRPr>
          </a:p>
          <a:p>
            <a:r>
              <a:rPr lang="EN-CA" dirty="0">
                <a:solidFill>
                  <a:srgbClr val="000000"/>
                </a:solidFill>
                <a:latin typeface="Lucida Sans Unicode"/>
              </a:rPr>
              <a:t>Decrease processing time to balance the cluster</a:t>
            </a:r>
          </a:p>
          <a:p>
            <a:pPr marL="109728" indent="0">
              <a:buNone/>
            </a:pPr>
            <a:endParaRPr lang="EN-CA" dirty="0"/>
          </a:p>
          <a:p>
            <a:pPr marL="109728" indent="0">
              <a:buNone/>
            </a:pPr>
            <a:r>
              <a:rPr lang="EN-CA" dirty="0"/>
              <a:t>New feature: The auto-balancer within operation of HDFS</a:t>
            </a:r>
            <a:r>
              <a:rPr lang="EN-US" dirty="0"/>
              <a:t> </a:t>
            </a:r>
            <a:r>
              <a:rPr lang="EN-CA" dirty="0"/>
              <a:t> </a:t>
            </a:r>
          </a:p>
          <a:p>
            <a:pPr marL="109728" indent="0">
              <a:buNone/>
            </a:pPr>
            <a:endParaRPr lang="EN-CA" dirty="0"/>
          </a:p>
          <a:p>
            <a:pPr marL="109728" indent="0">
              <a:buNone/>
            </a:pPr>
            <a:r>
              <a:rPr lang="EN-CA" dirty="0"/>
              <a:t>Idea: Incremental balancing leading to lower average processing time </a:t>
            </a:r>
          </a:p>
          <a:p>
            <a:endParaRPr lang="EN-CA" dirty="0"/>
          </a:p>
          <a:p>
            <a:endParaRPr lang="EN-CA" dirty="0"/>
          </a:p>
        </p:txBody>
      </p:sp>
      <p:sp>
        <p:nvSpPr>
          <p:cNvPr id="3" name="Title 2"/>
          <p:cNvSpPr>
            <a:spLocks noGrp="1"/>
          </p:cNvSpPr>
          <p:nvPr>
            <p:ph type="title"/>
          </p:nvPr>
        </p:nvSpPr>
        <p:spPr/>
        <p:txBody>
          <a:bodyPr>
            <a:normAutofit fontScale="90000"/>
          </a:bodyPr>
          <a:lstStyle/>
          <a:p>
            <a:r>
              <a:rPr lang="EN-CA" dirty="0"/>
              <a:t>Motivation – </a:t>
            </a:r>
            <a:br>
              <a:rPr lang="EN-CA" dirty="0">
                <a:solidFill>
                  <a:schemeClr val="tx1"/>
                </a:solidFill>
              </a:rPr>
            </a:br>
            <a:r>
              <a:rPr lang="EN-CA" dirty="0"/>
              <a:t>proposed  of ‘auto-balancer'</a:t>
            </a:r>
            <a:endParaRPr lang="en-CA" dirty="0"/>
          </a:p>
        </p:txBody>
      </p:sp>
      <p:sp>
        <p:nvSpPr>
          <p:cNvPr id="5" name="Slide Number Placeholder 4"/>
          <p:cNvSpPr>
            <a:spLocks noGrp="1"/>
          </p:cNvSpPr>
          <p:nvPr>
            <p:ph type="sldNum" sz="quarter" idx="12"/>
          </p:nvPr>
        </p:nvSpPr>
        <p:spPr/>
        <p:txBody>
          <a:bodyPr/>
          <a:lstStyle/>
          <a:p>
            <a:fld id="{A38BDDFF-8980-4759-9BE1-0292616EA5FA}" type="slidenum">
              <a:rPr lang="en-CA" smtClean="0"/>
              <a:t>6</a:t>
            </a:fld>
            <a:endParaRPr lang="en-C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anchor="t">
            <a:normAutofit/>
          </a:bodyPr>
          <a:lstStyle/>
          <a:p>
            <a:pPr marL="109728" indent="0">
              <a:buNone/>
            </a:pPr>
            <a:r>
              <a:rPr lang="EN-CA" u="sng" dirty="0"/>
              <a:t>System Users</a:t>
            </a:r>
          </a:p>
          <a:p>
            <a:r>
              <a:rPr lang="EN-CA" dirty="0">
                <a:solidFill>
                  <a:srgbClr val="000000"/>
                </a:solidFill>
                <a:latin typeface="Lucida Sans Unicode"/>
              </a:rPr>
              <a:t>Especially Users who have write/edit access to the HDFS files</a:t>
            </a:r>
          </a:p>
          <a:p>
            <a:r>
              <a:rPr lang="EN-CA" dirty="0">
                <a:solidFill>
                  <a:srgbClr val="000000"/>
                </a:solidFill>
                <a:latin typeface="Lucida Sans Unicode"/>
              </a:rPr>
              <a:t>Time to process, access and write data</a:t>
            </a:r>
          </a:p>
          <a:p>
            <a:pPr marL="109728" indent="0">
              <a:buNone/>
            </a:pPr>
            <a:endParaRPr lang="EN-CA" dirty="0">
              <a:solidFill>
                <a:srgbClr val="000000"/>
              </a:solidFill>
              <a:latin typeface="Lucida Sans Unicode"/>
            </a:endParaRPr>
          </a:p>
          <a:p>
            <a:pPr marL="109728" indent="0">
              <a:buNone/>
            </a:pPr>
            <a:r>
              <a:rPr lang="EN-CA" u="sng" dirty="0">
                <a:solidFill>
                  <a:srgbClr val="000000"/>
                </a:solidFill>
                <a:latin typeface="Lucida Sans Unicode"/>
              </a:rPr>
              <a:t>System Administrator</a:t>
            </a:r>
          </a:p>
          <a:p>
            <a:r>
              <a:rPr lang="EN-CA" dirty="0">
                <a:solidFill>
                  <a:srgbClr val="000000"/>
                </a:solidFill>
                <a:latin typeface="Lucida Sans Unicode"/>
              </a:rPr>
              <a:t>Reduce the frequency of 'manual' maintenance to balance the whole cluster</a:t>
            </a:r>
          </a:p>
        </p:txBody>
      </p:sp>
      <p:sp>
        <p:nvSpPr>
          <p:cNvPr id="3" name="Title 2"/>
          <p:cNvSpPr>
            <a:spLocks noGrp="1"/>
          </p:cNvSpPr>
          <p:nvPr>
            <p:ph type="title"/>
          </p:nvPr>
        </p:nvSpPr>
        <p:spPr/>
        <p:txBody>
          <a:bodyPr/>
          <a:lstStyle/>
          <a:p>
            <a:r>
              <a:rPr lang="en-CA"/>
              <a:t>Stakeholders</a:t>
            </a:r>
          </a:p>
        </p:txBody>
      </p:sp>
      <p:sp>
        <p:nvSpPr>
          <p:cNvPr id="5" name="Slide Number Placeholder 4"/>
          <p:cNvSpPr>
            <a:spLocks noGrp="1"/>
          </p:cNvSpPr>
          <p:nvPr>
            <p:ph type="sldNum" sz="quarter" idx="12"/>
          </p:nvPr>
        </p:nvSpPr>
        <p:spPr/>
        <p:txBody>
          <a:bodyPr/>
          <a:lstStyle/>
          <a:p>
            <a:fld id="{A38BDDFF-8980-4759-9BE1-0292616EA5FA}" type="slidenum">
              <a:rPr lang="en-CA" smtClean="0"/>
              <a:t>7</a:t>
            </a:fld>
            <a:endParaRPr lang="en-C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a:solidFill>
                  <a:srgbClr val="000000"/>
                </a:solidFill>
              </a:rPr>
              <a:t>Create a script that automatically runs the balancer at different times </a:t>
            </a:r>
          </a:p>
          <a:p>
            <a:r>
              <a:rPr lang="en-US" dirty="0"/>
              <a:t>Script is ran through the command line</a:t>
            </a:r>
          </a:p>
          <a:p>
            <a:r>
              <a:rPr lang="en-US" dirty="0"/>
              <a:t>Run at times when HDFS usage is at the lowest</a:t>
            </a:r>
          </a:p>
          <a:p>
            <a:endParaRPr lang="en-US" dirty="0"/>
          </a:p>
          <a:p>
            <a:pPr marL="109728" indent="0">
              <a:buNone/>
            </a:pPr>
            <a:r>
              <a:rPr lang="en-US" dirty="0">
                <a:latin typeface="Source Code Pro" panose="020B0509030403020204" pitchFamily="49" charset="0"/>
              </a:rPr>
              <a:t>          </a:t>
            </a:r>
            <a:r>
              <a:rPr lang="en-US" dirty="0" err="1">
                <a:latin typeface="Source Code Pro" panose="020B0509030403020204" pitchFamily="49" charset="0"/>
              </a:rPr>
              <a:t>hdfs</a:t>
            </a:r>
            <a:r>
              <a:rPr lang="en-US" dirty="0">
                <a:latin typeface="Source Code Pro" panose="020B0509030403020204" pitchFamily="49" charset="0"/>
              </a:rPr>
              <a:t> balancer 10</a:t>
            </a:r>
          </a:p>
        </p:txBody>
      </p:sp>
      <p:sp>
        <p:nvSpPr>
          <p:cNvPr id="3" name="Title 2"/>
          <p:cNvSpPr>
            <a:spLocks noGrp="1"/>
          </p:cNvSpPr>
          <p:nvPr>
            <p:ph type="title"/>
          </p:nvPr>
        </p:nvSpPr>
        <p:spPr/>
        <p:txBody>
          <a:bodyPr/>
          <a:lstStyle/>
          <a:p>
            <a:r>
              <a:rPr lang="en-US" dirty="0"/>
              <a:t>Approach 1: Automated Script</a:t>
            </a:r>
          </a:p>
        </p:txBody>
      </p:sp>
      <p:sp>
        <p:nvSpPr>
          <p:cNvPr id="5" name="Slide Number Placeholder 4"/>
          <p:cNvSpPr>
            <a:spLocks noGrp="1"/>
          </p:cNvSpPr>
          <p:nvPr>
            <p:ph type="sldNum" sz="quarter" idx="12"/>
          </p:nvPr>
        </p:nvSpPr>
        <p:spPr/>
        <p:txBody>
          <a:bodyPr/>
          <a:lstStyle/>
          <a:p>
            <a:fld id="{A38BDDFF-8980-4759-9BE1-0292616EA5FA}" type="slidenum">
              <a:rPr lang="en-CA" smtClean="0"/>
              <a:t>8</a:t>
            </a:fld>
            <a:endParaRPr lang="en-CA"/>
          </a:p>
        </p:txBody>
      </p:sp>
    </p:spTree>
    <p:extLst>
      <p:ext uri="{BB962C8B-B14F-4D97-AF65-F5344CB8AC3E}">
        <p14:creationId xmlns:p14="http://schemas.microsoft.com/office/powerpoint/2010/main" val="1654457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anchor="t">
            <a:normAutofit/>
          </a:bodyPr>
          <a:lstStyle/>
          <a:p>
            <a:r>
              <a:rPr lang="EN-CA" dirty="0">
                <a:solidFill>
                  <a:srgbClr val="000000"/>
                </a:solidFill>
                <a:latin typeface="Lucida Sans Unicode"/>
              </a:rPr>
              <a:t>Advantages</a:t>
            </a:r>
          </a:p>
          <a:p>
            <a:pPr lvl="1"/>
            <a:r>
              <a:rPr lang="EN-CA" dirty="0">
                <a:solidFill>
                  <a:srgbClr val="000000"/>
                </a:solidFill>
                <a:latin typeface="Lucida Sans Unicode"/>
              </a:rPr>
              <a:t>No change in the code or architecture</a:t>
            </a:r>
          </a:p>
          <a:p>
            <a:pPr lvl="1"/>
            <a:r>
              <a:rPr lang="EN-CA" dirty="0">
                <a:solidFill>
                  <a:srgbClr val="000000"/>
                </a:solidFill>
                <a:latin typeface="Lucida Sans Unicode"/>
              </a:rPr>
              <a:t>Simple to make and customize when to run the balancer</a:t>
            </a:r>
          </a:p>
          <a:p>
            <a:r>
              <a:rPr lang="EN-CA" dirty="0">
                <a:solidFill>
                  <a:srgbClr val="000000"/>
                </a:solidFill>
                <a:latin typeface="Lucida Sans Unicode"/>
              </a:rPr>
              <a:t>Disadvantage</a:t>
            </a:r>
          </a:p>
          <a:p>
            <a:pPr lvl="1"/>
            <a:r>
              <a:rPr lang="EN-CA" dirty="0">
                <a:solidFill>
                  <a:srgbClr val="000000"/>
                </a:solidFill>
                <a:latin typeface="Lucida Sans Unicode"/>
              </a:rPr>
              <a:t>May run at inopportune time and slow down the system (when HDFS is nearly full)</a:t>
            </a:r>
          </a:p>
          <a:p>
            <a:pPr lvl="1"/>
            <a:r>
              <a:rPr lang="EN-CA" dirty="0">
                <a:solidFill>
                  <a:srgbClr val="000000"/>
                </a:solidFill>
                <a:latin typeface="Lucida Sans Unicode"/>
              </a:rPr>
              <a:t>May run at times when there is no need to rebalance</a:t>
            </a:r>
          </a:p>
          <a:p>
            <a:pPr lvl="1"/>
            <a:endParaRPr lang="EN-CA" dirty="0">
              <a:solidFill>
                <a:srgbClr val="000000"/>
              </a:solidFill>
              <a:latin typeface="Lucida Sans Unicode"/>
            </a:endParaRPr>
          </a:p>
        </p:txBody>
      </p:sp>
      <p:sp>
        <p:nvSpPr>
          <p:cNvPr id="3" name="Title 2"/>
          <p:cNvSpPr>
            <a:spLocks noGrp="1"/>
          </p:cNvSpPr>
          <p:nvPr>
            <p:ph type="title"/>
          </p:nvPr>
        </p:nvSpPr>
        <p:spPr/>
        <p:txBody>
          <a:bodyPr>
            <a:normAutofit fontScale="90000"/>
          </a:bodyPr>
          <a:lstStyle/>
          <a:p>
            <a:r>
              <a:rPr lang="EN-CA" dirty="0"/>
              <a:t>Advantages and Disadvantages of Approach 1: Automated Script</a:t>
            </a:r>
            <a:endParaRPr lang="en-CA" dirty="0"/>
          </a:p>
        </p:txBody>
      </p:sp>
      <p:sp>
        <p:nvSpPr>
          <p:cNvPr id="5" name="Slide Number Placeholder 4"/>
          <p:cNvSpPr>
            <a:spLocks noGrp="1"/>
          </p:cNvSpPr>
          <p:nvPr>
            <p:ph type="sldNum" sz="quarter" idx="12"/>
          </p:nvPr>
        </p:nvSpPr>
        <p:spPr/>
        <p:txBody>
          <a:bodyPr/>
          <a:lstStyle/>
          <a:p>
            <a:fld id="{A38BDDFF-8980-4759-9BE1-0292616EA5FA}" type="slidenum">
              <a:rPr lang="en-CA" smtClean="0"/>
              <a:t>9</a:t>
            </a:fld>
            <a:endParaRPr lang="en-CA"/>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445</TotalTime>
  <Words>752</Words>
  <Application>Microsoft Office PowerPoint</Application>
  <PresentationFormat>On-screen Show (4:3)</PresentationFormat>
  <Paragraphs>211</Paragraphs>
  <Slides>24</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Source Code Pro</vt:lpstr>
      <vt:lpstr>Arial</vt:lpstr>
      <vt:lpstr>Calibri</vt:lpstr>
      <vt:lpstr>Lucida Sans Unicode</vt:lpstr>
      <vt:lpstr>Verdana</vt:lpstr>
      <vt:lpstr>Wingdings 2</vt:lpstr>
      <vt:lpstr>Wingdings 3</vt:lpstr>
      <vt:lpstr>Concourse</vt:lpstr>
      <vt:lpstr>Enhancement Proposal</vt:lpstr>
      <vt:lpstr>Overview</vt:lpstr>
      <vt:lpstr>Motivation –  HDFS Block Allocation</vt:lpstr>
      <vt:lpstr>Motivation –  About HDFS Balancer tool</vt:lpstr>
      <vt:lpstr>Motivation –  Drawback of current Balancer</vt:lpstr>
      <vt:lpstr>Motivation –  proposed  of ‘auto-balancer'</vt:lpstr>
      <vt:lpstr>Stakeholders</vt:lpstr>
      <vt:lpstr>Approach 1: Automated Script</vt:lpstr>
      <vt:lpstr>Advantages and Disadvantages of Approach 1: Automated Script</vt:lpstr>
      <vt:lpstr>Approach 2: Modifying Replica Placement Policy</vt:lpstr>
      <vt:lpstr>PowerPoint Presentation</vt:lpstr>
      <vt:lpstr>Proposed Implementation of approach – Modifying Replica Placement Policy</vt:lpstr>
      <vt:lpstr>Proposed Implementation of approach – Modifying Replica Placement Policy </vt:lpstr>
      <vt:lpstr>PowerPoint Presentation</vt:lpstr>
      <vt:lpstr>Replica Allocation Decision - Write</vt:lpstr>
      <vt:lpstr>PowerPoint Presentation</vt:lpstr>
      <vt:lpstr>Architecture – Effects on concurrency &amp; Team Issues</vt:lpstr>
      <vt:lpstr>Impact on the Architecture – within HDFS Component </vt:lpstr>
      <vt:lpstr>Impact on the Architecture – within HDFS Component  </vt:lpstr>
      <vt:lpstr>Testing plan</vt:lpstr>
      <vt:lpstr>Testing plan - Metrics</vt:lpstr>
      <vt:lpstr>Limitation &amp; Potential Risk</vt:lpstr>
      <vt:lpstr>Lesson learned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Heny Tjin</dc:creator>
  <cp:lastModifiedBy>Zhongran Deng</cp:lastModifiedBy>
  <cp:revision>42</cp:revision>
  <dcterms:created xsi:type="dcterms:W3CDTF">2016-11-27T00:16:57Z</dcterms:created>
  <dcterms:modified xsi:type="dcterms:W3CDTF">2016-11-30T17:54:44Z</dcterms:modified>
</cp:coreProperties>
</file>