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1" r:id="rId6"/>
    <p:sldId id="262" r:id="rId7"/>
    <p:sldId id="263" r:id="rId8"/>
    <p:sldId id="264" r:id="rId9"/>
    <p:sldId id="271" r:id="rId10"/>
    <p:sldId id="270" r:id="rId11"/>
    <p:sldId id="265" r:id="rId12"/>
    <p:sldId id="266" r:id="rId13"/>
    <p:sldId id="267" r:id="rId14"/>
    <p:sldId id="268"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ngran Deng" initials="ZD" lastIdx="2" clrIdx="0">
    <p:extLst>
      <p:ext uri="{19B8F6BF-5375-455C-9EA6-DF929625EA0E}">
        <p15:presenceInfo xmlns:p15="http://schemas.microsoft.com/office/powerpoint/2012/main" userId="Zhongran Deng" providerId="None"/>
      </p:ext>
    </p:extLst>
  </p:cmAuthor>
  <p:cmAuthor id="2" name="Hashim Al-Helli" initials="HA" lastIdx="1" clrIdx="1">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3" autoAdjust="0"/>
    <p:restoredTop sz="86708" autoAdjust="0"/>
  </p:normalViewPr>
  <p:slideViewPr>
    <p:cSldViewPr snapToGrid="0">
      <p:cViewPr varScale="1">
        <p:scale>
          <a:sx n="55" d="100"/>
          <a:sy n="55" d="100"/>
        </p:scale>
        <p:origin x="25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5T14:55:17.449" idx="1">
    <p:pos x="10" y="10"/>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6T11:32:29.076" idx="2">
    <p:pos x="7277" y="403"/>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ED3AA-F42A-415C-93C3-CF6A2DB00113}" type="datetimeFigureOut">
              <a:rPr lang="en-CA" smtClean="0"/>
              <a:t>2016-10-16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66E70-D995-4EE1-B5E0-38AF0F647902}" type="slidenum">
              <a:rPr lang="en-CA" smtClean="0"/>
              <a:t>‹#›</a:t>
            </a:fld>
            <a:endParaRPr lang="en-CA"/>
          </a:p>
        </p:txBody>
      </p:sp>
    </p:spTree>
    <p:extLst>
      <p:ext uri="{BB962C8B-B14F-4D97-AF65-F5344CB8AC3E}">
        <p14:creationId xmlns:p14="http://schemas.microsoft.com/office/powerpoint/2010/main" val="2570372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CA"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02779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Commodity computing is the use of large numbers of already-available computing components for parallel computing </a:t>
            </a:r>
          </a:p>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13493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a:t>
            </a:r>
            <a:r>
              <a:rPr lang="en-CA" baseline="0" dirty="0"/>
              <a:t> today’s presentation, our team will mainly focus on HDFS, Map Reduce and Yarn. We will also cover Hadoop’s ecosystem in the last section.</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39706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Restricts</a:t>
            </a:r>
            <a:r>
              <a:rPr lang="en-CA" baseline="0" dirty="0"/>
              <a:t> file format diversity. Consume processing power. Save processing power</a:t>
            </a:r>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9254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Creating</a:t>
            </a:r>
            <a:r>
              <a:rPr lang="en-CA" baseline="0" dirty="0"/>
              <a:t> new file;  mapping of blocks and file property.</a:t>
            </a:r>
            <a:endParaRPr lang="en-CA" dirty="0"/>
          </a:p>
        </p:txBody>
      </p:sp>
      <p:sp>
        <p:nvSpPr>
          <p:cNvPr id="4" name="Slide Number Placeholder 3"/>
          <p:cNvSpPr>
            <a:spLocks noGrp="1"/>
          </p:cNvSpPr>
          <p:nvPr>
            <p:ph type="sldNum" sz="quarter" idx="10"/>
          </p:nvPr>
        </p:nvSpPr>
        <p:spPr/>
        <p:txBody>
          <a:bodyPr/>
          <a:lstStyle/>
          <a:p>
            <a:fld id="{12266E70-D995-4EE1-B5E0-38AF0F647902}" type="slidenum">
              <a:rPr lang="en-CA" smtClean="0"/>
              <a:t>9</a:t>
            </a:fld>
            <a:endParaRPr lang="en-CA"/>
          </a:p>
        </p:txBody>
      </p:sp>
    </p:spTree>
    <p:extLst>
      <p:ext uri="{BB962C8B-B14F-4D97-AF65-F5344CB8AC3E}">
        <p14:creationId xmlns:p14="http://schemas.microsoft.com/office/powerpoint/2010/main" val="2295974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691319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Point 3 try</a:t>
            </a:r>
            <a:r>
              <a:rPr lang="en-US" baseline="0" dirty="0"/>
              <a:t> to shorten the sentence and explain it in presentation</a:t>
            </a:r>
          </a:p>
          <a:p>
            <a:pPr marL="171450" indent="-171450">
              <a:buFontTx/>
              <a:buChar char="-"/>
            </a:pPr>
            <a:r>
              <a:rPr lang="en-US" baseline="0" dirty="0"/>
              <a:t>Point 1 remember to say that replication is for fault tolerance principle where data are stored in many </a:t>
            </a:r>
            <a:r>
              <a:rPr lang="en-US" baseline="0" dirty="0" err="1"/>
              <a:t>datanodes</a:t>
            </a:r>
            <a:r>
              <a:rPr lang="en-US" baseline="0" dirty="0"/>
              <a:t> in case one </a:t>
            </a:r>
            <a:r>
              <a:rPr lang="en-US" baseline="0" dirty="0" err="1"/>
              <a:t>datanode</a:t>
            </a:r>
            <a:r>
              <a:rPr lang="en-US" baseline="0" dirty="0"/>
              <a:t> goes down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The size can be increased to 128MB. Doing this can reduce the pressure on name node’s memory. However, this will also reduce computation parallelism as the number of blocks per file decreases.</a:t>
            </a:r>
            <a:endParaRPr lang="en-CA"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131F073-8EEE-4D2A-8C0B-93E9C72382A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89072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23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4307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190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824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99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88905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7605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73707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171898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694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90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10/16/2016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392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958" y="0"/>
            <a:ext cx="7534430" cy="6858000"/>
          </a:xfrm>
          <a:prstGeom prst="rect">
            <a:avLst/>
          </a:prstGeom>
          <a:blipFill dpi="0" rotWithShape="1">
            <a:blip r:embed="rId2">
              <a:duotone>
                <a:schemeClr val="accent1">
                  <a:shade val="45000"/>
                  <a:satMod val="135000"/>
                </a:schemeClr>
                <a:prstClr val="white"/>
              </a:duotone>
            </a:blip>
            <a:srcRect/>
            <a:tile tx="6350" ty="-10160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3832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34276" y="640080"/>
            <a:ext cx="3536508" cy="3034857"/>
          </a:xfrm>
        </p:spPr>
        <p:txBody>
          <a:bodyPr anchor="b">
            <a:normAutofit/>
          </a:bodyPr>
          <a:lstStyle/>
          <a:p>
            <a:r>
              <a:rPr lang="en-US" sz="4400" dirty="0">
                <a:solidFill>
                  <a:srgbClr val="FFFFFF"/>
                </a:solidFill>
              </a:rPr>
              <a:t>EECS 4413 Assignment 1</a:t>
            </a:r>
          </a:p>
        </p:txBody>
      </p:sp>
      <p:sp>
        <p:nvSpPr>
          <p:cNvPr id="3" name="Subtitle 2"/>
          <p:cNvSpPr>
            <a:spLocks noGrp="1"/>
          </p:cNvSpPr>
          <p:nvPr>
            <p:ph type="subTitle" idx="1"/>
          </p:nvPr>
        </p:nvSpPr>
        <p:spPr>
          <a:xfrm>
            <a:off x="638921" y="3849539"/>
            <a:ext cx="3531863" cy="2359417"/>
          </a:xfrm>
        </p:spPr>
        <p:txBody>
          <a:bodyPr anchor="t">
            <a:normAutofit/>
          </a:bodyPr>
          <a:lstStyle/>
          <a:p>
            <a:pPr algn="r"/>
            <a:r>
              <a:rPr lang="en-US" sz="1600" dirty="0">
                <a:solidFill>
                  <a:srgbClr val="FFFFFF"/>
                </a:solidFill>
              </a:rPr>
              <a:t>Instructed by: Prof. Jack Jiang</a:t>
            </a:r>
          </a:p>
          <a:p>
            <a:pPr algn="r"/>
            <a:r>
              <a:rPr lang="en-US" sz="1600" dirty="0">
                <a:solidFill>
                  <a:srgbClr val="FFFFFF"/>
                </a:solidFill>
              </a:rPr>
              <a:t>Presented by: Zhongran (Julian) Deng</a:t>
            </a:r>
          </a:p>
          <a:p>
            <a:pPr algn="r"/>
            <a:r>
              <a:rPr lang="en-US" sz="1600" dirty="0">
                <a:solidFill>
                  <a:srgbClr val="FFFFFF"/>
                </a:solidFill>
              </a:rPr>
              <a:t>Sied Hoa (Heny) Tjin</a:t>
            </a:r>
          </a:p>
          <a:p>
            <a:pPr algn="r"/>
            <a:r>
              <a:rPr lang="en-US" sz="1600" dirty="0">
                <a:solidFill>
                  <a:srgbClr val="FFFFFF"/>
                </a:solidFill>
              </a:rPr>
              <a:t>Hashim Al-</a:t>
            </a:r>
            <a:r>
              <a:rPr lang="en-US" sz="1600" dirty="0" err="1">
                <a:solidFill>
                  <a:srgbClr val="FFFFFF"/>
                </a:solidFill>
              </a:rPr>
              <a:t>Helli</a:t>
            </a:r>
            <a:endParaRPr lang="en-US" sz="1600" dirty="0">
              <a:solidFill>
                <a:srgbClr val="FFFFFF"/>
              </a:solidFill>
            </a:endParaRPr>
          </a:p>
          <a:p>
            <a:pPr algn="r"/>
            <a:r>
              <a:rPr lang="en-US" sz="1600" dirty="0">
                <a:solidFill>
                  <a:srgbClr val="FFFFFF"/>
                </a:solidFill>
              </a:rPr>
              <a:t>Randy Agyapong</a:t>
            </a:r>
          </a:p>
          <a:p>
            <a:pPr algn="r"/>
            <a:r>
              <a:rPr lang="en-US" sz="1600" dirty="0">
                <a:solidFill>
                  <a:srgbClr val="FFFFFF"/>
                </a:solidFill>
              </a:rPr>
              <a:t>David </a:t>
            </a:r>
            <a:r>
              <a:rPr lang="en-US" sz="1600" dirty="0" err="1">
                <a:solidFill>
                  <a:srgbClr val="FFFFFF"/>
                </a:solidFill>
              </a:rPr>
              <a:t>Iliaguiev</a:t>
            </a:r>
            <a:endParaRPr lang="en-US" sz="1600" dirty="0">
              <a:solidFill>
                <a:srgbClr val="FFFFFF"/>
              </a:solidFill>
            </a:endParaRPr>
          </a:p>
          <a:p>
            <a:pPr algn="r"/>
            <a:r>
              <a:rPr lang="en-US" sz="1600" dirty="0">
                <a:solidFill>
                  <a:srgbClr val="FFFFFF"/>
                </a:solidFill>
              </a:rPr>
              <a:t>	</a:t>
            </a:r>
          </a:p>
        </p:txBody>
      </p:sp>
    </p:spTree>
    <p:extLst>
      <p:ext uri="{BB962C8B-B14F-4D97-AF65-F5344CB8AC3E}">
        <p14:creationId xmlns:p14="http://schemas.microsoft.com/office/powerpoint/2010/main" val="219027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585216"/>
            <a:ext cx="4431792" cy="1499616"/>
          </a:xfrm>
        </p:spPr>
        <p:txBody>
          <a:bodyPr>
            <a:normAutofit/>
          </a:bodyPr>
          <a:lstStyle/>
          <a:p>
            <a:r>
              <a:rPr lang="en-CA"/>
              <a:t>SECONDARY 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Not a backup daemon for name node.</a:t>
            </a:r>
          </a:p>
          <a:p>
            <a:pPr>
              <a:buFont typeface="Arial" panose="020B0604020202020204" pitchFamily="34" charset="0"/>
              <a:buChar char="•"/>
            </a:pPr>
            <a:r>
              <a:rPr lang="en-CA" dirty="0"/>
              <a:t> Maintains edit logs and </a:t>
            </a:r>
            <a:r>
              <a:rPr lang="en-CA" dirty="0" err="1"/>
              <a:t>fsimage</a:t>
            </a:r>
            <a:r>
              <a:rPr lang="en-CA" dirty="0"/>
              <a:t>.</a:t>
            </a:r>
          </a:p>
          <a:p>
            <a:pPr>
              <a:buFont typeface="Arial" panose="020B0604020202020204" pitchFamily="34" charset="0"/>
              <a:buChar char="•"/>
            </a:pPr>
            <a:r>
              <a:rPr lang="en-CA" dirty="0"/>
              <a:t> Helps to lower down name node’s restart time.</a:t>
            </a:r>
          </a:p>
        </p:txBody>
      </p:sp>
      <p:pic>
        <p:nvPicPr>
          <p:cNvPr id="8" name="Content Placeholder 3"/>
          <p:cNvPicPr>
            <a:picLocks noChangeAspect="1"/>
          </p:cNvPicPr>
          <p:nvPr/>
        </p:nvPicPr>
        <p:blipFill>
          <a:blip r:embed="rId3"/>
          <a:stretch>
            <a:fillRect/>
          </a:stretch>
        </p:blipFill>
        <p:spPr>
          <a:xfrm>
            <a:off x="6096000" y="2105939"/>
            <a:ext cx="5455921" cy="2646121"/>
          </a:xfrm>
          <a:prstGeom prst="rect">
            <a:avLst/>
          </a:prstGeom>
        </p:spPr>
      </p:pic>
      <p:sp>
        <p:nvSpPr>
          <p:cNvPr id="9" name="Oval 8"/>
          <p:cNvSpPr/>
          <p:nvPr/>
        </p:nvSpPr>
        <p:spPr>
          <a:xfrm>
            <a:off x="8513288" y="1801504"/>
            <a:ext cx="3302194" cy="207124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376822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and maintains data blocks.</a:t>
            </a:r>
          </a:p>
          <a:p>
            <a:pPr>
              <a:buFont typeface="Arial" panose="020B0604020202020204" pitchFamily="34" charset="0"/>
              <a:buChar char="•"/>
            </a:pPr>
            <a:r>
              <a:rPr lang="en-US" dirty="0"/>
              <a:t> Responsible to store and retrieve data blocks upon request from name node or the client.</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block creation, deletion, replication, etc.</a:t>
            </a:r>
          </a:p>
        </p:txBody>
      </p:sp>
      <p:sp>
        <p:nvSpPr>
          <p:cNvPr id="5" name="Oval 4"/>
          <p:cNvSpPr/>
          <p:nvPr/>
        </p:nvSpPr>
        <p:spPr>
          <a:xfrm>
            <a:off x="5923082" y="3257315"/>
            <a:ext cx="5841288" cy="71418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225228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 </a:t>
            </a:r>
          </a:p>
          <a:p>
            <a:pPr>
              <a:buFont typeface="Arial" panose="020B0604020202020204" pitchFamily="34" charset="0"/>
              <a:buChar char="•"/>
            </a:pPr>
            <a:r>
              <a:rPr lang="en-CA" dirty="0"/>
              <a:t> The data blocks are distributed in data node system within the cluster and thus ensures the replica of data </a:t>
            </a:r>
            <a:r>
              <a:rPr lang="en-CA"/>
              <a:t>is maintained.</a:t>
            </a:r>
            <a:endParaRPr lang="en-CA" dirty="0"/>
          </a:p>
          <a:p>
            <a:pPr>
              <a:buFont typeface="Arial" panose="020B0604020202020204" pitchFamily="34" charset="0"/>
              <a:buChar char="•"/>
            </a:pPr>
            <a:r>
              <a:rPr lang="en-CA" dirty="0"/>
              <a:t> By default, each block is 64MB.</a:t>
            </a:r>
          </a:p>
        </p:txBody>
      </p:sp>
      <p:sp>
        <p:nvSpPr>
          <p:cNvPr id="5" name="Oval 4"/>
          <p:cNvSpPr/>
          <p:nvPr/>
        </p:nvSpPr>
        <p:spPr>
          <a:xfrm>
            <a:off x="5813947" y="3794077"/>
            <a:ext cx="5909480" cy="477671"/>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317143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All HDFS communication protocols build on the TCP/IP protocol.</a:t>
            </a:r>
          </a:p>
          <a:p>
            <a:pPr>
              <a:buFont typeface="Arial" panose="020B0604020202020204" pitchFamily="34" charset="0"/>
              <a:buChar char="•"/>
            </a:pPr>
            <a:r>
              <a:rPr lang="en-CA" dirty="0"/>
              <a:t> Client communicate with the name node using a proprietary RPC (Remote Procedure Call)-based protocol.</a:t>
            </a:r>
          </a:p>
          <a:p>
            <a:pPr>
              <a:buFont typeface="Arial" panose="020B0604020202020204" pitchFamily="34" charset="0"/>
              <a:buChar char="•"/>
            </a:pPr>
            <a:r>
              <a:rPr lang="en-CA" dirty="0"/>
              <a:t> Each data node serves up blocks of data over the networking using block protocol specific to HDFS.</a:t>
            </a:r>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407554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Weakness of  HDFS in 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goes down. </a:t>
            </a: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22103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chemeClr val="tx1"/>
                </a:solidFill>
              </a:rPr>
              <a:t>HDFS ARCHITECTURE-HADOOP 2.0+</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Running two name nodes.</a:t>
            </a:r>
          </a:p>
          <a:p>
            <a:pPr>
              <a:buFont typeface="Arial" panose="020B0604020202020204" pitchFamily="34" charset="0"/>
              <a:buChar char="•"/>
            </a:pPr>
            <a:r>
              <a:rPr lang="en-CA" dirty="0"/>
              <a:t> The back-up name node is in the same cluster.</a:t>
            </a:r>
          </a:p>
          <a:p>
            <a:pPr>
              <a:buFont typeface="Arial" panose="020B0604020202020204" pitchFamily="34" charset="0"/>
              <a:buChar char="•"/>
            </a:pPr>
            <a:r>
              <a:rPr lang="en-CA" dirty="0"/>
              <a:t> Each name node is configured as Active/Passive. Only one name node is in Active stat.</a:t>
            </a:r>
          </a:p>
          <a:p>
            <a:pPr>
              <a:buClr>
                <a:schemeClr val="accent2"/>
              </a:buClr>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282806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9097524" cy="6148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cxnSp>
        <p:nvCxnSpPr>
          <p:cNvPr id="25" name="Straight Connector 20"/>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 name="Title 1"/>
          <p:cNvSpPr>
            <a:spLocks noGrp="1"/>
          </p:cNvSpPr>
          <p:nvPr>
            <p:ph type="title"/>
          </p:nvPr>
        </p:nvSpPr>
        <p:spPr>
          <a:xfrm>
            <a:off x="1024129" y="585216"/>
            <a:ext cx="8069094" cy="1499616"/>
          </a:xfrm>
        </p:spPr>
        <p:txBody>
          <a:bodyPr>
            <a:normAutofit/>
          </a:bodyPr>
          <a:lstStyle/>
          <a:p>
            <a:r>
              <a:rPr lang="en-CA" dirty="0">
                <a:solidFill>
                  <a:srgbClr val="FFFFFF"/>
                </a:solidFill>
              </a:rPr>
              <a:t>big data</a:t>
            </a:r>
          </a:p>
        </p:txBody>
      </p:sp>
      <p:sp>
        <p:nvSpPr>
          <p:cNvPr id="3" name="Content Placeholder 2"/>
          <p:cNvSpPr>
            <a:spLocks noGrp="1"/>
          </p:cNvSpPr>
          <p:nvPr>
            <p:ph idx="1"/>
          </p:nvPr>
        </p:nvSpPr>
        <p:spPr>
          <a:xfrm>
            <a:off x="1024129" y="2286000"/>
            <a:ext cx="8074151" cy="3862971"/>
          </a:xfrm>
        </p:spPr>
        <p:txBody>
          <a:bodyPr>
            <a:normAutofit/>
          </a:bodyPr>
          <a:lstStyle/>
          <a:p>
            <a:pPr>
              <a:buClr>
                <a:schemeClr val="bg1"/>
              </a:buClr>
              <a:buFont typeface="Arial" panose="020B0604020202020204" pitchFamily="34" charset="0"/>
              <a:buChar char="•"/>
            </a:pPr>
            <a:r>
              <a:rPr lang="en-US" dirty="0">
                <a:solidFill>
                  <a:srgbClr val="FFFFFF"/>
                </a:solidFill>
              </a:rPr>
              <a:t> Internet generates data everyday at a petabyte scale.</a:t>
            </a:r>
          </a:p>
          <a:p>
            <a:pPr>
              <a:buClr>
                <a:schemeClr val="bg1"/>
              </a:buClr>
              <a:buFont typeface="Arial" panose="020B0604020202020204" pitchFamily="34" charset="0"/>
              <a:buChar char="•"/>
            </a:pPr>
            <a:r>
              <a:rPr lang="en-US" dirty="0">
                <a:solidFill>
                  <a:srgbClr val="FFFFFF"/>
                </a:solidFill>
              </a:rPr>
              <a:t> This includes structured data and unstructured data. </a:t>
            </a:r>
          </a:p>
          <a:p>
            <a:pPr>
              <a:buClr>
                <a:schemeClr val="bg1"/>
              </a:buClr>
              <a:buFont typeface="Arial" panose="020B0604020202020204" pitchFamily="34" charset="0"/>
              <a:buChar char="•"/>
            </a:pPr>
            <a:r>
              <a:rPr lang="en-US" dirty="0">
                <a:solidFill>
                  <a:srgbClr val="FFFFFF"/>
                </a:solidFill>
              </a:rPr>
              <a:t> Big data is a collection of large datasets that cannot be processed using traditional computing techniques. </a:t>
            </a:r>
          </a:p>
          <a:p>
            <a:pPr>
              <a:buClr>
                <a:schemeClr val="bg1"/>
              </a:buClr>
              <a:buFont typeface="Arial" panose="020B0604020202020204" pitchFamily="34" charset="0"/>
              <a:buChar char="•"/>
            </a:pPr>
            <a:r>
              <a:rPr lang="en-US" dirty="0">
                <a:solidFill>
                  <a:srgbClr val="FFFFFF"/>
                </a:solidFill>
              </a:rPr>
              <a:t> It is not a single technique or a tool. It involves many areas of business and technology.</a:t>
            </a:r>
          </a:p>
          <a:p>
            <a:pPr>
              <a:buFont typeface="Arial" panose="020B0604020202020204" pitchFamily="34" charset="0"/>
              <a:buChar char="•"/>
            </a:pPr>
            <a:endParaRPr lang="en-US" dirty="0">
              <a:solidFill>
                <a:srgbClr val="FFFFFF"/>
              </a:solidFill>
            </a:endParaRPr>
          </a:p>
          <a:p>
            <a:pPr>
              <a:buFont typeface="Arial" panose="020B0604020202020204" pitchFamily="34" charset="0"/>
              <a:buChar char="•"/>
            </a:pPr>
            <a:endParaRPr lang="en-US" dirty="0">
              <a:solidFill>
                <a:srgbClr val="FFFFFF"/>
              </a:solidFill>
            </a:endParaRPr>
          </a:p>
          <a:p>
            <a:endParaRPr lang="en-CA" dirty="0">
              <a:solidFill>
                <a:srgbClr val="FFFFFF"/>
              </a:solidFill>
            </a:endParaRPr>
          </a:p>
        </p:txBody>
      </p:sp>
    </p:spTree>
    <p:extLst>
      <p:ext uri="{BB962C8B-B14F-4D97-AF65-F5344CB8AC3E}">
        <p14:creationId xmlns:p14="http://schemas.microsoft.com/office/powerpoint/2010/main" val="51717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189" b="3"/>
          <a:stretch/>
        </p:blipFill>
        <p:spPr>
          <a:xfrm>
            <a:off x="6096000" y="640080"/>
            <a:ext cx="5455921" cy="5577840"/>
          </a:xfrm>
          <a:prstGeom prst="rect">
            <a:avLst/>
          </a:prstGeom>
        </p:spPr>
      </p:pic>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6631" y="640080"/>
            <a:ext cx="3946705" cy="1499616"/>
          </a:xfrm>
        </p:spPr>
        <p:txBody>
          <a:bodyPr>
            <a:normAutofit/>
          </a:bodyPr>
          <a:lstStyle/>
          <a:p>
            <a:r>
              <a:rPr lang="en-US" dirty="0">
                <a:solidFill>
                  <a:srgbClr val="FFFFFF"/>
                </a:solidFill>
              </a:rPr>
              <a:t>what is Hadoop?</a:t>
            </a:r>
          </a:p>
        </p:txBody>
      </p:sp>
      <p:sp>
        <p:nvSpPr>
          <p:cNvPr id="3" name="Content Placeholder 2"/>
          <p:cNvSpPr>
            <a:spLocks noGrp="1"/>
          </p:cNvSpPr>
          <p:nvPr>
            <p:ph idx="1"/>
          </p:nvPr>
        </p:nvSpPr>
        <p:spPr>
          <a:xfrm>
            <a:off x="1024129" y="2286000"/>
            <a:ext cx="3791711" cy="3931920"/>
          </a:xfrm>
        </p:spPr>
        <p:txBody>
          <a:bodyPr>
            <a:normAutofit/>
          </a:bodyPr>
          <a:lstStyle/>
          <a:p>
            <a:pPr marL="0" indent="0">
              <a:buClr>
                <a:schemeClr val="bg1"/>
              </a:buClr>
              <a:buNone/>
            </a:pPr>
            <a:r>
              <a:rPr lang="en-CA" dirty="0">
                <a:solidFill>
                  <a:srgbClr val="FFFFFF"/>
                </a:solidFill>
              </a:rPr>
              <a:t>Feature:</a:t>
            </a:r>
          </a:p>
          <a:p>
            <a:pPr>
              <a:buClr>
                <a:schemeClr val="bg1"/>
              </a:buClr>
              <a:buFont typeface="Arial" panose="020B0604020202020204" pitchFamily="34" charset="0"/>
              <a:buChar char="•"/>
            </a:pPr>
            <a:r>
              <a:rPr lang="en-CA" dirty="0">
                <a:solidFill>
                  <a:srgbClr val="FFFFFF"/>
                </a:solidFill>
              </a:rPr>
              <a:t> Open source</a:t>
            </a:r>
          </a:p>
          <a:p>
            <a:pPr>
              <a:buClr>
                <a:schemeClr val="bg1"/>
              </a:buClr>
              <a:buFont typeface="Arial" panose="020B0604020202020204" pitchFamily="34" charset="0"/>
              <a:buChar char="•"/>
            </a:pPr>
            <a:r>
              <a:rPr lang="en-CA" dirty="0">
                <a:solidFill>
                  <a:srgbClr val="FFFFFF"/>
                </a:solidFill>
              </a:rPr>
              <a:t> Break through the limit of traditional database</a:t>
            </a:r>
          </a:p>
          <a:p>
            <a:pPr>
              <a:buClr>
                <a:schemeClr val="bg1"/>
              </a:buClr>
              <a:buFont typeface="Arial" panose="020B0604020202020204" pitchFamily="34" charset="0"/>
              <a:buChar char="•"/>
            </a:pPr>
            <a:r>
              <a:rPr lang="en-CA" dirty="0">
                <a:solidFill>
                  <a:srgbClr val="FFFFFF"/>
                </a:solidFill>
              </a:rPr>
              <a:t> Support commodity computing</a:t>
            </a:r>
          </a:p>
          <a:p>
            <a:pPr>
              <a:buClr>
                <a:schemeClr val="bg1"/>
              </a:buClr>
              <a:buFont typeface="Arial" panose="020B0604020202020204" pitchFamily="34" charset="0"/>
              <a:buChar char="•"/>
            </a:pPr>
            <a:r>
              <a:rPr lang="en-CA" dirty="0">
                <a:solidFill>
                  <a:srgbClr val="FFFFFF"/>
                </a:solidFill>
              </a:rPr>
              <a:t> High scalability</a:t>
            </a: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pPr>
              <a:buClr>
                <a:schemeClr val="bg1"/>
              </a:buClr>
              <a:buFont typeface="Arial" panose="020B0604020202020204" pitchFamily="34" charset="0"/>
              <a:buChar char="•"/>
            </a:pPr>
            <a:endParaRPr lang="en-CA" dirty="0">
              <a:solidFill>
                <a:srgbClr val="FFFFFF"/>
              </a:solidFill>
            </a:endParaRPr>
          </a:p>
          <a:p>
            <a:endParaRPr lang="en-US" dirty="0">
              <a:solidFill>
                <a:srgbClr val="FFFFFF"/>
              </a:solidFill>
            </a:endParaRPr>
          </a:p>
        </p:txBody>
      </p:sp>
      <p:sp>
        <p:nvSpPr>
          <p:cNvPr id="5" name="TextBox 4"/>
          <p:cNvSpPr txBox="1"/>
          <p:nvPr/>
        </p:nvSpPr>
        <p:spPr>
          <a:xfrm>
            <a:off x="6294338" y="5320867"/>
            <a:ext cx="5059244"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
                <a:schemeClr val="bg1"/>
              </a:buClr>
              <a:buSzTx/>
              <a:buFontTx/>
              <a:buNone/>
              <a:tabLst/>
              <a:defRPr/>
            </a:pPr>
            <a:r>
              <a:rPr kumimoji="0" lang="en-CA" sz="1800" b="0" i="0" u="none" strike="noStrike" kern="0" cap="none" spc="0" normalizeH="0" baseline="0" noProof="0" dirty="0">
                <a:ln>
                  <a:noFill/>
                </a:ln>
                <a:solidFill>
                  <a:sysClr val="windowText" lastClr="000000"/>
                </a:solidFill>
                <a:effectLst/>
                <a:uLnTx/>
                <a:uFillTx/>
              </a:rPr>
              <a:t>Hadoop is an open-source software framework to process and store big data. </a:t>
            </a:r>
          </a:p>
        </p:txBody>
      </p:sp>
    </p:spTree>
    <p:extLst>
      <p:ext uri="{BB962C8B-B14F-4D97-AF65-F5344CB8AC3E}">
        <p14:creationId xmlns:p14="http://schemas.microsoft.com/office/powerpoint/2010/main" val="1083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4" name="Picture 2" descr="File:Hadoop 1.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096000" y="1308011"/>
            <a:ext cx="5455921" cy="4241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9"/>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Typical architecture of Hadoop	</a:t>
            </a:r>
          </a:p>
        </p:txBody>
      </p:sp>
      <p:sp>
        <p:nvSpPr>
          <p:cNvPr id="3" name="Content Placeholder 2"/>
          <p:cNvSpPr>
            <a:spLocks noGrp="1"/>
          </p:cNvSpPr>
          <p:nvPr>
            <p:ph idx="1"/>
          </p:nvPr>
        </p:nvSpPr>
        <p:spPr>
          <a:xfrm>
            <a:off x="1024129" y="2286000"/>
            <a:ext cx="3791711" cy="3931920"/>
          </a:xfrm>
        </p:spPr>
        <p:txBody>
          <a:bodyPr>
            <a:normAutofit/>
          </a:bodyPr>
          <a:lstStyle/>
          <a:p>
            <a:pPr marL="0" indent="0">
              <a:buNone/>
            </a:pPr>
            <a:r>
              <a:rPr lang="en-CA" dirty="0">
                <a:solidFill>
                  <a:srgbClr val="FFFFFF"/>
                </a:solidFill>
              </a:rPr>
              <a:t>HDFS – distributed file system.</a:t>
            </a:r>
          </a:p>
          <a:p>
            <a:pPr marL="0" indent="0">
              <a:buNone/>
            </a:pPr>
            <a:endParaRPr lang="en-CA" dirty="0">
              <a:solidFill>
                <a:srgbClr val="FFFFFF"/>
              </a:solidFill>
            </a:endParaRPr>
          </a:p>
          <a:p>
            <a:pPr marL="0" indent="0">
              <a:buNone/>
            </a:pPr>
            <a:r>
              <a:rPr lang="en-CA" dirty="0">
                <a:solidFill>
                  <a:srgbClr val="FFFFFF"/>
                </a:solidFill>
              </a:rPr>
              <a:t>Map reduce – offline computing engine.</a:t>
            </a:r>
          </a:p>
          <a:p>
            <a:pPr marL="0" indent="0">
              <a:buNone/>
            </a:pPr>
            <a:endParaRPr lang="en-CA" dirty="0">
              <a:solidFill>
                <a:srgbClr val="FFFFFF"/>
              </a:solidFill>
            </a:endParaRPr>
          </a:p>
          <a:p>
            <a:pPr marL="0" indent="0">
              <a:buNone/>
            </a:pPr>
            <a:r>
              <a:rPr lang="en-CA" dirty="0">
                <a:solidFill>
                  <a:srgbClr val="FFFFFF"/>
                </a:solidFill>
              </a:rPr>
              <a:t>As versions updates, Hadoop is gaining more function modules such as Yarn which improves the performance of Hadoop.</a:t>
            </a:r>
          </a:p>
        </p:txBody>
      </p:sp>
      <p:sp>
        <p:nvSpPr>
          <p:cNvPr id="5" name="TextBox 4"/>
          <p:cNvSpPr txBox="1"/>
          <p:nvPr/>
        </p:nvSpPr>
        <p:spPr>
          <a:xfrm>
            <a:off x="7897091" y="5848588"/>
            <a:ext cx="220836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sysClr val="windowText" lastClr="000000"/>
                </a:solidFill>
                <a:effectLst/>
                <a:uLnTx/>
                <a:uFillTx/>
              </a:rPr>
              <a:t>Master-slave diagram</a:t>
            </a:r>
          </a:p>
        </p:txBody>
      </p:sp>
    </p:spTree>
    <p:extLst>
      <p:ext uri="{BB962C8B-B14F-4D97-AF65-F5344CB8AC3E}">
        <p14:creationId xmlns:p14="http://schemas.microsoft.com/office/powerpoint/2010/main" val="127700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139885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Reading large data sequentially after single seek operation.</a:t>
            </a:r>
          </a:p>
        </p:txBody>
      </p:sp>
    </p:spTree>
    <p:extLst>
      <p:ext uri="{BB962C8B-B14F-4D97-AF65-F5344CB8AC3E}">
        <p14:creationId xmlns:p14="http://schemas.microsoft.com/office/powerpoint/2010/main" val="411277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the name node is very crucial as there is only one existing per cluster. </a:t>
            </a:r>
          </a:p>
          <a:p>
            <a:pPr>
              <a:buClr>
                <a:schemeClr val="bg1"/>
              </a:buClr>
              <a:buFont typeface="Arial" panose="020B0604020202020204" pitchFamily="34" charset="0"/>
              <a:buChar char="•"/>
            </a:pPr>
            <a:r>
              <a:rPr lang="en-CA" dirty="0">
                <a:solidFill>
                  <a:schemeClr val="bg1"/>
                </a:solidFill>
              </a:rPr>
              <a:t>Data nodes belong to name node and it can be stored in different server.</a:t>
            </a:r>
          </a:p>
        </p:txBody>
      </p:sp>
    </p:spTree>
    <p:extLst>
      <p:ext uri="{BB962C8B-B14F-4D97-AF65-F5344CB8AC3E}">
        <p14:creationId xmlns:p14="http://schemas.microsoft.com/office/powerpoint/2010/main" val="171620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822998" y="2084832"/>
            <a:ext cx="5877730" cy="2214213"/>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the data is stored in which certain data node.</a:t>
            </a:r>
          </a:p>
          <a:p>
            <a:pPr>
              <a:buFont typeface="Arial" panose="020B0604020202020204" pitchFamily="34" charset="0"/>
              <a:buChar char="•"/>
            </a:pPr>
            <a:r>
              <a:rPr lang="en-CA" dirty="0"/>
              <a:t> In early version, it was a single point of failure, that means, if the name node becomes unavailable ,the whole cluster goes down.</a:t>
            </a:r>
          </a:p>
        </p:txBody>
      </p:sp>
      <p:sp>
        <p:nvSpPr>
          <p:cNvPr id="5" name="Oval 4"/>
          <p:cNvSpPr/>
          <p:nvPr/>
        </p:nvSpPr>
        <p:spPr>
          <a:xfrm>
            <a:off x="7738281" y="2286001"/>
            <a:ext cx="2047164" cy="67556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Tree>
    <p:extLst>
      <p:ext uri="{BB962C8B-B14F-4D97-AF65-F5344CB8AC3E}">
        <p14:creationId xmlns:p14="http://schemas.microsoft.com/office/powerpoint/2010/main" val="86732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a:stretch/>
        </p:blipFill>
        <p:spPr>
          <a:xfrm>
            <a:off x="6380480" y="1561033"/>
            <a:ext cx="4643673" cy="385424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Name node holds two persistent files which are transaction log called edit logs and namespace image called </a:t>
            </a:r>
            <a:r>
              <a:rPr lang="en-CA" dirty="0" err="1"/>
              <a:t>fsImage</a:t>
            </a:r>
            <a:r>
              <a:rPr lang="en-CA" dirty="0"/>
              <a:t>.</a:t>
            </a:r>
          </a:p>
          <a:p>
            <a:pPr>
              <a:buFont typeface="Arial" panose="020B0604020202020204" pitchFamily="34" charset="0"/>
              <a:buChar char="•"/>
            </a:pPr>
            <a:r>
              <a:rPr lang="en-CA" dirty="0"/>
              <a:t> Edit logs records changes of metadata.</a:t>
            </a:r>
          </a:p>
          <a:p>
            <a:pPr>
              <a:buFont typeface="Arial" panose="020B0604020202020204" pitchFamily="34" charset="0"/>
              <a:buChar char="•"/>
            </a:pPr>
            <a:r>
              <a:rPr lang="en-CA" dirty="0"/>
              <a:t> </a:t>
            </a:r>
            <a:r>
              <a:rPr lang="en-CA" dirty="0" err="1"/>
              <a:t>Fsimage</a:t>
            </a:r>
            <a:r>
              <a:rPr lang="en-CA" dirty="0"/>
              <a:t> keeps the information of the entire file system namespace. </a:t>
            </a:r>
          </a:p>
        </p:txBody>
      </p:sp>
    </p:spTree>
    <p:extLst>
      <p:ext uri="{BB962C8B-B14F-4D97-AF65-F5344CB8AC3E}">
        <p14:creationId xmlns:p14="http://schemas.microsoft.com/office/powerpoint/2010/main" val="3686438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778</Words>
  <Application>Microsoft Office PowerPoint</Application>
  <PresentationFormat>Widescreen</PresentationFormat>
  <Paragraphs>89</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Tw Cen MT</vt:lpstr>
      <vt:lpstr>Tw Cen MT Condensed</vt:lpstr>
      <vt:lpstr>Wingdings 3</vt:lpstr>
      <vt:lpstr>Integral</vt:lpstr>
      <vt:lpstr>EECS 4413 Assignment 1</vt:lpstr>
      <vt:lpstr>big data</vt:lpstr>
      <vt:lpstr>what is Hadoop?</vt:lpstr>
      <vt:lpstr>Typical architecture of Hadoop </vt:lpstr>
      <vt:lpstr>HDFS</vt:lpstr>
      <vt:lpstr>     Traditional        vs.             hdfs</vt:lpstr>
      <vt:lpstr>HDFS ARCHITECTURE -HADOOP 1.0</vt:lpstr>
      <vt:lpstr>Name node</vt:lpstr>
      <vt:lpstr>Name node</vt:lpstr>
      <vt:lpstr>SECONDARY NAME NODE</vt:lpstr>
      <vt:lpstr>Data nodes</vt:lpstr>
      <vt:lpstr>DATA BLOCK</vt:lpstr>
      <vt:lpstr>Interaction of each components</vt:lpstr>
      <vt:lpstr>Weakness of  HDFS in Hadoop 1.0</vt:lpstr>
      <vt:lpstr>HDFS ARCHITECTURE-HADOOP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4413 Assignment 1</dc:title>
  <dc:creator>Zhongran Deng</dc:creator>
  <cp:lastModifiedBy>Zhongran Deng</cp:lastModifiedBy>
  <cp:revision>20</cp:revision>
  <dcterms:created xsi:type="dcterms:W3CDTF">2016-10-16T15:28:07Z</dcterms:created>
  <dcterms:modified xsi:type="dcterms:W3CDTF">2016-10-16T17:50:19Z</dcterms:modified>
</cp:coreProperties>
</file>