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33"/>
  </p:notesMasterIdLst>
  <p:sldIdLst>
    <p:sldId id="256" r:id="rId2"/>
    <p:sldId id="285" r:id="rId3"/>
    <p:sldId id="263" r:id="rId4"/>
    <p:sldId id="258" r:id="rId5"/>
    <p:sldId id="259" r:id="rId6"/>
    <p:sldId id="260" r:id="rId7"/>
    <p:sldId id="261" r:id="rId8"/>
    <p:sldId id="264" r:id="rId9"/>
    <p:sldId id="265" r:id="rId10"/>
    <p:sldId id="266" r:id="rId11"/>
    <p:sldId id="267" r:id="rId12"/>
    <p:sldId id="268" r:id="rId13"/>
    <p:sldId id="286" r:id="rId14"/>
    <p:sldId id="269" r:id="rId15"/>
    <p:sldId id="270" r:id="rId16"/>
    <p:sldId id="271" r:id="rId17"/>
    <p:sldId id="272" r:id="rId18"/>
    <p:sldId id="288" r:id="rId19"/>
    <p:sldId id="273" r:id="rId20"/>
    <p:sldId id="274" r:id="rId21"/>
    <p:sldId id="275" r:id="rId22"/>
    <p:sldId id="276" r:id="rId23"/>
    <p:sldId id="277" r:id="rId24"/>
    <p:sldId id="278" r:id="rId25"/>
    <p:sldId id="279" r:id="rId26"/>
    <p:sldId id="280" r:id="rId27"/>
    <p:sldId id="281" r:id="rId28"/>
    <p:sldId id="287" r:id="rId29"/>
    <p:sldId id="282" r:id="rId30"/>
    <p:sldId id="283" r:id="rId31"/>
    <p:sldId id="284" r:id="rId32"/>
  </p:sldIdLst>
  <p:sldSz cx="9144000" cy="6858000" type="screen4x3"/>
  <p:notesSz cx="6858000" cy="9144000"/>
  <p:embeddedFontLst>
    <p:embeddedFont>
      <p:font typeface="Tw Cen MT" panose="020B0602020104020603" pitchFamily="34" charset="0"/>
      <p:regular r:id="rId34"/>
      <p:bold r:id="rId35"/>
      <p:italic r:id="rId36"/>
      <p:boldItalic r:id="rId37"/>
    </p:embeddedFont>
    <p:embeddedFont>
      <p:font typeface="Calibri" panose="020F0502020204030204" pitchFamily="34" charset="0"/>
      <p:regular r:id="rId38"/>
      <p:bold r:id="rId39"/>
      <p:italic r:id="rId40"/>
      <p:boldItalic r:id="rId41"/>
    </p:embeddedFont>
    <p:embeddedFont>
      <p:font typeface="Wingdings 3" panose="05040102010807070707" pitchFamily="18" charset="2"/>
      <p:regular r:id="rId42"/>
    </p:embeddedFont>
    <p:embeddedFont>
      <p:font typeface="Roboto" panose="020B0604020202020204" charset="0"/>
      <p:regular r:id="rId43"/>
      <p:bold r:id="rId44"/>
      <p:italic r:id="rId45"/>
      <p:boldItalic r:id="rId46"/>
    </p:embeddedFont>
    <p:embeddedFont>
      <p:font typeface="Tw Cen MT Condensed" panose="020B0606020104020203" pitchFamily="34" charset="0"/>
      <p:regular r:id="rId47"/>
      <p:bold r:id="rId4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76248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sz="1800">
                <a:latin typeface="Roboto"/>
                <a:ea typeface="Roboto"/>
                <a:cs typeface="Roboto"/>
                <a:sym typeface="Roboto"/>
              </a:rPr>
              <a:t>uses web interface package to display information about status of datanodes in a web page.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b="1"/>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863191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b="1"/>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buNone/>
            </a:pPr>
            <a:r>
              <a:rPr lang="en" sz="850">
                <a:highlight>
                  <a:srgbClr val="FFFFFF"/>
                </a:highlight>
                <a:latin typeface="Times New Roman"/>
                <a:ea typeface="Times New Roman"/>
                <a:cs typeface="Times New Roman"/>
                <a:sym typeface="Times New Roman"/>
              </a:rPr>
              <a:t>These applications need streaming writes to files. If a client writes to a  remote  file  directly  without  any  client  side  buffering, </a:t>
            </a:r>
          </a:p>
          <a:p>
            <a:pPr lvl="0">
              <a:lnSpc>
                <a:spcPct val="115000"/>
              </a:lnSpc>
              <a:spcBef>
                <a:spcPts val="0"/>
              </a:spcBef>
              <a:buNone/>
            </a:pPr>
            <a:r>
              <a:rPr lang="en" sz="850">
                <a:highlight>
                  <a:srgbClr val="FFFFFF"/>
                </a:highlight>
                <a:latin typeface="Times New Roman"/>
                <a:ea typeface="Times New Roman"/>
                <a:cs typeface="Times New Roman"/>
                <a:sym typeface="Times New Roman"/>
              </a:rPr>
              <a:t>The network  speed  and  the  congestion  in  the  network  impacts throughput    considerably. </a:t>
            </a:r>
          </a:p>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9" name="Shape 2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342900">
              <a:lnSpc>
                <a:spcPct val="115000"/>
              </a:lnSpc>
              <a:spcBef>
                <a:spcPts val="0"/>
              </a:spcBef>
              <a:spcAft>
                <a:spcPts val="1000"/>
              </a:spcAft>
              <a:buClr>
                <a:schemeClr val="lt2"/>
              </a:buClr>
              <a:buSzPct val="163636"/>
              <a:buFont typeface="Roboto"/>
              <a:buAutoNum type="arabicPeriod"/>
            </a:pPr>
            <a:r>
              <a:rPr lang="en">
                <a:latin typeface="Calibri"/>
                <a:ea typeface="Calibri"/>
                <a:cs typeface="Calibri"/>
                <a:sym typeface="Calibri"/>
              </a:rPr>
              <a:t>A client communicates with a DataNode directly to transfer (send/receive) data using the DataTransferProtocol, defined in DataTransferProtocol.java.  For performance purposes this protocol is a streaming protocol, not RPC. The client buffers data until a full block (the default is 64 Mbytes) has been created and then the block is streamed to the DataNode. </a:t>
            </a:r>
          </a:p>
          <a:p>
            <a:pPr marL="457200" lvl="0" indent="-342900" rtl="0">
              <a:lnSpc>
                <a:spcPct val="115000"/>
              </a:lnSpc>
              <a:spcBef>
                <a:spcPts val="0"/>
              </a:spcBef>
              <a:spcAft>
                <a:spcPts val="1000"/>
              </a:spcAft>
              <a:buClr>
                <a:schemeClr val="lt2"/>
              </a:buClr>
              <a:buSzPct val="163636"/>
              <a:buFont typeface="Roboto"/>
              <a:buAutoNum type="arabicPeriod"/>
            </a:pPr>
            <a:r>
              <a:rPr lang="en">
                <a:latin typeface="Calibri"/>
                <a:ea typeface="Calibri"/>
                <a:cs typeface="Calibri"/>
                <a:sym typeface="Calibri"/>
              </a:rPr>
              <a:t>The DataTransferProtocol defines operations to read a block (opReadBlock()), write a block (opWriteBlock()), replace a block (opReplaceBlock()), copy a block (opCopyBlock()), and to get a block’s Checksum (opBlockChecksum()).</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2" name="Shape 2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8" name="Shape 2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sz="1350">
                <a:solidFill>
                  <a:srgbClr val="666666"/>
                </a:solidFill>
                <a:highlight>
                  <a:srgbClr val="FFFFFF"/>
                </a:highlight>
              </a:rPr>
              <a:t>HDFS data might not always be distributed uniformly across DataNodes. One common reason is addition of new DataNodes to an existing cluster. HDFS provides a balancer utility that analyzes block placement and balances data across the DataNodes. The balancer moves blocks until the cluster is deemed to be balanced, which means that the utilization of every DataNode (ratio of used space on the node to total capacity of the node) differs from the utilization of the cluster (ratio of used space on the cluster to total capacity of the cluster) by no more than a given threshold percentage. The balancer does not balance between individual volumes on a single DataNode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4" name="Shape 2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674000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b="1"/>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2" name="Shape 3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b="1"/>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lnSpc>
                <a:spcPct val="115000"/>
              </a:lnSpc>
              <a:spcBef>
                <a:spcPts val="0"/>
              </a:spcBef>
              <a:buNone/>
            </a:pPr>
            <a:r>
              <a:rPr lang="en" sz="1200">
                <a:latin typeface="Calibri"/>
                <a:ea typeface="Calibri"/>
                <a:cs typeface="Calibri"/>
                <a:sym typeface="Calibri"/>
              </a:rPr>
              <a:t>Deriving sub-system via Excel:</a:t>
            </a:r>
          </a:p>
          <a:p>
            <a:pPr lvl="0">
              <a:lnSpc>
                <a:spcPct val="115000"/>
              </a:lnSpc>
              <a:spcBef>
                <a:spcPts val="0"/>
              </a:spcBef>
              <a:buNone/>
            </a:pPr>
            <a:r>
              <a:rPr lang="en" sz="1200">
                <a:latin typeface="Calibri"/>
                <a:ea typeface="Calibri"/>
                <a:cs typeface="Calibri"/>
                <a:sym typeface="Calibri"/>
              </a:rPr>
              <a:t>1. Generate the dependency report using Understand</a:t>
            </a:r>
          </a:p>
          <a:p>
            <a:pPr lvl="0">
              <a:lnSpc>
                <a:spcPct val="115000"/>
              </a:lnSpc>
              <a:spcBef>
                <a:spcPts val="0"/>
              </a:spcBef>
              <a:buNone/>
            </a:pPr>
            <a:r>
              <a:rPr lang="en" sz="1200">
                <a:latin typeface="Calibri"/>
                <a:ea typeface="Calibri"/>
                <a:cs typeface="Calibri"/>
                <a:sym typeface="Calibri"/>
              </a:rPr>
              <a:t>2. Import the data into MS Excel</a:t>
            </a:r>
          </a:p>
          <a:p>
            <a:pPr lvl="0">
              <a:lnSpc>
                <a:spcPct val="115000"/>
              </a:lnSpc>
              <a:spcBef>
                <a:spcPts val="0"/>
              </a:spcBef>
              <a:buNone/>
            </a:pPr>
            <a:r>
              <a:rPr lang="en" sz="1200">
                <a:latin typeface="Calibri"/>
                <a:ea typeface="Calibri"/>
                <a:cs typeface="Calibri"/>
                <a:sym typeface="Calibri"/>
              </a:rPr>
              <a:t>3. For every “From” and “To” file path, tokenize the filepath by identifying the delimiter ‘\’</a:t>
            </a:r>
          </a:p>
          <a:p>
            <a:pPr lvl="0">
              <a:lnSpc>
                <a:spcPct val="115000"/>
              </a:lnSpc>
              <a:spcBef>
                <a:spcPts val="0"/>
              </a:spcBef>
              <a:buNone/>
            </a:pPr>
            <a:r>
              <a:rPr lang="en" sz="1200">
                <a:latin typeface="Calibri"/>
                <a:ea typeface="Calibri"/>
                <a:cs typeface="Calibri"/>
                <a:sym typeface="Calibri"/>
              </a:rPr>
              <a:t>4. Use the ‘Filter’ Tool of Microsoft Excel to identify the location of the main sub-system of HDFS</a:t>
            </a:r>
          </a:p>
          <a:p>
            <a:pPr lvl="0">
              <a:lnSpc>
                <a:spcPct val="115000"/>
              </a:lnSpc>
              <a:spcBef>
                <a:spcPts val="0"/>
              </a:spcBef>
              <a:buNone/>
            </a:pPr>
            <a:r>
              <a:rPr lang="en" sz="1200">
                <a:latin typeface="Calibri"/>
                <a:ea typeface="Calibri"/>
                <a:cs typeface="Calibri"/>
                <a:sym typeface="Calibri"/>
              </a:rPr>
              <a:t>5. ScreenShot, show:</a:t>
            </a:r>
          </a:p>
          <a:p>
            <a:pPr lvl="0">
              <a:lnSpc>
                <a:spcPct val="115000"/>
              </a:lnSpc>
              <a:spcBef>
                <a:spcPts val="0"/>
              </a:spcBef>
              <a:buNone/>
            </a:pPr>
            <a:r>
              <a:rPr lang="en" sz="1200">
                <a:latin typeface="Calibri"/>
                <a:ea typeface="Calibri"/>
                <a:cs typeface="Calibri"/>
                <a:sym typeface="Calibri"/>
              </a:rPr>
              <a:t>Part of the tokenize “from” file path</a:t>
            </a:r>
          </a:p>
          <a:p>
            <a:pPr lvl="0" rtl="0">
              <a:lnSpc>
                <a:spcPct val="115000"/>
              </a:lnSpc>
              <a:spcBef>
                <a:spcPts val="0"/>
              </a:spcBef>
              <a:buNone/>
            </a:pPr>
            <a:r>
              <a:rPr lang="en" sz="1200">
                <a:latin typeface="Calibri"/>
                <a:ea typeface="Calibri"/>
                <a:cs typeface="Calibri"/>
                <a:sym typeface="Calibri"/>
              </a:rPr>
              <a:t>Filter to show only records of Filepaths of project-hdfs files dependencies.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b="1"/>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b="1"/>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924FC4F-D9BE-40AF-A8C2-F8816C5BD426}" type="datetimeFigureOut">
              <a:rPr lang="en-CA" smtClean="0"/>
              <a:t>2016-10-31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2"/>
                </a:solidFill>
                <a:latin typeface="Roboto"/>
                <a:ea typeface="Roboto"/>
                <a:cs typeface="Roboto"/>
                <a:sym typeface="Roboto"/>
              </a:rPr>
              <a:t>‹#›</a:t>
            </a:fld>
            <a:endParaRPr lang="en" sz="1000">
              <a:solidFill>
                <a:schemeClr val="lt2"/>
              </a:solidFill>
              <a:latin typeface="Roboto"/>
              <a:ea typeface="Roboto"/>
              <a:cs typeface="Roboto"/>
              <a:sym typeface="Roboto"/>
            </a:endParaRPr>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669051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24FC4F-D9BE-40AF-A8C2-F8816C5BD426}" type="datetimeFigureOut">
              <a:rPr lang="en-CA" smtClean="0"/>
              <a:t>2016-10-31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2"/>
                </a:solidFill>
                <a:latin typeface="Roboto"/>
                <a:ea typeface="Roboto"/>
                <a:cs typeface="Roboto"/>
                <a:sym typeface="Roboto"/>
              </a:rPr>
              <a:t>‹#›</a:t>
            </a:fld>
            <a:endParaRPr lang="en" sz="1000">
              <a:solidFill>
                <a:schemeClr val="lt2"/>
              </a:solidFill>
              <a:latin typeface="Roboto"/>
              <a:ea typeface="Roboto"/>
              <a:cs typeface="Roboto"/>
              <a:sym typeface="Roboto"/>
            </a:endParaRPr>
          </a:p>
        </p:txBody>
      </p:sp>
    </p:spTree>
    <p:extLst>
      <p:ext uri="{BB962C8B-B14F-4D97-AF65-F5344CB8AC3E}">
        <p14:creationId xmlns:p14="http://schemas.microsoft.com/office/powerpoint/2010/main" val="21044968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24FC4F-D9BE-40AF-A8C2-F8816C5BD426}" type="datetimeFigureOut">
              <a:rPr lang="en-CA" smtClean="0"/>
              <a:t>2016-10-31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2"/>
                </a:solidFill>
                <a:latin typeface="Roboto"/>
                <a:ea typeface="Roboto"/>
                <a:cs typeface="Roboto"/>
                <a:sym typeface="Roboto"/>
              </a:rPr>
              <a:t>‹#›</a:t>
            </a:fld>
            <a:endParaRPr lang="en" sz="1000">
              <a:solidFill>
                <a:schemeClr val="lt2"/>
              </a:solidFill>
              <a:latin typeface="Roboto"/>
              <a:ea typeface="Roboto"/>
              <a:cs typeface="Roboto"/>
              <a:sym typeface="Roboto"/>
            </a:endParaRPr>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170362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21" name="Shape 21"/>
          <p:cNvSpPr txBox="1">
            <a:spLocks noGrp="1"/>
          </p:cNvSpPr>
          <p:nvPr>
            <p:ph type="title"/>
          </p:nvPr>
        </p:nvSpPr>
        <p:spPr>
          <a:xfrm>
            <a:off x="471900" y="984966"/>
            <a:ext cx="8222100" cy="10236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471900" y="2558766"/>
            <a:ext cx="8222100" cy="361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523541" y="6260830"/>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739006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23594F-E858-4646-B604-A8BF9E5ED67F}" type="datetimeFigureOut">
              <a:rPr lang="en-US" smtClean="0"/>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649E8-CAF8-4D31-BE0E-684654F674DC}" type="slidenum">
              <a:rPr lang="en-US" smtClean="0"/>
              <a:t>‹#›</a:t>
            </a:fld>
            <a:endParaRPr lang="en-US"/>
          </a:p>
        </p:txBody>
      </p:sp>
    </p:spTree>
    <p:extLst>
      <p:ext uri="{BB962C8B-B14F-4D97-AF65-F5344CB8AC3E}">
        <p14:creationId xmlns:p14="http://schemas.microsoft.com/office/powerpoint/2010/main" val="975564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24FC4F-D9BE-40AF-A8C2-F8816C5BD426}" type="datetimeFigureOut">
              <a:rPr lang="en-CA" smtClean="0"/>
              <a:t>2016-10-31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2"/>
                </a:solidFill>
                <a:latin typeface="Roboto"/>
                <a:ea typeface="Roboto"/>
                <a:cs typeface="Roboto"/>
                <a:sym typeface="Roboto"/>
              </a:rPr>
              <a:t>‹#›</a:t>
            </a:fld>
            <a:endParaRPr lang="en" sz="1000">
              <a:solidFill>
                <a:schemeClr val="lt2"/>
              </a:solidFill>
              <a:latin typeface="Roboto"/>
              <a:ea typeface="Roboto"/>
              <a:cs typeface="Roboto"/>
              <a:sym typeface="Roboto"/>
            </a:endParaRPr>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325538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24FC4F-D9BE-40AF-A8C2-F8816C5BD426}" type="datetimeFigureOut">
              <a:rPr lang="en-CA" smtClean="0"/>
              <a:t>2016-10-31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2"/>
                </a:solidFill>
                <a:latin typeface="Roboto"/>
                <a:ea typeface="Roboto"/>
                <a:cs typeface="Roboto"/>
                <a:sym typeface="Roboto"/>
              </a:rPr>
              <a:t>‹#›</a:t>
            </a:fld>
            <a:endParaRPr lang="en" sz="1000">
              <a:solidFill>
                <a:schemeClr val="lt2"/>
              </a:solidFill>
              <a:latin typeface="Roboto"/>
              <a:ea typeface="Roboto"/>
              <a:cs typeface="Roboto"/>
              <a:sym typeface="Roboto"/>
            </a:endParaRPr>
          </a:p>
        </p:txBody>
      </p:sp>
    </p:spTree>
    <p:extLst>
      <p:ext uri="{BB962C8B-B14F-4D97-AF65-F5344CB8AC3E}">
        <p14:creationId xmlns:p14="http://schemas.microsoft.com/office/powerpoint/2010/main" val="284353878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24FC4F-D9BE-40AF-A8C2-F8816C5BD426}" type="datetimeFigureOut">
              <a:rPr lang="en-CA" smtClean="0"/>
              <a:t>2016-10-31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2"/>
                </a:solidFill>
                <a:latin typeface="Roboto"/>
                <a:ea typeface="Roboto"/>
                <a:cs typeface="Roboto"/>
                <a:sym typeface="Roboto"/>
              </a:rPr>
              <a:t>‹#›</a:t>
            </a:fld>
            <a:endParaRPr lang="en" sz="1000">
              <a:solidFill>
                <a:schemeClr val="lt2"/>
              </a:solidFill>
              <a:latin typeface="Roboto"/>
              <a:ea typeface="Roboto"/>
              <a:cs typeface="Roboto"/>
              <a:sym typeface="Roboto"/>
            </a:endParaRPr>
          </a:p>
        </p:txBody>
      </p:sp>
    </p:spTree>
    <p:extLst>
      <p:ext uri="{BB962C8B-B14F-4D97-AF65-F5344CB8AC3E}">
        <p14:creationId xmlns:p14="http://schemas.microsoft.com/office/powerpoint/2010/main" val="116337408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24FC4F-D9BE-40AF-A8C2-F8816C5BD426}" type="datetimeFigureOut">
              <a:rPr lang="en-CA" smtClean="0"/>
              <a:t>2016-10-31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2"/>
                </a:solidFill>
                <a:latin typeface="Roboto"/>
                <a:ea typeface="Roboto"/>
                <a:cs typeface="Roboto"/>
                <a:sym typeface="Roboto"/>
              </a:rPr>
              <a:t>‹#›</a:t>
            </a:fld>
            <a:endParaRPr lang="en" sz="1000">
              <a:solidFill>
                <a:schemeClr val="lt2"/>
              </a:solidFill>
              <a:latin typeface="Roboto"/>
              <a:ea typeface="Roboto"/>
              <a:cs typeface="Roboto"/>
              <a:sym typeface="Roboto"/>
            </a:endParaRPr>
          </a:p>
        </p:txBody>
      </p:sp>
    </p:spTree>
    <p:extLst>
      <p:ext uri="{BB962C8B-B14F-4D97-AF65-F5344CB8AC3E}">
        <p14:creationId xmlns:p14="http://schemas.microsoft.com/office/powerpoint/2010/main" val="5517867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24FC4F-D9BE-40AF-A8C2-F8816C5BD426}" type="datetimeFigureOut">
              <a:rPr lang="en-CA" smtClean="0"/>
              <a:t>2016-10-31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pPr lvl="0">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763041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924FC4F-D9BE-40AF-A8C2-F8816C5BD426}" type="datetimeFigureOut">
              <a:rPr lang="en-CA" smtClean="0"/>
              <a:t>2016-10-31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2"/>
                </a:solidFill>
                <a:latin typeface="Roboto"/>
                <a:ea typeface="Roboto"/>
                <a:cs typeface="Roboto"/>
                <a:sym typeface="Roboto"/>
              </a:rPr>
              <a:t>‹#›</a:t>
            </a:fld>
            <a:endParaRPr lang="en" sz="1000">
              <a:solidFill>
                <a:schemeClr val="lt2"/>
              </a:solidFill>
              <a:latin typeface="Roboto"/>
              <a:ea typeface="Roboto"/>
              <a:cs typeface="Roboto"/>
              <a:sym typeface="Roboto"/>
            </a:endParaRPr>
          </a:p>
        </p:txBody>
      </p:sp>
    </p:spTree>
    <p:extLst>
      <p:ext uri="{BB962C8B-B14F-4D97-AF65-F5344CB8AC3E}">
        <p14:creationId xmlns:p14="http://schemas.microsoft.com/office/powerpoint/2010/main" val="194676996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924FC4F-D9BE-40AF-A8C2-F8816C5BD426}" type="datetimeFigureOut">
              <a:rPr lang="en-CA" smtClean="0"/>
              <a:t>2016-10-31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2"/>
                </a:solidFill>
                <a:latin typeface="Roboto"/>
                <a:ea typeface="Roboto"/>
                <a:cs typeface="Roboto"/>
                <a:sym typeface="Roboto"/>
              </a:rPr>
              <a:t>‹#›</a:t>
            </a:fld>
            <a:endParaRPr lang="en" sz="1000">
              <a:solidFill>
                <a:schemeClr val="lt2"/>
              </a:solidFill>
              <a:latin typeface="Roboto"/>
              <a:ea typeface="Roboto"/>
              <a:cs typeface="Roboto"/>
              <a:sym typeface="Roboto"/>
            </a:endParaRPr>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053585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924FC4F-D9BE-40AF-A8C2-F8816C5BD426}" type="datetimeFigureOut">
              <a:rPr lang="en-CA" smtClean="0"/>
              <a:t>2016-10-31</a:t>
            </a:fld>
            <a:endParaRPr lang="en-CA"/>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CA"/>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lvl="0" algn="r">
              <a:spcBef>
                <a:spcPts val="0"/>
              </a:spcBef>
              <a:buNone/>
            </a:pPr>
            <a:fld id="{00000000-1234-1234-1234-123412341234}" type="slidenum">
              <a:rPr lang="en" sz="1000" smtClean="0">
                <a:solidFill>
                  <a:schemeClr val="lt2"/>
                </a:solidFill>
                <a:latin typeface="Roboto"/>
                <a:ea typeface="Roboto"/>
                <a:cs typeface="Roboto"/>
                <a:sym typeface="Roboto"/>
              </a:rPr>
              <a:t>‹#›</a:t>
            </a:fld>
            <a:endParaRPr lang="en" sz="1000">
              <a:solidFill>
                <a:schemeClr val="lt2"/>
              </a:solidFill>
              <a:latin typeface="Roboto"/>
              <a:ea typeface="Roboto"/>
              <a:cs typeface="Roboto"/>
              <a:sym typeface="Roboto"/>
            </a:endParaRPr>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443543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prstGeom prst="rect">
            <a:avLst/>
          </a:prstGeom>
        </p:spPr>
        <p:txBody>
          <a:bodyPr lIns="91425" tIns="91425" rIns="91425" bIns="91425" anchor="b" anchorCtr="0">
            <a:noAutofit/>
          </a:bodyPr>
          <a:lstStyle/>
          <a:p>
            <a:pPr lvl="0">
              <a:spcBef>
                <a:spcPts val="0"/>
              </a:spcBef>
              <a:buNone/>
            </a:pPr>
            <a:r>
              <a:rPr lang="en"/>
              <a:t>4314-HDFS Concrete Architecture</a:t>
            </a:r>
          </a:p>
        </p:txBody>
      </p:sp>
      <p:sp>
        <p:nvSpPr>
          <p:cNvPr id="68" name="Shape 68"/>
          <p:cNvSpPr txBox="1">
            <a:spLocks noGrp="1"/>
          </p:cNvSpPr>
          <p:nvPr>
            <p:ph type="subTitle" idx="1"/>
          </p:nvPr>
        </p:nvSpPr>
        <p:spPr>
          <a:prstGeom prst="rect">
            <a:avLst/>
          </a:prstGeom>
        </p:spPr>
        <p:txBody>
          <a:bodyPr lIns="91425" tIns="91425" rIns="91425" bIns="91425" anchor="t" anchorCtr="0">
            <a:noAutofit/>
          </a:bodyPr>
          <a:lstStyle/>
          <a:p>
            <a:pPr lvl="0">
              <a:spcBef>
                <a:spcPts val="0"/>
              </a:spcBef>
              <a:buNone/>
            </a:pPr>
            <a:r>
              <a:rPr lang="en"/>
              <a:t>By: Reverse ‘em all group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686504" y="695717"/>
            <a:ext cx="8222100" cy="1023600"/>
          </a:xfrm>
          <a:prstGeom prst="rect">
            <a:avLst/>
          </a:prstGeom>
        </p:spPr>
        <p:txBody>
          <a:bodyPr lIns="91425" tIns="91425" rIns="91425" bIns="91425" anchor="b" anchorCtr="0">
            <a:noAutofit/>
          </a:bodyPr>
          <a:lstStyle/>
          <a:p>
            <a:pPr lvl="0">
              <a:spcBef>
                <a:spcPts val="0"/>
              </a:spcBef>
              <a:buNone/>
            </a:pPr>
            <a:r>
              <a:rPr lang="en" dirty="0"/>
              <a:t>NameNode</a:t>
            </a:r>
          </a:p>
        </p:txBody>
      </p:sp>
      <p:sp>
        <p:nvSpPr>
          <p:cNvPr id="162" name="Shape 162"/>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buChar char="-"/>
            </a:pPr>
            <a:r>
              <a:rPr lang="en" dirty="0"/>
              <a:t>Fsimage, Editlog: is to store the “snapshot” of namenode</a:t>
            </a:r>
          </a:p>
          <a:p>
            <a:pPr marL="457200" lvl="0" indent="-228600" rtl="0">
              <a:spcBef>
                <a:spcPts val="0"/>
              </a:spcBef>
              <a:buChar char="-"/>
            </a:pPr>
            <a:r>
              <a:rPr lang="en" dirty="0"/>
              <a:t>Secondary node </a:t>
            </a:r>
          </a:p>
          <a:p>
            <a:pPr marL="457200" lvl="0" indent="-228600" rtl="0">
              <a:spcBef>
                <a:spcPts val="0"/>
              </a:spcBef>
              <a:buChar char="-"/>
            </a:pPr>
            <a:r>
              <a:rPr lang="en" dirty="0"/>
              <a:t>Checkpointer</a:t>
            </a:r>
          </a:p>
          <a:p>
            <a:pPr marL="457200" lvl="0" indent="-228600" rtl="0">
              <a:spcBef>
                <a:spcPts val="0"/>
              </a:spcBef>
              <a:buChar char="-"/>
            </a:pPr>
            <a:r>
              <a:rPr lang="en" dirty="0"/>
              <a:t>Backup node</a:t>
            </a:r>
          </a:p>
          <a:p>
            <a:pPr marL="457200" lvl="0" indent="-228600" rtl="0">
              <a:spcBef>
                <a:spcPts val="0"/>
              </a:spcBef>
              <a:buChar char="-"/>
            </a:pPr>
            <a:r>
              <a:rPr lang="en" dirty="0"/>
              <a:t>HA</a:t>
            </a:r>
          </a:p>
          <a:p>
            <a:pPr lvl="0" rtl="0">
              <a:spcBef>
                <a:spcPts val="0"/>
              </a:spcBef>
              <a:buNone/>
            </a:pPr>
            <a:endParaRPr dirty="0"/>
          </a:p>
          <a:p>
            <a:pPr marL="457200" lvl="0" indent="-228600">
              <a:spcBef>
                <a:spcPts val="0"/>
              </a:spcBef>
              <a:buChar char="-"/>
            </a:pPr>
            <a:r>
              <a:rPr lang="en" dirty="0"/>
              <a:t>Guess: secondary node is going to be replaced by warm standby node. To keep it in same folder easier for development. It is not confirmed.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733157" y="695717"/>
            <a:ext cx="8222100" cy="1023600"/>
          </a:xfrm>
          <a:prstGeom prst="rect">
            <a:avLst/>
          </a:prstGeom>
        </p:spPr>
        <p:txBody>
          <a:bodyPr lIns="91425" tIns="91425" rIns="91425" bIns="91425" anchor="b" anchorCtr="0">
            <a:noAutofit/>
          </a:bodyPr>
          <a:lstStyle/>
          <a:p>
            <a:pPr lvl="0">
              <a:spcBef>
                <a:spcPts val="0"/>
              </a:spcBef>
              <a:buNone/>
            </a:pPr>
            <a:r>
              <a:rPr lang="en" dirty="0"/>
              <a:t>NameNode	</a:t>
            </a:r>
          </a:p>
        </p:txBody>
      </p:sp>
      <p:sp>
        <p:nvSpPr>
          <p:cNvPr id="168" name="Shape 168"/>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buChar char="-"/>
            </a:pPr>
            <a:r>
              <a:rPr lang="en"/>
              <a:t>Remove dependency relation between datanode and namenode.</a:t>
            </a:r>
          </a:p>
          <a:p>
            <a:pPr marL="457200" lvl="0" indent="-228600" rtl="0">
              <a:spcBef>
                <a:spcPts val="0"/>
              </a:spcBef>
              <a:buChar char="-"/>
            </a:pPr>
            <a:r>
              <a:rPr lang="en"/>
              <a:t>Intuitively, it is thought that there is strong coupling relation between datanode and namenode.</a:t>
            </a:r>
          </a:p>
          <a:p>
            <a:pPr marL="457200" lvl="0" indent="-228600" rtl="0">
              <a:spcBef>
                <a:spcPts val="0"/>
              </a:spcBef>
              <a:buChar char="-"/>
            </a:pPr>
            <a:r>
              <a:rPr lang="en"/>
              <a:t>In fact, the dependence relation is not strong.</a:t>
            </a:r>
          </a:p>
          <a:p>
            <a:pPr marL="457200" lvl="0" indent="-228600">
              <a:spcBef>
                <a:spcPts val="0"/>
              </a:spcBef>
              <a:buChar char="-"/>
            </a:pPr>
            <a:r>
              <a:rPr lang="en"/>
              <a:t>Namenode communicate with datanode via protocol.</a:t>
            </a:r>
          </a:p>
        </p:txBody>
      </p:sp>
      <p:pic>
        <p:nvPicPr>
          <p:cNvPr id="169" name="Shape 169"/>
          <p:cNvPicPr preferRelativeResize="0"/>
          <p:nvPr/>
        </p:nvPicPr>
        <p:blipFill>
          <a:blip r:embed="rId3">
            <a:alphaModFix/>
          </a:blip>
          <a:stretch>
            <a:fillRect/>
          </a:stretch>
        </p:blipFill>
        <p:spPr>
          <a:xfrm>
            <a:off x="0" y="4940784"/>
            <a:ext cx="9143998" cy="9181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695834" y="677056"/>
            <a:ext cx="8222100" cy="1023600"/>
          </a:xfrm>
          <a:prstGeom prst="rect">
            <a:avLst/>
          </a:prstGeom>
        </p:spPr>
        <p:txBody>
          <a:bodyPr lIns="91425" tIns="91425" rIns="91425" bIns="91425" anchor="b" anchorCtr="0">
            <a:noAutofit/>
          </a:bodyPr>
          <a:lstStyle/>
          <a:p>
            <a:pPr lvl="0">
              <a:spcBef>
                <a:spcPts val="0"/>
              </a:spcBef>
              <a:buNone/>
            </a:pPr>
            <a:r>
              <a:rPr lang="en" dirty="0"/>
              <a:t>NameNode</a:t>
            </a:r>
          </a:p>
        </p:txBody>
      </p:sp>
      <p:sp>
        <p:nvSpPr>
          <p:cNvPr id="175" name="Shape 175"/>
          <p:cNvSpPr txBox="1">
            <a:spLocks noGrp="1"/>
          </p:cNvSpPr>
          <p:nvPr>
            <p:ph type="body" idx="1"/>
          </p:nvPr>
        </p:nvSpPr>
        <p:spPr>
          <a:xfrm>
            <a:off x="532525" y="2210166"/>
            <a:ext cx="8222100" cy="3613500"/>
          </a:xfrm>
          <a:prstGeom prst="rect">
            <a:avLst/>
          </a:prstGeom>
        </p:spPr>
        <p:txBody>
          <a:bodyPr lIns="91425" tIns="91425" rIns="91425" bIns="91425" anchor="t" anchorCtr="0">
            <a:noAutofit/>
          </a:bodyPr>
          <a:lstStyle/>
          <a:p>
            <a:pPr marL="457200" lvl="0" indent="-228600" rtl="0">
              <a:spcBef>
                <a:spcPts val="0"/>
              </a:spcBef>
              <a:buChar char="-"/>
            </a:pPr>
            <a:r>
              <a:rPr lang="en"/>
              <a:t>Removal of the dependence relation between balancer and namenode</a:t>
            </a:r>
          </a:p>
          <a:p>
            <a:pPr marL="457200" lvl="0" indent="-228600" rtl="0">
              <a:spcBef>
                <a:spcPts val="0"/>
              </a:spcBef>
              <a:buChar char="-"/>
            </a:pPr>
            <a:r>
              <a:rPr lang="en"/>
              <a:t>Balancer invokes only one class from namenode. And the class is an exception class.</a:t>
            </a:r>
          </a:p>
        </p:txBody>
      </p:sp>
      <p:pic>
        <p:nvPicPr>
          <p:cNvPr id="176" name="Shape 176"/>
          <p:cNvPicPr preferRelativeResize="0"/>
          <p:nvPr/>
        </p:nvPicPr>
        <p:blipFill>
          <a:blip r:embed="rId3">
            <a:alphaModFix/>
          </a:blip>
          <a:stretch>
            <a:fillRect/>
          </a:stretch>
        </p:blipFill>
        <p:spPr>
          <a:xfrm>
            <a:off x="10950" y="3683509"/>
            <a:ext cx="9143999" cy="218581"/>
          </a:xfrm>
          <a:prstGeom prst="rect">
            <a:avLst/>
          </a:prstGeom>
          <a:noFill/>
          <a:ln>
            <a:noFill/>
          </a:ln>
        </p:spPr>
      </p:pic>
      <p:pic>
        <p:nvPicPr>
          <p:cNvPr id="177" name="Shape 177"/>
          <p:cNvPicPr preferRelativeResize="0"/>
          <p:nvPr/>
        </p:nvPicPr>
        <p:blipFill>
          <a:blip r:embed="rId4">
            <a:alphaModFix/>
          </a:blip>
          <a:stretch>
            <a:fillRect/>
          </a:stretch>
        </p:blipFill>
        <p:spPr>
          <a:xfrm>
            <a:off x="1309825" y="4411600"/>
            <a:ext cx="6667500" cy="1600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809932" y="663459"/>
            <a:ext cx="8222100" cy="1023600"/>
          </a:xfrm>
          <a:prstGeom prst="rect">
            <a:avLst/>
          </a:prstGeom>
        </p:spPr>
        <p:txBody>
          <a:bodyPr lIns="91425" tIns="91425" rIns="91425" bIns="91425" anchor="b" anchorCtr="0">
            <a:noAutofit/>
          </a:bodyPr>
          <a:lstStyle/>
          <a:p>
            <a:pPr lvl="0">
              <a:spcBef>
                <a:spcPts val="0"/>
              </a:spcBef>
              <a:buNone/>
            </a:pPr>
            <a:r>
              <a:rPr lang="en" dirty="0"/>
              <a:t>DataNode</a:t>
            </a:r>
          </a:p>
        </p:txBody>
      </p:sp>
      <p:sp>
        <p:nvSpPr>
          <p:cNvPr id="156" name="Shape 156"/>
          <p:cNvSpPr txBox="1"/>
          <p:nvPr/>
        </p:nvSpPr>
        <p:spPr>
          <a:xfrm>
            <a:off x="2415825" y="3321875"/>
            <a:ext cx="1111200" cy="418800"/>
          </a:xfrm>
          <a:prstGeom prst="rect">
            <a:avLst/>
          </a:prstGeom>
          <a:noFill/>
          <a:ln>
            <a:noFill/>
          </a:ln>
        </p:spPr>
        <p:txBody>
          <a:bodyPr lIns="91425" tIns="91425" rIns="91425" bIns="91425" anchor="t" anchorCtr="0">
            <a:noAutofit/>
          </a:bodyPr>
          <a:lstStyle/>
          <a:p>
            <a:pPr lvl="0" rtl="0">
              <a:spcBef>
                <a:spcPts val="0"/>
              </a:spcBef>
              <a:buNone/>
            </a:pPr>
            <a:r>
              <a:rPr lang="en" dirty="0">
                <a:solidFill>
                  <a:srgbClr val="FFFFFF"/>
                </a:solidFill>
              </a:rPr>
              <a:t>NameNode</a:t>
            </a:r>
          </a:p>
        </p:txBody>
      </p:sp>
      <p:sp>
        <p:nvSpPr>
          <p:cNvPr id="12" name="Rectangle: Rounded Corners 11"/>
          <p:cNvSpPr/>
          <p:nvPr/>
        </p:nvSpPr>
        <p:spPr>
          <a:xfrm>
            <a:off x="2041125" y="2324609"/>
            <a:ext cx="1485900" cy="114935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DataNode</a:t>
            </a:r>
            <a:endParaRPr lang="en-US" dirty="0"/>
          </a:p>
        </p:txBody>
      </p:sp>
      <p:sp>
        <p:nvSpPr>
          <p:cNvPr id="13" name="Rectangle: Rounded Corners 12"/>
          <p:cNvSpPr/>
          <p:nvPr/>
        </p:nvSpPr>
        <p:spPr>
          <a:xfrm>
            <a:off x="4092175" y="3445384"/>
            <a:ext cx="1485900" cy="1149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Protocol</a:t>
            </a:r>
          </a:p>
        </p:txBody>
      </p:sp>
      <p:sp>
        <p:nvSpPr>
          <p:cNvPr id="14" name="Rectangle: Rounded Corners 13"/>
          <p:cNvSpPr/>
          <p:nvPr/>
        </p:nvSpPr>
        <p:spPr>
          <a:xfrm>
            <a:off x="4771625" y="5052727"/>
            <a:ext cx="1485900" cy="1149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a:t>
            </a:r>
          </a:p>
        </p:txBody>
      </p:sp>
      <p:cxnSp>
        <p:nvCxnSpPr>
          <p:cNvPr id="15" name="Straight Arrow Connector 14"/>
          <p:cNvCxnSpPr>
            <a:stCxn id="12" idx="3"/>
            <a:endCxn id="13" idx="0"/>
          </p:cNvCxnSpPr>
          <p:nvPr/>
        </p:nvCxnSpPr>
        <p:spPr>
          <a:xfrm>
            <a:off x="3527025" y="2899284"/>
            <a:ext cx="1308100" cy="546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2" idx="2"/>
          </p:cNvCxnSpPr>
          <p:nvPr/>
        </p:nvCxnSpPr>
        <p:spPr>
          <a:xfrm flipH="1" flipV="1">
            <a:off x="2784075" y="3473959"/>
            <a:ext cx="2025650" cy="16954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6518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714496" y="705048"/>
            <a:ext cx="8222100" cy="1023600"/>
          </a:xfrm>
          <a:prstGeom prst="rect">
            <a:avLst/>
          </a:prstGeom>
        </p:spPr>
        <p:txBody>
          <a:bodyPr lIns="91425" tIns="91425" rIns="91425" bIns="91425" anchor="b" anchorCtr="0">
            <a:noAutofit/>
          </a:bodyPr>
          <a:lstStyle/>
          <a:p>
            <a:pPr lvl="0" rtl="0">
              <a:spcBef>
                <a:spcPts val="0"/>
              </a:spcBef>
              <a:buNone/>
            </a:pPr>
            <a:r>
              <a:rPr lang="en" dirty="0"/>
              <a:t>DATANODES- How it works?</a:t>
            </a:r>
          </a:p>
        </p:txBody>
      </p:sp>
      <p:sp>
        <p:nvSpPr>
          <p:cNvPr id="183" name="Shape 183"/>
          <p:cNvSpPr txBox="1">
            <a:spLocks noGrp="1"/>
          </p:cNvSpPr>
          <p:nvPr>
            <p:ph type="body" idx="1"/>
          </p:nvPr>
        </p:nvSpPr>
        <p:spPr>
          <a:xfrm>
            <a:off x="561900" y="2396766"/>
            <a:ext cx="8222100" cy="3613500"/>
          </a:xfrm>
          <a:prstGeom prst="rect">
            <a:avLst/>
          </a:prstGeom>
        </p:spPr>
        <p:txBody>
          <a:bodyPr lIns="91425" tIns="91425" rIns="91425" bIns="91425" anchor="t" anchorCtr="0">
            <a:noAutofit/>
          </a:bodyPr>
          <a:lstStyle/>
          <a:p>
            <a:pPr marL="457200" lvl="0" indent="-228600" rtl="0">
              <a:spcBef>
                <a:spcPts val="0"/>
              </a:spcBef>
              <a:buChar char="-"/>
            </a:pPr>
            <a:r>
              <a:rPr lang="en"/>
              <a:t>It cannot contact the namenode directly instead it relies on another component to talk to namenode.</a:t>
            </a:r>
          </a:p>
          <a:p>
            <a:pPr marL="457200" lvl="0" indent="-228600" rtl="0">
              <a:spcBef>
                <a:spcPts val="0"/>
              </a:spcBef>
              <a:buChar char="-"/>
            </a:pPr>
            <a:r>
              <a:rPr lang="en"/>
              <a:t>It uses the server.protocol to contact the nameNode.</a:t>
            </a:r>
          </a:p>
          <a:p>
            <a:pPr marL="457200" lvl="0" indent="-228600" rtl="0">
              <a:spcBef>
                <a:spcPts val="0"/>
              </a:spcBef>
              <a:buChar char="-"/>
            </a:pPr>
            <a:r>
              <a:rPr lang="en"/>
              <a:t>It can contact the client directly using protocol -&gt; clientprotocol.java</a:t>
            </a:r>
          </a:p>
          <a:p>
            <a:pPr marL="457200" lvl="0" indent="-228600" rtl="0">
              <a:spcBef>
                <a:spcPts val="0"/>
              </a:spcBef>
              <a:buChar char="-"/>
            </a:pPr>
            <a:r>
              <a:rPr lang="en"/>
              <a:t>Datanodes send heart beats to the nameNode using the class BPServiceActor.java </a:t>
            </a:r>
          </a:p>
          <a:p>
            <a:pPr lvl="0" rtl="0">
              <a:spcBef>
                <a:spcPts val="0"/>
              </a:spcBef>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722569" y="628521"/>
            <a:ext cx="8222100" cy="1023600"/>
          </a:xfrm>
          <a:prstGeom prst="rect">
            <a:avLst/>
          </a:prstGeom>
        </p:spPr>
        <p:txBody>
          <a:bodyPr lIns="91425" tIns="91425" rIns="91425" bIns="91425" anchor="b" anchorCtr="0">
            <a:noAutofit/>
          </a:bodyPr>
          <a:lstStyle/>
          <a:p>
            <a:pPr lvl="0">
              <a:spcBef>
                <a:spcPts val="0"/>
              </a:spcBef>
              <a:buNone/>
            </a:pPr>
            <a:r>
              <a:rPr lang="en" dirty="0"/>
              <a:t>Protocol</a:t>
            </a:r>
          </a:p>
        </p:txBody>
      </p:sp>
      <p:sp>
        <p:nvSpPr>
          <p:cNvPr id="4" name="Rectangle: Rounded Corners 3"/>
          <p:cNvSpPr/>
          <p:nvPr/>
        </p:nvSpPr>
        <p:spPr>
          <a:xfrm>
            <a:off x="4594885" y="3157691"/>
            <a:ext cx="1485900" cy="114935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Protocol</a:t>
            </a:r>
          </a:p>
        </p:txBody>
      </p:sp>
      <p:cxnSp>
        <p:nvCxnSpPr>
          <p:cNvPr id="5" name="Straight Arrow Connector 4"/>
          <p:cNvCxnSpPr>
            <a:endCxn id="4" idx="0"/>
          </p:cNvCxnSpPr>
          <p:nvPr/>
        </p:nvCxnSpPr>
        <p:spPr>
          <a:xfrm>
            <a:off x="4005554" y="1777871"/>
            <a:ext cx="1332281" cy="1379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endCxn id="4" idx="1"/>
          </p:cNvCxnSpPr>
          <p:nvPr/>
        </p:nvCxnSpPr>
        <p:spPr>
          <a:xfrm flipV="1">
            <a:off x="2900654" y="3732366"/>
            <a:ext cx="1694231" cy="26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014954" y="4307041"/>
            <a:ext cx="1695450" cy="1318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900654" y="2463671"/>
            <a:ext cx="1694231"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677174" y="658395"/>
            <a:ext cx="8222100" cy="1023600"/>
          </a:xfrm>
          <a:prstGeom prst="rect">
            <a:avLst/>
          </a:prstGeom>
        </p:spPr>
        <p:txBody>
          <a:bodyPr lIns="91425" tIns="91425" rIns="91425" bIns="91425" anchor="b" anchorCtr="0">
            <a:noAutofit/>
          </a:bodyPr>
          <a:lstStyle/>
          <a:p>
            <a:pPr lvl="0" rtl="0">
              <a:spcBef>
                <a:spcPts val="0"/>
              </a:spcBef>
              <a:buNone/>
            </a:pPr>
            <a:r>
              <a:rPr lang="en" dirty="0"/>
              <a:t>Protocol</a:t>
            </a:r>
          </a:p>
        </p:txBody>
      </p:sp>
      <p:sp>
        <p:nvSpPr>
          <p:cNvPr id="195" name="Shape 195"/>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buChar char="-"/>
            </a:pPr>
            <a:r>
              <a:rPr lang="en"/>
              <a:t>Protocols define how each subsystem speaks, communicates, and gives commands between each other</a:t>
            </a:r>
          </a:p>
          <a:p>
            <a:pPr marL="457200" lvl="0" indent="-228600" rtl="0">
              <a:spcBef>
                <a:spcPts val="0"/>
              </a:spcBef>
              <a:buChar char="-"/>
            </a:pPr>
            <a:r>
              <a:rPr lang="en"/>
              <a:t>Communication between NameNode and DataNode as well as NameNode and balancer</a:t>
            </a:r>
          </a:p>
          <a:p>
            <a:pPr marL="457200" lvl="0" indent="-228600" rtl="0">
              <a:spcBef>
                <a:spcPts val="0"/>
              </a:spcBef>
              <a:buChar char="-"/>
            </a:pPr>
            <a:r>
              <a:rPr lang="en"/>
              <a:t>Examples: block information, block replication, heartbeat response</a:t>
            </a:r>
          </a:p>
          <a:p>
            <a:pPr marL="457200" lvl="0" indent="-228600" rtl="0">
              <a:spcBef>
                <a:spcPts val="0"/>
              </a:spcBef>
              <a:buChar char="-"/>
            </a:pPr>
            <a:r>
              <a:rPr lang="en"/>
              <a:t>Many classes within Protocol are defined as demands</a:t>
            </a:r>
          </a:p>
          <a:p>
            <a:pPr marL="457200" lvl="0" indent="-228600" rtl="0">
              <a:spcBef>
                <a:spcPts val="0"/>
              </a:spcBef>
              <a:buChar char="-"/>
            </a:pPr>
            <a:r>
              <a:rPr lang="en"/>
              <a:t>Instructions are wrapped around an object along with any necessary information about that instruction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705166" y="621072"/>
            <a:ext cx="8222100" cy="1023600"/>
          </a:xfrm>
          <a:prstGeom prst="rect">
            <a:avLst/>
          </a:prstGeom>
        </p:spPr>
        <p:txBody>
          <a:bodyPr lIns="91425" tIns="91425" rIns="91425" bIns="91425" anchor="b" anchorCtr="0">
            <a:noAutofit/>
          </a:bodyPr>
          <a:lstStyle/>
          <a:p>
            <a:pPr lvl="0">
              <a:spcBef>
                <a:spcPts val="0"/>
              </a:spcBef>
              <a:buNone/>
            </a:pPr>
            <a:r>
              <a:rPr lang="en" dirty="0"/>
              <a:t>Protocol</a:t>
            </a:r>
          </a:p>
        </p:txBody>
      </p:sp>
      <p:sp>
        <p:nvSpPr>
          <p:cNvPr id="201" name="Shape 201"/>
          <p:cNvSpPr txBox="1">
            <a:spLocks noGrp="1"/>
          </p:cNvSpPr>
          <p:nvPr>
            <p:ph type="body" idx="1"/>
          </p:nvPr>
        </p:nvSpPr>
        <p:spPr>
          <a:xfrm>
            <a:off x="471900" y="2631616"/>
            <a:ext cx="8222100" cy="3613500"/>
          </a:xfrm>
          <a:prstGeom prst="rect">
            <a:avLst/>
          </a:prstGeom>
        </p:spPr>
        <p:txBody>
          <a:bodyPr lIns="91425" tIns="91425" rIns="91425" bIns="91425" anchor="t" anchorCtr="0">
            <a:noAutofit/>
          </a:bodyPr>
          <a:lstStyle/>
          <a:p>
            <a:pPr marL="457200" lvl="0" indent="-228600" rtl="0">
              <a:spcBef>
                <a:spcPts val="0"/>
              </a:spcBef>
              <a:buChar char="-"/>
            </a:pPr>
            <a:r>
              <a:rPr lang="en" dirty="0"/>
              <a:t>The conceptual diagram did not define a way in which NameNodes and DataNodes interact except through dependency</a:t>
            </a:r>
          </a:p>
          <a:p>
            <a:pPr marL="228600" lvl="0" indent="0" rtl="0">
              <a:spcBef>
                <a:spcPts val="0"/>
              </a:spcBef>
              <a:buNone/>
            </a:pPr>
            <a:endParaRPr lang="en" dirty="0"/>
          </a:p>
          <a:p>
            <a:pPr marL="457200" lvl="0" indent="-228600" rtl="0">
              <a:spcBef>
                <a:spcPts val="0"/>
              </a:spcBef>
              <a:buChar char="-"/>
            </a:pPr>
            <a:r>
              <a:rPr lang="en" dirty="0"/>
              <a:t>After repairment, there was also no change. Every subsystem needs protocols for communication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722569" y="628521"/>
            <a:ext cx="8222100" cy="1023600"/>
          </a:xfrm>
          <a:prstGeom prst="rect">
            <a:avLst/>
          </a:prstGeom>
        </p:spPr>
        <p:txBody>
          <a:bodyPr lIns="91425" tIns="91425" rIns="91425" bIns="91425" anchor="b" anchorCtr="0">
            <a:noAutofit/>
          </a:bodyPr>
          <a:lstStyle/>
          <a:p>
            <a:pPr lvl="0">
              <a:spcBef>
                <a:spcPts val="0"/>
              </a:spcBef>
              <a:buNone/>
            </a:pPr>
            <a:r>
              <a:rPr lang="en" dirty="0"/>
              <a:t>COMMON</a:t>
            </a:r>
          </a:p>
        </p:txBody>
      </p:sp>
      <p:sp>
        <p:nvSpPr>
          <p:cNvPr id="4" name="Rectangle: Rounded Corners 3"/>
          <p:cNvSpPr/>
          <p:nvPr/>
        </p:nvSpPr>
        <p:spPr>
          <a:xfrm>
            <a:off x="4594885" y="3157691"/>
            <a:ext cx="1485900" cy="114935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a:t>
            </a:r>
          </a:p>
        </p:txBody>
      </p:sp>
      <p:cxnSp>
        <p:nvCxnSpPr>
          <p:cNvPr id="5" name="Straight Arrow Connector 4"/>
          <p:cNvCxnSpPr>
            <a:endCxn id="4" idx="0"/>
          </p:cNvCxnSpPr>
          <p:nvPr/>
        </p:nvCxnSpPr>
        <p:spPr>
          <a:xfrm>
            <a:off x="4005554" y="1777871"/>
            <a:ext cx="1332281" cy="1379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endCxn id="4" idx="1"/>
          </p:cNvCxnSpPr>
          <p:nvPr/>
        </p:nvCxnSpPr>
        <p:spPr>
          <a:xfrm flipV="1">
            <a:off x="2900654" y="3732366"/>
            <a:ext cx="1694231" cy="26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014954" y="4307041"/>
            <a:ext cx="1695450" cy="1318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900654" y="2463671"/>
            <a:ext cx="1694231"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4" idx="2"/>
          </p:cNvCxnSpPr>
          <p:nvPr/>
        </p:nvCxnSpPr>
        <p:spPr>
          <a:xfrm flipV="1">
            <a:off x="4329404" y="4307041"/>
            <a:ext cx="1008431" cy="1947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636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677173" y="695717"/>
            <a:ext cx="8222100" cy="1023600"/>
          </a:xfrm>
          <a:prstGeom prst="rect">
            <a:avLst/>
          </a:prstGeom>
        </p:spPr>
        <p:txBody>
          <a:bodyPr lIns="91425" tIns="91425" rIns="91425" bIns="91425" anchor="b" anchorCtr="0">
            <a:noAutofit/>
          </a:bodyPr>
          <a:lstStyle/>
          <a:p>
            <a:pPr lvl="0">
              <a:spcBef>
                <a:spcPts val="0"/>
              </a:spcBef>
              <a:buNone/>
            </a:pPr>
            <a:r>
              <a:rPr lang="en" dirty="0"/>
              <a:t>Common</a:t>
            </a:r>
          </a:p>
        </p:txBody>
      </p:sp>
      <p:sp>
        <p:nvSpPr>
          <p:cNvPr id="207" name="Shape 207"/>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buChar char="-"/>
            </a:pPr>
            <a:r>
              <a:rPr lang="en"/>
              <a:t>GenerationStamp.java</a:t>
            </a:r>
          </a:p>
          <a:p>
            <a:pPr marL="914400" lvl="1" indent="-342900" rtl="0">
              <a:spcBef>
                <a:spcPts val="0"/>
              </a:spcBef>
              <a:buSzPct val="100000"/>
              <a:buChar char="-"/>
            </a:pPr>
            <a:r>
              <a:rPr lang="en" sz="1800"/>
              <a:t>DataNode, Block Management</a:t>
            </a:r>
          </a:p>
          <a:p>
            <a:pPr marL="457200" lvl="0" indent="-228600" rtl="0">
              <a:spcBef>
                <a:spcPts val="0"/>
              </a:spcBef>
              <a:buChar char="-"/>
            </a:pPr>
            <a:r>
              <a:rPr lang="en"/>
              <a:t>HdfsServerConstants.java</a:t>
            </a:r>
          </a:p>
          <a:p>
            <a:pPr marL="914400" lvl="1" indent="-342900" rtl="0">
              <a:spcBef>
                <a:spcPts val="0"/>
              </a:spcBef>
              <a:buSzPct val="100000"/>
              <a:buChar char="-"/>
            </a:pPr>
            <a:r>
              <a:rPr lang="en" sz="1800"/>
              <a:t>NameNode, DataNode, server,protocol, Block Management, Balancer</a:t>
            </a:r>
          </a:p>
          <a:p>
            <a:pPr marL="457200" lvl="0" indent="-228600" rtl="0">
              <a:spcBef>
                <a:spcPts val="0"/>
              </a:spcBef>
              <a:buChar char="-"/>
            </a:pPr>
            <a:r>
              <a:rPr lang="en"/>
              <a:t>JspHelper.java</a:t>
            </a:r>
          </a:p>
          <a:p>
            <a:pPr marL="914400" lvl="1" indent="-342900" rtl="0">
              <a:spcBef>
                <a:spcPts val="0"/>
              </a:spcBef>
              <a:buSzPct val="100000"/>
              <a:buChar char="-"/>
            </a:pPr>
            <a:r>
              <a:rPr lang="en" sz="1800"/>
              <a:t>NameNode, HDFS (web) main system</a:t>
            </a:r>
          </a:p>
          <a:p>
            <a:pPr marL="457200" lvl="0" indent="-228600" rtl="0">
              <a:spcBef>
                <a:spcPts val="0"/>
              </a:spcBef>
              <a:buChar char="-"/>
            </a:pPr>
            <a:r>
              <a:rPr lang="en"/>
              <a:t>Util.java</a:t>
            </a:r>
          </a:p>
          <a:p>
            <a:pPr marL="914400" lvl="1" indent="-342900">
              <a:spcBef>
                <a:spcPts val="0"/>
              </a:spcBef>
              <a:buSzPct val="100000"/>
              <a:buChar char="-"/>
            </a:pPr>
            <a:r>
              <a:rPr lang="en" sz="1800"/>
              <a:t>NameNode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3396031" y="1189320"/>
            <a:ext cx="1485900" cy="1149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NameNode</a:t>
            </a:r>
            <a:endParaRPr lang="en-US" dirty="0"/>
          </a:p>
        </p:txBody>
      </p:sp>
      <p:sp>
        <p:nvSpPr>
          <p:cNvPr id="5" name="Oval 4"/>
          <p:cNvSpPr/>
          <p:nvPr/>
        </p:nvSpPr>
        <p:spPr>
          <a:xfrm>
            <a:off x="863600" y="2209800"/>
            <a:ext cx="1752600" cy="12446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sp>
        <p:nvSpPr>
          <p:cNvPr id="6" name="Rectangle 5"/>
          <p:cNvSpPr/>
          <p:nvPr/>
        </p:nvSpPr>
        <p:spPr>
          <a:xfrm>
            <a:off x="762000" y="4241800"/>
            <a:ext cx="1117600" cy="10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63600" y="4394200"/>
            <a:ext cx="330200" cy="228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409700" y="4394200"/>
            <a:ext cx="330200" cy="228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409700" y="4775200"/>
            <a:ext cx="330200" cy="228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387600" y="4241800"/>
            <a:ext cx="1117600" cy="10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489200" y="4394200"/>
            <a:ext cx="330200" cy="228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808781" y="4216400"/>
            <a:ext cx="1117600" cy="10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910381" y="4368800"/>
            <a:ext cx="330200" cy="228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456481" y="4368800"/>
            <a:ext cx="330200" cy="228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476500" y="4775200"/>
            <a:ext cx="330200" cy="228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866181" y="4241800"/>
            <a:ext cx="1117600" cy="10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967781" y="4394200"/>
            <a:ext cx="330200" cy="228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513881" y="4394200"/>
            <a:ext cx="330200" cy="228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7364781" y="4216400"/>
            <a:ext cx="1117600" cy="10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466381" y="4368800"/>
            <a:ext cx="330200" cy="228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8012481" y="4368800"/>
            <a:ext cx="330200" cy="228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a:stCxn id="5" idx="7"/>
            <a:endCxn id="4" idx="1"/>
          </p:cNvCxnSpPr>
          <p:nvPr/>
        </p:nvCxnSpPr>
        <p:spPr>
          <a:xfrm flipV="1">
            <a:off x="2359538" y="1763995"/>
            <a:ext cx="1036493" cy="628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6" idx="0"/>
            <a:endCxn id="5" idx="4"/>
          </p:cNvCxnSpPr>
          <p:nvPr/>
        </p:nvCxnSpPr>
        <p:spPr>
          <a:xfrm flipV="1">
            <a:off x="1320800" y="3454400"/>
            <a:ext cx="419100" cy="78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4" idx="3"/>
            <a:endCxn id="23" idx="0"/>
          </p:cNvCxnSpPr>
          <p:nvPr/>
        </p:nvCxnSpPr>
        <p:spPr>
          <a:xfrm>
            <a:off x="4881931" y="1763995"/>
            <a:ext cx="1543050" cy="2477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37627" y="426964"/>
            <a:ext cx="4249054" cy="369332"/>
          </a:xfrm>
          <a:prstGeom prst="rect">
            <a:avLst/>
          </a:prstGeom>
          <a:noFill/>
        </p:spPr>
        <p:txBody>
          <a:bodyPr wrap="square" rtlCol="0">
            <a:spAutoFit/>
          </a:bodyPr>
          <a:lstStyle/>
          <a:p>
            <a:r>
              <a:rPr lang="en"/>
              <a:t>HDFS- Conceptual Diagram</a:t>
            </a:r>
            <a:endParaRPr lang="en-US" dirty="0"/>
          </a:p>
        </p:txBody>
      </p:sp>
      <p:sp>
        <p:nvSpPr>
          <p:cNvPr id="36" name="TextBox 35"/>
          <p:cNvSpPr txBox="1"/>
          <p:nvPr/>
        </p:nvSpPr>
        <p:spPr>
          <a:xfrm>
            <a:off x="2474062" y="3840202"/>
            <a:ext cx="1191224" cy="369332"/>
          </a:xfrm>
          <a:prstGeom prst="rect">
            <a:avLst/>
          </a:prstGeom>
          <a:noFill/>
        </p:spPr>
        <p:txBody>
          <a:bodyPr wrap="none" rtlCol="0">
            <a:spAutoFit/>
          </a:bodyPr>
          <a:lstStyle/>
          <a:p>
            <a:r>
              <a:rPr lang="en-US" dirty="0" err="1"/>
              <a:t>Datanodes</a:t>
            </a:r>
            <a:endParaRPr lang="en-US" dirty="0"/>
          </a:p>
        </p:txBody>
      </p:sp>
      <p:sp>
        <p:nvSpPr>
          <p:cNvPr id="37" name="Oval 36"/>
          <p:cNvSpPr/>
          <p:nvPr/>
        </p:nvSpPr>
        <p:spPr>
          <a:xfrm>
            <a:off x="4125062" y="5817905"/>
            <a:ext cx="1041400" cy="8763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sp>
        <p:nvSpPr>
          <p:cNvPr id="39" name="TextBox 38"/>
          <p:cNvSpPr txBox="1"/>
          <p:nvPr/>
        </p:nvSpPr>
        <p:spPr>
          <a:xfrm>
            <a:off x="5792557" y="2863334"/>
            <a:ext cx="1102033" cy="369332"/>
          </a:xfrm>
          <a:prstGeom prst="rect">
            <a:avLst/>
          </a:prstGeom>
          <a:noFill/>
        </p:spPr>
        <p:txBody>
          <a:bodyPr wrap="none" rtlCol="0">
            <a:spAutoFit/>
          </a:bodyPr>
          <a:lstStyle/>
          <a:p>
            <a:r>
              <a:rPr lang="en-US" dirty="0"/>
              <a:t>Block Ops</a:t>
            </a:r>
          </a:p>
        </p:txBody>
      </p:sp>
      <p:sp>
        <p:nvSpPr>
          <p:cNvPr id="40" name="Rectangle 39"/>
          <p:cNvSpPr/>
          <p:nvPr/>
        </p:nvSpPr>
        <p:spPr>
          <a:xfrm>
            <a:off x="5967781" y="4826000"/>
            <a:ext cx="330200" cy="228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stCxn id="37" idx="1"/>
            <a:endCxn id="15" idx="2"/>
          </p:cNvCxnSpPr>
          <p:nvPr/>
        </p:nvCxnSpPr>
        <p:spPr>
          <a:xfrm flipH="1" flipV="1">
            <a:off x="4075481" y="4597400"/>
            <a:ext cx="202090" cy="13488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a:stCxn id="37" idx="7"/>
            <a:endCxn id="40" idx="2"/>
          </p:cNvCxnSpPr>
          <p:nvPr/>
        </p:nvCxnSpPr>
        <p:spPr>
          <a:xfrm flipV="1">
            <a:off x="5013953" y="5054600"/>
            <a:ext cx="1118928" cy="8916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TextBox 45"/>
          <p:cNvSpPr txBox="1"/>
          <p:nvPr/>
        </p:nvSpPr>
        <p:spPr>
          <a:xfrm>
            <a:off x="5231319" y="5897602"/>
            <a:ext cx="706027" cy="369332"/>
          </a:xfrm>
          <a:prstGeom prst="rect">
            <a:avLst/>
          </a:prstGeom>
          <a:noFill/>
        </p:spPr>
        <p:txBody>
          <a:bodyPr wrap="none" rtlCol="0">
            <a:spAutoFit/>
          </a:bodyPr>
          <a:lstStyle/>
          <a:p>
            <a:r>
              <a:rPr lang="en-US" dirty="0"/>
              <a:t>Write</a:t>
            </a:r>
          </a:p>
        </p:txBody>
      </p:sp>
      <p:sp>
        <p:nvSpPr>
          <p:cNvPr id="47" name="TextBox 46"/>
          <p:cNvSpPr txBox="1"/>
          <p:nvPr/>
        </p:nvSpPr>
        <p:spPr>
          <a:xfrm>
            <a:off x="1755176" y="1731729"/>
            <a:ext cx="1480983" cy="369332"/>
          </a:xfrm>
          <a:prstGeom prst="rect">
            <a:avLst/>
          </a:prstGeom>
          <a:noFill/>
        </p:spPr>
        <p:txBody>
          <a:bodyPr wrap="none" rtlCol="0">
            <a:spAutoFit/>
          </a:bodyPr>
          <a:lstStyle/>
          <a:p>
            <a:r>
              <a:rPr lang="en-US" dirty="0"/>
              <a:t>Metadata ops</a:t>
            </a:r>
          </a:p>
        </p:txBody>
      </p:sp>
      <p:sp>
        <p:nvSpPr>
          <p:cNvPr id="48" name="TextBox 47"/>
          <p:cNvSpPr txBox="1"/>
          <p:nvPr/>
        </p:nvSpPr>
        <p:spPr>
          <a:xfrm>
            <a:off x="6718438" y="3840202"/>
            <a:ext cx="1191224" cy="369332"/>
          </a:xfrm>
          <a:prstGeom prst="rect">
            <a:avLst/>
          </a:prstGeom>
          <a:noFill/>
        </p:spPr>
        <p:txBody>
          <a:bodyPr wrap="none" rtlCol="0">
            <a:spAutoFit/>
          </a:bodyPr>
          <a:lstStyle/>
          <a:p>
            <a:r>
              <a:rPr lang="en-US" dirty="0" err="1"/>
              <a:t>Datanodes</a:t>
            </a:r>
            <a:endParaRPr lang="en-US" dirty="0"/>
          </a:p>
        </p:txBody>
      </p:sp>
      <p:sp>
        <p:nvSpPr>
          <p:cNvPr id="49" name="TextBox 48"/>
          <p:cNvSpPr txBox="1"/>
          <p:nvPr/>
        </p:nvSpPr>
        <p:spPr>
          <a:xfrm>
            <a:off x="661805" y="3587234"/>
            <a:ext cx="653512" cy="369332"/>
          </a:xfrm>
          <a:prstGeom prst="rect">
            <a:avLst/>
          </a:prstGeom>
          <a:noFill/>
        </p:spPr>
        <p:txBody>
          <a:bodyPr wrap="none" rtlCol="0">
            <a:spAutoFit/>
          </a:bodyPr>
          <a:lstStyle/>
          <a:p>
            <a:r>
              <a:rPr lang="en-US" dirty="0"/>
              <a:t>Read</a:t>
            </a:r>
          </a:p>
        </p:txBody>
      </p:sp>
      <p:cxnSp>
        <p:nvCxnSpPr>
          <p:cNvPr id="51" name="Straight Arrow Connector 50"/>
          <p:cNvCxnSpPr>
            <a:stCxn id="14" idx="3"/>
            <a:endCxn id="23" idx="1"/>
          </p:cNvCxnSpPr>
          <p:nvPr/>
        </p:nvCxnSpPr>
        <p:spPr>
          <a:xfrm>
            <a:off x="4926381" y="4724400"/>
            <a:ext cx="939800" cy="2540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52" name="TextBox 51"/>
          <p:cNvSpPr txBox="1"/>
          <p:nvPr/>
        </p:nvSpPr>
        <p:spPr>
          <a:xfrm>
            <a:off x="4828645" y="4241800"/>
            <a:ext cx="1226554" cy="369332"/>
          </a:xfrm>
          <a:prstGeom prst="rect">
            <a:avLst/>
          </a:prstGeom>
          <a:noFill/>
        </p:spPr>
        <p:txBody>
          <a:bodyPr wrap="none" rtlCol="0">
            <a:spAutoFit/>
          </a:bodyPr>
          <a:lstStyle/>
          <a:p>
            <a:r>
              <a:rPr lang="en-US" dirty="0"/>
              <a:t>Replication</a:t>
            </a:r>
          </a:p>
        </p:txBody>
      </p:sp>
      <p:sp>
        <p:nvSpPr>
          <p:cNvPr id="54" name="Rectangle: Rounded Corners 53"/>
          <p:cNvSpPr/>
          <p:nvPr/>
        </p:nvSpPr>
        <p:spPr>
          <a:xfrm>
            <a:off x="5792557" y="889000"/>
            <a:ext cx="2550124" cy="8427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Metadata (Name, replicas, …):</a:t>
            </a:r>
          </a:p>
        </p:txBody>
      </p:sp>
      <p:cxnSp>
        <p:nvCxnSpPr>
          <p:cNvPr id="56" name="Straight Arrow Connector 55"/>
          <p:cNvCxnSpPr>
            <a:endCxn id="54" idx="1"/>
          </p:cNvCxnSpPr>
          <p:nvPr/>
        </p:nvCxnSpPr>
        <p:spPr>
          <a:xfrm flipV="1">
            <a:off x="4828645" y="1310365"/>
            <a:ext cx="963912" cy="137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ight Brace 56"/>
          <p:cNvSpPr/>
          <p:nvPr/>
        </p:nvSpPr>
        <p:spPr>
          <a:xfrm rot="5400000">
            <a:off x="6837757" y="4597470"/>
            <a:ext cx="755691" cy="253355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TextBox 57"/>
          <p:cNvSpPr txBox="1"/>
          <p:nvPr/>
        </p:nvSpPr>
        <p:spPr>
          <a:xfrm>
            <a:off x="2430035" y="6195234"/>
            <a:ext cx="792205" cy="369332"/>
          </a:xfrm>
          <a:prstGeom prst="rect">
            <a:avLst/>
          </a:prstGeom>
          <a:noFill/>
        </p:spPr>
        <p:txBody>
          <a:bodyPr wrap="none" rtlCol="0">
            <a:spAutoFit/>
          </a:bodyPr>
          <a:lstStyle/>
          <a:p>
            <a:r>
              <a:rPr lang="en-US" dirty="0"/>
              <a:t>Rack 1</a:t>
            </a:r>
          </a:p>
        </p:txBody>
      </p:sp>
      <p:sp>
        <p:nvSpPr>
          <p:cNvPr id="59" name="Right Brace 58"/>
          <p:cNvSpPr/>
          <p:nvPr/>
        </p:nvSpPr>
        <p:spPr>
          <a:xfrm rot="5400000">
            <a:off x="2473912" y="3627784"/>
            <a:ext cx="755691" cy="411993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TextBox 59"/>
          <p:cNvSpPr txBox="1"/>
          <p:nvPr/>
        </p:nvSpPr>
        <p:spPr>
          <a:xfrm>
            <a:off x="6803178" y="6311428"/>
            <a:ext cx="792205" cy="369332"/>
          </a:xfrm>
          <a:prstGeom prst="rect">
            <a:avLst/>
          </a:prstGeom>
          <a:noFill/>
        </p:spPr>
        <p:txBody>
          <a:bodyPr wrap="none" rtlCol="0">
            <a:spAutoFit/>
          </a:bodyPr>
          <a:lstStyle/>
          <a:p>
            <a:r>
              <a:rPr lang="en-US" dirty="0"/>
              <a:t>Rack 2</a:t>
            </a:r>
          </a:p>
        </p:txBody>
      </p:sp>
    </p:spTree>
    <p:extLst>
      <p:ext uri="{BB962C8B-B14F-4D97-AF65-F5344CB8AC3E}">
        <p14:creationId xmlns:p14="http://schemas.microsoft.com/office/powerpoint/2010/main" val="3831809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639851" y="565088"/>
            <a:ext cx="8222100" cy="1023600"/>
          </a:xfrm>
          <a:prstGeom prst="rect">
            <a:avLst/>
          </a:prstGeom>
        </p:spPr>
        <p:txBody>
          <a:bodyPr lIns="91425" tIns="91425" rIns="91425" bIns="91425" anchor="b" anchorCtr="0">
            <a:noAutofit/>
          </a:bodyPr>
          <a:lstStyle/>
          <a:p>
            <a:pPr lvl="0">
              <a:spcBef>
                <a:spcPts val="0"/>
              </a:spcBef>
              <a:buNone/>
            </a:pPr>
            <a:r>
              <a:rPr lang="en" dirty="0"/>
              <a:t>Common</a:t>
            </a:r>
          </a:p>
        </p:txBody>
      </p:sp>
      <p:sp>
        <p:nvSpPr>
          <p:cNvPr id="213" name="Shape 213"/>
          <p:cNvSpPr txBox="1">
            <a:spLocks noGrp="1"/>
          </p:cNvSpPr>
          <p:nvPr>
            <p:ph type="body" idx="1"/>
          </p:nvPr>
        </p:nvSpPr>
        <p:spPr>
          <a:prstGeom prst="rect">
            <a:avLst/>
          </a:prstGeom>
        </p:spPr>
        <p:txBody>
          <a:bodyPr lIns="91425" tIns="91425" rIns="91425" bIns="91425" anchor="t" anchorCtr="0">
            <a:noAutofit/>
          </a:bodyPr>
          <a:lstStyle/>
          <a:p>
            <a:pPr marL="457200" lvl="0" indent="-419100" rtl="0">
              <a:spcBef>
                <a:spcPts val="0"/>
              </a:spcBef>
              <a:buSzPct val="100000"/>
              <a:buChar char="-"/>
            </a:pPr>
            <a:r>
              <a:rPr lang="en" sz="3000"/>
              <a:t>Storage.java</a:t>
            </a:r>
          </a:p>
          <a:p>
            <a:pPr marL="457200" lvl="0" indent="-419100" rtl="0">
              <a:spcBef>
                <a:spcPts val="0"/>
              </a:spcBef>
              <a:buSzPct val="100000"/>
              <a:buChar char="-"/>
            </a:pPr>
            <a:r>
              <a:rPr lang="en" sz="3000"/>
              <a:t>StorageInfo.java</a:t>
            </a:r>
          </a:p>
          <a:p>
            <a:pPr marL="457200" lvl="0" indent="-419100" rtl="0">
              <a:spcBef>
                <a:spcPts val="0"/>
              </a:spcBef>
              <a:buSzPct val="100000"/>
              <a:buChar char="-"/>
            </a:pPr>
            <a:r>
              <a:rPr lang="en" sz="3000"/>
              <a:t>InconsistentFSStateException.java</a:t>
            </a:r>
          </a:p>
          <a:p>
            <a:pPr marL="457200" lvl="0" indent="-419100" rtl="0">
              <a:spcBef>
                <a:spcPts val="0"/>
              </a:spcBef>
              <a:buSzPct val="100000"/>
              <a:buChar char="-"/>
            </a:pPr>
            <a:r>
              <a:rPr lang="en" sz="3000"/>
              <a:t>IncorrectVersionException.java</a:t>
            </a:r>
          </a:p>
          <a:p>
            <a:pPr marL="914400" lvl="1" indent="-419100" rtl="0">
              <a:spcBef>
                <a:spcPts val="0"/>
              </a:spcBef>
              <a:buSzPct val="100000"/>
              <a:buChar char="-"/>
            </a:pPr>
            <a:r>
              <a:rPr lang="en" sz="3000"/>
              <a:t>NameNode, DataNode, server.protocol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677173" y="659950"/>
            <a:ext cx="8222100" cy="1023600"/>
          </a:xfrm>
          <a:prstGeom prst="rect">
            <a:avLst/>
          </a:prstGeom>
        </p:spPr>
        <p:txBody>
          <a:bodyPr lIns="91425" tIns="91425" rIns="91425" bIns="91425" anchor="b" anchorCtr="0">
            <a:noAutofit/>
          </a:bodyPr>
          <a:lstStyle/>
          <a:p>
            <a:pPr lvl="0">
              <a:spcBef>
                <a:spcPts val="0"/>
              </a:spcBef>
              <a:buNone/>
            </a:pPr>
            <a:r>
              <a:rPr lang="en" dirty="0"/>
              <a:t>CLIENT</a:t>
            </a:r>
          </a:p>
        </p:txBody>
      </p:sp>
      <p:sp>
        <p:nvSpPr>
          <p:cNvPr id="219" name="Shape 219"/>
          <p:cNvSpPr txBox="1">
            <a:spLocks noGrp="1"/>
          </p:cNvSpPr>
          <p:nvPr>
            <p:ph type="body" idx="1"/>
          </p:nvPr>
        </p:nvSpPr>
        <p:spPr>
          <a:xfrm>
            <a:off x="490561" y="2148219"/>
            <a:ext cx="8222100" cy="3613500"/>
          </a:xfrm>
          <a:prstGeom prst="rect">
            <a:avLst/>
          </a:prstGeom>
        </p:spPr>
        <p:txBody>
          <a:bodyPr lIns="91425" tIns="91425" rIns="91425" bIns="91425" anchor="t" anchorCtr="0">
            <a:noAutofit/>
          </a:bodyPr>
          <a:lstStyle/>
          <a:p>
            <a:pPr marL="457200" lvl="0" indent="-406400" rtl="0">
              <a:lnSpc>
                <a:spcPct val="90000"/>
              </a:lnSpc>
              <a:spcBef>
                <a:spcPts val="1000"/>
              </a:spcBef>
              <a:spcAft>
                <a:spcPts val="0"/>
              </a:spcAft>
              <a:buClr>
                <a:srgbClr val="000000"/>
              </a:buClr>
              <a:buSzPct val="100000"/>
              <a:buFont typeface="Calibri"/>
              <a:buChar char="●"/>
            </a:pPr>
            <a:r>
              <a:rPr lang="en" sz="2800" dirty="0">
                <a:solidFill>
                  <a:srgbClr val="000000"/>
                </a:solidFill>
                <a:latin typeface="Calibri"/>
                <a:ea typeface="Calibri"/>
                <a:cs typeface="Calibri"/>
                <a:sym typeface="Calibri"/>
              </a:rPr>
              <a:t>User Applications access HDFS using CLIENT</a:t>
            </a:r>
          </a:p>
          <a:p>
            <a:pPr marL="457200" lvl="0" indent="-406400" rtl="0">
              <a:lnSpc>
                <a:spcPct val="90000"/>
              </a:lnSpc>
              <a:spcBef>
                <a:spcPts val="1000"/>
              </a:spcBef>
              <a:spcAft>
                <a:spcPts val="0"/>
              </a:spcAft>
              <a:buClr>
                <a:srgbClr val="000000"/>
              </a:buClr>
              <a:buSzPct val="100000"/>
              <a:buFont typeface="Calibri"/>
              <a:buChar char="●"/>
            </a:pPr>
            <a:r>
              <a:rPr lang="en" sz="2800" dirty="0">
                <a:solidFill>
                  <a:srgbClr val="000000"/>
                </a:solidFill>
                <a:latin typeface="Calibri"/>
                <a:ea typeface="Calibri"/>
                <a:cs typeface="Calibri"/>
                <a:sym typeface="Calibri"/>
              </a:rPr>
              <a:t>Support general conventional file system operation</a:t>
            </a:r>
          </a:p>
          <a:p>
            <a:pPr marL="914400" lvl="1" indent="-406400" rtl="0">
              <a:lnSpc>
                <a:spcPct val="90000"/>
              </a:lnSpc>
              <a:spcBef>
                <a:spcPts val="1000"/>
              </a:spcBef>
              <a:spcAft>
                <a:spcPts val="0"/>
              </a:spcAft>
              <a:buClr>
                <a:srgbClr val="000000"/>
              </a:buClr>
              <a:buSzPct val="100000"/>
              <a:buFont typeface="Calibri"/>
              <a:buChar char="○"/>
            </a:pPr>
            <a:r>
              <a:rPr lang="en" sz="2800" dirty="0">
                <a:solidFill>
                  <a:srgbClr val="000000"/>
                </a:solidFill>
                <a:latin typeface="Calibri"/>
                <a:ea typeface="Calibri"/>
                <a:cs typeface="Calibri"/>
                <a:sym typeface="Calibri"/>
              </a:rPr>
              <a:t>Create, read, delete</a:t>
            </a:r>
          </a:p>
          <a:p>
            <a:pPr marL="914400" lvl="1" indent="-406400" rtl="0">
              <a:lnSpc>
                <a:spcPct val="90000"/>
              </a:lnSpc>
              <a:spcBef>
                <a:spcPts val="1000"/>
              </a:spcBef>
              <a:spcAft>
                <a:spcPts val="0"/>
              </a:spcAft>
              <a:buClr>
                <a:srgbClr val="000000"/>
              </a:buClr>
              <a:buSzPct val="100000"/>
              <a:buFont typeface="Calibri"/>
              <a:buChar char="○"/>
            </a:pPr>
            <a:r>
              <a:rPr lang="en" sz="2800" dirty="0">
                <a:solidFill>
                  <a:srgbClr val="000000"/>
                </a:solidFill>
                <a:latin typeface="Calibri"/>
                <a:ea typeface="Calibri"/>
                <a:cs typeface="Calibri"/>
                <a:sym typeface="Calibri"/>
              </a:rPr>
              <a:t>Rename, open, close</a:t>
            </a:r>
          </a:p>
          <a:p>
            <a:pPr marL="457200" lvl="0" indent="-406400" rtl="0">
              <a:lnSpc>
                <a:spcPct val="90000"/>
              </a:lnSpc>
              <a:spcBef>
                <a:spcPts val="1000"/>
              </a:spcBef>
              <a:spcAft>
                <a:spcPts val="0"/>
              </a:spcAft>
              <a:buClr>
                <a:srgbClr val="000000"/>
              </a:buClr>
              <a:buSzPct val="100000"/>
              <a:buFont typeface="Calibri"/>
              <a:buChar char="●"/>
            </a:pPr>
            <a:r>
              <a:rPr lang="en" sz="2800" dirty="0">
                <a:solidFill>
                  <a:srgbClr val="000000"/>
                </a:solidFill>
                <a:latin typeface="Calibri"/>
                <a:ea typeface="Calibri"/>
                <a:cs typeface="Calibri"/>
                <a:sym typeface="Calibri"/>
              </a:rPr>
              <a:t>Include classes supporting ‘Staging’: caching of block of data before flushing to DataNode</a:t>
            </a:r>
          </a:p>
          <a:p>
            <a:pPr lvl="0">
              <a:spcBef>
                <a:spcPts val="0"/>
              </a:spcBef>
              <a:buNone/>
            </a:pP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471900" y="603966"/>
            <a:ext cx="8222100" cy="1023600"/>
          </a:xfrm>
          <a:prstGeom prst="rect">
            <a:avLst/>
          </a:prstGeom>
        </p:spPr>
        <p:txBody>
          <a:bodyPr lIns="91425" tIns="91425" rIns="91425" bIns="91425" anchor="b" anchorCtr="0">
            <a:noAutofit/>
          </a:bodyPr>
          <a:lstStyle/>
          <a:p>
            <a:pPr lvl="0">
              <a:spcBef>
                <a:spcPts val="0"/>
              </a:spcBef>
              <a:buNone/>
            </a:pPr>
            <a:r>
              <a:rPr lang="en"/>
              <a:t>CLIENT - Staging</a:t>
            </a:r>
          </a:p>
        </p:txBody>
      </p:sp>
      <p:sp>
        <p:nvSpPr>
          <p:cNvPr id="225" name="Shape 225"/>
          <p:cNvSpPr txBox="1">
            <a:spLocks noGrp="1"/>
          </p:cNvSpPr>
          <p:nvPr>
            <p:ph type="body" idx="1"/>
          </p:nvPr>
        </p:nvSpPr>
        <p:spPr>
          <a:xfrm>
            <a:off x="526650" y="1779669"/>
            <a:ext cx="8112600" cy="3367800"/>
          </a:xfrm>
          <a:prstGeom prst="rect">
            <a:avLst/>
          </a:prstGeom>
        </p:spPr>
        <p:txBody>
          <a:bodyPr lIns="91425" tIns="91425" rIns="91425" bIns="91425" anchor="t" anchorCtr="0">
            <a:noAutofit/>
          </a:bodyPr>
          <a:lstStyle/>
          <a:p>
            <a:pPr marL="457200" marR="0" lvl="0" indent="-406400" algn="l" rtl="0">
              <a:lnSpc>
                <a:spcPct val="90000"/>
              </a:lnSpc>
              <a:spcBef>
                <a:spcPts val="1000"/>
              </a:spcBef>
              <a:spcAft>
                <a:spcPts val="0"/>
              </a:spcAft>
              <a:buClr>
                <a:srgbClr val="000000"/>
              </a:buClr>
              <a:buSzPct val="100000"/>
              <a:buFont typeface="Calibri"/>
              <a:buChar char="●"/>
            </a:pPr>
            <a:r>
              <a:rPr lang="en" sz="2400" dirty="0">
                <a:solidFill>
                  <a:srgbClr val="000000"/>
                </a:solidFill>
                <a:latin typeface="Calibri"/>
                <a:ea typeface="Calibri"/>
                <a:cs typeface="Calibri"/>
                <a:sym typeface="Calibri"/>
              </a:rPr>
              <a:t>Data cached locally until reached block size</a:t>
            </a:r>
          </a:p>
          <a:p>
            <a:pPr marL="457200" marR="0" lvl="0" indent="-406400" algn="l" rtl="0">
              <a:lnSpc>
                <a:spcPct val="90000"/>
              </a:lnSpc>
              <a:spcBef>
                <a:spcPts val="1000"/>
              </a:spcBef>
              <a:spcAft>
                <a:spcPts val="0"/>
              </a:spcAft>
              <a:buClr>
                <a:srgbClr val="000000"/>
              </a:buClr>
              <a:buSzPct val="100000"/>
              <a:buFont typeface="Calibri"/>
              <a:buChar char="●"/>
            </a:pPr>
            <a:r>
              <a:rPr lang="en" sz="2400" dirty="0">
                <a:solidFill>
                  <a:srgbClr val="000000"/>
                </a:solidFill>
                <a:latin typeface="Calibri"/>
                <a:ea typeface="Calibri"/>
                <a:cs typeface="Calibri"/>
                <a:sym typeface="Calibri"/>
              </a:rPr>
              <a:t>Client request to NameNode for DataNode id and destination for the data block</a:t>
            </a:r>
          </a:p>
          <a:p>
            <a:pPr marL="457200" marR="0" lvl="0" indent="-406400" algn="l" rtl="0">
              <a:lnSpc>
                <a:spcPct val="90000"/>
              </a:lnSpc>
              <a:spcBef>
                <a:spcPts val="1000"/>
              </a:spcBef>
              <a:spcAft>
                <a:spcPts val="0"/>
              </a:spcAft>
              <a:buClr>
                <a:srgbClr val="000000"/>
              </a:buClr>
              <a:buSzPct val="100000"/>
              <a:buFont typeface="Calibri"/>
              <a:buChar char="●"/>
            </a:pPr>
            <a:r>
              <a:rPr lang="en" sz="2400" dirty="0">
                <a:solidFill>
                  <a:srgbClr val="000000"/>
                </a:solidFill>
                <a:latin typeface="Calibri"/>
                <a:ea typeface="Calibri"/>
                <a:cs typeface="Calibri"/>
                <a:sym typeface="Calibri"/>
              </a:rPr>
              <a:t>Client flushed the block of data to DataNode</a:t>
            </a:r>
          </a:p>
          <a:p>
            <a:pPr marR="0" lvl="0" algn="l" rtl="0">
              <a:lnSpc>
                <a:spcPct val="90000"/>
              </a:lnSpc>
              <a:spcBef>
                <a:spcPts val="1000"/>
              </a:spcBef>
              <a:spcAft>
                <a:spcPts val="0"/>
              </a:spcAft>
              <a:buNone/>
            </a:pPr>
            <a:r>
              <a:rPr lang="en" sz="2400" dirty="0">
                <a:solidFill>
                  <a:srgbClr val="000000"/>
                </a:solidFill>
                <a:latin typeface="Calibri"/>
                <a:ea typeface="Calibri"/>
                <a:cs typeface="Calibri"/>
                <a:sym typeface="Calibri"/>
              </a:rPr>
              <a:t>Rationale:</a:t>
            </a:r>
          </a:p>
          <a:p>
            <a:pPr marL="457200" lvl="0" indent="-406400" rtl="0">
              <a:lnSpc>
                <a:spcPct val="90000"/>
              </a:lnSpc>
              <a:spcBef>
                <a:spcPts val="1000"/>
              </a:spcBef>
              <a:spcAft>
                <a:spcPts val="0"/>
              </a:spcAft>
              <a:buClr>
                <a:srgbClr val="000000"/>
              </a:buClr>
              <a:buSzPct val="100000"/>
              <a:buFont typeface="Calibri"/>
              <a:buChar char="●"/>
            </a:pPr>
            <a:r>
              <a:rPr lang="en" sz="2400" dirty="0">
                <a:solidFill>
                  <a:srgbClr val="000000"/>
                </a:solidFill>
                <a:latin typeface="Calibri"/>
                <a:ea typeface="Calibri"/>
                <a:cs typeface="Calibri"/>
                <a:sym typeface="Calibri"/>
              </a:rPr>
              <a:t>Process use streaming write to file</a:t>
            </a:r>
          </a:p>
          <a:p>
            <a:pPr marL="457200" lvl="0" indent="-406400" rtl="0">
              <a:lnSpc>
                <a:spcPct val="90000"/>
              </a:lnSpc>
              <a:spcBef>
                <a:spcPts val="1000"/>
              </a:spcBef>
              <a:spcAft>
                <a:spcPts val="0"/>
              </a:spcAft>
              <a:buClr>
                <a:srgbClr val="000000"/>
              </a:buClr>
              <a:buSzPct val="100000"/>
              <a:buFont typeface="Calibri"/>
              <a:buChar char="●"/>
            </a:pPr>
            <a:r>
              <a:rPr lang="en" sz="2400" dirty="0">
                <a:solidFill>
                  <a:srgbClr val="000000"/>
                </a:solidFill>
                <a:latin typeface="Calibri"/>
                <a:ea typeface="Calibri"/>
                <a:cs typeface="Calibri"/>
                <a:sym typeface="Calibri"/>
              </a:rPr>
              <a:t>Without buffering will impact throughput</a:t>
            </a:r>
          </a:p>
          <a:p>
            <a:pPr marL="457200" lvl="0" indent="-406400" rtl="0">
              <a:lnSpc>
                <a:spcPct val="90000"/>
              </a:lnSpc>
              <a:spcBef>
                <a:spcPts val="1000"/>
              </a:spcBef>
              <a:spcAft>
                <a:spcPts val="0"/>
              </a:spcAft>
              <a:buClr>
                <a:srgbClr val="000000"/>
              </a:buClr>
              <a:buSzPct val="100000"/>
              <a:buFont typeface="Calibri"/>
              <a:buChar char="●"/>
            </a:pPr>
            <a:r>
              <a:rPr lang="en" sz="2400" dirty="0">
                <a:solidFill>
                  <a:srgbClr val="000000"/>
                </a:solidFill>
                <a:latin typeface="Calibri"/>
                <a:ea typeface="Calibri"/>
                <a:cs typeface="Calibri"/>
                <a:sym typeface="Calibri"/>
              </a:rPr>
              <a:t>Because writing remote file directly will affect network speed and congestion in network</a:t>
            </a:r>
          </a:p>
          <a:p>
            <a:pPr marR="0" lvl="0" algn="l" rtl="0">
              <a:lnSpc>
                <a:spcPct val="90000"/>
              </a:lnSpc>
              <a:spcBef>
                <a:spcPts val="1000"/>
              </a:spcBef>
              <a:spcAft>
                <a:spcPts val="0"/>
              </a:spcAft>
              <a:buNone/>
            </a:pPr>
            <a:endParaRPr sz="2400" dirty="0">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686504" y="701670"/>
            <a:ext cx="8222100" cy="1023600"/>
          </a:xfrm>
          <a:prstGeom prst="rect">
            <a:avLst/>
          </a:prstGeom>
        </p:spPr>
        <p:txBody>
          <a:bodyPr lIns="91425" tIns="91425" rIns="91425" bIns="91425" anchor="b" anchorCtr="0">
            <a:noAutofit/>
          </a:bodyPr>
          <a:lstStyle/>
          <a:p>
            <a:pPr lvl="0">
              <a:spcBef>
                <a:spcPts val="0"/>
              </a:spcBef>
              <a:buNone/>
            </a:pPr>
            <a:r>
              <a:rPr lang="en" dirty="0"/>
              <a:t>Client &lt;-&gt; NameNode</a:t>
            </a:r>
          </a:p>
        </p:txBody>
      </p:sp>
      <p:sp>
        <p:nvSpPr>
          <p:cNvPr id="231" name="Shape 231"/>
          <p:cNvSpPr txBox="1">
            <a:spLocks noGrp="1"/>
          </p:cNvSpPr>
          <p:nvPr>
            <p:ph type="body" idx="1"/>
          </p:nvPr>
        </p:nvSpPr>
        <p:spPr>
          <a:xfrm>
            <a:off x="2157900" y="2191770"/>
            <a:ext cx="6536100" cy="3990600"/>
          </a:xfrm>
          <a:prstGeom prst="rect">
            <a:avLst/>
          </a:prstGeom>
        </p:spPr>
        <p:txBody>
          <a:bodyPr lIns="91425" tIns="91425" rIns="91425" bIns="91425" anchor="t" anchorCtr="0">
            <a:noAutofit/>
          </a:bodyPr>
          <a:lstStyle/>
          <a:p>
            <a:pPr marL="457200" lvl="0" indent="-406400" rtl="0">
              <a:lnSpc>
                <a:spcPct val="90000"/>
              </a:lnSpc>
              <a:spcBef>
                <a:spcPts val="1000"/>
              </a:spcBef>
              <a:spcAft>
                <a:spcPts val="0"/>
              </a:spcAft>
              <a:buClr>
                <a:srgbClr val="000000"/>
              </a:buClr>
              <a:buSzPct val="100000"/>
              <a:buFont typeface="Calibri"/>
              <a:buChar char="●"/>
            </a:pPr>
            <a:r>
              <a:rPr lang="en" dirty="0">
                <a:solidFill>
                  <a:srgbClr val="000000"/>
                </a:solidFill>
                <a:latin typeface="Calibri"/>
                <a:ea typeface="Calibri"/>
                <a:cs typeface="Calibri"/>
                <a:sym typeface="Calibri"/>
              </a:rPr>
              <a:t>Client communicate with NameNode via Protocol </a:t>
            </a:r>
          </a:p>
          <a:p>
            <a:pPr marL="457200" lvl="0" indent="-406400" rtl="0">
              <a:lnSpc>
                <a:spcPct val="90000"/>
              </a:lnSpc>
              <a:spcBef>
                <a:spcPts val="1000"/>
              </a:spcBef>
              <a:spcAft>
                <a:spcPts val="0"/>
              </a:spcAft>
              <a:buClr>
                <a:srgbClr val="000000"/>
              </a:buClr>
              <a:buSzPct val="100000"/>
              <a:buFont typeface="Calibri"/>
              <a:buChar char="●"/>
            </a:pPr>
            <a:r>
              <a:rPr lang="en" dirty="0">
                <a:solidFill>
                  <a:srgbClr val="000000"/>
                </a:solidFill>
                <a:latin typeface="Calibri"/>
                <a:ea typeface="Calibri"/>
                <a:cs typeface="Calibri"/>
                <a:sym typeface="Calibri"/>
              </a:rPr>
              <a:t>I.e Protocol acts as Facade between NameNode and Client</a:t>
            </a:r>
          </a:p>
          <a:p>
            <a:pPr marL="457200" lvl="0" indent="-406400" rtl="0">
              <a:lnSpc>
                <a:spcPct val="90000"/>
              </a:lnSpc>
              <a:spcBef>
                <a:spcPts val="1000"/>
              </a:spcBef>
              <a:spcAft>
                <a:spcPts val="0"/>
              </a:spcAft>
              <a:buClr>
                <a:srgbClr val="000000"/>
              </a:buClr>
              <a:buSzPct val="100000"/>
              <a:buFont typeface="Calibri"/>
              <a:buChar char="●"/>
            </a:pPr>
            <a:r>
              <a:rPr lang="en" dirty="0">
                <a:solidFill>
                  <a:srgbClr val="000000"/>
                </a:solidFill>
                <a:latin typeface="Calibri"/>
                <a:ea typeface="Calibri"/>
                <a:cs typeface="Calibri"/>
                <a:sym typeface="Calibri"/>
              </a:rPr>
              <a:t>Client notify NameNode when it is done accessing a file or if there is ‘faulty’ file</a:t>
            </a:r>
          </a:p>
          <a:p>
            <a:pPr marL="0" lvl="0" indent="0" rtl="0">
              <a:lnSpc>
                <a:spcPct val="90000"/>
              </a:lnSpc>
              <a:spcBef>
                <a:spcPts val="1000"/>
              </a:spcBef>
              <a:spcAft>
                <a:spcPts val="0"/>
              </a:spcAft>
              <a:buNone/>
            </a:pPr>
            <a:r>
              <a:rPr lang="en" dirty="0">
                <a:solidFill>
                  <a:srgbClr val="000000"/>
                </a:solidFill>
                <a:latin typeface="Calibri"/>
                <a:ea typeface="Calibri"/>
                <a:cs typeface="Calibri"/>
                <a:sym typeface="Calibri"/>
              </a:rPr>
              <a:t>Rationale:</a:t>
            </a:r>
          </a:p>
          <a:p>
            <a:pPr marL="457200" lvl="0" indent="-406400" rtl="0">
              <a:lnSpc>
                <a:spcPct val="90000"/>
              </a:lnSpc>
              <a:spcBef>
                <a:spcPts val="1000"/>
              </a:spcBef>
              <a:spcAft>
                <a:spcPts val="0"/>
              </a:spcAft>
              <a:buClr>
                <a:srgbClr val="000000"/>
              </a:buClr>
              <a:buSzPct val="100000"/>
              <a:buFont typeface="Calibri"/>
              <a:buChar char="●"/>
            </a:pPr>
            <a:r>
              <a:rPr lang="en" dirty="0">
                <a:solidFill>
                  <a:srgbClr val="000000"/>
                </a:solidFill>
                <a:latin typeface="Calibri"/>
                <a:ea typeface="Calibri"/>
                <a:cs typeface="Calibri"/>
                <a:sym typeface="Calibri"/>
              </a:rPr>
              <a:t>To decouple the subsystem</a:t>
            </a:r>
          </a:p>
          <a:p>
            <a:pPr marL="0" lvl="0" indent="0" rtl="0">
              <a:lnSpc>
                <a:spcPct val="90000"/>
              </a:lnSpc>
              <a:spcBef>
                <a:spcPts val="1000"/>
              </a:spcBef>
              <a:spcAft>
                <a:spcPts val="0"/>
              </a:spcAft>
              <a:buNone/>
            </a:pPr>
            <a:endParaRPr sz="1600" dirty="0"/>
          </a:p>
        </p:txBody>
      </p:sp>
      <p:sp>
        <p:nvSpPr>
          <p:cNvPr id="232" name="Shape 232"/>
          <p:cNvSpPr/>
          <p:nvPr/>
        </p:nvSpPr>
        <p:spPr>
          <a:xfrm>
            <a:off x="368625" y="2475075"/>
            <a:ext cx="1174800" cy="746700"/>
          </a:xfrm>
          <a:prstGeom prst="roundRect">
            <a:avLst>
              <a:gd name="adj" fmla="val 16667"/>
            </a:avLst>
          </a:prstGeom>
          <a:solidFill>
            <a:srgbClr val="5B9BD5"/>
          </a:solidFill>
          <a:ln>
            <a:noFill/>
          </a:ln>
        </p:spPr>
        <p:txBody>
          <a:bodyPr lIns="91425" tIns="91425" rIns="91425" bIns="91425" anchor="ctr" anchorCtr="0">
            <a:noAutofit/>
          </a:bodyPr>
          <a:lstStyle/>
          <a:p>
            <a:pPr lvl="0" algn="ctr">
              <a:spcBef>
                <a:spcPts val="0"/>
              </a:spcBef>
              <a:buNone/>
            </a:pPr>
            <a:r>
              <a:rPr lang="en">
                <a:solidFill>
                  <a:srgbClr val="F9F9F9"/>
                </a:solidFill>
              </a:rPr>
              <a:t>client</a:t>
            </a:r>
          </a:p>
        </p:txBody>
      </p:sp>
      <p:sp>
        <p:nvSpPr>
          <p:cNvPr id="233" name="Shape 233"/>
          <p:cNvSpPr/>
          <p:nvPr/>
        </p:nvSpPr>
        <p:spPr>
          <a:xfrm>
            <a:off x="368250" y="5179900"/>
            <a:ext cx="1174800" cy="746700"/>
          </a:xfrm>
          <a:prstGeom prst="roundRect">
            <a:avLst>
              <a:gd name="adj" fmla="val 16667"/>
            </a:avLst>
          </a:prstGeom>
          <a:solidFill>
            <a:srgbClr val="5B9BD5"/>
          </a:solidFill>
          <a:ln>
            <a:noFill/>
          </a:ln>
        </p:spPr>
        <p:txBody>
          <a:bodyPr lIns="91425" tIns="91425" rIns="91425" bIns="91425" anchor="ctr" anchorCtr="0">
            <a:noAutofit/>
          </a:bodyPr>
          <a:lstStyle/>
          <a:p>
            <a:pPr lvl="0" algn="ctr" rtl="0">
              <a:spcBef>
                <a:spcPts val="0"/>
              </a:spcBef>
              <a:buNone/>
            </a:pPr>
            <a:r>
              <a:rPr lang="en">
                <a:solidFill>
                  <a:srgbClr val="F9F9F9"/>
                </a:solidFill>
              </a:rPr>
              <a:t>namenode</a:t>
            </a:r>
          </a:p>
        </p:txBody>
      </p:sp>
      <p:sp>
        <p:nvSpPr>
          <p:cNvPr id="234" name="Shape 234"/>
          <p:cNvSpPr/>
          <p:nvPr/>
        </p:nvSpPr>
        <p:spPr>
          <a:xfrm>
            <a:off x="368250" y="3688275"/>
            <a:ext cx="1174800" cy="746700"/>
          </a:xfrm>
          <a:prstGeom prst="roundRect">
            <a:avLst>
              <a:gd name="adj" fmla="val 16667"/>
            </a:avLst>
          </a:prstGeom>
          <a:solidFill>
            <a:srgbClr val="5B9BD5"/>
          </a:solidFill>
          <a:ln>
            <a:noFill/>
          </a:ln>
        </p:spPr>
        <p:txBody>
          <a:bodyPr lIns="91425" tIns="91425" rIns="91425" bIns="91425" anchor="ctr" anchorCtr="0">
            <a:noAutofit/>
          </a:bodyPr>
          <a:lstStyle/>
          <a:p>
            <a:pPr lvl="0" algn="ctr" rtl="0">
              <a:spcBef>
                <a:spcPts val="0"/>
              </a:spcBef>
              <a:buNone/>
            </a:pPr>
            <a:r>
              <a:rPr lang="en">
                <a:solidFill>
                  <a:srgbClr val="F9F9F9"/>
                </a:solidFill>
              </a:rPr>
              <a:t>protocol</a:t>
            </a:r>
          </a:p>
        </p:txBody>
      </p:sp>
      <p:sp>
        <p:nvSpPr>
          <p:cNvPr id="235" name="Shape 235"/>
          <p:cNvSpPr/>
          <p:nvPr/>
        </p:nvSpPr>
        <p:spPr>
          <a:xfrm rot="5395823">
            <a:off x="708759" y="3355874"/>
            <a:ext cx="493800" cy="225600"/>
          </a:xfrm>
          <a:prstGeom prst="rightArrow">
            <a:avLst>
              <a:gd name="adj1" fmla="val 50000"/>
              <a:gd name="adj2" fmla="val 44468"/>
            </a:avLst>
          </a:prstGeom>
          <a:solidFill>
            <a:srgbClr val="4F88BB"/>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6" name="Shape 236"/>
          <p:cNvSpPr/>
          <p:nvPr/>
        </p:nvSpPr>
        <p:spPr>
          <a:xfrm rot="5394486">
            <a:off x="581936" y="4692999"/>
            <a:ext cx="748200" cy="225600"/>
          </a:xfrm>
          <a:prstGeom prst="rightArrow">
            <a:avLst>
              <a:gd name="adj1" fmla="val 50000"/>
              <a:gd name="adj2" fmla="val 44468"/>
            </a:avLst>
          </a:prstGeom>
          <a:solidFill>
            <a:srgbClr val="4F88BB"/>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639851" y="629087"/>
            <a:ext cx="8222100" cy="1023600"/>
          </a:xfrm>
          <a:prstGeom prst="rect">
            <a:avLst/>
          </a:prstGeom>
        </p:spPr>
        <p:txBody>
          <a:bodyPr lIns="91425" tIns="91425" rIns="91425" bIns="91425" anchor="b" anchorCtr="0">
            <a:noAutofit/>
          </a:bodyPr>
          <a:lstStyle/>
          <a:p>
            <a:pPr lvl="0">
              <a:spcBef>
                <a:spcPts val="0"/>
              </a:spcBef>
              <a:buNone/>
            </a:pPr>
            <a:r>
              <a:rPr lang="en" dirty="0"/>
              <a:t>Client &lt;-&gt; DataNode</a:t>
            </a:r>
          </a:p>
        </p:txBody>
      </p:sp>
      <p:sp>
        <p:nvSpPr>
          <p:cNvPr id="242" name="Shape 242"/>
          <p:cNvSpPr txBox="1">
            <a:spLocks noGrp="1"/>
          </p:cNvSpPr>
          <p:nvPr>
            <p:ph type="body" idx="1"/>
          </p:nvPr>
        </p:nvSpPr>
        <p:spPr>
          <a:xfrm>
            <a:off x="3268275" y="2322675"/>
            <a:ext cx="5815500" cy="4278300"/>
          </a:xfrm>
          <a:prstGeom prst="rect">
            <a:avLst/>
          </a:prstGeom>
        </p:spPr>
        <p:txBody>
          <a:bodyPr lIns="91425" tIns="91425" rIns="91425" bIns="91425" anchor="t" anchorCtr="0">
            <a:noAutofit/>
          </a:bodyPr>
          <a:lstStyle/>
          <a:p>
            <a:pPr marL="457200" lvl="0" indent="-406400" rtl="0">
              <a:lnSpc>
                <a:spcPct val="90000"/>
              </a:lnSpc>
              <a:spcBef>
                <a:spcPts val="1000"/>
              </a:spcBef>
              <a:spcAft>
                <a:spcPts val="0"/>
              </a:spcAft>
              <a:buClr>
                <a:srgbClr val="000000"/>
              </a:buClr>
              <a:buSzPct val="100000"/>
              <a:buFont typeface="Calibri"/>
              <a:buChar char="●"/>
            </a:pPr>
            <a:r>
              <a:rPr lang="en" sz="2400" dirty="0">
                <a:solidFill>
                  <a:srgbClr val="000000"/>
                </a:solidFill>
                <a:latin typeface="Calibri"/>
                <a:ea typeface="Calibri"/>
                <a:cs typeface="Calibri"/>
                <a:sym typeface="Calibri"/>
              </a:rPr>
              <a:t>Client communicate with DataNode via Protocol</a:t>
            </a:r>
          </a:p>
          <a:p>
            <a:pPr marL="457200" lvl="0" indent="0" rtl="0">
              <a:lnSpc>
                <a:spcPct val="90000"/>
              </a:lnSpc>
              <a:spcBef>
                <a:spcPts val="1000"/>
              </a:spcBef>
              <a:spcAft>
                <a:spcPts val="0"/>
              </a:spcAft>
              <a:buNone/>
            </a:pPr>
            <a:r>
              <a:rPr lang="en" sz="2400" dirty="0">
                <a:solidFill>
                  <a:srgbClr val="000000"/>
                </a:solidFill>
                <a:latin typeface="Calibri"/>
                <a:ea typeface="Calibri"/>
                <a:cs typeface="Calibri"/>
                <a:sym typeface="Calibri"/>
              </a:rPr>
              <a:t>Rationale: decoupling via facade</a:t>
            </a:r>
          </a:p>
          <a:p>
            <a:pPr marL="457200" lvl="0" indent="-406400" rtl="0">
              <a:lnSpc>
                <a:spcPct val="90000"/>
              </a:lnSpc>
              <a:spcBef>
                <a:spcPts val="1000"/>
              </a:spcBef>
              <a:spcAft>
                <a:spcPts val="0"/>
              </a:spcAft>
              <a:buClr>
                <a:srgbClr val="000000"/>
              </a:buClr>
              <a:buSzPct val="100000"/>
              <a:buFont typeface="Calibri"/>
              <a:buChar char="●"/>
            </a:pPr>
            <a:r>
              <a:rPr lang="en" sz="2400" dirty="0">
                <a:solidFill>
                  <a:srgbClr val="000000"/>
                </a:solidFill>
                <a:latin typeface="Calibri"/>
                <a:ea typeface="Calibri"/>
                <a:cs typeface="Calibri"/>
                <a:sym typeface="Calibri"/>
              </a:rPr>
              <a:t>Send/receive Data directly to DataNode</a:t>
            </a:r>
          </a:p>
          <a:p>
            <a:pPr marL="457200" lvl="0" indent="-406400" rtl="0">
              <a:lnSpc>
                <a:spcPct val="90000"/>
              </a:lnSpc>
              <a:spcBef>
                <a:spcPts val="1000"/>
              </a:spcBef>
              <a:spcAft>
                <a:spcPts val="0"/>
              </a:spcAft>
              <a:buClr>
                <a:srgbClr val="000000"/>
              </a:buClr>
              <a:buSzPct val="100000"/>
              <a:buFont typeface="Calibri"/>
              <a:buChar char="●"/>
            </a:pPr>
            <a:r>
              <a:rPr lang="en" sz="2400" dirty="0">
                <a:solidFill>
                  <a:srgbClr val="000000"/>
                </a:solidFill>
                <a:latin typeface="Calibri"/>
                <a:ea typeface="Calibri"/>
                <a:cs typeface="Calibri"/>
                <a:sym typeface="Calibri"/>
              </a:rPr>
              <a:t>Transfer via streaming, not RPC (as mentioned in Staging)</a:t>
            </a:r>
          </a:p>
        </p:txBody>
      </p:sp>
      <p:sp>
        <p:nvSpPr>
          <p:cNvPr id="243" name="Shape 243"/>
          <p:cNvSpPr/>
          <p:nvPr/>
        </p:nvSpPr>
        <p:spPr>
          <a:xfrm>
            <a:off x="978225" y="2856075"/>
            <a:ext cx="1174800" cy="746700"/>
          </a:xfrm>
          <a:prstGeom prst="roundRect">
            <a:avLst>
              <a:gd name="adj" fmla="val 16667"/>
            </a:avLst>
          </a:prstGeom>
          <a:solidFill>
            <a:srgbClr val="5B9BD5"/>
          </a:solidFill>
          <a:ln>
            <a:noFill/>
          </a:ln>
        </p:spPr>
        <p:txBody>
          <a:bodyPr lIns="91425" tIns="91425" rIns="91425" bIns="91425" anchor="ctr" anchorCtr="0">
            <a:noAutofit/>
          </a:bodyPr>
          <a:lstStyle/>
          <a:p>
            <a:pPr lvl="0" algn="ctr" rtl="0">
              <a:spcBef>
                <a:spcPts val="0"/>
              </a:spcBef>
              <a:buNone/>
            </a:pPr>
            <a:r>
              <a:rPr lang="en">
                <a:solidFill>
                  <a:srgbClr val="F9F9F9"/>
                </a:solidFill>
              </a:rPr>
              <a:t>client</a:t>
            </a:r>
          </a:p>
        </p:txBody>
      </p:sp>
      <p:sp>
        <p:nvSpPr>
          <p:cNvPr id="244" name="Shape 244"/>
          <p:cNvSpPr/>
          <p:nvPr/>
        </p:nvSpPr>
        <p:spPr>
          <a:xfrm rot="5394238">
            <a:off x="372209" y="4567624"/>
            <a:ext cx="2147703" cy="225600"/>
          </a:xfrm>
          <a:prstGeom prst="rightArrow">
            <a:avLst>
              <a:gd name="adj1" fmla="val 50000"/>
              <a:gd name="adj2" fmla="val 44468"/>
            </a:avLst>
          </a:prstGeom>
          <a:solidFill>
            <a:srgbClr val="4F88BB"/>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5" name="Shape 245"/>
          <p:cNvSpPr txBox="1"/>
          <p:nvPr/>
        </p:nvSpPr>
        <p:spPr>
          <a:xfrm>
            <a:off x="0" y="3808662"/>
            <a:ext cx="1798200" cy="232500"/>
          </a:xfrm>
          <a:prstGeom prst="rect">
            <a:avLst/>
          </a:prstGeom>
          <a:noFill/>
          <a:ln>
            <a:noFill/>
          </a:ln>
        </p:spPr>
        <p:txBody>
          <a:bodyPr lIns="91425" tIns="91425" rIns="91425" bIns="91425" anchor="t" anchorCtr="0">
            <a:noAutofit/>
          </a:bodyPr>
          <a:lstStyle/>
          <a:p>
            <a:pPr lvl="0">
              <a:spcBef>
                <a:spcPts val="0"/>
              </a:spcBef>
              <a:buNone/>
            </a:pPr>
            <a:r>
              <a:rPr lang="en"/>
              <a:t>DFSInputStream</a:t>
            </a:r>
          </a:p>
        </p:txBody>
      </p:sp>
      <p:sp>
        <p:nvSpPr>
          <p:cNvPr id="246" name="Shape 246"/>
          <p:cNvSpPr/>
          <p:nvPr/>
        </p:nvSpPr>
        <p:spPr>
          <a:xfrm rot="-5405316">
            <a:off x="733766" y="4554849"/>
            <a:ext cx="2134202" cy="225600"/>
          </a:xfrm>
          <a:prstGeom prst="rightArrow">
            <a:avLst>
              <a:gd name="adj1" fmla="val 50000"/>
              <a:gd name="adj2" fmla="val 44468"/>
            </a:avLst>
          </a:prstGeom>
          <a:solidFill>
            <a:srgbClr val="4F88BB"/>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7" name="Shape 247"/>
          <p:cNvSpPr txBox="1"/>
          <p:nvPr/>
        </p:nvSpPr>
        <p:spPr>
          <a:xfrm>
            <a:off x="1797550" y="3702162"/>
            <a:ext cx="1406400" cy="339000"/>
          </a:xfrm>
          <a:prstGeom prst="rect">
            <a:avLst/>
          </a:prstGeom>
          <a:noFill/>
          <a:ln>
            <a:noFill/>
          </a:ln>
        </p:spPr>
        <p:txBody>
          <a:bodyPr lIns="91425" tIns="91425" rIns="91425" bIns="91425" anchor="t" anchorCtr="0">
            <a:noAutofit/>
          </a:bodyPr>
          <a:lstStyle/>
          <a:p>
            <a:pPr lvl="0" rtl="0">
              <a:spcBef>
                <a:spcPts val="0"/>
              </a:spcBef>
              <a:buNone/>
            </a:pPr>
            <a:r>
              <a:rPr lang="en"/>
              <a:t>DFSOutStream</a:t>
            </a:r>
          </a:p>
        </p:txBody>
      </p:sp>
      <p:sp>
        <p:nvSpPr>
          <p:cNvPr id="248" name="Shape 248"/>
          <p:cNvSpPr/>
          <p:nvPr/>
        </p:nvSpPr>
        <p:spPr>
          <a:xfrm>
            <a:off x="1023075" y="5734750"/>
            <a:ext cx="1174800" cy="746700"/>
          </a:xfrm>
          <a:prstGeom prst="roundRect">
            <a:avLst>
              <a:gd name="adj" fmla="val 16667"/>
            </a:avLst>
          </a:prstGeom>
          <a:solidFill>
            <a:srgbClr val="5B9BD5"/>
          </a:solidFill>
          <a:ln>
            <a:noFill/>
          </a:ln>
        </p:spPr>
        <p:txBody>
          <a:bodyPr lIns="91425" tIns="91425" rIns="91425" bIns="91425" anchor="ctr" anchorCtr="0">
            <a:noAutofit/>
          </a:bodyPr>
          <a:lstStyle/>
          <a:p>
            <a:pPr lvl="0" algn="ctr" rtl="0">
              <a:spcBef>
                <a:spcPts val="0"/>
              </a:spcBef>
              <a:buNone/>
            </a:pPr>
            <a:r>
              <a:rPr lang="en">
                <a:solidFill>
                  <a:srgbClr val="F9F9F9"/>
                </a:solidFill>
              </a:rPr>
              <a:t>datanote</a:t>
            </a:r>
          </a:p>
        </p:txBody>
      </p:sp>
      <p:sp>
        <p:nvSpPr>
          <p:cNvPr id="249" name="Shape 249"/>
          <p:cNvSpPr/>
          <p:nvPr/>
        </p:nvSpPr>
        <p:spPr>
          <a:xfrm>
            <a:off x="978225" y="4357212"/>
            <a:ext cx="1174800" cy="746700"/>
          </a:xfrm>
          <a:prstGeom prst="roundRect">
            <a:avLst>
              <a:gd name="adj" fmla="val 16667"/>
            </a:avLst>
          </a:prstGeom>
          <a:solidFill>
            <a:srgbClr val="5B9BD5"/>
          </a:solidFill>
          <a:ln>
            <a:noFill/>
          </a:ln>
        </p:spPr>
        <p:txBody>
          <a:bodyPr lIns="91425" tIns="91425" rIns="91425" bIns="91425" anchor="ctr" anchorCtr="0">
            <a:noAutofit/>
          </a:bodyPr>
          <a:lstStyle/>
          <a:p>
            <a:pPr lvl="0" algn="ctr" rtl="0">
              <a:spcBef>
                <a:spcPts val="0"/>
              </a:spcBef>
              <a:buNone/>
            </a:pPr>
            <a:r>
              <a:rPr lang="en">
                <a:solidFill>
                  <a:srgbClr val="F9F9F9"/>
                </a:solidFill>
              </a:rPr>
              <a:t>Protocol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630521" y="667725"/>
            <a:ext cx="8222100" cy="1023600"/>
          </a:xfrm>
          <a:prstGeom prst="rect">
            <a:avLst/>
          </a:prstGeom>
        </p:spPr>
        <p:txBody>
          <a:bodyPr lIns="91425" tIns="91425" rIns="91425" bIns="91425" anchor="b" anchorCtr="0">
            <a:noAutofit/>
          </a:bodyPr>
          <a:lstStyle/>
          <a:p>
            <a:pPr lvl="0">
              <a:spcBef>
                <a:spcPts val="0"/>
              </a:spcBef>
              <a:buNone/>
            </a:pPr>
            <a:r>
              <a:rPr lang="en" dirty="0"/>
              <a:t>blockmanagement</a:t>
            </a:r>
          </a:p>
        </p:txBody>
      </p:sp>
      <p:sp>
        <p:nvSpPr>
          <p:cNvPr id="255" name="Shape 255"/>
          <p:cNvSpPr txBox="1">
            <a:spLocks noGrp="1"/>
          </p:cNvSpPr>
          <p:nvPr>
            <p:ph type="body" idx="1"/>
          </p:nvPr>
        </p:nvSpPr>
        <p:spPr>
          <a:xfrm>
            <a:off x="471900" y="2316170"/>
            <a:ext cx="8222100" cy="3613500"/>
          </a:xfrm>
          <a:prstGeom prst="rect">
            <a:avLst/>
          </a:prstGeom>
        </p:spPr>
        <p:txBody>
          <a:bodyPr lIns="91425" tIns="91425" rIns="91425" bIns="91425" anchor="t" anchorCtr="0">
            <a:noAutofit/>
          </a:bodyPr>
          <a:lstStyle/>
          <a:p>
            <a:pPr marL="457200" lvl="0" indent="-406400" rtl="0">
              <a:lnSpc>
                <a:spcPct val="90000"/>
              </a:lnSpc>
              <a:spcBef>
                <a:spcPts val="1000"/>
              </a:spcBef>
              <a:spcAft>
                <a:spcPts val="0"/>
              </a:spcAft>
              <a:buClr>
                <a:srgbClr val="000000"/>
              </a:buClr>
              <a:buSzPct val="100000"/>
              <a:buFont typeface="Calibri"/>
              <a:buChar char="●"/>
            </a:pPr>
            <a:r>
              <a:rPr lang="en" sz="2400" dirty="0">
                <a:solidFill>
                  <a:srgbClr val="000000"/>
                </a:solidFill>
                <a:latin typeface="Calibri"/>
                <a:ea typeface="Calibri"/>
                <a:cs typeface="Calibri"/>
                <a:sym typeface="Calibri"/>
              </a:rPr>
              <a:t>Handles the replication of blocks </a:t>
            </a:r>
          </a:p>
          <a:p>
            <a:pPr marL="914400" lvl="1" indent="-406400" rtl="0">
              <a:lnSpc>
                <a:spcPct val="90000"/>
              </a:lnSpc>
              <a:spcBef>
                <a:spcPts val="1000"/>
              </a:spcBef>
              <a:spcAft>
                <a:spcPts val="0"/>
              </a:spcAft>
              <a:buClr>
                <a:srgbClr val="000000"/>
              </a:buClr>
              <a:buSzPct val="100000"/>
              <a:buFont typeface="Calibri"/>
              <a:buChar char="○"/>
            </a:pPr>
            <a:r>
              <a:rPr lang="en" sz="2400" dirty="0">
                <a:solidFill>
                  <a:srgbClr val="000000"/>
                </a:solidFill>
                <a:latin typeface="Calibri"/>
                <a:ea typeface="Calibri"/>
                <a:cs typeface="Calibri"/>
                <a:sym typeface="Calibri"/>
              </a:rPr>
              <a:t>1st choice: within the same rack</a:t>
            </a:r>
          </a:p>
          <a:p>
            <a:pPr marL="914400" lvl="1" indent="-406400" rtl="0">
              <a:lnSpc>
                <a:spcPct val="90000"/>
              </a:lnSpc>
              <a:spcBef>
                <a:spcPts val="1000"/>
              </a:spcBef>
              <a:spcAft>
                <a:spcPts val="0"/>
              </a:spcAft>
              <a:buClr>
                <a:srgbClr val="000000"/>
              </a:buClr>
              <a:buSzPct val="100000"/>
              <a:buFont typeface="Calibri"/>
              <a:buChar char="○"/>
            </a:pPr>
            <a:r>
              <a:rPr lang="en" sz="2400" dirty="0">
                <a:solidFill>
                  <a:srgbClr val="000000"/>
                </a:solidFill>
                <a:latin typeface="Calibri"/>
                <a:ea typeface="Calibri"/>
                <a:cs typeface="Calibri"/>
                <a:sym typeface="Calibri"/>
              </a:rPr>
              <a:t>2nd choice: within the same switchband</a:t>
            </a:r>
          </a:p>
          <a:p>
            <a:pPr marL="914400" lvl="1" indent="-406400" rtl="0">
              <a:lnSpc>
                <a:spcPct val="90000"/>
              </a:lnSpc>
              <a:spcBef>
                <a:spcPts val="1000"/>
              </a:spcBef>
              <a:spcAft>
                <a:spcPts val="0"/>
              </a:spcAft>
              <a:buClr>
                <a:srgbClr val="000000"/>
              </a:buClr>
              <a:buSzPct val="100000"/>
              <a:buFont typeface="Calibri"/>
              <a:buChar char="○"/>
            </a:pPr>
            <a:r>
              <a:rPr lang="en" sz="2400" dirty="0">
                <a:solidFill>
                  <a:srgbClr val="000000"/>
                </a:solidFill>
                <a:latin typeface="Calibri"/>
                <a:ea typeface="Calibri"/>
                <a:cs typeface="Calibri"/>
                <a:sym typeface="Calibri"/>
              </a:rPr>
              <a:t>3rd choice: external </a:t>
            </a:r>
          </a:p>
          <a:p>
            <a:pPr marL="457200" lvl="0" indent="-406400" rtl="0">
              <a:lnSpc>
                <a:spcPct val="90000"/>
              </a:lnSpc>
              <a:spcBef>
                <a:spcPts val="1000"/>
              </a:spcBef>
              <a:spcAft>
                <a:spcPts val="0"/>
              </a:spcAft>
              <a:buClr>
                <a:srgbClr val="000000"/>
              </a:buClr>
              <a:buSzPct val="100000"/>
              <a:buFont typeface="Calibri"/>
              <a:buChar char="●"/>
            </a:pPr>
            <a:r>
              <a:rPr lang="en" sz="2400" dirty="0">
                <a:solidFill>
                  <a:srgbClr val="000000"/>
                </a:solidFill>
                <a:latin typeface="Calibri"/>
                <a:ea typeface="Calibri"/>
                <a:cs typeface="Calibri"/>
                <a:sym typeface="Calibri"/>
              </a:rPr>
              <a:t>Replication implement pipe &amp; filter design</a:t>
            </a:r>
          </a:p>
          <a:p>
            <a:pPr marL="457200" lvl="0" indent="-406400" rtl="0">
              <a:lnSpc>
                <a:spcPct val="90000"/>
              </a:lnSpc>
              <a:spcBef>
                <a:spcPts val="1000"/>
              </a:spcBef>
              <a:spcAft>
                <a:spcPts val="0"/>
              </a:spcAft>
              <a:buClr>
                <a:srgbClr val="000000"/>
              </a:buClr>
              <a:buSzPct val="100000"/>
              <a:buFont typeface="Calibri"/>
              <a:buChar char="●"/>
            </a:pPr>
            <a:r>
              <a:rPr lang="en" sz="2400" dirty="0">
                <a:solidFill>
                  <a:srgbClr val="000000"/>
                </a:solidFill>
                <a:latin typeface="Calibri"/>
                <a:ea typeface="Calibri"/>
                <a:cs typeface="Calibri"/>
                <a:sym typeface="Calibri"/>
              </a:rPr>
              <a:t>Send Heartbeat and Blockreport messaged to Namenode</a:t>
            </a:r>
          </a:p>
          <a:p>
            <a:pPr marL="0" lvl="0" indent="0" rtl="0">
              <a:lnSpc>
                <a:spcPct val="90000"/>
              </a:lnSpc>
              <a:spcBef>
                <a:spcPts val="1000"/>
              </a:spcBef>
              <a:spcAft>
                <a:spcPts val="0"/>
              </a:spcAft>
              <a:buNone/>
            </a:pPr>
            <a:endParaRPr sz="2800" dirty="0">
              <a:solidFill>
                <a:srgbClr val="000000"/>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xfrm>
            <a:off x="639851" y="659950"/>
            <a:ext cx="8222100" cy="1023600"/>
          </a:xfrm>
          <a:prstGeom prst="rect">
            <a:avLst/>
          </a:prstGeom>
        </p:spPr>
        <p:txBody>
          <a:bodyPr lIns="91425" tIns="91425" rIns="91425" bIns="91425" anchor="b" anchorCtr="0">
            <a:noAutofit/>
          </a:bodyPr>
          <a:lstStyle/>
          <a:p>
            <a:pPr lvl="0">
              <a:spcBef>
                <a:spcPts val="0"/>
              </a:spcBef>
              <a:buNone/>
            </a:pPr>
            <a:r>
              <a:rPr lang="en" dirty="0"/>
              <a:t>BALANCER</a:t>
            </a:r>
          </a:p>
        </p:txBody>
      </p:sp>
      <p:sp>
        <p:nvSpPr>
          <p:cNvPr id="261" name="Shape 261"/>
          <p:cNvSpPr txBox="1">
            <a:spLocks noGrp="1"/>
          </p:cNvSpPr>
          <p:nvPr>
            <p:ph type="body" idx="1"/>
          </p:nvPr>
        </p:nvSpPr>
        <p:spPr>
          <a:xfrm>
            <a:off x="471900" y="2101577"/>
            <a:ext cx="8222100" cy="4680300"/>
          </a:xfrm>
          <a:prstGeom prst="rect">
            <a:avLst/>
          </a:prstGeom>
        </p:spPr>
        <p:txBody>
          <a:bodyPr lIns="91425" tIns="91425" rIns="91425" bIns="91425" anchor="t" anchorCtr="0">
            <a:noAutofit/>
          </a:bodyPr>
          <a:lstStyle/>
          <a:p>
            <a:pPr marL="457200" lvl="0" indent="-406400" rtl="0">
              <a:lnSpc>
                <a:spcPct val="90000"/>
              </a:lnSpc>
              <a:spcBef>
                <a:spcPts val="1000"/>
              </a:spcBef>
              <a:spcAft>
                <a:spcPts val="0"/>
              </a:spcAft>
              <a:buClr>
                <a:srgbClr val="000000"/>
              </a:buClr>
              <a:buSzPct val="100000"/>
              <a:buFont typeface="Calibri"/>
              <a:buChar char="●"/>
            </a:pPr>
            <a:r>
              <a:rPr lang="en" dirty="0">
                <a:solidFill>
                  <a:srgbClr val="000000"/>
                </a:solidFill>
                <a:latin typeface="Calibri"/>
                <a:ea typeface="Calibri"/>
                <a:cs typeface="Calibri"/>
                <a:sym typeface="Calibri"/>
              </a:rPr>
              <a:t>Rebalances data across DataNotes</a:t>
            </a:r>
          </a:p>
          <a:p>
            <a:pPr marL="914400" lvl="1" indent="-406400" rtl="0">
              <a:lnSpc>
                <a:spcPct val="90000"/>
              </a:lnSpc>
              <a:spcBef>
                <a:spcPts val="1000"/>
              </a:spcBef>
              <a:spcAft>
                <a:spcPts val="0"/>
              </a:spcAft>
              <a:buClr>
                <a:srgbClr val="000000"/>
              </a:buClr>
              <a:buSzPct val="100000"/>
              <a:buFont typeface="Calibri"/>
              <a:buChar char="○"/>
            </a:pPr>
            <a:r>
              <a:rPr lang="en" sz="2000" dirty="0">
                <a:solidFill>
                  <a:srgbClr val="000000"/>
                </a:solidFill>
                <a:latin typeface="Calibri"/>
                <a:ea typeface="Calibri"/>
                <a:cs typeface="Calibri"/>
                <a:sym typeface="Calibri"/>
              </a:rPr>
              <a:t>Moving blocks from over-utilized to under-utilized nodes</a:t>
            </a:r>
          </a:p>
          <a:p>
            <a:pPr marL="457200" lvl="0" indent="-406400" rtl="0">
              <a:lnSpc>
                <a:spcPct val="90000"/>
              </a:lnSpc>
              <a:spcBef>
                <a:spcPts val="1000"/>
              </a:spcBef>
              <a:spcAft>
                <a:spcPts val="0"/>
              </a:spcAft>
              <a:buClr>
                <a:srgbClr val="000000"/>
              </a:buClr>
              <a:buSzPct val="100000"/>
              <a:buFont typeface="Calibri"/>
              <a:buChar char="●"/>
            </a:pPr>
            <a:r>
              <a:rPr lang="en" dirty="0">
                <a:solidFill>
                  <a:srgbClr val="000000"/>
                </a:solidFill>
                <a:latin typeface="Calibri"/>
                <a:ea typeface="Calibri"/>
                <a:cs typeface="Calibri"/>
                <a:sym typeface="Calibri"/>
              </a:rPr>
              <a:t>Threshold set is relative to usage of overall cluster</a:t>
            </a:r>
          </a:p>
          <a:p>
            <a:pPr marL="50800" lvl="0" indent="0" rtl="0">
              <a:lnSpc>
                <a:spcPct val="90000"/>
              </a:lnSpc>
              <a:spcBef>
                <a:spcPts val="1000"/>
              </a:spcBef>
              <a:spcAft>
                <a:spcPts val="0"/>
              </a:spcAft>
              <a:buClr>
                <a:srgbClr val="000000"/>
              </a:buClr>
              <a:buSzPct val="100000"/>
              <a:buNone/>
            </a:pPr>
            <a:endParaRPr lang="en" dirty="0">
              <a:solidFill>
                <a:srgbClr val="000000"/>
              </a:solidFill>
              <a:latin typeface="Calibri"/>
              <a:ea typeface="Calibri"/>
              <a:cs typeface="Calibri"/>
              <a:sym typeface="Calibri"/>
            </a:endParaRPr>
          </a:p>
          <a:p>
            <a:pPr lvl="0" rtl="0">
              <a:lnSpc>
                <a:spcPct val="90000"/>
              </a:lnSpc>
              <a:spcBef>
                <a:spcPts val="1000"/>
              </a:spcBef>
              <a:spcAft>
                <a:spcPts val="0"/>
              </a:spcAft>
              <a:buNone/>
            </a:pPr>
            <a:r>
              <a:rPr lang="en" dirty="0">
                <a:solidFill>
                  <a:srgbClr val="000000"/>
                </a:solidFill>
                <a:latin typeface="Calibri"/>
                <a:ea typeface="Calibri"/>
                <a:cs typeface="Calibri"/>
                <a:sym typeface="Calibri"/>
              </a:rPr>
              <a:t>Rationale:</a:t>
            </a:r>
          </a:p>
          <a:p>
            <a:pPr marL="457200" lvl="0" indent="-406400" rtl="0">
              <a:lnSpc>
                <a:spcPct val="90000"/>
              </a:lnSpc>
              <a:spcBef>
                <a:spcPts val="1000"/>
              </a:spcBef>
              <a:spcAft>
                <a:spcPts val="0"/>
              </a:spcAft>
              <a:buClr>
                <a:srgbClr val="000000"/>
              </a:buClr>
              <a:buSzPct val="100000"/>
              <a:buFont typeface="Calibri"/>
              <a:buChar char="●"/>
            </a:pPr>
            <a:r>
              <a:rPr lang="en" dirty="0">
                <a:solidFill>
                  <a:srgbClr val="000000"/>
                </a:solidFill>
                <a:latin typeface="Calibri"/>
                <a:ea typeface="Calibri"/>
                <a:cs typeface="Calibri"/>
                <a:sym typeface="Calibri"/>
              </a:rPr>
              <a:t>Avoid recently added nodes into the cluster become bottleneck</a:t>
            </a:r>
          </a:p>
          <a:p>
            <a:pPr lvl="0" rtl="0">
              <a:lnSpc>
                <a:spcPct val="90000"/>
              </a:lnSpc>
              <a:spcBef>
                <a:spcPts val="1000"/>
              </a:spcBef>
              <a:spcAft>
                <a:spcPts val="0"/>
              </a:spcAft>
              <a:buNone/>
            </a:pPr>
            <a:r>
              <a:rPr lang="en" dirty="0">
                <a:solidFill>
                  <a:srgbClr val="000000"/>
                </a:solidFill>
                <a:latin typeface="Calibri"/>
                <a:ea typeface="Calibri"/>
                <a:cs typeface="Calibri"/>
                <a:sym typeface="Calibri"/>
              </a:rPr>
              <a:t>Drawback:</a:t>
            </a:r>
          </a:p>
          <a:p>
            <a:pPr marL="457200" lvl="0" indent="-406400" rtl="0">
              <a:lnSpc>
                <a:spcPct val="90000"/>
              </a:lnSpc>
              <a:spcBef>
                <a:spcPts val="1000"/>
              </a:spcBef>
              <a:spcAft>
                <a:spcPts val="0"/>
              </a:spcAft>
              <a:buClr>
                <a:srgbClr val="000000"/>
              </a:buClr>
              <a:buSzPct val="100000"/>
              <a:buFont typeface="Calibri"/>
              <a:buChar char="●"/>
            </a:pPr>
            <a:r>
              <a:rPr lang="en" dirty="0">
                <a:solidFill>
                  <a:srgbClr val="000000"/>
                </a:solidFill>
                <a:latin typeface="Calibri"/>
                <a:ea typeface="Calibri"/>
                <a:cs typeface="Calibri"/>
                <a:sym typeface="Calibri"/>
              </a:rPr>
              <a:t>Time-consuming Mechanism</a:t>
            </a:r>
          </a:p>
          <a:p>
            <a:pPr lvl="0" rtl="0">
              <a:lnSpc>
                <a:spcPct val="90000"/>
              </a:lnSpc>
              <a:spcBef>
                <a:spcPts val="1000"/>
              </a:spcBef>
              <a:spcAft>
                <a:spcPts val="0"/>
              </a:spcAft>
              <a:buNone/>
            </a:pPr>
            <a:endParaRPr sz="2400" dirty="0">
              <a:solidFill>
                <a:srgbClr val="000000"/>
              </a:solidFill>
              <a:latin typeface="Calibri"/>
              <a:ea typeface="Calibri"/>
              <a:cs typeface="Calibri"/>
              <a:sym typeface="Calibri"/>
            </a:endParaRPr>
          </a:p>
          <a:p>
            <a:pPr lvl="0" rtl="0">
              <a:lnSpc>
                <a:spcPct val="90000"/>
              </a:lnSpc>
              <a:spcBef>
                <a:spcPts val="1000"/>
              </a:spcBef>
              <a:spcAft>
                <a:spcPts val="0"/>
              </a:spcAft>
              <a:buNone/>
            </a:pPr>
            <a:endParaRPr sz="2400" dirty="0">
              <a:solidFill>
                <a:srgbClr val="000000"/>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p:nvPr/>
        </p:nvSpPr>
        <p:spPr>
          <a:xfrm>
            <a:off x="1709750" y="2379800"/>
            <a:ext cx="1174800" cy="746700"/>
          </a:xfrm>
          <a:prstGeom prst="roundRect">
            <a:avLst>
              <a:gd name="adj" fmla="val 16667"/>
            </a:avLst>
          </a:prstGeom>
          <a:solidFill>
            <a:srgbClr val="5B9BD5"/>
          </a:solidFill>
          <a:ln>
            <a:noFill/>
          </a:ln>
        </p:spPr>
        <p:txBody>
          <a:bodyPr lIns="91425" tIns="91425" rIns="91425" bIns="91425" anchor="ctr" anchorCtr="0">
            <a:noAutofit/>
          </a:bodyPr>
          <a:lstStyle/>
          <a:p>
            <a:pPr lvl="0" algn="ctr" rtl="0">
              <a:spcBef>
                <a:spcPts val="0"/>
              </a:spcBef>
              <a:buNone/>
            </a:pPr>
            <a:r>
              <a:rPr lang="en">
                <a:solidFill>
                  <a:srgbClr val="F9F9F9"/>
                </a:solidFill>
              </a:rPr>
              <a:t>datanode</a:t>
            </a:r>
          </a:p>
        </p:txBody>
      </p:sp>
      <p:sp>
        <p:nvSpPr>
          <p:cNvPr id="267" name="Shape 267"/>
          <p:cNvSpPr/>
          <p:nvPr/>
        </p:nvSpPr>
        <p:spPr>
          <a:xfrm>
            <a:off x="7318075" y="2379800"/>
            <a:ext cx="1174800" cy="746700"/>
          </a:xfrm>
          <a:prstGeom prst="roundRect">
            <a:avLst>
              <a:gd name="adj" fmla="val 16667"/>
            </a:avLst>
          </a:prstGeom>
          <a:solidFill>
            <a:srgbClr val="5B9BD5"/>
          </a:solidFill>
          <a:ln>
            <a:noFill/>
          </a:ln>
        </p:spPr>
        <p:txBody>
          <a:bodyPr lIns="91425" tIns="91425" rIns="91425" bIns="91425" anchor="ctr" anchorCtr="0">
            <a:noAutofit/>
          </a:bodyPr>
          <a:lstStyle/>
          <a:p>
            <a:pPr lvl="0" algn="ctr" rtl="0">
              <a:spcBef>
                <a:spcPts val="0"/>
              </a:spcBef>
              <a:buNone/>
            </a:pPr>
            <a:r>
              <a:rPr lang="en">
                <a:solidFill>
                  <a:srgbClr val="F9F9F9"/>
                </a:solidFill>
              </a:rPr>
              <a:t>datanode</a:t>
            </a:r>
          </a:p>
        </p:txBody>
      </p:sp>
      <p:sp>
        <p:nvSpPr>
          <p:cNvPr id="268" name="Shape 268"/>
          <p:cNvSpPr/>
          <p:nvPr/>
        </p:nvSpPr>
        <p:spPr>
          <a:xfrm>
            <a:off x="374925" y="4856300"/>
            <a:ext cx="1174800" cy="746700"/>
          </a:xfrm>
          <a:prstGeom prst="roundRect">
            <a:avLst>
              <a:gd name="adj" fmla="val 16667"/>
            </a:avLst>
          </a:prstGeom>
          <a:solidFill>
            <a:srgbClr val="5B9BD5"/>
          </a:solidFill>
          <a:ln>
            <a:noFill/>
          </a:ln>
        </p:spPr>
        <p:txBody>
          <a:bodyPr lIns="91425" tIns="91425" rIns="91425" bIns="91425" anchor="ctr" anchorCtr="0">
            <a:noAutofit/>
          </a:bodyPr>
          <a:lstStyle/>
          <a:p>
            <a:pPr lvl="0" algn="ctr" rtl="0">
              <a:spcBef>
                <a:spcPts val="0"/>
              </a:spcBef>
              <a:buNone/>
            </a:pPr>
            <a:r>
              <a:rPr lang="en">
                <a:solidFill>
                  <a:srgbClr val="F9F9F9"/>
                </a:solidFill>
              </a:rPr>
              <a:t>client</a:t>
            </a:r>
          </a:p>
        </p:txBody>
      </p:sp>
      <p:sp>
        <p:nvSpPr>
          <p:cNvPr id="269" name="Shape 269"/>
          <p:cNvSpPr/>
          <p:nvPr/>
        </p:nvSpPr>
        <p:spPr>
          <a:xfrm>
            <a:off x="5062525" y="5763100"/>
            <a:ext cx="1174800" cy="746700"/>
          </a:xfrm>
          <a:prstGeom prst="roundRect">
            <a:avLst>
              <a:gd name="adj" fmla="val 16667"/>
            </a:avLst>
          </a:prstGeom>
          <a:solidFill>
            <a:srgbClr val="5B9BD5"/>
          </a:solidFill>
          <a:ln>
            <a:noFill/>
          </a:ln>
        </p:spPr>
        <p:txBody>
          <a:bodyPr lIns="91425" tIns="91425" rIns="91425" bIns="91425" anchor="ctr" anchorCtr="0">
            <a:noAutofit/>
          </a:bodyPr>
          <a:lstStyle/>
          <a:p>
            <a:pPr lvl="0" algn="ctr" rtl="0">
              <a:spcBef>
                <a:spcPts val="0"/>
              </a:spcBef>
              <a:buNone/>
            </a:pPr>
            <a:r>
              <a:rPr lang="en">
                <a:solidFill>
                  <a:srgbClr val="F9F9F9"/>
                </a:solidFill>
              </a:rPr>
              <a:t>NameNode</a:t>
            </a:r>
          </a:p>
        </p:txBody>
      </p:sp>
      <p:cxnSp>
        <p:nvCxnSpPr>
          <p:cNvPr id="270" name="Shape 270"/>
          <p:cNvCxnSpPr>
            <a:stCxn id="268" idx="2"/>
            <a:endCxn id="269" idx="1"/>
          </p:cNvCxnSpPr>
          <p:nvPr/>
        </p:nvCxnSpPr>
        <p:spPr>
          <a:xfrm>
            <a:off x="962325" y="5603000"/>
            <a:ext cx="4100100" cy="533400"/>
          </a:xfrm>
          <a:prstGeom prst="straightConnector1">
            <a:avLst/>
          </a:prstGeom>
          <a:noFill/>
          <a:ln w="9525" cap="flat" cmpd="sng">
            <a:solidFill>
              <a:schemeClr val="dk2"/>
            </a:solidFill>
            <a:prstDash val="solid"/>
            <a:round/>
            <a:headEnd type="none" w="lg" len="lg"/>
            <a:tailEnd type="triangle" w="lg" len="lg"/>
          </a:ln>
        </p:spPr>
      </p:cxnSp>
      <p:sp>
        <p:nvSpPr>
          <p:cNvPr id="271" name="Shape 271"/>
          <p:cNvSpPr/>
          <p:nvPr/>
        </p:nvSpPr>
        <p:spPr>
          <a:xfrm>
            <a:off x="2465825" y="5477300"/>
            <a:ext cx="1174800" cy="480000"/>
          </a:xfrm>
          <a:prstGeom prst="roundRect">
            <a:avLst>
              <a:gd name="adj" fmla="val 16667"/>
            </a:avLst>
          </a:prstGeom>
          <a:solidFill>
            <a:srgbClr val="5B9BD5"/>
          </a:solidFill>
          <a:ln>
            <a:noFill/>
          </a:ln>
        </p:spPr>
        <p:txBody>
          <a:bodyPr lIns="91425" tIns="91425" rIns="91425" bIns="91425" anchor="ctr" anchorCtr="0">
            <a:noAutofit/>
          </a:bodyPr>
          <a:lstStyle/>
          <a:p>
            <a:pPr lvl="0" algn="ctr" rtl="0">
              <a:spcBef>
                <a:spcPts val="0"/>
              </a:spcBef>
              <a:buNone/>
            </a:pPr>
            <a:r>
              <a:rPr lang="en">
                <a:solidFill>
                  <a:srgbClr val="F9F9F9"/>
                </a:solidFill>
              </a:rPr>
              <a:t>Protocol</a:t>
            </a:r>
          </a:p>
          <a:p>
            <a:pPr lvl="0" algn="ctr" rtl="0">
              <a:spcBef>
                <a:spcPts val="0"/>
              </a:spcBef>
              <a:buNone/>
            </a:pPr>
            <a:r>
              <a:rPr lang="en">
                <a:solidFill>
                  <a:srgbClr val="F9F9F9"/>
                </a:solidFill>
              </a:rPr>
              <a:t>(RPC)</a:t>
            </a:r>
          </a:p>
        </p:txBody>
      </p:sp>
      <p:cxnSp>
        <p:nvCxnSpPr>
          <p:cNvPr id="272" name="Shape 272"/>
          <p:cNvCxnSpPr>
            <a:stCxn id="268" idx="0"/>
            <a:endCxn id="266" idx="1"/>
          </p:cNvCxnSpPr>
          <p:nvPr/>
        </p:nvCxnSpPr>
        <p:spPr>
          <a:xfrm rot="10800000" flipH="1">
            <a:off x="962325" y="2753000"/>
            <a:ext cx="747300" cy="2103300"/>
          </a:xfrm>
          <a:prstGeom prst="straightConnector1">
            <a:avLst/>
          </a:prstGeom>
          <a:noFill/>
          <a:ln w="9525" cap="flat" cmpd="sng">
            <a:solidFill>
              <a:schemeClr val="dk2"/>
            </a:solidFill>
            <a:prstDash val="solid"/>
            <a:round/>
            <a:headEnd type="triangle" w="lg" len="lg"/>
            <a:tailEnd type="triangle" w="lg" len="lg"/>
          </a:ln>
        </p:spPr>
      </p:cxnSp>
      <p:cxnSp>
        <p:nvCxnSpPr>
          <p:cNvPr id="273" name="Shape 273"/>
          <p:cNvCxnSpPr>
            <a:stCxn id="268" idx="3"/>
            <a:endCxn id="266" idx="2"/>
          </p:cNvCxnSpPr>
          <p:nvPr/>
        </p:nvCxnSpPr>
        <p:spPr>
          <a:xfrm rot="10800000" flipH="1">
            <a:off x="1549725" y="3126350"/>
            <a:ext cx="747300" cy="2103300"/>
          </a:xfrm>
          <a:prstGeom prst="straightConnector1">
            <a:avLst/>
          </a:prstGeom>
          <a:noFill/>
          <a:ln w="9525" cap="flat" cmpd="sng">
            <a:solidFill>
              <a:schemeClr val="dk2"/>
            </a:solidFill>
            <a:prstDash val="solid"/>
            <a:round/>
            <a:headEnd type="none" w="lg" len="lg"/>
            <a:tailEnd type="triangle" w="lg" len="lg"/>
          </a:ln>
        </p:spPr>
      </p:cxnSp>
      <p:sp>
        <p:nvSpPr>
          <p:cNvPr id="274" name="Shape 274"/>
          <p:cNvSpPr/>
          <p:nvPr/>
        </p:nvSpPr>
        <p:spPr>
          <a:xfrm>
            <a:off x="1046025" y="4056200"/>
            <a:ext cx="1174800" cy="480000"/>
          </a:xfrm>
          <a:prstGeom prst="roundRect">
            <a:avLst>
              <a:gd name="adj" fmla="val 16667"/>
            </a:avLst>
          </a:prstGeom>
          <a:solidFill>
            <a:srgbClr val="5B9BD5"/>
          </a:solidFill>
          <a:ln>
            <a:noFill/>
          </a:ln>
        </p:spPr>
        <p:txBody>
          <a:bodyPr lIns="91425" tIns="91425" rIns="91425" bIns="91425" anchor="ctr" anchorCtr="0">
            <a:noAutofit/>
          </a:bodyPr>
          <a:lstStyle/>
          <a:p>
            <a:pPr lvl="0" algn="ctr" rtl="0">
              <a:spcBef>
                <a:spcPts val="0"/>
              </a:spcBef>
              <a:buNone/>
            </a:pPr>
            <a:r>
              <a:rPr lang="en">
                <a:solidFill>
                  <a:srgbClr val="F9F9F9"/>
                </a:solidFill>
              </a:rPr>
              <a:t>Protocol</a:t>
            </a:r>
          </a:p>
        </p:txBody>
      </p:sp>
      <p:cxnSp>
        <p:nvCxnSpPr>
          <p:cNvPr id="275" name="Shape 275"/>
          <p:cNvCxnSpPr>
            <a:stCxn id="266" idx="3"/>
            <a:endCxn id="267" idx="1"/>
          </p:cNvCxnSpPr>
          <p:nvPr/>
        </p:nvCxnSpPr>
        <p:spPr>
          <a:xfrm>
            <a:off x="2884550" y="2753150"/>
            <a:ext cx="4433400" cy="0"/>
          </a:xfrm>
          <a:prstGeom prst="straightConnector1">
            <a:avLst/>
          </a:prstGeom>
          <a:noFill/>
          <a:ln w="9525" cap="flat" cmpd="sng">
            <a:solidFill>
              <a:schemeClr val="dk2"/>
            </a:solidFill>
            <a:prstDash val="solid"/>
            <a:round/>
            <a:headEnd type="none" w="lg" len="lg"/>
            <a:tailEnd type="triangle" w="lg" len="lg"/>
          </a:ln>
        </p:spPr>
      </p:cxnSp>
      <p:sp>
        <p:nvSpPr>
          <p:cNvPr id="276" name="Shape 276"/>
          <p:cNvSpPr/>
          <p:nvPr/>
        </p:nvSpPr>
        <p:spPr>
          <a:xfrm>
            <a:off x="4097825" y="2623700"/>
            <a:ext cx="2047800" cy="480000"/>
          </a:xfrm>
          <a:prstGeom prst="roundRect">
            <a:avLst>
              <a:gd name="adj" fmla="val 16667"/>
            </a:avLst>
          </a:prstGeom>
          <a:solidFill>
            <a:srgbClr val="5B9BD5"/>
          </a:solidFill>
          <a:ln>
            <a:noFill/>
          </a:ln>
        </p:spPr>
        <p:txBody>
          <a:bodyPr lIns="91425" tIns="91425" rIns="91425" bIns="91425" anchor="ctr" anchorCtr="0">
            <a:noAutofit/>
          </a:bodyPr>
          <a:lstStyle/>
          <a:p>
            <a:pPr lvl="0" algn="ctr" rtl="0">
              <a:spcBef>
                <a:spcPts val="0"/>
              </a:spcBef>
              <a:buNone/>
            </a:pPr>
            <a:r>
              <a:rPr lang="en">
                <a:solidFill>
                  <a:srgbClr val="F9F9F9"/>
                </a:solidFill>
              </a:rPr>
              <a:t>blockmanagement</a:t>
            </a:r>
          </a:p>
        </p:txBody>
      </p:sp>
      <p:sp>
        <p:nvSpPr>
          <p:cNvPr id="277" name="Shape 277"/>
          <p:cNvSpPr/>
          <p:nvPr/>
        </p:nvSpPr>
        <p:spPr>
          <a:xfrm>
            <a:off x="4097825" y="3071116"/>
            <a:ext cx="2047800" cy="480000"/>
          </a:xfrm>
          <a:prstGeom prst="roundRect">
            <a:avLst>
              <a:gd name="adj" fmla="val 16667"/>
            </a:avLst>
          </a:prstGeom>
          <a:solidFill>
            <a:srgbClr val="5B9BD5"/>
          </a:solidFill>
          <a:ln>
            <a:noFill/>
          </a:ln>
        </p:spPr>
        <p:txBody>
          <a:bodyPr lIns="91425" tIns="91425" rIns="91425" bIns="91425" anchor="ctr" anchorCtr="0">
            <a:noAutofit/>
          </a:bodyPr>
          <a:lstStyle/>
          <a:p>
            <a:pPr lvl="0" algn="ctr" rtl="0">
              <a:spcBef>
                <a:spcPts val="0"/>
              </a:spcBef>
              <a:buNone/>
            </a:pPr>
            <a:r>
              <a:rPr lang="en">
                <a:solidFill>
                  <a:srgbClr val="F9F9F9"/>
                </a:solidFill>
              </a:rPr>
              <a:t>Protocol</a:t>
            </a:r>
          </a:p>
        </p:txBody>
      </p:sp>
      <p:cxnSp>
        <p:nvCxnSpPr>
          <p:cNvPr id="278" name="Shape 278"/>
          <p:cNvCxnSpPr>
            <a:stCxn id="267" idx="2"/>
            <a:endCxn id="269" idx="3"/>
          </p:cNvCxnSpPr>
          <p:nvPr/>
        </p:nvCxnSpPr>
        <p:spPr>
          <a:xfrm flipH="1">
            <a:off x="6237475" y="3126500"/>
            <a:ext cx="1668000" cy="3009900"/>
          </a:xfrm>
          <a:prstGeom prst="straightConnector1">
            <a:avLst/>
          </a:prstGeom>
          <a:noFill/>
          <a:ln w="9525" cap="flat" cmpd="sng">
            <a:solidFill>
              <a:schemeClr val="dk2"/>
            </a:solidFill>
            <a:prstDash val="solid"/>
            <a:round/>
            <a:headEnd type="none" w="lg" len="lg"/>
            <a:tailEnd type="triangle" w="lg" len="lg"/>
          </a:ln>
        </p:spPr>
      </p:cxnSp>
      <p:sp>
        <p:nvSpPr>
          <p:cNvPr id="279" name="Shape 279"/>
          <p:cNvSpPr/>
          <p:nvPr/>
        </p:nvSpPr>
        <p:spPr>
          <a:xfrm>
            <a:off x="7016275" y="3579950"/>
            <a:ext cx="2047800" cy="480000"/>
          </a:xfrm>
          <a:prstGeom prst="roundRect">
            <a:avLst>
              <a:gd name="adj" fmla="val 16667"/>
            </a:avLst>
          </a:prstGeom>
          <a:solidFill>
            <a:srgbClr val="5B9BD5"/>
          </a:solidFill>
          <a:ln>
            <a:noFill/>
          </a:ln>
        </p:spPr>
        <p:txBody>
          <a:bodyPr lIns="91425" tIns="91425" rIns="91425" bIns="91425" anchor="ctr" anchorCtr="0">
            <a:noAutofit/>
          </a:bodyPr>
          <a:lstStyle/>
          <a:p>
            <a:pPr lvl="0" algn="ctr" rtl="0">
              <a:spcBef>
                <a:spcPts val="0"/>
              </a:spcBef>
              <a:buNone/>
            </a:pPr>
            <a:r>
              <a:rPr lang="en">
                <a:solidFill>
                  <a:srgbClr val="F9F9F9"/>
                </a:solidFill>
              </a:rPr>
              <a:t>blockmanagement</a:t>
            </a:r>
          </a:p>
        </p:txBody>
      </p:sp>
      <p:sp>
        <p:nvSpPr>
          <p:cNvPr id="280" name="Shape 280"/>
          <p:cNvSpPr/>
          <p:nvPr/>
        </p:nvSpPr>
        <p:spPr>
          <a:xfrm>
            <a:off x="7016275" y="4059950"/>
            <a:ext cx="2047800" cy="480000"/>
          </a:xfrm>
          <a:prstGeom prst="roundRect">
            <a:avLst>
              <a:gd name="adj" fmla="val 16667"/>
            </a:avLst>
          </a:prstGeom>
          <a:solidFill>
            <a:srgbClr val="5B9BD5"/>
          </a:solidFill>
          <a:ln>
            <a:noFill/>
          </a:ln>
        </p:spPr>
        <p:txBody>
          <a:bodyPr lIns="91425" tIns="91425" rIns="91425" bIns="91425" anchor="ctr" anchorCtr="0">
            <a:noAutofit/>
          </a:bodyPr>
          <a:lstStyle/>
          <a:p>
            <a:pPr lvl="0" algn="ctr" rtl="0">
              <a:spcBef>
                <a:spcPts val="0"/>
              </a:spcBef>
              <a:buNone/>
            </a:pPr>
            <a:r>
              <a:rPr lang="en">
                <a:solidFill>
                  <a:srgbClr val="F9F9F9"/>
                </a:solidFill>
              </a:rPr>
              <a:t>Protocol</a:t>
            </a:r>
          </a:p>
        </p:txBody>
      </p:sp>
      <p:sp>
        <p:nvSpPr>
          <p:cNvPr id="281" name="Shape 281"/>
          <p:cNvSpPr txBox="1">
            <a:spLocks noGrp="1"/>
          </p:cNvSpPr>
          <p:nvPr>
            <p:ph type="title"/>
          </p:nvPr>
        </p:nvSpPr>
        <p:spPr>
          <a:xfrm>
            <a:off x="641982" y="928250"/>
            <a:ext cx="8222100" cy="1023600"/>
          </a:xfrm>
          <a:prstGeom prst="rect">
            <a:avLst/>
          </a:prstGeom>
        </p:spPr>
        <p:txBody>
          <a:bodyPr lIns="91425" tIns="91425" rIns="91425" bIns="91425" anchor="b" anchorCtr="0">
            <a:noAutofit/>
          </a:bodyPr>
          <a:lstStyle/>
          <a:p>
            <a:pPr lvl="0" rtl="0">
              <a:spcBef>
                <a:spcPts val="0"/>
              </a:spcBef>
              <a:buNone/>
            </a:pPr>
            <a:r>
              <a:rPr lang="en" dirty="0"/>
              <a:t>Amended Conceptual Architect after repair</a:t>
            </a:r>
          </a:p>
        </p:txBody>
      </p:sp>
      <p:sp>
        <p:nvSpPr>
          <p:cNvPr id="282" name="Shape 282"/>
          <p:cNvSpPr txBox="1"/>
          <p:nvPr/>
        </p:nvSpPr>
        <p:spPr>
          <a:xfrm>
            <a:off x="6902500" y="4535175"/>
            <a:ext cx="1961582" cy="534300"/>
          </a:xfrm>
          <a:prstGeom prst="rect">
            <a:avLst/>
          </a:prstGeom>
          <a:noFill/>
          <a:ln>
            <a:noFill/>
          </a:ln>
        </p:spPr>
        <p:txBody>
          <a:bodyPr lIns="91425" tIns="91425" rIns="91425" bIns="91425" anchor="t" anchorCtr="0">
            <a:noAutofit/>
          </a:bodyPr>
          <a:lstStyle/>
          <a:p>
            <a:pPr marL="457200" lvl="0" indent="-228600">
              <a:spcBef>
                <a:spcPts val="0"/>
              </a:spcBef>
              <a:buChar char="●"/>
            </a:pPr>
            <a:r>
              <a:rPr lang="en" dirty="0"/>
              <a:t>heartbeat</a:t>
            </a:r>
          </a:p>
          <a:p>
            <a:pPr marL="457200" lvl="0" indent="-228600" rtl="0">
              <a:spcBef>
                <a:spcPts val="0"/>
              </a:spcBef>
              <a:buChar char="●"/>
            </a:pPr>
            <a:r>
              <a:rPr lang="en" dirty="0"/>
              <a:t>blockreport</a:t>
            </a:r>
          </a:p>
        </p:txBody>
      </p:sp>
      <p:sp>
        <p:nvSpPr>
          <p:cNvPr id="283" name="Shape 283"/>
          <p:cNvSpPr txBox="1"/>
          <p:nvPr/>
        </p:nvSpPr>
        <p:spPr>
          <a:xfrm>
            <a:off x="-46600" y="3148500"/>
            <a:ext cx="2567100" cy="534300"/>
          </a:xfrm>
          <a:prstGeom prst="rect">
            <a:avLst/>
          </a:prstGeom>
          <a:noFill/>
          <a:ln>
            <a:noFill/>
          </a:ln>
        </p:spPr>
        <p:txBody>
          <a:bodyPr lIns="91425" tIns="91425" rIns="91425" bIns="91425" anchor="t" anchorCtr="0">
            <a:noAutofit/>
          </a:bodyPr>
          <a:lstStyle/>
          <a:p>
            <a:pPr marL="457200" lvl="0" indent="-228600" rtl="0">
              <a:spcBef>
                <a:spcPts val="0"/>
              </a:spcBef>
              <a:buChar char="●"/>
            </a:pPr>
            <a:r>
              <a:rPr lang="en" dirty="0"/>
              <a:t>DFSOutputStream &amp; DFSInputStream</a:t>
            </a:r>
          </a:p>
          <a:p>
            <a:pPr marL="457200" lvl="0" indent="-228600" rtl="0">
              <a:spcBef>
                <a:spcPts val="0"/>
              </a:spcBef>
              <a:buChar char="●"/>
            </a:pPr>
            <a:r>
              <a:rPr lang="en" dirty="0"/>
              <a:t>Read / Write</a:t>
            </a:r>
          </a:p>
        </p:txBody>
      </p:sp>
      <p:sp>
        <p:nvSpPr>
          <p:cNvPr id="284" name="Shape 284"/>
          <p:cNvSpPr txBox="1"/>
          <p:nvPr/>
        </p:nvSpPr>
        <p:spPr>
          <a:xfrm>
            <a:off x="4335625" y="1895200"/>
            <a:ext cx="1628100" cy="534300"/>
          </a:xfrm>
          <a:prstGeom prst="rect">
            <a:avLst/>
          </a:prstGeom>
          <a:noFill/>
          <a:ln>
            <a:noFill/>
          </a:ln>
        </p:spPr>
        <p:txBody>
          <a:bodyPr lIns="91425" tIns="91425" rIns="91425" bIns="91425" anchor="t" anchorCtr="0">
            <a:noAutofit/>
          </a:bodyPr>
          <a:lstStyle/>
          <a:p>
            <a:pPr lvl="0" rtl="0">
              <a:spcBef>
                <a:spcPts val="0"/>
              </a:spcBef>
              <a:buNone/>
            </a:pPr>
            <a:r>
              <a:rPr lang="en" dirty="0"/>
              <a:t>Block replication</a:t>
            </a:r>
          </a:p>
        </p:txBody>
      </p:sp>
      <p:cxnSp>
        <p:nvCxnSpPr>
          <p:cNvPr id="285" name="Shape 285"/>
          <p:cNvCxnSpPr>
            <a:stCxn id="269" idx="0"/>
            <a:endCxn id="267" idx="1"/>
          </p:cNvCxnSpPr>
          <p:nvPr/>
        </p:nvCxnSpPr>
        <p:spPr>
          <a:xfrm rot="10800000" flipH="1">
            <a:off x="5649925" y="2753200"/>
            <a:ext cx="1668300" cy="3009900"/>
          </a:xfrm>
          <a:prstGeom prst="straightConnector1">
            <a:avLst/>
          </a:prstGeom>
          <a:noFill/>
          <a:ln w="9525" cap="flat" cmpd="sng">
            <a:solidFill>
              <a:schemeClr val="dk2"/>
            </a:solidFill>
            <a:prstDash val="solid"/>
            <a:round/>
            <a:headEnd type="none" w="lg" len="lg"/>
            <a:tailEnd type="triangle" w="lg" len="lg"/>
          </a:ln>
        </p:spPr>
      </p:cxnSp>
      <p:cxnSp>
        <p:nvCxnSpPr>
          <p:cNvPr id="286" name="Shape 286"/>
          <p:cNvCxnSpPr>
            <a:stCxn id="269" idx="0"/>
            <a:endCxn id="266" idx="3"/>
          </p:cNvCxnSpPr>
          <p:nvPr/>
        </p:nvCxnSpPr>
        <p:spPr>
          <a:xfrm rot="10800000">
            <a:off x="2884525" y="2753200"/>
            <a:ext cx="2765400" cy="3009900"/>
          </a:xfrm>
          <a:prstGeom prst="straightConnector1">
            <a:avLst/>
          </a:prstGeom>
          <a:noFill/>
          <a:ln w="9525" cap="flat" cmpd="sng">
            <a:solidFill>
              <a:schemeClr val="dk2"/>
            </a:solidFill>
            <a:prstDash val="solid"/>
            <a:round/>
            <a:headEnd type="none" w="lg" len="lg"/>
            <a:tailEnd type="triangle" w="lg" len="lg"/>
          </a:ln>
        </p:spPr>
      </p:cxnSp>
      <p:sp>
        <p:nvSpPr>
          <p:cNvPr id="287" name="Shape 287"/>
          <p:cNvSpPr txBox="1"/>
          <p:nvPr/>
        </p:nvSpPr>
        <p:spPr>
          <a:xfrm>
            <a:off x="4205750" y="4406250"/>
            <a:ext cx="2865600" cy="534300"/>
          </a:xfrm>
          <a:prstGeom prst="rect">
            <a:avLst/>
          </a:prstGeom>
          <a:noFill/>
          <a:ln>
            <a:noFill/>
          </a:ln>
        </p:spPr>
        <p:txBody>
          <a:bodyPr lIns="91425" tIns="91425" rIns="91425" bIns="91425" anchor="t" anchorCtr="0">
            <a:noAutofit/>
          </a:bodyPr>
          <a:lstStyle/>
          <a:p>
            <a:pPr marL="457200" lvl="0" indent="-228600" rtl="0">
              <a:spcBef>
                <a:spcPts val="0"/>
              </a:spcBef>
              <a:buChar char="●"/>
            </a:pPr>
            <a:r>
              <a:rPr lang="en"/>
              <a:t>NameNode responds to DataNote Request, via Protocol (RPC)</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639851" y="761031"/>
            <a:ext cx="8222100" cy="1023600"/>
          </a:xfrm>
          <a:prstGeom prst="rect">
            <a:avLst/>
          </a:prstGeom>
        </p:spPr>
        <p:txBody>
          <a:bodyPr lIns="91425" tIns="91425" rIns="91425" bIns="91425" anchor="b" anchorCtr="0">
            <a:noAutofit/>
          </a:bodyPr>
          <a:lstStyle/>
          <a:p>
            <a:pPr lvl="0">
              <a:spcBef>
                <a:spcPts val="0"/>
              </a:spcBef>
              <a:buNone/>
            </a:pPr>
            <a:r>
              <a:rPr lang="en" dirty="0"/>
              <a:t>Master-Slaves design in Hadoop</a:t>
            </a:r>
          </a:p>
        </p:txBody>
      </p:sp>
      <p:sp>
        <p:nvSpPr>
          <p:cNvPr id="113" name="Shape 113"/>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dirty="0"/>
              <a:t>NameNode being the master, where the central data control is, and multiple DataNodes being the slaves, constantly reporting their status to NameNode</a:t>
            </a:r>
          </a:p>
          <a:p>
            <a:pPr marL="457200" lvl="0" indent="-228600" rtl="0">
              <a:spcBef>
                <a:spcPts val="0"/>
              </a:spcBef>
              <a:spcAft>
                <a:spcPts val="0"/>
              </a:spcAft>
              <a:buChar char="-"/>
            </a:pPr>
            <a:r>
              <a:rPr lang="en" dirty="0"/>
              <a:t>DataNodes, being the slaves, can run on low commodity machine, thus reducing cost</a:t>
            </a:r>
          </a:p>
          <a:p>
            <a:pPr marL="457200" lvl="0" indent="-228600" rtl="0">
              <a:spcBef>
                <a:spcPts val="0"/>
              </a:spcBef>
              <a:spcAft>
                <a:spcPts val="0"/>
              </a:spcAft>
              <a:buChar char="-"/>
            </a:pPr>
            <a:r>
              <a:rPr lang="en" dirty="0"/>
              <a:t>Support concurrency, boosting performance</a:t>
            </a:r>
          </a:p>
        </p:txBody>
      </p:sp>
    </p:spTree>
    <p:extLst>
      <p:ext uri="{BB962C8B-B14F-4D97-AF65-F5344CB8AC3E}">
        <p14:creationId xmlns:p14="http://schemas.microsoft.com/office/powerpoint/2010/main" val="37002491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677174" y="639733"/>
            <a:ext cx="8222100" cy="1023600"/>
          </a:xfrm>
          <a:prstGeom prst="rect">
            <a:avLst/>
          </a:prstGeom>
        </p:spPr>
        <p:txBody>
          <a:bodyPr lIns="91425" tIns="91425" rIns="91425" bIns="91425" anchor="b" anchorCtr="0">
            <a:noAutofit/>
          </a:bodyPr>
          <a:lstStyle/>
          <a:p>
            <a:pPr lvl="0">
              <a:spcBef>
                <a:spcPts val="0"/>
              </a:spcBef>
              <a:buNone/>
            </a:pPr>
            <a:r>
              <a:rPr lang="en" dirty="0"/>
              <a:t>Use Case: Writing to HDFS</a:t>
            </a:r>
          </a:p>
        </p:txBody>
      </p:sp>
      <p:pic>
        <p:nvPicPr>
          <p:cNvPr id="293" name="Shape 293" descr="Picture3.png"/>
          <p:cNvPicPr preferRelativeResize="0"/>
          <p:nvPr/>
        </p:nvPicPr>
        <p:blipFill>
          <a:blip r:embed="rId3">
            <a:alphaModFix/>
          </a:blip>
          <a:stretch>
            <a:fillRect/>
          </a:stretch>
        </p:blipFill>
        <p:spPr>
          <a:xfrm>
            <a:off x="200400" y="2431700"/>
            <a:ext cx="7668374" cy="4335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666096" y="695410"/>
            <a:ext cx="8222100" cy="1023600"/>
          </a:xfrm>
          <a:prstGeom prst="rect">
            <a:avLst/>
          </a:prstGeom>
        </p:spPr>
        <p:txBody>
          <a:bodyPr lIns="91425" tIns="91425" rIns="91425" bIns="91425" anchor="b" anchorCtr="0">
            <a:noAutofit/>
          </a:bodyPr>
          <a:lstStyle/>
          <a:p>
            <a:pPr lvl="0" rtl="0">
              <a:spcBef>
                <a:spcPts val="0"/>
              </a:spcBef>
              <a:buNone/>
            </a:pPr>
            <a:r>
              <a:rPr lang="en" dirty="0"/>
              <a:t>Concrete Diagram- </a:t>
            </a:r>
            <a:r>
              <a:rPr lang="en" b="1" u="sng" dirty="0">
                <a:solidFill>
                  <a:srgbClr val="FF0000"/>
                </a:solidFill>
              </a:rPr>
              <a:t>Before</a:t>
            </a:r>
            <a:r>
              <a:rPr lang="en" dirty="0"/>
              <a:t> Repairing</a:t>
            </a:r>
          </a:p>
        </p:txBody>
      </p:sp>
      <p:sp>
        <p:nvSpPr>
          <p:cNvPr id="119" name="Shape 119"/>
          <p:cNvSpPr txBox="1"/>
          <p:nvPr/>
        </p:nvSpPr>
        <p:spPr>
          <a:xfrm>
            <a:off x="6916596" y="2048757"/>
            <a:ext cx="1971600" cy="599400"/>
          </a:xfrm>
          <a:prstGeom prst="rect">
            <a:avLst/>
          </a:prstGeom>
          <a:noFill/>
          <a:ln>
            <a:noFill/>
          </a:ln>
        </p:spPr>
        <p:txBody>
          <a:bodyPr lIns="91425" tIns="91425" rIns="91425" bIns="91425" anchor="t" anchorCtr="0">
            <a:noAutofit/>
          </a:bodyPr>
          <a:lstStyle/>
          <a:p>
            <a:pPr lvl="0">
              <a:spcBef>
                <a:spcPts val="0"/>
              </a:spcBef>
              <a:buNone/>
            </a:pPr>
            <a:r>
              <a:rPr lang="en" dirty="0">
                <a:solidFill>
                  <a:srgbClr val="4A86E8"/>
                </a:solidFill>
              </a:rPr>
              <a:t>*Derived from lsedit</a:t>
            </a:r>
          </a:p>
        </p:txBody>
      </p:sp>
      <p:grpSp>
        <p:nvGrpSpPr>
          <p:cNvPr id="10" name="Group 9"/>
          <p:cNvGrpSpPr/>
          <p:nvPr/>
        </p:nvGrpSpPr>
        <p:grpSpPr>
          <a:xfrm>
            <a:off x="495351" y="1922075"/>
            <a:ext cx="6771082" cy="4599333"/>
            <a:chOff x="373430" y="1165507"/>
            <a:chExt cx="8058151" cy="5530850"/>
          </a:xfrm>
        </p:grpSpPr>
        <p:sp>
          <p:nvSpPr>
            <p:cNvPr id="11" name="Rectangle: Rounded Corners 10"/>
            <p:cNvSpPr/>
            <p:nvPr/>
          </p:nvSpPr>
          <p:spPr>
            <a:xfrm>
              <a:off x="1979979" y="1165507"/>
              <a:ext cx="1733551" cy="1149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NameNode</a:t>
              </a:r>
              <a:endParaRPr lang="en-US" dirty="0"/>
            </a:p>
          </p:txBody>
        </p:sp>
        <p:sp>
          <p:nvSpPr>
            <p:cNvPr id="12" name="Rectangle: Rounded Corners 11"/>
            <p:cNvSpPr/>
            <p:nvPr/>
          </p:nvSpPr>
          <p:spPr>
            <a:xfrm>
              <a:off x="4215181" y="1211545"/>
              <a:ext cx="1485900" cy="1149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DataNode</a:t>
              </a:r>
              <a:endParaRPr lang="en-US" dirty="0"/>
            </a:p>
          </p:txBody>
        </p:sp>
        <p:sp>
          <p:nvSpPr>
            <p:cNvPr id="13" name="Rectangle: Rounded Corners 12"/>
            <p:cNvSpPr/>
            <p:nvPr/>
          </p:nvSpPr>
          <p:spPr>
            <a:xfrm>
              <a:off x="6266231" y="2332320"/>
              <a:ext cx="1485900" cy="1149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Protocol</a:t>
              </a:r>
            </a:p>
          </p:txBody>
        </p:sp>
        <p:sp>
          <p:nvSpPr>
            <p:cNvPr id="14" name="Rectangle: Rounded Corners 13"/>
            <p:cNvSpPr/>
            <p:nvPr/>
          </p:nvSpPr>
          <p:spPr>
            <a:xfrm>
              <a:off x="6945681" y="3939663"/>
              <a:ext cx="1485900" cy="1149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a:t>
              </a:r>
            </a:p>
          </p:txBody>
        </p:sp>
        <p:sp>
          <p:nvSpPr>
            <p:cNvPr id="15" name="Rectangle: Rounded Corners 14"/>
            <p:cNvSpPr/>
            <p:nvPr/>
          </p:nvSpPr>
          <p:spPr>
            <a:xfrm>
              <a:off x="373430" y="2956207"/>
              <a:ext cx="1639614" cy="1149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a:t>
              </a:r>
              <a:r>
                <a:rPr lang="en-US" dirty="0" err="1"/>
                <a:t>ManageMent</a:t>
              </a:r>
              <a:endParaRPr lang="en-US" dirty="0"/>
            </a:p>
          </p:txBody>
        </p:sp>
        <p:sp>
          <p:nvSpPr>
            <p:cNvPr id="16" name="Rectangle: Rounded Corners 15"/>
            <p:cNvSpPr/>
            <p:nvPr/>
          </p:nvSpPr>
          <p:spPr>
            <a:xfrm>
              <a:off x="1237031" y="5293007"/>
              <a:ext cx="1485900" cy="1149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Mover</a:t>
              </a:r>
            </a:p>
          </p:txBody>
        </p:sp>
        <p:sp>
          <p:nvSpPr>
            <p:cNvPr id="17" name="Rectangle: Rounded Corners 16"/>
            <p:cNvSpPr/>
            <p:nvPr/>
          </p:nvSpPr>
          <p:spPr>
            <a:xfrm>
              <a:off x="3954831" y="5547007"/>
              <a:ext cx="1485900" cy="1149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Balancer</a:t>
              </a:r>
            </a:p>
          </p:txBody>
        </p:sp>
        <p:cxnSp>
          <p:nvCxnSpPr>
            <p:cNvPr id="18" name="Straight Arrow Connector 17"/>
            <p:cNvCxnSpPr>
              <a:stCxn id="15" idx="0"/>
              <a:endCxn id="11" idx="1"/>
            </p:cNvCxnSpPr>
            <p:nvPr/>
          </p:nvCxnSpPr>
          <p:spPr>
            <a:xfrm flipV="1">
              <a:off x="1193238" y="1740182"/>
              <a:ext cx="786741" cy="12160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2" idx="3"/>
              <a:endCxn id="13" idx="0"/>
            </p:cNvCxnSpPr>
            <p:nvPr/>
          </p:nvCxnSpPr>
          <p:spPr>
            <a:xfrm>
              <a:off x="5701081" y="1786220"/>
              <a:ext cx="1308100" cy="546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0"/>
            </p:cNvCxnSpPr>
            <p:nvPr/>
          </p:nvCxnSpPr>
          <p:spPr>
            <a:xfrm flipV="1">
              <a:off x="1979981" y="2314857"/>
              <a:ext cx="730250" cy="2978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576631" y="4105557"/>
              <a:ext cx="660400" cy="127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3"/>
              <a:endCxn id="14" idx="1"/>
            </p:cNvCxnSpPr>
            <p:nvPr/>
          </p:nvCxnSpPr>
          <p:spPr>
            <a:xfrm flipV="1">
              <a:off x="5440731" y="4514338"/>
              <a:ext cx="1504950" cy="1607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6" idx="3"/>
              <a:endCxn id="17" idx="1"/>
            </p:cNvCxnSpPr>
            <p:nvPr/>
          </p:nvCxnSpPr>
          <p:spPr>
            <a:xfrm>
              <a:off x="2722931" y="5867682"/>
              <a:ext cx="1231900" cy="25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2" idx="2"/>
            </p:cNvCxnSpPr>
            <p:nvPr/>
          </p:nvCxnSpPr>
          <p:spPr>
            <a:xfrm flipH="1" flipV="1">
              <a:off x="4958131" y="2360895"/>
              <a:ext cx="2025650" cy="16954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3"/>
              <a:endCxn id="12" idx="1"/>
            </p:cNvCxnSpPr>
            <p:nvPr/>
          </p:nvCxnSpPr>
          <p:spPr>
            <a:xfrm>
              <a:off x="3713531" y="1740182"/>
              <a:ext cx="501650" cy="4603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3" idx="1"/>
            </p:cNvCxnSpPr>
            <p:nvPr/>
          </p:nvCxnSpPr>
          <p:spPr>
            <a:xfrm flipH="1" flipV="1">
              <a:off x="3581400" y="2314857"/>
              <a:ext cx="2684831" cy="59213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1979981" y="4056345"/>
              <a:ext cx="2106756" cy="1490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5" idx="3"/>
            </p:cNvCxnSpPr>
            <p:nvPr/>
          </p:nvCxnSpPr>
          <p:spPr>
            <a:xfrm flipV="1">
              <a:off x="2013044" y="3171825"/>
              <a:ext cx="4253187" cy="359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013044" y="3771900"/>
              <a:ext cx="4970737" cy="514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3200400" y="2332320"/>
              <a:ext cx="3745281" cy="1858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0"/>
              <a:endCxn id="13" idx="2"/>
            </p:cNvCxnSpPr>
            <p:nvPr/>
          </p:nvCxnSpPr>
          <p:spPr>
            <a:xfrm flipV="1">
              <a:off x="4697781" y="3481670"/>
              <a:ext cx="2311400" cy="2065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2628900" y="3481670"/>
              <a:ext cx="3962400" cy="1811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714495" y="723709"/>
            <a:ext cx="8222100" cy="1023600"/>
          </a:xfrm>
          <a:prstGeom prst="rect">
            <a:avLst/>
          </a:prstGeom>
        </p:spPr>
        <p:txBody>
          <a:bodyPr lIns="91425" tIns="91425" rIns="91425" bIns="91425" anchor="b" anchorCtr="0">
            <a:noAutofit/>
          </a:bodyPr>
          <a:lstStyle/>
          <a:p>
            <a:pPr lvl="0" rtl="0">
              <a:spcBef>
                <a:spcPts val="0"/>
              </a:spcBef>
              <a:buNone/>
            </a:pPr>
            <a:r>
              <a:rPr lang="en" dirty="0"/>
              <a:t>Lessons Learned</a:t>
            </a:r>
          </a:p>
        </p:txBody>
      </p:sp>
      <p:sp>
        <p:nvSpPr>
          <p:cNvPr id="299" name="Shape 299"/>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buChar char="-"/>
            </a:pPr>
            <a:r>
              <a:rPr lang="en"/>
              <a:t>Process of finding actual architecture is complex; it involves many search &amp; investigate operations.</a:t>
            </a:r>
          </a:p>
          <a:p>
            <a:pPr marL="457200" lvl="0" indent="-228600" rtl="0">
              <a:spcBef>
                <a:spcPts val="0"/>
              </a:spcBef>
              <a:buChar char="-"/>
            </a:pPr>
            <a:r>
              <a:rPr lang="en"/>
              <a:t>Concrete architecture contains more dependencies than the conceptual ones.</a:t>
            </a:r>
          </a:p>
          <a:p>
            <a:pPr marL="457200" lvl="0" indent="-228600" rtl="0">
              <a:spcBef>
                <a:spcPts val="0"/>
              </a:spcBef>
              <a:buChar char="-"/>
            </a:pPr>
            <a:r>
              <a:rPr lang="en"/>
              <a:t>Going over classes one by one is not feasible in large programs instead using the dependency files is an important asset to use but still requires time to do it but it’s an accurate process. </a:t>
            </a:r>
          </a:p>
          <a:p>
            <a:pPr marL="457200" lvl="0" indent="-228600" rtl="0">
              <a:spcBef>
                <a:spcPts val="0"/>
              </a:spcBef>
              <a:buChar char="-"/>
            </a:pPr>
            <a:r>
              <a:rPr lang="en"/>
              <a:t>There might be different versions of concrete architecture.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title"/>
          </p:nvPr>
        </p:nvSpPr>
        <p:spPr>
          <a:xfrm>
            <a:off x="686504" y="733040"/>
            <a:ext cx="8222100" cy="1023600"/>
          </a:xfrm>
          <a:prstGeom prst="rect">
            <a:avLst/>
          </a:prstGeom>
        </p:spPr>
        <p:txBody>
          <a:bodyPr lIns="91425" tIns="91425" rIns="91425" bIns="91425" anchor="b" anchorCtr="0">
            <a:noAutofit/>
          </a:bodyPr>
          <a:lstStyle/>
          <a:p>
            <a:pPr lvl="0" rtl="0">
              <a:spcBef>
                <a:spcPts val="0"/>
              </a:spcBef>
              <a:buNone/>
            </a:pPr>
            <a:r>
              <a:rPr lang="en" dirty="0"/>
              <a:t>Limitations of reported Findings</a:t>
            </a:r>
          </a:p>
        </p:txBody>
      </p:sp>
      <p:sp>
        <p:nvSpPr>
          <p:cNvPr id="305" name="Shape 305"/>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buChar char="-"/>
            </a:pPr>
            <a:r>
              <a:rPr lang="en"/>
              <a:t>There are an overwhelmingly large number of classes</a:t>
            </a:r>
          </a:p>
          <a:p>
            <a:pPr marL="457200" lvl="0" indent="-228600" rtl="0">
              <a:spcBef>
                <a:spcPts val="0"/>
              </a:spcBef>
              <a:buChar char="-"/>
            </a:pPr>
            <a:r>
              <a:rPr lang="en"/>
              <a:t>We chose the most relevant ones based on what we observed during the process of extracting the concrete architect</a:t>
            </a:r>
          </a:p>
          <a:p>
            <a:pPr marL="457200" lvl="0" indent="-228600" rtl="0">
              <a:spcBef>
                <a:spcPts val="0"/>
              </a:spcBef>
              <a:buChar char="-"/>
            </a:pPr>
            <a:r>
              <a:rPr lang="en"/>
              <a:t>Hence we might missed out certain points by ignoring those classes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686504" y="938313"/>
            <a:ext cx="8222100" cy="1023600"/>
          </a:xfrm>
          <a:prstGeom prst="rect">
            <a:avLst/>
          </a:prstGeom>
        </p:spPr>
        <p:txBody>
          <a:bodyPr lIns="91425" tIns="91425" rIns="91425" bIns="91425" anchor="b" anchorCtr="0">
            <a:noAutofit/>
          </a:bodyPr>
          <a:lstStyle/>
          <a:p>
            <a:pPr lvl="0" rtl="0">
              <a:spcBef>
                <a:spcPts val="0"/>
              </a:spcBef>
              <a:buNone/>
            </a:pPr>
            <a:r>
              <a:rPr lang="en" dirty="0"/>
              <a:t>Tools used to extract concrete architecture</a:t>
            </a:r>
          </a:p>
        </p:txBody>
      </p:sp>
      <p:sp>
        <p:nvSpPr>
          <p:cNvPr id="80" name="Shape 80"/>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buAutoNum type="arabicPeriod"/>
            </a:pPr>
            <a:r>
              <a:rPr lang="en" dirty="0"/>
              <a:t>Excel</a:t>
            </a:r>
          </a:p>
          <a:p>
            <a:pPr marL="457200" lvl="0" indent="-228600" rtl="0">
              <a:spcBef>
                <a:spcPts val="0"/>
              </a:spcBef>
              <a:buAutoNum type="arabicPeriod"/>
            </a:pPr>
            <a:r>
              <a:rPr lang="en" dirty="0"/>
              <a:t>lsEdit</a:t>
            </a:r>
          </a:p>
          <a:p>
            <a:pPr marL="457200" lvl="0" indent="-228600" rtl="0">
              <a:spcBef>
                <a:spcPts val="0"/>
              </a:spcBef>
              <a:buAutoNum type="arabicPeriod"/>
            </a:pPr>
            <a:r>
              <a:rPr lang="en" dirty="0"/>
              <a:t>NotePad++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2" name="Title 1"/>
          <p:cNvSpPr>
            <a:spLocks noGrp="1"/>
          </p:cNvSpPr>
          <p:nvPr>
            <p:ph type="title"/>
          </p:nvPr>
        </p:nvSpPr>
        <p:spPr>
          <a:xfrm>
            <a:off x="658512" y="690966"/>
            <a:ext cx="8222100" cy="1023600"/>
          </a:xfrm>
        </p:spPr>
        <p:txBody>
          <a:bodyPr>
            <a:normAutofit fontScale="90000"/>
          </a:bodyPr>
          <a:lstStyle/>
          <a:p>
            <a:r>
              <a:rPr lang="en" dirty="0"/>
              <a:t>Tools used to extract concrete architecture</a:t>
            </a:r>
            <a:endParaRPr lang="en-CA" dirty="0"/>
          </a:p>
        </p:txBody>
      </p:sp>
      <p:sp>
        <p:nvSpPr>
          <p:cNvPr id="86" name="Shape 86"/>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endParaRPr/>
          </a:p>
        </p:txBody>
      </p:sp>
      <p:pic>
        <p:nvPicPr>
          <p:cNvPr id="87" name="Shape 87"/>
          <p:cNvPicPr preferRelativeResize="0"/>
          <p:nvPr/>
        </p:nvPicPr>
        <p:blipFill>
          <a:blip r:embed="rId3">
            <a:alphaModFix/>
          </a:blip>
          <a:stretch>
            <a:fillRect/>
          </a:stretch>
        </p:blipFill>
        <p:spPr>
          <a:xfrm>
            <a:off x="0" y="2281175"/>
            <a:ext cx="9144000" cy="4457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1348625" y="2917191"/>
            <a:ext cx="8222100" cy="1023600"/>
          </a:xfrm>
          <a:prstGeom prst="rect">
            <a:avLst/>
          </a:prstGeom>
        </p:spPr>
        <p:txBody>
          <a:bodyPr lIns="91425" tIns="91425" rIns="91425" bIns="91425" anchor="b" anchorCtr="0">
            <a:noAutofit/>
          </a:bodyPr>
          <a:lstStyle/>
          <a:p>
            <a:pPr lvl="0" rtl="0">
              <a:spcBef>
                <a:spcPts val="0"/>
              </a:spcBef>
              <a:buNone/>
            </a:pPr>
            <a:r>
              <a:rPr lang="en"/>
              <a:t>Concrete Diagram- Before Repairing</a:t>
            </a:r>
          </a:p>
        </p:txBody>
      </p:sp>
      <p:sp>
        <p:nvSpPr>
          <p:cNvPr id="93" name="Shape 93"/>
          <p:cNvSpPr txBox="1">
            <a:spLocks noGrp="1"/>
          </p:cNvSpPr>
          <p:nvPr>
            <p:ph type="body" idx="1"/>
          </p:nvPr>
        </p:nvSpPr>
        <p:spPr>
          <a:xfrm>
            <a:off x="403625" y="2566691"/>
            <a:ext cx="8222100" cy="3613500"/>
          </a:xfrm>
          <a:prstGeom prst="rect">
            <a:avLst/>
          </a:prstGeom>
        </p:spPr>
        <p:txBody>
          <a:bodyPr lIns="91425" tIns="91425" rIns="91425" bIns="91425" anchor="t" anchorCtr="0">
            <a:noAutofit/>
          </a:bodyPr>
          <a:lstStyle/>
          <a:p>
            <a:pPr lvl="0" rtl="0">
              <a:spcBef>
                <a:spcPts val="0"/>
              </a:spcBef>
              <a:buNone/>
            </a:pPr>
            <a:endParaRPr/>
          </a:p>
          <a:p>
            <a:pPr lvl="0" rtl="0">
              <a:spcBef>
                <a:spcPts val="0"/>
              </a:spcBef>
              <a:buNone/>
            </a:pPr>
            <a:endParaRPr/>
          </a:p>
        </p:txBody>
      </p:sp>
      <p:sp>
        <p:nvSpPr>
          <p:cNvPr id="94" name="Shape 94"/>
          <p:cNvSpPr txBox="1"/>
          <p:nvPr/>
        </p:nvSpPr>
        <p:spPr>
          <a:xfrm>
            <a:off x="1476646" y="456483"/>
            <a:ext cx="10368000" cy="1209600"/>
          </a:xfrm>
          <a:prstGeom prst="rect">
            <a:avLst/>
          </a:prstGeom>
          <a:noFill/>
          <a:ln>
            <a:noFill/>
          </a:ln>
        </p:spPr>
        <p:txBody>
          <a:bodyPr lIns="91425" tIns="91425" rIns="91425" bIns="91425" anchor="t" anchorCtr="0">
            <a:noAutofit/>
          </a:bodyPr>
          <a:lstStyle/>
          <a:p>
            <a:pPr lvl="0">
              <a:spcBef>
                <a:spcPts val="0"/>
              </a:spcBef>
              <a:buNone/>
            </a:pPr>
            <a:endParaRPr/>
          </a:p>
        </p:txBody>
      </p:sp>
      <p:pic>
        <p:nvPicPr>
          <p:cNvPr id="95" name="Shape 95" descr="received_231388087280150.jpeg"/>
          <p:cNvPicPr preferRelativeResize="0"/>
          <p:nvPr/>
        </p:nvPicPr>
        <p:blipFill>
          <a:blip r:embed="rId3">
            <a:alphaModFix/>
          </a:blip>
          <a:stretch>
            <a:fillRect/>
          </a:stretch>
        </p:blipFill>
        <p:spPr>
          <a:xfrm>
            <a:off x="318712" y="2325575"/>
            <a:ext cx="8589825" cy="4413673"/>
          </a:xfrm>
          <a:prstGeom prst="rect">
            <a:avLst/>
          </a:prstGeom>
          <a:noFill/>
          <a:ln>
            <a:noFill/>
          </a:ln>
        </p:spPr>
      </p:pic>
      <p:sp>
        <p:nvSpPr>
          <p:cNvPr id="7" name="Title 1"/>
          <p:cNvSpPr txBox="1">
            <a:spLocks/>
          </p:cNvSpPr>
          <p:nvPr/>
        </p:nvSpPr>
        <p:spPr>
          <a:xfrm>
            <a:off x="686437" y="677791"/>
            <a:ext cx="8222100" cy="1023600"/>
          </a:xfrm>
          <a:prstGeom prst="rect">
            <a:avLst/>
          </a:prstGeom>
        </p:spPr>
        <p:txBody>
          <a:bodyPr vert="horz" lIns="91425" tIns="91425" rIns="91425" bIns="91425" rtlCol="0" anchor="b" anchorCtr="0">
            <a:normAutofit fontScale="90000"/>
          </a:bodyPr>
          <a:lstStyle>
            <a:lvl1pPr lvl="0" algn="l" defTabSz="914400" rtl="0" eaLnBrk="1" latinLnBrk="0" hangingPunct="1">
              <a:lnSpc>
                <a:spcPct val="80000"/>
              </a:lnSpc>
              <a:spcBef>
                <a:spcPts val="0"/>
              </a:spcBef>
              <a:buNone/>
              <a:defRPr sz="4400" kern="1200" cap="all" spc="100" baseline="0">
                <a:solidFill>
                  <a:schemeClr val="tx1">
                    <a:lumMod val="95000"/>
                    <a:lumOff val="5000"/>
                  </a:schemeClr>
                </a:solidFill>
                <a:latin typeface="+mj-lt"/>
                <a:ea typeface="+mj-ea"/>
                <a:cs typeface="+mj-cs"/>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 dirty="0"/>
              <a:t>Tools used to extract concrete architecture</a:t>
            </a:r>
            <a:endParaRPr lang="en-CA"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2" name="Title 1"/>
          <p:cNvSpPr>
            <a:spLocks noGrp="1"/>
          </p:cNvSpPr>
          <p:nvPr>
            <p:ph type="title"/>
          </p:nvPr>
        </p:nvSpPr>
        <p:spPr>
          <a:xfrm>
            <a:off x="705165" y="582060"/>
            <a:ext cx="8222100" cy="1023600"/>
          </a:xfrm>
        </p:spPr>
        <p:txBody>
          <a:bodyPr>
            <a:normAutofit fontScale="90000"/>
          </a:bodyPr>
          <a:lstStyle/>
          <a:p>
            <a:r>
              <a:rPr lang="en" dirty="0"/>
              <a:t>Tools used to extract concrete architecture</a:t>
            </a:r>
            <a:endParaRPr lang="en-CA" dirty="0"/>
          </a:p>
        </p:txBody>
      </p:sp>
      <p:sp>
        <p:nvSpPr>
          <p:cNvPr id="101" name="Shape 101"/>
          <p:cNvSpPr txBox="1">
            <a:spLocks noGrp="1"/>
          </p:cNvSpPr>
          <p:nvPr>
            <p:ph type="body" idx="1"/>
          </p:nvPr>
        </p:nvSpPr>
        <p:spPr>
          <a:xfrm>
            <a:off x="471900" y="2101566"/>
            <a:ext cx="8222100" cy="3613500"/>
          </a:xfrm>
          <a:prstGeom prst="rect">
            <a:avLst/>
          </a:prstGeom>
        </p:spPr>
        <p:txBody>
          <a:bodyPr lIns="91425" tIns="91425" rIns="91425" bIns="91425" anchor="t" anchorCtr="0">
            <a:noAutofit/>
          </a:bodyPr>
          <a:lstStyle/>
          <a:p>
            <a:pPr lvl="0" rtl="0">
              <a:spcBef>
                <a:spcPts val="0"/>
              </a:spcBef>
              <a:buNone/>
            </a:pPr>
            <a:endParaRPr/>
          </a:p>
        </p:txBody>
      </p:sp>
      <p:pic>
        <p:nvPicPr>
          <p:cNvPr id="102" name="Shape 102"/>
          <p:cNvPicPr preferRelativeResize="0"/>
          <p:nvPr/>
        </p:nvPicPr>
        <p:blipFill>
          <a:blip r:embed="rId3">
            <a:alphaModFix/>
          </a:blip>
          <a:stretch>
            <a:fillRect/>
          </a:stretch>
        </p:blipFill>
        <p:spPr>
          <a:xfrm>
            <a:off x="350625" y="1807362"/>
            <a:ext cx="3962400" cy="1762125"/>
          </a:xfrm>
          <a:prstGeom prst="rect">
            <a:avLst/>
          </a:prstGeom>
          <a:noFill/>
          <a:ln>
            <a:noFill/>
          </a:ln>
        </p:spPr>
      </p:pic>
      <p:pic>
        <p:nvPicPr>
          <p:cNvPr id="103" name="Shape 103"/>
          <p:cNvPicPr preferRelativeResize="0"/>
          <p:nvPr/>
        </p:nvPicPr>
        <p:blipFill>
          <a:blip r:embed="rId4">
            <a:alphaModFix/>
          </a:blip>
          <a:stretch>
            <a:fillRect/>
          </a:stretch>
        </p:blipFill>
        <p:spPr>
          <a:xfrm>
            <a:off x="0" y="2150330"/>
            <a:ext cx="9143998" cy="1076213"/>
          </a:xfrm>
          <a:prstGeom prst="rect">
            <a:avLst/>
          </a:prstGeom>
          <a:noFill/>
          <a:ln>
            <a:noFill/>
          </a:ln>
        </p:spPr>
      </p:pic>
      <p:pic>
        <p:nvPicPr>
          <p:cNvPr id="104" name="Shape 104"/>
          <p:cNvPicPr preferRelativeResize="0"/>
          <p:nvPr/>
        </p:nvPicPr>
        <p:blipFill>
          <a:blip r:embed="rId5">
            <a:alphaModFix/>
          </a:blip>
          <a:stretch>
            <a:fillRect/>
          </a:stretch>
        </p:blipFill>
        <p:spPr>
          <a:xfrm>
            <a:off x="58025" y="3052732"/>
            <a:ext cx="9143999" cy="908584"/>
          </a:xfrm>
          <a:prstGeom prst="rect">
            <a:avLst/>
          </a:prstGeom>
          <a:noFill/>
          <a:ln>
            <a:noFill/>
          </a:ln>
        </p:spPr>
      </p:pic>
      <p:pic>
        <p:nvPicPr>
          <p:cNvPr id="105" name="Shape 105"/>
          <p:cNvPicPr preferRelativeResize="0"/>
          <p:nvPr/>
        </p:nvPicPr>
        <p:blipFill>
          <a:blip r:embed="rId6">
            <a:alphaModFix/>
          </a:blip>
          <a:stretch>
            <a:fillRect/>
          </a:stretch>
        </p:blipFill>
        <p:spPr>
          <a:xfrm>
            <a:off x="10950" y="3825502"/>
            <a:ext cx="9143999" cy="837870"/>
          </a:xfrm>
          <a:prstGeom prst="rect">
            <a:avLst/>
          </a:prstGeom>
          <a:noFill/>
          <a:ln>
            <a:noFill/>
          </a:ln>
        </p:spPr>
      </p:pic>
      <p:pic>
        <p:nvPicPr>
          <p:cNvPr id="106" name="Shape 106"/>
          <p:cNvPicPr preferRelativeResize="0"/>
          <p:nvPr/>
        </p:nvPicPr>
        <p:blipFill>
          <a:blip r:embed="rId7">
            <a:alphaModFix/>
          </a:blip>
          <a:stretch>
            <a:fillRect/>
          </a:stretch>
        </p:blipFill>
        <p:spPr>
          <a:xfrm>
            <a:off x="10950" y="4575967"/>
            <a:ext cx="9143999" cy="770664"/>
          </a:xfrm>
          <a:prstGeom prst="rect">
            <a:avLst/>
          </a:prstGeom>
          <a:noFill/>
          <a:ln>
            <a:noFill/>
          </a:ln>
        </p:spPr>
      </p:pic>
      <p:pic>
        <p:nvPicPr>
          <p:cNvPr id="107" name="Shape 107"/>
          <p:cNvPicPr preferRelativeResize="0"/>
          <p:nvPr/>
        </p:nvPicPr>
        <p:blipFill>
          <a:blip r:embed="rId8">
            <a:alphaModFix/>
          </a:blip>
          <a:stretch>
            <a:fillRect/>
          </a:stretch>
        </p:blipFill>
        <p:spPr>
          <a:xfrm>
            <a:off x="10950" y="5346634"/>
            <a:ext cx="9143998" cy="91818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1000"/>
                                        <p:tgtEl>
                                          <p:spTgt spid="1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
                                        </p:tgtEl>
                                        <p:attrNameLst>
                                          <p:attrName>style.visibility</p:attrName>
                                        </p:attrNameLst>
                                      </p:cBhvr>
                                      <p:to>
                                        <p:strVal val="visible"/>
                                      </p:to>
                                    </p:set>
                                    <p:animEffect transition="in" filter="fade">
                                      <p:cBhvr>
                                        <p:cTn id="12" dur="1000"/>
                                        <p:tgtEl>
                                          <p:spTgt spid="10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4"/>
                                        </p:tgtEl>
                                        <p:attrNameLst>
                                          <p:attrName>style.visibility</p:attrName>
                                        </p:attrNameLst>
                                      </p:cBhvr>
                                      <p:to>
                                        <p:strVal val="visible"/>
                                      </p:to>
                                    </p:set>
                                    <p:animEffect transition="in" filter="fade">
                                      <p:cBhvr>
                                        <p:cTn id="17" dur="1000"/>
                                        <p:tgtEl>
                                          <p:spTgt spid="10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5"/>
                                        </p:tgtEl>
                                        <p:attrNameLst>
                                          <p:attrName>style.visibility</p:attrName>
                                        </p:attrNameLst>
                                      </p:cBhvr>
                                      <p:to>
                                        <p:strVal val="visible"/>
                                      </p:to>
                                    </p:set>
                                    <p:animEffect transition="in" filter="fade">
                                      <p:cBhvr>
                                        <p:cTn id="22" dur="1000"/>
                                        <p:tgtEl>
                                          <p:spTgt spid="10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6"/>
                                        </p:tgtEl>
                                        <p:attrNameLst>
                                          <p:attrName>style.visibility</p:attrName>
                                        </p:attrNameLst>
                                      </p:cBhvr>
                                      <p:to>
                                        <p:strVal val="visible"/>
                                      </p:to>
                                    </p:set>
                                    <p:animEffect transition="in" filter="fade">
                                      <p:cBhvr>
                                        <p:cTn id="27" dur="1000"/>
                                        <p:tgtEl>
                                          <p:spTgt spid="10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7"/>
                                        </p:tgtEl>
                                        <p:attrNameLst>
                                          <p:attrName>style.visibility</p:attrName>
                                        </p:attrNameLst>
                                      </p:cBhvr>
                                      <p:to>
                                        <p:strVal val="visible"/>
                                      </p:to>
                                    </p:set>
                                    <p:animEffect transition="in" filter="fade">
                                      <p:cBhvr>
                                        <p:cTn id="32" dur="10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714121" y="622737"/>
            <a:ext cx="8222100" cy="1023600"/>
          </a:xfrm>
          <a:prstGeom prst="rect">
            <a:avLst/>
          </a:prstGeom>
        </p:spPr>
        <p:txBody>
          <a:bodyPr lIns="91425" tIns="91425" rIns="91425" bIns="91425" anchor="b" anchorCtr="0">
            <a:noAutofit/>
          </a:bodyPr>
          <a:lstStyle/>
          <a:p>
            <a:pPr lvl="0">
              <a:spcBef>
                <a:spcPts val="0"/>
              </a:spcBef>
              <a:buNone/>
            </a:pPr>
            <a:r>
              <a:rPr lang="en" dirty="0"/>
              <a:t>Concrete Diagram-</a:t>
            </a:r>
            <a:r>
              <a:rPr lang="en" b="1" u="sng" dirty="0">
                <a:solidFill>
                  <a:srgbClr val="FF0000"/>
                </a:solidFill>
              </a:rPr>
              <a:t> After </a:t>
            </a:r>
            <a:r>
              <a:rPr lang="en" dirty="0"/>
              <a:t>Repairing	</a:t>
            </a:r>
          </a:p>
        </p:txBody>
      </p:sp>
      <p:grpSp>
        <p:nvGrpSpPr>
          <p:cNvPr id="49" name="Group 48"/>
          <p:cNvGrpSpPr/>
          <p:nvPr/>
        </p:nvGrpSpPr>
        <p:grpSpPr>
          <a:xfrm>
            <a:off x="471900" y="2206752"/>
            <a:ext cx="7084075" cy="4316638"/>
            <a:chOff x="334017" y="1211545"/>
            <a:chExt cx="8097564" cy="5521325"/>
          </a:xfrm>
        </p:grpSpPr>
        <p:sp>
          <p:nvSpPr>
            <p:cNvPr id="50" name="Rectangle: Rounded Corners 49"/>
            <p:cNvSpPr/>
            <p:nvPr/>
          </p:nvSpPr>
          <p:spPr>
            <a:xfrm>
              <a:off x="1703756" y="1786220"/>
              <a:ext cx="1485900" cy="1149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NameNode</a:t>
              </a:r>
              <a:endParaRPr lang="en-US" dirty="0"/>
            </a:p>
          </p:txBody>
        </p:sp>
        <p:sp>
          <p:nvSpPr>
            <p:cNvPr id="51" name="Rectangle: Rounded Corners 50"/>
            <p:cNvSpPr/>
            <p:nvPr/>
          </p:nvSpPr>
          <p:spPr>
            <a:xfrm>
              <a:off x="4215181" y="1211545"/>
              <a:ext cx="1485900" cy="1149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DataNode</a:t>
              </a:r>
              <a:endParaRPr lang="en-US" dirty="0"/>
            </a:p>
          </p:txBody>
        </p:sp>
        <p:sp>
          <p:nvSpPr>
            <p:cNvPr id="52" name="Rectangle: Rounded Corners 51"/>
            <p:cNvSpPr/>
            <p:nvPr/>
          </p:nvSpPr>
          <p:spPr>
            <a:xfrm>
              <a:off x="6266231" y="2332320"/>
              <a:ext cx="1485900" cy="1149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Protocol</a:t>
              </a:r>
            </a:p>
          </p:txBody>
        </p:sp>
        <p:sp>
          <p:nvSpPr>
            <p:cNvPr id="53" name="Rectangle: Rounded Corners 52"/>
            <p:cNvSpPr/>
            <p:nvPr/>
          </p:nvSpPr>
          <p:spPr>
            <a:xfrm>
              <a:off x="6945681" y="3939663"/>
              <a:ext cx="1485900" cy="1149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a:t>
              </a:r>
            </a:p>
          </p:txBody>
        </p:sp>
        <p:sp>
          <p:nvSpPr>
            <p:cNvPr id="54" name="Rectangle: Rounded Corners 53"/>
            <p:cNvSpPr/>
            <p:nvPr/>
          </p:nvSpPr>
          <p:spPr>
            <a:xfrm>
              <a:off x="334017" y="4168660"/>
              <a:ext cx="1639614" cy="1149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a:t>
              </a:r>
              <a:r>
                <a:rPr lang="en-US" dirty="0" err="1"/>
                <a:t>ManageMent</a:t>
              </a:r>
              <a:endParaRPr lang="en-US" dirty="0"/>
            </a:p>
          </p:txBody>
        </p:sp>
        <p:sp>
          <p:nvSpPr>
            <p:cNvPr id="55" name="Rectangle: Rounded Corners 54"/>
            <p:cNvSpPr/>
            <p:nvPr/>
          </p:nvSpPr>
          <p:spPr>
            <a:xfrm>
              <a:off x="3954831" y="5547007"/>
              <a:ext cx="1485900" cy="1149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Balancer</a:t>
              </a:r>
            </a:p>
          </p:txBody>
        </p:sp>
        <p:sp>
          <p:nvSpPr>
            <p:cNvPr id="56" name="Rectangle: Rounded Corners 55"/>
            <p:cNvSpPr/>
            <p:nvPr/>
          </p:nvSpPr>
          <p:spPr>
            <a:xfrm>
              <a:off x="6005881" y="5583520"/>
              <a:ext cx="1485900" cy="1149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cxnSp>
          <p:nvCxnSpPr>
            <p:cNvPr id="57" name="Straight Arrow Connector 56"/>
            <p:cNvCxnSpPr>
              <a:stCxn id="54" idx="0"/>
              <a:endCxn id="50" idx="1"/>
            </p:cNvCxnSpPr>
            <p:nvPr/>
          </p:nvCxnSpPr>
          <p:spPr>
            <a:xfrm flipV="1">
              <a:off x="1153824" y="2360895"/>
              <a:ext cx="549932" cy="180776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1" idx="3"/>
              <a:endCxn id="52" idx="0"/>
            </p:cNvCxnSpPr>
            <p:nvPr/>
          </p:nvCxnSpPr>
          <p:spPr>
            <a:xfrm>
              <a:off x="5701081" y="1786220"/>
              <a:ext cx="1308100" cy="546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4" idx="3"/>
              <a:endCxn id="52" idx="1"/>
            </p:cNvCxnSpPr>
            <p:nvPr/>
          </p:nvCxnSpPr>
          <p:spPr>
            <a:xfrm flipV="1">
              <a:off x="1973631" y="2906995"/>
              <a:ext cx="4292600" cy="1836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0" idx="3"/>
              <a:endCxn id="52" idx="1"/>
            </p:cNvCxnSpPr>
            <p:nvPr/>
          </p:nvCxnSpPr>
          <p:spPr>
            <a:xfrm>
              <a:off x="3189656" y="2360895"/>
              <a:ext cx="3076575" cy="546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5" idx="3"/>
              <a:endCxn id="53" idx="1"/>
            </p:cNvCxnSpPr>
            <p:nvPr/>
          </p:nvCxnSpPr>
          <p:spPr>
            <a:xfrm flipV="1">
              <a:off x="5440731" y="4514338"/>
              <a:ext cx="1504950" cy="1607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6" idx="0"/>
            </p:cNvCxnSpPr>
            <p:nvPr/>
          </p:nvCxnSpPr>
          <p:spPr>
            <a:xfrm flipV="1">
              <a:off x="6748831" y="3437220"/>
              <a:ext cx="120650" cy="2146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54" idx="3"/>
            </p:cNvCxnSpPr>
            <p:nvPr/>
          </p:nvCxnSpPr>
          <p:spPr>
            <a:xfrm flipH="1" flipV="1">
              <a:off x="1973631" y="4743335"/>
              <a:ext cx="2095500" cy="886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5" idx="0"/>
            </p:cNvCxnSpPr>
            <p:nvPr/>
          </p:nvCxnSpPr>
          <p:spPr>
            <a:xfrm flipV="1">
              <a:off x="4697781" y="3318157"/>
              <a:ext cx="2425700" cy="2228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51" idx="2"/>
            </p:cNvCxnSpPr>
            <p:nvPr/>
          </p:nvCxnSpPr>
          <p:spPr>
            <a:xfrm flipH="1" flipV="1">
              <a:off x="4958131" y="2360895"/>
              <a:ext cx="2025650" cy="16954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83" name="TextBox 82"/>
          <p:cNvSpPr txBox="1"/>
          <p:nvPr/>
        </p:nvSpPr>
        <p:spPr>
          <a:xfrm>
            <a:off x="7741965" y="1782846"/>
            <a:ext cx="864019" cy="369332"/>
          </a:xfrm>
          <a:prstGeom prst="rect">
            <a:avLst/>
          </a:prstGeom>
          <a:noFill/>
        </p:spPr>
        <p:txBody>
          <a:bodyPr wrap="none" rtlCol="0">
            <a:spAutoFit/>
          </a:bodyPr>
          <a:lstStyle/>
          <a:p>
            <a:r>
              <a:rPr lang="en-US" dirty="0"/>
              <a:t>Legend</a:t>
            </a:r>
          </a:p>
        </p:txBody>
      </p:sp>
      <p:sp>
        <p:nvSpPr>
          <p:cNvPr id="84" name="Rectangle: Rounded Corners 83"/>
          <p:cNvSpPr/>
          <p:nvPr/>
        </p:nvSpPr>
        <p:spPr>
          <a:xfrm>
            <a:off x="7208773" y="2232305"/>
            <a:ext cx="444501" cy="4902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TextBox 84"/>
          <p:cNvSpPr txBox="1"/>
          <p:nvPr/>
        </p:nvSpPr>
        <p:spPr>
          <a:xfrm>
            <a:off x="7741965" y="2264414"/>
            <a:ext cx="1166025" cy="369332"/>
          </a:xfrm>
          <a:prstGeom prst="rect">
            <a:avLst/>
          </a:prstGeom>
          <a:noFill/>
        </p:spPr>
        <p:txBody>
          <a:bodyPr wrap="none" rtlCol="0">
            <a:spAutoFit/>
          </a:bodyPr>
          <a:lstStyle/>
          <a:p>
            <a:r>
              <a:rPr lang="en-US" dirty="0"/>
              <a:t>subsystem</a:t>
            </a:r>
          </a:p>
        </p:txBody>
      </p:sp>
      <p:cxnSp>
        <p:nvCxnSpPr>
          <p:cNvPr id="86" name="Straight Arrow Connector 85"/>
          <p:cNvCxnSpPr/>
          <p:nvPr/>
        </p:nvCxnSpPr>
        <p:spPr>
          <a:xfrm>
            <a:off x="7110452" y="2966787"/>
            <a:ext cx="533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755968" y="2721681"/>
            <a:ext cx="1342034" cy="646331"/>
          </a:xfrm>
          <a:prstGeom prst="rect">
            <a:avLst/>
          </a:prstGeom>
          <a:noFill/>
        </p:spPr>
        <p:txBody>
          <a:bodyPr wrap="none" rtlCol="0">
            <a:spAutoFit/>
          </a:bodyPr>
          <a:lstStyle/>
          <a:p>
            <a:r>
              <a:rPr lang="en-US" dirty="0"/>
              <a:t>dependency</a:t>
            </a:r>
          </a:p>
          <a:p>
            <a:r>
              <a:rPr lang="en-US" dirty="0"/>
              <a:t>arrow</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742488" y="678524"/>
            <a:ext cx="8222100" cy="1023600"/>
          </a:xfrm>
          <a:prstGeom prst="rect">
            <a:avLst/>
          </a:prstGeom>
        </p:spPr>
        <p:txBody>
          <a:bodyPr lIns="91425" tIns="91425" rIns="91425" bIns="91425" anchor="b" anchorCtr="0">
            <a:noAutofit/>
          </a:bodyPr>
          <a:lstStyle/>
          <a:p>
            <a:pPr lvl="0">
              <a:spcBef>
                <a:spcPts val="0"/>
              </a:spcBef>
              <a:buNone/>
            </a:pPr>
            <a:r>
              <a:rPr lang="en" dirty="0"/>
              <a:t>NameNode</a:t>
            </a:r>
          </a:p>
        </p:txBody>
      </p:sp>
      <p:sp>
        <p:nvSpPr>
          <p:cNvPr id="156" name="Shape 156"/>
          <p:cNvSpPr txBox="1"/>
          <p:nvPr/>
        </p:nvSpPr>
        <p:spPr>
          <a:xfrm>
            <a:off x="2415825" y="3321875"/>
            <a:ext cx="1111200" cy="418800"/>
          </a:xfrm>
          <a:prstGeom prst="rect">
            <a:avLst/>
          </a:prstGeom>
          <a:noFill/>
          <a:ln>
            <a:noFill/>
          </a:ln>
        </p:spPr>
        <p:txBody>
          <a:bodyPr lIns="91425" tIns="91425" rIns="91425" bIns="91425" anchor="t" anchorCtr="0">
            <a:noAutofit/>
          </a:bodyPr>
          <a:lstStyle/>
          <a:p>
            <a:pPr lvl="0" rtl="0">
              <a:spcBef>
                <a:spcPts val="0"/>
              </a:spcBef>
              <a:buNone/>
            </a:pPr>
            <a:r>
              <a:rPr lang="en" dirty="0">
                <a:solidFill>
                  <a:srgbClr val="FFFFFF"/>
                </a:solidFill>
              </a:rPr>
              <a:t>NameNode</a:t>
            </a:r>
          </a:p>
        </p:txBody>
      </p:sp>
      <p:sp>
        <p:nvSpPr>
          <p:cNvPr id="4" name="Rectangle: Rounded Corners 3"/>
          <p:cNvSpPr/>
          <p:nvPr/>
        </p:nvSpPr>
        <p:spPr>
          <a:xfrm>
            <a:off x="2974080" y="2008566"/>
            <a:ext cx="1485900" cy="114935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NameNode</a:t>
            </a:r>
            <a:endParaRPr lang="en-US" dirty="0"/>
          </a:p>
        </p:txBody>
      </p:sp>
      <p:sp>
        <p:nvSpPr>
          <p:cNvPr id="5" name="Rectangle: Rounded Corners 4"/>
          <p:cNvSpPr/>
          <p:nvPr/>
        </p:nvSpPr>
        <p:spPr>
          <a:xfrm>
            <a:off x="7012680" y="3175379"/>
            <a:ext cx="1485900" cy="1149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Protocol</a:t>
            </a:r>
          </a:p>
        </p:txBody>
      </p:sp>
      <p:sp>
        <p:nvSpPr>
          <p:cNvPr id="6" name="Rectangle: Rounded Corners 5"/>
          <p:cNvSpPr/>
          <p:nvPr/>
        </p:nvSpPr>
        <p:spPr>
          <a:xfrm>
            <a:off x="3475730" y="5221666"/>
            <a:ext cx="1485900" cy="1149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a:t>
            </a:r>
          </a:p>
        </p:txBody>
      </p:sp>
      <p:cxnSp>
        <p:nvCxnSpPr>
          <p:cNvPr id="7" name="Straight Arrow Connector 6"/>
          <p:cNvCxnSpPr>
            <a:endCxn id="4" idx="1"/>
          </p:cNvCxnSpPr>
          <p:nvPr/>
        </p:nvCxnSpPr>
        <p:spPr>
          <a:xfrm flipV="1">
            <a:off x="1939686" y="2583241"/>
            <a:ext cx="1034394" cy="12160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a:off x="4396480" y="3081716"/>
            <a:ext cx="2616200" cy="668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a:xfrm>
            <a:off x="1119879" y="3799266"/>
            <a:ext cx="1639614" cy="1149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a:t>
            </a:r>
            <a:r>
              <a:rPr lang="en-US" dirty="0" err="1"/>
              <a:t>ManageMent</a:t>
            </a:r>
            <a:endParaRPr lang="en-US" dirty="0"/>
          </a:p>
        </p:txBody>
      </p:sp>
      <p:cxnSp>
        <p:nvCxnSpPr>
          <p:cNvPr id="10" name="Straight Arrow Connector 9"/>
          <p:cNvCxnSpPr>
            <a:endCxn id="6" idx="0"/>
          </p:cNvCxnSpPr>
          <p:nvPr/>
        </p:nvCxnSpPr>
        <p:spPr>
          <a:xfrm>
            <a:off x="3682675" y="3157916"/>
            <a:ext cx="536005" cy="2063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1"/>
          </p:cNvCxnSpPr>
          <p:nvPr/>
        </p:nvCxnSpPr>
        <p:spPr>
          <a:xfrm flipH="1" flipV="1">
            <a:off x="4425625" y="3081716"/>
            <a:ext cx="2587055" cy="668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37</TotalTime>
  <Words>1233</Words>
  <Application>Microsoft Office PowerPoint</Application>
  <PresentationFormat>On-screen Show (4:3)</PresentationFormat>
  <Paragraphs>201</Paragraphs>
  <Slides>31</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Tw Cen MT</vt:lpstr>
      <vt:lpstr>Times New Roman</vt:lpstr>
      <vt:lpstr>Calibri</vt:lpstr>
      <vt:lpstr>Wingdings 3</vt:lpstr>
      <vt:lpstr>Roboto</vt:lpstr>
      <vt:lpstr>Arial</vt:lpstr>
      <vt:lpstr>Tw Cen MT Condensed</vt:lpstr>
      <vt:lpstr>Integral</vt:lpstr>
      <vt:lpstr>4314-HDFS Concrete Architecture</vt:lpstr>
      <vt:lpstr>PowerPoint Presentation</vt:lpstr>
      <vt:lpstr>Concrete Diagram- Before Repairing</vt:lpstr>
      <vt:lpstr>Tools used to extract concrete architecture</vt:lpstr>
      <vt:lpstr>Tools used to extract concrete architecture</vt:lpstr>
      <vt:lpstr>Concrete Diagram- Before Repairing</vt:lpstr>
      <vt:lpstr>Tools used to extract concrete architecture</vt:lpstr>
      <vt:lpstr>Concrete Diagram- After Repairing </vt:lpstr>
      <vt:lpstr>NameNode</vt:lpstr>
      <vt:lpstr>NameNode</vt:lpstr>
      <vt:lpstr>NameNode </vt:lpstr>
      <vt:lpstr>NameNode</vt:lpstr>
      <vt:lpstr>DataNode</vt:lpstr>
      <vt:lpstr>DATANODES- How it works?</vt:lpstr>
      <vt:lpstr>Protocol</vt:lpstr>
      <vt:lpstr>Protocol</vt:lpstr>
      <vt:lpstr>Protocol</vt:lpstr>
      <vt:lpstr>COMMON</vt:lpstr>
      <vt:lpstr>Common</vt:lpstr>
      <vt:lpstr>Common</vt:lpstr>
      <vt:lpstr>CLIENT</vt:lpstr>
      <vt:lpstr>CLIENT - Staging</vt:lpstr>
      <vt:lpstr>Client &lt;-&gt; NameNode</vt:lpstr>
      <vt:lpstr>Client &lt;-&gt; DataNode</vt:lpstr>
      <vt:lpstr>blockmanagement</vt:lpstr>
      <vt:lpstr>BALANCER</vt:lpstr>
      <vt:lpstr>Amended Conceptual Architect after repair</vt:lpstr>
      <vt:lpstr>Master-Slaves design in Hadoop</vt:lpstr>
      <vt:lpstr>Use Case: Writing to HDFS</vt:lpstr>
      <vt:lpstr>Lessons Learned</vt:lpstr>
      <vt:lpstr>Limitations of reported Findings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4314-HDFS Concrete Architecture</dc:title>
  <dc:creator>dzhongr</dc:creator>
  <cp:lastModifiedBy>Zhongran Deng</cp:lastModifiedBy>
  <cp:revision>10</cp:revision>
  <dcterms:modified xsi:type="dcterms:W3CDTF">2016-10-31T17:12:11Z</dcterms:modified>
</cp:coreProperties>
</file>