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6"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7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AAD9-01FE-4F13-AFE8-C6E324DDE510}" type="datetimeFigureOut">
              <a:rPr lang="en-CA" smtClean="0"/>
              <a:t>2016-10-09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F073-8EEE-4D2A-8C0B-93E9C72382A2}" type="slidenum">
              <a:rPr lang="en-CA" smtClean="0"/>
              <a:t>‹#›</a:t>
            </a:fld>
            <a:endParaRPr lang="en-CA"/>
          </a:p>
        </p:txBody>
      </p:sp>
    </p:spTree>
    <p:extLst>
      <p:ext uri="{BB962C8B-B14F-4D97-AF65-F5344CB8AC3E}">
        <p14:creationId xmlns:p14="http://schemas.microsoft.com/office/powerpoint/2010/main" val="71431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40710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6158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62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8241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52767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94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47655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097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9677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3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10/9/2016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4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endParaRPr lang="en-US" sz="4400">
              <a:solidFill>
                <a:srgbClr val="FFFFFF"/>
              </a:solidFill>
            </a:endParaRP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279677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a:solidFill>
                  <a:srgbClr val="FFFFFF"/>
                </a:solidFill>
              </a:rPr>
              <a:t>SECONDARY NAME NODE</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rgbClr val="FFFFFF"/>
                </a:solidFill>
              </a:rPr>
              <a:t> Builds snapshots by continuously connecting with primary name node.</a:t>
            </a:r>
          </a:p>
          <a:p>
            <a:pPr>
              <a:buClr>
                <a:schemeClr val="bg1"/>
              </a:buClr>
              <a:buFont typeface="Arial" panose="020B0604020202020204" pitchFamily="34" charset="0"/>
              <a:buChar char="•"/>
            </a:pPr>
            <a:r>
              <a:rPr lang="en-CA" dirty="0">
                <a:solidFill>
                  <a:srgbClr val="FFFFFF"/>
                </a:solidFill>
              </a:rPr>
              <a:t> Snapshots can be used to re-launched a failed primary name node without replaying everything.</a:t>
            </a:r>
          </a:p>
          <a:p>
            <a:pPr>
              <a:buClr>
                <a:schemeClr val="bg1"/>
              </a:buClr>
              <a:buFont typeface="Arial" panose="020B0604020202020204" pitchFamily="34" charset="0"/>
              <a:buChar char="•"/>
            </a:pPr>
            <a:r>
              <a:rPr lang="en-CA" dirty="0">
                <a:solidFill>
                  <a:srgbClr val="FFFFFF"/>
                </a:solidFill>
              </a:rPr>
              <a:t> Edits the log to reflect latest directory structure.</a:t>
            </a:r>
          </a:p>
          <a:p>
            <a:pPr>
              <a:buFont typeface="Arial" panose="020B0604020202020204" pitchFamily="34" charset="0"/>
              <a:buChar char="•"/>
            </a:pPr>
            <a:endParaRPr lang="en-CA" dirty="0">
              <a:solidFill>
                <a:srgbClr val="FFFFFF"/>
              </a:solidFill>
            </a:endParaRPr>
          </a:p>
        </p:txBody>
      </p:sp>
      <p:pic>
        <p:nvPicPr>
          <p:cNvPr id="5" name="Picture 4"/>
          <p:cNvPicPr>
            <a:picLocks noChangeAspect="1"/>
          </p:cNvPicPr>
          <p:nvPr/>
        </p:nvPicPr>
        <p:blipFill>
          <a:blip r:embed="rId2"/>
          <a:stretch>
            <a:fillRect/>
          </a:stretch>
        </p:blipFill>
        <p:spPr>
          <a:xfrm>
            <a:off x="6230548" y="1430790"/>
            <a:ext cx="5133975" cy="4257675"/>
          </a:xfrm>
          <a:prstGeom prst="rect">
            <a:avLst/>
          </a:prstGeom>
        </p:spPr>
      </p:pic>
    </p:spTree>
    <p:extLst>
      <p:ext uri="{BB962C8B-B14F-4D97-AF65-F5344CB8AC3E}">
        <p14:creationId xmlns:p14="http://schemas.microsoft.com/office/powerpoint/2010/main" val="351152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 huge data sequentially after single seek operation.</a:t>
            </a:r>
          </a:p>
        </p:txBody>
      </p:sp>
    </p:spTree>
    <p:extLst>
      <p:ext uri="{BB962C8B-B14F-4D97-AF65-F5344CB8AC3E}">
        <p14:creationId xmlns:p14="http://schemas.microsoft.com/office/powerpoint/2010/main" val="37651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name node is very crucial as there is only one. </a:t>
            </a:r>
          </a:p>
          <a:p>
            <a:pPr>
              <a:buClr>
                <a:schemeClr val="bg1"/>
              </a:buClr>
              <a:buFont typeface="Arial" panose="020B0604020202020204" pitchFamily="34" charset="0"/>
              <a:buChar char="•"/>
            </a:pPr>
            <a:r>
              <a:rPr lang="en-CA" dirty="0">
                <a:solidFill>
                  <a:schemeClr val="bg1"/>
                </a:solidFill>
              </a:rPr>
              <a:t>Data nodes can be stored in different server.</a:t>
            </a:r>
          </a:p>
        </p:txBody>
      </p:sp>
    </p:spTree>
    <p:extLst>
      <p:ext uri="{BB962C8B-B14F-4D97-AF65-F5344CB8AC3E}">
        <p14:creationId xmlns:p14="http://schemas.microsoft.com/office/powerpoint/2010/main" val="315181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which data nodes a file is stored.</a:t>
            </a:r>
          </a:p>
          <a:p>
            <a:pPr>
              <a:buFont typeface="Arial" panose="020B0604020202020204" pitchFamily="34" charset="0"/>
              <a:buChar char="•"/>
            </a:pPr>
            <a:r>
              <a:rPr lang="en-CA" dirty="0"/>
              <a:t> Creates replica blocks when necessary after a data node failure.</a:t>
            </a:r>
          </a:p>
          <a:p>
            <a:pPr>
              <a:buFont typeface="Arial" panose="020B0604020202020204" pitchFamily="34" charset="0"/>
              <a:buChar char="•"/>
            </a:pPr>
            <a:r>
              <a:rPr lang="en-CA" dirty="0"/>
              <a:t> In early version, it was single point of failure, that means, if the name node becomes unavailable ,the whole cluster will become unavailable.</a:t>
            </a:r>
          </a:p>
        </p:txBody>
      </p:sp>
    </p:spTree>
    <p:extLst>
      <p:ext uri="{BB962C8B-B14F-4D97-AF65-F5344CB8AC3E}">
        <p14:creationId xmlns:p14="http://schemas.microsoft.com/office/powerpoint/2010/main" val="134768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actual data.</a:t>
            </a:r>
          </a:p>
          <a:p>
            <a:pPr>
              <a:buFont typeface="Arial" panose="020B0604020202020204" pitchFamily="34" charset="0"/>
              <a:buChar char="•"/>
            </a:pPr>
            <a:r>
              <a:rPr lang="en-US" dirty="0"/>
              <a:t> Notifies name node of what blocks it has.</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replication, etc.</a:t>
            </a:r>
          </a:p>
        </p:txBody>
      </p:sp>
    </p:spTree>
    <p:extLst>
      <p:ext uri="{BB962C8B-B14F-4D97-AF65-F5344CB8AC3E}">
        <p14:creationId xmlns:p14="http://schemas.microsoft.com/office/powerpoint/2010/main" val="8336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 SPLIT</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a:t>
            </a:r>
          </a:p>
          <a:p>
            <a:pPr>
              <a:buFont typeface="Arial" panose="020B0604020202020204" pitchFamily="34" charset="0"/>
              <a:buChar char="•"/>
            </a:pPr>
            <a:r>
              <a:rPr lang="en-CA" dirty="0"/>
              <a:t> By default, each block is 64MB.</a:t>
            </a:r>
          </a:p>
          <a:p>
            <a:pPr>
              <a:buFont typeface="Arial" panose="020B0604020202020204" pitchFamily="34" charset="0"/>
              <a:buChar char="•"/>
            </a:pPr>
            <a:r>
              <a:rPr lang="en-US" dirty="0"/>
              <a:t> The size can be increased to 128MB. Doing this can reduce the pressure on name node’s memory. However, this will also reduce computation parallelism as the number of blocks per file decreases.</a:t>
            </a:r>
            <a:endParaRPr lang="en-CA" dirty="0"/>
          </a:p>
        </p:txBody>
      </p:sp>
    </p:spTree>
    <p:extLst>
      <p:ext uri="{BB962C8B-B14F-4D97-AF65-F5344CB8AC3E}">
        <p14:creationId xmlns:p14="http://schemas.microsoft.com/office/powerpoint/2010/main" val="118008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Data nodes continuously asks the name node for instructions using a RPC (Remote Procedure Call)-based protocol. Then name node returns value from functions invoked by the data node.</a:t>
            </a:r>
          </a:p>
          <a:p>
            <a:pPr>
              <a:buFont typeface="Arial" panose="020B0604020202020204" pitchFamily="34" charset="0"/>
              <a:buChar char="•"/>
            </a:pPr>
            <a:r>
              <a:rPr lang="en-CA" dirty="0"/>
              <a:t> All HDFS communication protocols build on the TCP/IP </a:t>
            </a:r>
            <a:r>
              <a:rPr lang="en-CA" dirty="0" err="1"/>
              <a:t>protocol.W</a:t>
            </a: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272543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Shortcoming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becomes unavailable. </a:t>
            </a:r>
          </a:p>
        </p:txBody>
      </p:sp>
    </p:spTree>
    <p:extLst>
      <p:ext uri="{BB962C8B-B14F-4D97-AF65-F5344CB8AC3E}">
        <p14:creationId xmlns:p14="http://schemas.microsoft.com/office/powerpoint/2010/main" val="243418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2.0+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Secondary name node is introduced.</a:t>
            </a:r>
          </a:p>
          <a:p>
            <a:pPr>
              <a:buClr>
                <a:schemeClr val="bg1"/>
              </a:buClr>
              <a:buFont typeface="Arial" panose="020B0604020202020204" pitchFamily="34" charset="0"/>
              <a:buChar char="•"/>
            </a:pPr>
            <a:r>
              <a:rPr lang="en-CA" dirty="0">
                <a:solidFill>
                  <a:schemeClr val="bg1"/>
                </a:solidFill>
              </a:rPr>
              <a:t> Both name nodes in the same cluster.</a:t>
            </a:r>
          </a:p>
          <a:p>
            <a:pPr>
              <a:buClr>
                <a:schemeClr val="bg1"/>
              </a:buClr>
              <a:buFont typeface="Arial" panose="020B0604020202020204" pitchFamily="34" charset="0"/>
              <a:buChar char="•"/>
            </a:pPr>
            <a:r>
              <a:rPr lang="en-CA" dirty="0">
                <a:solidFill>
                  <a:schemeClr val="bg1"/>
                </a:solidFill>
              </a:rPr>
              <a:t> Two major implementations:</a:t>
            </a:r>
          </a:p>
          <a:p>
            <a:pPr marL="0" indent="0">
              <a:buClr>
                <a:schemeClr val="bg1"/>
              </a:buClr>
              <a:buNone/>
            </a:pPr>
            <a:r>
              <a:rPr lang="en-CA" dirty="0">
                <a:solidFill>
                  <a:schemeClr val="bg1"/>
                </a:solidFill>
              </a:rPr>
              <a:t>      1. Quorum-based Storage                </a:t>
            </a:r>
          </a:p>
          <a:p>
            <a:pPr marL="0" indent="0">
              <a:buClr>
                <a:schemeClr val="bg1"/>
              </a:buClr>
              <a:buNone/>
            </a:pPr>
            <a:r>
              <a:rPr lang="en-CA" dirty="0">
                <a:solidFill>
                  <a:schemeClr val="bg1"/>
                </a:solidFill>
              </a:rPr>
              <a:t>      2. Shared storage using NFS</a:t>
            </a:r>
          </a:p>
        </p:txBody>
      </p:sp>
      <p:pic>
        <p:nvPicPr>
          <p:cNvPr id="9" name="Content Placeholder 3"/>
          <p:cNvPicPr>
            <a:picLocks noChangeAspect="1"/>
          </p:cNvPicPr>
          <p:nvPr/>
        </p:nvPicPr>
        <p:blipFill>
          <a:blip r:embed="rId2"/>
          <a:stretch>
            <a:fillRect/>
          </a:stretch>
        </p:blipFill>
        <p:spPr>
          <a:xfrm>
            <a:off x="6096000" y="2105939"/>
            <a:ext cx="5455921" cy="2646121"/>
          </a:xfrm>
          <a:prstGeom prst="rect">
            <a:avLst/>
          </a:prstGeom>
        </p:spPr>
      </p:pic>
    </p:spTree>
    <p:extLst>
      <p:ext uri="{BB962C8B-B14F-4D97-AF65-F5344CB8AC3E}">
        <p14:creationId xmlns:p14="http://schemas.microsoft.com/office/powerpoint/2010/main" val="333969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425</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Tw Cen MT Condensed</vt:lpstr>
      <vt:lpstr>Wingdings 3</vt:lpstr>
      <vt:lpstr>Integral</vt:lpstr>
      <vt:lpstr>HDFS</vt:lpstr>
      <vt:lpstr>     Traditional        vs.             hdfs</vt:lpstr>
      <vt:lpstr>HDFS ARCHITECTURE -HADOOP 1.0</vt:lpstr>
      <vt:lpstr>Name node</vt:lpstr>
      <vt:lpstr>Data nodes</vt:lpstr>
      <vt:lpstr>DATA BLOCK SPLIT</vt:lpstr>
      <vt:lpstr>Interaction of each components</vt:lpstr>
      <vt:lpstr>Shortcoming in Hadoop 1.0</vt:lpstr>
      <vt:lpstr>HDFS ARCHITECTURE -HADOOP 2.0+</vt:lpstr>
      <vt:lpstr>SECONDARY NAME NODE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Zhongran Deng</dc:creator>
  <cp:lastModifiedBy>Zhongran Deng</cp:lastModifiedBy>
  <cp:revision>3</cp:revision>
  <dcterms:created xsi:type="dcterms:W3CDTF">2016-10-09T13:05:30Z</dcterms:created>
  <dcterms:modified xsi:type="dcterms:W3CDTF">2016-10-09T13:33:41Z</dcterms:modified>
</cp:coreProperties>
</file>