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 id="2147483734" r:id="rId2"/>
  </p:sldMasterIdLst>
  <p:notesMasterIdLst>
    <p:notesMasterId r:id="rId49"/>
  </p:notesMasterIdLst>
  <p:sldIdLst>
    <p:sldId id="256" r:id="rId3"/>
    <p:sldId id="265" r:id="rId4"/>
    <p:sldId id="312" r:id="rId5"/>
    <p:sldId id="268" r:id="rId6"/>
    <p:sldId id="263" r:id="rId7"/>
    <p:sldId id="311" r:id="rId8"/>
    <p:sldId id="306" r:id="rId9"/>
    <p:sldId id="285" r:id="rId10"/>
    <p:sldId id="262" r:id="rId11"/>
    <p:sldId id="308" r:id="rId12"/>
    <p:sldId id="266" r:id="rId13"/>
    <p:sldId id="301" r:id="rId14"/>
    <p:sldId id="305" r:id="rId15"/>
    <p:sldId id="302" r:id="rId16"/>
    <p:sldId id="303" r:id="rId17"/>
    <p:sldId id="304" r:id="rId18"/>
    <p:sldId id="267" r:id="rId19"/>
    <p:sldId id="282" r:id="rId20"/>
    <p:sldId id="276" r:id="rId21"/>
    <p:sldId id="316" r:id="rId22"/>
    <p:sldId id="286" r:id="rId23"/>
    <p:sldId id="275" r:id="rId24"/>
    <p:sldId id="283" r:id="rId25"/>
    <p:sldId id="291" r:id="rId26"/>
    <p:sldId id="270" r:id="rId27"/>
    <p:sldId id="307" r:id="rId28"/>
    <p:sldId id="281" r:id="rId29"/>
    <p:sldId id="313" r:id="rId30"/>
    <p:sldId id="292" r:id="rId31"/>
    <p:sldId id="288" r:id="rId32"/>
    <p:sldId id="293" r:id="rId33"/>
    <p:sldId id="294" r:id="rId34"/>
    <p:sldId id="295" r:id="rId35"/>
    <p:sldId id="289" r:id="rId36"/>
    <p:sldId id="297" r:id="rId37"/>
    <p:sldId id="298" r:id="rId38"/>
    <p:sldId id="290" r:id="rId39"/>
    <p:sldId id="299" r:id="rId40"/>
    <p:sldId id="315" r:id="rId41"/>
    <p:sldId id="314" r:id="rId42"/>
    <p:sldId id="277" r:id="rId43"/>
    <p:sldId id="278" r:id="rId44"/>
    <p:sldId id="279" r:id="rId45"/>
    <p:sldId id="280" r:id="rId46"/>
    <p:sldId id="271" r:id="rId47"/>
    <p:sldId id="27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6" d="100"/>
          <a:sy n="76" d="100"/>
        </p:scale>
        <p:origin x="12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7A80A-41EA-4CC3-8D7D-3B36D979C0D7}" type="datetimeFigureOut">
              <a:rPr lang="en-US"/>
              <a:t>11/14/2016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19219-4232-4EAD-8B28-F97E7C0D62CA}" type="slidenum">
              <a:rPr lang="en-US"/>
              <a:t>‹#›</a:t>
            </a:fld>
            <a:endParaRPr lang="en-US"/>
          </a:p>
        </p:txBody>
      </p:sp>
    </p:spTree>
    <p:extLst>
      <p:ext uri="{BB962C8B-B14F-4D97-AF65-F5344CB8AC3E}">
        <p14:creationId xmlns:p14="http://schemas.microsoft.com/office/powerpoint/2010/main" val="253402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7</a:t>
            </a:fld>
            <a:endParaRPr lang="en-US"/>
          </a:p>
        </p:txBody>
      </p:sp>
    </p:spTree>
    <p:extLst>
      <p:ext uri="{BB962C8B-B14F-4D97-AF65-F5344CB8AC3E}">
        <p14:creationId xmlns:p14="http://schemas.microsoft.com/office/powerpoint/2010/main" val="131152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21</a:t>
            </a:fld>
            <a:endParaRPr lang="en-US"/>
          </a:p>
        </p:txBody>
      </p:sp>
    </p:spTree>
    <p:extLst>
      <p:ext uri="{BB962C8B-B14F-4D97-AF65-F5344CB8AC3E}">
        <p14:creationId xmlns:p14="http://schemas.microsoft.com/office/powerpoint/2010/main" val="623164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22</a:t>
            </a:fld>
            <a:endParaRPr lang="en-US"/>
          </a:p>
        </p:txBody>
      </p:sp>
    </p:spTree>
    <p:extLst>
      <p:ext uri="{BB962C8B-B14F-4D97-AF65-F5344CB8AC3E}">
        <p14:creationId xmlns:p14="http://schemas.microsoft.com/office/powerpoint/2010/main" val="415041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23</a:t>
            </a:fld>
            <a:endParaRPr lang="en-US"/>
          </a:p>
        </p:txBody>
      </p:sp>
    </p:spTree>
    <p:extLst>
      <p:ext uri="{BB962C8B-B14F-4D97-AF65-F5344CB8AC3E}">
        <p14:creationId xmlns:p14="http://schemas.microsoft.com/office/powerpoint/2010/main" val="161090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24</a:t>
            </a:fld>
            <a:endParaRPr lang="en-US"/>
          </a:p>
        </p:txBody>
      </p:sp>
    </p:spTree>
    <p:extLst>
      <p:ext uri="{BB962C8B-B14F-4D97-AF65-F5344CB8AC3E}">
        <p14:creationId xmlns:p14="http://schemas.microsoft.com/office/powerpoint/2010/main" val="136993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25</a:t>
            </a:fld>
            <a:endParaRPr lang="en-US"/>
          </a:p>
        </p:txBody>
      </p:sp>
    </p:spTree>
    <p:extLst>
      <p:ext uri="{BB962C8B-B14F-4D97-AF65-F5344CB8AC3E}">
        <p14:creationId xmlns:p14="http://schemas.microsoft.com/office/powerpoint/2010/main" val="42372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26</a:t>
            </a:fld>
            <a:endParaRPr lang="en-US"/>
          </a:p>
        </p:txBody>
      </p:sp>
    </p:spTree>
    <p:extLst>
      <p:ext uri="{BB962C8B-B14F-4D97-AF65-F5344CB8AC3E}">
        <p14:creationId xmlns:p14="http://schemas.microsoft.com/office/powerpoint/2010/main" val="61841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28</a:t>
            </a:fld>
            <a:endParaRPr lang="en-US"/>
          </a:p>
        </p:txBody>
      </p:sp>
    </p:spTree>
    <p:extLst>
      <p:ext uri="{BB962C8B-B14F-4D97-AF65-F5344CB8AC3E}">
        <p14:creationId xmlns:p14="http://schemas.microsoft.com/office/powerpoint/2010/main" val="956886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29</a:t>
            </a:fld>
            <a:endParaRPr lang="en-US"/>
          </a:p>
        </p:txBody>
      </p:sp>
    </p:spTree>
    <p:extLst>
      <p:ext uri="{BB962C8B-B14F-4D97-AF65-F5344CB8AC3E}">
        <p14:creationId xmlns:p14="http://schemas.microsoft.com/office/powerpoint/2010/main" val="4199796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FileSystem</a:t>
            </a:r>
            <a:r>
              <a:rPr lang="EN-US" dirty="0"/>
              <a:t> src </a:t>
            </a:r>
            <a:endParaRPr lang="en-US" dirty="0"/>
          </a:p>
          <a:p>
            <a:pPr marL="171450" indent="-171450">
              <a:buFont typeface="Arial" panose="020B0604020202020204" pitchFamily="34" charset="0"/>
              <a:buChar char="•"/>
            </a:pPr>
            <a:r>
              <a:rPr lang="EN-US" dirty="0"/>
              <a:t>inside that </a:t>
            </a:r>
            <a:r>
              <a:rPr lang="EN-US" dirty="0" err="1"/>
              <a:t>FileSystem</a:t>
            </a:r>
            <a:r>
              <a:rPr lang="EN-US" dirty="0"/>
              <a:t> class is a method called public FSDataInputStream open(Path f) </a:t>
            </a:r>
            <a:endParaRPr lang="en-US"/>
          </a:p>
          <a:p>
            <a:pPr marL="171450" indent="-171450">
              <a:buFont typeface="Arial" panose="020B0604020202020204" pitchFamily="34" charset="0"/>
              <a:buChar char="•"/>
            </a:pPr>
            <a:r>
              <a:rPr lang="EN-US" dirty="0"/>
              <a:t>it returns a FSDataInputStream</a:t>
            </a:r>
            <a:endParaRPr lang="en-US"/>
          </a:p>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30</a:t>
            </a:fld>
            <a:endParaRPr lang="en-US"/>
          </a:p>
        </p:txBody>
      </p:sp>
    </p:spTree>
    <p:extLst>
      <p:ext uri="{BB962C8B-B14F-4D97-AF65-F5344CB8AC3E}">
        <p14:creationId xmlns:p14="http://schemas.microsoft.com/office/powerpoint/2010/main" val="363530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31</a:t>
            </a:fld>
            <a:endParaRPr lang="en-US"/>
          </a:p>
        </p:txBody>
      </p:sp>
    </p:spTree>
    <p:extLst>
      <p:ext uri="{BB962C8B-B14F-4D97-AF65-F5344CB8AC3E}">
        <p14:creationId xmlns:p14="http://schemas.microsoft.com/office/powerpoint/2010/main" val="142502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9</a:t>
            </a:fld>
            <a:endParaRPr lang="en-US"/>
          </a:p>
        </p:txBody>
      </p:sp>
    </p:spTree>
    <p:extLst>
      <p:ext uri="{BB962C8B-B14F-4D97-AF65-F5344CB8AC3E}">
        <p14:creationId xmlns:p14="http://schemas.microsoft.com/office/powerpoint/2010/main" val="26129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 the "private void ()" method  </a:t>
            </a:r>
            <a:endParaRPr lang="en-US" dirty="0"/>
          </a:p>
          <a:p>
            <a:pPr marL="171450" indent="-171450">
              <a:buFont typeface="Arial" panose="020B0604020202020204" pitchFamily="34" charset="0"/>
              <a:buChar char="•"/>
            </a:pPr>
            <a:r>
              <a:rPr lang="EN-US" dirty="0"/>
              <a:t>there's an object called </a:t>
            </a:r>
            <a:r>
              <a:rPr lang="EN-US" dirty="0" err="1"/>
              <a:t>DelegationKey</a:t>
            </a:r>
            <a:r>
              <a:rPr lang="EN-US" dirty="0"/>
              <a:t> key  </a:t>
            </a:r>
            <a:endParaRPr lang="en-US" dirty="0"/>
          </a:p>
          <a:p>
            <a:pPr marL="171450" indent="-171450">
              <a:buFont typeface="Arial" panose="020B0604020202020204" pitchFamily="34" charset="0"/>
              <a:buChar char="•"/>
            </a:pPr>
            <a:r>
              <a:rPr lang="EN-US" dirty="0"/>
              <a:t>DelegationKey implements Writable  </a:t>
            </a:r>
            <a:endParaRPr lang="en-US" dirty="0"/>
          </a:p>
          <a:p>
            <a:pPr marL="171450" indent="-171450">
              <a:buFont typeface="Arial" panose="020B0604020202020204" pitchFamily="34" charset="0"/>
              <a:buChar char="•"/>
            </a:pPr>
            <a:r>
              <a:rPr lang="EN-US" dirty="0"/>
              <a:t>that's why there's a dependency  </a:t>
            </a:r>
            <a:endParaRPr lang="en-US" dirty="0"/>
          </a:p>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32</a:t>
            </a:fld>
            <a:endParaRPr lang="en-US"/>
          </a:p>
        </p:txBody>
      </p:sp>
    </p:spTree>
    <p:extLst>
      <p:ext uri="{BB962C8B-B14F-4D97-AF65-F5344CB8AC3E}">
        <p14:creationId xmlns:p14="http://schemas.microsoft.com/office/powerpoint/2010/main" val="25448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33</a:t>
            </a:fld>
            <a:endParaRPr lang="en-US"/>
          </a:p>
        </p:txBody>
      </p:sp>
    </p:spTree>
    <p:extLst>
      <p:ext uri="{BB962C8B-B14F-4D97-AF65-F5344CB8AC3E}">
        <p14:creationId xmlns:p14="http://schemas.microsoft.com/office/powerpoint/2010/main" val="3751577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34</a:t>
            </a:fld>
            <a:endParaRPr lang="en-US"/>
          </a:p>
        </p:txBody>
      </p:sp>
    </p:spTree>
    <p:extLst>
      <p:ext uri="{BB962C8B-B14F-4D97-AF65-F5344CB8AC3E}">
        <p14:creationId xmlns:p14="http://schemas.microsoft.com/office/powerpoint/2010/main" val="1524480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35</a:t>
            </a:fld>
            <a:endParaRPr lang="en-US"/>
          </a:p>
        </p:txBody>
      </p:sp>
    </p:spTree>
    <p:extLst>
      <p:ext uri="{BB962C8B-B14F-4D97-AF65-F5344CB8AC3E}">
        <p14:creationId xmlns:p14="http://schemas.microsoft.com/office/powerpoint/2010/main" val="3166521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36</a:t>
            </a:fld>
            <a:endParaRPr lang="en-US"/>
          </a:p>
        </p:txBody>
      </p:sp>
    </p:spTree>
    <p:extLst>
      <p:ext uri="{BB962C8B-B14F-4D97-AF65-F5344CB8AC3E}">
        <p14:creationId xmlns:p14="http://schemas.microsoft.com/office/powerpoint/2010/main" val="336012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37</a:t>
            </a:fld>
            <a:endParaRPr lang="en-US"/>
          </a:p>
        </p:txBody>
      </p:sp>
    </p:spTree>
    <p:extLst>
      <p:ext uri="{BB962C8B-B14F-4D97-AF65-F5344CB8AC3E}">
        <p14:creationId xmlns:p14="http://schemas.microsoft.com/office/powerpoint/2010/main" val="1940757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38</a:t>
            </a:fld>
            <a:endParaRPr lang="en-US"/>
          </a:p>
        </p:txBody>
      </p:sp>
    </p:spTree>
    <p:extLst>
      <p:ext uri="{BB962C8B-B14F-4D97-AF65-F5344CB8AC3E}">
        <p14:creationId xmlns:p14="http://schemas.microsoft.com/office/powerpoint/2010/main" val="2765639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39</a:t>
            </a:fld>
            <a:endParaRPr lang="en-US"/>
          </a:p>
        </p:txBody>
      </p:sp>
    </p:spTree>
    <p:extLst>
      <p:ext uri="{BB962C8B-B14F-4D97-AF65-F5344CB8AC3E}">
        <p14:creationId xmlns:p14="http://schemas.microsoft.com/office/powerpoint/2010/main" val="188577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41</a:t>
            </a:fld>
            <a:endParaRPr lang="en-US"/>
          </a:p>
        </p:txBody>
      </p:sp>
    </p:spTree>
    <p:extLst>
      <p:ext uri="{BB962C8B-B14F-4D97-AF65-F5344CB8AC3E}">
        <p14:creationId xmlns:p14="http://schemas.microsoft.com/office/powerpoint/2010/main" val="3096265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42</a:t>
            </a:fld>
            <a:endParaRPr lang="en-US"/>
          </a:p>
        </p:txBody>
      </p:sp>
    </p:spTree>
    <p:extLst>
      <p:ext uri="{BB962C8B-B14F-4D97-AF65-F5344CB8AC3E}">
        <p14:creationId xmlns:p14="http://schemas.microsoft.com/office/powerpoint/2010/main" val="144739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10</a:t>
            </a:fld>
            <a:endParaRPr lang="en-US"/>
          </a:p>
        </p:txBody>
      </p:sp>
    </p:spTree>
    <p:extLst>
      <p:ext uri="{BB962C8B-B14F-4D97-AF65-F5344CB8AC3E}">
        <p14:creationId xmlns:p14="http://schemas.microsoft.com/office/powerpoint/2010/main" val="516238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43</a:t>
            </a:fld>
            <a:endParaRPr lang="en-US"/>
          </a:p>
        </p:txBody>
      </p:sp>
    </p:spTree>
    <p:extLst>
      <p:ext uri="{BB962C8B-B14F-4D97-AF65-F5344CB8AC3E}">
        <p14:creationId xmlns:p14="http://schemas.microsoft.com/office/powerpoint/2010/main" val="3911532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44</a:t>
            </a:fld>
            <a:endParaRPr lang="en-US"/>
          </a:p>
        </p:txBody>
      </p:sp>
    </p:spTree>
    <p:extLst>
      <p:ext uri="{BB962C8B-B14F-4D97-AF65-F5344CB8AC3E}">
        <p14:creationId xmlns:p14="http://schemas.microsoft.com/office/powerpoint/2010/main" val="246550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45</a:t>
            </a:fld>
            <a:endParaRPr lang="en-US"/>
          </a:p>
        </p:txBody>
      </p:sp>
    </p:spTree>
    <p:extLst>
      <p:ext uri="{BB962C8B-B14F-4D97-AF65-F5344CB8AC3E}">
        <p14:creationId xmlns:p14="http://schemas.microsoft.com/office/powerpoint/2010/main" val="299290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12</a:t>
            </a:fld>
            <a:endParaRPr lang="en-US"/>
          </a:p>
        </p:txBody>
      </p:sp>
    </p:spTree>
    <p:extLst>
      <p:ext uri="{BB962C8B-B14F-4D97-AF65-F5344CB8AC3E}">
        <p14:creationId xmlns:p14="http://schemas.microsoft.com/office/powerpoint/2010/main" val="59505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13</a:t>
            </a:fld>
            <a:endParaRPr lang="en-US"/>
          </a:p>
        </p:txBody>
      </p:sp>
    </p:spTree>
    <p:extLst>
      <p:ext uri="{BB962C8B-B14F-4D97-AF65-F5344CB8AC3E}">
        <p14:creationId xmlns:p14="http://schemas.microsoft.com/office/powerpoint/2010/main" val="2027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14</a:t>
            </a:fld>
            <a:endParaRPr lang="en-US"/>
          </a:p>
        </p:txBody>
      </p:sp>
    </p:spTree>
    <p:extLst>
      <p:ext uri="{BB962C8B-B14F-4D97-AF65-F5344CB8AC3E}">
        <p14:creationId xmlns:p14="http://schemas.microsoft.com/office/powerpoint/2010/main" val="395901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15</a:t>
            </a:fld>
            <a:endParaRPr lang="en-US"/>
          </a:p>
        </p:txBody>
      </p:sp>
    </p:spTree>
    <p:extLst>
      <p:ext uri="{BB962C8B-B14F-4D97-AF65-F5344CB8AC3E}">
        <p14:creationId xmlns:p14="http://schemas.microsoft.com/office/powerpoint/2010/main" val="53394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16</a:t>
            </a:fld>
            <a:endParaRPr lang="en-US"/>
          </a:p>
        </p:txBody>
      </p:sp>
    </p:spTree>
    <p:extLst>
      <p:ext uri="{BB962C8B-B14F-4D97-AF65-F5344CB8AC3E}">
        <p14:creationId xmlns:p14="http://schemas.microsoft.com/office/powerpoint/2010/main" val="1258217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019219-4232-4EAD-8B28-F97E7C0D62CA}" type="slidenum">
              <a:rPr lang="en-US"/>
              <a:t>20</a:t>
            </a:fld>
            <a:endParaRPr lang="en-US"/>
          </a:p>
        </p:txBody>
      </p:sp>
    </p:spTree>
    <p:extLst>
      <p:ext uri="{BB962C8B-B14F-4D97-AF65-F5344CB8AC3E}">
        <p14:creationId xmlns:p14="http://schemas.microsoft.com/office/powerpoint/2010/main" val="62190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8C10D-905C-4CF4-8DC6-95871F263355}"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70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3B2D8-F0CF-415D-B48D-AAF1E044A4BD}"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655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CD7D3-BD0C-4029-A62A-475F225B8765}"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991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41707-0538-4C89-B700-2676A4D943BB}"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199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8B6BB-4413-4E99-9ABC-D928E5F3D2BB}"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98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753D5-A891-4DD8-9FBF-0A0832ED8304}"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754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A1FBA-265B-42B6-A203-68F25A463304}"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43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D9D894-074F-4559-BA2F-F9C27DC511BA}" type="datetime1">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62460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943C2-8D80-4091-BF15-743A9E8D2480}" type="datetime1">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3398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D2C248-2B2E-4566-8FEE-1CF8CC6F731C}" type="datetime1">
              <a:rPr lang="en-US" smtClean="0"/>
              <a:t>11/14/2016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0044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F83C0E0-C53D-4EA9-9946-18285723B91B}" type="datetime1">
              <a:rPr lang="en-US" smtClean="0"/>
              <a:t>11/14/2016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8248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E9734-922C-499E-B1A9-F310E9AB30D9}"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626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B218D2-0313-4DDC-A92B-3D3A5B9C0A1A}"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46887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F5F46-E5D8-4364-BD12-12F4C35DFD09}"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25699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2274A-2890-44F2-A5CF-6695B863E827}"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768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F8FEF-CD7E-4C4F-84B2-BF96BB5AB933}" type="datetime1">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0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9A7A90-66E6-4AD9-A92F-305D51296D1A}"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587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C28D6-1440-4A23-A942-7A367B816DAF}" type="datetime1">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197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B57D1-EB2B-4A4C-BFEA-5B8D640A584B}" type="datetime1">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824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0985F7-83E2-4A52-B006-590A989A7A4D}" type="datetime1">
              <a:rPr lang="en-US" smtClean="0"/>
              <a:t>11/14/2016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995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EF55E6-1D74-419A-9A5C-1295E497C4F9}" type="datetime1">
              <a:rPr lang="en-US" smtClean="0"/>
              <a:t>11/14/2016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7328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90501A-9705-4E25-B9FE-450CB3FE5C7E}" type="datetime1">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81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1887DD-824A-47D1-BA1C-FF04B5C5D78A}" type="datetime1">
              <a:rPr lang="en-US" smtClean="0"/>
              <a:t>11/14/2016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41979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2BE6432-7B13-41DF-BEF9-1E6136C35A8E}" type="datetime1">
              <a:rPr lang="en-US" smtClean="0"/>
              <a:t>11/14/2016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06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Dependency Extraction of Hadoop</a:t>
            </a:r>
          </a:p>
        </p:txBody>
      </p:sp>
      <p:sp>
        <p:nvSpPr>
          <p:cNvPr id="3" name="Subtitle 2"/>
          <p:cNvSpPr>
            <a:spLocks noGrp="1"/>
          </p:cNvSpPr>
          <p:nvPr>
            <p:ph type="subTitle" idx="1"/>
          </p:nvPr>
        </p:nvSpPr>
        <p:spPr/>
        <p:txBody>
          <a:bodyPr/>
          <a:lstStyle/>
          <a:p>
            <a:r>
              <a:rPr lang="en-US" dirty="0"/>
              <a:t>Reverse '</a:t>
            </a:r>
            <a:r>
              <a:rPr lang="en-US" dirty="0" err="1"/>
              <a:t>em</a:t>
            </a:r>
            <a:r>
              <a:rPr lang="en-US" dirty="0"/>
              <a:t> all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solidFill>
                  <a:schemeClr val="tx1"/>
                </a:solidFill>
                <a:latin typeface="Calibri"/>
              </a:rPr>
            </a:br>
            <a:r>
              <a:rPr lang="EN-US" sz="5300" dirty="0">
                <a:solidFill>
                  <a:srgbClr val="404040"/>
                </a:solidFill>
              </a:rPr>
              <a:t>Statistics:</a:t>
            </a:r>
            <a:br>
              <a:rPr lang="en-US" sz="5300" dirty="0">
                <a:solidFill>
                  <a:srgbClr val="404040"/>
                </a:solidFill>
              </a:rPr>
            </a:br>
            <a:r>
              <a:rPr lang="EN-US" sz="5300" dirty="0">
                <a:solidFill>
                  <a:srgbClr val="404040"/>
                </a:solidFill>
              </a:rPr>
              <a:t>Understand vs. Include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3609022"/>
              </p:ext>
            </p:extLst>
          </p:nvPr>
        </p:nvGraphicFramePr>
        <p:xfrm>
          <a:off x="1788160" y="1771731"/>
          <a:ext cx="5844540" cy="1425831"/>
        </p:xfrm>
        <a:graphic>
          <a:graphicData uri="http://schemas.openxmlformats.org/drawingml/2006/table">
            <a:tbl>
              <a:tblPr firstRow="1" bandRow="1">
                <a:tableStyleId>{5C22544A-7EE6-4342-B048-85BDC9FD1C3A}</a:tableStyleId>
              </a:tblPr>
              <a:tblGrid>
                <a:gridCol w="1561409">
                  <a:extLst>
                    <a:ext uri="{9D8B030D-6E8A-4147-A177-3AD203B41FA5}">
                      <a16:colId xmlns:a16="http://schemas.microsoft.com/office/drawing/2014/main" val="1418783108"/>
                    </a:ext>
                  </a:extLst>
                </a:gridCol>
                <a:gridCol w="1991155">
                  <a:extLst>
                    <a:ext uri="{9D8B030D-6E8A-4147-A177-3AD203B41FA5}">
                      <a16:colId xmlns:a16="http://schemas.microsoft.com/office/drawing/2014/main" val="677037441"/>
                    </a:ext>
                  </a:extLst>
                </a:gridCol>
                <a:gridCol w="1604383">
                  <a:extLst>
                    <a:ext uri="{9D8B030D-6E8A-4147-A177-3AD203B41FA5}">
                      <a16:colId xmlns:a16="http://schemas.microsoft.com/office/drawing/2014/main" val="1276602147"/>
                    </a:ext>
                  </a:extLst>
                </a:gridCol>
                <a:gridCol w="687593">
                  <a:extLst>
                    <a:ext uri="{9D8B030D-6E8A-4147-A177-3AD203B41FA5}">
                      <a16:colId xmlns:a16="http://schemas.microsoft.com/office/drawing/2014/main" val="3350522334"/>
                    </a:ext>
                  </a:extLst>
                </a:gridCol>
              </a:tblGrid>
              <a:tr h="312717">
                <a:tc>
                  <a:txBody>
                    <a:bodyPr/>
                    <a:lstStyle/>
                    <a:p>
                      <a:pPr marL="0" rtl="0" fontAlgn="ctr" latinLnBrk="0">
                        <a:spcBef>
                          <a:spcPts val="0"/>
                        </a:spcBef>
                        <a:spcAft>
                          <a:spcPts val="0"/>
                        </a:spcAft>
                      </a:pPr>
                      <a:endParaRPr lang="EN-US" dirty="0">
                        <a:effectLst/>
                      </a:endParaRPr>
                    </a:p>
                  </a:txBody>
                  <a:tcPr marL="0" marR="0" marT="0" marB="0" anchor="ctr"/>
                </a:tc>
                <a:tc>
                  <a:txBody>
                    <a:bodyPr/>
                    <a:lstStyle/>
                    <a:p>
                      <a:pPr marL="0" algn="ctr" rtl="0" eaLnBrk="1" fontAlgn="ctr" latinLnBrk="0" hangingPunct="1">
                        <a:spcBef>
                          <a:spcPts val="0"/>
                        </a:spcBef>
                        <a:spcAft>
                          <a:spcPts val="0"/>
                        </a:spcAft>
                      </a:pPr>
                      <a:r>
                        <a:rPr lang="en-CA" sz="1800" dirty="0">
                          <a:effectLst/>
                        </a:rPr>
                        <a:t>Intersect</a:t>
                      </a:r>
                    </a:p>
                  </a:txBody>
                  <a:tcPr marL="0" marR="0" marT="0" marB="0" anchor="ctr"/>
                </a:tc>
                <a:tc>
                  <a:txBody>
                    <a:bodyPr/>
                    <a:lstStyle/>
                    <a:p>
                      <a:pPr marL="0" algn="ctr" rtl="0" eaLnBrk="1" fontAlgn="ctr" latinLnBrk="0" hangingPunct="1">
                        <a:spcBef>
                          <a:spcPts val="0"/>
                        </a:spcBef>
                        <a:spcAft>
                          <a:spcPts val="0"/>
                        </a:spcAft>
                      </a:pPr>
                      <a:r>
                        <a:rPr lang="en-CA" sz="1800" dirty="0">
                          <a:effectLst/>
                        </a:rPr>
                        <a:t>Excluding</a:t>
                      </a:r>
                    </a:p>
                  </a:txBody>
                  <a:tcPr marL="0" marR="0" marT="0" marB="0" anchor="ctr"/>
                </a:tc>
                <a:tc>
                  <a:txBody>
                    <a:bodyPr/>
                    <a:lstStyle/>
                    <a:p>
                      <a:pPr marL="0" algn="ctr" rtl="0" eaLnBrk="1" fontAlgn="ctr" latinLnBrk="0" hangingPunct="1">
                        <a:spcBef>
                          <a:spcPts val="0"/>
                        </a:spcBef>
                        <a:spcAft>
                          <a:spcPts val="0"/>
                        </a:spcAft>
                      </a:pPr>
                      <a:r>
                        <a:rPr lang="en-CA" sz="1800" dirty="0">
                          <a:effectLst/>
                        </a:rPr>
                        <a:t>Total</a:t>
                      </a:r>
                    </a:p>
                  </a:txBody>
                  <a:tcPr marL="0" marR="0" marT="0" marB="0" anchor="ctr"/>
                </a:tc>
                <a:extLst>
                  <a:ext uri="{0D108BD9-81ED-4DB2-BD59-A6C34878D82A}">
                    <a16:rowId xmlns:a16="http://schemas.microsoft.com/office/drawing/2014/main" val="400101159"/>
                  </a:ext>
                </a:extLst>
              </a:tr>
              <a:tr h="312717">
                <a:tc>
                  <a:txBody>
                    <a:bodyPr/>
                    <a:lstStyle/>
                    <a:p>
                      <a:pPr marL="0" rtl="0" fontAlgn="ctr" latinLnBrk="0">
                        <a:spcBef>
                          <a:spcPts val="0"/>
                        </a:spcBef>
                        <a:spcAft>
                          <a:spcPts val="0"/>
                        </a:spcAft>
                      </a:pPr>
                      <a:r>
                        <a:rPr lang="en-US" sz="1600" dirty="0" err="1">
                          <a:effectLst/>
                        </a:rPr>
                        <a:t>Undertand</a:t>
                      </a:r>
                      <a:endParaRPr lang="en-US" sz="1600" dirty="0">
                        <a:effectLst/>
                      </a:endParaRPr>
                    </a:p>
                  </a:txBody>
                  <a:tcPr marL="0" marR="0" marT="0" marB="0" anchor="ctr"/>
                </a:tc>
                <a:tc rowSpan="2">
                  <a:txBody>
                    <a:bodyPr/>
                    <a:lstStyle/>
                    <a:p>
                      <a:pPr marL="0" algn="ctr" rtl="0" eaLnBrk="1" fontAlgn="ctr" latinLnBrk="0" hangingPunct="1">
                        <a:spcBef>
                          <a:spcPts val="0"/>
                        </a:spcBef>
                        <a:spcAft>
                          <a:spcPts val="0"/>
                        </a:spcAft>
                      </a:pPr>
                      <a:r>
                        <a:rPr lang="en-CA" sz="1800" dirty="0">
                          <a:effectLst/>
                        </a:rPr>
                        <a:t>40404</a:t>
                      </a:r>
                    </a:p>
                  </a:txBody>
                  <a:tcPr marL="0" marR="0" marT="0" marB="0" anchor="ctr"/>
                </a:tc>
                <a:tc>
                  <a:txBody>
                    <a:bodyPr/>
                    <a:lstStyle/>
                    <a:p>
                      <a:pPr marL="0" algn="ctr" rtl="0" eaLnBrk="1" fontAlgn="ctr" latinLnBrk="0" hangingPunct="1">
                        <a:spcBef>
                          <a:spcPts val="0"/>
                        </a:spcBef>
                        <a:spcAft>
                          <a:spcPts val="0"/>
                        </a:spcAft>
                      </a:pPr>
                      <a:r>
                        <a:rPr lang="en-CA" sz="1800" dirty="0">
                          <a:effectLst/>
                        </a:rPr>
                        <a:t>21830</a:t>
                      </a:r>
                    </a:p>
                  </a:txBody>
                  <a:tcPr marL="0" marR="0" marT="0" marB="0" anchor="ctr"/>
                </a:tc>
                <a:tc>
                  <a:txBody>
                    <a:bodyPr/>
                    <a:lstStyle/>
                    <a:p>
                      <a:pPr marL="0" algn="ctr" rtl="0" eaLnBrk="1" fontAlgn="ctr" latinLnBrk="0" hangingPunct="1">
                        <a:spcBef>
                          <a:spcPts val="0"/>
                        </a:spcBef>
                        <a:spcAft>
                          <a:spcPts val="0"/>
                        </a:spcAft>
                      </a:pPr>
                      <a:r>
                        <a:rPr lang="en-CA" sz="1800" dirty="0">
                          <a:effectLst/>
                        </a:rPr>
                        <a:t>62234</a:t>
                      </a:r>
                    </a:p>
                  </a:txBody>
                  <a:tcPr marL="0" marR="0" marT="0" marB="0" anchor="ctr"/>
                </a:tc>
                <a:extLst>
                  <a:ext uri="{0D108BD9-81ED-4DB2-BD59-A6C34878D82A}">
                    <a16:rowId xmlns:a16="http://schemas.microsoft.com/office/drawing/2014/main" val="3460097773"/>
                  </a:ext>
                </a:extLst>
              </a:tr>
              <a:tr h="312717">
                <a:tc>
                  <a:txBody>
                    <a:bodyPr/>
                    <a:lstStyle/>
                    <a:p>
                      <a:pPr marL="0" rtl="0" fontAlgn="ctr" latinLnBrk="0">
                        <a:spcBef>
                          <a:spcPts val="0"/>
                        </a:spcBef>
                        <a:spcAft>
                          <a:spcPts val="0"/>
                        </a:spcAft>
                      </a:pPr>
                      <a:r>
                        <a:rPr lang="en-US" sz="1800" dirty="0">
                          <a:effectLst/>
                        </a:rPr>
                        <a:t>Include</a:t>
                      </a: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CA" sz="1800" dirty="0">
                          <a:effectLst/>
                        </a:rPr>
                        <a:t>889</a:t>
                      </a:r>
                    </a:p>
                  </a:txBody>
                  <a:tcPr marL="0" marR="0" marT="0" marB="0" anchor="ctr"/>
                </a:tc>
                <a:tc>
                  <a:txBody>
                    <a:bodyPr/>
                    <a:lstStyle/>
                    <a:p>
                      <a:pPr marL="0" algn="ctr" rtl="0" eaLnBrk="1" fontAlgn="ctr" latinLnBrk="0" hangingPunct="1">
                        <a:spcBef>
                          <a:spcPts val="0"/>
                        </a:spcBef>
                        <a:spcAft>
                          <a:spcPts val="0"/>
                        </a:spcAft>
                      </a:pPr>
                      <a:r>
                        <a:rPr lang="EN-CA" sz="1800" dirty="0">
                          <a:effectLst/>
                        </a:rPr>
                        <a:t>41293</a:t>
                      </a:r>
                      <a:endParaRPr lang="en-CA" sz="1800">
                        <a:effectLst/>
                      </a:endParaRPr>
                    </a:p>
                  </a:txBody>
                  <a:tcPr marL="0" marR="0" marT="0" marB="0" anchor="ctr"/>
                </a:tc>
                <a:extLst>
                  <a:ext uri="{0D108BD9-81ED-4DB2-BD59-A6C34878D82A}">
                    <a16:rowId xmlns:a16="http://schemas.microsoft.com/office/drawing/2014/main" val="1633280329"/>
                  </a:ext>
                </a:extLst>
              </a:tr>
              <a:tr h="487680">
                <a:tc>
                  <a:txBody>
                    <a:bodyPr/>
                    <a:lstStyle/>
                    <a:p>
                      <a:pPr marL="0" rtl="0" fontAlgn="ctr" latinLnBrk="0">
                        <a:spcBef>
                          <a:spcPts val="0"/>
                        </a:spcBef>
                        <a:spcAft>
                          <a:spcPts val="0"/>
                        </a:spcAft>
                      </a:pPr>
                      <a:r>
                        <a:rPr lang="en-US" sz="1600" dirty="0">
                          <a:effectLst/>
                        </a:rPr>
                        <a:t>Total Dependencies</a:t>
                      </a:r>
                    </a:p>
                  </a:txBody>
                  <a:tcPr marL="0" marR="0" marT="0" marB="0" anchor="ctr"/>
                </a:tc>
                <a:tc gridSpan="3">
                  <a:txBody>
                    <a:bodyPr/>
                    <a:lstStyle/>
                    <a:p>
                      <a:pPr marL="0" algn="ctr" rtl="0" eaLnBrk="1" fontAlgn="ctr" latinLnBrk="0" hangingPunct="1">
                        <a:spcBef>
                          <a:spcPts val="0"/>
                        </a:spcBef>
                        <a:spcAft>
                          <a:spcPts val="0"/>
                        </a:spcAft>
                      </a:pPr>
                      <a:r>
                        <a:rPr lang="en-CA" sz="1800" dirty="0">
                          <a:effectLst/>
                        </a:rPr>
                        <a:t>63123</a:t>
                      </a: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7529631"/>
                  </a:ext>
                </a:extLst>
              </a:tr>
            </a:tbl>
          </a:graphicData>
        </a:graphic>
      </p:graphicFrame>
      <p:sp>
        <p:nvSpPr>
          <p:cNvPr id="4" name="Slide Number Placeholder 3"/>
          <p:cNvSpPr>
            <a:spLocks noGrp="1"/>
          </p:cNvSpPr>
          <p:nvPr>
            <p:ph type="sldNum" sz="quarter" idx="12"/>
          </p:nvPr>
        </p:nvSpPr>
        <p:spPr/>
        <p:txBody>
          <a:bodyPr/>
          <a:lstStyle/>
          <a:p>
            <a:fld id="{330EA680-D336-4FF7-8B7A-9848BB0A1C32}" type="slidenum">
              <a:rPr lang="en-US" smtClean="0"/>
              <a:t>10</a:t>
            </a:fld>
            <a:endParaRPr lang="en-US"/>
          </a:p>
        </p:txBody>
      </p:sp>
      <p:pic>
        <p:nvPicPr>
          <p:cNvPr id="6" name="Picture 5"/>
          <p:cNvPicPr>
            <a:picLocks noChangeAspect="1"/>
          </p:cNvPicPr>
          <p:nvPr/>
        </p:nvPicPr>
        <p:blipFill>
          <a:blip r:embed="rId3"/>
          <a:stretch>
            <a:fillRect/>
          </a:stretch>
        </p:blipFill>
        <p:spPr>
          <a:xfrm>
            <a:off x="30500" y="3337279"/>
            <a:ext cx="4730434" cy="2752009"/>
          </a:xfrm>
          <a:prstGeom prst="rect">
            <a:avLst/>
          </a:prstGeom>
        </p:spPr>
      </p:pic>
      <p:pic>
        <p:nvPicPr>
          <p:cNvPr id="7" name="Picture 6"/>
          <p:cNvPicPr>
            <a:picLocks noChangeAspect="1"/>
          </p:cNvPicPr>
          <p:nvPr/>
        </p:nvPicPr>
        <p:blipFill>
          <a:blip r:embed="rId4"/>
          <a:stretch>
            <a:fillRect/>
          </a:stretch>
        </p:blipFill>
        <p:spPr>
          <a:xfrm>
            <a:off x="4760934" y="3337279"/>
            <a:ext cx="4383066" cy="2882288"/>
          </a:xfrm>
          <a:prstGeom prst="rect">
            <a:avLst/>
          </a:prstGeom>
        </p:spPr>
      </p:pic>
    </p:spTree>
    <p:extLst>
      <p:ext uri="{BB962C8B-B14F-4D97-AF65-F5344CB8AC3E}">
        <p14:creationId xmlns:p14="http://schemas.microsoft.com/office/powerpoint/2010/main" val="80925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Calculator for Include </a:t>
            </a:r>
            <a:r>
              <a:rPr lang="en-CA"/>
              <a:t>VS Understand</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238" y="1846263"/>
            <a:ext cx="3069974" cy="4022725"/>
          </a:xfrm>
        </p:spPr>
      </p:pic>
      <p:sp>
        <p:nvSpPr>
          <p:cNvPr id="3" name="Slide Number Placeholder 2"/>
          <p:cNvSpPr>
            <a:spLocks noGrp="1"/>
          </p:cNvSpPr>
          <p:nvPr>
            <p:ph type="sldNum" sz="quarter" idx="12"/>
          </p:nvPr>
        </p:nvSpPr>
        <p:spPr/>
        <p:txBody>
          <a:bodyPr/>
          <a:lstStyle/>
          <a:p>
            <a:fld id="{330EA680-D336-4FF7-8B7A-9848BB0A1C32}" type="slidenum">
              <a:rPr lang="en-US" smtClean="0"/>
              <a:pPr/>
              <a:t>11</a:t>
            </a:fld>
            <a:endParaRPr lang="en-US"/>
          </a:p>
        </p:txBody>
      </p:sp>
      <p:sp>
        <p:nvSpPr>
          <p:cNvPr id="5" name="TextBox 4"/>
          <p:cNvSpPr txBox="1"/>
          <p:nvPr/>
        </p:nvSpPr>
        <p:spPr>
          <a:xfrm>
            <a:off x="952500" y="2120900"/>
            <a:ext cx="1551940" cy="646331"/>
          </a:xfrm>
          <a:prstGeom prst="rect">
            <a:avLst/>
          </a:prstGeom>
          <a:noFill/>
        </p:spPr>
        <p:txBody>
          <a:bodyPr wrap="square" rtlCol="0">
            <a:spAutoFit/>
          </a:bodyPr>
          <a:lstStyle/>
          <a:p>
            <a:r>
              <a:rPr lang="en-US" b="1" dirty="0"/>
              <a:t>Confidence</a:t>
            </a:r>
          </a:p>
          <a:p>
            <a:r>
              <a:rPr lang="en-US" b="1" dirty="0"/>
              <a:t>Level</a:t>
            </a:r>
            <a:r>
              <a:rPr lang="en-US" dirty="0"/>
              <a:t>: 95%</a:t>
            </a:r>
          </a:p>
        </p:txBody>
      </p:sp>
      <p:sp>
        <p:nvSpPr>
          <p:cNvPr id="6" name="TextBox 5"/>
          <p:cNvSpPr txBox="1"/>
          <p:nvPr/>
        </p:nvSpPr>
        <p:spPr>
          <a:xfrm>
            <a:off x="952500" y="3513435"/>
            <a:ext cx="1295400" cy="1477328"/>
          </a:xfrm>
          <a:prstGeom prst="rect">
            <a:avLst/>
          </a:prstGeom>
          <a:noFill/>
        </p:spPr>
        <p:txBody>
          <a:bodyPr wrap="square" rtlCol="0">
            <a:spAutoFit/>
          </a:bodyPr>
          <a:lstStyle/>
          <a:p>
            <a:r>
              <a:rPr lang="en-US" b="1" dirty="0"/>
              <a:t>Confidence</a:t>
            </a:r>
          </a:p>
          <a:p>
            <a:r>
              <a:rPr lang="en-US" b="1" dirty="0"/>
              <a:t>Interval</a:t>
            </a:r>
            <a:r>
              <a:rPr lang="en-US" dirty="0"/>
              <a:t>: 5</a:t>
            </a:r>
          </a:p>
          <a:p>
            <a:endParaRPr lang="en-US" dirty="0"/>
          </a:p>
          <a:p>
            <a:r>
              <a:rPr lang="en-US" b="1" dirty="0"/>
              <a:t>Population: </a:t>
            </a:r>
          </a:p>
          <a:p>
            <a:r>
              <a:rPr lang="en-US" dirty="0"/>
              <a:t>63123</a:t>
            </a:r>
          </a:p>
        </p:txBody>
      </p:sp>
      <p:sp>
        <p:nvSpPr>
          <p:cNvPr id="7" name="TextBox 6"/>
          <p:cNvSpPr txBox="1"/>
          <p:nvPr/>
        </p:nvSpPr>
        <p:spPr>
          <a:xfrm>
            <a:off x="6264916" y="3328769"/>
            <a:ext cx="2358384" cy="369332"/>
          </a:xfrm>
          <a:prstGeom prst="rect">
            <a:avLst/>
          </a:prstGeom>
          <a:noFill/>
        </p:spPr>
        <p:txBody>
          <a:bodyPr wrap="square" rtlCol="0">
            <a:spAutoFit/>
          </a:bodyPr>
          <a:lstStyle/>
          <a:p>
            <a:r>
              <a:rPr lang="en-US" b="1" dirty="0"/>
              <a:t>Sample Size</a:t>
            </a:r>
            <a:r>
              <a:rPr lang="en-US" dirty="0"/>
              <a:t>: 382</a:t>
            </a:r>
          </a:p>
        </p:txBody>
      </p:sp>
    </p:spTree>
    <p:extLst>
      <p:ext uri="{BB962C8B-B14F-4D97-AF65-F5344CB8AC3E}">
        <p14:creationId xmlns:p14="http://schemas.microsoft.com/office/powerpoint/2010/main" val="7316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Comparison Result Summary – Understand versus Include</a:t>
            </a:r>
          </a:p>
        </p:txBody>
      </p:sp>
      <p:sp>
        <p:nvSpPr>
          <p:cNvPr id="3" name="Content Placeholder 2"/>
          <p:cNvSpPr>
            <a:spLocks noGrp="1"/>
          </p:cNvSpPr>
          <p:nvPr>
            <p:ph idx="1"/>
          </p:nvPr>
        </p:nvSpPr>
        <p:spPr/>
        <p:txBody>
          <a:bodyPr vert="horz" lIns="0" tIns="45720" rIns="0" bIns="45720" rtlCol="0" anchor="t">
            <a:normAutofit fontScale="70000" lnSpcReduction="20000"/>
          </a:bodyPr>
          <a:lstStyle/>
          <a:p>
            <a:pPr marL="0" indent="0">
              <a:buNone/>
            </a:pPr>
            <a:r>
              <a:rPr lang="EN-US" dirty="0">
                <a:solidFill>
                  <a:schemeClr val="tx1"/>
                </a:solidFill>
                <a:sym typeface="Wingdings"/>
              </a:rPr>
              <a:t>Most of the dependency Extracted by Include are captured by Understand</a:t>
            </a:r>
          </a:p>
          <a:p>
            <a:pPr marL="0" indent="0">
              <a:buNone/>
            </a:pPr>
            <a:r>
              <a:rPr lang="en-US" dirty="0">
                <a:solidFill>
                  <a:schemeClr val="tx1"/>
                </a:solidFill>
                <a:sym typeface="Wingdings" panose="05000000000000000000" pitchFamily="2" charset="2"/>
              </a:rPr>
              <a:t></a:t>
            </a:r>
            <a:r>
              <a:rPr lang="EN-US" dirty="0">
                <a:solidFill>
                  <a:schemeClr val="tx1"/>
                </a:solidFill>
                <a:sym typeface="Wingdings"/>
              </a:rPr>
              <a:t>  Understand extract dependency by looking at method-to-method class of every class, at which most of the time need import of the classes of the method used.</a:t>
            </a:r>
            <a:endParaRPr lang="en-US" dirty="0">
              <a:solidFill>
                <a:schemeClr val="tx1"/>
              </a:solidFill>
              <a:sym typeface="Wingdings"/>
            </a:endParaRPr>
          </a:p>
          <a:p>
            <a:pPr marL="0" indent="0">
              <a:buNone/>
            </a:pPr>
            <a:endParaRPr lang="EN-US" dirty="0">
              <a:solidFill>
                <a:schemeClr val="tx1"/>
              </a:solidFill>
              <a:latin typeface="Calibri"/>
              <a:sym typeface="Wingdings"/>
            </a:endParaRPr>
          </a:p>
          <a:p>
            <a:pPr marL="0" indent="0">
              <a:buNone/>
            </a:pPr>
            <a:r>
              <a:rPr lang="EN-US" dirty="0">
                <a:solidFill>
                  <a:schemeClr val="tx1"/>
                </a:solidFill>
                <a:sym typeface="Wingdings"/>
              </a:rPr>
              <a:t>34.5% of the total dependencies is captured only by Understand but not by Include</a:t>
            </a:r>
          </a:p>
          <a:p>
            <a:pPr marL="0" indent="0">
              <a:buNone/>
            </a:pPr>
            <a:r>
              <a:rPr lang="en-US" dirty="0">
                <a:solidFill>
                  <a:schemeClr val="tx1"/>
                </a:solidFill>
                <a:sym typeface="Wingdings" panose="05000000000000000000" pitchFamily="2" charset="2"/>
              </a:rPr>
              <a:t></a:t>
            </a:r>
            <a:r>
              <a:rPr lang="EN-US" dirty="0">
                <a:solidFill>
                  <a:schemeClr val="tx1"/>
                </a:solidFill>
                <a:sym typeface="Wingdings"/>
              </a:rPr>
              <a:t> Understand extract dependency by looking at the calling of methods to methods, and many of the 'supplier' classes are not imported but explicitly written it's full path namespace</a:t>
            </a:r>
            <a:endParaRPr lang="en-US" dirty="0">
              <a:solidFill>
                <a:schemeClr val="tx1"/>
              </a:solidFill>
              <a:sym typeface="Wingdings"/>
            </a:endParaRPr>
          </a:p>
          <a:p>
            <a:pPr marL="0" indent="0">
              <a:buNone/>
            </a:pPr>
            <a:r>
              <a:rPr lang="EN-US" dirty="0">
                <a:solidFill>
                  <a:schemeClr val="tx1"/>
                </a:solidFill>
                <a:sym typeface="Wingdings"/>
              </a:rPr>
              <a:t>è Undertand extract dependency by looking at the interfaces extended or classes inherited by every class</a:t>
            </a:r>
            <a:endParaRPr lang="en-US" dirty="0">
              <a:solidFill>
                <a:schemeClr val="tx1"/>
              </a:solidFill>
              <a:sym typeface="Wingdings"/>
            </a:endParaRPr>
          </a:p>
          <a:p>
            <a:pPr marL="0" indent="0">
              <a:buNone/>
            </a:pPr>
            <a:r>
              <a:rPr lang="EN-US" dirty="0">
                <a:solidFill>
                  <a:schemeClr val="tx1"/>
                </a:solidFill>
                <a:sym typeface="Wingdings"/>
              </a:rPr>
              <a:t>Example case(1): </a:t>
            </a:r>
            <a:endParaRPr lang="en-US" dirty="0">
              <a:solidFill>
                <a:schemeClr val="tx1"/>
              </a:solidFill>
              <a:sym typeface="Wingdings"/>
            </a:endParaRPr>
          </a:p>
          <a:p>
            <a:pPr marL="0" indent="0">
              <a:buNone/>
            </a:pPr>
            <a:r>
              <a:rPr lang="EN-US" b="1" dirty="0">
                <a:solidFill>
                  <a:schemeClr val="tx1"/>
                </a:solidFill>
                <a:latin typeface="Calibri"/>
                <a:sym typeface="Wingdings"/>
              </a:rPr>
              <a:t>From</a:t>
            </a:r>
            <a:r>
              <a:rPr lang="EN-US" dirty="0">
                <a:solidFill>
                  <a:schemeClr val="tx1"/>
                </a:solidFill>
                <a:latin typeface="Calibri"/>
                <a:sym typeface="Wingdings"/>
              </a:rPr>
              <a:t>: </a:t>
            </a:r>
            <a:r>
              <a:rPr lang="EN-US" dirty="0" err="1">
                <a:solidFill>
                  <a:schemeClr val="tx1"/>
                </a:solidFill>
                <a:latin typeface="Calibri"/>
                <a:sym typeface="Wingdings"/>
              </a:rPr>
              <a:t>hadoop</a:t>
            </a:r>
            <a:r>
              <a:rPr lang="EN-US" dirty="0">
                <a:solidFill>
                  <a:schemeClr val="tx1"/>
                </a:solidFill>
                <a:latin typeface="Calibri"/>
                <a:sym typeface="Wingdings"/>
              </a:rPr>
              <a:t>-2.7.3-src\</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-project\</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-client\</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-client-core\...\mapred\lib\aggregate\</a:t>
            </a:r>
            <a:r>
              <a:rPr lang="EN-US" dirty="0" err="1">
                <a:solidFill>
                  <a:schemeClr val="tx1"/>
                </a:solidFill>
                <a:latin typeface="Calibri"/>
                <a:sym typeface="Wingdings"/>
              </a:rPr>
              <a:t>ValueAggregator</a:t>
            </a:r>
            <a:r>
              <a:rPr lang="EN-US" dirty="0">
                <a:solidFill>
                  <a:schemeClr val="tx1"/>
                </a:solidFill>
                <a:latin typeface="Calibri"/>
                <a:sym typeface="Wingdings"/>
              </a:rPr>
              <a:t>.java</a:t>
            </a:r>
            <a:endParaRPr lang="en-US" dirty="0">
              <a:solidFill>
                <a:schemeClr val="tx1"/>
              </a:solidFill>
              <a:latin typeface="Calibri"/>
              <a:sym typeface="Wingdings"/>
            </a:endParaRPr>
          </a:p>
          <a:p>
            <a:pPr marL="0" indent="0">
              <a:buNone/>
            </a:pPr>
            <a:r>
              <a:rPr lang="EN-US" b="1" dirty="0">
                <a:solidFill>
                  <a:schemeClr val="tx1"/>
                </a:solidFill>
                <a:latin typeface="Calibri"/>
                <a:sym typeface="Wingdings"/>
              </a:rPr>
              <a:t>To</a:t>
            </a:r>
            <a:r>
              <a:rPr lang="EN-US" dirty="0">
                <a:solidFill>
                  <a:schemeClr val="tx1"/>
                </a:solidFill>
                <a:latin typeface="Calibri"/>
                <a:sym typeface="Wingdings"/>
              </a:rPr>
              <a:t>: </a:t>
            </a:r>
            <a:r>
              <a:rPr lang="EN-US" dirty="0" err="1">
                <a:solidFill>
                  <a:schemeClr val="tx1"/>
                </a:solidFill>
                <a:latin typeface="Calibri"/>
                <a:sym typeface="Wingdings"/>
              </a:rPr>
              <a:t>hadoop</a:t>
            </a:r>
            <a:r>
              <a:rPr lang="EN-US" dirty="0">
                <a:solidFill>
                  <a:schemeClr val="tx1"/>
                </a:solidFill>
                <a:latin typeface="Calibri"/>
                <a:sym typeface="Wingdings"/>
              </a:rPr>
              <a:t>-2.7.3-src\</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-project\</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-client\</a:t>
            </a:r>
            <a:r>
              <a:rPr lang="EN-US" dirty="0" err="1">
                <a:solidFill>
                  <a:schemeClr val="tx1"/>
                </a:solidFill>
                <a:latin typeface="Calibri"/>
                <a:sym typeface="Wingdings"/>
              </a:rPr>
              <a:t>hadoop</a:t>
            </a:r>
            <a:r>
              <a:rPr lang="EN-US" dirty="0">
                <a:solidFill>
                  <a:schemeClr val="tx1"/>
                </a:solidFill>
                <a:latin typeface="Calibri"/>
                <a:sym typeface="Wingdings"/>
              </a:rPr>
              <a:t>-</a:t>
            </a:r>
            <a:r>
              <a:rPr lang="EN-US" dirty="0" err="1">
                <a:solidFill>
                  <a:schemeClr val="tx1"/>
                </a:solidFill>
                <a:latin typeface="Calibri"/>
                <a:sym typeface="Wingdings"/>
              </a:rPr>
              <a:t>mapreduce</a:t>
            </a:r>
            <a:r>
              <a:rPr lang="EN-US" dirty="0">
                <a:solidFill>
                  <a:schemeClr val="tx1"/>
                </a:solidFill>
                <a:latin typeface="Calibri"/>
                <a:sym typeface="Wingdings"/>
              </a:rPr>
              <a:t>-client-core\...\</a:t>
            </a:r>
            <a:r>
              <a:rPr lang="EN-US" dirty="0" err="1">
                <a:solidFill>
                  <a:schemeClr val="tx1"/>
                </a:solidFill>
                <a:latin typeface="Calibri"/>
                <a:sym typeface="Wingdings"/>
              </a:rPr>
              <a:t>mapreduce</a:t>
            </a:r>
            <a:r>
              <a:rPr lang="EN-US" dirty="0">
                <a:solidFill>
                  <a:schemeClr val="tx1"/>
                </a:solidFill>
                <a:latin typeface="Calibri"/>
                <a:sym typeface="Wingdings"/>
              </a:rPr>
              <a:t>\lib\aggregate\</a:t>
            </a:r>
            <a:r>
              <a:rPr lang="EN-US" dirty="0" err="1">
                <a:solidFill>
                  <a:schemeClr val="tx1"/>
                </a:solidFill>
                <a:latin typeface="Calibri"/>
                <a:sym typeface="Wingdings"/>
              </a:rPr>
              <a:t>ValueAggregator</a:t>
            </a:r>
            <a:r>
              <a:rPr lang="EN-US" dirty="0">
                <a:solidFill>
                  <a:schemeClr val="tx1"/>
                </a:solidFill>
                <a:latin typeface="Calibri"/>
                <a:sym typeface="Wingdings"/>
              </a:rPr>
              <a:t>.java</a:t>
            </a:r>
          </a:p>
        </p:txBody>
      </p:sp>
      <p:sp>
        <p:nvSpPr>
          <p:cNvPr id="4" name="Slide Number Placeholder 3"/>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26787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solidFill>
                  <a:schemeClr val="tx1"/>
                </a:solidFill>
                <a:latin typeface="Calibri"/>
              </a:rPr>
              <a:t>Example case:  </a:t>
            </a:r>
            <a:endParaRPr lang="en-US">
              <a:solidFill>
                <a:schemeClr val="tx1"/>
              </a:solidFill>
              <a:latin typeface="Calibri"/>
            </a:endParaRPr>
          </a:p>
          <a:p>
            <a:r>
              <a:rPr lang="EN-US" sz="1200" b="1" dirty="0">
                <a:solidFill>
                  <a:schemeClr val="tx1"/>
                </a:solidFill>
                <a:latin typeface="Calibri"/>
              </a:rPr>
              <a:t>From:  </a:t>
            </a:r>
            <a:r>
              <a:rPr lang="EN-US" sz="1200" dirty="0" err="1">
                <a:solidFill>
                  <a:schemeClr val="tx1"/>
                </a:solidFill>
                <a:latin typeface="Calibri"/>
              </a:rPr>
              <a:t>hadoop</a:t>
            </a:r>
            <a:r>
              <a:rPr lang="EN-US" sz="1200" dirty="0">
                <a:solidFill>
                  <a:schemeClr val="tx1"/>
                </a:solidFill>
                <a:latin typeface="Calibri"/>
              </a:rPr>
              <a:t>-2.7.3-src\</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-project\</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-client\</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-client-core\...\mapred\lib\aggregate\</a:t>
            </a:r>
            <a:r>
              <a:rPr lang="EN-US" sz="1200" dirty="0" err="1">
                <a:solidFill>
                  <a:schemeClr val="tx1"/>
                </a:solidFill>
                <a:latin typeface="Calibri"/>
              </a:rPr>
              <a:t>ValueAggregator</a:t>
            </a:r>
            <a:r>
              <a:rPr lang="EN-US" sz="1200" dirty="0">
                <a:solidFill>
                  <a:schemeClr val="tx1"/>
                </a:solidFill>
                <a:latin typeface="Calibri"/>
              </a:rPr>
              <a:t>.java </a:t>
            </a:r>
            <a:endParaRPr lang="en-US" dirty="0">
              <a:solidFill>
                <a:schemeClr val="tx1"/>
              </a:solidFill>
              <a:latin typeface="Calibri"/>
            </a:endParaRPr>
          </a:p>
          <a:p>
            <a:r>
              <a:rPr lang="EN-US" sz="1200" b="1" dirty="0">
                <a:solidFill>
                  <a:schemeClr val="tx1"/>
                </a:solidFill>
                <a:latin typeface="Calibri"/>
              </a:rPr>
              <a:t>To: </a:t>
            </a:r>
            <a:r>
              <a:rPr lang="EN-US" sz="1200" dirty="0" err="1">
                <a:solidFill>
                  <a:schemeClr val="tx1"/>
                </a:solidFill>
                <a:latin typeface="Calibri"/>
              </a:rPr>
              <a:t>hadoop</a:t>
            </a:r>
            <a:r>
              <a:rPr lang="EN-US" sz="1200" dirty="0">
                <a:solidFill>
                  <a:schemeClr val="tx1"/>
                </a:solidFill>
                <a:latin typeface="Calibri"/>
              </a:rPr>
              <a:t>-2.7.3-src\</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-project\</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-client\</a:t>
            </a:r>
            <a:r>
              <a:rPr lang="EN-US" sz="1200" dirty="0" err="1">
                <a:solidFill>
                  <a:schemeClr val="tx1"/>
                </a:solidFill>
                <a:latin typeface="Calibri"/>
              </a:rPr>
              <a:t>hadoop</a:t>
            </a:r>
            <a:r>
              <a:rPr lang="EN-US" sz="1200" dirty="0">
                <a:solidFill>
                  <a:schemeClr val="tx1"/>
                </a:solidFill>
                <a:latin typeface="Calibri"/>
              </a:rPr>
              <a:t>-</a:t>
            </a:r>
            <a:r>
              <a:rPr lang="EN-US" sz="1200" dirty="0" err="1">
                <a:solidFill>
                  <a:schemeClr val="tx1"/>
                </a:solidFill>
                <a:latin typeface="Calibri"/>
              </a:rPr>
              <a:t>mapreduce</a:t>
            </a:r>
            <a:r>
              <a:rPr lang="EN-US" sz="1200" dirty="0">
                <a:solidFill>
                  <a:schemeClr val="tx1"/>
                </a:solidFill>
                <a:latin typeface="Calibri"/>
              </a:rPr>
              <a:t>-client-core\...\</a:t>
            </a:r>
            <a:r>
              <a:rPr lang="EN-US" sz="1200" dirty="0" err="1">
                <a:solidFill>
                  <a:schemeClr val="tx1"/>
                </a:solidFill>
                <a:latin typeface="Calibri"/>
              </a:rPr>
              <a:t>mapreduce</a:t>
            </a:r>
            <a:r>
              <a:rPr lang="EN-US" sz="1200" dirty="0">
                <a:solidFill>
                  <a:schemeClr val="tx1"/>
                </a:solidFill>
                <a:latin typeface="Calibri"/>
              </a:rPr>
              <a:t>\lib\aggregate\</a:t>
            </a:r>
            <a:r>
              <a:rPr lang="EN-US" sz="1200" dirty="0" err="1">
                <a:solidFill>
                  <a:schemeClr val="tx1"/>
                </a:solidFill>
                <a:latin typeface="Calibri"/>
              </a:rPr>
              <a:t>ValueAggregator</a:t>
            </a:r>
            <a:r>
              <a:rPr lang="EN-US" sz="1200" dirty="0">
                <a:solidFill>
                  <a:schemeClr val="tx1"/>
                </a:solidFill>
                <a:latin typeface="Calibri"/>
              </a:rPr>
              <a:t>.java </a:t>
            </a:r>
            <a:br>
              <a:rPr lang="en-US" sz="1200" dirty="0">
                <a:solidFill>
                  <a:schemeClr val="tx1"/>
                </a:solidFill>
                <a:latin typeface="Calibri"/>
              </a:rPr>
            </a:br>
            <a:br>
              <a:rPr lang="en-US" sz="1200" dirty="0">
                <a:solidFill>
                  <a:schemeClr val="tx1"/>
                </a:solidFill>
                <a:latin typeface="Calibri"/>
              </a:rPr>
            </a:br>
            <a:r>
              <a:rPr lang="EN-US" sz="1200" dirty="0">
                <a:solidFill>
                  <a:srgbClr val="000000"/>
                </a:solidFill>
                <a:latin typeface="Calibri"/>
              </a:rPr>
              <a:t>"mapred. … .ValueAggregator" extends "</a:t>
            </a:r>
            <a:r>
              <a:rPr lang="EN-US" sz="1200" dirty="0" err="1">
                <a:solidFill>
                  <a:srgbClr val="000000"/>
                </a:solidFill>
                <a:latin typeface="Calibri"/>
              </a:rPr>
              <a:t>mapreduce</a:t>
            </a:r>
            <a:r>
              <a:rPr lang="EN-US" sz="1200" dirty="0">
                <a:solidFill>
                  <a:schemeClr val="tx1"/>
                </a:solidFill>
                <a:latin typeface="Calibri"/>
              </a:rPr>
              <a:t>. … .ValueAggregator"</a:t>
            </a:r>
            <a:endParaRPr lang="EN-US" dirty="0">
              <a:solidFill>
                <a:schemeClr val="tx1"/>
              </a:solidFill>
              <a:latin typeface="Calibri"/>
            </a:endParaRPr>
          </a:p>
        </p:txBody>
      </p:sp>
      <p:pic>
        <p:nvPicPr>
          <p:cNvPr id="6" name="Content Placeholder 5"/>
          <p:cNvPicPr>
            <a:picLocks noGrp="1" noChangeAspect="1"/>
          </p:cNvPicPr>
          <p:nvPr>
            <p:ph idx="1"/>
          </p:nvPr>
        </p:nvPicPr>
        <p:blipFill>
          <a:blip r:embed="rId3"/>
          <a:stretch>
            <a:fillRect/>
          </a:stretch>
        </p:blipFill>
        <p:spPr>
          <a:xfrm>
            <a:off x="857546" y="2124075"/>
            <a:ext cx="7543800" cy="3331149"/>
          </a:xfrm>
        </p:spPr>
      </p:pic>
      <p:sp>
        <p:nvSpPr>
          <p:cNvPr id="4" name="Slide Number Placeholder 3"/>
          <p:cNvSpPr>
            <a:spLocks noGrp="1"/>
          </p:cNvSpPr>
          <p:nvPr>
            <p:ph type="sldNum" sz="quarter" idx="12"/>
          </p:nvPr>
        </p:nvSpPr>
        <p:spPr/>
        <p:txBody>
          <a:bodyPr/>
          <a:lstStyle/>
          <a:p>
            <a:fld id="{330EA680-D336-4FF7-8B7A-9848BB0A1C32}" type="slidenum">
              <a:rPr lang="en-US" smtClean="0"/>
              <a:t>13</a:t>
            </a:fld>
            <a:endParaRPr lang="en-US"/>
          </a:p>
        </p:txBody>
      </p:sp>
      <p:sp>
        <p:nvSpPr>
          <p:cNvPr id="8" name="Oval 7"/>
          <p:cNvSpPr/>
          <p:nvPr/>
        </p:nvSpPr>
        <p:spPr>
          <a:xfrm>
            <a:off x="1429244" y="4600575"/>
            <a:ext cx="6013450" cy="28084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9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Comparison Result Summary – Understand versus Include</a:t>
            </a:r>
            <a:endParaRPr lang="en-US" dirty="0">
              <a:solidFill>
                <a:srgbClr val="404040"/>
              </a:solidFill>
            </a:endParaRPr>
          </a:p>
        </p:txBody>
      </p:sp>
      <p:sp>
        <p:nvSpPr>
          <p:cNvPr id="3" name="Content Placeholder 2"/>
          <p:cNvSpPr>
            <a:spLocks noGrp="1"/>
          </p:cNvSpPr>
          <p:nvPr>
            <p:ph idx="1"/>
          </p:nvPr>
        </p:nvSpPr>
        <p:spPr/>
        <p:txBody>
          <a:bodyPr vert="horz" lIns="0" tIns="45720" rIns="0" bIns="45720" rtlCol="0" anchor="t">
            <a:normAutofit fontScale="70000" lnSpcReduction="20000"/>
          </a:bodyPr>
          <a:lstStyle/>
          <a:p>
            <a:pPr marL="0" indent="0">
              <a:buNone/>
            </a:pPr>
            <a:r>
              <a:rPr lang="EN-US" dirty="0">
                <a:solidFill>
                  <a:srgbClr val="000000"/>
                </a:solidFill>
                <a:latin typeface="Calibri"/>
                <a:sym typeface="Wingdings"/>
              </a:rPr>
              <a:t>1% of total dependencies is capture only by Include and not by Understand </a:t>
            </a:r>
            <a:endParaRPr lang="en-US" dirty="0">
              <a:solidFill>
                <a:srgbClr val="000000"/>
              </a:solidFill>
              <a:latin typeface="Calibri"/>
              <a:sym typeface="Wingdings"/>
            </a:endParaRPr>
          </a:p>
          <a:p>
            <a:pPr marL="0" indent="0">
              <a:buNone/>
            </a:pPr>
            <a:r>
              <a:rPr lang="EN-US" dirty="0">
                <a:solidFill>
                  <a:schemeClr val="tx1"/>
                </a:solidFill>
                <a:latin typeface="Wingdings"/>
                <a:sym typeface="Wingdings"/>
              </a:rPr>
              <a:t>è</a:t>
            </a:r>
            <a:r>
              <a:rPr lang="EN-US" dirty="0">
                <a:solidFill>
                  <a:schemeClr val="tx1"/>
                </a:solidFill>
                <a:latin typeface="Times New Roman"/>
              </a:rPr>
              <a:t>  </a:t>
            </a:r>
            <a:r>
              <a:rPr lang="EN-US" dirty="0">
                <a:solidFill>
                  <a:schemeClr val="tx1"/>
                </a:solidFill>
              </a:rPr>
              <a:t>Those capture by Include but not by Understand are those import used not for method invocation, but as variable/attribute type declaration </a:t>
            </a:r>
            <a:endParaRPr lang="en-US" dirty="0">
              <a:solidFill>
                <a:schemeClr val="tx1"/>
              </a:solidFill>
            </a:endParaRPr>
          </a:p>
          <a:p>
            <a:pPr marL="0" indent="0">
              <a:buNone/>
            </a:pPr>
            <a:r>
              <a:rPr lang="EN-US" u="sng" dirty="0">
                <a:solidFill>
                  <a:schemeClr val="tx1"/>
                </a:solidFill>
              </a:rPr>
              <a:t>Case Example(1):</a:t>
            </a:r>
            <a:endParaRPr lang="en-US" u="sng" dirty="0">
              <a:solidFill>
                <a:schemeClr val="tx1"/>
              </a:solidFill>
            </a:endParaRPr>
          </a:p>
          <a:p>
            <a:pPr marL="0" indent="0">
              <a:buNone/>
            </a:pPr>
            <a:r>
              <a:rPr lang="EN-US" b="1" dirty="0">
                <a:solidFill>
                  <a:schemeClr val="tx1"/>
                </a:solidFill>
              </a:rPr>
              <a:t>From</a:t>
            </a:r>
            <a:r>
              <a:rPr lang="EN-US" dirty="0">
                <a:solidFill>
                  <a:schemeClr val="tx1"/>
                </a:solidFill>
              </a:rPr>
              <a:t>: </a:t>
            </a:r>
            <a:r>
              <a:rPr lang="EN-US" dirty="0" err="1">
                <a:solidFill>
                  <a:schemeClr val="tx1"/>
                </a:solidFill>
              </a:rPr>
              <a:t>hadoop</a:t>
            </a:r>
            <a:r>
              <a:rPr lang="EN-US" dirty="0">
                <a:solidFill>
                  <a:schemeClr val="tx1"/>
                </a:solidFill>
              </a:rPr>
              <a:t>-2.7.3-src\</a:t>
            </a:r>
            <a:r>
              <a:rPr lang="EN-US" dirty="0" err="1">
                <a:solidFill>
                  <a:schemeClr val="tx1"/>
                </a:solidFill>
              </a:rPr>
              <a:t>hadoop</a:t>
            </a:r>
            <a:r>
              <a:rPr lang="EN-US" dirty="0">
                <a:solidFill>
                  <a:schemeClr val="tx1"/>
                </a:solidFill>
              </a:rPr>
              <a:t>-yarn-project\...\server\nodemanager \containermanager\localizer\event\</a:t>
            </a:r>
            <a:r>
              <a:rPr lang="EN-US" dirty="0" err="1">
                <a:solidFill>
                  <a:schemeClr val="tx1"/>
                </a:solidFill>
              </a:rPr>
              <a:t>ApplicationLocalizationEvent</a:t>
            </a:r>
            <a:r>
              <a:rPr lang="EN-US" dirty="0">
                <a:solidFill>
                  <a:schemeClr val="tx1"/>
                </a:solidFill>
              </a:rPr>
              <a:t>.java</a:t>
            </a:r>
            <a:endParaRPr lang="en-US" dirty="0">
              <a:solidFill>
                <a:schemeClr val="tx1"/>
              </a:solidFill>
            </a:endParaRPr>
          </a:p>
          <a:p>
            <a:pPr marL="0" indent="0">
              <a:buNone/>
            </a:pPr>
            <a:r>
              <a:rPr lang="EN-US" b="1" dirty="0">
                <a:solidFill>
                  <a:schemeClr val="tx1"/>
                </a:solidFill>
              </a:rPr>
              <a:t>To</a:t>
            </a:r>
            <a:r>
              <a:rPr lang="EN-US" dirty="0">
                <a:solidFill>
                  <a:schemeClr val="tx1"/>
                </a:solidFill>
              </a:rPr>
              <a:t>: </a:t>
            </a:r>
            <a:r>
              <a:rPr lang="EN-US" dirty="0" err="1">
                <a:solidFill>
                  <a:schemeClr val="tx1"/>
                </a:solidFill>
              </a:rPr>
              <a:t>hadoop</a:t>
            </a:r>
            <a:r>
              <a:rPr lang="EN-US" dirty="0">
                <a:solidFill>
                  <a:schemeClr val="tx1"/>
                </a:solidFill>
              </a:rPr>
              <a:t>-2.7.3-src\</a:t>
            </a:r>
            <a:r>
              <a:rPr lang="EN-US" dirty="0" err="1">
                <a:solidFill>
                  <a:schemeClr val="tx1"/>
                </a:solidFill>
              </a:rPr>
              <a:t>hadoop</a:t>
            </a:r>
            <a:r>
              <a:rPr lang="EN-US" dirty="0">
                <a:solidFill>
                  <a:schemeClr val="tx1"/>
                </a:solidFill>
              </a:rPr>
              <a:t>-yarn-project\...\server\nodemanager \containermanager\application\Application.java</a:t>
            </a:r>
            <a:endParaRPr lang="en-US" dirty="0">
              <a:solidFill>
                <a:schemeClr val="tx1"/>
              </a:solidFill>
            </a:endParaRPr>
          </a:p>
          <a:p>
            <a:pPr marL="0" indent="0">
              <a:buNone/>
            </a:pPr>
            <a:endParaRPr lang="en-US" dirty="0">
              <a:solidFill>
                <a:schemeClr val="tx1"/>
              </a:solidFill>
            </a:endParaRPr>
          </a:p>
          <a:p>
            <a:pPr marL="0" indent="0">
              <a:buNone/>
            </a:pPr>
            <a:r>
              <a:rPr lang="EN-US" u="sng" dirty="0">
                <a:solidFill>
                  <a:schemeClr val="tx1"/>
                </a:solidFill>
              </a:rPr>
              <a:t>Case Example(2):</a:t>
            </a:r>
          </a:p>
          <a:p>
            <a:pPr marL="0" indent="0">
              <a:buNone/>
            </a:pPr>
            <a:r>
              <a:rPr lang="EN-US" b="1" dirty="0">
                <a:solidFill>
                  <a:schemeClr val="tx1"/>
                </a:solidFill>
                <a:latin typeface="Calibri"/>
              </a:rPr>
              <a:t>From:</a:t>
            </a:r>
            <a:r>
              <a:rPr lang="EN-US" dirty="0">
                <a:solidFill>
                  <a:schemeClr val="tx1"/>
                </a:solidFill>
                <a:latin typeface="Calibri"/>
              </a:rPr>
              <a:t> </a:t>
            </a:r>
            <a:r>
              <a:rPr lang="EN-US" dirty="0" err="1">
                <a:solidFill>
                  <a:schemeClr val="tx1"/>
                </a:solidFill>
                <a:latin typeface="Calibri"/>
              </a:rPr>
              <a:t>hadoop</a:t>
            </a:r>
            <a:r>
              <a:rPr lang="EN-US" dirty="0">
                <a:solidFill>
                  <a:schemeClr val="tx1"/>
                </a:solidFill>
                <a:latin typeface="Calibri"/>
              </a:rPr>
              <a:t>-2.7.3-src\</a:t>
            </a:r>
            <a:r>
              <a:rPr lang="EN-US" dirty="0" err="1">
                <a:solidFill>
                  <a:schemeClr val="tx1"/>
                </a:solidFill>
                <a:latin typeface="Calibri"/>
              </a:rPr>
              <a:t>hadoop</a:t>
            </a:r>
            <a:r>
              <a:rPr lang="EN-US" dirty="0">
                <a:solidFill>
                  <a:schemeClr val="tx1"/>
                </a:solidFill>
                <a:latin typeface="Calibri"/>
              </a:rPr>
              <a:t>-yarn-project\...\yarn\server\resourcemanager\reservation\</a:t>
            </a:r>
            <a:r>
              <a:rPr lang="EN-US" dirty="0" err="1">
                <a:solidFill>
                  <a:schemeClr val="tx1"/>
                </a:solidFill>
                <a:latin typeface="Calibri"/>
              </a:rPr>
              <a:t>TestCapacityOverTimePolicy</a:t>
            </a:r>
            <a:r>
              <a:rPr lang="EN-US" dirty="0">
                <a:solidFill>
                  <a:schemeClr val="tx1"/>
                </a:solidFill>
                <a:latin typeface="Calibri"/>
              </a:rPr>
              <a:t>.java</a:t>
            </a:r>
            <a:endParaRPr lang="en-US" dirty="0">
              <a:solidFill>
                <a:schemeClr val="tx1"/>
              </a:solidFill>
              <a:latin typeface="Calibri"/>
            </a:endParaRPr>
          </a:p>
          <a:p>
            <a:pPr marL="0" indent="0">
              <a:buNone/>
            </a:pPr>
            <a:r>
              <a:rPr lang="EN-US" b="1" dirty="0">
                <a:solidFill>
                  <a:schemeClr val="tx1"/>
                </a:solidFill>
                <a:latin typeface="Calibri"/>
              </a:rPr>
              <a:t>To: </a:t>
            </a:r>
            <a:r>
              <a:rPr lang="EN-US" dirty="0">
                <a:solidFill>
                  <a:schemeClr val="tx1"/>
                </a:solidFill>
                <a:latin typeface="Calibri"/>
              </a:rPr>
              <a:t>hadoop-2.7.3-src\</a:t>
            </a:r>
            <a:r>
              <a:rPr lang="EN-US" dirty="0" err="1">
                <a:solidFill>
                  <a:schemeClr val="tx1"/>
                </a:solidFill>
                <a:latin typeface="Calibri"/>
              </a:rPr>
              <a:t>hadoop</a:t>
            </a:r>
            <a:r>
              <a:rPr lang="EN-US" dirty="0">
                <a:solidFill>
                  <a:schemeClr val="tx1"/>
                </a:solidFill>
                <a:latin typeface="Calibri"/>
              </a:rPr>
              <a:t>-yarn-project\...\yarn\server\resourcemanager\reservation\exceptions\ResourceOverCommitException.java </a:t>
            </a:r>
            <a:br>
              <a:rPr lang="en-US" dirty="0">
                <a:solidFill>
                  <a:schemeClr val="tx1"/>
                </a:solidFill>
              </a:rPr>
            </a:b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16260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152453" y="2466975"/>
            <a:ext cx="8754591" cy="3711245"/>
          </a:xfrm>
        </p:spPr>
      </p:pic>
      <p:sp>
        <p:nvSpPr>
          <p:cNvPr id="4" name="Slide Number Placeholder 3"/>
          <p:cNvSpPr>
            <a:spLocks noGrp="1"/>
          </p:cNvSpPr>
          <p:nvPr>
            <p:ph type="sldNum" sz="quarter" idx="12"/>
          </p:nvPr>
        </p:nvSpPr>
        <p:spPr/>
        <p:txBody>
          <a:bodyPr/>
          <a:lstStyle/>
          <a:p>
            <a:fld id="{330EA680-D336-4FF7-8B7A-9848BB0A1C32}" type="slidenum">
              <a:rPr lang="en-US" smtClean="0"/>
              <a:t>15</a:t>
            </a:fld>
            <a:endParaRPr lang="en-US"/>
          </a:p>
        </p:txBody>
      </p:sp>
      <p:sp>
        <p:nvSpPr>
          <p:cNvPr id="6" name="Title 1"/>
          <p:cNvSpPr txBox="1">
            <a:spLocks/>
          </p:cNvSpPr>
          <p:nvPr/>
        </p:nvSpPr>
        <p:spPr>
          <a:xfrm>
            <a:off x="956709" y="426256"/>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solidFill>
                  <a:srgbClr val="404040"/>
                </a:solidFill>
              </a:rPr>
              <a:t>Comparison Result Summary – Understand versus Include</a:t>
            </a:r>
            <a:endParaRPr lang="en-US" dirty="0">
              <a:solidFill>
                <a:srgbClr val="404040"/>
              </a:solidFill>
            </a:endParaRPr>
          </a:p>
        </p:txBody>
      </p:sp>
      <p:sp>
        <p:nvSpPr>
          <p:cNvPr id="8" name="TextBox 7"/>
          <p:cNvSpPr txBox="1"/>
          <p:nvPr/>
        </p:nvSpPr>
        <p:spPr>
          <a:xfrm>
            <a:off x="200094" y="1790700"/>
            <a:ext cx="8759212" cy="646113"/>
          </a:xfrm>
          <a:prstGeom prst="rect">
            <a:avLst/>
          </a:prstGeom>
        </p:spPr>
        <p:txBody>
          <a:bodyPr rtlCol="0">
            <a:spAutoFit/>
          </a:bodyPr>
          <a:lstStyle/>
          <a:p>
            <a:r>
              <a:rPr lang="EN-US" dirty="0"/>
              <a:t>Case Example (1) - The application object is used as an attribute, and method of Application is not invoked </a:t>
            </a:r>
            <a:endParaRPr lang="en-US" dirty="0"/>
          </a:p>
        </p:txBody>
      </p:sp>
    </p:spTree>
    <p:extLst>
      <p:ext uri="{BB962C8B-B14F-4D97-AF65-F5344CB8AC3E}">
        <p14:creationId xmlns:p14="http://schemas.microsoft.com/office/powerpoint/2010/main" val="124601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br>
              <a:rPr lang="en-US" sz="1000" dirty="0">
                <a:solidFill>
                  <a:schemeClr val="tx1"/>
                </a:solidFill>
              </a:rPr>
            </a:br>
            <a:r>
              <a:rPr lang="EN-US" sz="1800" dirty="0">
                <a:solidFill>
                  <a:srgbClr val="000000"/>
                </a:solidFill>
                <a:latin typeface="Calibri"/>
              </a:rPr>
              <a:t>Case Example (2)</a:t>
            </a:r>
            <a:br>
              <a:rPr lang="en-US" sz="1000" dirty="0">
                <a:solidFill>
                  <a:schemeClr val="tx1"/>
                </a:solidFill>
              </a:rPr>
            </a:br>
            <a:r>
              <a:rPr lang="EN-US" sz="1000" dirty="0">
                <a:solidFill>
                  <a:schemeClr val="tx1"/>
                </a:solidFill>
                <a:latin typeface="Calibri"/>
              </a:rPr>
              <a:t>From: </a:t>
            </a:r>
            <a:r>
              <a:rPr lang="EN-US" sz="1000" dirty="0" err="1">
                <a:solidFill>
                  <a:schemeClr val="tx1"/>
                </a:solidFill>
                <a:latin typeface="Calibri"/>
              </a:rPr>
              <a:t>hadoop</a:t>
            </a:r>
            <a:r>
              <a:rPr lang="EN-US" sz="1000" dirty="0">
                <a:solidFill>
                  <a:schemeClr val="tx1"/>
                </a:solidFill>
                <a:latin typeface="Calibri"/>
              </a:rPr>
              <a:t>-2.7.3-src\</a:t>
            </a:r>
            <a:r>
              <a:rPr lang="EN-US" sz="1000" dirty="0" err="1">
                <a:solidFill>
                  <a:schemeClr val="tx1"/>
                </a:solidFill>
                <a:latin typeface="Calibri"/>
              </a:rPr>
              <a:t>hadoop</a:t>
            </a:r>
            <a:r>
              <a:rPr lang="EN-US" sz="1000" dirty="0">
                <a:solidFill>
                  <a:schemeClr val="tx1"/>
                </a:solidFill>
                <a:latin typeface="Calibri"/>
              </a:rPr>
              <a:t>-yarn-project\...\yarn\server\resourcemanager\reservation\</a:t>
            </a:r>
            <a:r>
              <a:rPr lang="EN-US" sz="1000" dirty="0" err="1">
                <a:solidFill>
                  <a:schemeClr val="tx1"/>
                </a:solidFill>
                <a:latin typeface="Calibri"/>
              </a:rPr>
              <a:t>TestCapacityOverTimePolicy</a:t>
            </a:r>
            <a:r>
              <a:rPr lang="EN-US" sz="1000" dirty="0">
                <a:solidFill>
                  <a:schemeClr val="tx1"/>
                </a:solidFill>
                <a:latin typeface="Calibri"/>
              </a:rPr>
              <a:t>.java</a:t>
            </a:r>
            <a:br>
              <a:rPr lang="en-US" dirty="0">
                <a:solidFill>
                  <a:schemeClr val="tx1"/>
                </a:solidFill>
              </a:rPr>
            </a:br>
            <a:r>
              <a:rPr lang="EN-US" sz="1000" dirty="0">
                <a:solidFill>
                  <a:srgbClr val="000000"/>
                </a:solidFill>
                <a:latin typeface="Calibri"/>
              </a:rPr>
              <a:t>To: </a:t>
            </a:r>
            <a:r>
              <a:rPr lang="EN-US" sz="1000" dirty="0" err="1">
                <a:solidFill>
                  <a:srgbClr val="000000"/>
                </a:solidFill>
                <a:latin typeface="Calibri"/>
              </a:rPr>
              <a:t>hadoop</a:t>
            </a:r>
            <a:r>
              <a:rPr lang="EN-US" sz="1000" dirty="0">
                <a:solidFill>
                  <a:srgbClr val="000000"/>
                </a:solidFill>
                <a:latin typeface="Calibri"/>
              </a:rPr>
              <a:t>-2.7.3-src</a:t>
            </a:r>
            <a:r>
              <a:rPr lang="EN-US" sz="1000" dirty="0">
                <a:solidFill>
                  <a:schemeClr val="tx1"/>
                </a:solidFill>
                <a:latin typeface="Calibri"/>
              </a:rPr>
              <a:t>\</a:t>
            </a:r>
            <a:r>
              <a:rPr lang="EN-US" sz="1000" dirty="0" err="1">
                <a:solidFill>
                  <a:schemeClr val="tx1"/>
                </a:solidFill>
                <a:latin typeface="Calibri"/>
              </a:rPr>
              <a:t>hadoop</a:t>
            </a:r>
            <a:r>
              <a:rPr lang="EN-US" sz="1000" dirty="0">
                <a:solidFill>
                  <a:schemeClr val="tx1"/>
                </a:solidFill>
                <a:latin typeface="Calibri"/>
              </a:rPr>
              <a:t>-yarn-project\...\yarn\server\resourcemanager\reservation\exceptions\ResourceOverCommitException.java</a:t>
            </a:r>
            <a:br>
              <a:rPr lang="en-US" sz="1000" dirty="0">
                <a:solidFill>
                  <a:schemeClr val="tx1"/>
                </a:solidFill>
                <a:latin typeface="Calibri Light"/>
              </a:rPr>
            </a:br>
            <a:br>
              <a:rPr lang="en-US" sz="1000" dirty="0">
                <a:solidFill>
                  <a:schemeClr val="tx1"/>
                </a:solidFill>
                <a:latin typeface="Calibri Light"/>
              </a:rPr>
            </a:br>
            <a:r>
              <a:rPr lang="EN-US" sz="1100" dirty="0">
                <a:solidFill>
                  <a:schemeClr val="tx1"/>
                </a:solidFill>
                <a:latin typeface="Calibri"/>
              </a:rPr>
              <a:t>ResourceOverCommitException --&gt; Used only as expected Exception, but never use within any method implementation as a catch item</a:t>
            </a:r>
          </a:p>
        </p:txBody>
      </p:sp>
      <p:pic>
        <p:nvPicPr>
          <p:cNvPr id="5" name="Content Placeholder 4"/>
          <p:cNvPicPr>
            <a:picLocks noGrp="1" noChangeAspect="1"/>
          </p:cNvPicPr>
          <p:nvPr>
            <p:ph idx="1"/>
          </p:nvPr>
        </p:nvPicPr>
        <p:blipFill>
          <a:blip r:embed="rId3"/>
          <a:stretch>
            <a:fillRect/>
          </a:stretch>
        </p:blipFill>
        <p:spPr>
          <a:xfrm>
            <a:off x="733678" y="1933575"/>
            <a:ext cx="6301331" cy="4022725"/>
          </a:xfrm>
        </p:spPr>
      </p:pic>
      <p:sp>
        <p:nvSpPr>
          <p:cNvPr id="4" name="Slide Number Placeholder 3"/>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97848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VS Include</a:t>
            </a:r>
          </a:p>
        </p:txBody>
      </p:sp>
      <p:sp>
        <p:nvSpPr>
          <p:cNvPr id="3" name="Content Placeholder 2"/>
          <p:cNvSpPr>
            <a:spLocks noGrp="1"/>
          </p:cNvSpPr>
          <p:nvPr>
            <p:ph idx="1"/>
          </p:nvPr>
        </p:nvSpPr>
        <p:spPr/>
        <p:txBody>
          <a:bodyPr/>
          <a:lstStyle/>
          <a:p>
            <a:pPr marL="0" indent="0" algn="ctr">
              <a:buNone/>
            </a:pPr>
            <a:r>
              <a:rPr lang="en-US" b="1" dirty="0"/>
              <a:t>OVERLAP</a:t>
            </a:r>
          </a:p>
          <a:p>
            <a:pPr>
              <a:buFont typeface="Arial" panose="020B0604020202020204" pitchFamily="34" charset="0"/>
              <a:buChar char="•"/>
            </a:pPr>
            <a:r>
              <a:rPr lang="en-US" b="1" dirty="0"/>
              <a:t>8297</a:t>
            </a:r>
            <a:r>
              <a:rPr lang="en-US" dirty="0"/>
              <a:t>: </a:t>
            </a:r>
            <a:r>
              <a:rPr lang="en-US" dirty="0">
                <a:solidFill>
                  <a:srgbClr val="00B0F0"/>
                </a:solidFill>
              </a:rPr>
              <a:t>…\</a:t>
            </a:r>
            <a:r>
              <a:rPr lang="en-US" dirty="0" err="1">
                <a:solidFill>
                  <a:srgbClr val="00B0F0"/>
                </a:solidFill>
              </a:rPr>
              <a:t>hadoop</a:t>
            </a:r>
            <a:r>
              <a:rPr lang="en-US" dirty="0">
                <a:solidFill>
                  <a:srgbClr val="00B0F0"/>
                </a:solidFill>
              </a:rPr>
              <a:t>\</a:t>
            </a:r>
            <a:r>
              <a:rPr lang="en-US" dirty="0" err="1">
                <a:solidFill>
                  <a:srgbClr val="00B0F0"/>
                </a:solidFill>
              </a:rPr>
              <a:t>hdfs</a:t>
            </a:r>
            <a:r>
              <a:rPr lang="en-US" dirty="0">
                <a:solidFill>
                  <a:srgbClr val="00B0F0"/>
                </a:solidFill>
              </a:rPr>
              <a:t>\server\</a:t>
            </a:r>
            <a:r>
              <a:rPr lang="en-US" dirty="0" err="1">
                <a:solidFill>
                  <a:srgbClr val="00B0F0"/>
                </a:solidFill>
              </a:rPr>
              <a:t>namenode</a:t>
            </a:r>
            <a:r>
              <a:rPr lang="en-US" dirty="0">
                <a:solidFill>
                  <a:srgbClr val="00B0F0"/>
                </a:solidFill>
              </a:rPr>
              <a:t>\</a:t>
            </a:r>
            <a:r>
              <a:rPr lang="en-US" b="1" dirty="0">
                <a:solidFill>
                  <a:srgbClr val="00B0F0"/>
                </a:solidFill>
              </a:rPr>
              <a:t>FSDirSymlinkOp.java</a:t>
            </a:r>
            <a:r>
              <a:rPr lang="en-US" dirty="0"/>
              <a:t> </a:t>
            </a:r>
            <a:r>
              <a:rPr lang="en-US" dirty="0">
                <a:sym typeface="Wingdings" panose="05000000000000000000" pitchFamily="2" charset="2"/>
              </a:rPr>
              <a:t> …</a:t>
            </a:r>
            <a:r>
              <a:rPr lang="en-US" dirty="0">
                <a:solidFill>
                  <a:srgbClr val="FF0000"/>
                </a:solidFill>
              </a:rPr>
              <a:t>\</a:t>
            </a:r>
            <a:r>
              <a:rPr lang="en-US" dirty="0" err="1">
                <a:solidFill>
                  <a:srgbClr val="FF0000"/>
                </a:solidFill>
              </a:rPr>
              <a:t>hadoop</a:t>
            </a:r>
            <a:r>
              <a:rPr lang="en-US" dirty="0">
                <a:solidFill>
                  <a:srgbClr val="FF0000"/>
                </a:solidFill>
              </a:rPr>
              <a:t>\fs\permission\</a:t>
            </a:r>
            <a:r>
              <a:rPr lang="en-US" b="1" dirty="0">
                <a:solidFill>
                  <a:srgbClr val="FF0000"/>
                </a:solidFill>
              </a:rPr>
              <a:t>PermissionStatus</a:t>
            </a:r>
            <a:r>
              <a:rPr lang="en-US" dirty="0">
                <a:solidFill>
                  <a:srgbClr val="FF0000"/>
                </a:solidFill>
              </a:rPr>
              <a:t>.java</a:t>
            </a:r>
          </a:p>
          <a:p>
            <a:pPr>
              <a:buFont typeface="Arial" panose="020B0604020202020204" pitchFamily="34" charset="0"/>
              <a:buChar char="•"/>
            </a:pPr>
            <a:r>
              <a:rPr lang="en-US" dirty="0"/>
              <a:t>Both have an import statement</a:t>
            </a:r>
          </a:p>
          <a:p>
            <a:pPr>
              <a:buFont typeface="Arial" panose="020B0604020202020204" pitchFamily="34" charset="0"/>
              <a:buChar char="•"/>
            </a:pPr>
            <a:r>
              <a:rPr lang="en-US" dirty="0"/>
              <a:t>Understand contains method parameters and method calls</a:t>
            </a:r>
          </a:p>
          <a:p>
            <a:pPr marL="0" indent="0" algn="ctr">
              <a:buNone/>
            </a:pPr>
            <a:r>
              <a:rPr lang="en-US" dirty="0" err="1">
                <a:latin typeface="Lucida Sans Typewriter" panose="020B0509030504030204" pitchFamily="49" charset="0"/>
              </a:rPr>
              <a:t>PermissionStatis</a:t>
            </a:r>
            <a:r>
              <a:rPr lang="en-US" dirty="0">
                <a:latin typeface="Lucida Sans Typewriter" panose="020B0509030504030204" pitchFamily="49" charset="0"/>
              </a:rPr>
              <a:t> </a:t>
            </a:r>
            <a:r>
              <a:rPr lang="en-US" dirty="0" err="1">
                <a:latin typeface="Lucida Sans Typewriter" panose="020B0509030504030204" pitchFamily="49" charset="0"/>
              </a:rPr>
              <a:t>dirPerms</a:t>
            </a:r>
            <a:r>
              <a:rPr lang="en-US" dirty="0">
                <a:latin typeface="Lucida Sans Typewriter" panose="020B0509030504030204" pitchFamily="49" charset="0"/>
              </a:rPr>
              <a:t>;</a:t>
            </a:r>
          </a:p>
          <a:p>
            <a:pPr marL="0" indent="0" algn="ctr">
              <a:buNone/>
            </a:pPr>
            <a:r>
              <a:rPr lang="en-US" dirty="0" err="1">
                <a:latin typeface="Lucida Sans Typewriter" panose="020B0509030504030204" pitchFamily="49" charset="0"/>
              </a:rPr>
              <a:t>dirPerms.getUserName</a:t>
            </a:r>
            <a:r>
              <a:rPr lang="en-US" dirty="0">
                <a:latin typeface="Lucida Sans Typewriter" panose="020B0509030504030204" pitchFamily="49" charset="0"/>
              </a:rPr>
              <a:t>;</a:t>
            </a:r>
          </a:p>
        </p:txBody>
      </p:sp>
      <p:sp>
        <p:nvSpPr>
          <p:cNvPr id="4" name="Slide Number Placeholder 3"/>
          <p:cNvSpPr>
            <a:spLocks noGrp="1"/>
          </p:cNvSpPr>
          <p:nvPr>
            <p:ph type="sldNum" sz="quarter" idx="12"/>
          </p:nvPr>
        </p:nvSpPr>
        <p:spPr/>
        <p:txBody>
          <a:bodyPr/>
          <a:lstStyle/>
          <a:p>
            <a:fld id="{330EA680-D336-4FF7-8B7A-9848BB0A1C32}" type="slidenum">
              <a:rPr lang="en-US" smtClean="0"/>
              <a:pPr/>
              <a:t>17</a:t>
            </a:fld>
            <a:endParaRPr lang="en-US"/>
          </a:p>
        </p:txBody>
      </p:sp>
    </p:spTree>
    <p:extLst>
      <p:ext uri="{BB962C8B-B14F-4D97-AF65-F5344CB8AC3E}">
        <p14:creationId xmlns:p14="http://schemas.microsoft.com/office/powerpoint/2010/main" val="32798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48359" y="723900"/>
            <a:ext cx="7543801" cy="4941994"/>
          </a:xfrm>
          <a:prstGeom prst="rect">
            <a:avLst/>
          </a:prstGeom>
        </p:spPr>
        <p:txBody>
          <a:bodyPr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4800" dirty="0">
                <a:latin typeface="+mj-lt"/>
              </a:rPr>
              <a:t>Understand Only</a:t>
            </a:r>
            <a:endParaRPr lang="EN-US" sz="4800" dirty="0">
              <a:latin typeface="+mj-lt"/>
            </a:endParaRPr>
          </a:p>
          <a:p>
            <a:pPr>
              <a:buFont typeface="Arial" panose="020B0604020202020204" pitchFamily="34" charset="0"/>
              <a:buChar char="•"/>
            </a:pPr>
            <a:r>
              <a:rPr lang="EN-US" b="1" dirty="0"/>
              <a:t>44087</a:t>
            </a:r>
            <a:r>
              <a:rPr lang="en-US" dirty="0"/>
              <a:t>...</a:t>
            </a:r>
            <a:r>
              <a:rPr lang="EN-US" dirty="0">
                <a:solidFill>
                  <a:srgbClr val="00B0F0"/>
                </a:solidFill>
              </a:rPr>
              <a:t>\java\org\apache\</a:t>
            </a:r>
            <a:r>
              <a:rPr lang="EN-US" dirty="0" err="1">
                <a:solidFill>
                  <a:srgbClr val="00B0F0"/>
                </a:solidFill>
              </a:rPr>
              <a:t>hadoop</a:t>
            </a:r>
            <a:r>
              <a:rPr lang="EN-US" dirty="0">
                <a:solidFill>
                  <a:srgbClr val="00B0F0"/>
                </a:solidFill>
              </a:rPr>
              <a:t>\security\</a:t>
            </a:r>
            <a:r>
              <a:rPr lang="EN-US" b="1" dirty="0">
                <a:solidFill>
                  <a:srgbClr val="00B0F0"/>
                </a:solidFill>
              </a:rPr>
              <a:t>TestNetgroupCache.java</a:t>
            </a:r>
            <a:r>
              <a:rPr lang="EN-US" dirty="0"/>
              <a:t> </a:t>
            </a:r>
            <a:r>
              <a:rPr lang="EN-US" dirty="0">
                <a:sym typeface="Wingdings" panose="05000000000000000000" pitchFamily="2" charset="2"/>
              </a:rPr>
              <a:t> </a:t>
            </a:r>
            <a:r>
              <a:rPr lang="en-US" dirty="0">
                <a:solidFill>
                  <a:srgbClr val="FF0000"/>
                </a:solidFill>
              </a:rPr>
              <a:t>…</a:t>
            </a:r>
            <a:r>
              <a:rPr lang="EN-US" dirty="0">
                <a:solidFill>
                  <a:srgbClr val="FF0000"/>
                </a:solidFill>
              </a:rPr>
              <a:t>\main\java\org\apache\</a:t>
            </a:r>
            <a:r>
              <a:rPr lang="EN-US" dirty="0" err="1">
                <a:solidFill>
                  <a:srgbClr val="FF0000"/>
                </a:solidFill>
              </a:rPr>
              <a:t>hadoop</a:t>
            </a:r>
            <a:r>
              <a:rPr lang="EN-US" dirty="0">
                <a:solidFill>
                  <a:srgbClr val="FF0000"/>
                </a:solidFill>
              </a:rPr>
              <a:t>\security\</a:t>
            </a:r>
            <a:r>
              <a:rPr lang="EN-US" b="1" dirty="0">
                <a:solidFill>
                  <a:srgbClr val="FF0000"/>
                </a:solidFill>
              </a:rPr>
              <a:t>NetgroupCache.java</a:t>
            </a:r>
          </a:p>
          <a:p>
            <a:pPr>
              <a:buFont typeface="Arial" panose="020B0604020202020204" pitchFamily="34" charset="0"/>
              <a:buChar char="•"/>
            </a:pPr>
            <a:r>
              <a:rPr lang="EN-US" dirty="0"/>
              <a:t>No import statement in TestNetgroupCache.java</a:t>
            </a:r>
          </a:p>
          <a:p>
            <a:pPr>
              <a:buFont typeface="Arial" panose="020B0604020202020204" pitchFamily="34" charset="0"/>
              <a:buChar char="•"/>
            </a:pPr>
            <a:r>
              <a:rPr lang="EN-US" dirty="0"/>
              <a:t>Uses a method from NetGroupCache, both in same Hadoop project so import not needed</a:t>
            </a:r>
          </a:p>
          <a:p>
            <a:pPr>
              <a:buFont typeface="Arial" panose="020B0604020202020204" pitchFamily="34" charset="0"/>
              <a:buChar char="•"/>
            </a:pPr>
            <a:r>
              <a:rPr lang="en-US" dirty="0"/>
              <a:t>Static reference is allowed in Java</a:t>
            </a:r>
            <a:endParaRPr lang="EN-US" dirty="0"/>
          </a:p>
          <a:p>
            <a:pPr marL="0" indent="0">
              <a:buNone/>
            </a:pPr>
            <a:endParaRPr lang="en-US" dirty="0">
              <a:latin typeface="Lucida Sans Typewriter" panose="020B0509030504030204" pitchFamily="49" charset="0"/>
            </a:endParaRPr>
          </a:p>
          <a:p>
            <a:pPr marL="0" indent="0" algn="ctr">
              <a:buNone/>
            </a:pPr>
            <a:r>
              <a:rPr lang="EN-US" dirty="0" err="1">
                <a:latin typeface="Lucida Sans Typewriter" panose="020B0509030504030204" pitchFamily="49" charset="0"/>
              </a:rPr>
              <a:t>NetgroupCache.add</a:t>
            </a:r>
            <a:r>
              <a:rPr lang="EN-US" dirty="0">
                <a:latin typeface="Lucida Sans Typewriter" panose="020B0509030504030204" pitchFamily="49" charset="0"/>
              </a:rPr>
              <a:t>(GROUP1, users)</a:t>
            </a:r>
          </a:p>
        </p:txBody>
      </p:sp>
      <p:sp>
        <p:nvSpPr>
          <p:cNvPr id="4" name="Slide Number Placeholder 3"/>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val="261586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48359" y="723900"/>
            <a:ext cx="7543801" cy="4941994"/>
          </a:xfrm>
          <a:prstGeom prst="rect">
            <a:avLst/>
          </a:prstGeom>
        </p:spPr>
        <p:txBody>
          <a:bodyPr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4800" dirty="0">
                <a:latin typeface="+mj-lt"/>
              </a:rPr>
              <a:t>Include Only</a:t>
            </a:r>
          </a:p>
          <a:p>
            <a:pPr>
              <a:buFont typeface="Arial" panose="020B0604020202020204" pitchFamily="34" charset="0"/>
              <a:buChar char="•"/>
            </a:pPr>
            <a:r>
              <a:rPr lang="EN-US" b="1" dirty="0"/>
              <a:t>62615</a:t>
            </a:r>
            <a:r>
              <a:rPr lang="EN-US" dirty="0"/>
              <a:t>:</a:t>
            </a:r>
            <a:r>
              <a:rPr lang="EN-US" dirty="0">
                <a:solidFill>
                  <a:srgbClr val="00B0F0"/>
                </a:solidFill>
              </a:rPr>
              <a:t>…\</a:t>
            </a:r>
            <a:r>
              <a:rPr lang="EN-US" dirty="0" err="1">
                <a:solidFill>
                  <a:srgbClr val="00B0F0"/>
                </a:solidFill>
              </a:rPr>
              <a:t>hadoop</a:t>
            </a:r>
            <a:r>
              <a:rPr lang="EN-US" dirty="0">
                <a:solidFill>
                  <a:srgbClr val="00B0F0"/>
                </a:solidFill>
              </a:rPr>
              <a:t>\yarn\server\nodemanager\containermanager\container\</a:t>
            </a:r>
            <a:r>
              <a:rPr lang="EN-US" b="1" dirty="0">
                <a:solidFill>
                  <a:srgbClr val="00B0F0"/>
                </a:solidFill>
              </a:rPr>
              <a:t>ContainerImpl.java</a:t>
            </a:r>
            <a:r>
              <a:rPr lang="EN-US" dirty="0">
                <a:solidFill>
                  <a:srgbClr val="00B0F0"/>
                </a:solidFill>
              </a:rPr>
              <a:t> </a:t>
            </a:r>
            <a:r>
              <a:rPr lang="EN-US" dirty="0">
                <a:sym typeface="Wingdings" panose="05000000000000000000" pitchFamily="2" charset="2"/>
              </a:rPr>
              <a:t></a:t>
            </a:r>
            <a:r>
              <a:rPr lang="EN-US" dirty="0"/>
              <a:t>… </a:t>
            </a:r>
            <a:r>
              <a:rPr lang="EN-US" dirty="0">
                <a:solidFill>
                  <a:srgbClr val="FF0000"/>
                </a:solidFill>
              </a:rPr>
              <a:t>\</a:t>
            </a:r>
            <a:r>
              <a:rPr lang="EN-US" dirty="0" err="1">
                <a:solidFill>
                  <a:srgbClr val="FF0000"/>
                </a:solidFill>
              </a:rPr>
              <a:t>hadoop</a:t>
            </a:r>
            <a:r>
              <a:rPr lang="EN-US" dirty="0">
                <a:solidFill>
                  <a:srgbClr val="FF0000"/>
                </a:solidFill>
              </a:rPr>
              <a:t>\yarn\server\nodemanager\containermanager\application\ </a:t>
            </a:r>
            <a:r>
              <a:rPr lang="EN-US" b="1" dirty="0">
                <a:solidFill>
                  <a:srgbClr val="FF0000"/>
                </a:solidFill>
              </a:rPr>
              <a:t>ApplicationContainerFinishedEvent.java</a:t>
            </a:r>
          </a:p>
          <a:p>
            <a:pPr>
              <a:buFont typeface="Arial" panose="020B0604020202020204" pitchFamily="34" charset="0"/>
              <a:buChar char="•"/>
            </a:pPr>
            <a:r>
              <a:rPr lang="EN-US" dirty="0"/>
              <a:t>Import statement in file but not outputted in Understand csv file</a:t>
            </a:r>
          </a:p>
          <a:p>
            <a:pPr>
              <a:buFont typeface="Arial" panose="020B0604020202020204" pitchFamily="34" charset="0"/>
              <a:buChar char="•"/>
            </a:pPr>
            <a:r>
              <a:rPr lang="EN-US" dirty="0"/>
              <a:t>Understand Dependency browser lists it as a dependency</a:t>
            </a:r>
          </a:p>
          <a:p>
            <a:pPr>
              <a:buFont typeface="Arial" panose="020B0604020202020204" pitchFamily="34" charset="0"/>
              <a:buChar char="•"/>
            </a:pPr>
            <a:r>
              <a:rPr lang="EN-US" dirty="0"/>
              <a:t>File does create a new Application class</a:t>
            </a:r>
          </a:p>
          <a:p>
            <a:pPr marL="0" indent="0">
              <a:buNone/>
            </a:pPr>
            <a:endParaRPr lang="EN-US" dirty="0">
              <a:latin typeface="Lucida Sans Typewriter" panose="020B0509030504030204" pitchFamily="49" charset="0"/>
            </a:endParaRPr>
          </a:p>
          <a:p>
            <a:pPr marL="0" indent="0">
              <a:buNone/>
            </a:pPr>
            <a:r>
              <a:rPr lang="EN-US" dirty="0">
                <a:latin typeface="Lucida Sans Typewriter" panose="020B0509030504030204" pitchFamily="49" charset="0"/>
              </a:rPr>
              <a:t>eventHandler.handle(new ApplicationContainerFinishedEvent(containerId))</a:t>
            </a:r>
          </a:p>
        </p:txBody>
      </p:sp>
      <p:sp>
        <p:nvSpPr>
          <p:cNvPr id="3" name="Slide Number Placeholder 2"/>
          <p:cNvSpPr>
            <a:spLocks noGrp="1"/>
          </p:cNvSpPr>
          <p:nvPr>
            <p:ph type="sldNum" sz="quarter" idx="12"/>
          </p:nvPr>
        </p:nvSpPr>
        <p:spPr/>
        <p:txBody>
          <a:bodyPr/>
          <a:lstStyle/>
          <a:p>
            <a:fld id="{330EA680-D336-4FF7-8B7A-9848BB0A1C32}" type="slidenum">
              <a:rPr lang="en-US" smtClean="0"/>
              <a:pPr/>
              <a:t>19</a:t>
            </a:fld>
            <a:endParaRPr lang="en-US"/>
          </a:p>
        </p:txBody>
      </p:sp>
    </p:spTree>
    <p:extLst>
      <p:ext uri="{BB962C8B-B14F-4D97-AF65-F5344CB8AC3E}">
        <p14:creationId xmlns:p14="http://schemas.microsoft.com/office/powerpoint/2010/main" val="386820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2</a:t>
            </a:fld>
            <a:endParaRPr lang="en-US"/>
          </a:p>
        </p:txBody>
      </p:sp>
      <p:sp>
        <p:nvSpPr>
          <p:cNvPr id="3" name="TextBox 2"/>
          <p:cNvSpPr txBox="1"/>
          <p:nvPr/>
        </p:nvSpPr>
        <p:spPr>
          <a:xfrm>
            <a:off x="822960" y="2095500"/>
            <a:ext cx="7543800" cy="3139321"/>
          </a:xfrm>
          <a:prstGeom prst="rect">
            <a:avLst/>
          </a:prstGeom>
          <a:noFill/>
        </p:spPr>
        <p:txBody>
          <a:bodyPr wrap="square" rtlCol="0" anchor="t">
            <a:spAutoFit/>
          </a:bodyPr>
          <a:lstStyle/>
          <a:p>
            <a:pPr marL="285750" indent="-285750">
              <a:buFont typeface="Arial" panose="020B0604020202020204" pitchFamily="34" charset="0"/>
              <a:buChar char="•"/>
            </a:pPr>
            <a:r>
              <a:rPr lang="EN-US" dirty="0"/>
              <a:t>Include VS Understand</a:t>
            </a:r>
          </a:p>
          <a:p>
            <a:pPr marL="742950" lvl="1" indent="-285750">
              <a:buFont typeface="Arial" panose="020B0604020202020204" pitchFamily="34" charset="0"/>
              <a:buChar char="•"/>
            </a:pPr>
            <a:r>
              <a:rPr lang="en-US" dirty="0"/>
              <a:t>Extraction Process</a:t>
            </a:r>
          </a:p>
          <a:p>
            <a:pPr marL="742950" lvl="1" indent="-285750">
              <a:buFont typeface="Arial" panose="020B0604020202020204" pitchFamily="34" charset="0"/>
              <a:buChar char="•"/>
            </a:pPr>
            <a:r>
              <a:rPr lang="en-US" dirty="0"/>
              <a:t>Comparison Results</a:t>
            </a:r>
            <a:endParaRPr lang="EN-US" dirty="0"/>
          </a:p>
          <a:p>
            <a:pPr marL="742950" lvl="1" indent="-285750">
              <a:buFont typeface="Arial" panose="020B0604020202020204" pitchFamily="34" charset="0"/>
              <a:buChar char="•"/>
            </a:pPr>
            <a:r>
              <a:rPr lang="EN-US" dirty="0"/>
              <a:t>Qualitative Analysis</a:t>
            </a:r>
          </a:p>
          <a:p>
            <a:pPr marL="285750" indent="-285750">
              <a:buFont typeface="Arial" panose="020B0604020202020204" pitchFamily="34" charset="0"/>
              <a:buChar char="•"/>
            </a:pPr>
            <a:r>
              <a:rPr lang="EN-US" dirty="0"/>
              <a:t>IDEA VS Understand </a:t>
            </a:r>
          </a:p>
          <a:p>
            <a:pPr marL="742950" lvl="1" indent="-285750">
              <a:buFont typeface="Arial" panose="020B0604020202020204" pitchFamily="34" charset="0"/>
              <a:buChar char="•"/>
            </a:pPr>
            <a:r>
              <a:rPr lang="en-US" dirty="0"/>
              <a:t>Extraction Process</a:t>
            </a:r>
          </a:p>
          <a:p>
            <a:pPr marL="742950" lvl="1" indent="-285750">
              <a:buFont typeface="Arial" panose="020B0604020202020204" pitchFamily="34" charset="0"/>
              <a:buChar char="•"/>
            </a:pPr>
            <a:r>
              <a:rPr lang="en-US" dirty="0"/>
              <a:t>Comparison Results</a:t>
            </a:r>
            <a:endParaRPr lang="EN-US" dirty="0"/>
          </a:p>
          <a:p>
            <a:pPr marL="742950" lvl="1" indent="-285750">
              <a:buFont typeface="Arial" panose="020B0604020202020204" pitchFamily="34" charset="0"/>
              <a:buChar char="•"/>
            </a:pPr>
            <a:r>
              <a:rPr lang="EN-US" dirty="0"/>
              <a:t>Qualitative Analysis</a:t>
            </a:r>
          </a:p>
          <a:p>
            <a:pPr marL="285750" indent="-285750">
              <a:buFont typeface="Arial" panose="020B0604020202020204" pitchFamily="34" charset="0"/>
              <a:buChar char="•"/>
            </a:pPr>
            <a:r>
              <a:rPr lang="en-US" dirty="0"/>
              <a:t>Alternative Dependency Tool : </a:t>
            </a:r>
            <a:r>
              <a:rPr lang="en-US" dirty="0" err="1"/>
              <a:t>srcML</a:t>
            </a:r>
            <a:r>
              <a:rPr lang="EN-US" dirty="0"/>
              <a:t> </a:t>
            </a:r>
          </a:p>
          <a:p>
            <a:pPr marL="285750" indent="-285750">
              <a:buFont typeface="Arial" panose="020B0604020202020204" pitchFamily="34" charset="0"/>
              <a:buChar char="•"/>
            </a:pPr>
            <a:r>
              <a:rPr lang="EN-US" dirty="0"/>
              <a:t>Lessons learned</a:t>
            </a:r>
          </a:p>
          <a:p>
            <a:pPr marL="285750" indent="-285750">
              <a:buFont typeface="Arial" panose="020B0604020202020204" pitchFamily="34" charset="0"/>
              <a:buChar char="•"/>
            </a:pPr>
            <a:r>
              <a:rPr lang="EN-US" dirty="0"/>
              <a:t>Conclusion </a:t>
            </a:r>
          </a:p>
        </p:txBody>
      </p:sp>
    </p:spTree>
    <p:extLst>
      <p:ext uri="{BB962C8B-B14F-4D97-AF65-F5344CB8AC3E}">
        <p14:creationId xmlns:p14="http://schemas.microsoft.com/office/powerpoint/2010/main" val="128747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Overview (</a:t>
            </a:r>
            <a:r>
              <a:rPr lang="EN-US" dirty="0" err="1"/>
              <a:t>IncVUnd</a:t>
            </a:r>
            <a:r>
              <a:rPr lang="EN-US" dirty="0"/>
              <a:t>)</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 It is generally seen that the dependents not overlapping retrieved by Understand is due to children being imported but parents being used and data types being used without any imports at all. Thus having more dependencies that would not be found by Include as it only finds imports of the direct class</a:t>
            </a:r>
            <a:endParaRPr lang="en-US" dirty="0"/>
          </a:p>
          <a:p>
            <a:r>
              <a:rPr lang="EN-US" dirty="0">
                <a:solidFill>
                  <a:srgbClr val="404040"/>
                </a:solidFill>
              </a:rPr>
              <a:t> The Include tool finds some dependencies that are not found by Understand and those are generally imported classes used as parameters or links, or inherited classes that add features</a:t>
            </a:r>
            <a:endParaRPr lang="en-US" dirty="0">
              <a:solidFill>
                <a:srgbClr val="404040"/>
              </a:solidFill>
            </a:endParaRPr>
          </a:p>
          <a:p>
            <a:r>
              <a:rPr lang="EN-US" dirty="0">
                <a:solidFill>
                  <a:srgbClr val="404040"/>
                </a:solidFill>
              </a:rPr>
              <a:t> The precision of the Include tool is 40404/41293 ~ 0.98</a:t>
            </a:r>
            <a:endParaRPr lang="en-US" dirty="0">
              <a:solidFill>
                <a:srgbClr val="404040"/>
              </a:solidFill>
            </a:endParaRPr>
          </a:p>
          <a:p>
            <a:r>
              <a:rPr lang="EN-US" dirty="0">
                <a:solidFill>
                  <a:srgbClr val="404040"/>
                </a:solidFill>
              </a:rPr>
              <a:t> The recall of the Include tool is 40404/65650 ~ 0.64</a:t>
            </a:r>
            <a:endParaRPr lang="en-US">
              <a:solidFill>
                <a:srgbClr val="404040"/>
              </a:solidFill>
            </a:endParaRPr>
          </a:p>
          <a:p>
            <a:endParaRPr lang="en-US">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63002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a:t>Intellij</a:t>
            </a:r>
            <a:r>
              <a:rPr lang="EN-US" sz="7200" dirty="0"/>
              <a:t> IDEA vs.</a:t>
            </a:r>
            <a:br>
              <a:rPr lang="en-US" sz="7200" dirty="0">
                <a:solidFill>
                  <a:schemeClr val="tx1"/>
                </a:solidFill>
              </a:rPr>
            </a:br>
            <a:r>
              <a:rPr lang="EN-US" sz="7200" dirty="0">
                <a:solidFill>
                  <a:srgbClr val="262626"/>
                </a:solidFill>
                <a:latin typeface="Calibri Light"/>
              </a:rPr>
              <a:t>Understand</a:t>
            </a:r>
          </a:p>
        </p:txBody>
      </p:sp>
      <p:sp>
        <p:nvSpPr>
          <p:cNvPr id="3" name="Subtitle 2"/>
          <p:cNvSpPr>
            <a:spLocks noGrp="1"/>
          </p:cNvSpPr>
          <p:nvPr>
            <p:ph type="subTitle" idx="1"/>
          </p:nvPr>
        </p:nvSpPr>
        <p:spPr/>
        <p:txBody>
          <a:bodyPr/>
          <a:lstStyle/>
          <a:p>
            <a:r>
              <a:rPr lang="en-US" dirty="0"/>
              <a:t>Quantitative analysis</a:t>
            </a:r>
          </a:p>
        </p:txBody>
      </p:sp>
    </p:spTree>
    <p:extLst>
      <p:ext uri="{BB962C8B-B14F-4D97-AF65-F5344CB8AC3E}">
        <p14:creationId xmlns:p14="http://schemas.microsoft.com/office/powerpoint/2010/main" val="88431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a:rPr>
              <a:t>Extracting</a:t>
            </a:r>
            <a:r>
              <a:rPr lang="EN-US">
                <a:solidFill>
                  <a:schemeClr val="tx1"/>
                </a:solidFill>
                <a:latin typeface="Calibri"/>
              </a:rPr>
              <a:t> </a:t>
            </a:r>
            <a:r>
              <a:rPr lang="EN-US" dirty="0">
                <a:solidFill>
                  <a:schemeClr val="tx1"/>
                </a:solidFill>
                <a:latin typeface="Calibri"/>
              </a:rPr>
              <a:t>info </a:t>
            </a:r>
            <a:r>
              <a:rPr lang="EN-US">
                <a:solidFill>
                  <a:schemeClr val="tx1"/>
                </a:solidFill>
                <a:latin typeface="Calibri"/>
              </a:rPr>
              <a:t>from IDEA</a:t>
            </a:r>
            <a:r>
              <a:rPr lang="EN-US" dirty="0">
                <a:solidFill>
                  <a:schemeClr val="tx1"/>
                </a:solidFill>
                <a:latin typeface="Calibri"/>
              </a:rPr>
              <a:t> </a:t>
            </a:r>
            <a:endParaRPr lang="en-US" dirty="0">
              <a:solidFill>
                <a:schemeClr val="tx1"/>
              </a:solidFill>
              <a:latin typeface="Calibri"/>
            </a:endParaRPr>
          </a:p>
        </p:txBody>
      </p:sp>
      <p:pic>
        <p:nvPicPr>
          <p:cNvPr id="4" name="Content Placeholder 3"/>
          <p:cNvPicPr>
            <a:picLocks noGrp="1" noChangeAspect="1"/>
          </p:cNvPicPr>
          <p:nvPr>
            <p:ph idx="1"/>
          </p:nvPr>
        </p:nvPicPr>
        <p:blipFill>
          <a:blip r:embed="rId3"/>
          <a:stretch>
            <a:fillRect/>
          </a:stretch>
        </p:blipFill>
        <p:spPr>
          <a:xfrm>
            <a:off x="822960" y="2047875"/>
            <a:ext cx="6715125" cy="2638425"/>
          </a:xfrm>
        </p:spPr>
      </p:pic>
      <p:sp>
        <p:nvSpPr>
          <p:cNvPr id="3" name="Slide Number Placeholder 2"/>
          <p:cNvSpPr>
            <a:spLocks noGrp="1"/>
          </p:cNvSpPr>
          <p:nvPr>
            <p:ph type="sldNum" sz="quarter" idx="12"/>
          </p:nvPr>
        </p:nvSpPr>
        <p:spPr/>
        <p:txBody>
          <a:bodyPr/>
          <a:lstStyle/>
          <a:p>
            <a:fld id="{330EA680-D336-4FF7-8B7A-9848BB0A1C32}" type="slidenum">
              <a:rPr lang="en-US" smtClean="0"/>
              <a:t>22</a:t>
            </a:fld>
            <a:endParaRPr lang="en-US"/>
          </a:p>
        </p:txBody>
      </p:sp>
      <p:pic>
        <p:nvPicPr>
          <p:cNvPr id="5" name="Picture 4"/>
          <p:cNvPicPr>
            <a:picLocks noChangeAspect="1"/>
          </p:cNvPicPr>
          <p:nvPr/>
        </p:nvPicPr>
        <p:blipFill>
          <a:blip r:embed="rId4"/>
          <a:stretch>
            <a:fillRect/>
          </a:stretch>
        </p:blipFill>
        <p:spPr>
          <a:xfrm>
            <a:off x="1314450" y="2470150"/>
            <a:ext cx="6782289" cy="2969341"/>
          </a:xfrm>
          <a:prstGeom prst="rect">
            <a:avLst/>
          </a:prstGeom>
        </p:spPr>
      </p:pic>
      <p:pic>
        <p:nvPicPr>
          <p:cNvPr id="6" name="Picture 5"/>
          <p:cNvPicPr>
            <a:picLocks noChangeAspect="1"/>
          </p:cNvPicPr>
          <p:nvPr/>
        </p:nvPicPr>
        <p:blipFill>
          <a:blip r:embed="rId5"/>
          <a:stretch>
            <a:fillRect/>
          </a:stretch>
        </p:blipFill>
        <p:spPr>
          <a:xfrm>
            <a:off x="1809115" y="3000375"/>
            <a:ext cx="7085379" cy="3227376"/>
          </a:xfrm>
          <a:prstGeom prst="rect">
            <a:avLst/>
          </a:prstGeom>
        </p:spPr>
      </p:pic>
    </p:spTree>
    <p:extLst>
      <p:ext uri="{BB962C8B-B14F-4D97-AF65-F5344CB8AC3E}">
        <p14:creationId xmlns:p14="http://schemas.microsoft.com/office/powerpoint/2010/main" val="378585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alibri"/>
              </a:rPr>
              <a:t>Extracting info from IDEA </a:t>
            </a:r>
          </a:p>
        </p:txBody>
      </p:sp>
      <p:pic>
        <p:nvPicPr>
          <p:cNvPr id="5" name="Content Placeholder 4"/>
          <p:cNvPicPr>
            <a:picLocks noGrp="1" noChangeAspect="1"/>
          </p:cNvPicPr>
          <p:nvPr>
            <p:ph idx="1"/>
          </p:nvPr>
        </p:nvPicPr>
        <p:blipFill>
          <a:blip r:embed="rId3"/>
          <a:stretch>
            <a:fillRect/>
          </a:stretch>
        </p:blipFill>
        <p:spPr>
          <a:xfrm>
            <a:off x="866775" y="1952625"/>
            <a:ext cx="6096000" cy="3000375"/>
          </a:xfrm>
        </p:spPr>
      </p:pic>
      <p:sp>
        <p:nvSpPr>
          <p:cNvPr id="4" name="Slide Number Placeholder 3"/>
          <p:cNvSpPr>
            <a:spLocks noGrp="1"/>
          </p:cNvSpPr>
          <p:nvPr>
            <p:ph type="sldNum" sz="quarter" idx="12"/>
          </p:nvPr>
        </p:nvSpPr>
        <p:spPr/>
        <p:txBody>
          <a:bodyPr/>
          <a:lstStyle/>
          <a:p>
            <a:fld id="{330EA680-D336-4FF7-8B7A-9848BB0A1C32}" type="slidenum">
              <a:rPr lang="en-US" smtClean="0"/>
              <a:pPr/>
              <a:t>23</a:t>
            </a:fld>
            <a:endParaRPr lang="en-US"/>
          </a:p>
        </p:txBody>
      </p:sp>
      <p:pic>
        <p:nvPicPr>
          <p:cNvPr id="6" name="Picture 5"/>
          <p:cNvPicPr>
            <a:picLocks noChangeAspect="1"/>
          </p:cNvPicPr>
          <p:nvPr/>
        </p:nvPicPr>
        <p:blipFill>
          <a:blip r:embed="rId4"/>
          <a:stretch>
            <a:fillRect/>
          </a:stretch>
        </p:blipFill>
        <p:spPr>
          <a:xfrm>
            <a:off x="1548464" y="2552700"/>
            <a:ext cx="6080662" cy="3222260"/>
          </a:xfrm>
          <a:prstGeom prst="rect">
            <a:avLst/>
          </a:prstGeom>
        </p:spPr>
      </p:pic>
      <p:pic>
        <p:nvPicPr>
          <p:cNvPr id="3" name="Picture 2"/>
          <p:cNvPicPr>
            <a:picLocks noChangeAspect="1"/>
          </p:cNvPicPr>
          <p:nvPr/>
        </p:nvPicPr>
        <p:blipFill>
          <a:blip r:embed="rId5"/>
          <a:stretch>
            <a:fillRect/>
          </a:stretch>
        </p:blipFill>
        <p:spPr>
          <a:xfrm>
            <a:off x="2181225" y="2962275"/>
            <a:ext cx="5557227" cy="3319499"/>
          </a:xfrm>
          <a:prstGeom prst="rect">
            <a:avLst/>
          </a:prstGeom>
        </p:spPr>
      </p:pic>
    </p:spTree>
    <p:extLst>
      <p:ext uri="{BB962C8B-B14F-4D97-AF65-F5344CB8AC3E}">
        <p14:creationId xmlns:p14="http://schemas.microsoft.com/office/powerpoint/2010/main" val="42857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philosophy</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 IDEA</a:t>
            </a:r>
            <a:endParaRPr lang="en-US" dirty="0"/>
          </a:p>
          <a:p>
            <a:pPr lvl="1"/>
            <a:r>
              <a:rPr lang="EN-US" dirty="0">
                <a:solidFill>
                  <a:srgbClr val="404040"/>
                </a:solidFill>
              </a:rPr>
              <a:t>Include .xml dependency </a:t>
            </a:r>
            <a:endParaRPr lang="en-US" dirty="0">
              <a:solidFill>
                <a:srgbClr val="404040"/>
              </a:solidFill>
            </a:endParaRPr>
          </a:p>
          <a:p>
            <a:pPr lvl="1"/>
            <a:r>
              <a:rPr lang="EN-US" dirty="0">
                <a:solidFill>
                  <a:srgbClr val="404040"/>
                </a:solidFill>
              </a:rPr>
              <a:t>It grabs dependency relation in a different way than Understand</a:t>
            </a:r>
            <a:endParaRPr lang="en-US" dirty="0">
              <a:solidFill>
                <a:srgbClr val="404040"/>
              </a:solidFill>
            </a:endParaRPr>
          </a:p>
          <a:p>
            <a:pPr lvl="1"/>
            <a:r>
              <a:rPr lang="EN-US" dirty="0">
                <a:solidFill>
                  <a:srgbClr val="404040"/>
                </a:solidFill>
              </a:rPr>
              <a:t> Implicit dependency such as Extend/implement is evaluated</a:t>
            </a:r>
            <a:endParaRPr lang="en-US" i="1" dirty="0">
              <a:solidFill>
                <a:srgbClr val="404040"/>
              </a:solidFill>
            </a:endParaRPr>
          </a:p>
          <a:p>
            <a:pPr lvl="1"/>
            <a:r>
              <a:rPr lang="EN-US" dirty="0">
                <a:solidFill>
                  <a:srgbClr val="404040"/>
                </a:solidFill>
              </a:rPr>
              <a:t>Extract dependency base on parameters of methods  of every class</a:t>
            </a:r>
            <a:endParaRPr lang="en-US" dirty="0">
              <a:solidFill>
                <a:schemeClr val="tx1"/>
              </a:solidFill>
            </a:endParaRPr>
          </a:p>
          <a:p>
            <a:pPr lvl="1"/>
            <a:endParaRPr lang="en-US">
              <a:solidFill>
                <a:schemeClr val="tx1"/>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pPr lvl="1"/>
            <a:endParaRPr lang="en-US">
              <a:solidFill>
                <a:srgbClr val="000000"/>
              </a:solidFill>
            </a:endParaRPr>
          </a:p>
          <a:p>
            <a:endParaRPr lang="en-US" dirty="0">
              <a:solidFill>
                <a:srgbClr val="404040"/>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89363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Venn Dia</a:t>
            </a:r>
            <a:r>
              <a:rPr lang="EN-US" dirty="0">
                <a:solidFill>
                  <a:srgbClr val="404040"/>
                </a:solidFill>
              </a:rPr>
              <a:t>g</a:t>
            </a:r>
            <a:r>
              <a:rPr lang="EN-US" dirty="0"/>
              <a:t>ram of Understand VS </a:t>
            </a:r>
            <a:r>
              <a:rPr lang="EN-US" dirty="0" err="1"/>
              <a:t>Intellij</a:t>
            </a:r>
            <a:r>
              <a:rPr lang="EN-US" dirty="0"/>
              <a:t> IDEA</a:t>
            </a:r>
            <a:endParaRPr lang="en-US" dirty="0"/>
          </a:p>
        </p:txBody>
      </p:sp>
      <p:sp>
        <p:nvSpPr>
          <p:cNvPr id="14" name="Slide Number Placeholder 13"/>
          <p:cNvSpPr>
            <a:spLocks noGrp="1"/>
          </p:cNvSpPr>
          <p:nvPr>
            <p:ph type="sldNum" sz="quarter" idx="12"/>
          </p:nvPr>
        </p:nvSpPr>
        <p:spPr/>
        <p:txBody>
          <a:bodyPr/>
          <a:lstStyle/>
          <a:p>
            <a:fld id="{330EA680-D336-4FF7-8B7A-9848BB0A1C32}" type="slidenum">
              <a:rPr lang="en-US" smtClean="0"/>
              <a:pPr/>
              <a:t>25</a:t>
            </a:fld>
            <a:endParaRPr lang="en-US"/>
          </a:p>
        </p:txBody>
      </p:sp>
      <p:sp>
        <p:nvSpPr>
          <p:cNvPr id="4" name="Oval 3"/>
          <p:cNvSpPr/>
          <p:nvPr/>
        </p:nvSpPr>
        <p:spPr>
          <a:xfrm>
            <a:off x="1053307" y="2387600"/>
            <a:ext cx="4697776" cy="348563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sp>
        <p:nvSpPr>
          <p:cNvPr id="5" name="Oval 4"/>
          <p:cNvSpPr/>
          <p:nvPr/>
        </p:nvSpPr>
        <p:spPr>
          <a:xfrm>
            <a:off x="2617424" y="2387600"/>
            <a:ext cx="4697776" cy="348563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TextBox 2"/>
          <p:cNvSpPr txBox="1"/>
          <p:nvPr/>
        </p:nvSpPr>
        <p:spPr>
          <a:xfrm>
            <a:off x="5903430" y="3807253"/>
            <a:ext cx="2948887" cy="646331"/>
          </a:xfrm>
          <a:prstGeom prst="rect">
            <a:avLst/>
          </a:prstGeom>
          <a:noFill/>
        </p:spPr>
        <p:txBody>
          <a:bodyPr wrap="square" rtlCol="0">
            <a:spAutoFit/>
          </a:bodyPr>
          <a:lstStyle/>
          <a:p>
            <a:r>
              <a:rPr lang="en-US" dirty="0"/>
              <a:t>3415</a:t>
            </a:r>
          </a:p>
          <a:p>
            <a:r>
              <a:rPr lang="en-US" dirty="0"/>
              <a:t>dependencies</a:t>
            </a:r>
          </a:p>
        </p:txBody>
      </p:sp>
      <p:sp>
        <p:nvSpPr>
          <p:cNvPr id="6" name="TextBox 5"/>
          <p:cNvSpPr txBox="1"/>
          <p:nvPr/>
        </p:nvSpPr>
        <p:spPr>
          <a:xfrm>
            <a:off x="3482334" y="3764215"/>
            <a:ext cx="2321888" cy="646331"/>
          </a:xfrm>
          <a:prstGeom prst="rect">
            <a:avLst/>
          </a:prstGeom>
          <a:noFill/>
        </p:spPr>
        <p:txBody>
          <a:bodyPr wrap="square" rtlCol="0">
            <a:spAutoFit/>
          </a:bodyPr>
          <a:lstStyle/>
          <a:p>
            <a:r>
              <a:rPr lang="en-US" dirty="0"/>
              <a:t>50538</a:t>
            </a:r>
          </a:p>
          <a:p>
            <a:r>
              <a:rPr lang="en-US" dirty="0"/>
              <a:t>dependencies</a:t>
            </a:r>
          </a:p>
        </p:txBody>
      </p:sp>
      <p:sp>
        <p:nvSpPr>
          <p:cNvPr id="7" name="TextBox 6"/>
          <p:cNvSpPr txBox="1"/>
          <p:nvPr/>
        </p:nvSpPr>
        <p:spPr>
          <a:xfrm>
            <a:off x="1080307" y="3764215"/>
            <a:ext cx="2321888" cy="646331"/>
          </a:xfrm>
          <a:prstGeom prst="rect">
            <a:avLst/>
          </a:prstGeom>
          <a:noFill/>
        </p:spPr>
        <p:txBody>
          <a:bodyPr wrap="square" rtlCol="0">
            <a:spAutoFit/>
          </a:bodyPr>
          <a:lstStyle/>
          <a:p>
            <a:r>
              <a:rPr lang="en-US" dirty="0"/>
              <a:t>11697</a:t>
            </a:r>
          </a:p>
          <a:p>
            <a:r>
              <a:rPr lang="en-US" dirty="0"/>
              <a:t>dependencies</a:t>
            </a:r>
          </a:p>
        </p:txBody>
      </p:sp>
      <p:sp>
        <p:nvSpPr>
          <p:cNvPr id="8" name="TextBox 7"/>
          <p:cNvSpPr txBox="1"/>
          <p:nvPr/>
        </p:nvSpPr>
        <p:spPr>
          <a:xfrm>
            <a:off x="3760929" y="3241866"/>
            <a:ext cx="587020" cy="369332"/>
          </a:xfrm>
          <a:prstGeom prst="rect">
            <a:avLst/>
          </a:prstGeom>
          <a:noFill/>
        </p:spPr>
        <p:txBody>
          <a:bodyPr wrap="none" rtlCol="0">
            <a:spAutoFit/>
          </a:bodyPr>
          <a:lstStyle/>
          <a:p>
            <a:r>
              <a:rPr lang="en-US" b="1" dirty="0"/>
              <a:t>77%</a:t>
            </a:r>
          </a:p>
        </p:txBody>
      </p:sp>
      <p:sp>
        <p:nvSpPr>
          <p:cNvPr id="9" name="TextBox 8"/>
          <p:cNvSpPr txBox="1"/>
          <p:nvPr/>
        </p:nvSpPr>
        <p:spPr>
          <a:xfrm>
            <a:off x="6149093" y="3246264"/>
            <a:ext cx="470000" cy="369332"/>
          </a:xfrm>
          <a:prstGeom prst="rect">
            <a:avLst/>
          </a:prstGeom>
          <a:noFill/>
        </p:spPr>
        <p:txBody>
          <a:bodyPr wrap="none" rtlCol="0">
            <a:spAutoFit/>
          </a:bodyPr>
          <a:lstStyle/>
          <a:p>
            <a:r>
              <a:rPr lang="en-US" b="1" dirty="0"/>
              <a:t>5%</a:t>
            </a:r>
          </a:p>
        </p:txBody>
      </p:sp>
      <p:sp>
        <p:nvSpPr>
          <p:cNvPr id="10" name="TextBox 9"/>
          <p:cNvSpPr txBox="1"/>
          <p:nvPr/>
        </p:nvSpPr>
        <p:spPr>
          <a:xfrm>
            <a:off x="1509243" y="3252238"/>
            <a:ext cx="587020" cy="369332"/>
          </a:xfrm>
          <a:prstGeom prst="rect">
            <a:avLst/>
          </a:prstGeom>
          <a:noFill/>
        </p:spPr>
        <p:txBody>
          <a:bodyPr wrap="none" rtlCol="0">
            <a:spAutoFit/>
          </a:bodyPr>
          <a:lstStyle/>
          <a:p>
            <a:r>
              <a:rPr lang="en-US" b="1" dirty="0"/>
              <a:t>18%</a:t>
            </a:r>
          </a:p>
        </p:txBody>
      </p:sp>
      <p:sp>
        <p:nvSpPr>
          <p:cNvPr id="11" name="TextBox 10"/>
          <p:cNvSpPr txBox="1"/>
          <p:nvPr/>
        </p:nvSpPr>
        <p:spPr>
          <a:xfrm>
            <a:off x="655297" y="2373121"/>
            <a:ext cx="1282980" cy="369332"/>
          </a:xfrm>
          <a:prstGeom prst="rect">
            <a:avLst/>
          </a:prstGeom>
          <a:noFill/>
        </p:spPr>
        <p:txBody>
          <a:bodyPr wrap="none" rtlCol="0">
            <a:spAutoFit/>
          </a:bodyPr>
          <a:lstStyle/>
          <a:p>
            <a:r>
              <a:rPr lang="en-US" dirty="0"/>
              <a:t>Understand</a:t>
            </a:r>
          </a:p>
        </p:txBody>
      </p:sp>
      <p:sp>
        <p:nvSpPr>
          <p:cNvPr id="12" name="TextBox 11"/>
          <p:cNvSpPr txBox="1"/>
          <p:nvPr/>
        </p:nvSpPr>
        <p:spPr>
          <a:xfrm>
            <a:off x="3496258" y="1823439"/>
            <a:ext cx="919804" cy="369332"/>
          </a:xfrm>
          <a:prstGeom prst="rect">
            <a:avLst/>
          </a:prstGeom>
          <a:noFill/>
        </p:spPr>
        <p:txBody>
          <a:bodyPr wrap="none" rtlCol="0">
            <a:spAutoFit/>
          </a:bodyPr>
          <a:lstStyle/>
          <a:p>
            <a:r>
              <a:rPr lang="en-US" dirty="0"/>
              <a:t>Overlap</a:t>
            </a:r>
          </a:p>
        </p:txBody>
      </p:sp>
      <p:sp>
        <p:nvSpPr>
          <p:cNvPr id="13" name="TextBox 12"/>
          <p:cNvSpPr txBox="1"/>
          <p:nvPr/>
        </p:nvSpPr>
        <p:spPr>
          <a:xfrm>
            <a:off x="6922444" y="2402975"/>
            <a:ext cx="1223605" cy="369332"/>
          </a:xfrm>
          <a:prstGeom prst="rect">
            <a:avLst/>
          </a:prstGeom>
          <a:noFill/>
        </p:spPr>
        <p:txBody>
          <a:bodyPr wrap="none" rtlCol="0">
            <a:spAutoFit/>
          </a:bodyPr>
          <a:lstStyle/>
          <a:p>
            <a:r>
              <a:rPr lang="en-US" dirty="0" err="1"/>
              <a:t>Intellij</a:t>
            </a:r>
            <a:r>
              <a:rPr lang="en-US" dirty="0"/>
              <a:t> Idea</a:t>
            </a:r>
          </a:p>
        </p:txBody>
      </p:sp>
    </p:spTree>
    <p:extLst>
      <p:ext uri="{BB962C8B-B14F-4D97-AF65-F5344CB8AC3E}">
        <p14:creationId xmlns:p14="http://schemas.microsoft.com/office/powerpoint/2010/main" val="3504923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404040"/>
                </a:solidFill>
              </a:rPr>
              <a:t>Statistics:</a:t>
            </a:r>
            <a:br>
              <a:rPr lang="en-US" dirty="0">
                <a:solidFill>
                  <a:srgbClr val="404040"/>
                </a:solidFill>
              </a:rPr>
            </a:br>
            <a:r>
              <a:rPr lang="EN-US" dirty="0">
                <a:solidFill>
                  <a:srgbClr val="404040"/>
                </a:solidFill>
              </a:rPr>
              <a:t>Understand vs. IDEA</a:t>
            </a:r>
          </a:p>
        </p:txBody>
      </p:sp>
      <p:sp>
        <p:nvSpPr>
          <p:cNvPr id="4" name="Slide Number Placeholder 3"/>
          <p:cNvSpPr>
            <a:spLocks noGrp="1"/>
          </p:cNvSpPr>
          <p:nvPr>
            <p:ph type="sldNum" sz="quarter" idx="12"/>
          </p:nvPr>
        </p:nvSpPr>
        <p:spPr/>
        <p:txBody>
          <a:bodyPr/>
          <a:lstStyle/>
          <a:p>
            <a:fld id="{330EA680-D336-4FF7-8B7A-9848BB0A1C32}" type="slidenum">
              <a:rPr lang="en-US" smtClean="0"/>
              <a:t>26</a:t>
            </a:fld>
            <a:endParaRPr lang="en-US"/>
          </a:p>
        </p:txBody>
      </p:sp>
      <p:graphicFrame>
        <p:nvGraphicFramePr>
          <p:cNvPr id="6" name="Table 5"/>
          <p:cNvGraphicFramePr/>
          <p:nvPr>
            <p:extLst>
              <p:ext uri="{D42A27DB-BD31-4B8C-83A1-F6EECF244321}">
                <p14:modId xmlns:p14="http://schemas.microsoft.com/office/powerpoint/2010/main" val="2297391555"/>
              </p:ext>
            </p:extLst>
          </p:nvPr>
        </p:nvGraphicFramePr>
        <p:xfrm>
          <a:off x="1708439" y="2016589"/>
          <a:ext cx="5772841" cy="1456861"/>
        </p:xfrm>
        <a:graphic>
          <a:graphicData uri="http://schemas.openxmlformats.org/drawingml/2006/table">
            <a:tbl>
              <a:tblPr firstRow="1" bandRow="1">
                <a:tableStyleId>{5C22544A-7EE6-4342-B048-85BDC9FD1C3A}</a:tableStyleId>
              </a:tblPr>
              <a:tblGrid>
                <a:gridCol w="1542254">
                  <a:extLst>
                    <a:ext uri="{9D8B030D-6E8A-4147-A177-3AD203B41FA5}">
                      <a16:colId xmlns:a16="http://schemas.microsoft.com/office/drawing/2014/main" val="2021279240"/>
                    </a:ext>
                  </a:extLst>
                </a:gridCol>
                <a:gridCol w="1966728">
                  <a:extLst>
                    <a:ext uri="{9D8B030D-6E8A-4147-A177-3AD203B41FA5}">
                      <a16:colId xmlns:a16="http://schemas.microsoft.com/office/drawing/2014/main" val="3058922371"/>
                    </a:ext>
                  </a:extLst>
                </a:gridCol>
                <a:gridCol w="1584701">
                  <a:extLst>
                    <a:ext uri="{9D8B030D-6E8A-4147-A177-3AD203B41FA5}">
                      <a16:colId xmlns:a16="http://schemas.microsoft.com/office/drawing/2014/main" val="162929780"/>
                    </a:ext>
                  </a:extLst>
                </a:gridCol>
                <a:gridCol w="679158">
                  <a:extLst>
                    <a:ext uri="{9D8B030D-6E8A-4147-A177-3AD203B41FA5}">
                      <a16:colId xmlns:a16="http://schemas.microsoft.com/office/drawing/2014/main" val="3670966838"/>
                    </a:ext>
                  </a:extLst>
                </a:gridCol>
              </a:tblGrid>
              <a:tr h="359581">
                <a:tc>
                  <a:txBody>
                    <a:bodyPr/>
                    <a:lstStyle/>
                    <a:p>
                      <a:pPr marL="0" rtl="0" fontAlgn="ctr" latinLnBrk="0">
                        <a:spcBef>
                          <a:spcPts val="0"/>
                        </a:spcBef>
                        <a:spcAft>
                          <a:spcPts val="0"/>
                        </a:spcAft>
                      </a:pPr>
                      <a:endParaRPr lang="EN-US" sz="1800" dirty="0">
                        <a:effectLst/>
                      </a:endParaRPr>
                    </a:p>
                  </a:txBody>
                  <a:tcPr marL="0" marR="0" marT="0" marB="0" anchor="ctr"/>
                </a:tc>
                <a:tc>
                  <a:txBody>
                    <a:bodyPr/>
                    <a:lstStyle/>
                    <a:p>
                      <a:pPr marL="0" algn="ctr" rtl="0" eaLnBrk="1" fontAlgn="ctr" latinLnBrk="0" hangingPunct="1">
                        <a:spcBef>
                          <a:spcPts val="0"/>
                        </a:spcBef>
                        <a:spcAft>
                          <a:spcPts val="0"/>
                        </a:spcAft>
                      </a:pPr>
                      <a:r>
                        <a:rPr lang="EN-CA" sz="1800" dirty="0">
                          <a:effectLst/>
                        </a:rPr>
                        <a:t>Intersect</a:t>
                      </a:r>
                    </a:p>
                  </a:txBody>
                  <a:tcPr marL="0" marR="0" marT="0" marB="0" anchor="ctr"/>
                </a:tc>
                <a:tc>
                  <a:txBody>
                    <a:bodyPr/>
                    <a:lstStyle/>
                    <a:p>
                      <a:pPr marL="0" algn="ctr" rtl="0" eaLnBrk="1" fontAlgn="ctr" latinLnBrk="0" hangingPunct="1">
                        <a:spcBef>
                          <a:spcPts val="0"/>
                        </a:spcBef>
                        <a:spcAft>
                          <a:spcPts val="0"/>
                        </a:spcAft>
                      </a:pPr>
                      <a:r>
                        <a:rPr lang="EN-CA" sz="1800" dirty="0">
                          <a:effectLst/>
                        </a:rPr>
                        <a:t>Excluding</a:t>
                      </a:r>
                      <a:endParaRPr lang="EN-CA" sz="1800">
                        <a:effectLst/>
                      </a:endParaRPr>
                    </a:p>
                  </a:txBody>
                  <a:tcPr marL="0" marR="0" marT="0" marB="0" anchor="ctr"/>
                </a:tc>
                <a:tc>
                  <a:txBody>
                    <a:bodyPr/>
                    <a:lstStyle/>
                    <a:p>
                      <a:pPr marL="0" algn="ctr" rtl="0" eaLnBrk="1" fontAlgn="ctr" latinLnBrk="0" hangingPunct="1">
                        <a:spcBef>
                          <a:spcPts val="0"/>
                        </a:spcBef>
                        <a:spcAft>
                          <a:spcPts val="0"/>
                        </a:spcAft>
                      </a:pPr>
                      <a:r>
                        <a:rPr lang="EN-CA" sz="1800" dirty="0">
                          <a:effectLst/>
                        </a:rPr>
                        <a:t>Total</a:t>
                      </a:r>
                      <a:endParaRPr lang="EN-CA" sz="1800">
                        <a:effectLst/>
                      </a:endParaRPr>
                    </a:p>
                  </a:txBody>
                  <a:tcPr marL="0" marR="0" marT="0" marB="0" anchor="ctr"/>
                </a:tc>
                <a:extLst>
                  <a:ext uri="{0D108BD9-81ED-4DB2-BD59-A6C34878D82A}">
                    <a16:rowId xmlns:a16="http://schemas.microsoft.com/office/drawing/2014/main" val="2015218215"/>
                  </a:ext>
                </a:extLst>
              </a:tr>
              <a:tr h="274320">
                <a:tc>
                  <a:txBody>
                    <a:bodyPr/>
                    <a:lstStyle/>
                    <a:p>
                      <a:pPr marL="0" rtl="0" fontAlgn="ctr" latinLnBrk="0">
                        <a:spcBef>
                          <a:spcPts val="0"/>
                        </a:spcBef>
                        <a:spcAft>
                          <a:spcPts val="0"/>
                        </a:spcAft>
                      </a:pPr>
                      <a:r>
                        <a:rPr lang="EN-US" sz="1800" dirty="0" err="1">
                          <a:effectLst/>
                        </a:rPr>
                        <a:t>Undertand</a:t>
                      </a:r>
                      <a:endParaRPr lang="EN-US" sz="1800">
                        <a:effectLst/>
                      </a:endParaRPr>
                    </a:p>
                  </a:txBody>
                  <a:tcPr marL="0" marR="0" marT="0" marB="0" anchor="ctr"/>
                </a:tc>
                <a:tc rowSpan="2">
                  <a:txBody>
                    <a:bodyPr/>
                    <a:lstStyle/>
                    <a:p>
                      <a:pPr marL="0" algn="ctr" rtl="0" eaLnBrk="1" fontAlgn="ctr" latinLnBrk="0" hangingPunct="1">
                        <a:spcBef>
                          <a:spcPts val="0"/>
                        </a:spcBef>
                        <a:spcAft>
                          <a:spcPts val="0"/>
                        </a:spcAft>
                      </a:pPr>
                      <a:r>
                        <a:rPr lang="EN-CA" sz="1800" dirty="0">
                          <a:effectLst/>
                        </a:rPr>
                        <a:t>50538</a:t>
                      </a:r>
                      <a:endParaRPr lang="EN-CA" sz="1800">
                        <a:effectLst/>
                      </a:endParaRPr>
                    </a:p>
                  </a:txBody>
                  <a:tcPr marL="0" marR="0" marT="0" marB="0" anchor="ctr"/>
                </a:tc>
                <a:tc>
                  <a:txBody>
                    <a:bodyPr/>
                    <a:lstStyle/>
                    <a:p>
                      <a:pPr marL="0" algn="ctr" rtl="0" eaLnBrk="1" fontAlgn="ctr" latinLnBrk="0" hangingPunct="1">
                        <a:spcBef>
                          <a:spcPts val="0"/>
                        </a:spcBef>
                        <a:spcAft>
                          <a:spcPts val="0"/>
                        </a:spcAft>
                      </a:pPr>
                      <a:r>
                        <a:rPr lang="EN-CA" sz="1800" dirty="0">
                          <a:effectLst/>
                        </a:rPr>
                        <a:t>11696</a:t>
                      </a:r>
                      <a:endParaRPr lang="EN-CA" sz="1800">
                        <a:effectLst/>
                      </a:endParaRPr>
                    </a:p>
                  </a:txBody>
                  <a:tcPr marL="0" marR="0" marT="0" marB="0" anchor="ctr"/>
                </a:tc>
                <a:tc>
                  <a:txBody>
                    <a:bodyPr/>
                    <a:lstStyle/>
                    <a:p>
                      <a:pPr marL="0" algn="ctr" rtl="0" eaLnBrk="1" fontAlgn="ctr" latinLnBrk="0" hangingPunct="1">
                        <a:spcBef>
                          <a:spcPts val="0"/>
                        </a:spcBef>
                        <a:spcAft>
                          <a:spcPts val="0"/>
                        </a:spcAft>
                      </a:pPr>
                      <a:r>
                        <a:rPr lang="EN-CA" sz="1800" dirty="0">
                          <a:effectLst/>
                        </a:rPr>
                        <a:t>62234</a:t>
                      </a:r>
                      <a:endParaRPr lang="EN-CA" sz="1800">
                        <a:effectLst/>
                      </a:endParaRPr>
                    </a:p>
                  </a:txBody>
                  <a:tcPr marL="0" marR="0" marT="0" marB="0" anchor="ctr"/>
                </a:tc>
                <a:extLst>
                  <a:ext uri="{0D108BD9-81ED-4DB2-BD59-A6C34878D82A}">
                    <a16:rowId xmlns:a16="http://schemas.microsoft.com/office/drawing/2014/main" val="963855853"/>
                  </a:ext>
                </a:extLst>
              </a:tr>
              <a:tr h="274320">
                <a:tc>
                  <a:txBody>
                    <a:bodyPr/>
                    <a:lstStyle/>
                    <a:p>
                      <a:pPr marL="0" rtl="0" fontAlgn="ctr" latinLnBrk="0">
                        <a:spcBef>
                          <a:spcPts val="0"/>
                        </a:spcBef>
                        <a:spcAft>
                          <a:spcPts val="0"/>
                        </a:spcAft>
                      </a:pPr>
                      <a:r>
                        <a:rPr lang="EN-US" sz="1800" dirty="0">
                          <a:effectLst/>
                        </a:rPr>
                        <a:t>Idea</a:t>
                      </a:r>
                      <a:endParaRPr lang="EN-US" sz="1800">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CA" sz="1800" dirty="0">
                          <a:effectLst/>
                        </a:rPr>
                        <a:t>3415</a:t>
                      </a:r>
                    </a:p>
                  </a:txBody>
                  <a:tcPr marL="0" marR="0" marT="0" marB="0" anchor="ctr"/>
                </a:tc>
                <a:tc>
                  <a:txBody>
                    <a:bodyPr/>
                    <a:lstStyle/>
                    <a:p>
                      <a:pPr marL="0" algn="ctr" rtl="0" eaLnBrk="1" fontAlgn="ctr" latinLnBrk="0" hangingPunct="1">
                        <a:spcBef>
                          <a:spcPts val="0"/>
                        </a:spcBef>
                        <a:spcAft>
                          <a:spcPts val="0"/>
                        </a:spcAft>
                      </a:pPr>
                      <a:r>
                        <a:rPr lang="EN-CA" sz="1800" dirty="0">
                          <a:effectLst/>
                        </a:rPr>
                        <a:t>53953</a:t>
                      </a:r>
                    </a:p>
                  </a:txBody>
                  <a:tcPr marL="0" marR="0" marT="0" marB="0" anchor="ctr"/>
                </a:tc>
                <a:extLst>
                  <a:ext uri="{0D108BD9-81ED-4DB2-BD59-A6C34878D82A}">
                    <a16:rowId xmlns:a16="http://schemas.microsoft.com/office/drawing/2014/main" val="3012656014"/>
                  </a:ext>
                </a:extLst>
              </a:tr>
              <a:tr h="548640">
                <a:tc>
                  <a:txBody>
                    <a:bodyPr/>
                    <a:lstStyle/>
                    <a:p>
                      <a:pPr marL="0" rtl="0" fontAlgn="ctr" latinLnBrk="0">
                        <a:spcBef>
                          <a:spcPts val="0"/>
                        </a:spcBef>
                        <a:spcAft>
                          <a:spcPts val="0"/>
                        </a:spcAft>
                      </a:pPr>
                      <a:r>
                        <a:rPr lang="EN-US" sz="1800" dirty="0">
                          <a:effectLst/>
                        </a:rPr>
                        <a:t>Total Dependencies</a:t>
                      </a:r>
                      <a:endParaRPr lang="EN-US" sz="1800">
                        <a:effectLst/>
                      </a:endParaRPr>
                    </a:p>
                  </a:txBody>
                  <a:tcPr marL="0" marR="0" marT="0" marB="0" anchor="ctr"/>
                </a:tc>
                <a:tc gridSpan="3">
                  <a:txBody>
                    <a:bodyPr/>
                    <a:lstStyle/>
                    <a:p>
                      <a:pPr marL="0" algn="ctr" rtl="0" eaLnBrk="1" fontAlgn="ctr" latinLnBrk="0" hangingPunct="1">
                        <a:spcBef>
                          <a:spcPts val="0"/>
                        </a:spcBef>
                        <a:spcAft>
                          <a:spcPts val="0"/>
                        </a:spcAft>
                      </a:pPr>
                      <a:r>
                        <a:rPr lang="EN-CA" sz="1800" dirty="0">
                          <a:effectLst/>
                        </a:rPr>
                        <a:t>63123</a:t>
                      </a: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9794853"/>
                  </a:ext>
                </a:extLst>
              </a:tr>
            </a:tbl>
          </a:graphicData>
        </a:graphic>
      </p:graphicFrame>
      <p:pic>
        <p:nvPicPr>
          <p:cNvPr id="7" name="Picture 6"/>
          <p:cNvPicPr>
            <a:picLocks noChangeAspect="1"/>
          </p:cNvPicPr>
          <p:nvPr/>
        </p:nvPicPr>
        <p:blipFill>
          <a:blip r:embed="rId3"/>
          <a:stretch>
            <a:fillRect/>
          </a:stretch>
        </p:blipFill>
        <p:spPr>
          <a:xfrm>
            <a:off x="237146" y="3473450"/>
            <a:ext cx="4281514" cy="2746989"/>
          </a:xfrm>
          <a:prstGeom prst="rect">
            <a:avLst/>
          </a:prstGeom>
        </p:spPr>
      </p:pic>
      <p:pic>
        <p:nvPicPr>
          <p:cNvPr id="8" name="Picture 7"/>
          <p:cNvPicPr>
            <a:picLocks noChangeAspect="1"/>
          </p:cNvPicPr>
          <p:nvPr/>
        </p:nvPicPr>
        <p:blipFill>
          <a:blip r:embed="rId4"/>
          <a:stretch>
            <a:fillRect/>
          </a:stretch>
        </p:blipFill>
        <p:spPr>
          <a:xfrm>
            <a:off x="4825202" y="3473450"/>
            <a:ext cx="4318798" cy="2859087"/>
          </a:xfrm>
          <a:prstGeom prst="rect">
            <a:avLst/>
          </a:prstGeom>
        </p:spPr>
      </p:pic>
    </p:spTree>
    <p:extLst>
      <p:ext uri="{BB962C8B-B14F-4D97-AF65-F5344CB8AC3E}">
        <p14:creationId xmlns:p14="http://schemas.microsoft.com/office/powerpoint/2010/main" val="96913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Calculator for IDEA VS UNDERSTAND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487" y="2363674"/>
            <a:ext cx="4735513" cy="2765540"/>
          </a:xfrm>
        </p:spPr>
      </p:pic>
      <p:sp>
        <p:nvSpPr>
          <p:cNvPr id="5" name="Slide Number Placeholder 4"/>
          <p:cNvSpPr>
            <a:spLocks noGrp="1"/>
          </p:cNvSpPr>
          <p:nvPr>
            <p:ph type="sldNum" sz="quarter" idx="12"/>
          </p:nvPr>
        </p:nvSpPr>
        <p:spPr/>
        <p:txBody>
          <a:bodyPr/>
          <a:lstStyle/>
          <a:p>
            <a:fld id="{330EA680-D336-4FF7-8B7A-9848BB0A1C32}" type="slidenum">
              <a:rPr lang="en-US" smtClean="0"/>
              <a:pPr/>
              <a:t>27</a:t>
            </a:fld>
            <a:endParaRPr lang="en-US"/>
          </a:p>
        </p:txBody>
      </p:sp>
    </p:spTree>
    <p:extLst>
      <p:ext uri="{BB962C8B-B14F-4D97-AF65-F5344CB8AC3E}">
        <p14:creationId xmlns:p14="http://schemas.microsoft.com/office/powerpoint/2010/main" val="279581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a:t>Intellij</a:t>
            </a:r>
            <a:r>
              <a:rPr lang="EN-US" sz="7200" dirty="0"/>
              <a:t> IDEA vs.</a:t>
            </a:r>
            <a:br>
              <a:rPr lang="en-US" sz="7200" dirty="0">
                <a:solidFill>
                  <a:schemeClr val="tx1"/>
                </a:solidFill>
              </a:rPr>
            </a:br>
            <a:r>
              <a:rPr lang="EN-US" sz="7200" dirty="0">
                <a:solidFill>
                  <a:srgbClr val="262626"/>
                </a:solidFill>
                <a:latin typeface="Calibri Light"/>
              </a:rPr>
              <a:t>Understand</a:t>
            </a:r>
          </a:p>
        </p:txBody>
      </p:sp>
      <p:sp>
        <p:nvSpPr>
          <p:cNvPr id="3" name="Subtitle 2"/>
          <p:cNvSpPr>
            <a:spLocks noGrp="1"/>
          </p:cNvSpPr>
          <p:nvPr>
            <p:ph type="subTitle" idx="1"/>
          </p:nvPr>
        </p:nvSpPr>
        <p:spPr/>
        <p:txBody>
          <a:bodyPr/>
          <a:lstStyle/>
          <a:p>
            <a:r>
              <a:rPr lang="en-US" dirty="0"/>
              <a:t>Qualitative analysis</a:t>
            </a:r>
          </a:p>
        </p:txBody>
      </p:sp>
    </p:spTree>
    <p:extLst>
      <p:ext uri="{BB962C8B-B14F-4D97-AF65-F5344CB8AC3E}">
        <p14:creationId xmlns:p14="http://schemas.microsoft.com/office/powerpoint/2010/main" val="381003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Non-Java dependency</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 Will be excluded from our research scope. </a:t>
            </a:r>
            <a:endParaRPr lang="en-US" dirty="0"/>
          </a:p>
          <a:p>
            <a:r>
              <a:rPr lang="EN-US" dirty="0">
                <a:solidFill>
                  <a:srgbClr val="404040"/>
                </a:solidFill>
              </a:rPr>
              <a:t> Dependency relation is defined in .xml file for namespace concern.</a:t>
            </a:r>
            <a:endParaRPr lang="en-US" dirty="0">
              <a:solidFill>
                <a:srgbClr val="404040"/>
              </a:solidFill>
            </a:endParaRPr>
          </a:p>
          <a:p>
            <a:r>
              <a:rPr lang="EN-US" dirty="0">
                <a:solidFill>
                  <a:schemeClr val="tx1"/>
                </a:solidFill>
              </a:rPr>
              <a:t>...\</a:t>
            </a:r>
            <a:r>
              <a:rPr lang="EN-US" dirty="0" err="1">
                <a:solidFill>
                  <a:schemeClr val="tx1"/>
                </a:solidFill>
              </a:rPr>
              <a:t>hadoop</a:t>
            </a:r>
            <a:r>
              <a:rPr lang="EN-US" dirty="0">
                <a:solidFill>
                  <a:schemeClr val="tx1"/>
                </a:solidFill>
              </a:rPr>
              <a:t>-common-project\</a:t>
            </a:r>
            <a:r>
              <a:rPr lang="EN-US" dirty="0" err="1">
                <a:solidFill>
                  <a:schemeClr val="tx1"/>
                </a:solidFill>
              </a:rPr>
              <a:t>hadoop</a:t>
            </a:r>
            <a:r>
              <a:rPr lang="EN-US" dirty="0">
                <a:solidFill>
                  <a:schemeClr val="tx1"/>
                </a:solidFill>
              </a:rPr>
              <a:t>-auth-examples\src\main\webapp\WEB-INF\</a:t>
            </a:r>
            <a:r>
              <a:rPr lang="EN-US" b="1" dirty="0">
                <a:solidFill>
                  <a:schemeClr val="tx1"/>
                </a:solidFill>
              </a:rPr>
              <a:t>web.xml</a:t>
            </a:r>
            <a:r>
              <a:rPr lang="EN-US" dirty="0">
                <a:solidFill>
                  <a:schemeClr val="tx1"/>
                </a:solidFill>
              </a:rPr>
              <a:t>       </a:t>
            </a:r>
            <a:endParaRPr lang="en-US" b="1" dirty="0">
              <a:solidFill>
                <a:schemeClr val="tx1"/>
              </a:solidFill>
            </a:endParaRPr>
          </a:p>
          <a:p>
            <a:r>
              <a:rPr lang="EN-US" dirty="0">
                <a:solidFill>
                  <a:schemeClr val="tx1"/>
                </a:solidFill>
              </a:rPr>
              <a:t>...\</a:t>
            </a:r>
            <a:r>
              <a:rPr lang="EN-US" dirty="0" err="1">
                <a:solidFill>
                  <a:schemeClr val="tx1"/>
                </a:solidFill>
              </a:rPr>
              <a:t>hadoop</a:t>
            </a:r>
            <a:r>
              <a:rPr lang="EN-US" dirty="0">
                <a:solidFill>
                  <a:schemeClr val="tx1"/>
                </a:solidFill>
              </a:rPr>
              <a:t>-common-project\</a:t>
            </a:r>
            <a:r>
              <a:rPr lang="EN-US" dirty="0" err="1">
                <a:solidFill>
                  <a:schemeClr val="tx1"/>
                </a:solidFill>
              </a:rPr>
              <a:t>hadoop</a:t>
            </a:r>
            <a:r>
              <a:rPr lang="EN-US" dirty="0">
                <a:solidFill>
                  <a:schemeClr val="tx1"/>
                </a:solidFill>
              </a:rPr>
              <a:t>-auth\src\main\java\org\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\security\authentication\server\</a:t>
            </a:r>
            <a:r>
              <a:rPr lang="EN-US" b="1" dirty="0" err="1">
                <a:solidFill>
                  <a:schemeClr val="tx1"/>
                </a:solidFill>
              </a:rPr>
              <a:t>AuthenticationFilter</a:t>
            </a:r>
            <a:r>
              <a:rPr lang="EN-US" b="1" dirty="0">
                <a:solidFill>
                  <a:schemeClr val="tx1"/>
                </a:solidFill>
              </a:rPr>
              <a:t>.java</a:t>
            </a:r>
            <a:endParaRPr lang="en-US" b="1" dirty="0">
              <a:solidFill>
                <a:schemeClr val="tx1"/>
              </a:solidFill>
            </a:endParaRPr>
          </a:p>
          <a:p>
            <a:endParaRPr lang="en-US">
              <a:solidFill>
                <a:schemeClr val="tx1"/>
              </a:solidFill>
            </a:endParaRPr>
          </a:p>
          <a:p>
            <a:endParaRPr lang="en-US">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29</a:t>
            </a:fld>
            <a:endParaRPr lang="en-US"/>
          </a:p>
        </p:txBody>
      </p:sp>
      <p:sp>
        <p:nvSpPr>
          <p:cNvPr id="5" name="TextBox 4"/>
          <p:cNvSpPr txBox="1"/>
          <p:nvPr/>
        </p:nvSpPr>
        <p:spPr>
          <a:xfrm>
            <a:off x="5610620" y="2676525"/>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6172200" y="3484753"/>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881063" y="4457700"/>
            <a:ext cx="6950280" cy="1448185"/>
          </a:xfrm>
          <a:prstGeom prst="rect">
            <a:avLst/>
          </a:prstGeom>
        </p:spPr>
      </p:pic>
    </p:spTree>
    <p:extLst>
      <p:ext uri="{BB962C8B-B14F-4D97-AF65-F5344CB8AC3E}">
        <p14:creationId xmlns:p14="http://schemas.microsoft.com/office/powerpoint/2010/main" val="164853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p>
        </p:txBody>
      </p:sp>
      <p:sp>
        <p:nvSpPr>
          <p:cNvPr id="3" name="Text Placeholder 2"/>
          <p:cNvSpPr>
            <a:spLocks noGrp="1"/>
          </p:cNvSpPr>
          <p:nvPr>
            <p:ph type="body" idx="1"/>
          </p:nvPr>
        </p:nvSpPr>
        <p:spPr/>
        <p:txBody>
          <a:bodyPr/>
          <a:lstStyle/>
          <a:p>
            <a:r>
              <a:rPr lang="en-US" dirty="0"/>
              <a:t>Include.java vs understand</a:t>
            </a:r>
          </a:p>
        </p:txBody>
      </p:sp>
      <p:sp>
        <p:nvSpPr>
          <p:cNvPr id="4" name="Slide Number Placeholder 3"/>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823462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only</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b="1" dirty="0"/>
              <a:t>62251: </a:t>
            </a:r>
            <a:endParaRPr lang="en-US" b="1" dirty="0"/>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\fs\</a:t>
            </a:r>
            <a:r>
              <a:rPr lang="EN-US" b="1" dirty="0">
                <a:solidFill>
                  <a:schemeClr val="tx1"/>
                </a:solidFill>
              </a:rPr>
              <a:t>FileUtil.java</a:t>
            </a:r>
            <a:endParaRPr lang="en-US" b="1"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\fs\</a:t>
            </a:r>
            <a:r>
              <a:rPr lang="EN-US" b="1" dirty="0">
                <a:solidFill>
                  <a:schemeClr val="tx1"/>
                </a:solidFill>
              </a:rPr>
              <a:t>FSDataInputStream.java</a:t>
            </a:r>
            <a:endParaRPr lang="EN-US" b="1">
              <a:solidFill>
                <a:schemeClr val="tx1"/>
              </a:solidFill>
            </a:endParaRPr>
          </a:p>
          <a:p>
            <a:endParaRPr lang="en-US" b="1">
              <a:solidFill>
                <a:schemeClr val="tx1"/>
              </a:solidFill>
            </a:endParaRPr>
          </a:p>
          <a:p>
            <a:endParaRPr lang="en-US">
              <a:solidFill>
                <a:schemeClr val="tx1"/>
              </a:solidFill>
              <a:latin typeface="Helvetica"/>
            </a:endParaRPr>
          </a:p>
          <a:p>
            <a:endParaRPr lang="en-US">
              <a:solidFill>
                <a:schemeClr val="tx1"/>
              </a:solidFill>
            </a:endParaRPr>
          </a:p>
          <a:p>
            <a:endParaRPr lang="EN-US" dirty="0">
              <a:solidFill>
                <a:srgbClr val="000000"/>
              </a:solidFill>
              <a:latin typeface="Helvetica"/>
            </a:endParaRPr>
          </a:p>
          <a:p>
            <a:endParaRPr lang="en-US">
              <a:solidFill>
                <a:schemeClr val="tx1"/>
              </a:solidFill>
            </a:endParaRPr>
          </a:p>
          <a:p>
            <a:endParaRPr lang="en-US">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30</a:t>
            </a:fld>
            <a:endParaRPr lang="en-US"/>
          </a:p>
        </p:txBody>
      </p:sp>
      <p:sp>
        <p:nvSpPr>
          <p:cNvPr id="5" name="TextBox 4"/>
          <p:cNvSpPr txBox="1"/>
          <p:nvPr/>
        </p:nvSpPr>
        <p:spPr>
          <a:xfrm>
            <a:off x="6324600" y="226695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7010400" y="2747010"/>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1168016" y="3606960"/>
            <a:ext cx="6845886" cy="497355"/>
          </a:xfrm>
          <a:prstGeom prst="rect">
            <a:avLst/>
          </a:prstGeom>
        </p:spPr>
      </p:pic>
      <p:pic>
        <p:nvPicPr>
          <p:cNvPr id="9" name="Picture 8"/>
          <p:cNvPicPr>
            <a:picLocks noChangeAspect="1"/>
          </p:cNvPicPr>
          <p:nvPr/>
        </p:nvPicPr>
        <p:blipFill>
          <a:blip r:embed="rId4"/>
          <a:stretch>
            <a:fillRect/>
          </a:stretch>
        </p:blipFill>
        <p:spPr>
          <a:xfrm>
            <a:off x="1819275" y="4029075"/>
            <a:ext cx="2832340" cy="330679"/>
          </a:xfrm>
          <a:prstGeom prst="rect">
            <a:avLst/>
          </a:prstGeom>
        </p:spPr>
      </p:pic>
      <p:pic>
        <p:nvPicPr>
          <p:cNvPr id="10" name="Picture 9"/>
          <p:cNvPicPr>
            <a:picLocks noChangeAspect="1"/>
          </p:cNvPicPr>
          <p:nvPr/>
        </p:nvPicPr>
        <p:blipFill>
          <a:blip r:embed="rId5"/>
          <a:stretch>
            <a:fillRect/>
          </a:stretch>
        </p:blipFill>
        <p:spPr>
          <a:xfrm>
            <a:off x="1819275" y="5178425"/>
            <a:ext cx="6933361" cy="678673"/>
          </a:xfrm>
          <a:prstGeom prst="rect">
            <a:avLst/>
          </a:prstGeom>
        </p:spPr>
      </p:pic>
      <p:pic>
        <p:nvPicPr>
          <p:cNvPr id="11" name="Picture 10"/>
          <p:cNvPicPr>
            <a:picLocks noChangeAspect="1"/>
          </p:cNvPicPr>
          <p:nvPr/>
        </p:nvPicPr>
        <p:blipFill>
          <a:blip r:embed="rId6"/>
          <a:stretch>
            <a:fillRect/>
          </a:stretch>
        </p:blipFill>
        <p:spPr>
          <a:xfrm>
            <a:off x="1066800" y="4782185"/>
            <a:ext cx="7725896" cy="280481"/>
          </a:xfrm>
          <a:prstGeom prst="rect">
            <a:avLst/>
          </a:prstGeom>
        </p:spPr>
      </p:pic>
    </p:spTree>
    <p:extLst>
      <p:ext uri="{BB962C8B-B14F-4D97-AF65-F5344CB8AC3E}">
        <p14:creationId xmlns:p14="http://schemas.microsoft.com/office/powerpoint/2010/main" val="1347044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IDEA only</a:t>
            </a:r>
          </a:p>
        </p:txBody>
      </p:sp>
      <p:sp>
        <p:nvSpPr>
          <p:cNvPr id="3" name="Content Placeholder 2"/>
          <p:cNvSpPr>
            <a:spLocks noGrp="1"/>
          </p:cNvSpPr>
          <p:nvPr>
            <p:ph idx="1"/>
          </p:nvPr>
        </p:nvSpPr>
        <p:spPr>
          <a:xfrm>
            <a:off x="822960" y="1905000"/>
            <a:ext cx="7543801" cy="4023360"/>
          </a:xfrm>
        </p:spPr>
        <p:txBody>
          <a:bodyPr vert="horz" lIns="0" tIns="45720" rIns="0" bIns="45720" rtlCol="0" anchor="t">
            <a:normAutofit/>
          </a:bodyPr>
          <a:lstStyle/>
          <a:p>
            <a:r>
              <a:rPr lang="EN-US" b="1" dirty="0"/>
              <a:t>62303:</a:t>
            </a:r>
            <a:endParaRPr lang="en-US" b="1" dirty="0"/>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\io\</a:t>
            </a:r>
            <a:r>
              <a:rPr lang="EN-US" b="1" dirty="0">
                <a:solidFill>
                  <a:schemeClr val="tx1"/>
                </a:solidFill>
              </a:rPr>
              <a:t>AbstractMapWritable</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\io\</a:t>
            </a:r>
            <a:r>
              <a:rPr lang="EN-US" b="1" dirty="0">
                <a:solidFill>
                  <a:schemeClr val="tx1"/>
                </a:solidFill>
              </a:rPr>
              <a:t>NullWritable</a:t>
            </a:r>
            <a:r>
              <a:rPr lang="EN-US" dirty="0">
                <a:solidFill>
                  <a:schemeClr val="tx1"/>
                </a:solidFill>
              </a:rPr>
              <a:t>.java</a:t>
            </a:r>
            <a:endParaRPr lang="en-US" dirty="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31</a:t>
            </a:fld>
            <a:endParaRPr lang="en-US"/>
          </a:p>
        </p:txBody>
      </p:sp>
      <p:sp>
        <p:nvSpPr>
          <p:cNvPr id="5" name="TextBox 4"/>
          <p:cNvSpPr txBox="1"/>
          <p:nvPr/>
        </p:nvSpPr>
        <p:spPr>
          <a:xfrm>
            <a:off x="7172325" y="2333625"/>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6229350" y="2809875"/>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1152525" y="3615906"/>
            <a:ext cx="7174302" cy="603849"/>
          </a:xfrm>
          <a:prstGeom prst="rect">
            <a:avLst/>
          </a:prstGeom>
        </p:spPr>
      </p:pic>
    </p:spTree>
    <p:extLst>
      <p:ext uri="{BB962C8B-B14F-4D97-AF65-F5344CB8AC3E}">
        <p14:creationId xmlns:p14="http://schemas.microsoft.com/office/powerpoint/2010/main" val="143462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IDEA only</a:t>
            </a:r>
          </a:p>
        </p:txBody>
      </p:sp>
      <p:sp>
        <p:nvSpPr>
          <p:cNvPr id="3" name="Content Placeholder 2"/>
          <p:cNvSpPr>
            <a:spLocks noGrp="1"/>
          </p:cNvSpPr>
          <p:nvPr>
            <p:ph idx="1"/>
          </p:nvPr>
        </p:nvSpPr>
        <p:spPr/>
        <p:txBody>
          <a:bodyPr vert="horz" lIns="0" tIns="45720" rIns="0" bIns="45720" rtlCol="0" anchor="t">
            <a:normAutofit/>
          </a:bodyPr>
          <a:lstStyle/>
          <a:p>
            <a:r>
              <a:rPr lang="EN-US" b="1" dirty="0"/>
              <a:t>62357:</a:t>
            </a:r>
            <a:endParaRPr lang="en-US" b="1" dirty="0"/>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\security\token\delegation\ZKDelegationTokenSecretManager.java</a:t>
            </a:r>
            <a:endParaRPr lang="en-US" dirty="0">
              <a:solidFill>
                <a:schemeClr val="tx1"/>
              </a:solidFill>
            </a:endParaRPr>
          </a:p>
          <a:p>
            <a:r>
              <a:rPr lang="EN-US" dirty="0">
                <a:solidFill>
                  <a:schemeClr val="tx1"/>
                </a:solidFill>
              </a:rPr>
              <a:t> …\src\main\java\org\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\io\Writable.java</a:t>
            </a:r>
            <a:endParaRPr lang="en-US" dirty="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32</a:t>
            </a:fld>
            <a:endParaRPr lang="en-US"/>
          </a:p>
        </p:txBody>
      </p:sp>
      <p:sp>
        <p:nvSpPr>
          <p:cNvPr id="5" name="TextBox 4"/>
          <p:cNvSpPr txBox="1"/>
          <p:nvPr/>
        </p:nvSpPr>
        <p:spPr>
          <a:xfrm>
            <a:off x="7143750" y="203835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5962650" y="2990850"/>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1724025" y="5239385"/>
            <a:ext cx="6196642" cy="359434"/>
          </a:xfrm>
          <a:prstGeom prst="rect">
            <a:avLst/>
          </a:prstGeom>
        </p:spPr>
      </p:pic>
      <p:pic>
        <p:nvPicPr>
          <p:cNvPr id="9" name="Picture 8"/>
          <p:cNvPicPr>
            <a:picLocks noChangeAspect="1"/>
          </p:cNvPicPr>
          <p:nvPr/>
        </p:nvPicPr>
        <p:blipFill>
          <a:blip r:embed="rId4"/>
          <a:stretch>
            <a:fillRect/>
          </a:stretch>
        </p:blipFill>
        <p:spPr>
          <a:xfrm>
            <a:off x="866091" y="3762375"/>
            <a:ext cx="7450792" cy="1060829"/>
          </a:xfrm>
          <a:prstGeom prst="rect">
            <a:avLst/>
          </a:prstGeom>
        </p:spPr>
      </p:pic>
    </p:spTree>
    <p:extLst>
      <p:ext uri="{BB962C8B-B14F-4D97-AF65-F5344CB8AC3E}">
        <p14:creationId xmlns:p14="http://schemas.microsoft.com/office/powerpoint/2010/main" val="128135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IDEA only</a:t>
            </a:r>
          </a:p>
        </p:txBody>
      </p:sp>
      <p:sp>
        <p:nvSpPr>
          <p:cNvPr id="3" name="Content Placeholder 2"/>
          <p:cNvSpPr>
            <a:spLocks noGrp="1"/>
          </p:cNvSpPr>
          <p:nvPr>
            <p:ph idx="1"/>
          </p:nvPr>
        </p:nvSpPr>
        <p:spPr/>
        <p:txBody>
          <a:bodyPr vert="horz" lIns="0" tIns="45720" rIns="0" bIns="45720" rtlCol="0" anchor="t">
            <a:normAutofit/>
          </a:bodyPr>
          <a:lstStyle/>
          <a:p>
            <a:r>
              <a:rPr lang="EN-US" b="1" dirty="0"/>
              <a:t>62652：</a:t>
            </a:r>
            <a:endParaRPr lang="en-US" b="1" dirty="0"/>
          </a:p>
          <a:p>
            <a:r>
              <a:rPr lang="EN-US" dirty="0">
                <a:solidFill>
                  <a:srgbClr val="000000"/>
                </a:solidFill>
              </a:rPr>
              <a:t>...\</a:t>
            </a:r>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\hdfs\server\namenode\</a:t>
            </a:r>
            <a:r>
              <a:rPr lang="EN-US" b="1" dirty="0">
                <a:solidFill>
                  <a:schemeClr val="tx1"/>
                </a:solidFill>
              </a:rPr>
              <a:t>NameNode</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\hdfs\server\namenode\</a:t>
            </a:r>
            <a:r>
              <a:rPr lang="EN-US" b="1" dirty="0" err="1">
                <a:solidFill>
                  <a:schemeClr val="tx1"/>
                </a:solidFill>
              </a:rPr>
              <a:t>Namesystem</a:t>
            </a:r>
            <a:r>
              <a:rPr lang="EN-US" dirty="0">
                <a:solidFill>
                  <a:schemeClr val="tx1"/>
                </a:solidFill>
              </a:rPr>
              <a:t>.java</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33</a:t>
            </a:fld>
            <a:endParaRPr lang="en-US"/>
          </a:p>
        </p:txBody>
      </p:sp>
      <p:sp>
        <p:nvSpPr>
          <p:cNvPr id="5" name="TextBox 4"/>
          <p:cNvSpPr txBox="1"/>
          <p:nvPr/>
        </p:nvSpPr>
        <p:spPr>
          <a:xfrm>
            <a:off x="1133475" y="259080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1076325" y="3267075"/>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1733550" y="3858564"/>
            <a:ext cx="4730151" cy="431321"/>
          </a:xfrm>
          <a:prstGeom prst="rect">
            <a:avLst/>
          </a:prstGeom>
        </p:spPr>
      </p:pic>
      <p:pic>
        <p:nvPicPr>
          <p:cNvPr id="8" name="Picture 7"/>
          <p:cNvPicPr>
            <a:picLocks noChangeAspect="1"/>
          </p:cNvPicPr>
          <p:nvPr/>
        </p:nvPicPr>
        <p:blipFill>
          <a:blip r:embed="rId4"/>
          <a:stretch>
            <a:fillRect/>
          </a:stretch>
        </p:blipFill>
        <p:spPr>
          <a:xfrm>
            <a:off x="333375" y="4609465"/>
            <a:ext cx="8366125" cy="373811"/>
          </a:xfrm>
          <a:prstGeom prst="rect">
            <a:avLst/>
          </a:prstGeom>
        </p:spPr>
      </p:pic>
    </p:spTree>
    <p:extLst>
      <p:ext uri="{BB962C8B-B14F-4D97-AF65-F5344CB8AC3E}">
        <p14:creationId xmlns:p14="http://schemas.microsoft.com/office/powerpoint/2010/main" val="978739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only</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b="1" dirty="0"/>
              <a:t>50864:</a:t>
            </a:r>
            <a:endParaRPr lang="en-US" b="1" dirty="0"/>
          </a:p>
          <a:p>
            <a:r>
              <a:rPr lang="EN-US" dirty="0">
                <a:solidFill>
                  <a:srgbClr val="000000"/>
                </a:solidFill>
              </a:rPr>
              <a:t>...\</a:t>
            </a:r>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\security\authentication\client\</a:t>
            </a:r>
            <a:r>
              <a:rPr lang="EN-US" b="1" dirty="0" err="1">
                <a:solidFill>
                  <a:schemeClr val="tx1"/>
                </a:solidFill>
              </a:rPr>
              <a:t>KerberosAuthenticator</a:t>
            </a:r>
            <a:r>
              <a:rPr lang="EN-US" dirty="0">
                <a:solidFill>
                  <a:schemeClr val="tx1"/>
                </a:solidFill>
              </a:rPr>
              <a:t>.java</a:t>
            </a:r>
            <a:endParaRPr lang="en-US" dirty="0">
              <a:solidFill>
                <a:schemeClr val="tx1"/>
              </a:solidFill>
            </a:endParaRPr>
          </a:p>
          <a:p>
            <a:r>
              <a:rPr lang="EN-US" dirty="0">
                <a:solidFill>
                  <a:schemeClr val="tx1"/>
                </a:solidFill>
              </a:rPr>
              <a:t>…\src\test\java\org\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\crypto\</a:t>
            </a:r>
            <a:r>
              <a:rPr lang="EN-US" b="1" dirty="0">
                <a:solidFill>
                  <a:schemeClr val="tx1"/>
                </a:solidFill>
              </a:rPr>
              <a:t>TestCryptoCodec</a:t>
            </a:r>
            <a:r>
              <a:rPr lang="EN-US" dirty="0">
                <a:solidFill>
                  <a:schemeClr val="tx1"/>
                </a:solidFill>
              </a:rPr>
              <a:t>.java</a:t>
            </a:r>
          </a:p>
          <a:p>
            <a:endParaRPr lang="en-US" b="1">
              <a:solidFill>
                <a:schemeClr val="tx1"/>
              </a:solidFill>
            </a:endParaRPr>
          </a:p>
          <a:p>
            <a:r>
              <a:rPr lang="EN-US" dirty="0">
                <a:solidFill>
                  <a:schemeClr val="tx1"/>
                </a:solidFill>
              </a:rPr>
              <a:t> Seems to be error.</a:t>
            </a:r>
            <a:endParaRPr lang="en-US" dirty="0">
              <a:solidFill>
                <a:schemeClr val="tx1"/>
              </a:solidFill>
            </a:endParaRPr>
          </a:p>
          <a:p>
            <a:r>
              <a:rPr lang="EN-US" dirty="0">
                <a:solidFill>
                  <a:schemeClr val="tx1"/>
                </a:solidFill>
              </a:rPr>
              <a:t> \main folder may not need to invoke a function in \test folder.</a:t>
            </a:r>
            <a:endParaRPr lang="en-US" dirty="0">
              <a:solidFill>
                <a:schemeClr val="tx1"/>
              </a:solidFill>
            </a:endParaRPr>
          </a:p>
          <a:p>
            <a:r>
              <a:rPr lang="EN-US" dirty="0">
                <a:solidFill>
                  <a:schemeClr val="tx1"/>
                </a:solidFill>
              </a:rPr>
              <a:t> Found no clues in dependent class</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34</a:t>
            </a:fld>
            <a:endParaRPr lang="en-US"/>
          </a:p>
        </p:txBody>
      </p:sp>
      <p:sp>
        <p:nvSpPr>
          <p:cNvPr id="5" name="TextBox 4"/>
          <p:cNvSpPr txBox="1"/>
          <p:nvPr/>
        </p:nvSpPr>
        <p:spPr>
          <a:xfrm>
            <a:off x="3362325" y="259080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6983657" y="2950234"/>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spTree>
    <p:extLst>
      <p:ext uri="{BB962C8B-B14F-4D97-AF65-F5344CB8AC3E}">
        <p14:creationId xmlns:p14="http://schemas.microsoft.com/office/powerpoint/2010/main" val="334293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Understand only</a:t>
            </a:r>
            <a:r>
              <a:rPr lang="EN-US" dirty="0">
                <a:solidFill>
                  <a:srgbClr val="000000"/>
                </a:solidFill>
              </a:rPr>
              <a:t> </a:t>
            </a:r>
            <a:endParaRPr lang="en-US">
              <a:solidFill>
                <a:schemeClr val="tx1"/>
              </a:solidFill>
            </a:endParaRPr>
          </a:p>
        </p:txBody>
      </p:sp>
      <p:sp>
        <p:nvSpPr>
          <p:cNvPr id="3" name="Content Placeholder 2"/>
          <p:cNvSpPr>
            <a:spLocks noGrp="1"/>
          </p:cNvSpPr>
          <p:nvPr>
            <p:ph idx="1"/>
          </p:nvPr>
        </p:nvSpPr>
        <p:spPr/>
        <p:txBody>
          <a:bodyPr vert="horz" lIns="0" tIns="45720" rIns="0" bIns="45720" rtlCol="0" anchor="t">
            <a:normAutofit/>
          </a:bodyPr>
          <a:lstStyle/>
          <a:p>
            <a:r>
              <a:rPr lang="EN-US" b="1" dirty="0"/>
              <a:t>58802:</a:t>
            </a:r>
            <a:endParaRPr lang="en-US" b="1" dirty="0"/>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\yarn\server\nodemanager\recovery\</a:t>
            </a:r>
            <a:r>
              <a:rPr lang="EN-US" b="1" dirty="0">
                <a:solidFill>
                  <a:schemeClr val="tx1"/>
                </a:solidFill>
              </a:rPr>
              <a:t>NMLeveldbStateStoreService</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\yarn\server\records\impl\pb</a:t>
            </a:r>
            <a:r>
              <a:rPr lang="EN-US" b="1" dirty="0">
                <a:solidFill>
                  <a:schemeClr val="tx1"/>
                </a:solidFill>
              </a:rPr>
              <a:t>\VersionPBImpl.</a:t>
            </a:r>
            <a:r>
              <a:rPr lang="EN-US" dirty="0">
                <a:solidFill>
                  <a:schemeClr val="tx1"/>
                </a:solidFill>
              </a:rPr>
              <a:t>java</a:t>
            </a:r>
          </a:p>
        </p:txBody>
      </p:sp>
      <p:sp>
        <p:nvSpPr>
          <p:cNvPr id="4" name="Slide Number Placeholder 3"/>
          <p:cNvSpPr>
            <a:spLocks noGrp="1"/>
          </p:cNvSpPr>
          <p:nvPr>
            <p:ph type="sldNum" sz="quarter" idx="12"/>
          </p:nvPr>
        </p:nvSpPr>
        <p:spPr/>
        <p:txBody>
          <a:bodyPr/>
          <a:lstStyle/>
          <a:p>
            <a:fld id="{330EA680-D336-4FF7-8B7A-9848BB0A1C32}" type="slidenum">
              <a:rPr lang="en-US" smtClean="0"/>
              <a:t>35</a:t>
            </a:fld>
            <a:endParaRPr lang="en-US"/>
          </a:p>
        </p:txBody>
      </p:sp>
      <p:pic>
        <p:nvPicPr>
          <p:cNvPr id="5" name="Picture 4"/>
          <p:cNvPicPr>
            <a:picLocks noChangeAspect="1"/>
          </p:cNvPicPr>
          <p:nvPr/>
        </p:nvPicPr>
        <p:blipFill>
          <a:blip r:embed="rId3"/>
          <a:stretch>
            <a:fillRect/>
          </a:stretch>
        </p:blipFill>
        <p:spPr>
          <a:xfrm>
            <a:off x="485775" y="3914775"/>
            <a:ext cx="8271749" cy="361669"/>
          </a:xfrm>
          <a:prstGeom prst="rect">
            <a:avLst/>
          </a:prstGeom>
        </p:spPr>
      </p:pic>
      <p:pic>
        <p:nvPicPr>
          <p:cNvPr id="6" name="Picture 5"/>
          <p:cNvPicPr>
            <a:picLocks noChangeAspect="1"/>
          </p:cNvPicPr>
          <p:nvPr/>
        </p:nvPicPr>
        <p:blipFill>
          <a:blip r:embed="rId4"/>
          <a:stretch>
            <a:fillRect/>
          </a:stretch>
        </p:blipFill>
        <p:spPr>
          <a:xfrm>
            <a:off x="822959" y="4438650"/>
            <a:ext cx="7188679" cy="661358"/>
          </a:xfrm>
          <a:prstGeom prst="rect">
            <a:avLst/>
          </a:prstGeom>
        </p:spPr>
      </p:pic>
      <p:pic>
        <p:nvPicPr>
          <p:cNvPr id="7" name="Picture 6"/>
          <p:cNvPicPr>
            <a:picLocks noChangeAspect="1"/>
          </p:cNvPicPr>
          <p:nvPr/>
        </p:nvPicPr>
        <p:blipFill>
          <a:blip r:embed="rId5"/>
          <a:stretch>
            <a:fillRect/>
          </a:stretch>
        </p:blipFill>
        <p:spPr>
          <a:xfrm>
            <a:off x="1196770" y="5172075"/>
            <a:ext cx="7159925" cy="632604"/>
          </a:xfrm>
          <a:prstGeom prst="rect">
            <a:avLst/>
          </a:prstGeom>
        </p:spPr>
      </p:pic>
      <p:sp>
        <p:nvSpPr>
          <p:cNvPr id="8" name="TextBox 7"/>
          <p:cNvSpPr txBox="1"/>
          <p:nvPr/>
        </p:nvSpPr>
        <p:spPr>
          <a:xfrm>
            <a:off x="4210050" y="2600325"/>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9" name="TextBox 8"/>
          <p:cNvSpPr txBox="1"/>
          <p:nvPr/>
        </p:nvSpPr>
        <p:spPr>
          <a:xfrm>
            <a:off x="4152900" y="3257550"/>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spTree>
    <p:extLst>
      <p:ext uri="{BB962C8B-B14F-4D97-AF65-F5344CB8AC3E}">
        <p14:creationId xmlns:p14="http://schemas.microsoft.com/office/powerpoint/2010/main" val="263661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Understand only</a:t>
            </a:r>
            <a:r>
              <a:rPr lang="EN-US" dirty="0">
                <a:solidFill>
                  <a:schemeClr val="tx1"/>
                </a:solidFill>
              </a:rPr>
              <a:t>  </a:t>
            </a:r>
            <a:endParaRPr lang="en-US">
              <a:solidFill>
                <a:schemeClr val="tx1"/>
              </a:solidFill>
            </a:endParaRPr>
          </a:p>
        </p:txBody>
      </p:sp>
      <p:sp>
        <p:nvSpPr>
          <p:cNvPr id="3" name="Content Placeholder 2"/>
          <p:cNvSpPr>
            <a:spLocks noGrp="1"/>
          </p:cNvSpPr>
          <p:nvPr>
            <p:ph idx="1"/>
          </p:nvPr>
        </p:nvSpPr>
        <p:spPr>
          <a:xfrm>
            <a:off x="914400" y="1971675"/>
            <a:ext cx="7543801" cy="4023360"/>
          </a:xfrm>
        </p:spPr>
        <p:txBody>
          <a:bodyPr vert="horz" lIns="0" tIns="45720" rIns="0" bIns="45720" rtlCol="0" anchor="t">
            <a:normAutofit/>
          </a:bodyPr>
          <a:lstStyle/>
          <a:p>
            <a:r>
              <a:rPr lang="EN-US" b="1" dirty="0"/>
              <a:t>62206:</a:t>
            </a:r>
            <a:endParaRPr lang="en-US" b="1" dirty="0"/>
          </a:p>
          <a:p>
            <a:r>
              <a:rPr lang="EN-US" dirty="0">
                <a:solidFill>
                  <a:schemeClr val="tx1"/>
                </a:solidFill>
              </a:rPr>
              <a:t>...\src\test\java\org\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\yarn\server\webproxy\</a:t>
            </a:r>
            <a:r>
              <a:rPr lang="EN-US" b="1" dirty="0">
                <a:solidFill>
                  <a:schemeClr val="tx1"/>
                </a:solidFill>
              </a:rPr>
              <a:t>TestAppReportFetcher</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\yarn\</a:t>
            </a:r>
            <a:r>
              <a:rPr lang="EN-US" dirty="0" err="1">
                <a:solidFill>
                  <a:schemeClr val="tx1"/>
                </a:solidFill>
              </a:rPr>
              <a:t>api</a:t>
            </a:r>
            <a:r>
              <a:rPr lang="EN-US" dirty="0">
                <a:solidFill>
                  <a:schemeClr val="tx1"/>
                </a:solidFill>
              </a:rPr>
              <a:t>\</a:t>
            </a:r>
            <a:r>
              <a:rPr lang="EN-US" b="1" dirty="0" err="1">
                <a:solidFill>
                  <a:schemeClr val="tx1"/>
                </a:solidFill>
              </a:rPr>
              <a:t>ApplicationBaseProtocol</a:t>
            </a:r>
            <a:r>
              <a:rPr lang="EN-US" dirty="0">
                <a:solidFill>
                  <a:schemeClr val="tx1"/>
                </a:solidFill>
              </a:rPr>
              <a:t>.java</a:t>
            </a:r>
            <a:endParaRPr lang="en-US" dirty="0">
              <a:solidFill>
                <a:schemeClr val="tx1"/>
              </a:solidFill>
            </a:endParaRPr>
          </a:p>
          <a:p>
            <a:endParaRPr lang="en-US" dirty="0">
              <a:solidFill>
                <a:schemeClr val="tx1"/>
              </a:solidFill>
            </a:endParaRPr>
          </a:p>
          <a:p>
            <a:r>
              <a:rPr lang="EN-US" dirty="0">
                <a:solidFill>
                  <a:schemeClr val="tx1"/>
                </a:solidFill>
              </a:rPr>
              <a:t>TestAppReportFetcher.testHelper Calls ApplicationBaseProtocol.getApplicationReport</a:t>
            </a:r>
            <a:endParaRPr lang="en-US" dirty="0">
              <a:solidFill>
                <a:schemeClr val="tx1"/>
              </a:solidFill>
            </a:endParaRPr>
          </a:p>
          <a:p>
            <a:r>
              <a:rPr lang="EN-US" dirty="0">
                <a:solidFill>
                  <a:schemeClr val="tx1"/>
                </a:solidFill>
              </a:rPr>
              <a:t>IDEA doesn't detect this, doesn't list most dependencies from file. </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36</a:t>
            </a:fld>
            <a:endParaRPr lang="en-US"/>
          </a:p>
        </p:txBody>
      </p:sp>
      <p:sp>
        <p:nvSpPr>
          <p:cNvPr id="5" name="TextBox 4"/>
          <p:cNvSpPr txBox="1"/>
          <p:nvPr/>
        </p:nvSpPr>
        <p:spPr>
          <a:xfrm>
            <a:off x="2257425" y="260985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6" name="TextBox 5"/>
          <p:cNvSpPr txBox="1"/>
          <p:nvPr/>
        </p:nvSpPr>
        <p:spPr>
          <a:xfrm>
            <a:off x="2200275" y="3409950"/>
            <a:ext cx="2743200" cy="369332"/>
          </a:xfrm>
          <a:prstGeom prst="rect">
            <a:avLst/>
          </a:prstGeom>
        </p:spPr>
        <p:txBody>
          <a:bodyPr rtlCol="0" anchor="t">
            <a:spAutoFit/>
          </a:bodyPr>
          <a:lstStyle/>
          <a:p>
            <a:pPr algn="ctr"/>
            <a:r>
              <a:rPr lang="EN-US" dirty="0">
                <a:solidFill>
                  <a:srgbClr val="FF0000"/>
                </a:solidFill>
              </a:rPr>
              <a:t>dependee</a:t>
            </a:r>
            <a:endParaRPr lang="en-US" dirty="0">
              <a:solidFill>
                <a:srgbClr val="FF0000"/>
              </a:solidFill>
            </a:endParaRPr>
          </a:p>
        </p:txBody>
      </p:sp>
    </p:spTree>
    <p:extLst>
      <p:ext uri="{BB962C8B-B14F-4D97-AF65-F5344CB8AC3E}">
        <p14:creationId xmlns:p14="http://schemas.microsoft.com/office/powerpoint/2010/main" val="918411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b="1" dirty="0"/>
              <a:t>15972:</a:t>
            </a:r>
            <a:endParaRPr lang="en-US" b="1" dirty="0"/>
          </a:p>
          <a:p>
            <a:r>
              <a:rPr lang="EN-US" dirty="0">
                <a:solidFill>
                  <a:srgbClr val="404040"/>
                </a:solidFill>
              </a:rPr>
              <a:t>…\</a:t>
            </a:r>
            <a:r>
              <a:rPr lang="EN-US" dirty="0">
                <a:solidFill>
                  <a:schemeClr val="tx1"/>
                </a:solidFill>
              </a:rPr>
              <a:t>src\test\java\org\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\fs\</a:t>
            </a:r>
            <a:r>
              <a:rPr lang="EN-US" b="1" dirty="0">
                <a:solidFill>
                  <a:schemeClr val="tx1"/>
                </a:solidFill>
              </a:rPr>
              <a:t>TestHDFSFileContextMainOperations</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\hdfs</a:t>
            </a:r>
            <a:r>
              <a:rPr lang="EN-US" b="1" dirty="0">
                <a:solidFill>
                  <a:schemeClr val="tx1"/>
                </a:solidFill>
              </a:rPr>
              <a:t>\DistributedFileSystem.</a:t>
            </a:r>
            <a:r>
              <a:rPr lang="EN-US" dirty="0">
                <a:solidFill>
                  <a:schemeClr val="tx1"/>
                </a:solidFill>
              </a:rPr>
              <a:t>java</a:t>
            </a:r>
          </a:p>
        </p:txBody>
      </p:sp>
      <p:sp>
        <p:nvSpPr>
          <p:cNvPr id="4" name="Slide Number Placeholder 3"/>
          <p:cNvSpPr>
            <a:spLocks noGrp="1"/>
          </p:cNvSpPr>
          <p:nvPr>
            <p:ph type="sldNum" sz="quarter" idx="12"/>
          </p:nvPr>
        </p:nvSpPr>
        <p:spPr/>
        <p:txBody>
          <a:bodyPr/>
          <a:lstStyle/>
          <a:p>
            <a:fld id="{330EA680-D336-4FF7-8B7A-9848BB0A1C32}" type="slidenum">
              <a:rPr lang="en-US" smtClean="0"/>
              <a:t>37</a:t>
            </a:fld>
            <a:endParaRPr lang="en-US"/>
          </a:p>
        </p:txBody>
      </p:sp>
      <p:pic>
        <p:nvPicPr>
          <p:cNvPr id="5" name="Picture 4"/>
          <p:cNvPicPr>
            <a:picLocks noChangeAspect="1"/>
          </p:cNvPicPr>
          <p:nvPr/>
        </p:nvPicPr>
        <p:blipFill>
          <a:blip r:embed="rId3"/>
          <a:stretch>
            <a:fillRect/>
          </a:stretch>
        </p:blipFill>
        <p:spPr>
          <a:xfrm>
            <a:off x="1175204" y="3638550"/>
            <a:ext cx="6829245" cy="373811"/>
          </a:xfrm>
          <a:prstGeom prst="rect">
            <a:avLst/>
          </a:prstGeom>
        </p:spPr>
      </p:pic>
      <p:pic>
        <p:nvPicPr>
          <p:cNvPr id="6" name="Picture 5"/>
          <p:cNvPicPr>
            <a:picLocks noChangeAspect="1"/>
          </p:cNvPicPr>
          <p:nvPr/>
        </p:nvPicPr>
        <p:blipFill>
          <a:blip r:embed="rId4"/>
          <a:stretch>
            <a:fillRect/>
          </a:stretch>
        </p:blipFill>
        <p:spPr>
          <a:xfrm>
            <a:off x="1209675" y="4248150"/>
            <a:ext cx="6843623" cy="373811"/>
          </a:xfrm>
          <a:prstGeom prst="rect">
            <a:avLst/>
          </a:prstGeom>
        </p:spPr>
      </p:pic>
      <p:sp>
        <p:nvSpPr>
          <p:cNvPr id="7" name="TextBox 6"/>
          <p:cNvSpPr txBox="1"/>
          <p:nvPr/>
        </p:nvSpPr>
        <p:spPr>
          <a:xfrm>
            <a:off x="1409700" y="259080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8" name="TextBox 7"/>
          <p:cNvSpPr txBox="1"/>
          <p:nvPr/>
        </p:nvSpPr>
        <p:spPr>
          <a:xfrm>
            <a:off x="7286625" y="3156585"/>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spTree>
    <p:extLst>
      <p:ext uri="{BB962C8B-B14F-4D97-AF65-F5344CB8AC3E}">
        <p14:creationId xmlns:p14="http://schemas.microsoft.com/office/powerpoint/2010/main" val="1386507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b="1" dirty="0"/>
              <a:t>29322:</a:t>
            </a:r>
            <a:endParaRPr lang="en-US" b="1" dirty="0"/>
          </a:p>
          <a:p>
            <a:r>
              <a:rPr lang="EN-US" dirty="0">
                <a:solidFill>
                  <a:srgbClr val="404040"/>
                </a:solidFill>
              </a:rPr>
              <a:t>…\</a:t>
            </a:r>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a:t>
            </a:r>
            <a:r>
              <a:rPr lang="EN-US" dirty="0" err="1">
                <a:solidFill>
                  <a:schemeClr val="tx1"/>
                </a:solidFill>
              </a:rPr>
              <a:t>mapreduce</a:t>
            </a:r>
            <a:r>
              <a:rPr lang="EN-US" dirty="0">
                <a:solidFill>
                  <a:schemeClr val="tx1"/>
                </a:solidFill>
              </a:rPr>
              <a:t>\counters\</a:t>
            </a:r>
            <a:r>
              <a:rPr lang="EN-US" b="1" dirty="0">
                <a:solidFill>
                  <a:schemeClr val="tx1"/>
                </a:solidFill>
              </a:rPr>
              <a:t>CounterGroupBase</a:t>
            </a:r>
            <a:r>
              <a:rPr lang="EN-US" dirty="0">
                <a:solidFill>
                  <a:schemeClr val="tx1"/>
                </a:solidFill>
              </a:rPr>
              <a:t>.java</a:t>
            </a:r>
            <a:endParaRPr lang="en-US" dirty="0">
              <a:solidFill>
                <a:schemeClr val="tx1"/>
              </a:solidFill>
            </a:endParaRPr>
          </a:p>
          <a:p>
            <a:r>
              <a:rPr lang="EN-US" dirty="0">
                <a:solidFill>
                  <a:schemeClr val="tx1"/>
                </a:solidFill>
              </a:rPr>
              <a:t>…\src\main\java\org\</a:t>
            </a:r>
            <a:r>
              <a:rPr lang="EN-US" dirty="0" err="1">
                <a:solidFill>
                  <a:schemeClr val="tx1"/>
                </a:solidFill>
              </a:rPr>
              <a:t>apache</a:t>
            </a:r>
            <a:r>
              <a:rPr lang="EN-US" dirty="0">
                <a:solidFill>
                  <a:schemeClr val="tx1"/>
                </a:solidFill>
              </a:rPr>
              <a:t>\</a:t>
            </a:r>
            <a:r>
              <a:rPr lang="EN-US" dirty="0" err="1">
                <a:solidFill>
                  <a:schemeClr val="tx1"/>
                </a:solidFill>
              </a:rPr>
              <a:t>hadoop</a:t>
            </a:r>
            <a:r>
              <a:rPr lang="EN-US" dirty="0">
                <a:solidFill>
                  <a:schemeClr val="tx1"/>
                </a:solidFill>
              </a:rPr>
              <a:t>\</a:t>
            </a:r>
            <a:r>
              <a:rPr lang="EN-US" dirty="0" err="1">
                <a:solidFill>
                  <a:schemeClr val="tx1"/>
                </a:solidFill>
              </a:rPr>
              <a:t>mapreduce</a:t>
            </a:r>
            <a:r>
              <a:rPr lang="EN-US" b="1" dirty="0">
                <a:solidFill>
                  <a:schemeClr val="tx1"/>
                </a:solidFill>
              </a:rPr>
              <a:t>\Counter.</a:t>
            </a:r>
            <a:r>
              <a:rPr lang="EN-US" dirty="0">
                <a:solidFill>
                  <a:schemeClr val="tx1"/>
                </a:solidFill>
              </a:rPr>
              <a:t>java</a:t>
            </a:r>
          </a:p>
        </p:txBody>
      </p:sp>
      <p:sp>
        <p:nvSpPr>
          <p:cNvPr id="4" name="Slide Number Placeholder 3"/>
          <p:cNvSpPr>
            <a:spLocks noGrp="1"/>
          </p:cNvSpPr>
          <p:nvPr>
            <p:ph type="sldNum" sz="quarter" idx="12"/>
          </p:nvPr>
        </p:nvSpPr>
        <p:spPr/>
        <p:txBody>
          <a:bodyPr/>
          <a:lstStyle/>
          <a:p>
            <a:fld id="{330EA680-D336-4FF7-8B7A-9848BB0A1C32}" type="slidenum">
              <a:rPr lang="en-US" smtClean="0"/>
              <a:t>38</a:t>
            </a:fld>
            <a:endParaRPr lang="en-US"/>
          </a:p>
        </p:txBody>
      </p:sp>
      <p:pic>
        <p:nvPicPr>
          <p:cNvPr id="5" name="Picture 4"/>
          <p:cNvPicPr>
            <a:picLocks noChangeAspect="1"/>
          </p:cNvPicPr>
          <p:nvPr/>
        </p:nvPicPr>
        <p:blipFill>
          <a:blip r:embed="rId3"/>
          <a:stretch>
            <a:fillRect/>
          </a:stretch>
        </p:blipFill>
        <p:spPr>
          <a:xfrm>
            <a:off x="1666875" y="4067175"/>
            <a:ext cx="5693434" cy="273170"/>
          </a:xfrm>
          <a:prstGeom prst="rect">
            <a:avLst/>
          </a:prstGeom>
        </p:spPr>
      </p:pic>
      <p:pic>
        <p:nvPicPr>
          <p:cNvPr id="6" name="Picture 5"/>
          <p:cNvPicPr>
            <a:picLocks noChangeAspect="1"/>
          </p:cNvPicPr>
          <p:nvPr/>
        </p:nvPicPr>
        <p:blipFill>
          <a:blip r:embed="rId4"/>
          <a:stretch>
            <a:fillRect/>
          </a:stretch>
        </p:blipFill>
        <p:spPr>
          <a:xfrm>
            <a:off x="1257300" y="4857750"/>
            <a:ext cx="6858000" cy="373811"/>
          </a:xfrm>
          <a:prstGeom prst="rect">
            <a:avLst/>
          </a:prstGeom>
        </p:spPr>
      </p:pic>
      <p:sp>
        <p:nvSpPr>
          <p:cNvPr id="7" name="TextBox 6"/>
          <p:cNvSpPr txBox="1"/>
          <p:nvPr/>
        </p:nvSpPr>
        <p:spPr>
          <a:xfrm>
            <a:off x="1838325" y="2571750"/>
            <a:ext cx="2743200" cy="369332"/>
          </a:xfrm>
          <a:prstGeom prst="rect">
            <a:avLst/>
          </a:prstGeom>
        </p:spPr>
        <p:txBody>
          <a:bodyPr rtlCol="0">
            <a:spAutoFit/>
          </a:bodyPr>
          <a:lstStyle/>
          <a:p>
            <a:pPr algn="ctr"/>
            <a:r>
              <a:rPr lang="EN-US" dirty="0">
                <a:solidFill>
                  <a:srgbClr val="FF0000"/>
                </a:solidFill>
              </a:rPr>
              <a:t>dependent</a:t>
            </a:r>
            <a:endParaRPr lang="en-US" dirty="0">
              <a:solidFill>
                <a:srgbClr val="FF0000"/>
              </a:solidFill>
            </a:endParaRPr>
          </a:p>
        </p:txBody>
      </p:sp>
      <p:sp>
        <p:nvSpPr>
          <p:cNvPr id="8" name="TextBox 7"/>
          <p:cNvSpPr txBox="1"/>
          <p:nvPr/>
        </p:nvSpPr>
        <p:spPr>
          <a:xfrm>
            <a:off x="6742262" y="3028950"/>
            <a:ext cx="2743200" cy="369332"/>
          </a:xfrm>
          <a:prstGeom prst="rect">
            <a:avLst/>
          </a:prstGeom>
        </p:spPr>
        <p:txBody>
          <a:bodyPr rtlCol="0">
            <a:spAutoFit/>
          </a:bodyPr>
          <a:lstStyle/>
          <a:p>
            <a:pPr algn="ctr"/>
            <a:r>
              <a:rPr lang="EN-US" dirty="0">
                <a:solidFill>
                  <a:srgbClr val="FF0000"/>
                </a:solidFill>
              </a:rPr>
              <a:t>dependee</a:t>
            </a:r>
            <a:endParaRPr lang="en-US" dirty="0">
              <a:solidFill>
                <a:srgbClr val="FF0000"/>
              </a:solidFill>
            </a:endParaRPr>
          </a:p>
        </p:txBody>
      </p:sp>
    </p:spTree>
    <p:extLst>
      <p:ext uri="{BB962C8B-B14F-4D97-AF65-F5344CB8AC3E}">
        <p14:creationId xmlns:p14="http://schemas.microsoft.com/office/powerpoint/2010/main" val="1161182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Overview (</a:t>
            </a:r>
            <a:r>
              <a:rPr lang="EN-US" dirty="0" err="1"/>
              <a:t>IdVInc</a:t>
            </a:r>
            <a:r>
              <a:rPr lang="EN-US" dirty="0"/>
              <a:t>)</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 Similarly like the Include tool the dependencies missed by the IDEA tool are children that are imported but methods implemented by a parent</a:t>
            </a:r>
            <a:endParaRPr lang="en-US" dirty="0"/>
          </a:p>
          <a:p>
            <a:r>
              <a:rPr lang="EN-US" dirty="0">
                <a:solidFill>
                  <a:srgbClr val="404040"/>
                </a:solidFill>
              </a:rPr>
              <a:t> Unlike Include, the IDEA tool missed some dependencies that would have otherwise been found by Include</a:t>
            </a:r>
            <a:endParaRPr lang="en-US" dirty="0">
              <a:solidFill>
                <a:srgbClr val="404040"/>
              </a:solidFill>
            </a:endParaRPr>
          </a:p>
          <a:p>
            <a:r>
              <a:rPr lang="EN-US" dirty="0">
                <a:solidFill>
                  <a:srgbClr val="404040"/>
                </a:solidFill>
              </a:rPr>
              <a:t> IDEA tool finds dependencies that aren't found by Understand, these are found to be implemented classes (may not be an actual dependency)</a:t>
            </a:r>
            <a:endParaRPr lang="en-US" dirty="0">
              <a:solidFill>
                <a:srgbClr val="404040"/>
              </a:solidFill>
            </a:endParaRPr>
          </a:p>
          <a:p>
            <a:r>
              <a:rPr lang="EN-US" dirty="0"/>
              <a:t> The precision of the IDEA tool is 50538/53954 ~ 0.94</a:t>
            </a:r>
            <a:endParaRPr lang="en-US" dirty="0">
              <a:solidFill>
                <a:schemeClr val="tx1"/>
              </a:solidFill>
            </a:endParaRPr>
          </a:p>
          <a:p>
            <a:r>
              <a:rPr lang="EN-US" dirty="0">
                <a:solidFill>
                  <a:schemeClr val="tx1"/>
                </a:solidFill>
              </a:rPr>
              <a:t> The recall of the IDEA tool is 50538/65650 ~ 0.77</a:t>
            </a:r>
            <a:endParaRPr lang="en-US">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149585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a:t>
            </a:r>
          </a:p>
        </p:txBody>
      </p:sp>
      <p:sp>
        <p:nvSpPr>
          <p:cNvPr id="3" name="TextBox 2"/>
          <p:cNvSpPr txBox="1"/>
          <p:nvPr/>
        </p:nvSpPr>
        <p:spPr>
          <a:xfrm>
            <a:off x="822960" y="2247900"/>
            <a:ext cx="7543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Understand is a static analysis tool focused on source code comprehension, metrics, and standards testing.</a:t>
            </a:r>
          </a:p>
          <a:p>
            <a:pPr marL="285750" indent="-285750">
              <a:buFont typeface="Arial" panose="020B0604020202020204" pitchFamily="34" charset="0"/>
              <a:buChar char="•"/>
            </a:pPr>
            <a:r>
              <a:rPr lang="en-US" dirty="0"/>
              <a:t>Used for dependency extraction</a:t>
            </a:r>
          </a:p>
          <a:p>
            <a:pPr marL="285750" indent="-285750">
              <a:buFont typeface="Arial" panose="020B0604020202020204" pitchFamily="34" charset="0"/>
              <a:buChar char="•"/>
            </a:pPr>
            <a:r>
              <a:rPr lang="en-US" dirty="0"/>
              <a:t>A file depends on another through:</a:t>
            </a:r>
          </a:p>
          <a:p>
            <a:pPr marL="742950" lvl="1" indent="-285750">
              <a:buFont typeface="Arial" panose="020B0604020202020204" pitchFamily="34" charset="0"/>
              <a:buChar char="•"/>
            </a:pPr>
            <a:r>
              <a:rPr lang="en-US" dirty="0"/>
              <a:t>Imports</a:t>
            </a:r>
          </a:p>
          <a:p>
            <a:pPr marL="742950" lvl="1" indent="-285750">
              <a:buFont typeface="Arial" panose="020B0604020202020204" pitchFamily="34" charset="0"/>
              <a:buChar char="•"/>
            </a:pPr>
            <a:r>
              <a:rPr lang="en-US" dirty="0"/>
              <a:t>Inheritance</a:t>
            </a:r>
          </a:p>
          <a:p>
            <a:pPr marL="742950" lvl="1" indent="-285750">
              <a:buFont typeface="Arial" panose="020B0604020202020204" pitchFamily="34" charset="0"/>
              <a:buChar char="•"/>
            </a:pPr>
            <a:r>
              <a:rPr lang="en-US" dirty="0"/>
              <a:t>Implementations</a:t>
            </a:r>
          </a:p>
          <a:p>
            <a:pPr marL="742950" lvl="1" indent="-285750">
              <a:buFont typeface="Arial" panose="020B0604020202020204" pitchFamily="34" charset="0"/>
              <a:buChar char="•"/>
            </a:pPr>
            <a:r>
              <a:rPr lang="en-US" dirty="0"/>
              <a:t>Throws</a:t>
            </a:r>
          </a:p>
          <a:p>
            <a:pPr marL="742950" lvl="1" indent="-285750">
              <a:buFont typeface="Arial" panose="020B0604020202020204" pitchFamily="34" charset="0"/>
              <a:buChar char="•"/>
            </a:pPr>
            <a:r>
              <a:rPr lang="en-US" dirty="0"/>
              <a:t>Method calls and object initializations</a:t>
            </a:r>
          </a:p>
          <a:p>
            <a:pPr marL="742950" lvl="1" indent="-285750">
              <a:buFont typeface="Arial" panose="020B0604020202020204" pitchFamily="34" charset="0"/>
              <a:buChar char="•"/>
            </a:pPr>
            <a:r>
              <a:rPr lang="en-US" dirty="0"/>
              <a:t>@ Java annotations</a:t>
            </a:r>
          </a:p>
          <a:p>
            <a:pPr marL="285750" indent="-285750">
              <a:buFont typeface="Arial" panose="020B0604020202020204" pitchFamily="34" charset="0"/>
              <a:buChar char="•"/>
            </a:pPr>
            <a:r>
              <a:rPr lang="en-US" dirty="0"/>
              <a:t>Extracted the dependencies by exporting a CSV file</a:t>
            </a:r>
          </a:p>
          <a:p>
            <a:pPr marL="742950" lvl="1" indent="-285750">
              <a:buFont typeface="Arial" panose="020B0604020202020204" pitchFamily="34" charset="0"/>
              <a:buChar char="•"/>
            </a:pPr>
            <a:r>
              <a:rPr lang="en-US" dirty="0"/>
              <a:t>File A, File B</a:t>
            </a:r>
          </a:p>
        </p:txBody>
      </p:sp>
      <p:sp>
        <p:nvSpPr>
          <p:cNvPr id="4" name="Slide Number Placeholder 3"/>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1718994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Alternative Tool: </a:t>
            </a:r>
            <a:r>
              <a:rPr lang="en-US" dirty="0" err="1">
                <a:solidFill>
                  <a:srgbClr val="404040"/>
                </a:solidFill>
              </a:rPr>
              <a:t>srcML</a:t>
            </a:r>
            <a:endParaRPr lang="en-US" dirty="0">
              <a:solidFill>
                <a:srgbClr val="404040"/>
              </a:solidFill>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2161147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Alternative Tool Explore - srcML</a:t>
            </a:r>
            <a:endParaRPr lang="en-US" dirty="0"/>
          </a:p>
        </p:txBody>
      </p:sp>
      <p:sp>
        <p:nvSpPr>
          <p:cNvPr id="3" name="Content Placeholder 2"/>
          <p:cNvSpPr>
            <a:spLocks noGrp="1"/>
          </p:cNvSpPr>
          <p:nvPr>
            <p:ph idx="1"/>
          </p:nvPr>
        </p:nvSpPr>
        <p:spPr>
          <a:xfrm>
            <a:off x="822325" y="1846263"/>
            <a:ext cx="7931631" cy="4022725"/>
          </a:xfrm>
        </p:spPr>
        <p:txBody>
          <a:bodyPr vert="horz" lIns="0" tIns="45720" rIns="0" bIns="45720" rtlCol="0" anchor="t">
            <a:normAutofit fontScale="92500" lnSpcReduction="10000"/>
          </a:bodyPr>
          <a:lstStyle/>
          <a:p>
            <a:pPr marL="0" indent="0">
              <a:buNone/>
            </a:pPr>
            <a:r>
              <a:rPr lang="EN-US" u="sng" dirty="0">
                <a:solidFill>
                  <a:srgbClr val="404040"/>
                </a:solidFill>
              </a:rPr>
              <a:t>About ScrML</a:t>
            </a:r>
            <a:endParaRPr lang="en-US" u="sng" dirty="0">
              <a:solidFill>
                <a:srgbClr val="404040"/>
              </a:solidFill>
            </a:endParaRPr>
          </a:p>
          <a:p>
            <a:pPr>
              <a:buFont typeface="Arial" panose="020B0604020202020204" pitchFamily="34" charset="0"/>
              <a:buChar char="•"/>
            </a:pPr>
            <a:r>
              <a:rPr lang="EN-US" dirty="0">
                <a:solidFill>
                  <a:srgbClr val="404040"/>
                </a:solidFill>
              </a:rPr>
              <a:t>Convert source code file into srcML format, which is an XML representation of source code. As xml representation, markup tags identify elements of the abstract syntax for the language. </a:t>
            </a:r>
            <a:r>
              <a:rPr lang="EN-CA" dirty="0">
                <a:solidFill>
                  <a:srgbClr val="404040"/>
                </a:solidFill>
              </a:rPr>
              <a:t> </a:t>
            </a:r>
          </a:p>
          <a:p>
            <a:pPr>
              <a:buFont typeface="Arial" panose="020B0604020202020204" pitchFamily="34" charset="0"/>
              <a:buChar char="•"/>
            </a:pPr>
            <a:r>
              <a:rPr lang="EN-US" dirty="0">
                <a:solidFill>
                  <a:srgbClr val="404040"/>
                </a:solidFill>
              </a:rPr>
              <a:t>It currently support the parsing of C, C++, C# and Java. </a:t>
            </a:r>
            <a:endParaRPr lang="en-US" dirty="0">
              <a:solidFill>
                <a:srgbClr val="404040"/>
              </a:solidFill>
            </a:endParaRPr>
          </a:p>
          <a:p>
            <a:pPr>
              <a:buFont typeface="Arial" panose="020B0604020202020204" pitchFamily="34" charset="0"/>
              <a:buChar char="•"/>
            </a:pPr>
            <a:r>
              <a:rPr lang="EN-US" dirty="0">
                <a:solidFill>
                  <a:srgbClr val="404040"/>
                </a:solidFill>
              </a:rPr>
              <a:t>The transformation is lossless. No changes is made to the original source code file </a:t>
            </a:r>
          </a:p>
          <a:p>
            <a:pPr marL="0" indent="0">
              <a:buNone/>
            </a:pPr>
            <a:r>
              <a:rPr lang="EN-US" u="sng" dirty="0">
                <a:solidFill>
                  <a:srgbClr val="404040"/>
                </a:solidFill>
              </a:rPr>
              <a:t>How </a:t>
            </a:r>
            <a:r>
              <a:rPr lang="EN-US" u="sng" dirty="0" err="1">
                <a:solidFill>
                  <a:srgbClr val="404040"/>
                </a:solidFill>
              </a:rPr>
              <a:t>ScrML</a:t>
            </a:r>
            <a:r>
              <a:rPr lang="EN-US" u="sng" dirty="0">
                <a:solidFill>
                  <a:srgbClr val="404040"/>
                </a:solidFill>
              </a:rPr>
              <a:t> work</a:t>
            </a:r>
            <a:endParaRPr lang="en-US" u="sng" dirty="0">
              <a:solidFill>
                <a:srgbClr val="404040"/>
              </a:solidFill>
            </a:endParaRPr>
          </a:p>
          <a:p>
            <a:pPr>
              <a:buFont typeface="Arial" panose="020B0604020202020204" pitchFamily="34" charset="0"/>
              <a:buChar char="•"/>
            </a:pPr>
            <a:r>
              <a:rPr lang="EN-US" dirty="0">
                <a:solidFill>
                  <a:srgbClr val="404040"/>
                </a:solidFill>
              </a:rPr>
              <a:t>Once in srcML format, XML tools and technologies can be used for such things as extraction and transformation. </a:t>
            </a:r>
            <a:r>
              <a:rPr lang="EN-CA" dirty="0">
                <a:solidFill>
                  <a:srgbClr val="404040"/>
                </a:solidFill>
              </a:rPr>
              <a:t> </a:t>
            </a:r>
            <a:r>
              <a:rPr lang="EN-US" dirty="0">
                <a:solidFill>
                  <a:srgbClr val="404040"/>
                </a:solidFill>
              </a:rPr>
              <a:t> </a:t>
            </a:r>
          </a:p>
          <a:p>
            <a:pPr>
              <a:buFont typeface="Arial" panose="020B0604020202020204" pitchFamily="34" charset="0"/>
              <a:buChar char="•"/>
            </a:pPr>
            <a:r>
              <a:rPr lang="EN-US" dirty="0">
                <a:solidFill>
                  <a:srgbClr val="404040"/>
                </a:solidFill>
              </a:rPr>
              <a:t>Using its query command ‘xpath’, it is capable of executing various fact extraction.  </a:t>
            </a:r>
            <a:r>
              <a:rPr lang="EN-US" dirty="0">
                <a:solidFill>
                  <a:schemeClr val="tx1"/>
                </a:solidFill>
              </a:rPr>
              <a:t> </a:t>
            </a:r>
            <a:endParaRPr lang="en-US" dirty="0">
              <a:solidFill>
                <a:schemeClr val="tx1"/>
              </a:solidFill>
            </a:endParaRP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pPr/>
              <a:t>41</a:t>
            </a:fld>
            <a:endParaRPr lang="en-US"/>
          </a:p>
        </p:txBody>
      </p:sp>
    </p:spTree>
    <p:extLst>
      <p:ext uri="{BB962C8B-B14F-4D97-AF65-F5344CB8AC3E}">
        <p14:creationId xmlns:p14="http://schemas.microsoft.com/office/powerpoint/2010/main" val="1916896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Aim</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solidFill>
                  <a:srgbClr val="404040"/>
                </a:solidFill>
              </a:rPr>
              <a:t>extract dependency by listing the types of variables declared by every class.  </a:t>
            </a:r>
            <a:endParaRPr lang="en-US" dirty="0">
              <a:solidFill>
                <a:srgbClr val="404040"/>
              </a:solidFill>
            </a:endParaRPr>
          </a:p>
          <a:p>
            <a:pPr marL="0" indent="0">
              <a:lnSpc>
                <a:spcPct val="100000"/>
              </a:lnSpc>
              <a:buNone/>
            </a:pPr>
            <a:r>
              <a:rPr lang="EN-US" sz="1800" dirty="0">
                <a:solidFill>
                  <a:schemeClr val="tx1"/>
                </a:solidFill>
                <a:latin typeface="Courier New"/>
              </a:rPr>
              <a:t>srcml --xpath "//</a:t>
            </a:r>
            <a:r>
              <a:rPr lang="EN-US" sz="1800" dirty="0" err="1">
                <a:solidFill>
                  <a:schemeClr val="tx1"/>
                </a:solidFill>
                <a:latin typeface="Courier New"/>
              </a:rPr>
              <a:t>src:decl</a:t>
            </a:r>
            <a:r>
              <a:rPr lang="EN-US" sz="1800" dirty="0">
                <a:solidFill>
                  <a:schemeClr val="tx1"/>
                </a:solidFill>
                <a:latin typeface="Courier New"/>
              </a:rPr>
              <a:t>_stmt/</a:t>
            </a:r>
            <a:r>
              <a:rPr lang="EN-US" sz="1800" dirty="0" err="1">
                <a:solidFill>
                  <a:schemeClr val="tx1"/>
                </a:solidFill>
                <a:latin typeface="Courier New"/>
              </a:rPr>
              <a:t>src:decl</a:t>
            </a:r>
            <a:r>
              <a:rPr lang="EN-US" sz="1800" dirty="0">
                <a:solidFill>
                  <a:schemeClr val="tx1"/>
                </a:solidFill>
                <a:latin typeface="Courier New"/>
              </a:rPr>
              <a:t>/</a:t>
            </a:r>
            <a:r>
              <a:rPr lang="EN-US" sz="1800" dirty="0" err="1">
                <a:solidFill>
                  <a:schemeClr val="tx1"/>
                </a:solidFill>
                <a:latin typeface="Courier New"/>
              </a:rPr>
              <a:t>src:type</a:t>
            </a:r>
            <a:r>
              <a:rPr lang="EN-US" sz="1800" dirty="0">
                <a:solidFill>
                  <a:schemeClr val="tx1"/>
                </a:solidFill>
                <a:latin typeface="Courier New"/>
              </a:rPr>
              <a:t>" </a:t>
            </a:r>
            <a:r>
              <a:rPr lang="EN-US" sz="1800" dirty="0" err="1">
                <a:solidFill>
                  <a:schemeClr val="tx1"/>
                </a:solidFill>
                <a:latin typeface="Courier New"/>
              </a:rPr>
              <a:t>hadoop</a:t>
            </a:r>
            <a:r>
              <a:rPr lang="EN-US" sz="1800" dirty="0">
                <a:solidFill>
                  <a:schemeClr val="tx1"/>
                </a:solidFill>
                <a:latin typeface="Courier New"/>
              </a:rPr>
              <a:t>-2.7.3-src\</a:t>
            </a:r>
            <a:r>
              <a:rPr lang="EN-US" sz="1800" dirty="0" err="1">
                <a:solidFill>
                  <a:schemeClr val="tx1"/>
                </a:solidFill>
                <a:latin typeface="Courier New"/>
              </a:rPr>
              <a:t>hadoop</a:t>
            </a:r>
            <a:r>
              <a:rPr lang="EN-US" sz="1800" dirty="0">
                <a:solidFill>
                  <a:schemeClr val="tx1"/>
                </a:solidFill>
                <a:latin typeface="Courier New"/>
              </a:rPr>
              <a:t>-common-project &gt;decl_stmt_common.xml</a:t>
            </a:r>
            <a:endParaRPr lang="en-US" sz="1800" dirty="0">
              <a:solidFill>
                <a:schemeClr val="tx1"/>
              </a:solidFill>
              <a:latin typeface="Courier New"/>
            </a:endParaRPr>
          </a:p>
          <a:p>
            <a:pPr marL="0" indent="0">
              <a:lnSpc>
                <a:spcPct val="100000"/>
              </a:lnSpc>
              <a:buNone/>
            </a:pPr>
            <a:r>
              <a:rPr lang="EN-US" sz="1800" dirty="0">
                <a:solidFill>
                  <a:schemeClr val="tx1"/>
                </a:solidFill>
                <a:latin typeface="Courier New"/>
              </a:rPr>
              <a:t>srcml --xpath "//</a:t>
            </a:r>
            <a:r>
              <a:rPr lang="EN-US" sz="1800" dirty="0" err="1">
                <a:solidFill>
                  <a:schemeClr val="tx1"/>
                </a:solidFill>
                <a:latin typeface="Courier New"/>
              </a:rPr>
              <a:t>src:decl_stmt</a:t>
            </a:r>
            <a:r>
              <a:rPr lang="EN-US" sz="1800" dirty="0">
                <a:solidFill>
                  <a:schemeClr val="tx1"/>
                </a:solidFill>
                <a:latin typeface="Courier New"/>
              </a:rPr>
              <a:t>/</a:t>
            </a:r>
            <a:r>
              <a:rPr lang="EN-US" sz="1800" dirty="0" err="1">
                <a:solidFill>
                  <a:schemeClr val="tx1"/>
                </a:solidFill>
                <a:latin typeface="Courier New"/>
              </a:rPr>
              <a:t>src:decl</a:t>
            </a:r>
            <a:r>
              <a:rPr lang="EN-US" sz="1800" dirty="0">
                <a:solidFill>
                  <a:schemeClr val="tx1"/>
                </a:solidFill>
                <a:latin typeface="Courier New"/>
              </a:rPr>
              <a:t>/</a:t>
            </a:r>
            <a:r>
              <a:rPr lang="EN-US" sz="1800" dirty="0" err="1">
                <a:solidFill>
                  <a:schemeClr val="tx1"/>
                </a:solidFill>
                <a:latin typeface="Courier New"/>
              </a:rPr>
              <a:t>src:type</a:t>
            </a:r>
            <a:r>
              <a:rPr lang="EN-US" sz="1800" dirty="0">
                <a:solidFill>
                  <a:schemeClr val="tx1"/>
                </a:solidFill>
                <a:latin typeface="Courier New"/>
              </a:rPr>
              <a:t>" hadoop-2.7.3-src\</a:t>
            </a:r>
            <a:r>
              <a:rPr lang="EN-US" sz="1800" dirty="0" err="1">
                <a:solidFill>
                  <a:schemeClr val="tx1"/>
                </a:solidFill>
                <a:latin typeface="Courier New"/>
              </a:rPr>
              <a:t>hadoop</a:t>
            </a:r>
            <a:r>
              <a:rPr lang="EN-US" sz="1800" dirty="0">
                <a:solidFill>
                  <a:schemeClr val="tx1"/>
                </a:solidFill>
                <a:latin typeface="Courier New"/>
              </a:rPr>
              <a:t>-hdfs-project &gt;decl_stmt_hdfs.xml</a:t>
            </a:r>
          </a:p>
          <a:p>
            <a:pPr marL="0" indent="0">
              <a:lnSpc>
                <a:spcPct val="100000"/>
              </a:lnSpc>
              <a:buNone/>
            </a:pPr>
            <a:r>
              <a:rPr lang="EN-US" dirty="0">
                <a:solidFill>
                  <a:srgbClr val="404040"/>
                </a:solidFill>
                <a:latin typeface="Calibri"/>
              </a:rPr>
              <a:t>(due to the large number of instances, run the query by subdirectory)</a:t>
            </a:r>
          </a:p>
          <a:p>
            <a:pPr marL="0" indent="0">
              <a:lnSpc>
                <a:spcPct val="100000"/>
              </a:lnSpc>
              <a:buNone/>
            </a:pPr>
            <a:endParaRPr lang="EN-US" sz="800" dirty="0">
              <a:solidFill>
                <a:schemeClr val="tx1"/>
              </a:solidFill>
              <a:latin typeface="Courier New"/>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pPr/>
              <a:t>42</a:t>
            </a:fld>
            <a:endParaRPr lang="en-US"/>
          </a:p>
        </p:txBody>
      </p:sp>
      <p:sp>
        <p:nvSpPr>
          <p:cNvPr id="5" name="Rectangle 4"/>
          <p:cNvSpPr/>
          <p:nvPr/>
        </p:nvSpPr>
        <p:spPr>
          <a:xfrm>
            <a:off x="596900" y="2552700"/>
            <a:ext cx="776986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139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solidFill>
                  <a:srgbClr val="404040"/>
                </a:solidFill>
              </a:rPr>
              <a:t>Need to map every type to its associated file path </a:t>
            </a:r>
            <a:r>
              <a:rPr lang="EN-US" dirty="0">
                <a:solidFill>
                  <a:srgbClr val="404040"/>
                </a:solidFill>
                <a:sym typeface="Wingdings"/>
              </a:rPr>
              <a:t>and </a:t>
            </a:r>
            <a:r>
              <a:rPr lang="EN-US" dirty="0">
                <a:solidFill>
                  <a:srgbClr val="404040"/>
                </a:solidFill>
              </a:rPr>
              <a:t>requires running additional query for list of all classes </a:t>
            </a:r>
            <a:r>
              <a:rPr lang="EN-CA" dirty="0">
                <a:solidFill>
                  <a:srgbClr val="404040"/>
                </a:solidFill>
              </a:rPr>
              <a:t> </a:t>
            </a:r>
            <a:r>
              <a:rPr lang="EN-US" dirty="0">
                <a:solidFill>
                  <a:srgbClr val="404040"/>
                </a:solidFill>
              </a:rPr>
              <a:t> </a:t>
            </a:r>
            <a:endParaRPr lang="en-US" dirty="0">
              <a:solidFill>
                <a:srgbClr val="404040"/>
              </a:solidFill>
            </a:endParaRPr>
          </a:p>
          <a:p>
            <a:pPr>
              <a:buFont typeface="Arial" panose="020B0604020202020204" pitchFamily="34" charset="0"/>
              <a:buChar char="•"/>
            </a:pPr>
            <a:r>
              <a:rPr lang="EN-US" dirty="0">
                <a:solidFill>
                  <a:srgbClr val="404040"/>
                </a:solidFill>
              </a:rPr>
              <a:t>Need to tackle type of generic class, and hence require further parsing of the parameter types  </a:t>
            </a:r>
            <a:endParaRPr lang="en-US" dirty="0">
              <a:solidFill>
                <a:srgbClr val="404040"/>
              </a:solidFill>
            </a:endParaRPr>
          </a:p>
          <a:p>
            <a:pPr>
              <a:buFont typeface="Arial" panose="020B0604020202020204" pitchFamily="34" charset="0"/>
              <a:buChar char="•"/>
            </a:pPr>
            <a:r>
              <a:rPr lang="EN-US" dirty="0">
                <a:solidFill>
                  <a:srgbClr val="404040"/>
                </a:solidFill>
              </a:rPr>
              <a:t>Need to map with associated packages, </a:t>
            </a:r>
            <a:r>
              <a:rPr lang="EN-US" dirty="0">
                <a:solidFill>
                  <a:srgbClr val="404040"/>
                </a:solidFill>
                <a:sym typeface="Wingdings"/>
              </a:rPr>
              <a:t>and</a:t>
            </a:r>
            <a:r>
              <a:rPr lang="EN-US" dirty="0">
                <a:solidFill>
                  <a:srgbClr val="404040"/>
                </a:solidFill>
              </a:rPr>
              <a:t> requires running additional query for list of import statements (which makes this exercise almost similar to Include.java)  </a:t>
            </a:r>
            <a:endParaRPr lang="en-US" dirty="0">
              <a:solidFill>
                <a:srgbClr val="404040"/>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pPr/>
              <a:t>43</a:t>
            </a:fld>
            <a:endParaRPr lang="en-US"/>
          </a:p>
        </p:txBody>
      </p:sp>
    </p:spTree>
    <p:extLst>
      <p:ext uri="{BB962C8B-B14F-4D97-AF65-F5344CB8AC3E}">
        <p14:creationId xmlns:p14="http://schemas.microsoft.com/office/powerpoint/2010/main" val="1475857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Other</a:t>
            </a:r>
            <a:r>
              <a:rPr lang="EN-US">
                <a:solidFill>
                  <a:srgbClr val="404040"/>
                </a:solidFill>
              </a:rPr>
              <a:t> </a:t>
            </a:r>
            <a:r>
              <a:rPr lang="EN-US" dirty="0">
                <a:solidFill>
                  <a:srgbClr val="404040"/>
                </a:solidFill>
              </a:rPr>
              <a:t>Alternative Tool Explore - srcML</a:t>
            </a:r>
            <a:r>
              <a:rPr lang="EN-US" dirty="0">
                <a:solidFill>
                  <a:srgbClr val="000000"/>
                </a:solidFill>
              </a:rPr>
              <a:t> </a:t>
            </a:r>
            <a:endParaRPr lang="en-US">
              <a:solidFill>
                <a:schemeClr val="tx1"/>
              </a:solidFill>
            </a:endParaRPr>
          </a:p>
        </p:txBody>
      </p:sp>
      <p:pic>
        <p:nvPicPr>
          <p:cNvPr id="4" name="Content Placeholder 3"/>
          <p:cNvPicPr>
            <a:picLocks noGrp="1" noChangeAspect="1"/>
          </p:cNvPicPr>
          <p:nvPr>
            <p:ph idx="1"/>
          </p:nvPr>
        </p:nvPicPr>
        <p:blipFill>
          <a:blip r:embed="rId3"/>
          <a:stretch>
            <a:fillRect/>
          </a:stretch>
        </p:blipFill>
        <p:spPr>
          <a:xfrm>
            <a:off x="876603" y="1885950"/>
            <a:ext cx="4958544" cy="4022725"/>
          </a:xfrm>
        </p:spPr>
      </p:pic>
      <p:sp>
        <p:nvSpPr>
          <p:cNvPr id="3" name="Slide Number Placeholder 2"/>
          <p:cNvSpPr>
            <a:spLocks noGrp="1"/>
          </p:cNvSpPr>
          <p:nvPr>
            <p:ph type="sldNum" sz="quarter" idx="12"/>
          </p:nvPr>
        </p:nvSpPr>
        <p:spPr/>
        <p:txBody>
          <a:bodyPr/>
          <a:lstStyle/>
          <a:p>
            <a:fld id="{330EA680-D336-4FF7-8B7A-9848BB0A1C32}" type="slidenum">
              <a:rPr lang="en-US" smtClean="0"/>
              <a:pPr/>
              <a:t>44</a:t>
            </a:fld>
            <a:endParaRPr lang="en-US"/>
          </a:p>
        </p:txBody>
      </p:sp>
      <p:sp>
        <p:nvSpPr>
          <p:cNvPr id="5" name="TextBox 4"/>
          <p:cNvSpPr txBox="1"/>
          <p:nvPr/>
        </p:nvSpPr>
        <p:spPr>
          <a:xfrm>
            <a:off x="6193389" y="4219575"/>
            <a:ext cx="2743200" cy="369332"/>
          </a:xfrm>
          <a:prstGeom prst="rect">
            <a:avLst/>
          </a:prstGeom>
        </p:spPr>
        <p:txBody>
          <a:bodyPr rtlCol="0">
            <a:spAutoFit/>
          </a:bodyPr>
          <a:lstStyle/>
          <a:p>
            <a:pPr algn="ctr"/>
            <a:r>
              <a:rPr lang="EN-US" dirty="0"/>
              <a:t>Type of generic class</a:t>
            </a:r>
            <a:endParaRPr lang="en-US" dirty="0"/>
          </a:p>
        </p:txBody>
      </p:sp>
      <p:cxnSp>
        <p:nvCxnSpPr>
          <p:cNvPr id="6" name="Straight Arrow Connector 5"/>
          <p:cNvCxnSpPr/>
          <p:nvPr/>
        </p:nvCxnSpPr>
        <p:spPr>
          <a:xfrm flipH="1">
            <a:off x="5688389" y="4448175"/>
            <a:ext cx="920707" cy="44444"/>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71141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vert="horz" lIns="0" tIns="45720" rIns="0" bIns="45720" rtlCol="0" anchor="t">
            <a:normAutofit fontScale="92500" lnSpcReduction="20000"/>
          </a:bodyPr>
          <a:lstStyle/>
          <a:p>
            <a:pPr>
              <a:buFont typeface="Arial" panose="020B0604020202020204" pitchFamily="34" charset="0"/>
              <a:buChar char="•"/>
            </a:pPr>
            <a:r>
              <a:rPr lang="EN-US" dirty="0"/>
              <a:t>Powerful programs like Understand can make errors</a:t>
            </a:r>
          </a:p>
          <a:p>
            <a:pPr>
              <a:buFont typeface="Arial" panose="020B0604020202020204" pitchFamily="34" charset="0"/>
              <a:buChar char="•"/>
            </a:pPr>
            <a:r>
              <a:rPr lang="EN-US" dirty="0">
                <a:solidFill>
                  <a:srgbClr val="404040"/>
                </a:solidFill>
              </a:rPr>
              <a:t>There is a lot of digging to find dependencies between classes, especially in a sophisticated Java IDE like </a:t>
            </a:r>
            <a:r>
              <a:rPr lang="EN-US" dirty="0" err="1">
                <a:solidFill>
                  <a:srgbClr val="404040"/>
                </a:solidFill>
              </a:rPr>
              <a:t>Intellij</a:t>
            </a:r>
            <a:r>
              <a:rPr lang="EN-US" dirty="0">
                <a:solidFill>
                  <a:srgbClr val="404040"/>
                </a:solidFill>
              </a:rPr>
              <a:t> IDEA</a:t>
            </a:r>
            <a:endParaRPr lang="en-US" dirty="0">
              <a:solidFill>
                <a:srgbClr val="404040"/>
              </a:solidFill>
            </a:endParaRPr>
          </a:p>
          <a:p>
            <a:pPr>
              <a:buFont typeface="Arial" panose="020B0604020202020204" pitchFamily="34" charset="0"/>
              <a:buChar char="•"/>
            </a:pPr>
            <a:r>
              <a:rPr lang="EN-US" dirty="0">
                <a:solidFill>
                  <a:srgbClr val="404040"/>
                </a:solidFill>
              </a:rPr>
              <a:t>Many Approaches at extracting Dependency (listing include, method-to-method, extending interface/inheriting classes, method's parameter types)</a:t>
            </a:r>
            <a:endParaRPr lang="en-US" dirty="0">
              <a:solidFill>
                <a:srgbClr val="404040"/>
              </a:solidFill>
            </a:endParaRPr>
          </a:p>
          <a:p>
            <a:r>
              <a:rPr lang="EN-US" dirty="0">
                <a:solidFill>
                  <a:srgbClr val="404040"/>
                </a:solidFill>
              </a:rPr>
              <a:t>Focusing just at one approach is not advisable</a:t>
            </a:r>
            <a:r>
              <a:rPr lang="EN-US" dirty="0">
                <a:solidFill>
                  <a:srgbClr val="000000"/>
                </a:solidFill>
              </a:rPr>
              <a:t> </a:t>
            </a:r>
            <a:endParaRPr lang="en-US" dirty="0">
              <a:solidFill>
                <a:srgbClr val="000000"/>
              </a:solidFill>
            </a:endParaRPr>
          </a:p>
          <a:p>
            <a:pPr lvl="1"/>
            <a:r>
              <a:rPr lang="EN-US" dirty="0">
                <a:solidFill>
                  <a:srgbClr val="404040"/>
                </a:solidFill>
              </a:rPr>
              <a:t>Understand is more inclusive, but comprise many redundant non-inter-subcomponent's dependencies --&gt; confusing and might lead to wrong conclusion</a:t>
            </a:r>
            <a:endParaRPr lang="en-US" dirty="0">
              <a:solidFill>
                <a:schemeClr val="tx1"/>
              </a:solidFill>
            </a:endParaRPr>
          </a:p>
          <a:p>
            <a:pPr lvl="1"/>
            <a:r>
              <a:rPr lang="EN-US" dirty="0">
                <a:solidFill>
                  <a:srgbClr val="404040"/>
                </a:solidFill>
              </a:rPr>
              <a:t>Include offers the most compact information, however it might omit important dependency by excluding the listing of its 'supplier' classes</a:t>
            </a:r>
            <a:r>
              <a:rPr lang="EN-US" dirty="0">
                <a:solidFill>
                  <a:srgbClr val="000000"/>
                </a:solidFill>
              </a:rPr>
              <a:t> </a:t>
            </a:r>
            <a:endParaRPr lang="en-US" dirty="0">
              <a:solidFill>
                <a:srgbClr val="000000"/>
              </a:solidFill>
            </a:endParaRPr>
          </a:p>
          <a:p>
            <a:pPr lvl="1"/>
            <a:r>
              <a:rPr lang="EN-US" dirty="0">
                <a:solidFill>
                  <a:srgbClr val="404040"/>
                </a:solidFill>
              </a:rPr>
              <a:t>Idea provides dependency based on type of parameter of every class methods. These reveals those classes as 'helper methods'. However, cross study with back dependency is required to fully utilize this information</a:t>
            </a:r>
            <a:r>
              <a:rPr lang="EN-US" dirty="0">
                <a:solidFill>
                  <a:srgbClr val="000000"/>
                </a:solidFill>
              </a:rPr>
              <a:t> </a:t>
            </a:r>
            <a:endParaRPr lang="en-US" dirty="0">
              <a:solidFill>
                <a:schemeClr val="tx1"/>
              </a:solidFill>
            </a:endParaRPr>
          </a:p>
          <a:p>
            <a:pPr>
              <a:buFont typeface="Arial" panose="020B0604020202020204" pitchFamily="34" charset="0"/>
              <a:buChar char="•"/>
            </a:pPr>
            <a:r>
              <a:rPr lang="EN-US" dirty="0">
                <a:solidFill>
                  <a:schemeClr val="tx1"/>
                </a:solidFill>
              </a:rPr>
              <a:t>Studying Dependency reveals a substantial part of the design of the whole system</a:t>
            </a:r>
            <a:endParaRPr lang="en-US" dirty="0">
              <a:solidFill>
                <a:schemeClr val="tx1"/>
              </a:solidFill>
            </a:endParaRPr>
          </a:p>
          <a:p>
            <a:pPr lvl="1"/>
            <a:endParaRPr lang="EN-US" dirty="0">
              <a:solidFill>
                <a:schemeClr val="tx1"/>
              </a:solidFill>
            </a:endParaRPr>
          </a:p>
        </p:txBody>
      </p:sp>
      <p:sp>
        <p:nvSpPr>
          <p:cNvPr id="4" name="Slide Number Placeholder 3"/>
          <p:cNvSpPr>
            <a:spLocks noGrp="1"/>
          </p:cNvSpPr>
          <p:nvPr>
            <p:ph type="sldNum" sz="quarter" idx="12"/>
          </p:nvPr>
        </p:nvSpPr>
        <p:spPr/>
        <p:txBody>
          <a:bodyPr/>
          <a:lstStyle/>
          <a:p>
            <a:fld id="{330EA680-D336-4FF7-8B7A-9848BB0A1C32}" type="slidenum">
              <a:rPr lang="en-US" smtClean="0"/>
              <a:pPr/>
              <a:t>45</a:t>
            </a:fld>
            <a:endParaRPr lang="en-US"/>
          </a:p>
        </p:txBody>
      </p:sp>
    </p:spTree>
    <p:extLst>
      <p:ext uri="{BB962C8B-B14F-4D97-AF65-F5344CB8AC3E}">
        <p14:creationId xmlns:p14="http://schemas.microsoft.com/office/powerpoint/2010/main" val="3208338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We used 3 different extraction techniques</a:t>
            </a:r>
          </a:p>
          <a:p>
            <a:pPr lvl="1">
              <a:buFont typeface="Arial" panose="020B0604020202020204" pitchFamily="34" charset="0"/>
              <a:buChar char="•"/>
            </a:pPr>
            <a:r>
              <a:rPr lang="en-US" dirty="0"/>
              <a:t>Include</a:t>
            </a:r>
          </a:p>
          <a:p>
            <a:pPr lvl="1">
              <a:buFont typeface="Arial" panose="020B0604020202020204" pitchFamily="34" charset="0"/>
              <a:buChar char="•"/>
            </a:pPr>
            <a:r>
              <a:rPr lang="en-US" dirty="0"/>
              <a:t>Understand </a:t>
            </a:r>
          </a:p>
          <a:p>
            <a:pPr lvl="1">
              <a:buFont typeface="Arial" panose="020B0604020202020204" pitchFamily="34" charset="0"/>
              <a:buChar char="•"/>
            </a:pPr>
            <a:r>
              <a:rPr lang="en-US" dirty="0" err="1"/>
              <a:t>Intellij</a:t>
            </a:r>
            <a:r>
              <a:rPr lang="en-US" dirty="0"/>
              <a:t> IDEA</a:t>
            </a:r>
          </a:p>
          <a:p>
            <a:pPr>
              <a:buFont typeface="Arial" panose="020B0604020202020204" pitchFamily="34" charset="0"/>
              <a:buChar char="•"/>
            </a:pPr>
            <a:r>
              <a:rPr lang="en-US" dirty="0"/>
              <a:t>Quantitative and Qualitative Analysis of Include VS Understand</a:t>
            </a:r>
          </a:p>
          <a:p>
            <a:pPr>
              <a:buFont typeface="Arial" panose="020B0604020202020204" pitchFamily="34" charset="0"/>
              <a:buChar char="•"/>
            </a:pPr>
            <a:r>
              <a:rPr lang="en-US" dirty="0"/>
              <a:t>Quantitative and Qualitative Analysis of IDEA VS Understand</a:t>
            </a:r>
          </a:p>
          <a:p>
            <a:pPr>
              <a:buFont typeface="Arial" panose="020B0604020202020204" pitchFamily="34" charset="0"/>
              <a:buChar char="•"/>
            </a:pPr>
            <a:r>
              <a:rPr lang="en-US" dirty="0" err="1"/>
              <a:t>Alterantive</a:t>
            </a:r>
            <a:r>
              <a:rPr lang="en-US" dirty="0"/>
              <a:t> tool: </a:t>
            </a:r>
            <a:r>
              <a:rPr lang="en-US" dirty="0" err="1"/>
              <a:t>srcML</a:t>
            </a:r>
            <a:endParaRPr lang="en-US" dirty="0"/>
          </a:p>
          <a:p>
            <a:pPr>
              <a:buFont typeface="Arial" panose="020B0604020202020204" pitchFamily="34" charset="0"/>
              <a:buChar char="•"/>
            </a:pPr>
            <a:r>
              <a:rPr lang="en-US" dirty="0"/>
              <a:t>Lessons Learned</a:t>
            </a:r>
          </a:p>
          <a:p>
            <a:pPr>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46</a:t>
            </a:fld>
            <a:endParaRPr lang="en-US"/>
          </a:p>
        </p:txBody>
      </p:sp>
    </p:spTree>
    <p:extLst>
      <p:ext uri="{BB962C8B-B14F-4D97-AF65-F5344CB8AC3E}">
        <p14:creationId xmlns:p14="http://schemas.microsoft.com/office/powerpoint/2010/main" val="253236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Include.java</a:t>
            </a:r>
          </a:p>
        </p:txBody>
      </p:sp>
      <p:sp>
        <p:nvSpPr>
          <p:cNvPr id="3" name="Content Placeholder 2"/>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Coded in Java</a:t>
            </a:r>
          </a:p>
          <a:p>
            <a:pPr>
              <a:buFont typeface="Arial" panose="020B0604020202020204" pitchFamily="34" charset="0"/>
              <a:buChar char="•"/>
            </a:pPr>
            <a:r>
              <a:rPr lang="EN-US" dirty="0"/>
              <a:t>Recursively goes through each folder in the Hadoop Project</a:t>
            </a:r>
          </a:p>
          <a:p>
            <a:pPr>
              <a:buFont typeface="Arial" panose="020B0604020202020204" pitchFamily="34" charset="0"/>
              <a:buChar char="•"/>
            </a:pPr>
            <a:r>
              <a:rPr lang="EN-US" dirty="0"/>
              <a:t>Searches for import statements</a:t>
            </a:r>
            <a:r>
              <a:rPr lang="EN-US"/>
              <a:t> ONLY</a:t>
            </a:r>
            <a:endParaRPr lang="EN-US" dirty="0"/>
          </a:p>
          <a:p>
            <a:pPr>
              <a:buFont typeface="Arial" panose="020B0604020202020204" pitchFamily="34" charset="0"/>
              <a:buChar char="•"/>
            </a:pPr>
            <a:r>
              <a:rPr lang="EN-US" dirty="0"/>
              <a:t>Checks list of files to see if the pathway matches</a:t>
            </a:r>
          </a:p>
          <a:p>
            <a:pPr>
              <a:buFont typeface="Arial" panose="020B0604020202020204" pitchFamily="34" charset="0"/>
              <a:buChar char="•"/>
            </a:pPr>
            <a:r>
              <a:rPr lang="EN-US" dirty="0"/>
              <a:t>If so, it creates a dependency line</a:t>
            </a:r>
          </a:p>
          <a:p>
            <a:pPr>
              <a:buFont typeface="Arial" panose="020B0604020202020204" pitchFamily="34" charset="0"/>
              <a:buChar char="•"/>
            </a:pP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5</a:t>
            </a:fld>
            <a:endParaRPr lang="en-US"/>
          </a:p>
        </p:txBody>
      </p:sp>
      <p:sp>
        <p:nvSpPr>
          <p:cNvPr id="4" name="TextBox 3"/>
          <p:cNvSpPr txBox="1"/>
          <p:nvPr/>
        </p:nvSpPr>
        <p:spPr>
          <a:xfrm>
            <a:off x="1269999" y="4871800"/>
            <a:ext cx="6460423" cy="369332"/>
          </a:xfrm>
          <a:prstGeom prst="rect">
            <a:avLst/>
          </a:prstGeom>
          <a:noFill/>
        </p:spPr>
        <p:txBody>
          <a:bodyPr wrap="none" rtlCol="0">
            <a:spAutoFit/>
          </a:bodyPr>
          <a:lstStyle/>
          <a:p>
            <a:r>
              <a:rPr lang="en-US" dirty="0">
                <a:latin typeface="Lucida Sans Typewriter" panose="020B0509030504030204" pitchFamily="49" charset="0"/>
              </a:rPr>
              <a:t>import </a:t>
            </a:r>
            <a:r>
              <a:rPr lang="en-US" dirty="0" err="1">
                <a:latin typeface="Lucida Sans Typewriter" panose="020B0509030504030204" pitchFamily="49" charset="0"/>
              </a:rPr>
              <a:t>org.apache.hadoop.hdfs.protocol.Block</a:t>
            </a:r>
            <a:r>
              <a:rPr lang="en-US" dirty="0">
                <a:latin typeface="Lucida Sans Typewriter" panose="020B0509030504030204" pitchFamily="49" charset="0"/>
              </a:rPr>
              <a:t>;</a:t>
            </a:r>
          </a:p>
        </p:txBody>
      </p:sp>
      <p:sp>
        <p:nvSpPr>
          <p:cNvPr id="5" name="TextBox 4"/>
          <p:cNvSpPr txBox="1"/>
          <p:nvPr/>
        </p:nvSpPr>
        <p:spPr>
          <a:xfrm>
            <a:off x="3292188" y="5308600"/>
            <a:ext cx="2416046" cy="369332"/>
          </a:xfrm>
          <a:prstGeom prst="rect">
            <a:avLst/>
          </a:prstGeom>
          <a:noFill/>
        </p:spPr>
        <p:txBody>
          <a:bodyPr wrap="none" rtlCol="0">
            <a:spAutoFit/>
          </a:bodyPr>
          <a:lstStyle/>
          <a:p>
            <a:r>
              <a:rPr lang="en-US" dirty="0">
                <a:latin typeface="Lucida Sans Typewriter" panose="020B0509030504030204" pitchFamily="49" charset="0"/>
              </a:rPr>
              <a:t>import java.io.*</a:t>
            </a:r>
          </a:p>
        </p:txBody>
      </p:sp>
    </p:spTree>
    <p:extLst>
      <p:ext uri="{BB962C8B-B14F-4D97-AF65-F5344CB8AC3E}">
        <p14:creationId xmlns:p14="http://schemas.microsoft.com/office/powerpoint/2010/main" val="307191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VS Understand</a:t>
            </a:r>
          </a:p>
        </p:txBody>
      </p:sp>
      <p:sp>
        <p:nvSpPr>
          <p:cNvPr id="3" name="Text Placeholder 2"/>
          <p:cNvSpPr>
            <a:spLocks noGrp="1"/>
          </p:cNvSpPr>
          <p:nvPr>
            <p:ph type="body" idx="1"/>
          </p:nvPr>
        </p:nvSpPr>
        <p:spPr/>
        <p:txBody>
          <a:bodyPr/>
          <a:lstStyle/>
          <a:p>
            <a:r>
              <a:rPr lang="en-US" dirty="0"/>
              <a:t>Quantitative analysis</a:t>
            </a:r>
          </a:p>
        </p:txBody>
      </p:sp>
      <p:sp>
        <p:nvSpPr>
          <p:cNvPr id="4" name="Slide Number Placeholder 3"/>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63514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 Comparison process</a:t>
            </a:r>
            <a:endParaRPr lang="en-US" dirty="0"/>
          </a:p>
        </p:txBody>
      </p:sp>
      <p:pic>
        <p:nvPicPr>
          <p:cNvPr id="5" name="Content Placeholder 4"/>
          <p:cNvPicPr>
            <a:picLocks noGrp="1" noChangeAspect="1"/>
          </p:cNvPicPr>
          <p:nvPr>
            <p:ph idx="1"/>
          </p:nvPr>
        </p:nvPicPr>
        <p:blipFill>
          <a:blip r:embed="rId3"/>
          <a:stretch>
            <a:fillRect/>
          </a:stretch>
        </p:blipFill>
        <p:spPr>
          <a:xfrm>
            <a:off x="1344054" y="1846263"/>
            <a:ext cx="6500342" cy="4022725"/>
          </a:xfrm>
        </p:spPr>
      </p:pic>
      <p:sp>
        <p:nvSpPr>
          <p:cNvPr id="4" name="Slide Number Placeholder 3"/>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47595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Process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Used a Java program Compare.java</a:t>
            </a:r>
          </a:p>
          <a:p>
            <a:pPr>
              <a:buFont typeface="Arial" panose="020B0604020202020204" pitchFamily="34" charset="0"/>
              <a:buChar char="•"/>
            </a:pPr>
            <a:r>
              <a:rPr lang="en-US" dirty="0"/>
              <a:t>Made sure both files are in the same format </a:t>
            </a:r>
            <a:r>
              <a:rPr lang="en-US" dirty="0" err="1"/>
              <a:t>ie</a:t>
            </a:r>
            <a:r>
              <a:rPr lang="en-US" dirty="0"/>
              <a:t> Understand and IDEA/Include.java</a:t>
            </a:r>
          </a:p>
          <a:p>
            <a:pPr>
              <a:buFont typeface="Arial" panose="020B0604020202020204" pitchFamily="34" charset="0"/>
              <a:buChar char="•"/>
            </a:pPr>
            <a:r>
              <a:rPr lang="en-US" dirty="0"/>
              <a:t> File A </a:t>
            </a:r>
            <a:r>
              <a:rPr lang="en-US" dirty="0">
                <a:sym typeface="Wingdings" panose="05000000000000000000" pitchFamily="2" charset="2"/>
              </a:rPr>
              <a:t> File B</a:t>
            </a:r>
          </a:p>
          <a:p>
            <a:pPr>
              <a:buFont typeface="Arial" panose="020B0604020202020204" pitchFamily="34" charset="0"/>
              <a:buChar char="•"/>
            </a:pPr>
            <a:r>
              <a:rPr lang="en-US" dirty="0">
                <a:sym typeface="Wingdings" panose="05000000000000000000" pitchFamily="2" charset="2"/>
              </a:rPr>
              <a:t>Simply compared the two files line by line to see which is the same</a:t>
            </a:r>
          </a:p>
          <a:p>
            <a:pPr>
              <a:buFont typeface="Arial" panose="020B0604020202020204" pitchFamily="34" charset="0"/>
              <a:buChar char="•"/>
            </a:pPr>
            <a:r>
              <a:rPr lang="en-US" dirty="0">
                <a:sym typeface="Wingdings" panose="05000000000000000000" pitchFamily="2" charset="2"/>
              </a:rPr>
              <a:t>Stored the result in a text file</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8</a:t>
            </a:fld>
            <a:endParaRPr lang="en-US"/>
          </a:p>
        </p:txBody>
      </p:sp>
    </p:spTree>
    <p:extLst>
      <p:ext uri="{BB962C8B-B14F-4D97-AF65-F5344CB8AC3E}">
        <p14:creationId xmlns:p14="http://schemas.microsoft.com/office/powerpoint/2010/main" val="198001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Venn Diagram of Understand VS Include</a:t>
            </a:r>
            <a:endParaRPr lang="en-US" dirty="0"/>
          </a:p>
        </p:txBody>
      </p:sp>
      <p:sp>
        <p:nvSpPr>
          <p:cNvPr id="14" name="Slide Number Placeholder 13"/>
          <p:cNvSpPr>
            <a:spLocks noGrp="1"/>
          </p:cNvSpPr>
          <p:nvPr>
            <p:ph type="sldNum" sz="quarter" idx="12"/>
          </p:nvPr>
        </p:nvSpPr>
        <p:spPr/>
        <p:txBody>
          <a:bodyPr/>
          <a:lstStyle/>
          <a:p>
            <a:fld id="{330EA680-D336-4FF7-8B7A-9848BB0A1C32}" type="slidenum">
              <a:rPr lang="en-US" smtClean="0"/>
              <a:pPr/>
              <a:t>9</a:t>
            </a:fld>
            <a:endParaRPr lang="en-US"/>
          </a:p>
        </p:txBody>
      </p:sp>
      <p:sp>
        <p:nvSpPr>
          <p:cNvPr id="4" name="Oval 3"/>
          <p:cNvSpPr/>
          <p:nvPr/>
        </p:nvSpPr>
        <p:spPr>
          <a:xfrm>
            <a:off x="1053307" y="2387600"/>
            <a:ext cx="4697776" cy="348563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sp>
        <p:nvSpPr>
          <p:cNvPr id="5" name="Oval 4"/>
          <p:cNvSpPr/>
          <p:nvPr/>
        </p:nvSpPr>
        <p:spPr>
          <a:xfrm>
            <a:off x="2617424" y="2387600"/>
            <a:ext cx="4697776" cy="348563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TextBox 2"/>
          <p:cNvSpPr txBox="1"/>
          <p:nvPr/>
        </p:nvSpPr>
        <p:spPr>
          <a:xfrm>
            <a:off x="5903430" y="3807253"/>
            <a:ext cx="2948887" cy="646331"/>
          </a:xfrm>
          <a:prstGeom prst="rect">
            <a:avLst/>
          </a:prstGeom>
          <a:noFill/>
        </p:spPr>
        <p:txBody>
          <a:bodyPr wrap="square" rtlCol="0">
            <a:spAutoFit/>
          </a:bodyPr>
          <a:lstStyle/>
          <a:p>
            <a:r>
              <a:rPr lang="en-US" dirty="0"/>
              <a:t>889 </a:t>
            </a:r>
          </a:p>
          <a:p>
            <a:r>
              <a:rPr lang="en-US" dirty="0"/>
              <a:t>dependencies</a:t>
            </a:r>
          </a:p>
        </p:txBody>
      </p:sp>
      <p:sp>
        <p:nvSpPr>
          <p:cNvPr id="6" name="TextBox 5"/>
          <p:cNvSpPr txBox="1"/>
          <p:nvPr/>
        </p:nvSpPr>
        <p:spPr>
          <a:xfrm>
            <a:off x="3482334" y="3764215"/>
            <a:ext cx="2321888" cy="646331"/>
          </a:xfrm>
          <a:prstGeom prst="rect">
            <a:avLst/>
          </a:prstGeom>
          <a:noFill/>
        </p:spPr>
        <p:txBody>
          <a:bodyPr wrap="square" rtlCol="0">
            <a:spAutoFit/>
          </a:bodyPr>
          <a:lstStyle/>
          <a:p>
            <a:r>
              <a:rPr lang="en-US" dirty="0"/>
              <a:t>40404</a:t>
            </a:r>
          </a:p>
          <a:p>
            <a:r>
              <a:rPr lang="en-US" dirty="0"/>
              <a:t>dependencies</a:t>
            </a:r>
          </a:p>
        </p:txBody>
      </p:sp>
      <p:sp>
        <p:nvSpPr>
          <p:cNvPr id="7" name="TextBox 6"/>
          <p:cNvSpPr txBox="1"/>
          <p:nvPr/>
        </p:nvSpPr>
        <p:spPr>
          <a:xfrm>
            <a:off x="1080307" y="3764215"/>
            <a:ext cx="2321888" cy="646331"/>
          </a:xfrm>
          <a:prstGeom prst="rect">
            <a:avLst/>
          </a:prstGeom>
          <a:noFill/>
        </p:spPr>
        <p:txBody>
          <a:bodyPr wrap="square" rtlCol="0">
            <a:spAutoFit/>
          </a:bodyPr>
          <a:lstStyle/>
          <a:p>
            <a:r>
              <a:rPr lang="en-US" dirty="0"/>
              <a:t>21830</a:t>
            </a:r>
          </a:p>
          <a:p>
            <a:r>
              <a:rPr lang="en-US" dirty="0"/>
              <a:t>dependencies</a:t>
            </a:r>
          </a:p>
        </p:txBody>
      </p:sp>
      <p:sp>
        <p:nvSpPr>
          <p:cNvPr id="8" name="TextBox 7"/>
          <p:cNvSpPr txBox="1"/>
          <p:nvPr/>
        </p:nvSpPr>
        <p:spPr>
          <a:xfrm>
            <a:off x="3760929" y="3241866"/>
            <a:ext cx="647934" cy="369332"/>
          </a:xfrm>
          <a:prstGeom prst="rect">
            <a:avLst/>
          </a:prstGeom>
          <a:noFill/>
        </p:spPr>
        <p:txBody>
          <a:bodyPr wrap="none" rtlCol="0">
            <a:spAutoFit/>
          </a:bodyPr>
          <a:lstStyle/>
          <a:p>
            <a:r>
              <a:rPr lang="en-US" b="1" dirty="0"/>
              <a:t>64.%</a:t>
            </a:r>
          </a:p>
        </p:txBody>
      </p:sp>
      <p:sp>
        <p:nvSpPr>
          <p:cNvPr id="9" name="TextBox 8"/>
          <p:cNvSpPr txBox="1"/>
          <p:nvPr/>
        </p:nvSpPr>
        <p:spPr>
          <a:xfrm>
            <a:off x="6149093" y="3246264"/>
            <a:ext cx="470000" cy="369332"/>
          </a:xfrm>
          <a:prstGeom prst="rect">
            <a:avLst/>
          </a:prstGeom>
          <a:noFill/>
        </p:spPr>
        <p:txBody>
          <a:bodyPr wrap="none" rtlCol="0">
            <a:spAutoFit/>
          </a:bodyPr>
          <a:lstStyle/>
          <a:p>
            <a:r>
              <a:rPr lang="en-US" b="1" dirty="0"/>
              <a:t>1%</a:t>
            </a:r>
          </a:p>
        </p:txBody>
      </p:sp>
      <p:sp>
        <p:nvSpPr>
          <p:cNvPr id="10" name="TextBox 9"/>
          <p:cNvSpPr txBox="1"/>
          <p:nvPr/>
        </p:nvSpPr>
        <p:spPr>
          <a:xfrm>
            <a:off x="1509243" y="3252238"/>
            <a:ext cx="587020" cy="369332"/>
          </a:xfrm>
          <a:prstGeom prst="rect">
            <a:avLst/>
          </a:prstGeom>
          <a:noFill/>
        </p:spPr>
        <p:txBody>
          <a:bodyPr wrap="none" rtlCol="0">
            <a:spAutoFit/>
          </a:bodyPr>
          <a:lstStyle/>
          <a:p>
            <a:r>
              <a:rPr lang="en-US" b="1" dirty="0"/>
              <a:t>35%</a:t>
            </a:r>
          </a:p>
        </p:txBody>
      </p:sp>
      <p:sp>
        <p:nvSpPr>
          <p:cNvPr id="11" name="TextBox 10"/>
          <p:cNvSpPr txBox="1"/>
          <p:nvPr/>
        </p:nvSpPr>
        <p:spPr>
          <a:xfrm>
            <a:off x="867753" y="2194599"/>
            <a:ext cx="1282980" cy="369332"/>
          </a:xfrm>
          <a:prstGeom prst="rect">
            <a:avLst/>
          </a:prstGeom>
          <a:noFill/>
        </p:spPr>
        <p:txBody>
          <a:bodyPr wrap="none" rtlCol="0">
            <a:spAutoFit/>
          </a:bodyPr>
          <a:lstStyle/>
          <a:p>
            <a:r>
              <a:rPr lang="en-US" dirty="0"/>
              <a:t>Understand</a:t>
            </a:r>
          </a:p>
        </p:txBody>
      </p:sp>
      <p:sp>
        <p:nvSpPr>
          <p:cNvPr id="12" name="TextBox 11"/>
          <p:cNvSpPr txBox="1"/>
          <p:nvPr/>
        </p:nvSpPr>
        <p:spPr>
          <a:xfrm>
            <a:off x="6878221" y="2077856"/>
            <a:ext cx="873957" cy="369332"/>
          </a:xfrm>
          <a:prstGeom prst="rect">
            <a:avLst/>
          </a:prstGeom>
          <a:noFill/>
        </p:spPr>
        <p:txBody>
          <a:bodyPr wrap="none" rtlCol="0">
            <a:spAutoFit/>
          </a:bodyPr>
          <a:lstStyle/>
          <a:p>
            <a:r>
              <a:rPr lang="en-US" dirty="0"/>
              <a:t>Include</a:t>
            </a:r>
          </a:p>
        </p:txBody>
      </p:sp>
      <p:sp>
        <p:nvSpPr>
          <p:cNvPr id="13" name="TextBox 12"/>
          <p:cNvSpPr txBox="1"/>
          <p:nvPr/>
        </p:nvSpPr>
        <p:spPr>
          <a:xfrm>
            <a:off x="3542764" y="1865251"/>
            <a:ext cx="919804" cy="369332"/>
          </a:xfrm>
          <a:prstGeom prst="rect">
            <a:avLst/>
          </a:prstGeom>
          <a:noFill/>
        </p:spPr>
        <p:txBody>
          <a:bodyPr wrap="none" rtlCol="0">
            <a:spAutoFit/>
          </a:bodyPr>
          <a:lstStyle/>
          <a:p>
            <a:r>
              <a:rPr lang="en-US" dirty="0"/>
              <a:t>Overlap</a:t>
            </a:r>
          </a:p>
        </p:txBody>
      </p:sp>
    </p:spTree>
    <p:extLst>
      <p:ext uri="{BB962C8B-B14F-4D97-AF65-F5344CB8AC3E}">
        <p14:creationId xmlns:p14="http://schemas.microsoft.com/office/powerpoint/2010/main" val="4976864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357</TotalTime>
  <Words>840</Words>
  <Application>Microsoft Office PowerPoint</Application>
  <PresentationFormat>On-screen Show (4:3)</PresentationFormat>
  <Paragraphs>375</Paragraphs>
  <Slides>46</Slides>
  <Notes>32</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Retrospect</vt:lpstr>
      <vt:lpstr>Retrospect</vt:lpstr>
      <vt:lpstr>Dependency Extraction of Hadoop</vt:lpstr>
      <vt:lpstr>Overview</vt:lpstr>
      <vt:lpstr>Tools Used</vt:lpstr>
      <vt:lpstr>Understand</vt:lpstr>
      <vt:lpstr>Include.java</vt:lpstr>
      <vt:lpstr>Include VS Understand</vt:lpstr>
      <vt:lpstr>Extraction / Comparison process</vt:lpstr>
      <vt:lpstr>Comparison Process</vt:lpstr>
      <vt:lpstr>Venn Diagram of Understand VS Include</vt:lpstr>
      <vt:lpstr> Statistics: Understand vs. Include</vt:lpstr>
      <vt:lpstr>Sample Calculator for Include VS Understand</vt:lpstr>
      <vt:lpstr>Comparison Result Summary – Understand versus Include</vt:lpstr>
      <vt:lpstr>Example case:   From:  hadoop-2.7.3-src\hadoop-mapreduce-project\hadoop-mapreduce-client\hadoop-mapreduce-client-core\...\mapred\lib\aggregate\ValueAggregator.java  To: hadoop-2.7.3-src\hadoop-mapreduce-project\hadoop-mapreduce-client\hadoop-mapreduce-client-core\...\mapreduce\lib\aggregate\ValueAggregator.java   "mapred. … .ValueAggregator" extends "mapreduce. … .ValueAggregator"</vt:lpstr>
      <vt:lpstr>Comparison Result Summary – Understand versus Include</vt:lpstr>
      <vt:lpstr>PowerPoint Presentation</vt:lpstr>
      <vt:lpstr> Case Example (2) From: hadoop-2.7.3-src\hadoop-yarn-project\...\yarn\server\resourcemanager\reservation\TestCapacityOverTimePolicy.java To: hadoop-2.7.3-src\hadoop-yarn-project\...\yarn\server\resourcemanager\reservation\exceptions\ResourceOverCommitException.java  ResourceOverCommitException --&gt; Used only as expected Exception, but never use within any method implementation as a catch item</vt:lpstr>
      <vt:lpstr>Understand VS Include</vt:lpstr>
      <vt:lpstr>PowerPoint Presentation</vt:lpstr>
      <vt:lpstr>PowerPoint Presentation</vt:lpstr>
      <vt:lpstr>Qualitative Overview (IncVUnd)</vt:lpstr>
      <vt:lpstr>Intellij IDEA vs. Understand</vt:lpstr>
      <vt:lpstr>Extracting info from IDEA </vt:lpstr>
      <vt:lpstr>Extracting info from IDEA </vt:lpstr>
      <vt:lpstr>Extraction philosophy</vt:lpstr>
      <vt:lpstr>Venn Diagram of Understand VS Intellij IDEA</vt:lpstr>
      <vt:lpstr>Statistics: Understand vs. IDEA</vt:lpstr>
      <vt:lpstr>Sample Calculator for IDEA VS UNDERSTAND</vt:lpstr>
      <vt:lpstr>Intellij IDEA vs. Understand</vt:lpstr>
      <vt:lpstr>Non-Java dependency</vt:lpstr>
      <vt:lpstr>IDEA only</vt:lpstr>
      <vt:lpstr>IDEA only</vt:lpstr>
      <vt:lpstr>IDEA only</vt:lpstr>
      <vt:lpstr>IDEA only</vt:lpstr>
      <vt:lpstr>Understand only</vt:lpstr>
      <vt:lpstr>Understand only </vt:lpstr>
      <vt:lpstr>Understand only  </vt:lpstr>
      <vt:lpstr>Overlap</vt:lpstr>
      <vt:lpstr>Overlap</vt:lpstr>
      <vt:lpstr>Qualitative Overview (IdVInc)</vt:lpstr>
      <vt:lpstr>Alternative Tool: srcML</vt:lpstr>
      <vt:lpstr>Other Alternative Tool Explore - srcML</vt:lpstr>
      <vt:lpstr>Initial Aim</vt:lpstr>
      <vt:lpstr>Challenges</vt:lpstr>
      <vt:lpstr>Other Alternative Tool Explore - srcML </vt:lpstr>
      <vt:lpstr>Lessons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Randy Shepard</cp:lastModifiedBy>
  <cp:revision>95</cp:revision>
  <dcterms:created xsi:type="dcterms:W3CDTF">2013-07-15T20:26:40Z</dcterms:created>
  <dcterms:modified xsi:type="dcterms:W3CDTF">2016-11-14T17:43:43Z</dcterms:modified>
</cp:coreProperties>
</file>