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modernComment_13B_5BC9F408.xml" ContentType="application/vnd.ms-powerpoint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3"/>
  </p:notesMasterIdLst>
  <p:sldIdLst>
    <p:sldId id="256" r:id="rId2"/>
    <p:sldId id="307" r:id="rId3"/>
    <p:sldId id="257" r:id="rId4"/>
    <p:sldId id="258" r:id="rId5"/>
    <p:sldId id="275" r:id="rId6"/>
    <p:sldId id="276" r:id="rId7"/>
    <p:sldId id="277" r:id="rId8"/>
    <p:sldId id="272" r:id="rId9"/>
    <p:sldId id="273" r:id="rId10"/>
    <p:sldId id="260" r:id="rId11"/>
    <p:sldId id="314" r:id="rId12"/>
    <p:sldId id="280" r:id="rId13"/>
    <p:sldId id="279" r:id="rId14"/>
    <p:sldId id="281" r:id="rId15"/>
    <p:sldId id="285" r:id="rId16"/>
    <p:sldId id="286" r:id="rId17"/>
    <p:sldId id="315" r:id="rId18"/>
    <p:sldId id="261" r:id="rId19"/>
    <p:sldId id="282" r:id="rId20"/>
    <p:sldId id="316" r:id="rId21"/>
    <p:sldId id="317" r:id="rId22"/>
    <p:sldId id="319" r:id="rId23"/>
    <p:sldId id="318" r:id="rId24"/>
    <p:sldId id="321" r:id="rId25"/>
    <p:sldId id="301" r:id="rId26"/>
    <p:sldId id="320" r:id="rId27"/>
    <p:sldId id="322" r:id="rId28"/>
    <p:sldId id="323" r:id="rId29"/>
    <p:sldId id="324" r:id="rId30"/>
    <p:sldId id="291" r:id="rId31"/>
    <p:sldId id="278" r:id="rId32"/>
    <p:sldId id="262" r:id="rId33"/>
    <p:sldId id="326" r:id="rId34"/>
    <p:sldId id="327" r:id="rId35"/>
    <p:sldId id="333" r:id="rId36"/>
    <p:sldId id="331" r:id="rId37"/>
    <p:sldId id="332" r:id="rId38"/>
    <p:sldId id="334" r:id="rId39"/>
    <p:sldId id="335" r:id="rId40"/>
    <p:sldId id="330" r:id="rId41"/>
    <p:sldId id="295" r:id="rId42"/>
    <p:sldId id="296" r:id="rId43"/>
    <p:sldId id="287" r:id="rId44"/>
    <p:sldId id="336" r:id="rId45"/>
    <p:sldId id="294" r:id="rId46"/>
    <p:sldId id="338" r:id="rId47"/>
    <p:sldId id="337" r:id="rId48"/>
    <p:sldId id="339" r:id="rId49"/>
    <p:sldId id="297" r:id="rId50"/>
    <p:sldId id="343" r:id="rId51"/>
    <p:sldId id="344" r:id="rId52"/>
    <p:sldId id="345" r:id="rId53"/>
    <p:sldId id="346" r:id="rId54"/>
    <p:sldId id="348" r:id="rId55"/>
    <p:sldId id="347" r:id="rId56"/>
    <p:sldId id="340" r:id="rId57"/>
    <p:sldId id="288" r:id="rId58"/>
    <p:sldId id="342" r:id="rId59"/>
    <p:sldId id="341" r:id="rId60"/>
    <p:sldId id="309" r:id="rId61"/>
    <p:sldId id="263" r:id="rId62"/>
    <p:sldId id="299" r:id="rId63"/>
    <p:sldId id="311" r:id="rId64"/>
    <p:sldId id="312" r:id="rId65"/>
    <p:sldId id="313" r:id="rId66"/>
    <p:sldId id="300" r:id="rId67"/>
    <p:sldId id="271" r:id="rId68"/>
    <p:sldId id="265" r:id="rId69"/>
    <p:sldId id="298" r:id="rId70"/>
    <p:sldId id="308" r:id="rId71"/>
    <p:sldId id="266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0675554F-6BDD-421B-BE30-CFF03D3A6A4F}">
          <p14:sldIdLst>
            <p14:sldId id="256"/>
            <p14:sldId id="307"/>
            <p14:sldId id="257"/>
          </p14:sldIdLst>
        </p14:section>
        <p14:section name="Introduction" id="{219976B0-EA5D-423B-AC14-70AB39533388}">
          <p14:sldIdLst>
            <p14:sldId id="258"/>
            <p14:sldId id="275"/>
            <p14:sldId id="276"/>
            <p14:sldId id="277"/>
            <p14:sldId id="272"/>
            <p14:sldId id="273"/>
          </p14:sldIdLst>
        </p14:section>
        <p14:section name="Fundamentals &amp; Notation" id="{836D91A0-18AA-4CD3-9737-2C5E15E91951}">
          <p14:sldIdLst>
            <p14:sldId id="260"/>
            <p14:sldId id="314"/>
            <p14:sldId id="280"/>
            <p14:sldId id="279"/>
            <p14:sldId id="281"/>
            <p14:sldId id="285"/>
            <p14:sldId id="286"/>
            <p14:sldId id="315"/>
          </p14:sldIdLst>
        </p14:section>
        <p14:section name="Causal Inference" id="{FDE2B447-3232-47F1-B5FA-B755FA67090E}">
          <p14:sldIdLst>
            <p14:sldId id="261"/>
            <p14:sldId id="282"/>
            <p14:sldId id="316"/>
            <p14:sldId id="317"/>
            <p14:sldId id="319"/>
            <p14:sldId id="318"/>
            <p14:sldId id="321"/>
            <p14:sldId id="301"/>
            <p14:sldId id="320"/>
            <p14:sldId id="322"/>
            <p14:sldId id="323"/>
            <p14:sldId id="324"/>
            <p14:sldId id="291"/>
            <p14:sldId id="278"/>
            <p14:sldId id="262"/>
            <p14:sldId id="326"/>
            <p14:sldId id="327"/>
            <p14:sldId id="333"/>
            <p14:sldId id="331"/>
            <p14:sldId id="332"/>
            <p14:sldId id="334"/>
            <p14:sldId id="335"/>
            <p14:sldId id="330"/>
            <p14:sldId id="295"/>
            <p14:sldId id="296"/>
            <p14:sldId id="287"/>
            <p14:sldId id="336"/>
            <p14:sldId id="294"/>
            <p14:sldId id="338"/>
            <p14:sldId id="337"/>
            <p14:sldId id="339"/>
          </p14:sldIdLst>
        </p14:section>
        <p14:section name="Exercises" id="{E7EE2058-291B-42EC-8836-A23CA7DF54A0}">
          <p14:sldIdLst>
            <p14:sldId id="297"/>
            <p14:sldId id="343"/>
            <p14:sldId id="344"/>
            <p14:sldId id="345"/>
            <p14:sldId id="346"/>
            <p14:sldId id="348"/>
            <p14:sldId id="347"/>
            <p14:sldId id="340"/>
            <p14:sldId id="288"/>
            <p14:sldId id="342"/>
            <p14:sldId id="341"/>
          </p14:sldIdLst>
        </p14:section>
        <p14:section name="Application" id="{96DC0803-B07E-4D7B-9D1F-62726EF487E1}">
          <p14:sldIdLst>
            <p14:sldId id="309"/>
          </p14:sldIdLst>
        </p14:section>
        <p14:section name="Conclusion" id="{C5B92FFC-5449-49F8-A611-238C54BE231E}">
          <p14:sldIdLst>
            <p14:sldId id="263"/>
            <p14:sldId id="299"/>
            <p14:sldId id="311"/>
            <p14:sldId id="312"/>
            <p14:sldId id="313"/>
            <p14:sldId id="300"/>
            <p14:sldId id="271"/>
          </p14:sldIdLst>
        </p14:section>
        <p14:section name="Closing" id="{8FE90ED4-4DD4-49A3-BFD2-8159355FA4F9}">
          <p14:sldIdLst>
            <p14:sldId id="265"/>
            <p14:sldId id="298"/>
            <p14:sldId id="308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11B345F-1226-5ED8-7F6E-621D34C22D2E}" name="Julian Frattini" initials="JF" userId="S::julfrat@chalmers.se::573dce7c-8427-4368-82d0-c76a66d7507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70"/>
    <a:srgbClr val="D0180A"/>
    <a:srgbClr val="D4EEFF"/>
    <a:srgbClr val="00FFFF"/>
    <a:srgbClr val="F8766D"/>
    <a:srgbClr val="00BFC4"/>
    <a:srgbClr val="BDBDB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37" autoAdjust="0"/>
  </p:normalViewPr>
  <p:slideViewPr>
    <p:cSldViewPr snapToGrid="0">
      <p:cViewPr>
        <p:scale>
          <a:sx n="66" d="100"/>
          <a:sy n="66" d="100"/>
        </p:scale>
        <p:origin x="130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omments/modernComment_13B_5BC9F40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1D031F7-A515-4EEE-973C-782A33C25650}" authorId="{611B345F-1226-5ED8-7F6E-621D34C22D2E}" created="2025-06-24T14:27:40.798">
    <pc:sldMkLst xmlns:pc="http://schemas.microsoft.com/office/powerpoint/2013/main/command">
      <pc:docMk/>
      <pc:sldMk cId="2274188756" sldId="283"/>
    </pc:sldMkLst>
    <p188:replyLst>
      <p188:reply id="{43EA0B96-BC34-4311-BF1E-DB8F1EDE736E}" authorId="{611B345F-1226-5ED8-7F6E-621D34C22D2E}" created="2025-06-24T14:29:31.565">
        <p188:txBody>
          <a:bodyPr/>
          <a:lstStyle/>
          <a:p>
            <a:r>
              <a:rPr lang="en-SE"/>
              <a:t>This requires carefully mapping skills to goals.
- Skills: deriving a statistical from a causal model, evaluating model comparisons
- Goals: applying inferential statistics, reasoning from observational data</a:t>
            </a:r>
          </a:p>
        </p188:txBody>
      </p188:reply>
    </p188:replyLst>
    <p188:txBody>
      <a:bodyPr/>
      <a:lstStyle/>
      <a:p>
        <a:r>
          <a:rPr lang="en-SE"/>
          <a:t>It might be worth turning the pedagogy around (i.e., actual DAG -&gt; regression -&gt; comparison)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1855A-294E-431A-9859-2765F2241587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9BBD8-1C1E-4CFA-8C12-0AE7F3A91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5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There seems to be an implicit, collective agreement in our community that 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Studying causal relationships is hard, and therefore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Detecting correlations is good-enough.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noProof="0" dirty="0"/>
              <a:t>So: Why care about causality?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82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For </a:t>
            </a:r>
            <a:r>
              <a:rPr lang="sv-SE" dirty="0" err="1"/>
              <a:t>our</a:t>
            </a:r>
            <a:r>
              <a:rPr lang="sv-SE" dirty="0"/>
              <a:t> data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tool</a:t>
            </a:r>
            <a:r>
              <a:rPr lang="sv-SE" dirty="0"/>
              <a:t>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linear</a:t>
            </a:r>
            <a:r>
              <a:rPr lang="sv-SE" dirty="0"/>
              <a:t> regressions (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powerful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</a:t>
            </a:r>
            <a:r>
              <a:rPr lang="sv-SE" dirty="0" err="1"/>
              <a:t>NHSTs</a:t>
            </a:r>
            <a:r>
              <a:rPr lang="sv-SE" dirty="0"/>
              <a:t>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approachable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</a:t>
            </a:r>
            <a:r>
              <a:rPr lang="sv-SE" dirty="0" err="1"/>
              <a:t>Bayesian</a:t>
            </a:r>
            <a:r>
              <a:rPr lang="sv-SE" dirty="0"/>
              <a:t> data </a:t>
            </a:r>
            <a:r>
              <a:rPr lang="sv-SE" dirty="0" err="1"/>
              <a:t>analysis</a:t>
            </a:r>
            <a:r>
              <a:rPr lang="sv-SE" dirty="0"/>
              <a:t>).</a:t>
            </a:r>
          </a:p>
          <a:p>
            <a:pPr marL="0" indent="0">
              <a:buNone/>
            </a:pPr>
            <a:r>
              <a:rPr lang="sv-SE" dirty="0"/>
              <a:t>Limitations: </a:t>
            </a:r>
            <a:r>
              <a:rPr lang="sv-SE" dirty="0" err="1"/>
              <a:t>assumption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monotonicity, etc.</a:t>
            </a:r>
          </a:p>
          <a:p>
            <a:pPr marL="0" indent="0">
              <a:buNone/>
            </a:pPr>
            <a:r>
              <a:rPr lang="sv-SE" dirty="0"/>
              <a:t>(</a:t>
            </a:r>
            <a:r>
              <a:rPr lang="sv-SE" dirty="0" err="1"/>
              <a:t>example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regression </a:t>
            </a:r>
            <a:r>
              <a:rPr lang="sv-SE" dirty="0" err="1"/>
              <a:t>formula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explanations</a:t>
            </a:r>
            <a:r>
              <a:rPr lang="sv-SE" dirty="0"/>
              <a:t>, </a:t>
            </a:r>
            <a:r>
              <a:rPr lang="sv-SE" dirty="0" err="1"/>
              <a:t>regression+data</a:t>
            </a:r>
            <a:r>
              <a:rPr lang="sv-SE" dirty="0"/>
              <a:t>, and </a:t>
            </a:r>
            <a:r>
              <a:rPr lang="sv-SE" dirty="0" err="1"/>
              <a:t>results</a:t>
            </a:r>
            <a:r>
              <a:rPr lang="sv-SE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41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Connection </a:t>
            </a:r>
            <a:r>
              <a:rPr lang="sv-SE" dirty="0" err="1"/>
              <a:t>between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and </a:t>
            </a:r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 </a:t>
            </a:r>
            <a:r>
              <a:rPr lang="sv-SE" dirty="0" err="1"/>
              <a:t>encode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assumptions</a:t>
            </a:r>
            <a:endParaRPr lang="sv-S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 </a:t>
            </a:r>
            <a:r>
              <a:rPr lang="sv-SE" dirty="0" err="1"/>
              <a:t>implements</a:t>
            </a:r>
            <a:r>
              <a:rPr lang="sv-SE" dirty="0"/>
              <a:t> </a:t>
            </a:r>
            <a:r>
              <a:rPr lang="sv-SE" dirty="0" err="1"/>
              <a:t>inference</a:t>
            </a:r>
            <a:endParaRPr lang="sv-SE" dirty="0"/>
          </a:p>
          <a:p>
            <a:pPr marL="0" indent="0">
              <a:buNone/>
            </a:pPr>
            <a:r>
              <a:rPr lang="en-US" dirty="0"/>
              <a:t>Statistical causal inference (SCI) = deriving statistical models from causal models</a:t>
            </a:r>
          </a:p>
          <a:p>
            <a:pPr marL="0" indent="0">
              <a:buNone/>
            </a:pPr>
            <a:r>
              <a:rPr lang="en-US" dirty="0"/>
              <a:t>(how to do this is a major learning outcome of this tutorial)</a:t>
            </a:r>
            <a:endParaRPr lang="en-SE" dirty="0"/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r>
              <a:rPr lang="en-SE" dirty="0"/>
              <a:t>“Science before statistics”</a:t>
            </a:r>
            <a:endParaRPr lang="sv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72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93355-F3AF-EABB-EBF1-DCF58DBEF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3E241E-51A0-41BE-B59A-7A132DBA86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1DC16C-6143-37FF-5575-50386ACCB7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With all of these fundamentals, this is how the following examples will look like: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example phenomenon x -&gt; y with </a:t>
            </a:r>
            <a:r>
              <a:rPr lang="en-US" i="1" noProof="0" dirty="0"/>
              <a:t>assumed </a:t>
            </a:r>
            <a:r>
              <a:rPr lang="en-US" noProof="0" dirty="0"/>
              <a:t>DAG and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derivation of a statistical model, running a regression analysis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comparing the results of the regression analysis with the values of the simulation: if they overlap, we inferred the correct causal conclusion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revealing the </a:t>
            </a:r>
            <a:r>
              <a:rPr lang="en-US" i="1" noProof="0" dirty="0"/>
              <a:t>actual </a:t>
            </a:r>
            <a:r>
              <a:rPr lang="en-US" noProof="0" dirty="0"/>
              <a:t>DAG with simulation weights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0BCD6-4A2E-0F97-62F4-AA057EA3E0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56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Since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most relationships of interest are rarely limited to only two variables, and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these additional variables may interact with the relationship of interest in unforeseen ways,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we need to be aware of </a:t>
            </a:r>
            <a:r>
              <a:rPr lang="en-US" i="1" dirty="0"/>
              <a:t>how</a:t>
            </a:r>
            <a:r>
              <a:rPr lang="en-US" dirty="0"/>
              <a:t> they can interact.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84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S</a:t>
            </a:r>
            <a:r>
              <a:rPr lang="en-SE" dirty="0" err="1"/>
              <a:t>tudying</a:t>
            </a:r>
            <a:r>
              <a:rPr lang="en-SE" dirty="0"/>
              <a:t> the effect of passive voice on the completeness of resulting domain models, we found a mediation.</a:t>
            </a: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91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So far,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learned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including</a:t>
            </a:r>
            <a:r>
              <a:rPr lang="sv-SE" dirty="0"/>
              <a:t> </a:t>
            </a:r>
            <a:r>
              <a:rPr lang="sv-SE" dirty="0" err="1"/>
              <a:t>additional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 is </a:t>
            </a:r>
            <a:r>
              <a:rPr lang="sv-SE" dirty="0" err="1"/>
              <a:t>beneficial</a:t>
            </a:r>
            <a:r>
              <a:rPr lang="sv-SE" dirty="0"/>
              <a:t> to (1) </a:t>
            </a:r>
            <a:r>
              <a:rPr lang="sv-SE" dirty="0" err="1"/>
              <a:t>differentiate</a:t>
            </a:r>
            <a:r>
              <a:rPr lang="sv-SE" dirty="0"/>
              <a:t> the total from the </a:t>
            </a:r>
            <a:r>
              <a:rPr lang="sv-SE" dirty="0" err="1"/>
              <a:t>direct</a:t>
            </a:r>
            <a:r>
              <a:rPr lang="sv-SE" dirty="0"/>
              <a:t> </a:t>
            </a:r>
            <a:r>
              <a:rPr lang="sv-SE" dirty="0" err="1"/>
              <a:t>effect</a:t>
            </a:r>
            <a:r>
              <a:rPr lang="sv-SE" dirty="0"/>
              <a:t> (in the </a:t>
            </a:r>
            <a:r>
              <a:rPr lang="sv-SE" dirty="0" err="1"/>
              <a:t>case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mediator</a:t>
            </a:r>
            <a:r>
              <a:rPr lang="sv-SE" dirty="0"/>
              <a:t>) and (2) </a:t>
            </a:r>
            <a:r>
              <a:rPr lang="sv-SE" dirty="0" err="1"/>
              <a:t>deconfound</a:t>
            </a:r>
            <a:r>
              <a:rPr lang="sv-SE" dirty="0"/>
              <a:t> a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effect</a:t>
            </a:r>
            <a:r>
              <a:rPr lang="sv-SE" dirty="0"/>
              <a:t> (in the </a:t>
            </a:r>
            <a:r>
              <a:rPr lang="sv-SE" dirty="0" err="1"/>
              <a:t>case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confounder</a:t>
            </a:r>
            <a:r>
              <a:rPr lang="sv-SE" dirty="0"/>
              <a:t>. So: just </a:t>
            </a:r>
            <a:r>
              <a:rPr lang="sv-SE" dirty="0" err="1"/>
              <a:t>add</a:t>
            </a:r>
            <a:r>
              <a:rPr lang="sv-SE" dirty="0"/>
              <a:t> all </a:t>
            </a:r>
            <a:r>
              <a:rPr lang="sv-SE" dirty="0" err="1"/>
              <a:t>available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?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26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Remember: “Data alone cannot give us causal inference – we must also know about how the data emerged</a:t>
            </a:r>
            <a:r>
              <a:rPr lang="sv-SE" dirty="0"/>
              <a:t>” (show </a:t>
            </a:r>
            <a:r>
              <a:rPr lang="sv-SE" dirty="0" err="1"/>
              <a:t>collider</a:t>
            </a:r>
            <a:r>
              <a:rPr lang="sv-SE" dirty="0"/>
              <a:t> </a:t>
            </a:r>
            <a:r>
              <a:rPr lang="sv-SE" dirty="0" err="1"/>
              <a:t>versus</a:t>
            </a:r>
            <a:r>
              <a:rPr lang="sv-SE" dirty="0"/>
              <a:t> </a:t>
            </a:r>
            <a:r>
              <a:rPr lang="sv-SE" dirty="0" err="1"/>
              <a:t>fork</a:t>
            </a:r>
            <a:r>
              <a:rPr lang="sv-SE" dirty="0"/>
              <a:t>: same data, different </a:t>
            </a:r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 from the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)</a:t>
            </a:r>
          </a:p>
          <a:p>
            <a:pPr marL="0" indent="0">
              <a:buNone/>
            </a:pPr>
            <a:r>
              <a:rPr lang="en-US" dirty="0"/>
              <a:t>But in real life, there is no grand reveal about the “actual” causal model as I just provided.</a:t>
            </a:r>
          </a:p>
          <a:p>
            <a:pPr marL="0" indent="0">
              <a:buNone/>
            </a:pPr>
            <a:r>
              <a:rPr lang="en-US" dirty="0"/>
              <a:t>So how do you determine the “correct” causal model?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03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128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“transparent” is easy: visualize your causal assumptions via DAGs</a:t>
            </a:r>
          </a:p>
          <a:p>
            <a:r>
              <a:rPr lang="en-US" dirty="0"/>
              <a:t>“useful” is more difficult: how do you assess the usability of a causal model?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81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dirty="0"/>
              <a:t>We cannot assess the usefulness of a model in absolute terms, but in relative terms via</a:t>
            </a:r>
            <a:r>
              <a:rPr lang="en-US" dirty="0"/>
              <a:t> </a:t>
            </a:r>
            <a:r>
              <a:rPr lang="en-US" b="1" dirty="0"/>
              <a:t>model comparison</a:t>
            </a:r>
            <a:r>
              <a:rPr lang="en-US" dirty="0"/>
              <a:t>!</a:t>
            </a:r>
          </a:p>
          <a:p>
            <a:endParaRPr lang="en-S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E" dirty="0"/>
              <a:t>In d1, z is just a moderator, but not a </a:t>
            </a:r>
            <a:r>
              <a:rPr lang="en-SE" dirty="0" err="1"/>
              <a:t>counfounder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10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We all know “Correlation does not imply causality” – but what exactly differentiates the two concepts?</a:t>
            </a:r>
          </a:p>
          <a:p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causal relationships give us reliable recommendation on how to act, and therefore, how to make a positive impact on the target audience of our research (i.e., RE/SE practitioners).</a:t>
            </a:r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Disclaimer: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noProof="0" dirty="0"/>
              <a:t>I do not want to discredit correlational studies.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noProof="0" dirty="0"/>
              <a:t>They are valuables to detect patterns and trends.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noProof="0" dirty="0"/>
              <a:t>However, they do not get us any further and are unfit to recommend changes in an organization.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0" noProof="0" dirty="0"/>
              <a:t>This is the fundamental difference between </a:t>
            </a:r>
            <a:r>
              <a:rPr lang="en-US" b="1" i="0" noProof="0" dirty="0"/>
              <a:t>observing </a:t>
            </a:r>
            <a:r>
              <a:rPr lang="en-US" b="0" i="0" noProof="0" dirty="0"/>
              <a:t>(correlations) and </a:t>
            </a:r>
            <a:r>
              <a:rPr lang="en-US" b="1" i="0" noProof="0" dirty="0"/>
              <a:t>doing </a:t>
            </a:r>
            <a:r>
              <a:rPr lang="en-US" b="0" i="0" noProof="0" dirty="0"/>
              <a:t>(interventions with causal effects).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13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GB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985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46B70-8AF3-7178-F158-5D9607959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FE6E8B-ADBF-C150-EBD4-69866C2763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3D497B-84ED-6D95-7C98-5B97D3699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How do these conceptual steps intertwine with the operational steps necessary for quantitative studies?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4E05F-121F-DB64-95CC-DFCCF60B3C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430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AFA89-3191-ACED-63BC-50E31DEAC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D9CCB1-456C-67F6-37A4-FF394E225B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1A615A-4C78-51AD-9092-79812EE0F9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53F5F-52BF-8474-93D7-16640A1663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580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4048E-F236-38B9-B35C-032617755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BB34D9-C7E4-52DC-3732-052F817587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E92947-C79E-66DB-D827-9B5CF71ADD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75AF2-8544-EBCC-993D-B5E2636998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89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/>
              <a:t>But</a:t>
            </a:r>
            <a:r>
              <a:rPr lang="sv-SE" dirty="0"/>
              <a:t>: experiments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expensive</a:t>
            </a:r>
            <a:r>
              <a:rPr lang="sv-SE" dirty="0"/>
              <a:t> and </a:t>
            </a:r>
            <a:r>
              <a:rPr lang="sv-SE" dirty="0" err="1"/>
              <a:t>perturb</a:t>
            </a:r>
            <a:r>
              <a:rPr lang="sv-SE" dirty="0"/>
              <a:t> the </a:t>
            </a:r>
            <a:r>
              <a:rPr lang="sv-SE" dirty="0" err="1"/>
              <a:t>natural</a:t>
            </a:r>
            <a:r>
              <a:rPr lang="sv-SE" dirty="0"/>
              <a:t> </a:t>
            </a:r>
            <a:r>
              <a:rPr lang="sv-SE" dirty="0" err="1"/>
              <a:t>context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phenomenon</a:t>
            </a:r>
            <a:r>
              <a:rPr lang="sv-SE" dirty="0"/>
              <a:t>.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phenomena</a:t>
            </a:r>
            <a:r>
              <a:rPr lang="sv-SE" dirty="0"/>
              <a:t> </a:t>
            </a:r>
            <a:r>
              <a:rPr lang="sv-SE" dirty="0" err="1"/>
              <a:t>cannot</a:t>
            </a:r>
            <a:r>
              <a:rPr lang="sv-SE" dirty="0"/>
              <a:t> be </a:t>
            </a:r>
            <a:r>
              <a:rPr lang="sv-SE" dirty="0" err="1"/>
              <a:t>studied</a:t>
            </a:r>
            <a:r>
              <a:rPr lang="sv-SE" dirty="0"/>
              <a:t> in </a:t>
            </a:r>
            <a:r>
              <a:rPr lang="sv-SE" dirty="0" err="1"/>
              <a:t>controlled</a:t>
            </a:r>
            <a:r>
              <a:rPr lang="sv-SE" dirty="0"/>
              <a:t> experiments at all (</a:t>
            </a:r>
            <a:r>
              <a:rPr lang="sv-SE" dirty="0" err="1"/>
              <a:t>e.g</a:t>
            </a:r>
            <a:r>
              <a:rPr lang="sv-SE" dirty="0"/>
              <a:t>., </a:t>
            </a:r>
            <a:r>
              <a:rPr lang="sv-SE" dirty="0" err="1"/>
              <a:t>impact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human </a:t>
            </a:r>
            <a:r>
              <a:rPr lang="sv-SE" dirty="0" err="1"/>
              <a:t>factors</a:t>
            </a:r>
            <a:r>
              <a:rPr lang="sv-SE" dirty="0"/>
              <a:t>) </a:t>
            </a:r>
            <a:r>
              <a:rPr lang="sv-SE" dirty="0" err="1"/>
              <a:t>since</a:t>
            </a:r>
            <a:r>
              <a:rPr lang="sv-SE" dirty="0"/>
              <a:t> the </a:t>
            </a:r>
            <a:r>
              <a:rPr lang="sv-SE" dirty="0" err="1"/>
              <a:t>values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variable</a:t>
            </a:r>
            <a:r>
              <a:rPr lang="sv-SE" dirty="0"/>
              <a:t> </a:t>
            </a:r>
            <a:r>
              <a:rPr lang="sv-SE" dirty="0" err="1"/>
              <a:t>cannot</a:t>
            </a:r>
            <a:r>
              <a:rPr lang="sv-SE" dirty="0"/>
              <a:t> be </a:t>
            </a:r>
            <a:r>
              <a:rPr lang="sv-SE" dirty="0" err="1"/>
              <a:t>assigned</a:t>
            </a:r>
            <a:r>
              <a:rPr lang="sv-SE" dirty="0"/>
              <a:t> </a:t>
            </a:r>
            <a:r>
              <a:rPr lang="sv-SE" dirty="0" err="1"/>
              <a:t>randomly</a:t>
            </a:r>
            <a:r>
              <a:rPr lang="sv-SE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23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Convincing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value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 (check)</a:t>
            </a:r>
          </a:p>
          <a:p>
            <a:r>
              <a:rPr lang="sv-SE" dirty="0"/>
              <a:t>Learning the fundamentals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drawing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conclusions</a:t>
            </a:r>
            <a:r>
              <a:rPr lang="sv-SE" dirty="0"/>
              <a:t> from </a:t>
            </a:r>
            <a:r>
              <a:rPr lang="sv-SE" dirty="0" err="1"/>
              <a:t>quantitative</a:t>
            </a:r>
            <a:r>
              <a:rPr lang="sv-SE" dirty="0"/>
              <a:t> data </a:t>
            </a:r>
            <a:r>
              <a:rPr lang="sv-SE" dirty="0" err="1"/>
              <a:t>collected</a:t>
            </a:r>
            <a:r>
              <a:rPr lang="sv-SE" dirty="0"/>
              <a:t> in </a:t>
            </a:r>
            <a:r>
              <a:rPr lang="sv-SE" dirty="0" err="1"/>
              <a:t>observational</a:t>
            </a:r>
            <a:r>
              <a:rPr lang="sv-SE" dirty="0"/>
              <a:t> studies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37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modelling</a:t>
            </a:r>
            <a:r>
              <a:rPr lang="sv-SE" dirty="0"/>
              <a:t>: </a:t>
            </a:r>
            <a:r>
              <a:rPr lang="sv-SE" dirty="0" err="1"/>
              <a:t>visualizing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assumptions</a:t>
            </a:r>
            <a:r>
              <a:rPr lang="sv-SE" dirty="0"/>
              <a:t> </a:t>
            </a:r>
            <a:r>
              <a:rPr lang="sv-SE" dirty="0" err="1"/>
              <a:t>graphically</a:t>
            </a:r>
            <a:endParaRPr lang="sv-SE" dirty="0"/>
          </a:p>
          <a:p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: </a:t>
            </a:r>
            <a:r>
              <a:rPr lang="sv-SE" dirty="0" err="1"/>
              <a:t>drawing</a:t>
            </a:r>
            <a:r>
              <a:rPr lang="sv-SE" dirty="0"/>
              <a:t> </a:t>
            </a:r>
            <a:r>
              <a:rPr lang="sv-SE" dirty="0" err="1"/>
              <a:t>reliable</a:t>
            </a:r>
            <a:r>
              <a:rPr lang="sv-SE" dirty="0"/>
              <a:t> </a:t>
            </a:r>
            <a:r>
              <a:rPr lang="sv-SE" dirty="0" err="1"/>
              <a:t>conclusions</a:t>
            </a:r>
            <a:r>
              <a:rPr lang="sv-SE" dirty="0"/>
              <a:t> from </a:t>
            </a:r>
            <a:r>
              <a:rPr lang="sv-SE" dirty="0" err="1"/>
              <a:t>observational</a:t>
            </a:r>
            <a:r>
              <a:rPr lang="sv-SE" dirty="0"/>
              <a:t> data</a:t>
            </a:r>
          </a:p>
          <a:p>
            <a:r>
              <a:rPr lang="sv-SE" dirty="0" err="1"/>
              <a:t>Causal</a:t>
            </a:r>
            <a:r>
              <a:rPr lang="sv-SE" dirty="0"/>
              <a:t> workflow: a </a:t>
            </a:r>
            <a:r>
              <a:rPr lang="sv-SE" dirty="0" err="1"/>
              <a:t>reliable</a:t>
            </a:r>
            <a:r>
              <a:rPr lang="sv-SE" dirty="0"/>
              <a:t> workflow for SCI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53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This may be a lengthy background section, but also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 good reminder for fundamentals of statistics,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The introduction of a valuable modeling concept, 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 recommendation for a statistical workflow.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64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importantly</a:t>
            </a:r>
            <a:r>
              <a:rPr lang="sv-SE" dirty="0"/>
              <a:t>, the </a:t>
            </a:r>
            <a:r>
              <a:rPr lang="sv-SE" dirty="0" err="1"/>
              <a:t>absence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an </a:t>
            </a:r>
            <a:r>
              <a:rPr lang="sv-SE" dirty="0" err="1"/>
              <a:t>edge</a:t>
            </a:r>
            <a:r>
              <a:rPr lang="sv-SE" dirty="0"/>
              <a:t> </a:t>
            </a:r>
            <a:r>
              <a:rPr lang="sv-SE" dirty="0" err="1"/>
              <a:t>encodes</a:t>
            </a:r>
            <a:r>
              <a:rPr lang="sv-SE" dirty="0"/>
              <a:t> the </a:t>
            </a:r>
            <a:r>
              <a:rPr lang="sv-SE" i="1" dirty="0" err="1"/>
              <a:t>certainty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not </a:t>
            </a:r>
            <a:r>
              <a:rPr lang="sv-SE" dirty="0" err="1"/>
              <a:t>directly</a:t>
            </a:r>
            <a:r>
              <a:rPr lang="sv-SE" dirty="0"/>
              <a:t> </a:t>
            </a:r>
            <a:r>
              <a:rPr lang="sv-SE" dirty="0" err="1"/>
              <a:t>related</a:t>
            </a:r>
            <a:r>
              <a:rPr lang="sv-SE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07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(</a:t>
            </a:r>
            <a:r>
              <a:rPr lang="sv-SE" dirty="0" err="1"/>
              <a:t>introduce</a:t>
            </a:r>
            <a:r>
              <a:rPr lang="sv-SE" dirty="0"/>
              <a:t> </a:t>
            </a:r>
            <a:r>
              <a:rPr lang="sv-SE" dirty="0" err="1"/>
              <a:t>random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)</a:t>
            </a:r>
          </a:p>
          <a:p>
            <a:pPr marL="0" indent="0">
              <a:buNone/>
            </a:pPr>
            <a:r>
              <a:rPr lang="sv-SE" dirty="0"/>
              <a:t>(show simulation </a:t>
            </a:r>
            <a:r>
              <a:rPr lang="sv-SE" dirty="0" err="1"/>
              <a:t>formula</a:t>
            </a:r>
            <a:r>
              <a:rPr lang="sv-SE" dirty="0"/>
              <a:t> and </a:t>
            </a:r>
            <a:r>
              <a:rPr lang="sv-SE" dirty="0" err="1"/>
              <a:t>explain</a:t>
            </a:r>
            <a:r>
              <a:rPr lang="sv-SE" dirty="0"/>
              <a:t> all terms)</a:t>
            </a:r>
          </a:p>
          <a:p>
            <a:pPr marL="0" indent="0">
              <a:buNone/>
            </a:pPr>
            <a:r>
              <a:rPr lang="sv-SE" dirty="0"/>
              <a:t>(</a:t>
            </a:r>
            <a:r>
              <a:rPr lang="sv-SE" dirty="0" err="1"/>
              <a:t>visualize</a:t>
            </a:r>
            <a:r>
              <a:rPr lang="sv-SE" dirty="0"/>
              <a:t> </a:t>
            </a:r>
            <a:r>
              <a:rPr lang="sv-SE" dirty="0" err="1"/>
              <a:t>simulated</a:t>
            </a:r>
            <a:r>
              <a:rPr lang="sv-SE" dirty="0"/>
              <a:t> data)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85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represents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ground</a:t>
            </a:r>
            <a:r>
              <a:rPr lang="sv-SE" dirty="0"/>
              <a:t> </a:t>
            </a:r>
            <a:r>
              <a:rPr lang="sv-SE" dirty="0" err="1"/>
              <a:t>truth</a:t>
            </a:r>
            <a:r>
              <a:rPr lang="sv-SE" dirty="0"/>
              <a:t> (</a:t>
            </a:r>
            <a:r>
              <a:rPr lang="sv-SE" dirty="0" err="1"/>
              <a:t>both</a:t>
            </a:r>
            <a:r>
              <a:rPr lang="sv-SE" dirty="0"/>
              <a:t> in terms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effects</a:t>
            </a:r>
            <a:r>
              <a:rPr lang="sv-SE" dirty="0"/>
              <a:t> and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strength</a:t>
            </a:r>
            <a:r>
              <a:rPr lang="sv-SE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0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9E69-458D-894A-D444-E85892B4C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5527"/>
            <a:ext cx="9144000" cy="200443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FC966-64B3-F10C-897A-7025DCA70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47CC0-CFD5-DB6C-4217-C5C5B05F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BA7A-2DC7-4E80-BC43-C2127F15823C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48087-6203-1B61-B5B5-02A4AE34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50979-E927-57CD-68A1-34FD9A76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CF2C605-0998-11CD-F5C1-95368B63A0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43" y="388368"/>
            <a:ext cx="9485714" cy="11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6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DEB8-E94D-DA55-4716-3940F784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1191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06917-1F97-7F80-7A90-29CE251AA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ABD6A-A897-6448-274D-E7640250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B64F1-C476-196D-E12B-2E3B38BB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EB057-A537-4BD0-F676-5E957E3A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F50AF2B-7961-FB6D-CC67-9912328A18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110" y="365125"/>
            <a:ext cx="100369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4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189E-00D4-B962-57CE-999594C2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24315-5E80-F91C-400E-A26A7B2C3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17138-020A-0B77-291B-89CFA0BD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BD751-00DB-DE54-B18D-88B7A070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0F302-6FC4-72AC-F7F3-9EBE5A7A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FD52D54-3D09-D03D-BAAD-6E136B7DA7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63" y="267789"/>
            <a:ext cx="4947173" cy="62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6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787CA-5348-9302-C22B-8466D8DD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1847D-D84E-4978-94B3-435961454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770F7-7EFD-ACDD-FC48-3C5482BD6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3ED238-00C2-4FF9-B84E-244465BBE055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EAEBA-69DC-5F9E-4F84-B967356F0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E38BF-68C0-0CF5-071D-B4F0C844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1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JulianFrattini/bda4sci/blob/main/LICENS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hyperlink" Target="https://julianfrattini.github.io/" TargetMode="External"/><Relationship Id="rId4" Type="http://schemas.openxmlformats.org/officeDocument/2006/relationships/hyperlink" Target="https://github.com/JulianFrattini/bda4sc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5.png"/><Relationship Id="rId7" Type="http://schemas.openxmlformats.org/officeDocument/2006/relationships/image" Target="../media/image39.sv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380.png"/><Relationship Id="rId5" Type="http://schemas.openxmlformats.org/officeDocument/2006/relationships/image" Target="../media/image37.png"/><Relationship Id="rId10" Type="http://schemas.openxmlformats.org/officeDocument/2006/relationships/image" Target="../media/image370.png"/><Relationship Id="rId4" Type="http://schemas.openxmlformats.org/officeDocument/2006/relationships/image" Target="../media/image36.png"/><Relationship Id="rId9" Type="http://schemas.openxmlformats.org/officeDocument/2006/relationships/image" Target="../media/image3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0.png"/><Relationship Id="rId4" Type="http://schemas.openxmlformats.org/officeDocument/2006/relationships/image" Target="../media/image3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svg"/><Relationship Id="rId11" Type="http://schemas.openxmlformats.org/officeDocument/2006/relationships/image" Target="../media/image54.sv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svg"/><Relationship Id="rId9" Type="http://schemas.openxmlformats.org/officeDocument/2006/relationships/image" Target="../media/image52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microsoft.com/office/2018/10/relationships/comments" Target="../comments/modernComment_13B_5BC9F408.xml"/><Relationship Id="rId7" Type="http://schemas.openxmlformats.org/officeDocument/2006/relationships/image" Target="../media/image58.sv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0.png"/><Relationship Id="rId5" Type="http://schemas.openxmlformats.org/officeDocument/2006/relationships/image" Target="../media/image56.svg"/><Relationship Id="rId10" Type="http://schemas.openxmlformats.org/officeDocument/2006/relationships/image" Target="../media/image59.png"/><Relationship Id="rId4" Type="http://schemas.openxmlformats.org/officeDocument/2006/relationships/image" Target="../media/image55.png"/><Relationship Id="rId9" Type="http://schemas.openxmlformats.org/officeDocument/2006/relationships/image" Target="../media/image49.svg"/><Relationship Id="rId14" Type="http://schemas.openxmlformats.org/officeDocument/2006/relationships/image" Target="../media/image54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12" Type="http://schemas.openxmlformats.org/officeDocument/2006/relationships/image" Target="../media/image6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65.png"/><Relationship Id="rId5" Type="http://schemas.openxmlformats.org/officeDocument/2006/relationships/image" Target="../media/image58.svg"/><Relationship Id="rId10" Type="http://schemas.openxmlformats.org/officeDocument/2006/relationships/image" Target="../media/image64.png"/><Relationship Id="rId4" Type="http://schemas.openxmlformats.org/officeDocument/2006/relationships/image" Target="../media/image57.png"/><Relationship Id="rId9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artinheyn.github.io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://www.robertfeldt.net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rkar.github.io/" TargetMode="External"/><Relationship Id="rId5" Type="http://schemas.openxmlformats.org/officeDocument/2006/relationships/image" Target="../media/image4.jpg"/><Relationship Id="rId4" Type="http://schemas.openxmlformats.org/officeDocument/2006/relationships/image" Target="../media/image7.jpeg"/><Relationship Id="rId9" Type="http://schemas.openxmlformats.org/officeDocument/2006/relationships/hyperlink" Target="https://julianfrattini.github.io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69.png"/><Relationship Id="rId5" Type="http://schemas.openxmlformats.org/officeDocument/2006/relationships/image" Target="../media/image58.svg"/><Relationship Id="rId10" Type="http://schemas.openxmlformats.org/officeDocument/2006/relationships/image" Target="../media/image68.png"/><Relationship Id="rId4" Type="http://schemas.openxmlformats.org/officeDocument/2006/relationships/image" Target="../media/image57.png"/><Relationship Id="rId9" Type="http://schemas.openxmlformats.org/officeDocument/2006/relationships/image" Target="../media/image54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8.svg"/><Relationship Id="rId4" Type="http://schemas.openxmlformats.org/officeDocument/2006/relationships/image" Target="../media/image57.png"/><Relationship Id="rId9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2.sv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12" Type="http://schemas.openxmlformats.org/officeDocument/2006/relationships/image" Target="../media/image5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74.png"/><Relationship Id="rId5" Type="http://schemas.openxmlformats.org/officeDocument/2006/relationships/image" Target="../media/image58.svg"/><Relationship Id="rId10" Type="http://schemas.openxmlformats.org/officeDocument/2006/relationships/image" Target="../media/image73.png"/><Relationship Id="rId4" Type="http://schemas.openxmlformats.org/officeDocument/2006/relationships/image" Target="../media/image57.png"/><Relationship Id="rId9" Type="http://schemas.openxmlformats.org/officeDocument/2006/relationships/image" Target="../media/image54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14.sv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12" Type="http://schemas.openxmlformats.org/officeDocument/2006/relationships/image" Target="../media/image1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76.svg"/><Relationship Id="rId5" Type="http://schemas.openxmlformats.org/officeDocument/2006/relationships/image" Target="../media/image58.svg"/><Relationship Id="rId15" Type="http://schemas.openxmlformats.org/officeDocument/2006/relationships/image" Target="../media/image16.svg"/><Relationship Id="rId10" Type="http://schemas.openxmlformats.org/officeDocument/2006/relationships/image" Target="../media/image75.png"/><Relationship Id="rId4" Type="http://schemas.openxmlformats.org/officeDocument/2006/relationships/image" Target="../media/image57.png"/><Relationship Id="rId9" Type="http://schemas.openxmlformats.org/officeDocument/2006/relationships/image" Target="../media/image52.svg"/><Relationship Id="rId1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hyperlink" Target="http://dx.doi.org/10.1145/2568225.2568271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0.png"/><Relationship Id="rId13" Type="http://schemas.openxmlformats.org/officeDocument/2006/relationships/image" Target="../media/image82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12" Type="http://schemas.openxmlformats.org/officeDocument/2006/relationships/image" Target="../media/image8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80.png"/><Relationship Id="rId5" Type="http://schemas.openxmlformats.org/officeDocument/2006/relationships/image" Target="../media/image58.svg"/><Relationship Id="rId10" Type="http://schemas.openxmlformats.org/officeDocument/2006/relationships/image" Target="../media/image79.png"/><Relationship Id="rId4" Type="http://schemas.openxmlformats.org/officeDocument/2006/relationships/image" Target="../media/image57.png"/><Relationship Id="rId9" Type="http://schemas.openxmlformats.org/officeDocument/2006/relationships/image" Target="../media/image7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84.png"/><Relationship Id="rId5" Type="http://schemas.openxmlformats.org/officeDocument/2006/relationships/image" Target="../media/image58.svg"/><Relationship Id="rId10" Type="http://schemas.openxmlformats.org/officeDocument/2006/relationships/image" Target="../media/image83.png"/><Relationship Id="rId4" Type="http://schemas.openxmlformats.org/officeDocument/2006/relationships/image" Target="../media/image57.png"/><Relationship Id="rId9" Type="http://schemas.openxmlformats.org/officeDocument/2006/relationships/image" Target="../media/image54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89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12" Type="http://schemas.openxmlformats.org/officeDocument/2006/relationships/image" Target="../media/image8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88.png"/><Relationship Id="rId5" Type="http://schemas.openxmlformats.org/officeDocument/2006/relationships/image" Target="../media/image58.svg"/><Relationship Id="rId10" Type="http://schemas.openxmlformats.org/officeDocument/2006/relationships/image" Target="../media/image87.png"/><Relationship Id="rId4" Type="http://schemas.openxmlformats.org/officeDocument/2006/relationships/image" Target="../media/image57.png"/><Relationship Id="rId9" Type="http://schemas.openxmlformats.org/officeDocument/2006/relationships/image" Target="../media/image8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1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12" Type="http://schemas.openxmlformats.org/officeDocument/2006/relationships/image" Target="../media/image9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91.png"/><Relationship Id="rId5" Type="http://schemas.openxmlformats.org/officeDocument/2006/relationships/image" Target="../media/image58.svg"/><Relationship Id="rId10" Type="http://schemas.openxmlformats.org/officeDocument/2006/relationships/image" Target="../media/image90.png"/><Relationship Id="rId4" Type="http://schemas.openxmlformats.org/officeDocument/2006/relationships/image" Target="../media/image57.png"/><Relationship Id="rId9" Type="http://schemas.openxmlformats.org/officeDocument/2006/relationships/image" Target="../media/image54.svg"/><Relationship Id="rId14" Type="http://schemas.openxmlformats.org/officeDocument/2006/relationships/image" Target="../media/image5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2652524.2652554" TargetMode="External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hyperlink" Target="https://doi.org/10.1145/3643664.3648211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100.png"/><Relationship Id="rId5" Type="http://schemas.openxmlformats.org/officeDocument/2006/relationships/image" Target="../media/image58.svg"/><Relationship Id="rId10" Type="http://schemas.openxmlformats.org/officeDocument/2006/relationships/image" Target="../media/image96.png"/><Relationship Id="rId4" Type="http://schemas.openxmlformats.org/officeDocument/2006/relationships/image" Target="../media/image57.png"/><Relationship Id="rId9" Type="http://schemas.openxmlformats.org/officeDocument/2006/relationships/image" Target="../media/image9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12" Type="http://schemas.openxmlformats.org/officeDocument/2006/relationships/image" Target="../media/image9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102.png"/><Relationship Id="rId5" Type="http://schemas.openxmlformats.org/officeDocument/2006/relationships/image" Target="../media/image58.svg"/><Relationship Id="rId10" Type="http://schemas.openxmlformats.org/officeDocument/2006/relationships/image" Target="../media/image101.png"/><Relationship Id="rId4" Type="http://schemas.openxmlformats.org/officeDocument/2006/relationships/image" Target="../media/image57.png"/><Relationship Id="rId9" Type="http://schemas.openxmlformats.org/officeDocument/2006/relationships/image" Target="../media/image54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8.svg"/><Relationship Id="rId4" Type="http://schemas.openxmlformats.org/officeDocument/2006/relationships/image" Target="../media/image57.png"/><Relationship Id="rId9" Type="http://schemas.openxmlformats.org/officeDocument/2006/relationships/image" Target="../media/image10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55.png"/><Relationship Id="rId7" Type="http://schemas.openxmlformats.org/officeDocument/2006/relationships/image" Target="../media/image48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55.png"/><Relationship Id="rId7" Type="http://schemas.openxmlformats.org/officeDocument/2006/relationships/image" Target="../media/image48.png"/><Relationship Id="rId12" Type="http://schemas.openxmlformats.org/officeDocument/2006/relationships/image" Target="../media/image107.sv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svg"/><Relationship Id="rId11" Type="http://schemas.openxmlformats.org/officeDocument/2006/relationships/image" Target="../media/image106.png"/><Relationship Id="rId5" Type="http://schemas.openxmlformats.org/officeDocument/2006/relationships/image" Target="../media/image57.png"/><Relationship Id="rId10" Type="http://schemas.openxmlformats.org/officeDocument/2006/relationships/image" Target="../media/image52.svg"/><Relationship Id="rId4" Type="http://schemas.openxmlformats.org/officeDocument/2006/relationships/image" Target="../media/image56.svg"/><Relationship Id="rId9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2.sv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12" Type="http://schemas.openxmlformats.org/officeDocument/2006/relationships/image" Target="../media/image5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110.png"/><Relationship Id="rId5" Type="http://schemas.openxmlformats.org/officeDocument/2006/relationships/image" Target="../media/image58.svg"/><Relationship Id="rId10" Type="http://schemas.openxmlformats.org/officeDocument/2006/relationships/image" Target="../media/image109.png"/><Relationship Id="rId4" Type="http://schemas.openxmlformats.org/officeDocument/2006/relationships/image" Target="../media/image57.png"/><Relationship Id="rId9" Type="http://schemas.openxmlformats.org/officeDocument/2006/relationships/image" Target="../media/image54.sv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sv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svg"/><Relationship Id="rId4" Type="http://schemas.openxmlformats.org/officeDocument/2006/relationships/image" Target="../media/image10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.png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12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bayes.cs.ucla.edu/BOOK-2K/d-sep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bayes.cs.ucla.edu/BOOK-2K/d-sep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54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bayes.cs.ucla.edu/BOOK-2K/d-sep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54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bayes.cs.ucla.edu/BOOK-2K/d-sep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54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bayes.cs.ucla.edu/BOOK-2K/d-sep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54.sv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07/s00766-012-0149-0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07/s00766-022-00371-x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doi.org/10.1109/CHASE52884.2021.00009" TargetMode="External"/><Relationship Id="rId9" Type="http://schemas.openxmlformats.org/officeDocument/2006/relationships/hyperlink" Target="https://doi.org/10.1109/APSEC.2005.38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svg"/><Relationship Id="rId4" Type="http://schemas.openxmlformats.org/officeDocument/2006/relationships/image" Target="../media/image10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svg"/><Relationship Id="rId5" Type="http://schemas.openxmlformats.org/officeDocument/2006/relationships/image" Target="../media/image120.png"/><Relationship Id="rId4" Type="http://schemas.openxmlformats.org/officeDocument/2006/relationships/image" Target="../media/image119.sv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7" Type="http://schemas.openxmlformats.org/officeDocument/2006/relationships/image" Target="../media/image52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60.png"/><Relationship Id="rId4" Type="http://schemas.openxmlformats.org/officeDocument/2006/relationships/image" Target="../media/image12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sv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55.png"/><Relationship Id="rId7" Type="http://schemas.openxmlformats.org/officeDocument/2006/relationships/image" Target="../media/image48.png"/><Relationship Id="rId12" Type="http://schemas.openxmlformats.org/officeDocument/2006/relationships/image" Target="../media/image54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svg"/><Relationship Id="rId11" Type="http://schemas.openxmlformats.org/officeDocument/2006/relationships/image" Target="../media/image53.png"/><Relationship Id="rId5" Type="http://schemas.openxmlformats.org/officeDocument/2006/relationships/image" Target="../media/image123.png"/><Relationship Id="rId10" Type="http://schemas.openxmlformats.org/officeDocument/2006/relationships/image" Target="../media/image126.png"/><Relationship Id="rId4" Type="http://schemas.openxmlformats.org/officeDocument/2006/relationships/image" Target="../media/image56.svg"/><Relationship Id="rId9" Type="http://schemas.openxmlformats.org/officeDocument/2006/relationships/image" Target="../media/image61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5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svg"/><Relationship Id="rId5" Type="http://schemas.openxmlformats.org/officeDocument/2006/relationships/image" Target="../media/image123.png"/><Relationship Id="rId10" Type="http://schemas.openxmlformats.org/officeDocument/2006/relationships/image" Target="../media/image128.svg"/><Relationship Id="rId4" Type="http://schemas.openxmlformats.org/officeDocument/2006/relationships/image" Target="../media/image56.svg"/><Relationship Id="rId9" Type="http://schemas.openxmlformats.org/officeDocument/2006/relationships/image" Target="../media/image127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55.png"/><Relationship Id="rId7" Type="http://schemas.openxmlformats.org/officeDocument/2006/relationships/image" Target="../media/image48.png"/><Relationship Id="rId12" Type="http://schemas.openxmlformats.org/officeDocument/2006/relationships/image" Target="../media/image52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svg"/><Relationship Id="rId11" Type="http://schemas.openxmlformats.org/officeDocument/2006/relationships/image" Target="../media/image51.png"/><Relationship Id="rId5" Type="http://schemas.openxmlformats.org/officeDocument/2006/relationships/image" Target="../media/image123.png"/><Relationship Id="rId10" Type="http://schemas.openxmlformats.org/officeDocument/2006/relationships/image" Target="../media/image128.svg"/><Relationship Id="rId4" Type="http://schemas.openxmlformats.org/officeDocument/2006/relationships/image" Target="../media/image56.svg"/><Relationship Id="rId9" Type="http://schemas.openxmlformats.org/officeDocument/2006/relationships/image" Target="../media/image127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svg"/><Relationship Id="rId3" Type="http://schemas.openxmlformats.org/officeDocument/2006/relationships/image" Target="../media/image55.png"/><Relationship Id="rId7" Type="http://schemas.openxmlformats.org/officeDocument/2006/relationships/image" Target="../media/image127.png"/><Relationship Id="rId12" Type="http://schemas.openxmlformats.org/officeDocument/2006/relationships/image" Target="../media/image130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svg"/><Relationship Id="rId11" Type="http://schemas.openxmlformats.org/officeDocument/2006/relationships/image" Target="../media/image129.png"/><Relationship Id="rId5" Type="http://schemas.openxmlformats.org/officeDocument/2006/relationships/image" Target="../media/image123.png"/><Relationship Id="rId10" Type="http://schemas.openxmlformats.org/officeDocument/2006/relationships/image" Target="../media/image49.svg"/><Relationship Id="rId4" Type="http://schemas.openxmlformats.org/officeDocument/2006/relationships/image" Target="../media/image56.svg"/><Relationship Id="rId9" Type="http://schemas.openxmlformats.org/officeDocument/2006/relationships/image" Target="../media/image4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sv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12.12634" TargetMode="External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sv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svg"/><Relationship Id="rId4" Type="http://schemas.openxmlformats.org/officeDocument/2006/relationships/image" Target="../media/image13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ulianFrattini/bda4sc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79CF-D123-5240-9660-9B9874228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Causal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2F3F9-69BB-58C3-BC97-450CBE9A25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gentle introduction to advanced analysis of quantitative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B73DB9-431F-3CC6-D5C5-72FE4375F751}"/>
              </a:ext>
            </a:extLst>
          </p:cNvPr>
          <p:cNvSpPr txBox="1"/>
          <p:nvPr/>
        </p:nvSpPr>
        <p:spPr>
          <a:xfrm>
            <a:off x="7326064" y="5859885"/>
            <a:ext cx="4175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Copyright © 2024 Julian Frattini. </a:t>
            </a:r>
          </a:p>
          <a:p>
            <a:pPr algn="r"/>
            <a:r>
              <a:rPr lang="en-US" sz="1400" dirty="0"/>
              <a:t>This work is licensed under the </a:t>
            </a:r>
            <a:r>
              <a:rPr lang="en-US" sz="1400" dirty="0">
                <a:hlinkClick r:id="rId2"/>
              </a:rPr>
              <a:t>Apache-2.0</a:t>
            </a:r>
            <a:r>
              <a:rPr lang="en-US" sz="1400" dirty="0"/>
              <a:t> License.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86B476-F92E-635A-73AC-7B19FF1BAB6F}"/>
              </a:ext>
            </a:extLst>
          </p:cNvPr>
          <p:cNvGrpSpPr/>
          <p:nvPr/>
        </p:nvGrpSpPr>
        <p:grpSpPr>
          <a:xfrm>
            <a:off x="7967672" y="5336710"/>
            <a:ext cx="3533766" cy="444265"/>
            <a:chOff x="7967672" y="5336710"/>
            <a:chExt cx="3533766" cy="44426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FAE8ED-8874-6947-0790-FB939B9086D4}"/>
                </a:ext>
              </a:extLst>
            </p:cNvPr>
            <p:cNvGrpSpPr/>
            <p:nvPr/>
          </p:nvGrpSpPr>
          <p:grpSpPr>
            <a:xfrm>
              <a:off x="7967672" y="5370114"/>
              <a:ext cx="3508652" cy="369332"/>
              <a:chOff x="7896235" y="5406529"/>
              <a:chExt cx="3508652" cy="369332"/>
            </a:xfrm>
          </p:grpSpPr>
          <p:pic>
            <p:nvPicPr>
              <p:cNvPr id="10" name="Picture 9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978C3A3E-DF79-4ECF-81BE-51425C5D27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6235" y="5422888"/>
                <a:ext cx="344101" cy="344101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2C3E1F-6E66-2C8E-ED22-1AE2D09626D7}"/>
                  </a:ext>
                </a:extLst>
              </p:cNvPr>
              <p:cNvSpPr txBox="1"/>
              <p:nvPr/>
            </p:nvSpPr>
            <p:spPr>
              <a:xfrm>
                <a:off x="8240336" y="5406529"/>
                <a:ext cx="2356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dirty="0" err="1"/>
                  <a:t>JulianFrattini</a:t>
                </a:r>
                <a:r>
                  <a:rPr lang="sv-SE" dirty="0"/>
                  <a:t>/</a:t>
                </a:r>
                <a:r>
                  <a:rPr lang="sv-SE" b="1" dirty="0"/>
                  <a:t>bda4sci</a:t>
                </a:r>
                <a:endParaRPr lang="en-US" b="1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3F16B4B-688C-4411-0F2B-4620B1E05BFB}"/>
                  </a:ext>
                </a:extLst>
              </p:cNvPr>
              <p:cNvSpPr/>
              <p:nvPr/>
            </p:nvSpPr>
            <p:spPr>
              <a:xfrm>
                <a:off x="10668000" y="5456392"/>
                <a:ext cx="736887" cy="279245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Public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8" name="Rectangle 7">
              <a:hlinkClick r:id="rId4"/>
              <a:extLst>
                <a:ext uri="{FF2B5EF4-FFF2-40B4-BE49-F238E27FC236}">
                  <a16:creationId xmlns:a16="http://schemas.microsoft.com/office/drawing/2014/main" id="{BBC37E3A-4AA5-4A80-4281-48806EAA0D97}"/>
                </a:ext>
              </a:extLst>
            </p:cNvPr>
            <p:cNvSpPr/>
            <p:nvPr/>
          </p:nvSpPr>
          <p:spPr>
            <a:xfrm>
              <a:off x="7967672" y="5336710"/>
              <a:ext cx="3533766" cy="4442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2D109D8-3D13-8951-069B-62A5A9E3347A}"/>
              </a:ext>
            </a:extLst>
          </p:cNvPr>
          <p:cNvSpPr txBox="1"/>
          <p:nvPr/>
        </p:nvSpPr>
        <p:spPr>
          <a:xfrm>
            <a:off x="1866348" y="5398220"/>
            <a:ext cx="4488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Julian </a:t>
            </a:r>
            <a:r>
              <a:rPr lang="sv-SE" b="1" dirty="0"/>
              <a:t>Frattini</a:t>
            </a:r>
            <a:r>
              <a:rPr lang="sv-SE" dirty="0"/>
              <a:t>, </a:t>
            </a:r>
            <a:r>
              <a:rPr lang="sv-SE" dirty="0" err="1"/>
              <a:t>Ph.D</a:t>
            </a:r>
            <a:r>
              <a:rPr lang="sv-SE" dirty="0"/>
              <a:t>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Chalmers University of Technology, Sweden</a:t>
            </a:r>
          </a:p>
          <a:p>
            <a:r>
              <a:rPr lang="en-US" dirty="0">
                <a:hlinkClick r:id="rId5"/>
              </a:rPr>
              <a:t>https://julianfrattini.github.io/</a:t>
            </a:r>
            <a:r>
              <a:rPr lang="en-US" dirty="0"/>
              <a:t> 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79A8E3-DC94-0D9F-FF03-AB4900FA8801}"/>
              </a:ext>
            </a:extLst>
          </p:cNvPr>
          <p:cNvSpPr/>
          <p:nvPr/>
        </p:nvSpPr>
        <p:spPr>
          <a:xfrm>
            <a:off x="715676" y="5303105"/>
            <a:ext cx="1080000" cy="108000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45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B96D-BFE2-703D-3E62-171D3297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Fundamentals &amp; Notation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AC0DC-57DD-7843-5E4E-38769C5A0D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Syntax and Pedagogics of this Tutorial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737CE-2AF4-1113-1432-8B5D472B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C287D-36B3-87CB-424B-E325DAB4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5055-4310-1353-62F8-F4C7A241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6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F286-14BD-AA99-5396-08758DEB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Basic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F39B-888B-CA10-B64D-808F28464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9896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“We study the effect of different </a:t>
            </a:r>
            <a:r>
              <a:rPr lang="en-SE" b="1" dirty="0">
                <a:solidFill>
                  <a:srgbClr val="D0180A"/>
                </a:solidFill>
              </a:rPr>
              <a:t>document reading techniques </a:t>
            </a:r>
            <a:r>
              <a:rPr lang="en-SE" dirty="0"/>
              <a:t>on the </a:t>
            </a:r>
            <a:r>
              <a:rPr lang="en-SE" b="1" dirty="0">
                <a:solidFill>
                  <a:srgbClr val="006D70"/>
                </a:solidFill>
              </a:rPr>
              <a:t>number of identified defects </a:t>
            </a:r>
            <a:r>
              <a:rPr lang="en-SE" dirty="0"/>
              <a:t>in </a:t>
            </a:r>
            <a:r>
              <a:rPr lang="en-SE" b="1" dirty="0"/>
              <a:t>Bachelor- and Master-level </a:t>
            </a:r>
            <a:r>
              <a:rPr lang="en-SE" dirty="0"/>
              <a:t>students.”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F089F-AA16-AA17-C54B-7324A6D5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BBE96-35D1-8071-0AA4-03F79F9E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19582-0B5D-1F85-9337-903DB508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DA92F7-4BCB-0D7C-9507-AD36C1243E4C}"/>
              </a:ext>
            </a:extLst>
          </p:cNvPr>
          <p:cNvSpPr txBox="1">
            <a:spLocks/>
          </p:cNvSpPr>
          <p:nvPr/>
        </p:nvSpPr>
        <p:spPr>
          <a:xfrm>
            <a:off x="838200" y="3461657"/>
            <a:ext cx="10515600" cy="2627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E" sz="2400" b="1" dirty="0"/>
              <a:t>Factors</a:t>
            </a:r>
            <a:r>
              <a:rPr lang="en-SE" sz="2400" dirty="0"/>
              <a:t>: variables that associate measurements with a construct (e.g., document reading technique, identified defects, student level)</a:t>
            </a:r>
          </a:p>
          <a:p>
            <a:r>
              <a:rPr lang="en-SE" sz="2400" b="1" dirty="0">
                <a:solidFill>
                  <a:srgbClr val="D0180A"/>
                </a:solidFill>
              </a:rPr>
              <a:t>Treatment/Exposure</a:t>
            </a:r>
            <a:r>
              <a:rPr lang="en-SE" sz="2400" dirty="0"/>
              <a:t>: main independent factor of interest</a:t>
            </a:r>
          </a:p>
          <a:p>
            <a:r>
              <a:rPr lang="en-SE" sz="2400" b="1" dirty="0">
                <a:solidFill>
                  <a:srgbClr val="006D70"/>
                </a:solidFill>
              </a:rPr>
              <a:t>Outcome/Response</a:t>
            </a:r>
            <a:r>
              <a:rPr lang="en-SE" sz="2400" dirty="0"/>
              <a:t>: main dependent factor of interest</a:t>
            </a:r>
          </a:p>
          <a:p>
            <a:r>
              <a:rPr lang="en-SE" sz="2400" b="1" dirty="0">
                <a:solidFill>
                  <a:srgbClr val="D0180A"/>
                </a:solidFill>
              </a:rPr>
              <a:t>Pheno</a:t>
            </a:r>
            <a:r>
              <a:rPr lang="en-SE" sz="2400" b="1" dirty="0">
                <a:solidFill>
                  <a:srgbClr val="006D70"/>
                </a:solidFill>
              </a:rPr>
              <a:t>menon</a:t>
            </a:r>
            <a:r>
              <a:rPr lang="en-SE" sz="2400" dirty="0"/>
              <a:t>: main causal effect of interest (</a:t>
            </a:r>
            <a:r>
              <a:rPr lang="en-SE" sz="2400" b="1" dirty="0">
                <a:solidFill>
                  <a:srgbClr val="D0180A"/>
                </a:solidFill>
              </a:rPr>
              <a:t>treatment</a:t>
            </a:r>
            <a:r>
              <a:rPr lang="en-SE" sz="2400" b="1" dirty="0"/>
              <a:t> → </a:t>
            </a:r>
            <a:r>
              <a:rPr lang="en-SE" sz="2400" b="1" dirty="0">
                <a:solidFill>
                  <a:srgbClr val="006D70"/>
                </a:solidFill>
              </a:rPr>
              <a:t>outcome</a:t>
            </a:r>
            <a:r>
              <a:rPr lang="en-SE" sz="2400" dirty="0"/>
              <a:t>)</a:t>
            </a:r>
          </a:p>
          <a:p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2547550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A01D5-E46A-3D2F-2040-19A46999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C1ED3-CD9B-41F7-C616-17DFEBB41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Directed, acyclic graphs </a:t>
            </a:r>
            <a:r>
              <a:rPr lang="en-US" dirty="0"/>
              <a:t>(DAGs) can represent causal assumptions, where </a:t>
            </a:r>
            <a:r>
              <a:rPr lang="en-US" i="1" dirty="0"/>
              <a:t>nodes represent variables </a:t>
            </a:r>
            <a:r>
              <a:rPr lang="en-US" dirty="0"/>
              <a:t>and </a:t>
            </a:r>
            <a:r>
              <a:rPr lang="en-US" i="1" dirty="0"/>
              <a:t>edges represent assumed/potential causal relationships </a:t>
            </a:r>
            <a:r>
              <a:rPr lang="en-US" dirty="0"/>
              <a:t>between those variables.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CDEA1-9251-8010-9BDF-96EB0C689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BC3B8-D200-43BE-3E66-C6281791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06E96-EAC8-884A-18DB-A872B14C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12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9DF2B2-1294-E509-291E-087811B57916}"/>
              </a:ext>
            </a:extLst>
          </p:cNvPr>
          <p:cNvSpPr/>
          <p:nvPr/>
        </p:nvSpPr>
        <p:spPr>
          <a:xfrm>
            <a:off x="1618046" y="4450905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9CE83A-5A3D-768C-F51B-5236EB03EB28}"/>
              </a:ext>
            </a:extLst>
          </p:cNvPr>
          <p:cNvSpPr/>
          <p:nvPr/>
        </p:nvSpPr>
        <p:spPr>
          <a:xfrm>
            <a:off x="4109426" y="4450905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E7991C-5FE2-6232-D234-92F4BCB3C857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1978046" y="4630905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BD42AF-E48E-7B51-DE49-8941430EC6D2}"/>
              </a:ext>
            </a:extLst>
          </p:cNvPr>
          <p:cNvSpPr txBox="1"/>
          <p:nvPr/>
        </p:nvSpPr>
        <p:spPr>
          <a:xfrm>
            <a:off x="956794" y="3991573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52F5E-017B-6C53-D8E0-E7F2B4B2A9C7}"/>
              </a:ext>
            </a:extLst>
          </p:cNvPr>
          <p:cNvSpPr txBox="1"/>
          <p:nvPr/>
        </p:nvSpPr>
        <p:spPr>
          <a:xfrm>
            <a:off x="2882359" y="4879390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D70"/>
                </a:solidFill>
              </a:rPr>
              <a:t>identified defects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5E4827-12C0-027C-234F-9DD84F6191EB}"/>
              </a:ext>
            </a:extLst>
          </p:cNvPr>
          <p:cNvSpPr/>
          <p:nvPr/>
        </p:nvSpPr>
        <p:spPr>
          <a:xfrm>
            <a:off x="7666780" y="4450905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DC2964-CB7F-2751-FF50-A4EE8CA7B5B1}"/>
              </a:ext>
            </a:extLst>
          </p:cNvPr>
          <p:cNvSpPr/>
          <p:nvPr/>
        </p:nvSpPr>
        <p:spPr>
          <a:xfrm>
            <a:off x="10158160" y="4450905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B0F98D-67A4-5225-43AF-40A40C93155B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8026780" y="4630905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EFBCF18-C3E1-44FD-78AE-22C9C3A88B12}"/>
              </a:ext>
            </a:extLst>
          </p:cNvPr>
          <p:cNvSpPr txBox="1"/>
          <p:nvPr/>
        </p:nvSpPr>
        <p:spPr>
          <a:xfrm>
            <a:off x="6485877" y="3991573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8C183F-0AF0-6378-D245-B9084C4B288A}"/>
              </a:ext>
            </a:extLst>
          </p:cNvPr>
          <p:cNvSpPr txBox="1"/>
          <p:nvPr/>
        </p:nvSpPr>
        <p:spPr>
          <a:xfrm>
            <a:off x="9940591" y="4886427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D70"/>
                </a:solidFill>
              </a:rPr>
              <a:t>identified defects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5FBA5D-B19E-AE26-5D16-E0A6359250B7}"/>
              </a:ext>
            </a:extLst>
          </p:cNvPr>
          <p:cNvSpPr/>
          <p:nvPr/>
        </p:nvSpPr>
        <p:spPr>
          <a:xfrm>
            <a:off x="7666780" y="562253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6AA87ED-42BF-3907-AA2E-ECD69776208C}"/>
              </a:ext>
            </a:extLst>
          </p:cNvPr>
          <p:cNvSpPr/>
          <p:nvPr/>
        </p:nvSpPr>
        <p:spPr>
          <a:xfrm>
            <a:off x="9039374" y="562253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208AB7-6ABE-E78A-BB4D-D6EEAF512645}"/>
              </a:ext>
            </a:extLst>
          </p:cNvPr>
          <p:cNvSpPr txBox="1"/>
          <p:nvPr/>
        </p:nvSpPr>
        <p:spPr>
          <a:xfrm>
            <a:off x="9399374" y="5613204"/>
            <a:ext cx="124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D8E16A-7AC8-E5FF-0282-43AA2045018D}"/>
              </a:ext>
            </a:extLst>
          </p:cNvPr>
          <p:cNvSpPr txBox="1"/>
          <p:nvPr/>
        </p:nvSpPr>
        <p:spPr>
          <a:xfrm>
            <a:off x="6169980" y="5622536"/>
            <a:ext cx="1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participation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03D372-C488-4028-534A-E7FB39B29F9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9346653" y="4758184"/>
            <a:ext cx="864228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B0E2A5-0C7E-E710-6AA2-B2CC3BDD87B5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8026780" y="5802536"/>
            <a:ext cx="10125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39319A-01E2-9541-B069-3F3F4BF0E758}"/>
              </a:ext>
            </a:extLst>
          </p:cNvPr>
          <p:cNvCxnSpPr>
            <a:cxnSpLocks/>
            <a:stCxn id="19" idx="0"/>
            <a:endCxn id="14" idx="4"/>
          </p:cNvCxnSpPr>
          <p:nvPr/>
        </p:nvCxnSpPr>
        <p:spPr>
          <a:xfrm flipV="1">
            <a:off x="7846780" y="4810905"/>
            <a:ext cx="0" cy="81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ED2772-E71C-F3B2-5272-CCC723B63BFA}"/>
              </a:ext>
            </a:extLst>
          </p:cNvPr>
          <p:cNvCxnSpPr>
            <a:cxnSpLocks/>
            <a:stCxn id="20" idx="1"/>
            <a:endCxn id="14" idx="5"/>
          </p:cNvCxnSpPr>
          <p:nvPr/>
        </p:nvCxnSpPr>
        <p:spPr>
          <a:xfrm flipH="1" flipV="1">
            <a:off x="7974059" y="4758184"/>
            <a:ext cx="1118036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382FD1B-5874-1E26-2E7E-9CAF206FAEE4}"/>
              </a:ext>
            </a:extLst>
          </p:cNvPr>
          <p:cNvSpPr/>
          <p:nvPr/>
        </p:nvSpPr>
        <p:spPr>
          <a:xfrm>
            <a:off x="1076545" y="5493382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E347C23-1F0C-FBBC-53EF-0DCAF58BB11E}"/>
              </a:ext>
            </a:extLst>
          </p:cNvPr>
          <p:cNvSpPr/>
          <p:nvPr/>
        </p:nvSpPr>
        <p:spPr>
          <a:xfrm>
            <a:off x="1074854" y="5945984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80AA450-D5EF-C2AD-396E-9C80E7AF6F7B}"/>
              </a:ext>
            </a:extLst>
          </p:cNvPr>
          <p:cNvSpPr/>
          <p:nvPr/>
        </p:nvSpPr>
        <p:spPr>
          <a:xfrm>
            <a:off x="3036566" y="5509404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3EE336-0A94-8F5D-71A2-D000B829D6A0}"/>
              </a:ext>
            </a:extLst>
          </p:cNvPr>
          <p:cNvSpPr/>
          <p:nvPr/>
        </p:nvSpPr>
        <p:spPr>
          <a:xfrm>
            <a:off x="3673766" y="5509404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431263E-2CAD-D36B-30A3-3DBBF068E95E}"/>
              </a:ext>
            </a:extLst>
          </p:cNvPr>
          <p:cNvCxnSpPr>
            <a:stCxn id="38" idx="6"/>
            <a:endCxn id="39" idx="2"/>
          </p:cNvCxnSpPr>
          <p:nvPr/>
        </p:nvCxnSpPr>
        <p:spPr>
          <a:xfrm>
            <a:off x="3396566" y="5689404"/>
            <a:ext cx="27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AE55B341-6B8C-9909-ED3B-F8C1F59E518F}"/>
              </a:ext>
            </a:extLst>
          </p:cNvPr>
          <p:cNvSpPr/>
          <p:nvPr/>
        </p:nvSpPr>
        <p:spPr>
          <a:xfrm>
            <a:off x="3355166" y="598253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B26CC4-ED14-560D-E74B-753EE216E14E}"/>
              </a:ext>
            </a:extLst>
          </p:cNvPr>
          <p:cNvSpPr txBox="1"/>
          <p:nvPr/>
        </p:nvSpPr>
        <p:spPr>
          <a:xfrm>
            <a:off x="1495794" y="5504350"/>
            <a:ext cx="1058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treatment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844D70-CDCB-C029-3674-F9895018B753}"/>
              </a:ext>
            </a:extLst>
          </p:cNvPr>
          <p:cNvSpPr txBox="1"/>
          <p:nvPr/>
        </p:nvSpPr>
        <p:spPr>
          <a:xfrm>
            <a:off x="1495677" y="5956707"/>
            <a:ext cx="981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outcome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057B23-59EB-AB5C-B913-DEB1A96D8FFB}"/>
              </a:ext>
            </a:extLst>
          </p:cNvPr>
          <p:cNvSpPr txBox="1"/>
          <p:nvPr/>
        </p:nvSpPr>
        <p:spPr>
          <a:xfrm>
            <a:off x="4099365" y="5514482"/>
            <a:ext cx="137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phenomenon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1DDE53-3F44-9579-8335-1890A84707A4}"/>
              </a:ext>
            </a:extLst>
          </p:cNvPr>
          <p:cNvSpPr txBox="1"/>
          <p:nvPr/>
        </p:nvSpPr>
        <p:spPr>
          <a:xfrm>
            <a:off x="4098047" y="5956830"/>
            <a:ext cx="1315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other factors</a:t>
            </a:r>
          </a:p>
        </p:txBody>
      </p:sp>
    </p:spTree>
    <p:extLst>
      <p:ext uri="{BB962C8B-B14F-4D97-AF65-F5344CB8AC3E}">
        <p14:creationId xmlns:p14="http://schemas.microsoft.com/office/powerpoint/2010/main" val="4225466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graph of a number of detected defect&#10;&#10;AI-generated content may be incorrect.">
            <a:extLst>
              <a:ext uri="{FF2B5EF4-FFF2-40B4-BE49-F238E27FC236}">
                <a16:creationId xmlns:a16="http://schemas.microsoft.com/office/drawing/2014/main" id="{1C15019E-6724-463F-C9A8-643F46F44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492" y="4162501"/>
            <a:ext cx="3599695" cy="1978156"/>
          </a:xfrm>
          <a:prstGeom prst="rect">
            <a:avLst/>
          </a:prstGeom>
        </p:spPr>
      </p:pic>
      <p:pic>
        <p:nvPicPr>
          <p:cNvPr id="15" name="Picture 14" descr="A graph of a number of detected defect&#10;&#10;AI-generated content may be incorrect.">
            <a:extLst>
              <a:ext uri="{FF2B5EF4-FFF2-40B4-BE49-F238E27FC236}">
                <a16:creationId xmlns:a16="http://schemas.microsoft.com/office/drawing/2014/main" id="{BF6C4785-26E9-4963-6749-4A814C548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491" y="4137344"/>
            <a:ext cx="3599695" cy="251765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9927687E-CC6B-B023-FC1E-06E15EB520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4" b="4762"/>
          <a:stretch>
            <a:fillRect/>
          </a:stretch>
        </p:blipFill>
        <p:spPr>
          <a:xfrm>
            <a:off x="6391626" y="4299908"/>
            <a:ext cx="1990725" cy="2004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A5F6-F7AB-4DB8-C9E8-F19D0ED5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Simulations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50619-5306-9C83-AAB9-EBC3FC85B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demonstrate the process of SCI, we </a:t>
            </a:r>
            <a:r>
              <a:rPr lang="en-US" b="1" dirty="0"/>
              <a:t>simulate</a:t>
            </a:r>
            <a:r>
              <a:rPr lang="en-US" dirty="0"/>
              <a:t> data sets. This gives us control over phenomena, i.e., a reliable ”ground truth.”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4314F-9A52-EFD3-6592-3191D0666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F9094-F08D-13B2-52C0-F4D3C099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5CD3B-B9CD-71ED-0273-CB8B0CEA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FA3284-C681-2783-40DF-448EE2EB2B8B}"/>
              </a:ext>
            </a:extLst>
          </p:cNvPr>
          <p:cNvGrpSpPr/>
          <p:nvPr/>
        </p:nvGrpSpPr>
        <p:grpSpPr>
          <a:xfrm>
            <a:off x="2149116" y="3430908"/>
            <a:ext cx="4166350" cy="1356221"/>
            <a:chOff x="3595078" y="2993962"/>
            <a:chExt cx="4166350" cy="135622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3CCE8A0-0D56-91B9-1802-6D02E3D1FA9C}"/>
                </a:ext>
              </a:extLst>
            </p:cNvPr>
            <p:cNvSpPr/>
            <p:nvPr/>
          </p:nvSpPr>
          <p:spPr>
            <a:xfrm>
              <a:off x="3595078" y="2993962"/>
              <a:ext cx="4166350" cy="13562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96000" rtlCol="0" anchor="t"/>
            <a:lstStyle/>
            <a:p>
              <a:r>
                <a:rPr lang="sv-S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Simulation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2" name="Graphic 11" descr="Normal Distribution with solid fill">
              <a:extLst>
                <a:ext uri="{FF2B5EF4-FFF2-40B4-BE49-F238E27FC236}">
                  <a16:creationId xmlns:a16="http://schemas.microsoft.com/office/drawing/2014/main" id="{31A83CFC-727B-3477-7A0D-3BB6ECBA3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03516" y="3059856"/>
              <a:ext cx="360000" cy="36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F128A87-63E4-5A92-161C-5D6FC6C8F51D}"/>
                    </a:ext>
                  </a:extLst>
                </p:cNvPr>
                <p:cNvSpPr txBox="1"/>
                <p:nvPr/>
              </p:nvSpPr>
              <p:spPr>
                <a:xfrm>
                  <a:off x="3780555" y="3599449"/>
                  <a:ext cx="236661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𝑡𝑒𝑐h𝑛𝑖𝑞𝑢𝑒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𝑢𝑛𝑖𝑓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{0, 1}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F128A87-63E4-5A92-161C-5D6FC6C8F5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0555" y="3599449"/>
                  <a:ext cx="236661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093" t="-2174" r="-3351" b="-369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90E1A1C-ABAB-C2EC-9A8A-CB0E6D4406ED}"/>
                    </a:ext>
                  </a:extLst>
                </p:cNvPr>
                <p:cNvSpPr txBox="1"/>
                <p:nvPr/>
              </p:nvSpPr>
              <p:spPr>
                <a:xfrm>
                  <a:off x="3678952" y="3944932"/>
                  <a:ext cx="405014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𝑑𝑒𝑓𝑒𝑐𝑡𝑠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𝑃𝑜𝑖𝑠𝑠𝑜𝑛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𝑡𝑒𝑐h𝑛𝑖𝑞𝑢𝑒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∗5)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90E1A1C-ABAB-C2EC-9A8A-CB0E6D440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952" y="3944932"/>
                  <a:ext cx="405014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654" t="-2222" r="-1654" b="-3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D4A468C-71CF-CD90-C929-360A8589CF7D}"/>
              </a:ext>
            </a:extLst>
          </p:cNvPr>
          <p:cNvSpPr txBox="1"/>
          <p:nvPr/>
        </p:nvSpPr>
        <p:spPr>
          <a:xfrm>
            <a:off x="249926" y="3439247"/>
            <a:ext cx="1790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Simulation of an independent variable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8BAE702-F408-8484-AA6F-FEBDD553EF5A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>
            <a:off x="2040627" y="3900912"/>
            <a:ext cx="944262" cy="14405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C66F4FE-074E-12E9-3416-CCD3FEBCA93A}"/>
              </a:ext>
            </a:extLst>
          </p:cNvPr>
          <p:cNvSpPr/>
          <p:nvPr/>
        </p:nvSpPr>
        <p:spPr>
          <a:xfrm>
            <a:off x="2775339" y="4044965"/>
            <a:ext cx="41910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77536D-406D-6C3A-C79A-8C49EFFF43EC}"/>
              </a:ext>
            </a:extLst>
          </p:cNvPr>
          <p:cNvSpPr/>
          <p:nvPr/>
        </p:nvSpPr>
        <p:spPr>
          <a:xfrm>
            <a:off x="3769114" y="4044965"/>
            <a:ext cx="74976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85CBC6-A165-A4EA-09E5-C7B2D7367EB2}"/>
              </a:ext>
            </a:extLst>
          </p:cNvPr>
          <p:cNvSpPr txBox="1"/>
          <p:nvPr/>
        </p:nvSpPr>
        <p:spPr>
          <a:xfrm>
            <a:off x="4806656" y="2769006"/>
            <a:ext cx="2170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Discrete uniform distribution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E858447-04EE-69DC-F17F-296460E80D74}"/>
              </a:ext>
            </a:extLst>
          </p:cNvPr>
          <p:cNvCxnSpPr>
            <a:cxnSpLocks/>
            <a:stCxn id="23" idx="1"/>
            <a:endCxn id="22" idx="0"/>
          </p:cNvCxnSpPr>
          <p:nvPr/>
        </p:nvCxnSpPr>
        <p:spPr>
          <a:xfrm rot="10800000" flipV="1">
            <a:off x="4143994" y="3092171"/>
            <a:ext cx="662662" cy="9527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A868C18-4036-664F-1C68-A9E0754B083F}"/>
              </a:ext>
            </a:extLst>
          </p:cNvPr>
          <p:cNvSpPr/>
          <p:nvPr/>
        </p:nvSpPr>
        <p:spPr>
          <a:xfrm>
            <a:off x="2924564" y="4376469"/>
            <a:ext cx="41910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06335A-294D-366D-5A7F-9F54A9AE556A}"/>
              </a:ext>
            </a:extLst>
          </p:cNvPr>
          <p:cNvSpPr txBox="1"/>
          <p:nvPr/>
        </p:nvSpPr>
        <p:spPr>
          <a:xfrm>
            <a:off x="227779" y="4855393"/>
            <a:ext cx="213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Simulation of a dependent variable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6A291A8-8C63-CC7D-BE13-84FD2A9A3EED}"/>
              </a:ext>
            </a:extLst>
          </p:cNvPr>
          <p:cNvCxnSpPr>
            <a:cxnSpLocks/>
            <a:stCxn id="28" idx="3"/>
            <a:endCxn id="27" idx="2"/>
          </p:cNvCxnSpPr>
          <p:nvPr/>
        </p:nvCxnSpPr>
        <p:spPr>
          <a:xfrm flipV="1">
            <a:off x="2362806" y="4653468"/>
            <a:ext cx="771308" cy="52509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7D51152-2FF8-8904-2061-3C22235FCEE1}"/>
              </a:ext>
            </a:extLst>
          </p:cNvPr>
          <p:cNvSpPr/>
          <p:nvPr/>
        </p:nvSpPr>
        <p:spPr>
          <a:xfrm>
            <a:off x="3759132" y="4377146"/>
            <a:ext cx="24122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017F9C-FC15-9D83-D3ED-C2C61A2968CE}"/>
              </a:ext>
            </a:extLst>
          </p:cNvPr>
          <p:cNvSpPr txBox="1"/>
          <p:nvPr/>
        </p:nvSpPr>
        <p:spPr>
          <a:xfrm>
            <a:off x="1124469" y="5540368"/>
            <a:ext cx="229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Poisson distribution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CB75DB75-635E-7664-B5E9-9E531F1DFC74}"/>
              </a:ext>
            </a:extLst>
          </p:cNvPr>
          <p:cNvCxnSpPr>
            <a:cxnSpLocks/>
            <a:stCxn id="33" idx="3"/>
            <a:endCxn id="32" idx="2"/>
          </p:cNvCxnSpPr>
          <p:nvPr/>
        </p:nvCxnSpPr>
        <p:spPr>
          <a:xfrm flipV="1">
            <a:off x="3422864" y="4654145"/>
            <a:ext cx="456880" cy="107088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9D9E3DB-4402-053D-4FEA-340CDEF49712}"/>
              </a:ext>
            </a:extLst>
          </p:cNvPr>
          <p:cNvSpPr/>
          <p:nvPr/>
        </p:nvSpPr>
        <p:spPr>
          <a:xfrm>
            <a:off x="4050444" y="4376468"/>
            <a:ext cx="177139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90ABCB-EB30-1195-9C92-AEB2770A8820}"/>
              </a:ext>
            </a:extLst>
          </p:cNvPr>
          <p:cNvSpPr txBox="1"/>
          <p:nvPr/>
        </p:nvSpPr>
        <p:spPr>
          <a:xfrm>
            <a:off x="3837721" y="5494326"/>
            <a:ext cx="2298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Dependency of defects on technique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17C4F4E2-43C1-47B9-2DBE-D67D77E80627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H="1" flipV="1">
            <a:off x="4936142" y="4653467"/>
            <a:ext cx="50777" cy="840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47E6059-7A1C-7D64-E082-546A6DF413D4}"/>
              </a:ext>
            </a:extLst>
          </p:cNvPr>
          <p:cNvCxnSpPr/>
          <p:nvPr/>
        </p:nvCxnSpPr>
        <p:spPr>
          <a:xfrm flipV="1">
            <a:off x="9960769" y="4274299"/>
            <a:ext cx="0" cy="1451042"/>
          </a:xfrm>
          <a:prstGeom prst="line">
            <a:avLst/>
          </a:prstGeom>
          <a:ln>
            <a:solidFill>
              <a:srgbClr val="D0180A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6A6DE77-13C4-EEAF-A6F1-D4600954FF5C}"/>
              </a:ext>
            </a:extLst>
          </p:cNvPr>
          <p:cNvCxnSpPr/>
          <p:nvPr/>
        </p:nvCxnSpPr>
        <p:spPr>
          <a:xfrm flipV="1">
            <a:off x="10440267" y="4274299"/>
            <a:ext cx="0" cy="1451042"/>
          </a:xfrm>
          <a:prstGeom prst="line">
            <a:avLst/>
          </a:prstGeom>
          <a:ln>
            <a:solidFill>
              <a:srgbClr val="006D7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86B7886-5299-0D8E-A5B2-D53E06E8FCBF}"/>
                  </a:ext>
                </a:extLst>
              </p:cNvPr>
              <p:cNvSpPr txBox="1"/>
              <p:nvPr/>
            </p:nvSpPr>
            <p:spPr>
              <a:xfrm>
                <a:off x="9748094" y="3900766"/>
                <a:ext cx="67407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86B7886-5299-0D8E-A5B2-D53E06E8F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8094" y="3900766"/>
                <a:ext cx="674076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71D0394-32E8-3C1F-D5B2-FD061300360F}"/>
                  </a:ext>
                </a:extLst>
              </p:cNvPr>
              <p:cNvSpPr txBox="1"/>
              <p:nvPr/>
            </p:nvSpPr>
            <p:spPr>
              <a:xfrm>
                <a:off x="10187688" y="3900765"/>
                <a:ext cx="14816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𝑡𝑒𝑐h𝑛𝑖𝑞𝑢𝑒</m:t>
                      </m:r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∗5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71D0394-32E8-3C1F-D5B2-FD0613003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688" y="3900765"/>
                <a:ext cx="1481680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>
            <a:extLst>
              <a:ext uri="{FF2B5EF4-FFF2-40B4-BE49-F238E27FC236}">
                <a16:creationId xmlns:a16="http://schemas.microsoft.com/office/drawing/2014/main" id="{10FE6653-B71F-3B56-7387-E64D3EFCC1F4}"/>
              </a:ext>
            </a:extLst>
          </p:cNvPr>
          <p:cNvSpPr/>
          <p:nvPr/>
        </p:nvSpPr>
        <p:spPr>
          <a:xfrm>
            <a:off x="6391626" y="5794743"/>
            <a:ext cx="1990725" cy="4790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D7D0B251-B9FA-9EA3-5E67-A03F57BAA164}"/>
              </a:ext>
            </a:extLst>
          </p:cNvPr>
          <p:cNvCxnSpPr>
            <a:cxnSpLocks/>
            <a:stCxn id="9" idx="3"/>
            <a:endCxn id="88" idx="0"/>
          </p:cNvCxnSpPr>
          <p:nvPr/>
        </p:nvCxnSpPr>
        <p:spPr>
          <a:xfrm>
            <a:off x="6315466" y="4109019"/>
            <a:ext cx="1071523" cy="190889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8B1CC71C-6DF0-07BC-DD7C-9F9510A570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02"/>
          <a:stretch>
            <a:fillRect/>
          </a:stretch>
        </p:blipFill>
        <p:spPr>
          <a:xfrm>
            <a:off x="8696325" y="2665324"/>
            <a:ext cx="3411879" cy="118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07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AB776A99-A0F3-D45E-2F26-7A0AA21074C7}"/>
              </a:ext>
            </a:extLst>
          </p:cNvPr>
          <p:cNvGrpSpPr/>
          <p:nvPr/>
        </p:nvGrpSpPr>
        <p:grpSpPr>
          <a:xfrm>
            <a:off x="1037768" y="3066292"/>
            <a:ext cx="4166350" cy="1356221"/>
            <a:chOff x="3595078" y="2993962"/>
            <a:chExt cx="4166350" cy="1356221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0B58559-862A-9201-1DF9-5FBE9A777B4E}"/>
                </a:ext>
              </a:extLst>
            </p:cNvPr>
            <p:cNvSpPr/>
            <p:nvPr/>
          </p:nvSpPr>
          <p:spPr>
            <a:xfrm>
              <a:off x="3595078" y="2993962"/>
              <a:ext cx="4166350" cy="13562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96000" rtlCol="0" anchor="t"/>
            <a:lstStyle/>
            <a:p>
              <a:r>
                <a:rPr lang="sv-S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Simulation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3" name="Graphic 32" descr="Normal Distribution with solid fill">
              <a:extLst>
                <a:ext uri="{FF2B5EF4-FFF2-40B4-BE49-F238E27FC236}">
                  <a16:creationId xmlns:a16="http://schemas.microsoft.com/office/drawing/2014/main" id="{604A555B-3040-51CD-0127-35AEBE191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03516" y="3059856"/>
              <a:ext cx="360000" cy="36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5191654-15CC-8EC0-CF8E-67CAAB0CAC42}"/>
                    </a:ext>
                  </a:extLst>
                </p:cNvPr>
                <p:cNvSpPr txBox="1"/>
                <p:nvPr/>
              </p:nvSpPr>
              <p:spPr>
                <a:xfrm>
                  <a:off x="3780555" y="3599449"/>
                  <a:ext cx="236661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𝑡𝑒𝑐h𝑛𝑖𝑞𝑢𝑒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𝑢𝑛𝑖𝑓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{0, 1}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5191654-15CC-8EC0-CF8E-67CAAB0CAC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0555" y="3599449"/>
                  <a:ext cx="236661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085" t="-2174" r="-3342" b="-369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C479A6D-CF85-FDC1-5B35-7029E6CAF9A3}"/>
                    </a:ext>
                  </a:extLst>
                </p:cNvPr>
                <p:cNvSpPr txBox="1"/>
                <p:nvPr/>
              </p:nvSpPr>
              <p:spPr>
                <a:xfrm>
                  <a:off x="3678952" y="3944932"/>
                  <a:ext cx="405014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𝑑𝑒𝑓𝑒𝑐𝑡𝑠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𝑃𝑜𝑖𝑠𝑠𝑜𝑛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𝑡𝑒𝑐h𝑛𝑖𝑞𝑢𝑒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∗5)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C479A6D-CF85-FDC1-5B35-7029E6CAF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952" y="3944932"/>
                  <a:ext cx="405014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657" t="-2222" r="-1807" b="-3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CFE031-4C28-B0A1-EFC9-22834B2E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Modeling and Simulations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A5A131-DE9E-F7DA-D44D-419076DB4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15093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D</a:t>
            </a:r>
            <a:r>
              <a:rPr lang="en-SE" dirty="0"/>
              <a:t>AGs are typically used to formalize </a:t>
            </a:r>
            <a:r>
              <a:rPr lang="en-SE" i="1" dirty="0"/>
              <a:t>assumed </a:t>
            </a:r>
            <a:r>
              <a:rPr lang="en-SE" dirty="0"/>
              <a:t>causal relationships. They can also be used to represent </a:t>
            </a:r>
            <a:r>
              <a:rPr lang="en-SE" b="1" dirty="0"/>
              <a:t>simulated </a:t>
            </a:r>
            <a:r>
              <a:rPr lang="en-SE" dirty="0"/>
              <a:t>causal relationships.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C31E4-B837-E3AD-19CD-DA2169B6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2ACAE-8AF6-3700-929A-555787B3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A429D-6C4C-537C-D79C-65AB9429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14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91B9B1-3F42-39B9-CC57-96266CB91986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7140623" y="3700263"/>
            <a:ext cx="3286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606607-2C7B-4C20-B5AF-1A65892C1ACD}"/>
              </a:ext>
            </a:extLst>
          </p:cNvPr>
          <p:cNvSpPr txBox="1"/>
          <p:nvPr/>
        </p:nvSpPr>
        <p:spPr>
          <a:xfrm>
            <a:off x="6118860" y="3063746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9BAD0F-E092-B401-2710-D671F964B970}"/>
              </a:ext>
            </a:extLst>
          </p:cNvPr>
          <p:cNvSpPr txBox="1"/>
          <p:nvPr/>
        </p:nvSpPr>
        <p:spPr>
          <a:xfrm>
            <a:off x="9200666" y="3951563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D70"/>
                </a:solidFill>
              </a:rPr>
              <a:t>identified defects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119173-3B78-ED8D-7ED9-3C20E864E184}"/>
                  </a:ext>
                </a:extLst>
              </p:cNvPr>
              <p:cNvSpPr txBox="1"/>
              <p:nvPr/>
            </p:nvSpPr>
            <p:spPr>
              <a:xfrm>
                <a:off x="8510078" y="3741855"/>
                <a:ext cx="5476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119173-3B78-ED8D-7ED9-3C20E864E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078" y="3741855"/>
                <a:ext cx="54768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2FE72C5-5E31-E91C-D5DF-9AA063DFFAC0}"/>
              </a:ext>
            </a:extLst>
          </p:cNvPr>
          <p:cNvSpPr/>
          <p:nvPr/>
        </p:nvSpPr>
        <p:spPr>
          <a:xfrm>
            <a:off x="6780623" y="3520263"/>
            <a:ext cx="360000" cy="360000"/>
          </a:xfrm>
          <a:prstGeom prst="roundRect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8D3FC2-62AF-E862-AB47-001EDCECF969}"/>
              </a:ext>
            </a:extLst>
          </p:cNvPr>
          <p:cNvSpPr/>
          <p:nvPr/>
        </p:nvSpPr>
        <p:spPr>
          <a:xfrm>
            <a:off x="10427222" y="3520263"/>
            <a:ext cx="360000" cy="360000"/>
          </a:xfrm>
          <a:prstGeom prst="roundRect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C47FC7-AC13-741D-F668-1A3032B822AF}"/>
              </a:ext>
            </a:extLst>
          </p:cNvPr>
          <p:cNvSpPr txBox="1"/>
          <p:nvPr/>
        </p:nvSpPr>
        <p:spPr>
          <a:xfrm>
            <a:off x="6118860" y="4444301"/>
            <a:ext cx="180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Path coefficient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80AEA964-CDA5-E80D-65F4-22D4D6252492}"/>
              </a:ext>
            </a:extLst>
          </p:cNvPr>
          <p:cNvCxnSpPr>
            <a:cxnSpLocks/>
            <a:stCxn id="25" idx="3"/>
            <a:endCxn id="19" idx="2"/>
          </p:cNvCxnSpPr>
          <p:nvPr/>
        </p:nvCxnSpPr>
        <p:spPr>
          <a:xfrm flipV="1">
            <a:off x="7918980" y="4049632"/>
            <a:ext cx="864943" cy="57933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B12A6769-8627-F5F5-C361-919684B87A79}"/>
              </a:ext>
            </a:extLst>
          </p:cNvPr>
          <p:cNvSpPr/>
          <p:nvPr/>
        </p:nvSpPr>
        <p:spPr>
          <a:xfrm>
            <a:off x="8594505" y="3700263"/>
            <a:ext cx="360000" cy="36932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B44B6B-C6C0-9BF3-8737-10441B95DF72}"/>
              </a:ext>
            </a:extLst>
          </p:cNvPr>
          <p:cNvSpPr/>
          <p:nvPr/>
        </p:nvSpPr>
        <p:spPr>
          <a:xfrm>
            <a:off x="4787199" y="3971098"/>
            <a:ext cx="360000" cy="36932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3425300-972A-2FF0-D9F1-33B08A9E0CE4}"/>
              </a:ext>
            </a:extLst>
          </p:cNvPr>
          <p:cNvCxnSpPr>
            <a:cxnSpLocks/>
            <a:stCxn id="25" idx="1"/>
            <a:endCxn id="8" idx="4"/>
          </p:cNvCxnSpPr>
          <p:nvPr/>
        </p:nvCxnSpPr>
        <p:spPr>
          <a:xfrm rot="10800000">
            <a:off x="4967200" y="4340425"/>
            <a:ext cx="1151661" cy="28854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4ED6521D-D160-1A56-253A-66470E373D08}"/>
              </a:ext>
            </a:extLst>
          </p:cNvPr>
          <p:cNvSpPr txBox="1">
            <a:spLocks/>
          </p:cNvSpPr>
          <p:nvPr/>
        </p:nvSpPr>
        <p:spPr>
          <a:xfrm>
            <a:off x="838200" y="5077161"/>
            <a:ext cx="10515600" cy="1150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T</a:t>
            </a:r>
            <a:r>
              <a:rPr lang="en-SE" dirty="0"/>
              <a:t>he </a:t>
            </a:r>
            <a:r>
              <a:rPr lang="en-SE" b="1" dirty="0"/>
              <a:t>path coefficient </a:t>
            </a:r>
            <a:r>
              <a:rPr lang="en-SE" dirty="0"/>
              <a:t>is the variable of interest, as it represents the effect strength (and direction) of one variable on another.</a:t>
            </a:r>
          </a:p>
        </p:txBody>
      </p:sp>
    </p:spTree>
    <p:extLst>
      <p:ext uri="{BB962C8B-B14F-4D97-AF65-F5344CB8AC3E}">
        <p14:creationId xmlns:p14="http://schemas.microsoft.com/office/powerpoint/2010/main" val="3764406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B243-503F-BFE0-E08E-64749FE6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Tool: (Linear)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C0A60-369F-F0DC-30E9-71FD2581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C0A56-DCEB-842D-1DC3-75DA265C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40CAB-C13E-5EB5-F935-34260882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DF573-67C8-D659-949E-EA79DEA7A51D}"/>
              </a:ext>
            </a:extLst>
          </p:cNvPr>
          <p:cNvSpPr txBox="1"/>
          <p:nvPr/>
        </p:nvSpPr>
        <p:spPr>
          <a:xfrm>
            <a:off x="4811193" y="2193581"/>
            <a:ext cx="2569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(Generalized) Linear </a:t>
            </a:r>
          </a:p>
          <a:p>
            <a:pPr algn="ctr"/>
            <a:r>
              <a:rPr lang="en-US" sz="2000" b="1" dirty="0"/>
              <a:t>(Mixed)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0D856-E78D-E0A2-D306-A377607F843E}"/>
              </a:ext>
            </a:extLst>
          </p:cNvPr>
          <p:cNvSpPr txBox="1"/>
          <p:nvPr/>
        </p:nvSpPr>
        <p:spPr>
          <a:xfrm>
            <a:off x="838200" y="2193581"/>
            <a:ext cx="2152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Null-Hypothesis</a:t>
            </a:r>
          </a:p>
          <a:p>
            <a:pPr algn="ctr"/>
            <a:r>
              <a:rPr lang="en-US" sz="2000" b="1" dirty="0"/>
              <a:t>Significance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E2B08-33F0-9CA3-10DE-CE2DD226605E}"/>
              </a:ext>
            </a:extLst>
          </p:cNvPr>
          <p:cNvSpPr txBox="1"/>
          <p:nvPr/>
        </p:nvSpPr>
        <p:spPr>
          <a:xfrm>
            <a:off x="9201350" y="2193581"/>
            <a:ext cx="1847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Bayesian Data</a:t>
            </a:r>
          </a:p>
          <a:p>
            <a:pPr algn="ctr"/>
            <a:r>
              <a:rPr lang="en-US" sz="2000" b="1" dirty="0"/>
              <a:t>Analysis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04ABD0-DD2D-9865-2005-90D0846FC0AC}"/>
              </a:ext>
            </a:extLst>
          </p:cNvPr>
          <p:cNvCxnSpPr/>
          <p:nvPr/>
        </p:nvCxnSpPr>
        <p:spPr>
          <a:xfrm>
            <a:off x="838200" y="1967687"/>
            <a:ext cx="105156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C95322-415C-4CA4-AE0F-70A0C6FFD0AA}"/>
              </a:ext>
            </a:extLst>
          </p:cNvPr>
          <p:cNvSpPr txBox="1"/>
          <p:nvPr/>
        </p:nvSpPr>
        <p:spPr>
          <a:xfrm>
            <a:off x="1056240" y="1690688"/>
            <a:ext cx="1716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easier to use and apply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BC7AA3-82C8-6D5A-6D93-92FCDFE713EE}"/>
              </a:ext>
            </a:extLst>
          </p:cNvPr>
          <p:cNvSpPr txBox="1"/>
          <p:nvPr/>
        </p:nvSpPr>
        <p:spPr>
          <a:xfrm>
            <a:off x="1056239" y="1967687"/>
            <a:ext cx="1395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less sophisticated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06FD7D-3221-92CC-7B26-52A65E8F938F}"/>
              </a:ext>
            </a:extLst>
          </p:cNvPr>
          <p:cNvSpPr txBox="1"/>
          <p:nvPr/>
        </p:nvSpPr>
        <p:spPr>
          <a:xfrm>
            <a:off x="8948679" y="1690688"/>
            <a:ext cx="2196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more difficult to use and apply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635B55-6438-CF0B-FDB9-D28EE8D7B4E2}"/>
              </a:ext>
            </a:extLst>
          </p:cNvPr>
          <p:cNvSpPr txBox="1"/>
          <p:nvPr/>
        </p:nvSpPr>
        <p:spPr>
          <a:xfrm>
            <a:off x="9665100" y="1967686"/>
            <a:ext cx="1470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more sophisticated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BC18E3-36B3-DBBE-AFCF-F9E718715546}"/>
              </a:ext>
            </a:extLst>
          </p:cNvPr>
          <p:cNvSpPr txBox="1"/>
          <p:nvPr/>
        </p:nvSpPr>
        <p:spPr>
          <a:xfrm>
            <a:off x="7218606" y="2926193"/>
            <a:ext cx="146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regressors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C4BD66A-9A9D-EC39-C5BF-9E48D5A46FFB}"/>
              </a:ext>
            </a:extLst>
          </p:cNvPr>
          <p:cNvCxnSpPr>
            <a:cxnSpLocks/>
            <a:stCxn id="17" idx="1"/>
            <a:endCxn id="21" idx="0"/>
          </p:cNvCxnSpPr>
          <p:nvPr/>
        </p:nvCxnSpPr>
        <p:spPr>
          <a:xfrm rot="10800000" flipV="1">
            <a:off x="6685160" y="3110858"/>
            <a:ext cx="533447" cy="17964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6DEA69-B4FB-B7FA-3C94-9D35CE080B7C}"/>
                  </a:ext>
                </a:extLst>
              </p:cNvPr>
              <p:cNvSpPr txBox="1"/>
              <p:nvPr/>
            </p:nvSpPr>
            <p:spPr>
              <a:xfrm>
                <a:off x="5084818" y="3290501"/>
                <a:ext cx="2133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𝑑𝑒𝑓𝑒𝑐𝑡𝑠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𝑡𝑒𝑐h𝑛𝑖𝑞𝑢𝑒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6DEA69-B4FB-B7FA-3C94-9D35CE080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18" y="3290501"/>
                <a:ext cx="2133789" cy="276999"/>
              </a:xfrm>
              <a:prstGeom prst="rect">
                <a:avLst/>
              </a:prstGeom>
              <a:blipFill>
                <a:blip r:embed="rId3"/>
                <a:stretch>
                  <a:fillRect l="-3714" t="-2222" r="-371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E75ABAF3-040E-AB56-6AD1-7905CE480053}"/>
              </a:ext>
            </a:extLst>
          </p:cNvPr>
          <p:cNvSpPr/>
          <p:nvPr/>
        </p:nvSpPr>
        <p:spPr>
          <a:xfrm>
            <a:off x="5022734" y="3290501"/>
            <a:ext cx="931839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559771-6BA6-353A-3137-8D253921E7F9}"/>
              </a:ext>
            </a:extLst>
          </p:cNvPr>
          <p:cNvSpPr/>
          <p:nvPr/>
        </p:nvSpPr>
        <p:spPr>
          <a:xfrm>
            <a:off x="6151711" y="3290500"/>
            <a:ext cx="1066895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235129-A9DD-9684-55C7-5DF8948758B8}"/>
              </a:ext>
            </a:extLst>
          </p:cNvPr>
          <p:cNvSpPr txBox="1"/>
          <p:nvPr/>
        </p:nvSpPr>
        <p:spPr>
          <a:xfrm>
            <a:off x="3551379" y="2919452"/>
            <a:ext cx="146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outcome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89124EB-8766-0076-B2B6-740A20562D6C}"/>
              </a:ext>
            </a:extLst>
          </p:cNvPr>
          <p:cNvCxnSpPr>
            <a:cxnSpLocks/>
            <a:stCxn id="25" idx="3"/>
            <a:endCxn id="20" idx="0"/>
          </p:cNvCxnSpPr>
          <p:nvPr/>
        </p:nvCxnSpPr>
        <p:spPr>
          <a:xfrm>
            <a:off x="5017915" y="3104118"/>
            <a:ext cx="470739" cy="18638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45454F-404D-34B3-2916-EE30285FE3BE}"/>
                  </a:ext>
                </a:extLst>
              </p:cNvPr>
              <p:cNvSpPr txBox="1"/>
              <p:nvPr/>
            </p:nvSpPr>
            <p:spPr>
              <a:xfrm>
                <a:off x="5084818" y="3875984"/>
                <a:ext cx="3033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𝑑𝑒𝑓𝑒𝑐𝑡𝑠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𝑡𝑒𝑐h𝑛𝑖𝑞𝑢𝑒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45454F-404D-34B3-2916-EE30285FE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18" y="3875984"/>
                <a:ext cx="3033010" cy="276999"/>
              </a:xfrm>
              <a:prstGeom prst="rect">
                <a:avLst/>
              </a:prstGeom>
              <a:blipFill>
                <a:blip r:embed="rId4"/>
                <a:stretch>
                  <a:fillRect l="-2410" t="-2222" r="-220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649E3306-0310-8F9F-643A-B4942C08E574}"/>
              </a:ext>
            </a:extLst>
          </p:cNvPr>
          <p:cNvSpPr/>
          <p:nvPr/>
        </p:nvSpPr>
        <p:spPr>
          <a:xfrm>
            <a:off x="6116139" y="3875984"/>
            <a:ext cx="307611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7C86C3-4123-AFEA-9301-05E660DA2970}"/>
              </a:ext>
            </a:extLst>
          </p:cNvPr>
          <p:cNvSpPr/>
          <p:nvPr/>
        </p:nvSpPr>
        <p:spPr>
          <a:xfrm>
            <a:off x="6576913" y="3875787"/>
            <a:ext cx="307611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7A701E-98C0-466C-BCC8-E35A5DCC809D}"/>
              </a:ext>
            </a:extLst>
          </p:cNvPr>
          <p:cNvSpPr txBox="1"/>
          <p:nvPr/>
        </p:nvSpPr>
        <p:spPr>
          <a:xfrm>
            <a:off x="7128394" y="4196011"/>
            <a:ext cx="182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path coefficient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6087CAD0-CF79-B131-3BED-9555B044740B}"/>
              </a:ext>
            </a:extLst>
          </p:cNvPr>
          <p:cNvCxnSpPr>
            <a:cxnSpLocks/>
            <a:stCxn id="37" idx="1"/>
            <a:endCxn id="36" idx="2"/>
          </p:cNvCxnSpPr>
          <p:nvPr/>
        </p:nvCxnSpPr>
        <p:spPr>
          <a:xfrm rot="10800000">
            <a:off x="6730720" y="4152787"/>
            <a:ext cx="397675" cy="22789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B01A34D-CAC1-4F3F-1F75-4E36D85899D5}"/>
              </a:ext>
            </a:extLst>
          </p:cNvPr>
          <p:cNvSpPr txBox="1"/>
          <p:nvPr/>
        </p:nvSpPr>
        <p:spPr>
          <a:xfrm>
            <a:off x="4632960" y="4196011"/>
            <a:ext cx="114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intercept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48A18954-C956-47B6-D426-5325BE81EE9A}"/>
              </a:ext>
            </a:extLst>
          </p:cNvPr>
          <p:cNvCxnSpPr>
            <a:cxnSpLocks/>
            <a:stCxn id="43" idx="3"/>
            <a:endCxn id="32" idx="2"/>
          </p:cNvCxnSpPr>
          <p:nvPr/>
        </p:nvCxnSpPr>
        <p:spPr>
          <a:xfrm flipV="1">
            <a:off x="5782514" y="4152983"/>
            <a:ext cx="487431" cy="22769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D418F8-AFA9-A3C4-AD10-46D7449D4CA7}"/>
              </a:ext>
            </a:extLst>
          </p:cNvPr>
          <p:cNvCxnSpPr>
            <a:cxnSpLocks/>
          </p:cNvCxnSpPr>
          <p:nvPr/>
        </p:nvCxnSpPr>
        <p:spPr>
          <a:xfrm>
            <a:off x="6040572" y="3602831"/>
            <a:ext cx="0" cy="27295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31E9D2F3-F648-AEE0-2085-DC03C6838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6035" y="4675918"/>
            <a:ext cx="3749365" cy="156985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9F54CD8-B6EC-3C2B-8618-EFC284404C63}"/>
              </a:ext>
            </a:extLst>
          </p:cNvPr>
          <p:cNvSpPr/>
          <p:nvPr/>
        </p:nvSpPr>
        <p:spPr>
          <a:xfrm>
            <a:off x="4856035" y="5322346"/>
            <a:ext cx="926479" cy="3088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B44229-3295-AAC4-5E15-C5441D091D3A}"/>
              </a:ext>
            </a:extLst>
          </p:cNvPr>
          <p:cNvSpPr/>
          <p:nvPr/>
        </p:nvSpPr>
        <p:spPr>
          <a:xfrm>
            <a:off x="5872035" y="5322346"/>
            <a:ext cx="926479" cy="3088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D64C2C3D-BF16-B10D-5ED0-14FEB20389AA}"/>
              </a:ext>
            </a:extLst>
          </p:cNvPr>
          <p:cNvCxnSpPr>
            <a:cxnSpLocks/>
            <a:stCxn id="37" idx="2"/>
            <a:endCxn id="24" idx="3"/>
          </p:cNvCxnSpPr>
          <p:nvPr/>
        </p:nvCxnSpPr>
        <p:spPr>
          <a:xfrm rot="5400000">
            <a:off x="6962816" y="4401042"/>
            <a:ext cx="911420" cy="124002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C48750AD-DFE9-C85E-E350-87B79CD055B4}"/>
              </a:ext>
            </a:extLst>
          </p:cNvPr>
          <p:cNvCxnSpPr>
            <a:cxnSpLocks/>
            <a:stCxn id="43" idx="1"/>
            <a:endCxn id="23" idx="1"/>
          </p:cNvCxnSpPr>
          <p:nvPr/>
        </p:nvCxnSpPr>
        <p:spPr>
          <a:xfrm rot="10800000" flipH="1" flipV="1">
            <a:off x="4632959" y="4380677"/>
            <a:ext cx="223075" cy="1096086"/>
          </a:xfrm>
          <a:prstGeom prst="curvedConnector3">
            <a:avLst>
              <a:gd name="adj1" fmla="val -1024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896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1E6C-DB69-79F2-BCC0-98A63EA7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causal to statistical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815D4-0A17-D099-17B5-A1DAFE5A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16B80-EDE5-8EB8-F144-D105377F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5599A-9DCA-D75E-0D2F-B954B45D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F444E6B-6AD5-190E-F0A3-4ABE77BA87B6}"/>
              </a:ext>
            </a:extLst>
          </p:cNvPr>
          <p:cNvGrpSpPr/>
          <p:nvPr/>
        </p:nvGrpSpPr>
        <p:grpSpPr>
          <a:xfrm>
            <a:off x="2172921" y="1867941"/>
            <a:ext cx="2403652" cy="2101852"/>
            <a:chOff x="4894174" y="3429000"/>
            <a:chExt cx="2403652" cy="210185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0E3F7A8-1110-A6B5-1520-EB9823574F07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9D6EADA-F8B8-51A2-9945-E7C105BDDCD4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Graphic 10" descr="Influencer outline">
                <a:extLst>
                  <a:ext uri="{FF2B5EF4-FFF2-40B4-BE49-F238E27FC236}">
                    <a16:creationId xmlns:a16="http://schemas.microsoft.com/office/drawing/2014/main" id="{978F24F6-E696-35BA-74BC-70F20AA131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4D61C7-CF10-E326-43D1-2B05F1F11DEB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Causal Models</a:t>
              </a:r>
            </a:p>
            <a:p>
              <a:pPr algn="ctr"/>
              <a:r>
                <a:rPr lang="en-US" sz="1600" dirty="0"/>
                <a:t>encode causal assumptions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C971CA-77EA-05EA-C246-CB6706DCC793}"/>
              </a:ext>
            </a:extLst>
          </p:cNvPr>
          <p:cNvGrpSpPr/>
          <p:nvPr/>
        </p:nvGrpSpPr>
        <p:grpSpPr>
          <a:xfrm>
            <a:off x="7615429" y="1867941"/>
            <a:ext cx="2403652" cy="1855631"/>
            <a:chOff x="4894174" y="3429000"/>
            <a:chExt cx="2403652" cy="185563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8E0E01F-780C-745E-FFFC-0F53D48AC533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25B8492-CAFB-0FF3-7D08-3718728BBBDF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Graphic 15" descr="Normal Distribution with solid fill">
                <a:extLst>
                  <a:ext uri="{FF2B5EF4-FFF2-40B4-BE49-F238E27FC236}">
                    <a16:creationId xmlns:a16="http://schemas.microsoft.com/office/drawing/2014/main" id="{625CD9FA-5041-BD7E-C29F-1B2D72D060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D6B8C1-5349-519F-CCC7-6E88F37743A7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Statistical Models</a:t>
              </a:r>
            </a:p>
            <a:p>
              <a:pPr algn="ctr"/>
              <a:r>
                <a:rPr lang="en-US" sz="1600" dirty="0"/>
                <a:t>implement inference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AA6CDE-52A1-873F-B735-6FF438A50346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>
            <a:off x="3914747" y="2407941"/>
            <a:ext cx="43625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4811742-3410-8112-6CA3-0E8582496FC5}"/>
              </a:ext>
            </a:extLst>
          </p:cNvPr>
          <p:cNvSpPr/>
          <p:nvPr/>
        </p:nvSpPr>
        <p:spPr>
          <a:xfrm>
            <a:off x="1812921" y="4499146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7F19415-1038-E0F4-A215-50A39F91CEE5}"/>
              </a:ext>
            </a:extLst>
          </p:cNvPr>
          <p:cNvSpPr/>
          <p:nvPr/>
        </p:nvSpPr>
        <p:spPr>
          <a:xfrm>
            <a:off x="4304301" y="4499146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2AB235-259E-84B1-F6D2-27BFCDE4552F}"/>
              </a:ext>
            </a:extLst>
          </p:cNvPr>
          <p:cNvCxnSpPr>
            <a:stCxn id="21" idx="6"/>
            <a:endCxn id="22" idx="2"/>
          </p:cNvCxnSpPr>
          <p:nvPr/>
        </p:nvCxnSpPr>
        <p:spPr>
          <a:xfrm>
            <a:off x="2172921" y="4679146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CAEF065-6FA7-EC17-EC5E-1D35BCC4060E}"/>
              </a:ext>
            </a:extLst>
          </p:cNvPr>
          <p:cNvSpPr txBox="1"/>
          <p:nvPr/>
        </p:nvSpPr>
        <p:spPr>
          <a:xfrm>
            <a:off x="632018" y="4039814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F63646-3FB7-DC6D-3CDE-5F3C0D5EE13B}"/>
              </a:ext>
            </a:extLst>
          </p:cNvPr>
          <p:cNvSpPr txBox="1"/>
          <p:nvPr/>
        </p:nvSpPr>
        <p:spPr>
          <a:xfrm>
            <a:off x="4086732" y="4934668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D70"/>
                </a:solidFill>
              </a:rPr>
              <a:t>identified defects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448D07C-317D-5F1E-0A5E-3AFC589E6250}"/>
              </a:ext>
            </a:extLst>
          </p:cNvPr>
          <p:cNvSpPr/>
          <p:nvPr/>
        </p:nvSpPr>
        <p:spPr>
          <a:xfrm>
            <a:off x="1812921" y="5670777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D1426F0-31D4-3C94-68D9-0543F3296862}"/>
              </a:ext>
            </a:extLst>
          </p:cNvPr>
          <p:cNvSpPr/>
          <p:nvPr/>
        </p:nvSpPr>
        <p:spPr>
          <a:xfrm>
            <a:off x="3185515" y="5670777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086F43-B032-6564-B084-A87AE0D44A17}"/>
              </a:ext>
            </a:extLst>
          </p:cNvPr>
          <p:cNvSpPr txBox="1"/>
          <p:nvPr/>
        </p:nvSpPr>
        <p:spPr>
          <a:xfrm>
            <a:off x="3545515" y="5661445"/>
            <a:ext cx="124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607565-AE5B-2505-A1CD-5D249873E495}"/>
              </a:ext>
            </a:extLst>
          </p:cNvPr>
          <p:cNvSpPr txBox="1"/>
          <p:nvPr/>
        </p:nvSpPr>
        <p:spPr>
          <a:xfrm>
            <a:off x="316121" y="5670777"/>
            <a:ext cx="1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participation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7BD9B3-46E9-5405-9380-7CAB8DC4D518}"/>
              </a:ext>
            </a:extLst>
          </p:cNvPr>
          <p:cNvCxnSpPr>
            <a:cxnSpLocks/>
            <a:stCxn id="27" idx="7"/>
            <a:endCxn id="22" idx="3"/>
          </p:cNvCxnSpPr>
          <p:nvPr/>
        </p:nvCxnSpPr>
        <p:spPr>
          <a:xfrm flipV="1">
            <a:off x="3492794" y="4806425"/>
            <a:ext cx="864228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4FD167-E5AC-C132-1751-1CA44F7A6E17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flipH="1">
            <a:off x="2172921" y="5850777"/>
            <a:ext cx="10125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354A57-8B0F-411F-C7B1-55A0B36C6E4A}"/>
              </a:ext>
            </a:extLst>
          </p:cNvPr>
          <p:cNvCxnSpPr>
            <a:cxnSpLocks/>
            <a:stCxn id="26" idx="0"/>
            <a:endCxn id="21" idx="4"/>
          </p:cNvCxnSpPr>
          <p:nvPr/>
        </p:nvCxnSpPr>
        <p:spPr>
          <a:xfrm flipV="1">
            <a:off x="1992921" y="4859146"/>
            <a:ext cx="0" cy="81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025977-7796-BB93-A5E7-4B9A527E2FA0}"/>
              </a:ext>
            </a:extLst>
          </p:cNvPr>
          <p:cNvCxnSpPr>
            <a:cxnSpLocks/>
            <a:stCxn id="27" idx="1"/>
            <a:endCxn id="21" idx="5"/>
          </p:cNvCxnSpPr>
          <p:nvPr/>
        </p:nvCxnSpPr>
        <p:spPr>
          <a:xfrm flipH="1" flipV="1">
            <a:off x="2120200" y="4806425"/>
            <a:ext cx="1118036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4C460D4-C1AE-2C3A-71B4-9ECEEAC625CF}"/>
                  </a:ext>
                </a:extLst>
              </p:cNvPr>
              <p:cNvSpPr txBox="1"/>
              <p:nvPr/>
            </p:nvSpPr>
            <p:spPr>
              <a:xfrm>
                <a:off x="7009708" y="4676517"/>
                <a:ext cx="357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𝑑𝑒𝑓𝑒𝑐𝑡𝑠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sv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𝑡𝑒𝑐h𝑛𝑖𝑞𝑢𝑒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𝑚𝑜𝑡𝑖𝑣𝑎𝑡𝑖𝑜𝑛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4C460D4-C1AE-2C3A-71B4-9ECEEAC62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708" y="4676517"/>
                <a:ext cx="3570849" cy="276999"/>
              </a:xfrm>
              <a:prstGeom prst="rect">
                <a:avLst/>
              </a:prstGeom>
              <a:blipFill>
                <a:blip r:embed="rId7"/>
                <a:stretch>
                  <a:fillRect l="-1877" t="-2174" r="-1195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A963CB-FAE6-0012-8B13-FDF3696AF69E}"/>
              </a:ext>
            </a:extLst>
          </p:cNvPr>
          <p:cNvCxnSpPr>
            <a:cxnSpLocks/>
          </p:cNvCxnSpPr>
          <p:nvPr/>
        </p:nvCxnSpPr>
        <p:spPr>
          <a:xfrm>
            <a:off x="6073878" y="4815016"/>
            <a:ext cx="81422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DE7511-68FF-08AF-FC65-DFC2E9C21AE4}"/>
              </a:ext>
            </a:extLst>
          </p:cNvPr>
          <p:cNvGrpSpPr/>
          <p:nvPr/>
        </p:nvGrpSpPr>
        <p:grpSpPr>
          <a:xfrm>
            <a:off x="5777612" y="5372813"/>
            <a:ext cx="6035039" cy="946595"/>
            <a:chOff x="775411" y="5230368"/>
            <a:chExt cx="6035039" cy="946595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C46A58F-24C6-050E-7F02-C91E04B8A596}"/>
                </a:ext>
              </a:extLst>
            </p:cNvPr>
            <p:cNvSpPr/>
            <p:nvPr/>
          </p:nvSpPr>
          <p:spPr>
            <a:xfrm>
              <a:off x="775411" y="5230368"/>
              <a:ext cx="6035039" cy="94659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US" dirty="0"/>
                <a:t>How to derive statistical from causal models is core to statistical causal inference.</a:t>
              </a:r>
              <a:endParaRPr lang="en-US" baseline="30000" dirty="0"/>
            </a:p>
          </p:txBody>
        </p:sp>
        <p:pic>
          <p:nvPicPr>
            <p:cNvPr id="39" name="Graphic 38" descr="Open quotation mark with solid fill">
              <a:extLst>
                <a:ext uri="{FF2B5EF4-FFF2-40B4-BE49-F238E27FC236}">
                  <a16:creationId xmlns:a16="http://schemas.microsoft.com/office/drawing/2014/main" id="{31C98198-7489-4782-D3E9-134731699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BF89624-6BA3-9C63-E436-3CDAC92229FB}"/>
              </a:ext>
            </a:extLst>
          </p:cNvPr>
          <p:cNvGrpSpPr/>
          <p:nvPr/>
        </p:nvGrpSpPr>
        <p:grpSpPr>
          <a:xfrm>
            <a:off x="4726767" y="1893985"/>
            <a:ext cx="2563289" cy="432000"/>
            <a:chOff x="4604412" y="1893985"/>
            <a:chExt cx="2563289" cy="432000"/>
          </a:xfrm>
        </p:grpSpPr>
        <p:sp>
          <p:nvSpPr>
            <p:cNvPr id="17" name="Arrow: Pentagon 16">
              <a:extLst>
                <a:ext uri="{FF2B5EF4-FFF2-40B4-BE49-F238E27FC236}">
                  <a16:creationId xmlns:a16="http://schemas.microsoft.com/office/drawing/2014/main" id="{D61CDB5E-67C6-DBB5-699D-BB5043CFA7B9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20" name="Graphic 19" descr="Connections with solid fill">
              <a:extLst>
                <a:ext uri="{FF2B5EF4-FFF2-40B4-BE49-F238E27FC236}">
                  <a16:creationId xmlns:a16="http://schemas.microsoft.com/office/drawing/2014/main" id="{D25E7E32-25A5-523A-409C-CCAF4DBC1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458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D58CB-A780-89E8-DCCF-ADC3FBC33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8909-124D-7C45-A8E0-7C4A4342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Pedagogy of this Tutorial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4F0C5-1D31-4330-28DA-E36ECC22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2CC10-2DAB-D9EF-CB25-8EF05586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48E2A-495F-70EB-120A-1AA32DB1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D9CA2F-4E7A-A6B6-4F4D-9175542D6B35}"/>
              </a:ext>
            </a:extLst>
          </p:cNvPr>
          <p:cNvGrpSpPr/>
          <p:nvPr/>
        </p:nvGrpSpPr>
        <p:grpSpPr>
          <a:xfrm>
            <a:off x="838200" y="1660056"/>
            <a:ext cx="2403652" cy="1978742"/>
            <a:chOff x="4894174" y="3429000"/>
            <a:chExt cx="2403652" cy="197874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2B170B1-3870-4174-0D65-8D8356318C9F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5DCA016-C38D-5C9C-ED9C-B752C1EC6756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Graphic 10" descr="Influencer with solid fill">
                <a:extLst>
                  <a:ext uri="{FF2B5EF4-FFF2-40B4-BE49-F238E27FC236}">
                    <a16:creationId xmlns:a16="http://schemas.microsoft.com/office/drawing/2014/main" id="{1BC78678-57EC-6F5E-1F5A-D5CFC5EBB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A10380D-9A90-CC4E-67FB-505B8D4EBB78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1. </a:t>
              </a:r>
              <a:r>
                <a:rPr lang="en-SE" b="1" dirty="0"/>
                <a:t>Ground Truth</a:t>
              </a:r>
              <a:endParaRPr lang="en-US" b="1" dirty="0"/>
            </a:p>
            <a:p>
              <a:pPr algn="ctr"/>
              <a:r>
                <a:rPr lang="en-SE" sz="1200" dirty="0"/>
                <a:t>Simulating data based on defined causal relationships</a:t>
              </a:r>
              <a:endParaRPr lang="en-US" sz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1E4281-8692-4E6A-A632-51C0F71B595B}"/>
              </a:ext>
            </a:extLst>
          </p:cNvPr>
          <p:cNvGrpSpPr/>
          <p:nvPr/>
        </p:nvGrpSpPr>
        <p:grpSpPr>
          <a:xfrm>
            <a:off x="3375858" y="1660056"/>
            <a:ext cx="2403652" cy="1978742"/>
            <a:chOff x="4894174" y="3429000"/>
            <a:chExt cx="2403652" cy="197874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28FD66C-1439-1F77-9274-484F499A909C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B8F0E7E-4EC4-6301-9B19-589F286E8E32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Graphic 15" descr="Single gear with solid fill">
                <a:extLst>
                  <a:ext uri="{FF2B5EF4-FFF2-40B4-BE49-F238E27FC236}">
                    <a16:creationId xmlns:a16="http://schemas.microsoft.com/office/drawing/2014/main" id="{CA318608-4E2E-CCB4-8906-4E61B9A1F2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A5F19B-49E7-9754-9E46-6F64C5D45235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2. Regression</a:t>
              </a:r>
            </a:p>
            <a:p>
              <a:pPr algn="ctr"/>
              <a:r>
                <a:rPr lang="en-US" sz="1200" dirty="0"/>
                <a:t>Deriving statistical model</a:t>
              </a:r>
              <a:r>
                <a:rPr lang="en-SE" sz="1200" dirty="0"/>
                <a:t>s</a:t>
              </a:r>
              <a:r>
                <a:rPr lang="en-US" sz="1200" dirty="0"/>
                <a:t> and running regression </a:t>
              </a:r>
              <a:r>
                <a:rPr lang="en-SE" sz="1200" dirty="0"/>
                <a:t>analyses</a:t>
              </a:r>
              <a:endParaRPr lang="en-US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430E620-85B6-37BE-F003-5A0393F74B76}"/>
              </a:ext>
            </a:extLst>
          </p:cNvPr>
          <p:cNvGrpSpPr/>
          <p:nvPr/>
        </p:nvGrpSpPr>
        <p:grpSpPr>
          <a:xfrm>
            <a:off x="5913516" y="1660056"/>
            <a:ext cx="2403652" cy="1978742"/>
            <a:chOff x="4894174" y="3429000"/>
            <a:chExt cx="2403652" cy="197874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281234E-23FE-D9F9-FE0D-4181EEA87F65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5BEB15D-B133-FB66-F197-83833F9CC7D0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Graphic 20" descr="Normal Distribution with solid fill">
                <a:extLst>
                  <a:ext uri="{FF2B5EF4-FFF2-40B4-BE49-F238E27FC236}">
                    <a16:creationId xmlns:a16="http://schemas.microsoft.com/office/drawing/2014/main" id="{89750731-FE51-1DCE-9D65-B3C75EB71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F6FE7E-7F53-307A-BA08-6F7BDFB37C6D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3. Comparison</a:t>
              </a:r>
            </a:p>
            <a:p>
              <a:pPr algn="ctr"/>
              <a:r>
                <a:rPr lang="en-US" sz="1200" dirty="0"/>
                <a:t>Comparing the results of the analysis with the ground truth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9E7578-3EC0-3F6A-8F53-3987D234B5E8}"/>
              </a:ext>
            </a:extLst>
          </p:cNvPr>
          <p:cNvGrpSpPr/>
          <p:nvPr/>
        </p:nvGrpSpPr>
        <p:grpSpPr>
          <a:xfrm>
            <a:off x="8451174" y="1660056"/>
            <a:ext cx="2403652" cy="1978742"/>
            <a:chOff x="4894174" y="3429000"/>
            <a:chExt cx="2403652" cy="197874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B3D4932-8FD5-B375-028A-E6EBED22E062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D792247-D4D6-BD2C-47F1-B1B9743F4794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Graphic 25" descr="Influencer with solid fill">
                <a:extLst>
                  <a:ext uri="{FF2B5EF4-FFF2-40B4-BE49-F238E27FC236}">
                    <a16:creationId xmlns:a16="http://schemas.microsoft.com/office/drawing/2014/main" id="{29B1353F-26ED-1271-51B1-B1AA854CF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A4651F-88B6-B25F-9D00-F7FB165A2BC3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4. Inference</a:t>
              </a:r>
            </a:p>
            <a:p>
              <a:pPr algn="ctr"/>
              <a:r>
                <a:rPr lang="en-US" sz="1200" dirty="0"/>
                <a:t>Deducing obtainable knowledge from the analysis results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835EC9-BC09-95B3-3C9D-B71A5910D643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>
            <a:off x="2580026" y="2200056"/>
            <a:ext cx="1457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23CFB3-7297-23FB-0B02-288E87D634B3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>
            <a:off x="5117684" y="2200056"/>
            <a:ext cx="1457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D9680D-9488-DC93-28A8-062F5C2AB634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7655342" y="2200056"/>
            <a:ext cx="1457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FD84657-C66F-4C48-ACC5-89191FCDE5D9}"/>
              </a:ext>
            </a:extLst>
          </p:cNvPr>
          <p:cNvSpPr/>
          <p:nvPr/>
        </p:nvSpPr>
        <p:spPr>
          <a:xfrm>
            <a:off x="8962704" y="4385640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3DC321-A342-78C4-3C03-6B72CADAB837}"/>
              </a:ext>
            </a:extLst>
          </p:cNvPr>
          <p:cNvSpPr/>
          <p:nvPr/>
        </p:nvSpPr>
        <p:spPr>
          <a:xfrm>
            <a:off x="10042704" y="4385640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5D168A-CD82-E307-F123-227EFF682603}"/>
              </a:ext>
            </a:extLst>
          </p:cNvPr>
          <p:cNvCxnSpPr>
            <a:stCxn id="35" idx="6"/>
            <a:endCxn id="36" idx="2"/>
          </p:cNvCxnSpPr>
          <p:nvPr/>
        </p:nvCxnSpPr>
        <p:spPr>
          <a:xfrm>
            <a:off x="9322704" y="4565640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F30FBA3-11E4-66AC-A631-B9729E2B3820}"/>
              </a:ext>
            </a:extLst>
          </p:cNvPr>
          <p:cNvSpPr txBox="1"/>
          <p:nvPr/>
        </p:nvSpPr>
        <p:spPr>
          <a:xfrm>
            <a:off x="8726878" y="3806182"/>
            <a:ext cx="1623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E86427-3DF6-16C3-2F51-2D2AA966E8BA}"/>
              </a:ext>
            </a:extLst>
          </p:cNvPr>
          <p:cNvSpPr txBox="1"/>
          <p:nvPr/>
        </p:nvSpPr>
        <p:spPr>
          <a:xfrm>
            <a:off x="9085184" y="4829987"/>
            <a:ext cx="1534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6D70"/>
                </a:solidFill>
              </a:rPr>
              <a:t>identified defects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30815A8-F3CD-1D61-11CD-17689C38ED01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1745904" y="4562802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3203646-7612-12DE-0463-D98F6BBED5E9}"/>
              </a:ext>
            </a:extLst>
          </p:cNvPr>
          <p:cNvSpPr txBox="1"/>
          <p:nvPr/>
        </p:nvSpPr>
        <p:spPr>
          <a:xfrm>
            <a:off x="1150078" y="3866702"/>
            <a:ext cx="1685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494419-959F-4ABE-E493-F436F617BB62}"/>
              </a:ext>
            </a:extLst>
          </p:cNvPr>
          <p:cNvSpPr txBox="1"/>
          <p:nvPr/>
        </p:nvSpPr>
        <p:spPr>
          <a:xfrm>
            <a:off x="1393670" y="4829987"/>
            <a:ext cx="1534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6D70"/>
                </a:solidFill>
              </a:rPr>
              <a:t>identified defects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DFBE9A9-D815-8215-D2CB-01BB4091B4F6}"/>
                  </a:ext>
                </a:extLst>
              </p:cNvPr>
              <p:cNvSpPr txBox="1"/>
              <p:nvPr/>
            </p:nvSpPr>
            <p:spPr>
              <a:xfrm>
                <a:off x="1806821" y="4567007"/>
                <a:ext cx="5476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400" b="0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DFBE9A9-D815-8215-D2CB-01BB4091B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821" y="4567007"/>
                <a:ext cx="54768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0B8CA4F-2F5A-5897-F006-974DEBFA455B}"/>
              </a:ext>
            </a:extLst>
          </p:cNvPr>
          <p:cNvSpPr/>
          <p:nvPr/>
        </p:nvSpPr>
        <p:spPr>
          <a:xfrm>
            <a:off x="1385904" y="4382802"/>
            <a:ext cx="360000" cy="360000"/>
          </a:xfrm>
          <a:prstGeom prst="roundRect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E6C909A-BD0D-264F-3191-0B9E6C9CDF60}"/>
              </a:ext>
            </a:extLst>
          </p:cNvPr>
          <p:cNvSpPr/>
          <p:nvPr/>
        </p:nvSpPr>
        <p:spPr>
          <a:xfrm>
            <a:off x="2465904" y="4382802"/>
            <a:ext cx="360000" cy="360000"/>
          </a:xfrm>
          <a:prstGeom prst="roundRect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B9B7D4C-A811-D562-69C2-46C679E4FAFC}"/>
                  </a:ext>
                </a:extLst>
              </p:cNvPr>
              <p:cNvSpPr txBox="1"/>
              <p:nvPr/>
            </p:nvSpPr>
            <p:spPr>
              <a:xfrm>
                <a:off x="3091027" y="4723797"/>
                <a:ext cx="28350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sv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𝑑𝑒𝑓𝑒𝑐𝑡𝑠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1+</m:t>
                      </m:r>
                      <m:r>
                        <a:rPr lang="sv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𝑡𝑒𝑐h𝑛𝑖𝑞𝑢𝑒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B9B7D4C-A811-D562-69C2-46C679E4F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027" y="4723797"/>
                <a:ext cx="2835071" cy="276999"/>
              </a:xfrm>
              <a:prstGeom prst="rect">
                <a:avLst/>
              </a:prstGeom>
              <a:blipFill>
                <a:blip r:embed="rId11"/>
                <a:stretch>
                  <a:fillRect l="-860" t="-2222" r="-2581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 descr="A graph with numbers and text&#10;&#10;AI-generated content may be incorrect.">
            <a:extLst>
              <a:ext uri="{FF2B5EF4-FFF2-40B4-BE49-F238E27FC236}">
                <a16:creationId xmlns:a16="http://schemas.microsoft.com/office/drawing/2014/main" id="{8FE2E321-DAFA-AD37-B0D9-8FC2CF3034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103" y="4199604"/>
            <a:ext cx="2444478" cy="91667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61B8913-773C-B92E-896A-C80EAD14550C}"/>
              </a:ext>
            </a:extLst>
          </p:cNvPr>
          <p:cNvGrpSpPr/>
          <p:nvPr/>
        </p:nvGrpSpPr>
        <p:grpSpPr>
          <a:xfrm>
            <a:off x="3241852" y="4236680"/>
            <a:ext cx="2563289" cy="432000"/>
            <a:chOff x="4604412" y="1893985"/>
            <a:chExt cx="2563289" cy="432000"/>
          </a:xfrm>
        </p:grpSpPr>
        <p:sp>
          <p:nvSpPr>
            <p:cNvPr id="31" name="Arrow: Pentagon 30">
              <a:extLst>
                <a:ext uri="{FF2B5EF4-FFF2-40B4-BE49-F238E27FC236}">
                  <a16:creationId xmlns:a16="http://schemas.microsoft.com/office/drawing/2014/main" id="{7A824793-7244-3BCD-2CDA-7A1E239A700B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33" name="Graphic 32" descr="Connections with solid fill">
              <a:extLst>
                <a:ext uri="{FF2B5EF4-FFF2-40B4-BE49-F238E27FC236}">
                  <a16:creationId xmlns:a16="http://schemas.microsoft.com/office/drawing/2014/main" id="{9DDC2717-3A63-F390-A736-E4E26D04A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1827B3F-4D09-159C-C6EF-438C06C3C6F9}"/>
              </a:ext>
            </a:extLst>
          </p:cNvPr>
          <p:cNvCxnSpPr>
            <a:stCxn id="39" idx="2"/>
            <a:endCxn id="46" idx="2"/>
          </p:cNvCxnSpPr>
          <p:nvPr/>
        </p:nvCxnSpPr>
        <p:spPr>
          <a:xfrm rot="5400000">
            <a:off x="6006721" y="1292007"/>
            <a:ext cx="12700" cy="7691514"/>
          </a:xfrm>
          <a:prstGeom prst="bentConnector3">
            <a:avLst>
              <a:gd name="adj1" fmla="val 34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96186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5246-3BED-9B8C-7CC3-745A5B9D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E0F1F-0BFC-2071-C843-139FD4439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Confounders and Mediators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55037-50BD-1D61-59B2-DD05C677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982B-EC53-86B8-8606-8F1307AE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C97F9-3760-7F43-C06D-CE23A2CF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15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09F160-BB08-C1ED-0F82-9A7002A7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Confounding: Common Causes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ADB0C9-8D46-E745-607E-9C560680B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“The company pushed for a use case driven requirements specification approach. We investigate whether the </a:t>
            </a:r>
            <a:r>
              <a:rPr lang="en-SE" sz="2400" b="1" dirty="0">
                <a:solidFill>
                  <a:srgbClr val="D0180A"/>
                </a:solidFill>
              </a:rPr>
              <a:t>specification format </a:t>
            </a:r>
            <a:r>
              <a:rPr lang="en-SE" sz="2400" dirty="0"/>
              <a:t>of a requirement decreased the normalized </a:t>
            </a:r>
            <a:r>
              <a:rPr lang="en-SE" sz="2400" b="1" dirty="0">
                <a:solidFill>
                  <a:srgbClr val="006D70"/>
                </a:solidFill>
              </a:rPr>
              <a:t>lead time</a:t>
            </a:r>
            <a:r>
              <a:rPr lang="en-SE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2A7B2-35E6-2E09-4F41-3D07706A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61E3C-F52F-2DA2-36E2-33D678B7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2188C-DFE3-964B-D15E-6DDB7A66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19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FA59AB1-5CC9-C150-9518-096E60FCE5CD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5004EF0-11C2-F638-8743-EEA34C26EB7C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EABF68D5-BB96-A8E6-55C6-F096E7947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0A136B8-1957-31E4-CDB6-4F3B915AFD9B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994E411-1C2F-6F6B-AE47-2E5E3EF04106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9926654A-5E76-55C5-7AA2-47232CE61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ABD0EB5-201B-F066-6D88-DF819AD3C4B2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E4D17C5-8180-3E74-F034-1ADAED9E87D1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893E1F12-EBA0-2422-1BAA-26BB89EB3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1B29569-5B2B-BF10-3DA8-183399EE1086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6C869C8-01FB-D285-9009-1A663DA56497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9FD82686-7A45-43FC-69A4-2A2E08743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BD6E67B-7B1C-562A-5505-9F713DE9F8A7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404C17-B915-0210-B464-434DB5DDC3AE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E6E0980-8E92-21D9-33C7-BF7D72A68266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26EF87-42F3-BEA9-EC9D-9E2138840330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4491656" y="4106826"/>
            <a:ext cx="3286599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EDBB21A-6E08-9786-2BAE-7BDC1AF7D224}"/>
              </a:ext>
            </a:extLst>
          </p:cNvPr>
          <p:cNvSpPr txBox="1"/>
          <p:nvPr/>
        </p:nvSpPr>
        <p:spPr>
          <a:xfrm>
            <a:off x="2392335" y="3068414"/>
            <a:ext cx="3545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solidFill>
                  <a:srgbClr val="D0180A"/>
                </a:solidFill>
              </a:rPr>
              <a:t>specification format</a:t>
            </a:r>
            <a:r>
              <a:rPr lang="en-SE" noProof="0" dirty="0">
                <a:solidFill>
                  <a:srgbClr val="D0180A"/>
                </a:solidFill>
              </a:rPr>
              <a:t> </a:t>
            </a:r>
          </a:p>
          <a:p>
            <a:r>
              <a:rPr lang="en-SE" dirty="0">
                <a:solidFill>
                  <a:srgbClr val="D0180A"/>
                </a:solidFill>
              </a:rPr>
              <a:t>(0 = baseline, 1 = use case driven) </a:t>
            </a:r>
            <a:endParaRPr lang="en-GB" noProof="0" dirty="0">
              <a:solidFill>
                <a:srgbClr val="D0180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861381-43DF-4B27-10C1-AB5F8B2C7E03}"/>
              </a:ext>
            </a:extLst>
          </p:cNvPr>
          <p:cNvSpPr txBox="1"/>
          <p:nvPr/>
        </p:nvSpPr>
        <p:spPr>
          <a:xfrm>
            <a:off x="7401051" y="325492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solidFill>
                  <a:srgbClr val="006D70"/>
                </a:solidFill>
              </a:rPr>
              <a:t>lead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34628E-A922-49E1-7EA5-8222CEEF559A}"/>
                  </a:ext>
                </a:extLst>
              </p:cNvPr>
              <p:cNvSpPr txBox="1"/>
              <p:nvPr/>
            </p:nvSpPr>
            <p:spPr>
              <a:xfrm>
                <a:off x="4922098" y="4166628"/>
                <a:ext cx="24257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E" sz="1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E" sz="1400" dirty="0"/>
                  <a:t>: the specification format does not affect lead time</a:t>
                </a:r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34628E-A922-49E1-7EA5-8222CEEF5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098" y="4166628"/>
                <a:ext cx="2425714" cy="523220"/>
              </a:xfrm>
              <a:prstGeom prst="rect">
                <a:avLst/>
              </a:prstGeom>
              <a:blipFill>
                <a:blip r:embed="rId8"/>
                <a:stretch>
                  <a:fillRect l="-754" t="-2353" b="-117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EA4F2C8-C5D5-8257-FBBB-002285CA83CD}"/>
              </a:ext>
            </a:extLst>
          </p:cNvPr>
          <p:cNvSpPr/>
          <p:nvPr/>
        </p:nvSpPr>
        <p:spPr>
          <a:xfrm>
            <a:off x="4131656" y="3926826"/>
            <a:ext cx="360000" cy="360000"/>
          </a:xfrm>
          <a:prstGeom prst="roundRect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D3CD1FB-6B22-2409-0ABF-F7A0F0BE17A9}"/>
              </a:ext>
            </a:extLst>
          </p:cNvPr>
          <p:cNvSpPr/>
          <p:nvPr/>
        </p:nvSpPr>
        <p:spPr>
          <a:xfrm>
            <a:off x="7778255" y="3926826"/>
            <a:ext cx="360000" cy="360000"/>
          </a:xfrm>
          <a:prstGeom prst="roundRect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B5EA1B8-78F6-8F31-2C5C-5E517C908CF4}"/>
              </a:ext>
            </a:extLst>
          </p:cNvPr>
          <p:cNvSpPr/>
          <p:nvPr/>
        </p:nvSpPr>
        <p:spPr>
          <a:xfrm>
            <a:off x="5954955" y="5166166"/>
            <a:ext cx="360000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313B84B-0DCD-F34B-83A1-5FCB47E8FFE3}"/>
              </a:ext>
            </a:extLst>
          </p:cNvPr>
          <p:cNvCxnSpPr>
            <a:cxnSpLocks/>
            <a:stCxn id="63" idx="1"/>
            <a:endCxn id="17" idx="2"/>
          </p:cNvCxnSpPr>
          <p:nvPr/>
        </p:nvCxnSpPr>
        <p:spPr>
          <a:xfrm flipH="1" flipV="1">
            <a:off x="4311656" y="4286826"/>
            <a:ext cx="1643299" cy="105934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618871B-9379-0F28-4350-7267D6312CBD}"/>
              </a:ext>
            </a:extLst>
          </p:cNvPr>
          <p:cNvCxnSpPr>
            <a:cxnSpLocks/>
            <a:stCxn id="63" idx="3"/>
            <a:endCxn id="18" idx="2"/>
          </p:cNvCxnSpPr>
          <p:nvPr/>
        </p:nvCxnSpPr>
        <p:spPr>
          <a:xfrm flipV="1">
            <a:off x="6314955" y="4286826"/>
            <a:ext cx="1643300" cy="105934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07E6464-51A5-B8E3-70B4-B21728AAC44D}"/>
              </a:ext>
            </a:extLst>
          </p:cNvPr>
          <p:cNvSpPr txBox="1"/>
          <p:nvPr/>
        </p:nvSpPr>
        <p:spPr>
          <a:xfrm>
            <a:off x="5594155" y="5600357"/>
            <a:ext cx="278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noProof="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GB" noProof="0" dirty="0" err="1">
                <a:solidFill>
                  <a:schemeClr val="bg1">
                    <a:lumMod val="50000"/>
                  </a:schemeClr>
                </a:solidFill>
              </a:rPr>
              <a:t>ressure</a:t>
            </a:r>
            <a:r>
              <a:rPr lang="en-SE" noProof="0" dirty="0">
                <a:solidFill>
                  <a:schemeClr val="bg1">
                    <a:lumMod val="50000"/>
                  </a:schemeClr>
                </a:solidFill>
              </a:rPr>
              <a:t> (0 = low, 1 = high)</a:t>
            </a:r>
            <a:endParaRPr lang="en-GB" noProof="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C5A7FEE-6BB8-8C0C-939C-07B78057ED0C}"/>
                  </a:ext>
                </a:extLst>
              </p:cNvPr>
              <p:cNvSpPr txBox="1"/>
              <p:nvPr/>
            </p:nvSpPr>
            <p:spPr>
              <a:xfrm>
                <a:off x="935352" y="4622171"/>
                <a:ext cx="39806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E" sz="1400" b="0" i="1" smtClean="0">
                        <a:latin typeface="Cambria Math" panose="02040503050406030204" pitchFamily="18" charset="0"/>
                      </a:rPr>
                      <m:t>−0.5</m:t>
                    </m:r>
                  </m:oMath>
                </a14:m>
                <a:r>
                  <a:rPr lang="en-SE" sz="1400" dirty="0"/>
                  <a:t>: high pressure lets requirements engineers resort to their baseline way-of-working.</a:t>
                </a:r>
                <a:endParaRPr lang="en-US" sz="1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C5A7FEE-6BB8-8C0C-939C-07B78057E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52" y="4622171"/>
                <a:ext cx="3980614" cy="523220"/>
              </a:xfrm>
              <a:prstGeom prst="rect">
                <a:avLst/>
              </a:prstGeom>
              <a:blipFill>
                <a:blip r:embed="rId9"/>
                <a:stretch>
                  <a:fillRect l="-459" t="-2326" b="-1162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76C3ACF-8569-C5EC-B16F-37065BAA086D}"/>
                  </a:ext>
                </a:extLst>
              </p:cNvPr>
              <p:cNvSpPr txBox="1"/>
              <p:nvPr/>
            </p:nvSpPr>
            <p:spPr>
              <a:xfrm>
                <a:off x="7174128" y="4707496"/>
                <a:ext cx="401316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E" sz="14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SE" sz="1400" dirty="0"/>
                  <a:t>:  high pressure strongly reduces the lead time</a:t>
                </a:r>
                <a:endParaRPr lang="en-US" sz="1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76C3ACF-8569-C5EC-B16F-37065BAA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128" y="4707496"/>
                <a:ext cx="4013161" cy="307777"/>
              </a:xfrm>
              <a:prstGeom prst="rect">
                <a:avLst/>
              </a:prstGeom>
              <a:blipFill>
                <a:blip r:embed="rId10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FAFA2C-7DD5-BAC4-BB55-7D38CFE20C50}"/>
                  </a:ext>
                </a:extLst>
              </p:cNvPr>
              <p:cNvSpPr txBox="1"/>
              <p:nvPr/>
            </p:nvSpPr>
            <p:spPr>
              <a:xfrm>
                <a:off x="2419935" y="3575535"/>
                <a:ext cx="36588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𝑏𝑒𝑟𝑛𝑜𝑢𝑙𝑙𝑖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(0.8−0.5∗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FAFA2C-7DD5-BAC4-BB55-7D38CFE20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935" y="3575535"/>
                <a:ext cx="365884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ECA7AC-5ADC-77D8-6AA7-60723E076A51}"/>
                  </a:ext>
                </a:extLst>
              </p:cNvPr>
              <p:cNvSpPr txBox="1"/>
              <p:nvPr/>
            </p:nvSpPr>
            <p:spPr>
              <a:xfrm>
                <a:off x="7401051" y="3560542"/>
                <a:ext cx="43429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(0−2∗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SE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0∗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𝑓𝑜𝑟𝑚𝑎𝑡</m:t>
                      </m:r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ECA7AC-5ADC-77D8-6AA7-60723E076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051" y="3560542"/>
                <a:ext cx="4342962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970843-4859-3C70-35A8-52E315EB7732}"/>
                  </a:ext>
                </a:extLst>
              </p:cNvPr>
              <p:cNvSpPr txBox="1"/>
              <p:nvPr/>
            </p:nvSpPr>
            <p:spPr>
              <a:xfrm>
                <a:off x="5636586" y="5939122"/>
                <a:ext cx="203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b="0" i="0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𝑏𝑒𝑟𝑛𝑜𝑢𝑙𝑙𝑖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(0.3)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970843-4859-3C70-35A8-52E315EB7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86" y="5939122"/>
                <a:ext cx="2032000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28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3CA9-F78D-D25F-4D87-4309F15A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Meet your Instructors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F53FC-F321-EE8D-9E72-8B4DF84C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87AD9-5B52-2DDE-F586-DB827BF1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6614F-3836-BBC4-E10D-A2A8CD53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3556A9-61EE-18B6-640B-7B9302B2132B}"/>
              </a:ext>
            </a:extLst>
          </p:cNvPr>
          <p:cNvSpPr/>
          <p:nvPr/>
        </p:nvSpPr>
        <p:spPr>
          <a:xfrm>
            <a:off x="1081200" y="2223519"/>
            <a:ext cx="1800000" cy="180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E06497-3DFF-F4C6-7495-38F0BD051CB6}"/>
              </a:ext>
            </a:extLst>
          </p:cNvPr>
          <p:cNvSpPr/>
          <p:nvPr/>
        </p:nvSpPr>
        <p:spPr>
          <a:xfrm>
            <a:off x="3824400" y="2223519"/>
            <a:ext cx="1800000" cy="180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18DCBB-4205-7257-78FD-3F3954009E31}"/>
              </a:ext>
            </a:extLst>
          </p:cNvPr>
          <p:cNvSpPr/>
          <p:nvPr/>
        </p:nvSpPr>
        <p:spPr>
          <a:xfrm>
            <a:off x="6567600" y="2223519"/>
            <a:ext cx="1800000" cy="180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40501C-D41C-E8B9-7EEA-FFBFA4B69F63}"/>
              </a:ext>
            </a:extLst>
          </p:cNvPr>
          <p:cNvSpPr/>
          <p:nvPr/>
        </p:nvSpPr>
        <p:spPr>
          <a:xfrm>
            <a:off x="9310800" y="2223519"/>
            <a:ext cx="1800000" cy="1800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6445E-F004-1FF3-5F2E-C19C28138F7D}"/>
              </a:ext>
            </a:extLst>
          </p:cNvPr>
          <p:cNvSpPr txBox="1"/>
          <p:nvPr/>
        </p:nvSpPr>
        <p:spPr>
          <a:xfrm>
            <a:off x="703713" y="4260733"/>
            <a:ext cx="2554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dirty="0"/>
              <a:t>Richard </a:t>
            </a:r>
            <a:r>
              <a:rPr lang="en-SE" b="1" dirty="0"/>
              <a:t>Torkar</a:t>
            </a:r>
            <a:endParaRPr lang="sv-SE" dirty="0"/>
          </a:p>
          <a:p>
            <a:pPr algn="ctr"/>
            <a:r>
              <a:rPr lang="en-S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Full Professor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hlinkClick r:id="rId6"/>
              </a:rPr>
              <a:t>https://torkar.github.io/</a:t>
            </a:r>
            <a:r>
              <a:rPr lang="en-SE" sz="1400" dirty="0"/>
              <a:t> 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6C339D-DDA0-F85B-6D0B-652B73A5B5FD}"/>
              </a:ext>
            </a:extLst>
          </p:cNvPr>
          <p:cNvSpPr txBox="1"/>
          <p:nvPr/>
        </p:nvSpPr>
        <p:spPr>
          <a:xfrm>
            <a:off x="3446913" y="4260733"/>
            <a:ext cx="25549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dirty="0"/>
              <a:t>Robert </a:t>
            </a:r>
            <a:r>
              <a:rPr lang="en-SE" b="1" dirty="0"/>
              <a:t>Feldt</a:t>
            </a:r>
            <a:endParaRPr lang="sv-SE" dirty="0"/>
          </a:p>
          <a:p>
            <a:pPr algn="ctr"/>
            <a:r>
              <a:rPr lang="en-S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Full Professor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hlinkClick r:id="rId7"/>
              </a:rPr>
              <a:t>http://www.robertfeldt.net/</a:t>
            </a:r>
            <a:r>
              <a:rPr lang="en-SE" sz="1400" dirty="0"/>
              <a:t> 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28B73-250A-F65A-976B-05D1AFBD9237}"/>
              </a:ext>
            </a:extLst>
          </p:cNvPr>
          <p:cNvSpPr txBox="1"/>
          <p:nvPr/>
        </p:nvSpPr>
        <p:spPr>
          <a:xfrm>
            <a:off x="6190113" y="4260733"/>
            <a:ext cx="2554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dirty="0"/>
              <a:t>Hans-Martin </a:t>
            </a:r>
            <a:r>
              <a:rPr lang="en-SE" b="1" dirty="0"/>
              <a:t>Heyn</a:t>
            </a:r>
            <a:endParaRPr lang="sv-SE" dirty="0"/>
          </a:p>
          <a:p>
            <a:pPr algn="ctr"/>
            <a:r>
              <a:rPr lang="en-S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Senior Lecturer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hlinkClick r:id="rId8"/>
              </a:rPr>
              <a:t>https://martinheyn.github.io/</a:t>
            </a:r>
            <a:r>
              <a:rPr lang="en-SE" sz="1400" dirty="0"/>
              <a:t> 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A6FF74-878C-6CE6-12EB-99EB83E1282C}"/>
              </a:ext>
            </a:extLst>
          </p:cNvPr>
          <p:cNvSpPr txBox="1"/>
          <p:nvPr/>
        </p:nvSpPr>
        <p:spPr>
          <a:xfrm>
            <a:off x="8933314" y="4260733"/>
            <a:ext cx="2554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Julian </a:t>
            </a:r>
            <a:r>
              <a:rPr lang="sv-SE" b="1" dirty="0"/>
              <a:t>Frattini</a:t>
            </a:r>
            <a:endParaRPr lang="en-SE" b="1" dirty="0"/>
          </a:p>
          <a:p>
            <a:pPr algn="ctr"/>
            <a:r>
              <a:rPr lang="en-S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Postdoctoral Researcher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hlinkClick r:id="rId9"/>
              </a:rPr>
              <a:t>https://julianfrattini.github.io/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373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96973-DDBF-D7D0-D072-4B7FBD971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5ED6B7C-1381-1C31-8D01-8751769A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Confounding: Common Causes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FBBEEF8-B181-2735-03C1-703A18268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“The company pushed for a use case driven requirements specification approach. We investigate whether the </a:t>
            </a:r>
            <a:r>
              <a:rPr lang="en-SE" sz="2400" b="1" dirty="0">
                <a:solidFill>
                  <a:srgbClr val="D0180A"/>
                </a:solidFill>
              </a:rPr>
              <a:t>specification format </a:t>
            </a:r>
            <a:r>
              <a:rPr lang="en-SE" sz="2400" dirty="0"/>
              <a:t>of a requirement decreased the normalized </a:t>
            </a:r>
            <a:r>
              <a:rPr lang="en-SE" sz="2400" b="1" dirty="0">
                <a:solidFill>
                  <a:srgbClr val="006D70"/>
                </a:solidFill>
              </a:rPr>
              <a:t>lead time</a:t>
            </a:r>
            <a:r>
              <a:rPr lang="en-SE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7E6BC-592D-B0AD-4A20-1F32DFCF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DD4A2-DB3D-3C0F-C2A2-9FE5C63C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61CF0-B994-1CEB-746D-8B1555DA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20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F7B65F3-DE9E-717C-0BD0-00C96F1C3937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1F08605-2FDC-DED2-B31C-0860A612B678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43EA9796-56C5-4451-04AF-E3348084B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82D7686-AF4A-56A3-3E1D-76953553357A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E17CFD8-034C-A71F-17C9-2CCADAFAE217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F0A1B720-44DE-BAB2-45B1-901AFE23B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F5BD38F-F0FE-50DB-08A3-421394BCC7CB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09D93DC-3DB8-FD69-45AB-E158E33D50A9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3B45F6F3-B074-B320-0A32-FCF7EFDB9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D3F18AF-DB2A-F519-122A-3B952FF21239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E9A319B-28A0-99C3-9462-0665A10B12AB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FA46007F-5DC7-9A7E-5A8A-51D77EC33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34602AA-1D5E-B942-22F6-279AA6D7D698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69D5391-9110-BF65-DC26-BF7D41ADEBFC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CE78221-4936-3E63-9C0B-232DDAADC8B6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40507E3-ABBC-E877-2684-9019F5B23420}"/>
              </a:ext>
            </a:extLst>
          </p:cNvPr>
          <p:cNvSpPr/>
          <p:nvPr/>
        </p:nvSpPr>
        <p:spPr>
          <a:xfrm>
            <a:off x="1157256" y="3888332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D86E8B-DB59-A742-40F6-F85A5DFF1544}"/>
              </a:ext>
            </a:extLst>
          </p:cNvPr>
          <p:cNvSpPr/>
          <p:nvPr/>
        </p:nvSpPr>
        <p:spPr>
          <a:xfrm>
            <a:off x="3648636" y="3888332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6D1002-43BE-97A5-7FA3-17EC2295378B}"/>
              </a:ext>
            </a:extLst>
          </p:cNvPr>
          <p:cNvCxnSpPr>
            <a:stCxn id="2" idx="6"/>
            <a:endCxn id="9" idx="2"/>
          </p:cNvCxnSpPr>
          <p:nvPr/>
        </p:nvCxnSpPr>
        <p:spPr>
          <a:xfrm>
            <a:off x="1517256" y="4068332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1ACA41-2867-523E-FEE4-C7233080A39A}"/>
              </a:ext>
            </a:extLst>
          </p:cNvPr>
          <p:cNvSpPr txBox="1"/>
          <p:nvPr/>
        </p:nvSpPr>
        <p:spPr>
          <a:xfrm>
            <a:off x="1016670" y="3429000"/>
            <a:ext cx="2183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rgbClr val="D0180A"/>
                </a:solidFill>
              </a:rPr>
              <a:t>specification format</a:t>
            </a:r>
            <a:endParaRPr lang="en-US" dirty="0">
              <a:solidFill>
                <a:srgbClr val="D0180A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9F80C8-2614-8F05-585C-EC80A6A8F644}"/>
              </a:ext>
            </a:extLst>
          </p:cNvPr>
          <p:cNvSpPr txBox="1"/>
          <p:nvPr/>
        </p:nvSpPr>
        <p:spPr>
          <a:xfrm>
            <a:off x="3382935" y="4333666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6D70"/>
                </a:solidFill>
              </a:rPr>
              <a:t>l</a:t>
            </a:r>
            <a:r>
              <a:rPr lang="en-SE" dirty="0" err="1">
                <a:solidFill>
                  <a:srgbClr val="006D70"/>
                </a:solidFill>
              </a:rPr>
              <a:t>ead</a:t>
            </a:r>
            <a:r>
              <a:rPr lang="en-SE" dirty="0">
                <a:solidFill>
                  <a:srgbClr val="006D70"/>
                </a:solidFill>
              </a:rPr>
              <a:t> time</a:t>
            </a:r>
            <a:endParaRPr lang="en-US" dirty="0">
              <a:solidFill>
                <a:srgbClr val="006D7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34F66BF-588C-06B2-0C8A-0FA1722A71D1}"/>
              </a:ext>
            </a:extLst>
          </p:cNvPr>
          <p:cNvSpPr/>
          <p:nvPr/>
        </p:nvSpPr>
        <p:spPr>
          <a:xfrm>
            <a:off x="2402946" y="5059963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E990ED-27F0-CD91-8C48-0428EDBE1109}"/>
              </a:ext>
            </a:extLst>
          </p:cNvPr>
          <p:cNvSpPr txBox="1"/>
          <p:nvPr/>
        </p:nvSpPr>
        <p:spPr>
          <a:xfrm>
            <a:off x="2791327" y="5050631"/>
            <a:ext cx="105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pressure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4A159F-5756-8855-CE53-8E640FF882A1}"/>
              </a:ext>
            </a:extLst>
          </p:cNvPr>
          <p:cNvCxnSpPr>
            <a:cxnSpLocks/>
            <a:stCxn id="21" idx="7"/>
            <a:endCxn id="9" idx="3"/>
          </p:cNvCxnSpPr>
          <p:nvPr/>
        </p:nvCxnSpPr>
        <p:spPr>
          <a:xfrm flipV="1">
            <a:off x="2710225" y="4195611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35E53A-4E34-AC74-EA64-A65B90431E1A}"/>
              </a:ext>
            </a:extLst>
          </p:cNvPr>
          <p:cNvCxnSpPr>
            <a:cxnSpLocks/>
            <a:stCxn id="21" idx="1"/>
            <a:endCxn id="2" idx="5"/>
          </p:cNvCxnSpPr>
          <p:nvPr/>
        </p:nvCxnSpPr>
        <p:spPr>
          <a:xfrm flipH="1" flipV="1">
            <a:off x="1464535" y="4195611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AC641E-D2C8-4ADD-225A-C2111EB80BA9}"/>
              </a:ext>
            </a:extLst>
          </p:cNvPr>
          <p:cNvGrpSpPr/>
          <p:nvPr/>
        </p:nvGrpSpPr>
        <p:grpSpPr>
          <a:xfrm>
            <a:off x="4814355" y="4032332"/>
            <a:ext cx="2563289" cy="432000"/>
            <a:chOff x="4604412" y="1893985"/>
            <a:chExt cx="2563289" cy="432000"/>
          </a:xfrm>
        </p:grpSpPr>
        <p:sp>
          <p:nvSpPr>
            <p:cNvPr id="28" name="Arrow: Pentagon 27">
              <a:extLst>
                <a:ext uri="{FF2B5EF4-FFF2-40B4-BE49-F238E27FC236}">
                  <a16:creationId xmlns:a16="http://schemas.microsoft.com/office/drawing/2014/main" id="{0117FE4E-1B46-C75F-7729-69947C4AD538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29" name="Graphic 28" descr="Connections with solid fill">
              <a:extLst>
                <a:ext uri="{FF2B5EF4-FFF2-40B4-BE49-F238E27FC236}">
                  <a16:creationId xmlns:a16="http://schemas.microsoft.com/office/drawing/2014/main" id="{5314595E-8D59-8181-8221-EB33EBCA3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54577D-34E5-D390-E8C3-5321DB6103AC}"/>
                  </a:ext>
                </a:extLst>
              </p:cNvPr>
              <p:cNvSpPr txBox="1"/>
              <p:nvPr/>
            </p:nvSpPr>
            <p:spPr>
              <a:xfrm>
                <a:off x="7609259" y="3714745"/>
                <a:ext cx="27656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𝑙𝑒𝑎𝑑𝑡𝑖𝑚𝑒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𝑓𝑜𝑟𝑚𝑎𝑡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54577D-34E5-D390-E8C3-5321DB610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259" y="3714745"/>
                <a:ext cx="2765694" cy="276999"/>
              </a:xfrm>
              <a:prstGeom prst="rect">
                <a:avLst/>
              </a:prstGeom>
              <a:blipFill>
                <a:blip r:embed="rId10"/>
                <a:stretch>
                  <a:fillRect l="-881" t="-2174" r="-2643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88412E-1621-6512-FBBC-28EBE4354E8C}"/>
                  </a:ext>
                </a:extLst>
              </p:cNvPr>
              <p:cNvSpPr txBox="1"/>
              <p:nvPr/>
            </p:nvSpPr>
            <p:spPr>
              <a:xfrm>
                <a:off x="7609259" y="4286234"/>
                <a:ext cx="3973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𝑙𝑒𝑎𝑑𝑡𝑖𝑚𝑒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𝑓𝑜𝑟𝑚𝑎𝑡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𝑝𝑟𝑒𝑠𝑠𝑢𝑟𝑒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88412E-1621-6512-FBBC-28EBE4354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259" y="4286234"/>
                <a:ext cx="3973524" cy="276999"/>
              </a:xfrm>
              <a:prstGeom prst="rect">
                <a:avLst/>
              </a:prstGeom>
              <a:blipFill>
                <a:blip r:embed="rId11"/>
                <a:stretch>
                  <a:fillRect l="-460" t="-2174" r="-1074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086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A0A4E-3B9D-D037-EF40-79B11A099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566744E-2784-C0DB-9082-A3FE9706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Confounding: Common Causes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D83A05-39C3-AD2C-75A0-844954263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“The company pushed for a use case driven requirements specification approach. We investigate whether the </a:t>
            </a:r>
            <a:r>
              <a:rPr lang="en-SE" sz="2400" b="1" dirty="0">
                <a:solidFill>
                  <a:srgbClr val="D0180A"/>
                </a:solidFill>
              </a:rPr>
              <a:t>specification format </a:t>
            </a:r>
            <a:r>
              <a:rPr lang="en-SE" sz="2400" dirty="0"/>
              <a:t>of a requirement decreased the normalized </a:t>
            </a:r>
            <a:r>
              <a:rPr lang="en-SE" sz="2400" b="1" dirty="0">
                <a:solidFill>
                  <a:srgbClr val="006D70"/>
                </a:solidFill>
              </a:rPr>
              <a:t>lead time</a:t>
            </a:r>
            <a:r>
              <a:rPr lang="en-SE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B9A5-FD42-B3DB-8CFB-6A1FA1F5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B7FA3-2D82-9288-4B3A-CB39BEB3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AA7AB-AB28-5BBC-6C98-4F6AF9F5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21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1F7CC95-10A0-2A83-6093-4A0BE70B99C1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FA9F4-1D25-240D-1F96-94306EF076F0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950C2C4C-4C01-6192-775E-605F0C08F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AFAB73F-AA57-D0F0-94C8-19F1C60A2D46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237960-2D46-74AE-66C0-17B0BCAB13EE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30CCCF04-C193-1FB7-E918-095BF8FA6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7489A6-C812-0CBC-7B92-0B564AE549BF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45FE7FA-86E2-4379-C443-10921F536327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54D67EDB-263E-6A53-6367-E0CC6766E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FCBE6FB-816B-97A6-E46A-ECD66097149F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3B8FFAF-2865-A1B6-3CF7-1EE39CA034B8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4089071F-03D2-3406-1921-784B6B65C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4A3E8A4-8196-FBD3-DB0E-9AC01E9CA5F6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E1F93CF-B3BB-0A53-ADDC-72B01BBF956D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72C719-3A7F-6C91-9B63-7C20338E2420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8B8BD47-A696-C657-D934-0F8D233478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9800" y="3143256"/>
            <a:ext cx="5707706" cy="281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72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90E50-DCA3-B62B-5EED-126C2DAA7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9F17583-CE77-D8B1-43AF-BDEC584C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Confounding: Common Causes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4B9655-F706-553E-2AA6-DC9ACE20F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“The company pushed for a use case driven requirements specification approach. We investigate whether the </a:t>
            </a:r>
            <a:r>
              <a:rPr lang="en-SE" sz="2400" b="1" dirty="0">
                <a:solidFill>
                  <a:srgbClr val="D0180A"/>
                </a:solidFill>
              </a:rPr>
              <a:t>specification format </a:t>
            </a:r>
            <a:r>
              <a:rPr lang="en-SE" sz="2400" dirty="0"/>
              <a:t>of a requirement decreased the normalized </a:t>
            </a:r>
            <a:r>
              <a:rPr lang="en-SE" sz="2400" b="1" dirty="0">
                <a:solidFill>
                  <a:srgbClr val="006D70"/>
                </a:solidFill>
              </a:rPr>
              <a:t>lead time</a:t>
            </a:r>
            <a:r>
              <a:rPr lang="en-SE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C0F57-A7E8-9C77-95F5-5764421D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F0E7D-50F5-AC27-0887-BC608EF0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1999-FB6F-4D3C-340C-31091B30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22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8DDE1E6-65D9-181B-BFEE-1019BCA52243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D7B42CD-5F12-148A-EC3B-EC65695E7090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CD1D9996-9D55-B742-4970-587BADF50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24232C4-F965-EFCD-6370-C5216240F97E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C1AB084-E70B-C87C-150E-3414BE04467A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8A946020-4AD5-1721-5846-395C2FBFD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25C5298-BA48-7828-54B5-E8D6B72CB26D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B0DDA8C-FC64-C348-7F2F-B198D1D4D5E4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5B4038DD-5E1C-4847-883C-D5E396A9B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BF6ADF3-992F-C3C4-1571-7D5D3B5E3CF7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1A59C23-E446-7396-2E8D-0BD70AEC3903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667F36FF-DC42-D2EC-2611-A2495B2CA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174A699-31E5-61D2-2430-0F7D8899EE85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83CE25D-1EA6-E6AF-7418-58620DB44D99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EFB451A-FEF7-76B7-B89A-5CB75CCB3E9B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9E74D7B-8972-FF89-DB6D-4B425278C2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286" y="3143256"/>
            <a:ext cx="3083743" cy="30939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CE548C-A8FE-F510-973D-4061D00E94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5813" y="2932349"/>
            <a:ext cx="6624860" cy="33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33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A41BC-8090-E56E-0135-BA773EB09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E9B42-312D-DA71-6E6E-0331656E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Confounding: Common Causes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33D7ED-7D7B-1461-7BF3-6E71D9A3C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“The company pushed for a use case driven requirements specification approach. We investigate whether the </a:t>
            </a:r>
            <a:r>
              <a:rPr lang="en-SE" sz="2400" b="1" dirty="0">
                <a:solidFill>
                  <a:srgbClr val="D0180A"/>
                </a:solidFill>
              </a:rPr>
              <a:t>specification format </a:t>
            </a:r>
            <a:r>
              <a:rPr lang="en-SE" sz="2400" dirty="0"/>
              <a:t>of a requirement decreased the normalized </a:t>
            </a:r>
            <a:r>
              <a:rPr lang="en-SE" sz="2400" b="1" dirty="0">
                <a:solidFill>
                  <a:srgbClr val="006D70"/>
                </a:solidFill>
              </a:rPr>
              <a:t>lead time</a:t>
            </a:r>
            <a:r>
              <a:rPr lang="en-SE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5C6E8-07F0-1939-6F43-08CCB3A0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88ECC-7FB3-568B-383A-86A6D7CA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22698-BB2C-CDDD-A91A-339C1DED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23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434AA5-5BA7-63A4-84CE-8BA5B02451AF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2C8CA29-446C-FAA2-0DF3-FD393C940615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E93550D0-571E-8523-9E42-FD206BB5E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841811-AFFC-5E63-4025-968611D1D458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88BE7FB-2FC6-ACE5-2210-0538B307916D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5998EF44-58C8-DEE5-76D9-E4EEBE289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3965FBD-4869-8679-D4DF-6CB73BC04A7D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03F1050-1813-197D-1DD9-164518C8E5CF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6EED660D-7F2B-25DD-0C24-9C7641DF7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56588C4-7EB4-6AD9-4E93-D5D935539C18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4CEA9B-4A3F-EF42-9605-0A4CA50F22D2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025CE715-DA09-CC65-8FC0-E56BD0ACA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F23555E-73A0-A2AB-2966-91517BBA2AC3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8B1D0D9-FD45-CC95-9CFA-46595CD018B6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FDD771F-2481-58FA-A4E6-3497AE54694F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4DA6AF2-5E02-7E7D-36C1-39F159C87145}"/>
              </a:ext>
            </a:extLst>
          </p:cNvPr>
          <p:cNvSpPr/>
          <p:nvPr/>
        </p:nvSpPr>
        <p:spPr>
          <a:xfrm>
            <a:off x="1150989" y="3534745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75C7D0B-FE10-A943-6D04-97CAC014B2AE}"/>
              </a:ext>
            </a:extLst>
          </p:cNvPr>
          <p:cNvSpPr/>
          <p:nvPr/>
        </p:nvSpPr>
        <p:spPr>
          <a:xfrm>
            <a:off x="3642369" y="3534745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27148D-718D-5BC1-55CA-3D643F61569F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1510989" y="3714745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9FC9A1-B69A-DBD5-1837-DF49908C2EA1}"/>
              </a:ext>
            </a:extLst>
          </p:cNvPr>
          <p:cNvSpPr txBox="1"/>
          <p:nvPr/>
        </p:nvSpPr>
        <p:spPr>
          <a:xfrm>
            <a:off x="1010403" y="3075413"/>
            <a:ext cx="2183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rgbClr val="D0180A"/>
                </a:solidFill>
              </a:rPr>
              <a:t>specification format</a:t>
            </a:r>
            <a:endParaRPr lang="en-US" dirty="0">
              <a:solidFill>
                <a:srgbClr val="D0180A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F13BA7-FDFE-FE47-E369-C07DF9DA6A11}"/>
              </a:ext>
            </a:extLst>
          </p:cNvPr>
          <p:cNvSpPr txBox="1"/>
          <p:nvPr/>
        </p:nvSpPr>
        <p:spPr>
          <a:xfrm>
            <a:off x="3376668" y="398007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6D70"/>
                </a:solidFill>
              </a:rPr>
              <a:t>l</a:t>
            </a:r>
            <a:r>
              <a:rPr lang="en-SE" dirty="0" err="1">
                <a:solidFill>
                  <a:srgbClr val="006D70"/>
                </a:solidFill>
              </a:rPr>
              <a:t>ead</a:t>
            </a:r>
            <a:r>
              <a:rPr lang="en-SE" dirty="0">
                <a:solidFill>
                  <a:srgbClr val="006D70"/>
                </a:solidFill>
              </a:rPr>
              <a:t> time</a:t>
            </a:r>
            <a:endParaRPr lang="en-US" dirty="0">
              <a:solidFill>
                <a:srgbClr val="006D7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EFEA2B-D2A4-EEE0-97E3-5EB8531C7955}"/>
              </a:ext>
            </a:extLst>
          </p:cNvPr>
          <p:cNvSpPr/>
          <p:nvPr/>
        </p:nvSpPr>
        <p:spPr>
          <a:xfrm>
            <a:off x="2396679" y="470637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886E3-5B1E-ED75-848E-801E6D670E14}"/>
              </a:ext>
            </a:extLst>
          </p:cNvPr>
          <p:cNvSpPr txBox="1"/>
          <p:nvPr/>
        </p:nvSpPr>
        <p:spPr>
          <a:xfrm>
            <a:off x="2785060" y="4697044"/>
            <a:ext cx="105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pressure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796977-F3FC-1AA1-36A3-BFDB10B6E24C}"/>
              </a:ext>
            </a:extLst>
          </p:cNvPr>
          <p:cNvCxnSpPr>
            <a:cxnSpLocks/>
            <a:stCxn id="12" idx="7"/>
            <a:endCxn id="3" idx="3"/>
          </p:cNvCxnSpPr>
          <p:nvPr/>
        </p:nvCxnSpPr>
        <p:spPr>
          <a:xfrm flipV="1">
            <a:off x="2703958" y="3842024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8401D2-DAED-5D9F-4AAA-071A22B9D5D3}"/>
              </a:ext>
            </a:extLst>
          </p:cNvPr>
          <p:cNvCxnSpPr>
            <a:cxnSpLocks/>
            <a:stCxn id="12" idx="1"/>
            <a:endCxn id="2" idx="5"/>
          </p:cNvCxnSpPr>
          <p:nvPr/>
        </p:nvCxnSpPr>
        <p:spPr>
          <a:xfrm flipH="1" flipV="1">
            <a:off x="1458268" y="3842024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F68213-9210-77E1-C80E-6ED30AB02DBA}"/>
              </a:ext>
            </a:extLst>
          </p:cNvPr>
          <p:cNvGrpSpPr/>
          <p:nvPr/>
        </p:nvGrpSpPr>
        <p:grpSpPr>
          <a:xfrm>
            <a:off x="4808088" y="3678745"/>
            <a:ext cx="2563289" cy="432000"/>
            <a:chOff x="4604412" y="1893985"/>
            <a:chExt cx="2563289" cy="432000"/>
          </a:xfrm>
        </p:grpSpPr>
        <p:sp>
          <p:nvSpPr>
            <p:cNvPr id="17" name="Arrow: Pentagon 16">
              <a:extLst>
                <a:ext uri="{FF2B5EF4-FFF2-40B4-BE49-F238E27FC236}">
                  <a16:creationId xmlns:a16="http://schemas.microsoft.com/office/drawing/2014/main" id="{D00AFDB7-9342-8283-5C41-9F3DBF362B85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18" name="Graphic 17" descr="Connections with solid fill">
              <a:extLst>
                <a:ext uri="{FF2B5EF4-FFF2-40B4-BE49-F238E27FC236}">
                  <a16:creationId xmlns:a16="http://schemas.microsoft.com/office/drawing/2014/main" id="{56E61F58-F0C7-20B9-D99C-8C79D9DDF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A51329-860C-FB65-6925-C442E042ED83}"/>
                  </a:ext>
                </a:extLst>
              </p:cNvPr>
              <p:cNvSpPr txBox="1"/>
              <p:nvPr/>
            </p:nvSpPr>
            <p:spPr>
              <a:xfrm>
                <a:off x="7602992" y="3361158"/>
                <a:ext cx="27656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trike="sngStrike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trike="sngStrike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trike="sngStrike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E" b="0" i="1" strike="sngStrik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SE" b="0" i="1" strike="sngStrike" smtClean="0">
                          <a:solidFill>
                            <a:srgbClr val="00BFC4"/>
                          </a:solidFill>
                          <a:latin typeface="Cambria Math" panose="02040503050406030204" pitchFamily="18" charset="0"/>
                        </a:rPr>
                        <m:t>𝑙𝑒𝑎𝑑𝑡𝑖𝑚𝑒</m:t>
                      </m:r>
                      <m:r>
                        <a:rPr lang="en-SE" b="0" i="1" strike="sngStrik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trike="sngStrike" smtClean="0">
                          <a:solidFill>
                            <a:srgbClr val="F8766D"/>
                          </a:solidFill>
                          <a:latin typeface="Cambria Math" panose="02040503050406030204" pitchFamily="18" charset="0"/>
                        </a:rPr>
                        <m:t>𝑓𝑜𝑟𝑚𝑎𝑡</m:t>
                      </m:r>
                    </m:oMath>
                  </m:oMathPara>
                </a14:m>
                <a:endParaRPr lang="en-SE" strike="sngStrike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A51329-860C-FB65-6925-C442E042E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992" y="3361158"/>
                <a:ext cx="2765694" cy="276999"/>
              </a:xfrm>
              <a:prstGeom prst="rect">
                <a:avLst/>
              </a:prstGeom>
              <a:blipFill>
                <a:blip r:embed="rId10"/>
                <a:stretch>
                  <a:fillRect l="-881" t="-2174" r="-2643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9E79F8-4F15-952E-6A14-49E631D2F9AF}"/>
                  </a:ext>
                </a:extLst>
              </p:cNvPr>
              <p:cNvSpPr txBox="1"/>
              <p:nvPr/>
            </p:nvSpPr>
            <p:spPr>
              <a:xfrm>
                <a:off x="7602992" y="3932647"/>
                <a:ext cx="3973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𝑙𝑒𝑎𝑑𝑡𝑖𝑚𝑒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𝑓𝑜𝑟𝑚𝑎𝑡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𝑝𝑟𝑒𝑠𝑠𝑢𝑟𝑒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9E79F8-4F15-952E-6A14-49E631D2F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992" y="3932647"/>
                <a:ext cx="3973524" cy="276999"/>
              </a:xfrm>
              <a:prstGeom prst="rect">
                <a:avLst/>
              </a:prstGeom>
              <a:blipFill>
                <a:blip r:embed="rId11"/>
                <a:stretch>
                  <a:fillRect l="-460" t="-2174" r="-1074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553A0E19-E62F-620D-5ED8-DCAED2561BE3}"/>
              </a:ext>
            </a:extLst>
          </p:cNvPr>
          <p:cNvGrpSpPr/>
          <p:nvPr/>
        </p:nvGrpSpPr>
        <p:grpSpPr>
          <a:xfrm>
            <a:off x="838200" y="5248387"/>
            <a:ext cx="10515599" cy="946595"/>
            <a:chOff x="775411" y="5230368"/>
            <a:chExt cx="10515599" cy="94659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08DF15D-E125-5F05-F3FA-BDDF464491FA}"/>
                </a:ext>
              </a:extLst>
            </p:cNvPr>
            <p:cNvSpPr/>
            <p:nvPr/>
          </p:nvSpPr>
          <p:spPr>
            <a:xfrm>
              <a:off x="775411" y="5230368"/>
              <a:ext cx="10515599" cy="94659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SE" dirty="0"/>
                <a:t>If both treatment and outcome have a common cause, we need to statistically adjust for (i.e., control) the confounder to de-bias the effect of interest.</a:t>
              </a:r>
            </a:p>
          </p:txBody>
        </p:sp>
        <p:pic>
          <p:nvPicPr>
            <p:cNvPr id="23" name="Graphic 22" descr="Open quotation mark with solid fill">
              <a:extLst>
                <a:ext uri="{FF2B5EF4-FFF2-40B4-BE49-F238E27FC236}">
                  <a16:creationId xmlns:a16="http://schemas.microsoft.com/office/drawing/2014/main" id="{5B47B81F-50A0-236B-D83E-A51D8351C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8228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65710-5209-3650-494F-E40FA6707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48C2C8-E124-8D8C-23FB-9E8E8DEC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Confounding: Common Causes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9D9C0C-77F6-15EC-282E-3B51BAA41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882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Whenever </a:t>
            </a:r>
            <a:r>
              <a:rPr lang="en-SE" sz="2400" dirty="0">
                <a:solidFill>
                  <a:srgbClr val="D0180A"/>
                </a:solidFill>
              </a:rPr>
              <a:t>specification format = 0</a:t>
            </a:r>
            <a:r>
              <a:rPr lang="en-SE" sz="2400" dirty="0"/>
              <a:t>, the likelihood that </a:t>
            </a:r>
            <a:r>
              <a:rPr lang="en-SE" sz="2400" dirty="0">
                <a:solidFill>
                  <a:schemeClr val="bg1">
                    <a:lumMod val="50000"/>
                  </a:schemeClr>
                </a:solidFill>
              </a:rPr>
              <a:t>pressure = 1 </a:t>
            </a:r>
            <a:r>
              <a:rPr lang="en-SE" sz="2400" dirty="0"/>
              <a:t>is much higher which causes a </a:t>
            </a:r>
            <a:r>
              <a:rPr lang="en-SE" sz="2400" dirty="0">
                <a:solidFill>
                  <a:srgbClr val="006D70"/>
                </a:solidFill>
              </a:rPr>
              <a:t>lower lead time</a:t>
            </a:r>
            <a:r>
              <a:rPr lang="en-SE" sz="2400" dirty="0"/>
              <a:t>.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7E4BE-66D0-C9A0-0786-0675C0F3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E6AEB-5155-5447-8E08-24CD922B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C6ED8-2856-D8C4-324E-C7DE9CA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24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DE64167-2D50-4650-0D3F-B03592653CB2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B022A7C-3BFB-6520-2BE1-BCC48D2B4935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548945C8-2B8C-A88E-5DA9-3817BC20D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01A9929-686F-4586-45BA-2F63FBE01218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82673C9-977C-38C8-6FCA-80920626D77B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31E0B8D2-A4FE-E297-C3F9-F27C4C77D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F7243D8-B7BF-F554-F2D0-02E6BF6B369D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44C29FA-8209-664A-2CA2-DEB87EC4C910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9BD5DA61-67F2-9844-A002-E6AEED45B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EE261F4-F3DA-2900-8D2A-1FA80908A84D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2B561F-1B83-57AB-0597-DAACEE0E6760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E4A5818C-901F-C1A8-FD3C-28CCC9CEF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CCB414-5E88-8809-1940-C1658A3DD596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D1686E0-6059-5136-73BE-D113AD17BFAB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A2C913E-0CAB-D514-0398-7ACB84E77BEF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EF8999F-119C-1D63-1091-9A471BC7CAAB}"/>
              </a:ext>
            </a:extLst>
          </p:cNvPr>
          <p:cNvSpPr/>
          <p:nvPr/>
        </p:nvSpPr>
        <p:spPr>
          <a:xfrm>
            <a:off x="6915499" y="3442242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B49452C-C164-0A0F-1231-D70B23241A92}"/>
              </a:ext>
            </a:extLst>
          </p:cNvPr>
          <p:cNvSpPr/>
          <p:nvPr/>
        </p:nvSpPr>
        <p:spPr>
          <a:xfrm>
            <a:off x="9406879" y="3442242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5EF6FD-BBEC-688D-152E-B7391D4AA4FB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7275499" y="3622242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619E31-46DA-AD4C-F103-8A8A53095256}"/>
              </a:ext>
            </a:extLst>
          </p:cNvPr>
          <p:cNvSpPr txBox="1"/>
          <p:nvPr/>
        </p:nvSpPr>
        <p:spPr>
          <a:xfrm>
            <a:off x="6774913" y="2982910"/>
            <a:ext cx="2183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rgbClr val="D0180A"/>
                </a:solidFill>
              </a:rPr>
              <a:t>specification format</a:t>
            </a:r>
            <a:endParaRPr lang="en-US" dirty="0">
              <a:solidFill>
                <a:srgbClr val="D0180A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37959-6C10-5456-D378-8939440B5549}"/>
              </a:ext>
            </a:extLst>
          </p:cNvPr>
          <p:cNvSpPr txBox="1"/>
          <p:nvPr/>
        </p:nvSpPr>
        <p:spPr>
          <a:xfrm>
            <a:off x="9845440" y="345456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6D70"/>
                </a:solidFill>
              </a:rPr>
              <a:t>l</a:t>
            </a:r>
            <a:r>
              <a:rPr lang="en-SE" dirty="0" err="1">
                <a:solidFill>
                  <a:srgbClr val="006D70"/>
                </a:solidFill>
              </a:rPr>
              <a:t>ead</a:t>
            </a:r>
            <a:r>
              <a:rPr lang="en-SE" dirty="0">
                <a:solidFill>
                  <a:srgbClr val="006D70"/>
                </a:solidFill>
              </a:rPr>
              <a:t> time</a:t>
            </a:r>
            <a:endParaRPr lang="en-US" dirty="0">
              <a:solidFill>
                <a:srgbClr val="006D7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1E1FBC-FF0D-9120-17E5-2A3FBD77F4D2}"/>
              </a:ext>
            </a:extLst>
          </p:cNvPr>
          <p:cNvSpPr/>
          <p:nvPr/>
        </p:nvSpPr>
        <p:spPr>
          <a:xfrm>
            <a:off x="8161189" y="4613873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0B4B05-8A6B-B7E8-B148-18EC87C98731}"/>
              </a:ext>
            </a:extLst>
          </p:cNvPr>
          <p:cNvSpPr txBox="1"/>
          <p:nvPr/>
        </p:nvSpPr>
        <p:spPr>
          <a:xfrm>
            <a:off x="8549570" y="4604541"/>
            <a:ext cx="105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pressure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CEC13D-9E29-8E76-493D-2D55C1E32069}"/>
              </a:ext>
            </a:extLst>
          </p:cNvPr>
          <p:cNvCxnSpPr>
            <a:cxnSpLocks/>
            <a:stCxn id="12" idx="7"/>
            <a:endCxn id="3" idx="3"/>
          </p:cNvCxnSpPr>
          <p:nvPr/>
        </p:nvCxnSpPr>
        <p:spPr>
          <a:xfrm flipV="1">
            <a:off x="8468468" y="3749521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6B378C-B1FA-365A-9FAC-16A5A1FFC3B2}"/>
              </a:ext>
            </a:extLst>
          </p:cNvPr>
          <p:cNvCxnSpPr>
            <a:cxnSpLocks/>
            <a:stCxn id="12" idx="1"/>
            <a:endCxn id="2" idx="5"/>
          </p:cNvCxnSpPr>
          <p:nvPr/>
        </p:nvCxnSpPr>
        <p:spPr>
          <a:xfrm flipH="1" flipV="1">
            <a:off x="7222778" y="3749521"/>
            <a:ext cx="991132" cy="9170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ECA5C9-35ED-53CA-C827-6BD2EF0EAD69}"/>
              </a:ext>
            </a:extLst>
          </p:cNvPr>
          <p:cNvGrpSpPr/>
          <p:nvPr/>
        </p:nvGrpSpPr>
        <p:grpSpPr>
          <a:xfrm>
            <a:off x="802568" y="3454561"/>
            <a:ext cx="5656535" cy="1156892"/>
            <a:chOff x="775411" y="5230369"/>
            <a:chExt cx="5656535" cy="115689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B675A98-EACB-2EC5-F173-63541C8F6C6D}"/>
                </a:ext>
              </a:extLst>
            </p:cNvPr>
            <p:cNvSpPr/>
            <p:nvPr/>
          </p:nvSpPr>
          <p:spPr>
            <a:xfrm>
              <a:off x="775411" y="5230369"/>
              <a:ext cx="5656535" cy="1156892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SE" dirty="0"/>
                <a:t>“Whenever </a:t>
              </a:r>
              <a:r>
                <a:rPr lang="en-SE" dirty="0">
                  <a:solidFill>
                    <a:srgbClr val="D0180A"/>
                  </a:solidFill>
                </a:rPr>
                <a:t>specification format = 0</a:t>
              </a:r>
              <a:r>
                <a:rPr lang="en-SE" dirty="0"/>
                <a:t>, the likelihood that </a:t>
              </a:r>
              <a:r>
                <a:rPr lang="en-SE" dirty="0">
                  <a:solidFill>
                    <a:schemeClr val="bg1">
                      <a:lumMod val="50000"/>
                    </a:schemeClr>
                  </a:solidFill>
                </a:rPr>
                <a:t>pressure = 1 </a:t>
              </a:r>
              <a:r>
                <a:rPr lang="en-SE" dirty="0"/>
                <a:t>is much higher” is an association, but not causal in this direction!</a:t>
              </a:r>
            </a:p>
          </p:txBody>
        </p:sp>
        <p:pic>
          <p:nvPicPr>
            <p:cNvPr id="23" name="Graphic 22" descr="Open quotation mark with solid fill">
              <a:extLst>
                <a:ext uri="{FF2B5EF4-FFF2-40B4-BE49-F238E27FC236}">
                  <a16:creationId xmlns:a16="http://schemas.microsoft.com/office/drawing/2014/main" id="{91256A0D-115A-677A-CCC7-B1C80FB5A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FF21D4-605B-A616-83D3-A7A1CBFA5B71}"/>
              </a:ext>
            </a:extLst>
          </p:cNvPr>
          <p:cNvGrpSpPr/>
          <p:nvPr/>
        </p:nvGrpSpPr>
        <p:grpSpPr>
          <a:xfrm rot="2700939">
            <a:off x="7344793" y="3839305"/>
            <a:ext cx="720000" cy="720000"/>
            <a:chOff x="5604304" y="3426506"/>
            <a:chExt cx="720000" cy="7200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4E21AB-35E9-6EDA-57F5-1E8F10418131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Chevron arrows with solid fill">
              <a:extLst>
                <a:ext uri="{FF2B5EF4-FFF2-40B4-BE49-F238E27FC236}">
                  <a16:creationId xmlns:a16="http://schemas.microsoft.com/office/drawing/2014/main" id="{826BB903-1D88-D0B9-ACE4-45535BF20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17C2D48-C242-F05E-FA7B-D77398748D60}"/>
              </a:ext>
            </a:extLst>
          </p:cNvPr>
          <p:cNvGrpSpPr/>
          <p:nvPr/>
        </p:nvGrpSpPr>
        <p:grpSpPr>
          <a:xfrm rot="18884195">
            <a:off x="8643199" y="3847261"/>
            <a:ext cx="720000" cy="720000"/>
            <a:chOff x="5604304" y="3426506"/>
            <a:chExt cx="720000" cy="720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45E32CE-8962-F4F4-C26D-84FCB34665E9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Chevron arrows with solid fill">
              <a:extLst>
                <a:ext uri="{FF2B5EF4-FFF2-40B4-BE49-F238E27FC236}">
                  <a16:creationId xmlns:a16="http://schemas.microsoft.com/office/drawing/2014/main" id="{652DBFB8-64C4-4952-7DC2-0671FC0FD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032CAB85-F62C-9893-929F-0D8DAB0CEF22}"/>
              </a:ext>
            </a:extLst>
          </p:cNvPr>
          <p:cNvSpPr txBox="1">
            <a:spLocks/>
          </p:cNvSpPr>
          <p:nvPr/>
        </p:nvSpPr>
        <p:spPr>
          <a:xfrm>
            <a:off x="838200" y="5456173"/>
            <a:ext cx="10515600" cy="882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E" sz="2400" dirty="0"/>
              <a:t>When </a:t>
            </a:r>
            <a:r>
              <a:rPr lang="en-SE" sz="2400" i="1" dirty="0"/>
              <a:t>not</a:t>
            </a:r>
            <a:r>
              <a:rPr lang="en-SE" sz="2400" dirty="0"/>
              <a:t> controlling the confounder, “information flows” from the cause through the confounder to the effect in a non-causal direction.</a:t>
            </a:r>
          </a:p>
        </p:txBody>
      </p:sp>
      <p:pic>
        <p:nvPicPr>
          <p:cNvPr id="32" name="Graphic 31" descr="Raised hand with solid fill">
            <a:extLst>
              <a:ext uri="{FF2B5EF4-FFF2-40B4-BE49-F238E27FC236}">
                <a16:creationId xmlns:a16="http://schemas.microsoft.com/office/drawing/2014/main" id="{C92CFC32-CD5F-58FB-A0D3-EE0CDAB3A3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25862" y="4717843"/>
            <a:ext cx="360000" cy="360000"/>
          </a:xfrm>
          <a:prstGeom prst="rect">
            <a:avLst/>
          </a:prstGeom>
        </p:spPr>
      </p:pic>
      <p:pic>
        <p:nvPicPr>
          <p:cNvPr id="33" name="Graphic 32" descr="Eye with solid fill">
            <a:extLst>
              <a:ext uri="{FF2B5EF4-FFF2-40B4-BE49-F238E27FC236}">
                <a16:creationId xmlns:a16="http://schemas.microsoft.com/office/drawing/2014/main" id="{85741DE9-1B3A-6937-E19F-38C1441C7A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60374" y="4708300"/>
            <a:ext cx="360000" cy="360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83F0686-8884-5314-268D-983BDD8CE131}"/>
              </a:ext>
            </a:extLst>
          </p:cNvPr>
          <p:cNvSpPr txBox="1"/>
          <p:nvPr/>
        </p:nvSpPr>
        <p:spPr>
          <a:xfrm>
            <a:off x="970861" y="47083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Remember: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7DCC7D-926E-C052-F834-3F4D8370FE57}"/>
              </a:ext>
            </a:extLst>
          </p:cNvPr>
          <p:cNvSpPr txBox="1"/>
          <p:nvPr/>
        </p:nvSpPr>
        <p:spPr>
          <a:xfrm>
            <a:off x="2729910" y="4712966"/>
            <a:ext cx="132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observing 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3956BE-41F7-81D1-DC29-78A01B0F6BE1}"/>
              </a:ext>
            </a:extLst>
          </p:cNvPr>
          <p:cNvSpPr txBox="1"/>
          <p:nvPr/>
        </p:nvSpPr>
        <p:spPr>
          <a:xfrm>
            <a:off x="4383503" y="470823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doing</a:t>
            </a:r>
          </a:p>
        </p:txBody>
      </p:sp>
    </p:spTree>
    <p:extLst>
      <p:ext uri="{BB962C8B-B14F-4D97-AF65-F5344CB8AC3E}">
        <p14:creationId xmlns:p14="http://schemas.microsoft.com/office/powerpoint/2010/main" val="326521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CA78-5BE5-5927-163E-D4FAE490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 of Confounding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C985-70BA-5BEA-5B7E-689B16D43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1486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“</a:t>
            </a:r>
            <a:r>
              <a:rPr lang="en-US" dirty="0"/>
              <a:t>Coverage Is Not Strongly Correlated</a:t>
            </a:r>
            <a:r>
              <a:rPr lang="en-SE" dirty="0"/>
              <a:t> </a:t>
            </a:r>
            <a:r>
              <a:rPr lang="en-US" dirty="0"/>
              <a:t>with Test Suite Effectiveness</a:t>
            </a:r>
            <a:r>
              <a:rPr lang="en-SE" dirty="0"/>
              <a:t>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F6F4E-627C-DEEF-FED8-900521FD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969A0-17E4-8E18-6BF9-E09B6AD6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239F-E810-ECFA-7551-998FA7F3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AE221-79F2-B1A7-8168-042D9AAF5D18}"/>
              </a:ext>
            </a:extLst>
          </p:cNvPr>
          <p:cNvSpPr txBox="1"/>
          <p:nvPr/>
        </p:nvSpPr>
        <p:spPr>
          <a:xfrm>
            <a:off x="838200" y="5894685"/>
            <a:ext cx="3318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/>
              <a:t>Inozemtseva</a:t>
            </a:r>
            <a:r>
              <a:rPr lang="en-US" sz="800" dirty="0"/>
              <a:t>, L., &amp; Holmes, R. (2014, May). Coverage is not strongly correlated with test suite effectiveness. In </a:t>
            </a:r>
            <a:r>
              <a:rPr lang="en-US" sz="800" i="1" dirty="0"/>
              <a:t>Proceedings of the 36th international conference on software engineering</a:t>
            </a:r>
            <a:r>
              <a:rPr lang="en-US" sz="800" dirty="0"/>
              <a:t> (pp. 435-445).</a:t>
            </a:r>
            <a:endParaRPr lang="en-SE" sz="8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B3ECE9-D9E9-0EC7-354D-12164FED63B4}"/>
              </a:ext>
            </a:extLst>
          </p:cNvPr>
          <p:cNvSpPr/>
          <p:nvPr/>
        </p:nvSpPr>
        <p:spPr>
          <a:xfrm>
            <a:off x="4038600" y="5942954"/>
            <a:ext cx="3318933" cy="365126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600" b="1" dirty="0"/>
              <a:t>Most Influential Paper at ICSE’24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652C50D-C271-910F-28B6-5D86F41AEC61}"/>
              </a:ext>
            </a:extLst>
          </p:cNvPr>
          <p:cNvGrpSpPr/>
          <p:nvPr/>
        </p:nvGrpSpPr>
        <p:grpSpPr>
          <a:xfrm>
            <a:off x="1111990" y="3399837"/>
            <a:ext cx="4000313" cy="815468"/>
            <a:chOff x="996244" y="3006817"/>
            <a:chExt cx="4000313" cy="81546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FF9359-1F85-D2D7-3124-1D856B05B070}"/>
                </a:ext>
              </a:extLst>
            </p:cNvPr>
            <p:cNvSpPr/>
            <p:nvPr/>
          </p:nvSpPr>
          <p:spPr>
            <a:xfrm>
              <a:off x="1309033" y="3462285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2E04F61-3BD8-D6EA-1E19-F54C711C333F}"/>
                </a:ext>
              </a:extLst>
            </p:cNvPr>
            <p:cNvSpPr/>
            <p:nvPr/>
          </p:nvSpPr>
          <p:spPr>
            <a:xfrm>
              <a:off x="3800413" y="3462285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C4DE796-C18C-A04A-A00A-1CF915BF6B9C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1669033" y="3642285"/>
              <a:ext cx="213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E38E90-92E0-535B-5127-2ABCC19365AF}"/>
                </a:ext>
              </a:extLst>
            </p:cNvPr>
            <p:cNvSpPr txBox="1"/>
            <p:nvPr/>
          </p:nvSpPr>
          <p:spPr>
            <a:xfrm>
              <a:off x="996244" y="3006817"/>
              <a:ext cx="2046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D0180A"/>
                  </a:solidFill>
                </a:rPr>
                <a:t>t</a:t>
              </a:r>
              <a:r>
                <a:rPr lang="en-SE" dirty="0" err="1">
                  <a:solidFill>
                    <a:srgbClr val="D0180A"/>
                  </a:solidFill>
                </a:rPr>
                <a:t>est</a:t>
              </a:r>
              <a:r>
                <a:rPr lang="en-SE" dirty="0">
                  <a:solidFill>
                    <a:srgbClr val="D0180A"/>
                  </a:solidFill>
                </a:rPr>
                <a:t> suite coverage</a:t>
              </a:r>
              <a:endParaRPr lang="en-US" dirty="0">
                <a:solidFill>
                  <a:srgbClr val="D0180A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888D24-7BA9-BE69-AD9A-F2E9B3EBEDDF}"/>
                </a:ext>
              </a:extLst>
            </p:cNvPr>
            <p:cNvSpPr txBox="1"/>
            <p:nvPr/>
          </p:nvSpPr>
          <p:spPr>
            <a:xfrm>
              <a:off x="3304747" y="3036587"/>
              <a:ext cx="1691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006D70"/>
                  </a:solidFill>
                </a:rPr>
                <a:t>m</a:t>
              </a:r>
              <a:r>
                <a:rPr lang="en-SE" dirty="0" err="1">
                  <a:solidFill>
                    <a:srgbClr val="006D70"/>
                  </a:solidFill>
                </a:rPr>
                <a:t>utation</a:t>
              </a:r>
              <a:r>
                <a:rPr lang="en-SE" dirty="0">
                  <a:solidFill>
                    <a:srgbClr val="006D70"/>
                  </a:solidFill>
                </a:rPr>
                <a:t> score</a:t>
              </a:r>
              <a:endParaRPr lang="en-US" dirty="0">
                <a:solidFill>
                  <a:srgbClr val="006D70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076D64-E204-D9F3-B7D3-FA5C848E05C2}"/>
              </a:ext>
            </a:extLst>
          </p:cNvPr>
          <p:cNvGrpSpPr/>
          <p:nvPr/>
        </p:nvGrpSpPr>
        <p:grpSpPr>
          <a:xfrm>
            <a:off x="6592955" y="3399837"/>
            <a:ext cx="4000313" cy="1987099"/>
            <a:chOff x="996244" y="3006817"/>
            <a:chExt cx="4000313" cy="1987099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6B036C7-217D-F11C-F7E0-ED73BFAB7FAB}"/>
                </a:ext>
              </a:extLst>
            </p:cNvPr>
            <p:cNvSpPr/>
            <p:nvPr/>
          </p:nvSpPr>
          <p:spPr>
            <a:xfrm>
              <a:off x="1309033" y="3462285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CDAA0E0-92FF-5CC1-F0B8-5E4F162A0D2E}"/>
                </a:ext>
              </a:extLst>
            </p:cNvPr>
            <p:cNvSpPr/>
            <p:nvPr/>
          </p:nvSpPr>
          <p:spPr>
            <a:xfrm>
              <a:off x="3800413" y="3462285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9C9241E-D0B6-9A35-6E89-B82B2DE4EA71}"/>
                </a:ext>
              </a:extLst>
            </p:cNvPr>
            <p:cNvCxnSpPr>
              <a:stCxn id="30" idx="6"/>
              <a:endCxn id="31" idx="2"/>
            </p:cNvCxnSpPr>
            <p:nvPr/>
          </p:nvCxnSpPr>
          <p:spPr>
            <a:xfrm>
              <a:off x="1669033" y="3642285"/>
              <a:ext cx="213138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616017F-97EE-2B94-FFE8-F6CF25745B9E}"/>
                </a:ext>
              </a:extLst>
            </p:cNvPr>
            <p:cNvSpPr txBox="1"/>
            <p:nvPr/>
          </p:nvSpPr>
          <p:spPr>
            <a:xfrm>
              <a:off x="996244" y="3006817"/>
              <a:ext cx="2046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D0180A"/>
                  </a:solidFill>
                </a:rPr>
                <a:t>t</a:t>
              </a:r>
              <a:r>
                <a:rPr lang="en-SE" dirty="0" err="1">
                  <a:solidFill>
                    <a:srgbClr val="D0180A"/>
                  </a:solidFill>
                </a:rPr>
                <a:t>est</a:t>
              </a:r>
              <a:r>
                <a:rPr lang="en-SE" dirty="0">
                  <a:solidFill>
                    <a:srgbClr val="D0180A"/>
                  </a:solidFill>
                </a:rPr>
                <a:t> suite coverage</a:t>
              </a:r>
              <a:endParaRPr lang="en-US" dirty="0">
                <a:solidFill>
                  <a:srgbClr val="D0180A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BEC4DB7-C842-DAD6-69AF-1950F4CEF476}"/>
                </a:ext>
              </a:extLst>
            </p:cNvPr>
            <p:cNvSpPr txBox="1"/>
            <p:nvPr/>
          </p:nvSpPr>
          <p:spPr>
            <a:xfrm>
              <a:off x="3304747" y="3036587"/>
              <a:ext cx="1691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006D70"/>
                  </a:solidFill>
                </a:rPr>
                <a:t>m</a:t>
              </a:r>
              <a:r>
                <a:rPr lang="en-SE" dirty="0" err="1">
                  <a:solidFill>
                    <a:srgbClr val="006D70"/>
                  </a:solidFill>
                </a:rPr>
                <a:t>utation</a:t>
              </a:r>
              <a:r>
                <a:rPr lang="en-SE" dirty="0">
                  <a:solidFill>
                    <a:srgbClr val="006D70"/>
                  </a:solidFill>
                </a:rPr>
                <a:t> score</a:t>
              </a:r>
              <a:endParaRPr lang="en-US" dirty="0">
                <a:solidFill>
                  <a:srgbClr val="006D70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3E2AE67-28D2-706E-4D37-BC1A9F4A72FE}"/>
                </a:ext>
              </a:extLst>
            </p:cNvPr>
            <p:cNvSpPr/>
            <p:nvPr/>
          </p:nvSpPr>
          <p:spPr>
            <a:xfrm>
              <a:off x="2554723" y="4633916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FF61F32-6638-2189-953D-A420F7D7AC4F}"/>
                </a:ext>
              </a:extLst>
            </p:cNvPr>
            <p:cNvSpPr txBox="1"/>
            <p:nvPr/>
          </p:nvSpPr>
          <p:spPr>
            <a:xfrm>
              <a:off x="2943104" y="4624584"/>
              <a:ext cx="1536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test suite size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067F5D9-7792-1A99-19AE-35C727DDEFDF}"/>
                </a:ext>
              </a:extLst>
            </p:cNvPr>
            <p:cNvCxnSpPr>
              <a:cxnSpLocks/>
              <a:stCxn id="35" idx="7"/>
              <a:endCxn id="31" idx="3"/>
            </p:cNvCxnSpPr>
            <p:nvPr/>
          </p:nvCxnSpPr>
          <p:spPr>
            <a:xfrm flipV="1">
              <a:off x="2862002" y="3769564"/>
              <a:ext cx="991132" cy="9170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A05667D-0711-D779-B48E-E5E1CB8E2DFC}"/>
                </a:ext>
              </a:extLst>
            </p:cNvPr>
            <p:cNvCxnSpPr>
              <a:cxnSpLocks/>
              <a:stCxn id="35" idx="1"/>
              <a:endCxn id="30" idx="5"/>
            </p:cNvCxnSpPr>
            <p:nvPr/>
          </p:nvCxnSpPr>
          <p:spPr>
            <a:xfrm flipH="1" flipV="1">
              <a:off x="1616312" y="3769564"/>
              <a:ext cx="991132" cy="9170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9B3BA29-C8FD-3B09-FE5F-4772EF916AA0}"/>
              </a:ext>
            </a:extLst>
          </p:cNvPr>
          <p:cNvSpPr/>
          <p:nvPr/>
        </p:nvSpPr>
        <p:spPr>
          <a:xfrm>
            <a:off x="5136913" y="3545255"/>
            <a:ext cx="1431431" cy="1579506"/>
          </a:xfrm>
          <a:prstGeom prst="rightArrow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100000">
                <a:schemeClr val="tx2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DAF65A-592E-7EC6-1308-938A3A9DDD8A}"/>
              </a:ext>
            </a:extLst>
          </p:cNvPr>
          <p:cNvSpPr txBox="1"/>
          <p:nvPr/>
        </p:nvSpPr>
        <p:spPr>
          <a:xfrm>
            <a:off x="838200" y="54438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>
                <a:hlinkClick r:id="rId2"/>
              </a:rPr>
              <a:t>http://dx.doi.org/10.1145/2568225.2568271</a:t>
            </a:r>
            <a:r>
              <a:rPr lang="en-SE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F570C11-18C7-A912-49D0-2B256F57D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577" y="2447286"/>
            <a:ext cx="4442845" cy="5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68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DB2B7-0FC9-2535-E6A5-50A02145F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7E8AF4-BDF0-979E-9259-F7334243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Mediation: Pipes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909A37-5248-E227-E7DC-9E32E0F4C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“The company tested a new </a:t>
            </a:r>
            <a:r>
              <a:rPr lang="en-SE" sz="2400" b="1" dirty="0">
                <a:solidFill>
                  <a:srgbClr val="D0180A"/>
                </a:solidFill>
              </a:rPr>
              <a:t>technique</a:t>
            </a:r>
            <a:r>
              <a:rPr lang="en-SE" sz="2400" dirty="0"/>
              <a:t> in their requirements engineering phase that is enabled by a </a:t>
            </a:r>
            <a:r>
              <a:rPr lang="en-SE" sz="2400" b="1" dirty="0">
                <a:solidFill>
                  <a:schemeClr val="bg1">
                    <a:lumMod val="50000"/>
                  </a:schemeClr>
                </a:solidFill>
              </a:rPr>
              <a:t>prototype tool</a:t>
            </a:r>
            <a:r>
              <a:rPr lang="en-SE" sz="2400" dirty="0"/>
              <a:t>. We investigated whether this technique improved the engineers’ </a:t>
            </a:r>
            <a:r>
              <a:rPr lang="en-SE" sz="2400" b="1" dirty="0">
                <a:solidFill>
                  <a:srgbClr val="006D70"/>
                </a:solidFill>
              </a:rPr>
              <a:t>productivity</a:t>
            </a:r>
            <a:r>
              <a:rPr lang="en-SE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2F02E-F077-39C1-0685-4CC4A8D7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EEBA1-0910-113E-2423-D8AA1D1B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08D60-A68A-E671-BB78-996AAC1D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26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5DD1B6A-345C-E688-CC16-CBDA468ECF17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C8C5261-0EA2-237D-4A85-5ABF6884822F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B2564E65-555B-81DC-8C9C-6F4FC2AD9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7EA6BEE-334E-7595-9120-32013A504908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BBC0F27-DFD6-69AD-E58E-B1E0DA191396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DFD38B88-0B1B-43B8-2A7F-458C44739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77485E1-35A1-FE13-0D45-6EDB9ECE4E61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C70149E-4223-08A6-E9A3-16130B365213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9E69808B-6209-4370-2362-4EA77B70C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00AFABA-D605-583F-C38D-638D66EA1B2D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BCBA6CC-CC0D-5BBF-5C03-435EF60679CC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DA6DAB69-57DD-6459-AF0D-3167FEBAB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E20DFDB-51B9-0F83-D203-22006FC58A13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36C8ABB-622A-D1CC-44AD-F90DCA837860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E24F20B-8319-9058-4041-B264A110AA85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70B74B8-1A4B-4F34-1EF0-007BB994269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91656" y="4106826"/>
            <a:ext cx="3286599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632C058-AF93-8C55-3DF8-3EABE8ED3353}"/>
              </a:ext>
            </a:extLst>
          </p:cNvPr>
          <p:cNvSpPr txBox="1"/>
          <p:nvPr/>
        </p:nvSpPr>
        <p:spPr>
          <a:xfrm>
            <a:off x="2392335" y="3068414"/>
            <a:ext cx="2988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solidFill>
                  <a:srgbClr val="D0180A"/>
                </a:solidFill>
              </a:rPr>
              <a:t>t</a:t>
            </a:r>
            <a:r>
              <a:rPr lang="en-SE" noProof="0" dirty="0" err="1">
                <a:solidFill>
                  <a:srgbClr val="D0180A"/>
                </a:solidFill>
              </a:rPr>
              <a:t>echnique</a:t>
            </a:r>
            <a:endParaRPr lang="en-SE" noProof="0" dirty="0">
              <a:solidFill>
                <a:srgbClr val="D0180A"/>
              </a:solidFill>
            </a:endParaRPr>
          </a:p>
          <a:p>
            <a:r>
              <a:rPr lang="en-SE" dirty="0">
                <a:solidFill>
                  <a:srgbClr val="D0180A"/>
                </a:solidFill>
              </a:rPr>
              <a:t>(0 = baseline, 1 = treatment) </a:t>
            </a:r>
            <a:endParaRPr lang="en-GB" noProof="0" dirty="0">
              <a:solidFill>
                <a:srgbClr val="D0180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8C4EB2-0229-7538-11CC-82753CB503F6}"/>
              </a:ext>
            </a:extLst>
          </p:cNvPr>
          <p:cNvSpPr txBox="1"/>
          <p:nvPr/>
        </p:nvSpPr>
        <p:spPr>
          <a:xfrm>
            <a:off x="7401051" y="3254928"/>
            <a:ext cx="136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noProof="0" dirty="0">
                <a:solidFill>
                  <a:srgbClr val="006D70"/>
                </a:solidFill>
              </a:rPr>
              <a:t>productivity</a:t>
            </a:r>
            <a:endParaRPr lang="en-GB" noProof="0" dirty="0">
              <a:solidFill>
                <a:srgbClr val="006D7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BB4C6E-68E6-8D3D-9949-4554C441DBDD}"/>
                  </a:ext>
                </a:extLst>
              </p:cNvPr>
              <p:cNvSpPr txBox="1"/>
              <p:nvPr/>
            </p:nvSpPr>
            <p:spPr>
              <a:xfrm>
                <a:off x="4922098" y="4166628"/>
                <a:ext cx="2425714" cy="523220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E" sz="1400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SE" sz="1400" dirty="0"/>
                  <a:t>: the treatment technique slightly improves productivity</a:t>
                </a:r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BB4C6E-68E6-8D3D-9949-4554C441D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098" y="4166628"/>
                <a:ext cx="2425714" cy="523220"/>
              </a:xfrm>
              <a:prstGeom prst="rect">
                <a:avLst/>
              </a:prstGeom>
              <a:blipFill>
                <a:blip r:embed="rId8"/>
                <a:stretch>
                  <a:fillRect l="-754" t="-2353" b="-11765"/>
                </a:stretch>
              </a:blipFill>
              <a:ln>
                <a:noFill/>
                <a:prstDash val="solid"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2E9A47B-074C-4652-688E-AF36DBD42C63}"/>
              </a:ext>
            </a:extLst>
          </p:cNvPr>
          <p:cNvSpPr/>
          <p:nvPr/>
        </p:nvSpPr>
        <p:spPr>
          <a:xfrm>
            <a:off x="4131656" y="3926826"/>
            <a:ext cx="360000" cy="360000"/>
          </a:xfrm>
          <a:prstGeom prst="roundRect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F3D203-FE60-76F0-9924-B2C4A4724416}"/>
              </a:ext>
            </a:extLst>
          </p:cNvPr>
          <p:cNvSpPr/>
          <p:nvPr/>
        </p:nvSpPr>
        <p:spPr>
          <a:xfrm>
            <a:off x="7778255" y="3926826"/>
            <a:ext cx="360000" cy="360000"/>
          </a:xfrm>
          <a:prstGeom prst="roundRect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F24977B-024F-3206-BC6B-95EC8E2DF704}"/>
              </a:ext>
            </a:extLst>
          </p:cNvPr>
          <p:cNvSpPr/>
          <p:nvPr/>
        </p:nvSpPr>
        <p:spPr>
          <a:xfrm>
            <a:off x="5954955" y="5166166"/>
            <a:ext cx="360000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8B25C8-D78C-DDE7-0D28-CB0E259ED25C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>
            <a:off x="4311656" y="4286826"/>
            <a:ext cx="1643299" cy="105934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CA9C5A-D64E-4E43-6601-6AB1AC9C8072}"/>
              </a:ext>
            </a:extLst>
          </p:cNvPr>
          <p:cNvCxnSpPr>
            <a:cxnSpLocks/>
            <a:stCxn id="13" idx="3"/>
            <a:endCxn id="12" idx="2"/>
          </p:cNvCxnSpPr>
          <p:nvPr/>
        </p:nvCxnSpPr>
        <p:spPr>
          <a:xfrm flipV="1">
            <a:off x="6314955" y="4286826"/>
            <a:ext cx="1643300" cy="105934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5AADFA-D10C-7CD2-332E-28A267F713DC}"/>
              </a:ext>
            </a:extLst>
          </p:cNvPr>
          <p:cNvSpPr txBox="1"/>
          <p:nvPr/>
        </p:nvSpPr>
        <p:spPr>
          <a:xfrm>
            <a:off x="5594155" y="5600357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chemeClr val="bg1">
                    <a:lumMod val="50000"/>
                  </a:schemeClr>
                </a:solidFill>
              </a:rPr>
              <a:t>tool appeal</a:t>
            </a:r>
            <a:endParaRPr lang="en-GB" noProof="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87C241-983E-86D8-571A-B9A12F99425F}"/>
                  </a:ext>
                </a:extLst>
              </p:cNvPr>
              <p:cNvSpPr txBox="1"/>
              <p:nvPr/>
            </p:nvSpPr>
            <p:spPr>
              <a:xfrm>
                <a:off x="935352" y="4622171"/>
                <a:ext cx="39806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E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SE" sz="1400" dirty="0"/>
                  <a:t>: the prototype implementation of the new technique is not yet appealing</a:t>
                </a:r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87C241-983E-86D8-571A-B9A12F994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52" y="4622171"/>
                <a:ext cx="3980614" cy="523220"/>
              </a:xfrm>
              <a:prstGeom prst="rect">
                <a:avLst/>
              </a:prstGeom>
              <a:blipFill>
                <a:blip r:embed="rId9"/>
                <a:stretch>
                  <a:fillRect l="-459" t="-2326" b="-1162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F84C18-EA4E-C2CD-FFED-5528A0502247}"/>
                  </a:ext>
                </a:extLst>
              </p:cNvPr>
              <p:cNvSpPr txBox="1"/>
              <p:nvPr/>
            </p:nvSpPr>
            <p:spPr>
              <a:xfrm>
                <a:off x="7174128" y="4707496"/>
                <a:ext cx="401316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E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SE" sz="1400" dirty="0"/>
                  <a:t>:  the more appealing the tool, the greater the productivity</a:t>
                </a:r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F84C18-EA4E-C2CD-FFED-5528A0502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128" y="4707496"/>
                <a:ext cx="4013161" cy="523220"/>
              </a:xfrm>
              <a:prstGeom prst="rect">
                <a:avLst/>
              </a:prstGeom>
              <a:blipFill>
                <a:blip r:embed="rId10"/>
                <a:stretch>
                  <a:fillRect l="-456" t="-2326" b="-1162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D656B8-3875-993A-6FFC-08B6B772CA9C}"/>
                  </a:ext>
                </a:extLst>
              </p:cNvPr>
              <p:cNvSpPr txBox="1"/>
              <p:nvPr/>
            </p:nvSpPr>
            <p:spPr>
              <a:xfrm>
                <a:off x="2419935" y="3575535"/>
                <a:ext cx="36588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𝑏𝑒𝑟𝑛𝑜𝑢𝑙𝑙𝑖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(0.5)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D656B8-3875-993A-6FFC-08B6B772C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935" y="3575535"/>
                <a:ext cx="365884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5CF532-8295-4B8A-705E-5E5BA0281B36}"/>
                  </a:ext>
                </a:extLst>
              </p:cNvPr>
              <p:cNvSpPr txBox="1"/>
              <p:nvPr/>
            </p:nvSpPr>
            <p:spPr>
              <a:xfrm>
                <a:off x="7401051" y="3560542"/>
                <a:ext cx="43429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(0+0.5∗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𝑡𝑒𝑐h𝑛𝑖𝑞𝑢𝑒</m:t>
                      </m:r>
                      <m:r>
                        <a:rPr lang="en-SE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𝑎𝑝𝑝𝑒𝑎𝑙</m:t>
                      </m:r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5CF532-8295-4B8A-705E-5E5BA0281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051" y="3560542"/>
                <a:ext cx="4342962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633945-4F18-8EFA-E480-674F6A87EA42}"/>
                  </a:ext>
                </a:extLst>
              </p:cNvPr>
              <p:cNvSpPr txBox="1"/>
              <p:nvPr/>
            </p:nvSpPr>
            <p:spPr>
              <a:xfrm>
                <a:off x="5636585" y="5939122"/>
                <a:ext cx="2743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b="0" i="0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(0−1∗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𝑡𝑒𝑐h𝑛𝑖𝑞𝑢𝑒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633945-4F18-8EFA-E480-674F6A87E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85" y="5939122"/>
                <a:ext cx="2743199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654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F855E-AD15-FF19-0476-C734FE1D1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68018D-E9E3-8610-AC0B-213CA8D0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Mediation: Pipes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0C56158-0EC4-3302-D739-7823B4D97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“The company tested a new </a:t>
            </a:r>
            <a:r>
              <a:rPr lang="en-SE" sz="2400" b="1" dirty="0">
                <a:solidFill>
                  <a:srgbClr val="D0180A"/>
                </a:solidFill>
              </a:rPr>
              <a:t>technique</a:t>
            </a:r>
            <a:r>
              <a:rPr lang="en-SE" sz="2400" dirty="0"/>
              <a:t> in their requirements engineering phase that is enabled by a </a:t>
            </a:r>
            <a:r>
              <a:rPr lang="en-SE" sz="2400" b="1" dirty="0">
                <a:solidFill>
                  <a:schemeClr val="bg1">
                    <a:lumMod val="50000"/>
                  </a:schemeClr>
                </a:solidFill>
              </a:rPr>
              <a:t>prototype tool</a:t>
            </a:r>
            <a:r>
              <a:rPr lang="en-SE" sz="2400" dirty="0"/>
              <a:t>. We investigated whether this technique improved the engineers’ </a:t>
            </a:r>
            <a:r>
              <a:rPr lang="en-SE" sz="2400" b="1" dirty="0">
                <a:solidFill>
                  <a:srgbClr val="006D70"/>
                </a:solidFill>
              </a:rPr>
              <a:t>productivity</a:t>
            </a:r>
            <a:r>
              <a:rPr lang="en-SE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49C53-9ED0-4D99-1FD3-F03B6E4D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13F5B-27AA-904C-3D8C-B09D2908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9CB21-1C4D-E9C8-48A3-38B22BC7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27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ECDF906-762E-78E5-F73C-C6612AB2463E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311644E-83C9-6509-2F8B-A9CD60C9BA2F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AF2F2671-B6E9-6202-81F3-9FB0E3D45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04416AF-E36F-160D-8CF8-987811633DBC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614CFE7-310C-C3F3-7A8A-903DEBEAAF5F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1BC762B5-E957-AB87-87CA-0C6FEAF1A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DA41E3B-15C8-5CAD-A3DE-0E38314FAFC9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60BBB71-D6A5-D93D-55C8-472023F2475F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78C35452-2107-2764-52E4-93177F776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59B73E6-AF90-A6CF-F6CA-85A07FF7B643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8CB10FD-C3C9-381F-C745-24BBAF0484B2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0ECD3DCC-CEBC-196E-9E9D-3487AE54F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7278C1-0DA9-03C0-70C9-0562889B50C2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EE7D4F5-7B18-2BFD-C20A-F858B1D42E34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BCBCB55-5928-00F6-9E38-34EF3848F078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F225059-9D4F-9844-06AF-FF0F5D3F72D4}"/>
              </a:ext>
            </a:extLst>
          </p:cNvPr>
          <p:cNvSpPr/>
          <p:nvPr/>
        </p:nvSpPr>
        <p:spPr>
          <a:xfrm>
            <a:off x="1157256" y="3888332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3D69AA0-9D7A-ABD4-1F4D-E7AB768C503B}"/>
              </a:ext>
            </a:extLst>
          </p:cNvPr>
          <p:cNvSpPr/>
          <p:nvPr/>
        </p:nvSpPr>
        <p:spPr>
          <a:xfrm>
            <a:off x="3648636" y="3888332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8D675F-C686-522E-FF81-E55FD36716BC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>
            <a:off x="1517256" y="4068332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712B8FA-EA14-57CA-DAFC-603324E2DE24}"/>
              </a:ext>
            </a:extLst>
          </p:cNvPr>
          <p:cNvSpPr txBox="1"/>
          <p:nvPr/>
        </p:nvSpPr>
        <p:spPr>
          <a:xfrm>
            <a:off x="1016670" y="3429000"/>
            <a:ext cx="119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rgbClr val="D0180A"/>
                </a:solidFill>
              </a:rPr>
              <a:t>technique</a:t>
            </a:r>
            <a:endParaRPr lang="en-US" dirty="0">
              <a:solidFill>
                <a:srgbClr val="D0180A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52422B-8917-41BD-E9DB-9E1E915002AF}"/>
              </a:ext>
            </a:extLst>
          </p:cNvPr>
          <p:cNvSpPr txBox="1"/>
          <p:nvPr/>
        </p:nvSpPr>
        <p:spPr>
          <a:xfrm>
            <a:off x="3382935" y="4333666"/>
            <a:ext cx="136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6D70"/>
                </a:solidFill>
              </a:rPr>
              <a:t>p</a:t>
            </a:r>
            <a:r>
              <a:rPr lang="en-SE" dirty="0" err="1">
                <a:solidFill>
                  <a:srgbClr val="006D70"/>
                </a:solidFill>
              </a:rPr>
              <a:t>roductivity</a:t>
            </a:r>
            <a:endParaRPr lang="en-US" dirty="0">
              <a:solidFill>
                <a:srgbClr val="006D7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79D6F2C-DA13-FF18-BAE8-2B7CC11C7C8E}"/>
              </a:ext>
            </a:extLst>
          </p:cNvPr>
          <p:cNvSpPr/>
          <p:nvPr/>
        </p:nvSpPr>
        <p:spPr>
          <a:xfrm>
            <a:off x="2402946" y="5059963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3ED3DA-1D44-FC5A-290F-F9ABF74448CB}"/>
              </a:ext>
            </a:extLst>
          </p:cNvPr>
          <p:cNvSpPr txBox="1"/>
          <p:nvPr/>
        </p:nvSpPr>
        <p:spPr>
          <a:xfrm>
            <a:off x="2791327" y="5050631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tool appeal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A90B4C-6B00-9C94-319E-E7590823D7D5}"/>
              </a:ext>
            </a:extLst>
          </p:cNvPr>
          <p:cNvCxnSpPr>
            <a:cxnSpLocks/>
            <a:stCxn id="27" idx="7"/>
            <a:endCxn id="23" idx="3"/>
          </p:cNvCxnSpPr>
          <p:nvPr/>
        </p:nvCxnSpPr>
        <p:spPr>
          <a:xfrm flipV="1">
            <a:off x="2710225" y="4195611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5D8018-361D-2061-6352-54D29F438DEE}"/>
              </a:ext>
            </a:extLst>
          </p:cNvPr>
          <p:cNvCxnSpPr>
            <a:cxnSpLocks/>
            <a:stCxn id="22" idx="5"/>
            <a:endCxn id="27" idx="1"/>
          </p:cNvCxnSpPr>
          <p:nvPr/>
        </p:nvCxnSpPr>
        <p:spPr>
          <a:xfrm>
            <a:off x="1464535" y="4195611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B2458A-4228-1564-ADEF-022EFA43682F}"/>
              </a:ext>
            </a:extLst>
          </p:cNvPr>
          <p:cNvGrpSpPr/>
          <p:nvPr/>
        </p:nvGrpSpPr>
        <p:grpSpPr>
          <a:xfrm>
            <a:off x="4814355" y="4032332"/>
            <a:ext cx="2563289" cy="432000"/>
            <a:chOff x="4604412" y="1893985"/>
            <a:chExt cx="2563289" cy="432000"/>
          </a:xfrm>
        </p:grpSpPr>
        <p:sp>
          <p:nvSpPr>
            <p:cNvPr id="32" name="Arrow: Pentagon 31">
              <a:extLst>
                <a:ext uri="{FF2B5EF4-FFF2-40B4-BE49-F238E27FC236}">
                  <a16:creationId xmlns:a16="http://schemas.microsoft.com/office/drawing/2014/main" id="{84F9E3FD-B973-A8FE-DFAE-047E7E172C96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33" name="Graphic 32" descr="Connections with solid fill">
              <a:extLst>
                <a:ext uri="{FF2B5EF4-FFF2-40B4-BE49-F238E27FC236}">
                  <a16:creationId xmlns:a16="http://schemas.microsoft.com/office/drawing/2014/main" id="{E1E84CE9-A219-24FC-4B17-93D941394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0E48FF9-059D-3CA6-6A57-CA16C429A753}"/>
                  </a:ext>
                </a:extLst>
              </p:cNvPr>
              <p:cNvSpPr txBox="1"/>
              <p:nvPr/>
            </p:nvSpPr>
            <p:spPr>
              <a:xfrm>
                <a:off x="7609259" y="3714745"/>
                <a:ext cx="33555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𝑝𝑟𝑜𝑑𝑢𝑐𝑡𝑖𝑣𝑖𝑡𝑦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𝑡𝑒𝑐h𝑛𝑖𝑞𝑢𝑒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0E48FF9-059D-3CA6-6A57-CA16C429A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259" y="3714745"/>
                <a:ext cx="3355534" cy="276999"/>
              </a:xfrm>
              <a:prstGeom prst="rect">
                <a:avLst/>
              </a:prstGeom>
              <a:blipFill>
                <a:blip r:embed="rId10"/>
                <a:stretch>
                  <a:fillRect l="-726" t="-2174" r="-1996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EA19F0-CF07-DDBC-1157-F476AB2D54DF}"/>
                  </a:ext>
                </a:extLst>
              </p:cNvPr>
              <p:cNvSpPr txBox="1"/>
              <p:nvPr/>
            </p:nvSpPr>
            <p:spPr>
              <a:xfrm>
                <a:off x="7609259" y="4286234"/>
                <a:ext cx="4342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𝑝𝑟𝑜𝑑𝑢𝑐𝑡𝑖𝑣𝑖𝑡𝑦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𝑡𝑒𝑐h𝑛𝑖𝑞𝑢𝑒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𝑎𝑝𝑝𝑒𝑎𝑙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EA19F0-CF07-DDBC-1157-F476AB2D5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259" y="4286234"/>
                <a:ext cx="4342792" cy="276999"/>
              </a:xfrm>
              <a:prstGeom prst="rect">
                <a:avLst/>
              </a:prstGeom>
              <a:blipFill>
                <a:blip r:embed="rId11"/>
                <a:stretch>
                  <a:fillRect l="-421" t="-2174" r="-1403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319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DC0F3-D148-D89C-2A1E-63C056984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37B1B07-D8C7-D8F2-787A-8DBC5928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Mediation: Pipes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969EDA-0CF6-0071-D9D0-FCB904BE0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“The company tested a new </a:t>
            </a:r>
            <a:r>
              <a:rPr lang="en-SE" sz="2400" b="1" dirty="0">
                <a:solidFill>
                  <a:srgbClr val="D0180A"/>
                </a:solidFill>
              </a:rPr>
              <a:t>technique</a:t>
            </a:r>
            <a:r>
              <a:rPr lang="en-SE" sz="2400" dirty="0"/>
              <a:t> in their requirements engineering phase that is enabled by a </a:t>
            </a:r>
            <a:r>
              <a:rPr lang="en-SE" sz="2400" b="1" dirty="0">
                <a:solidFill>
                  <a:schemeClr val="bg1">
                    <a:lumMod val="50000"/>
                  </a:schemeClr>
                </a:solidFill>
              </a:rPr>
              <a:t>prototype tool</a:t>
            </a:r>
            <a:r>
              <a:rPr lang="en-SE" sz="2400" dirty="0"/>
              <a:t>. We investigated whether this technique improved the engineers’ </a:t>
            </a:r>
            <a:r>
              <a:rPr lang="en-SE" sz="2400" b="1" dirty="0">
                <a:solidFill>
                  <a:srgbClr val="006D70"/>
                </a:solidFill>
              </a:rPr>
              <a:t>productivity</a:t>
            </a:r>
            <a:r>
              <a:rPr lang="en-SE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1F809-D36A-CC66-DB33-163C3DA1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53006-A280-3E9B-6BE6-15EA2247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885C-013E-74E6-FC37-BD28C4FF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28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78C5FB3-914E-BA3A-6AEB-7DE40F01F8DC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7F2D360-6F4E-924A-D8A7-06C5D6A00402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D300A9DC-A524-D9E5-ED39-12BC02B56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23F69A9-AA99-C4CE-DD26-546A714501DB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36C97B9-0F44-48F7-1DE8-0EBCD3BFABC1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D3291DC0-EA66-1AFB-16B9-53A55828E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1977D29-20B0-647B-0F7F-3AD420CB796E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844F60B-E5F5-D157-0305-E8D4854AAE2B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C94F8B81-111F-34A2-4EDB-E111B538D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520C825-2FF5-D8A2-3039-A8E5ABCDCFC9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82B0B30-A6B3-0608-B7D0-4F6D49B71823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6153C2DD-AB8F-BAB2-8C44-0C3F8E6AD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A6EBD1F-599E-8059-A247-806F70BE5874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5970DB-D8FB-DDE7-0E78-0CD1832E6385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B29414-8D33-2D0E-B794-C13945B168A3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8F68488-37E6-174E-B448-9362A5FE25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2959949"/>
            <a:ext cx="6678945" cy="3273841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107E67CA-FA43-D339-0690-C05BF62347F9}"/>
              </a:ext>
            </a:extLst>
          </p:cNvPr>
          <p:cNvGrpSpPr/>
          <p:nvPr/>
        </p:nvGrpSpPr>
        <p:grpSpPr>
          <a:xfrm>
            <a:off x="7517145" y="2828848"/>
            <a:ext cx="4476967" cy="1771794"/>
            <a:chOff x="7558301" y="3437746"/>
            <a:chExt cx="4476967" cy="177179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C1EE62E-5CB3-3EE8-9A58-B0705A033614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>
              <a:off x="8333400" y="4084065"/>
              <a:ext cx="2840400" cy="4825"/>
            </a:xfrm>
            <a:prstGeom prst="straightConnector1">
              <a:avLst/>
            </a:prstGeom>
            <a:ln w="28575">
              <a:prstDash val="soli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78E53B-25EA-1D8E-C595-A9BCC0DE4A3A}"/>
                </a:ext>
              </a:extLst>
            </p:cNvPr>
            <p:cNvSpPr txBox="1"/>
            <p:nvPr/>
          </p:nvSpPr>
          <p:spPr>
            <a:xfrm>
              <a:off x="7558301" y="3438423"/>
              <a:ext cx="1190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noProof="0" dirty="0">
                  <a:solidFill>
                    <a:srgbClr val="D0180A"/>
                  </a:solidFill>
                </a:rPr>
                <a:t>t</a:t>
              </a:r>
              <a:r>
                <a:rPr lang="en-SE" noProof="0" dirty="0" err="1">
                  <a:solidFill>
                    <a:srgbClr val="D0180A"/>
                  </a:solidFill>
                </a:rPr>
                <a:t>echnique</a:t>
              </a:r>
              <a:endParaRPr lang="en-GB" noProof="0" dirty="0">
                <a:solidFill>
                  <a:srgbClr val="D0180A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387F41-3E31-7D28-1B5C-FEB8AB42E2C1}"/>
                </a:ext>
              </a:extLst>
            </p:cNvPr>
            <p:cNvSpPr txBox="1"/>
            <p:nvPr/>
          </p:nvSpPr>
          <p:spPr>
            <a:xfrm>
              <a:off x="10672331" y="3437746"/>
              <a:ext cx="1362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noProof="0" dirty="0">
                  <a:solidFill>
                    <a:srgbClr val="006D70"/>
                  </a:solidFill>
                </a:rPr>
                <a:t>productivity</a:t>
              </a:r>
              <a:endParaRPr lang="en-GB" noProof="0" dirty="0">
                <a:solidFill>
                  <a:srgbClr val="006D7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AC275F0-200A-8CAF-125A-87B952F200F0}"/>
                    </a:ext>
                  </a:extLst>
                </p:cNvPr>
                <p:cNvSpPr txBox="1"/>
                <p:nvPr/>
              </p:nvSpPr>
              <p:spPr>
                <a:xfrm>
                  <a:off x="9417571" y="3776288"/>
                  <a:ext cx="672057" cy="307777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E" sz="14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AC275F0-200A-8CAF-125A-87B952F200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7571" y="3776288"/>
                  <a:ext cx="672057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  <a:prstDash val="solid"/>
                </a:ln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E886943-75A3-2FA1-E84C-278B533387CB}"/>
                </a:ext>
              </a:extLst>
            </p:cNvPr>
            <p:cNvSpPr/>
            <p:nvPr/>
          </p:nvSpPr>
          <p:spPr>
            <a:xfrm>
              <a:off x="7973400" y="3904065"/>
              <a:ext cx="360000" cy="360000"/>
            </a:xfrm>
            <a:prstGeom prst="roundRect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A175881-E9F2-E862-83C2-6B8A95A547B8}"/>
                </a:ext>
              </a:extLst>
            </p:cNvPr>
            <p:cNvSpPr/>
            <p:nvPr/>
          </p:nvSpPr>
          <p:spPr>
            <a:xfrm>
              <a:off x="11173800" y="3908890"/>
              <a:ext cx="360000" cy="360000"/>
            </a:xfrm>
            <a:prstGeom prst="roundRect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3A4BB6C-B15C-5B4A-D119-9C401FBA05E1}"/>
                </a:ext>
              </a:extLst>
            </p:cNvPr>
            <p:cNvSpPr/>
            <p:nvPr/>
          </p:nvSpPr>
          <p:spPr>
            <a:xfrm>
              <a:off x="9562930" y="4402057"/>
              <a:ext cx="360000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6EEAB00-1A6E-9CC9-B83F-9F5A947FFB7B}"/>
                </a:ext>
              </a:extLst>
            </p:cNvPr>
            <p:cNvCxnSpPr>
              <a:cxnSpLocks/>
              <a:stCxn id="13" idx="2"/>
              <a:endCxn id="15" idx="1"/>
            </p:cNvCxnSpPr>
            <p:nvPr/>
          </p:nvCxnSpPr>
          <p:spPr>
            <a:xfrm>
              <a:off x="8153400" y="4264065"/>
              <a:ext cx="1409530" cy="31799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DCFE149-AFB2-D4D5-34BF-D2D1484F6C42}"/>
                </a:ext>
              </a:extLst>
            </p:cNvPr>
            <p:cNvCxnSpPr>
              <a:cxnSpLocks/>
              <a:stCxn id="15" idx="3"/>
              <a:endCxn id="14" idx="2"/>
            </p:cNvCxnSpPr>
            <p:nvPr/>
          </p:nvCxnSpPr>
          <p:spPr>
            <a:xfrm flipV="1">
              <a:off x="9922930" y="4268890"/>
              <a:ext cx="1430870" cy="31316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D89A55-A2BD-BC6F-7C5C-BC99AA16168E}"/>
                </a:ext>
              </a:extLst>
            </p:cNvPr>
            <p:cNvSpPr txBox="1"/>
            <p:nvPr/>
          </p:nvSpPr>
          <p:spPr>
            <a:xfrm>
              <a:off x="9090123" y="4840208"/>
              <a:ext cx="1305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dirty="0">
                  <a:solidFill>
                    <a:schemeClr val="bg1">
                      <a:lumMod val="50000"/>
                    </a:schemeClr>
                  </a:solidFill>
                </a:rPr>
                <a:t>tool appeal</a:t>
              </a:r>
              <a:endParaRPr lang="en-GB" noProof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8CEB188-A06B-D699-52CC-1C59FA8ADE8D}"/>
                    </a:ext>
                  </a:extLst>
                </p:cNvPr>
                <p:cNvSpPr txBox="1"/>
                <p:nvPr/>
              </p:nvSpPr>
              <p:spPr>
                <a:xfrm>
                  <a:off x="8288421" y="4521491"/>
                  <a:ext cx="56974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8CEB188-A06B-D699-52CC-1C59FA8ADE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421" y="4521491"/>
                  <a:ext cx="569744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EB811C4-A9D2-0CF3-EF2A-849861CA69C5}"/>
                    </a:ext>
                  </a:extLst>
                </p:cNvPr>
                <p:cNvSpPr txBox="1"/>
                <p:nvPr/>
              </p:nvSpPr>
              <p:spPr>
                <a:xfrm>
                  <a:off x="10650783" y="4521491"/>
                  <a:ext cx="52301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E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EB811C4-A9D2-0CF3-EF2A-849861CA69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0783" y="4521491"/>
                  <a:ext cx="523017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B904E1-8B98-24C1-965F-DE9B03978DF3}"/>
                  </a:ext>
                </a:extLst>
              </p:cNvPr>
              <p:cNvSpPr txBox="1"/>
              <p:nvPr/>
            </p:nvSpPr>
            <p:spPr>
              <a:xfrm>
                <a:off x="5636585" y="5939122"/>
                <a:ext cx="2743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b="0" i="0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(0−1∗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𝑡𝑒𝑐h𝑛𝑖𝑞𝑢𝑒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B904E1-8B98-24C1-965F-DE9B03978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85" y="5939122"/>
                <a:ext cx="2743199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8C3775A-E9CB-5E5E-D8D0-B6F65B524EE1}"/>
                  </a:ext>
                </a:extLst>
              </p:cNvPr>
              <p:cNvSpPr txBox="1"/>
              <p:nvPr/>
            </p:nvSpPr>
            <p:spPr>
              <a:xfrm>
                <a:off x="7701847" y="4769210"/>
                <a:ext cx="292932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Direct effect</a:t>
                </a:r>
                <a:r>
                  <a:rPr lang="en-SE" dirty="0"/>
                  <a:t>: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n-SE" dirty="0"/>
              </a:p>
              <a:p>
                <a:r>
                  <a:rPr lang="en-S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Indirect effect</a:t>
                </a:r>
                <a:r>
                  <a:rPr lang="en-SE" dirty="0"/>
                  <a:t>: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−1∗2=−2</m:t>
                    </m:r>
                  </m:oMath>
                </a14:m>
                <a:endParaRPr lang="en-SE" b="0" dirty="0"/>
              </a:p>
              <a:p>
                <a:r>
                  <a:rPr lang="en-SE" dirty="0">
                    <a:solidFill>
                      <a:srgbClr val="00FFFF"/>
                    </a:solidFill>
                  </a:rPr>
                  <a:t>Total effect</a:t>
                </a:r>
                <a:r>
                  <a:rPr lang="en-SE" dirty="0"/>
                  <a:t>: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0.5−2=−1.5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8C3775A-E9CB-5E5E-D8D0-B6F65B524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847" y="4769210"/>
                <a:ext cx="2929328" cy="923330"/>
              </a:xfrm>
              <a:prstGeom prst="rect">
                <a:avLst/>
              </a:prstGeom>
              <a:blipFill>
                <a:blip r:embed="rId13"/>
                <a:stretch>
                  <a:fillRect l="-1663" t="-2632" b="-986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548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77317-AC57-7E20-977D-99B19CE6B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E9A974-8BA1-B9C1-630F-44D0B207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Mediation: Pipes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AFA732-7D3C-CCCC-C6A1-53F62769E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80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Both statistical models are causally unbiased. The choice, which of them to prefer depends on whet</a:t>
            </a:r>
            <a:r>
              <a:rPr lang="de-DE" sz="2400" dirty="0"/>
              <a:t>h</a:t>
            </a:r>
            <a:r>
              <a:rPr lang="en-SE" sz="2400" dirty="0"/>
              <a:t>er one is interested in the direct or total effect of the treatment.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F468E-8C16-D193-187F-B35131AA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4E1E-57DC-AB37-A641-8D5EF483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8490B-DC91-1841-D5D2-5DC9DCAB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29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2BA7CC6-C382-F8A9-E9B5-92EC7358F091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E9469AB-3258-31E7-8A24-F7C91DCE4816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51462FB7-CF52-14BF-B367-A2A6E5CA7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B674C8A-BB84-8D4F-D7FF-900934837006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B81A5D2-8D8E-24AE-B8C4-DD4E70CD3248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7706287B-2938-77D9-DE48-F1AB244F5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A9FFB2B-A796-061B-C598-8D86FDA5D594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52AB403-CCAB-7BEC-23D4-06F0AF2035C0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76FA7EA9-2741-E079-9B99-B8320D8C0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225E109-98CE-2EE7-10B2-1E01F936FA87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7B6AB17-EF18-3603-7405-E9710D7C3D9C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5388252B-AE9E-F105-D706-FD1E46DAE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337906F-B3DF-446A-3C2F-AD2617DD04F5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1047EB5-0D50-4222-30AC-636A44CB0403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264560-DF86-AD8E-F9A1-3A2A6E155FF4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EC818D6-2C8C-8330-8357-A9C615BDE145}"/>
              </a:ext>
            </a:extLst>
          </p:cNvPr>
          <p:cNvSpPr/>
          <p:nvPr/>
        </p:nvSpPr>
        <p:spPr>
          <a:xfrm>
            <a:off x="1157256" y="3465844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96F8D0-FC22-B38A-5258-4C1F45504ED6}"/>
              </a:ext>
            </a:extLst>
          </p:cNvPr>
          <p:cNvSpPr/>
          <p:nvPr/>
        </p:nvSpPr>
        <p:spPr>
          <a:xfrm>
            <a:off x="3648636" y="3465844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578D5F-E2D9-A19D-E324-F9B46A2B0ECF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1517256" y="3645844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C6A750D-A636-2396-D85A-6C70592138B8}"/>
              </a:ext>
            </a:extLst>
          </p:cNvPr>
          <p:cNvSpPr txBox="1"/>
          <p:nvPr/>
        </p:nvSpPr>
        <p:spPr>
          <a:xfrm>
            <a:off x="1016670" y="3006512"/>
            <a:ext cx="119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rgbClr val="D0180A"/>
                </a:solidFill>
              </a:rPr>
              <a:t>technique</a:t>
            </a:r>
            <a:endParaRPr lang="en-US" dirty="0">
              <a:solidFill>
                <a:srgbClr val="D0180A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93AF9-13EF-6F2A-A52C-21834B8A44BA}"/>
              </a:ext>
            </a:extLst>
          </p:cNvPr>
          <p:cNvSpPr txBox="1"/>
          <p:nvPr/>
        </p:nvSpPr>
        <p:spPr>
          <a:xfrm>
            <a:off x="3382935" y="3911178"/>
            <a:ext cx="136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6D70"/>
                </a:solidFill>
              </a:rPr>
              <a:t>p</a:t>
            </a:r>
            <a:r>
              <a:rPr lang="en-SE" dirty="0" err="1">
                <a:solidFill>
                  <a:srgbClr val="006D70"/>
                </a:solidFill>
              </a:rPr>
              <a:t>roductivity</a:t>
            </a:r>
            <a:endParaRPr lang="en-US" dirty="0">
              <a:solidFill>
                <a:srgbClr val="006D7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CC285E-C050-F080-BA1D-BF5DD02A9BB9}"/>
              </a:ext>
            </a:extLst>
          </p:cNvPr>
          <p:cNvSpPr/>
          <p:nvPr/>
        </p:nvSpPr>
        <p:spPr>
          <a:xfrm>
            <a:off x="2402946" y="4637475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C599C0-CF85-EB74-A5FB-552E98161D1A}"/>
              </a:ext>
            </a:extLst>
          </p:cNvPr>
          <p:cNvSpPr txBox="1"/>
          <p:nvPr/>
        </p:nvSpPr>
        <p:spPr>
          <a:xfrm>
            <a:off x="2791327" y="4628143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tool appeal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691DF7-EBF7-89C7-E89D-4C696917F1C2}"/>
              </a:ext>
            </a:extLst>
          </p:cNvPr>
          <p:cNvCxnSpPr>
            <a:cxnSpLocks/>
            <a:stCxn id="12" idx="7"/>
            <a:endCxn id="3" idx="3"/>
          </p:cNvCxnSpPr>
          <p:nvPr/>
        </p:nvCxnSpPr>
        <p:spPr>
          <a:xfrm flipV="1">
            <a:off x="2710225" y="3773123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06184D-EACD-0987-031C-6C7F5F7CB11B}"/>
              </a:ext>
            </a:extLst>
          </p:cNvPr>
          <p:cNvCxnSpPr>
            <a:cxnSpLocks/>
            <a:stCxn id="2" idx="5"/>
            <a:endCxn id="12" idx="1"/>
          </p:cNvCxnSpPr>
          <p:nvPr/>
        </p:nvCxnSpPr>
        <p:spPr>
          <a:xfrm>
            <a:off x="1464535" y="3773123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7848DB-F1FD-FED8-3276-1405E17A09E0}"/>
              </a:ext>
            </a:extLst>
          </p:cNvPr>
          <p:cNvGrpSpPr/>
          <p:nvPr/>
        </p:nvGrpSpPr>
        <p:grpSpPr>
          <a:xfrm>
            <a:off x="4814355" y="3609844"/>
            <a:ext cx="2563289" cy="432000"/>
            <a:chOff x="4604412" y="1893985"/>
            <a:chExt cx="2563289" cy="432000"/>
          </a:xfrm>
        </p:grpSpPr>
        <p:sp>
          <p:nvSpPr>
            <p:cNvPr id="17" name="Arrow: Pentagon 16">
              <a:extLst>
                <a:ext uri="{FF2B5EF4-FFF2-40B4-BE49-F238E27FC236}">
                  <a16:creationId xmlns:a16="http://schemas.microsoft.com/office/drawing/2014/main" id="{9179E3DE-BBD8-40D1-50A6-03F77031D9C5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18" name="Graphic 17" descr="Connections with solid fill">
              <a:extLst>
                <a:ext uri="{FF2B5EF4-FFF2-40B4-BE49-F238E27FC236}">
                  <a16:creationId xmlns:a16="http://schemas.microsoft.com/office/drawing/2014/main" id="{83B4D00C-E9CB-6E2D-3E99-8CAC6E33E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5CE265-C59F-9A40-3726-A40862D0054A}"/>
                  </a:ext>
                </a:extLst>
              </p:cNvPr>
              <p:cNvSpPr txBox="1"/>
              <p:nvPr/>
            </p:nvSpPr>
            <p:spPr>
              <a:xfrm>
                <a:off x="7609259" y="3292257"/>
                <a:ext cx="33555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𝑝𝑟𝑜𝑑𝑢𝑐𝑡𝑖𝑣𝑖𝑡𝑦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𝑡𝑒𝑐h𝑛𝑖𝑞𝑢𝑒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5CE265-C59F-9A40-3726-A40862D00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259" y="3292257"/>
                <a:ext cx="3355534" cy="276999"/>
              </a:xfrm>
              <a:prstGeom prst="rect">
                <a:avLst/>
              </a:prstGeom>
              <a:blipFill>
                <a:blip r:embed="rId10"/>
                <a:stretch>
                  <a:fillRect l="-726" t="-2174" r="-1996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17BD53-6B8E-A940-CF4B-1FDB381E8647}"/>
                  </a:ext>
                </a:extLst>
              </p:cNvPr>
              <p:cNvSpPr txBox="1"/>
              <p:nvPr/>
            </p:nvSpPr>
            <p:spPr>
              <a:xfrm>
                <a:off x="7609259" y="3863746"/>
                <a:ext cx="4342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𝑝𝑟𝑜𝑑𝑢𝑐𝑡𝑖𝑣𝑖𝑡𝑦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𝑡𝑒𝑐h𝑛𝑖𝑞𝑢𝑒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𝑎𝑝𝑝𝑒𝑎𝑙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17BD53-6B8E-A940-CF4B-1FDB381E8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259" y="3863746"/>
                <a:ext cx="4342792" cy="276999"/>
              </a:xfrm>
              <a:prstGeom prst="rect">
                <a:avLst/>
              </a:prstGeom>
              <a:blipFill>
                <a:blip r:embed="rId11"/>
                <a:stretch>
                  <a:fillRect l="-421" t="-2222" r="-1403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420A1DDD-4EA7-8E01-B3CA-1CA2C2CD3DD4}"/>
              </a:ext>
            </a:extLst>
          </p:cNvPr>
          <p:cNvGrpSpPr/>
          <p:nvPr/>
        </p:nvGrpSpPr>
        <p:grpSpPr>
          <a:xfrm>
            <a:off x="838200" y="5248387"/>
            <a:ext cx="10515599" cy="946595"/>
            <a:chOff x="775411" y="5230368"/>
            <a:chExt cx="10515599" cy="9465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1DAA6A79-8100-D554-BE18-DF962B550431}"/>
                    </a:ext>
                  </a:extLst>
                </p:cNvPr>
                <p:cNvSpPr/>
                <p:nvPr/>
              </p:nvSpPr>
              <p:spPr>
                <a:xfrm>
                  <a:off x="775411" y="5230368"/>
                  <a:ext cx="10515599" cy="946595"/>
                </a:xfrm>
                <a:prstGeom prst="roundRect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12000" rtlCol="0" anchor="ctr"/>
                <a:lstStyle/>
                <a:p>
                  <a:r>
                    <a:rPr lang="en-SE" dirty="0"/>
                    <a:t>If the effect of the </a:t>
                  </a:r>
                  <a:r>
                    <a:rPr lang="en-SE" b="1" dirty="0">
                      <a:solidFill>
                        <a:srgbClr val="D0180A"/>
                      </a:solidFill>
                    </a:rPr>
                    <a:t>treatment</a:t>
                  </a:r>
                  <a:r>
                    <a:rPr lang="en-SE" dirty="0"/>
                    <a:t> on the </a:t>
                  </a:r>
                  <a:r>
                    <a:rPr lang="en-SE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mediator</a:t>
                  </a:r>
                  <a:r>
                    <a:rPr lang="en-SE" dirty="0"/>
                    <a:t> is unstable, it is advisable to differentiate the direct from the indirect effect (i.e.,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SE" dirty="0"/>
                    <a:t>)</a:t>
                  </a:r>
                </a:p>
              </p:txBody>
            </p:sp>
          </mc:Choice>
          <mc:Fallback xmlns=""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1DAA6A79-8100-D554-BE18-DF962B5504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411" y="5230368"/>
                  <a:ext cx="10515599" cy="946595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3" name="Graphic 22" descr="Open quotation mark with solid fill">
              <a:extLst>
                <a:ext uri="{FF2B5EF4-FFF2-40B4-BE49-F238E27FC236}">
                  <a16:creationId xmlns:a16="http://schemas.microsoft.com/office/drawing/2014/main" id="{57F11065-B7E2-577E-77DB-75A5574A2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722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52CE-73D5-F9AA-FDFA-AB59FE17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C1D8-6D3E-30A6-8E56-91992FD3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E102-9A36-4A87-9A15-82104AF8337B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C7B7A-0591-794F-B923-5879A279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73938-22CB-DF40-124B-8C67EE9B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4DD6E82-8A6A-8C01-7341-89DDBDB70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406709"/>
              </p:ext>
            </p:extLst>
          </p:nvPr>
        </p:nvGraphicFramePr>
        <p:xfrm>
          <a:off x="838199" y="1690688"/>
          <a:ext cx="10515600" cy="360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5026">
                  <a:extLst>
                    <a:ext uri="{9D8B030D-6E8A-4147-A177-3AD203B41FA5}">
                      <a16:colId xmlns:a16="http://schemas.microsoft.com/office/drawing/2014/main" val="4060947080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711192878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617493845"/>
                    </a:ext>
                  </a:extLst>
                </a:gridCol>
                <a:gridCol w="2181224">
                  <a:extLst>
                    <a:ext uri="{9D8B030D-6E8A-4147-A177-3AD203B41FA5}">
                      <a16:colId xmlns:a16="http://schemas.microsoft.com/office/drawing/2014/main" val="323581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769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09:00-09:15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State-of-the-art, motivation, and 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862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Fundamentals &amp;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09:15-09:45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Fundamental terminology in statistics, and notation used throughout this 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01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Causal Inference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09:45-10:30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Mediation and confounders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 &amp; Exercises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2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Break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10:30-10:45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5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Causal Inference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10:45-11:15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Colliders and model 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 &amp; Exercises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09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11:15-11:30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Workflow for causal inference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603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11:30-11:45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Further applications, structured reading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18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11:45-12:00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Reflection, discussion, and closing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Open 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719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228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8881-4A7F-CC9C-8254-6FF409E6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 of</a:t>
            </a:r>
            <a:r>
              <a:rPr lang="en-SE" dirty="0"/>
              <a:t> Mediation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8E529-73F6-1A5F-A028-F78611C6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A8270-E13F-349D-D324-D26D0164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FCD1A-2FDB-A3CF-7C96-AB84A3E0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30</a:t>
            </a:fld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894B3F0-3514-ABC2-6CCC-249288B9A32A}"/>
              </a:ext>
            </a:extLst>
          </p:cNvPr>
          <p:cNvSpPr/>
          <p:nvPr/>
        </p:nvSpPr>
        <p:spPr>
          <a:xfrm>
            <a:off x="5471411" y="2174240"/>
            <a:ext cx="1431431" cy="1579506"/>
          </a:xfrm>
          <a:prstGeom prst="rightArrow">
            <a:avLst/>
          </a:prstGeom>
          <a:gradFill flip="none" rotWithShape="1">
            <a:gsLst>
              <a:gs pos="0">
                <a:schemeClr val="tx2">
                  <a:lumMod val="10000"/>
                  <a:lumOff val="9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AF7FB48-2161-3957-F7DC-E17017119E8B}"/>
              </a:ext>
            </a:extLst>
          </p:cNvPr>
          <p:cNvSpPr txBox="1"/>
          <p:nvPr/>
        </p:nvSpPr>
        <p:spPr>
          <a:xfrm>
            <a:off x="806923" y="5967771"/>
            <a:ext cx="4382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dirty="0"/>
              <a:t>Femmer, H., Kučera, J., &amp; </a:t>
            </a:r>
            <a:r>
              <a:rPr lang="en-US" sz="800" dirty="0" err="1"/>
              <a:t>Vetrò</a:t>
            </a:r>
            <a:r>
              <a:rPr lang="en-US" sz="800" dirty="0"/>
              <a:t>, A. (2014, September). On the impact of passive voice requirements on domain modelling. In </a:t>
            </a:r>
            <a:r>
              <a:rPr lang="en-US" sz="800" i="1" dirty="0"/>
              <a:t>Proceedings of the 8th ACM/IEEE international symposium on empirical software engineering and measurement</a:t>
            </a:r>
            <a:r>
              <a:rPr lang="en-US" sz="800" dirty="0"/>
              <a:t> (pp. 1-4).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E53303-E487-277C-1484-43B6012F1B0C}"/>
              </a:ext>
            </a:extLst>
          </p:cNvPr>
          <p:cNvSpPr txBox="1"/>
          <p:nvPr/>
        </p:nvSpPr>
        <p:spPr>
          <a:xfrm>
            <a:off x="6213060" y="5964728"/>
            <a:ext cx="51407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dirty="0"/>
              <a:t>Frattini, J., Fucci, D., Torkar, R., &amp; Mendez, D. (2024, April). A second look at the impact of passive voice requirements on domain modeling: Bayesian reanalysis of an experiment. In </a:t>
            </a:r>
            <a:r>
              <a:rPr lang="en-US" sz="800" i="1" dirty="0"/>
              <a:t>Proceedings of the 1st IEEE/ACM International Workshop on Methodological Issues with Empirical Studies in Software Engineering</a:t>
            </a:r>
            <a:r>
              <a:rPr lang="en-US" sz="800" dirty="0"/>
              <a:t> (pp. 27-33).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0FA3546-9432-77A4-9180-7B16FB73A977}"/>
              </a:ext>
            </a:extLst>
          </p:cNvPr>
          <p:cNvSpPr txBox="1"/>
          <p:nvPr/>
        </p:nvSpPr>
        <p:spPr>
          <a:xfrm>
            <a:off x="806923" y="5698716"/>
            <a:ext cx="4382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400" dirty="0">
                <a:hlinkClick r:id="rId3"/>
              </a:rPr>
              <a:t>https://doi.org/10.1145/2652524.2652554</a:t>
            </a:r>
            <a:r>
              <a:rPr lang="en-SE" sz="1400" dirty="0"/>
              <a:t>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BEA858D-9700-E995-9ED9-04D1BA28A555}"/>
              </a:ext>
            </a:extLst>
          </p:cNvPr>
          <p:cNvSpPr txBox="1"/>
          <p:nvPr/>
        </p:nvSpPr>
        <p:spPr>
          <a:xfrm>
            <a:off x="6204475" y="5650475"/>
            <a:ext cx="47710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400" dirty="0">
                <a:hlinkClick r:id="rId4"/>
              </a:rPr>
              <a:t>https://doi.org/10.1145/3643664.3648211</a:t>
            </a:r>
            <a:r>
              <a:rPr lang="en-SE" sz="1400" dirty="0"/>
              <a:t> 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AB94F75-7B0D-59CD-5AE0-559B8E205864}"/>
              </a:ext>
            </a:extLst>
          </p:cNvPr>
          <p:cNvGrpSpPr/>
          <p:nvPr/>
        </p:nvGrpSpPr>
        <p:grpSpPr>
          <a:xfrm>
            <a:off x="6547127" y="2145007"/>
            <a:ext cx="5362372" cy="1596145"/>
            <a:chOff x="6547127" y="2145007"/>
            <a:chExt cx="5362372" cy="159614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348624-BF9E-7A26-9220-668D53126932}"/>
                </a:ext>
              </a:extLst>
            </p:cNvPr>
            <p:cNvSpPr/>
            <p:nvPr/>
          </p:nvSpPr>
          <p:spPr>
            <a:xfrm>
              <a:off x="8131190" y="2780220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81CB25-43E2-4C88-58A8-F7F936DC0B60}"/>
                </a:ext>
              </a:extLst>
            </p:cNvPr>
            <p:cNvSpPr/>
            <p:nvPr/>
          </p:nvSpPr>
          <p:spPr>
            <a:xfrm>
              <a:off x="9281378" y="2775850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E8E46D-D65B-96B1-2417-ADA616733AD3}"/>
                </a:ext>
              </a:extLst>
            </p:cNvPr>
            <p:cNvCxnSpPr>
              <a:stCxn id="14" idx="6"/>
              <a:endCxn id="15" idx="2"/>
            </p:cNvCxnSpPr>
            <p:nvPr/>
          </p:nvCxnSpPr>
          <p:spPr>
            <a:xfrm flipV="1">
              <a:off x="8491190" y="2955850"/>
              <a:ext cx="790188" cy="437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4AF1FD-344C-E1E5-A0B9-BF7FFEB69356}"/>
                </a:ext>
              </a:extLst>
            </p:cNvPr>
            <p:cNvSpPr txBox="1"/>
            <p:nvPr/>
          </p:nvSpPr>
          <p:spPr>
            <a:xfrm>
              <a:off x="6547127" y="2779327"/>
              <a:ext cx="151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dirty="0">
                  <a:solidFill>
                    <a:srgbClr val="D0180A"/>
                  </a:solidFill>
                </a:rPr>
                <a:t>p</a:t>
              </a:r>
              <a:r>
                <a:rPr lang="en-SE" dirty="0" err="1">
                  <a:solidFill>
                    <a:srgbClr val="D0180A"/>
                  </a:solidFill>
                </a:rPr>
                <a:t>assive</a:t>
              </a:r>
              <a:r>
                <a:rPr lang="en-SE" dirty="0">
                  <a:solidFill>
                    <a:srgbClr val="D0180A"/>
                  </a:solidFill>
                </a:rPr>
                <a:t> voice</a:t>
              </a:r>
              <a:endParaRPr lang="en-US" dirty="0">
                <a:solidFill>
                  <a:srgbClr val="D0180A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213134-FE3F-95A8-0B19-832F0E5C6D6C}"/>
                </a:ext>
              </a:extLst>
            </p:cNvPr>
            <p:cNvSpPr txBox="1"/>
            <p:nvPr/>
          </p:nvSpPr>
          <p:spPr>
            <a:xfrm>
              <a:off x="9641378" y="2771184"/>
              <a:ext cx="2268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>
                  <a:solidFill>
                    <a:srgbClr val="006D70"/>
                  </a:solidFill>
                </a:rPr>
                <a:t>m</a:t>
              </a:r>
              <a:r>
                <a:rPr lang="en-SE" dirty="0" err="1">
                  <a:solidFill>
                    <a:srgbClr val="006D70"/>
                  </a:solidFill>
                </a:rPr>
                <a:t>issing</a:t>
              </a:r>
              <a:r>
                <a:rPr lang="en-SE" dirty="0">
                  <a:solidFill>
                    <a:srgbClr val="006D70"/>
                  </a:solidFill>
                </a:rPr>
                <a:t> associations</a:t>
              </a:r>
              <a:endParaRPr lang="en-US" dirty="0">
                <a:solidFill>
                  <a:srgbClr val="006D7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4DDDBFB-3B6F-496D-EF70-92CA8C983967}"/>
                </a:ext>
              </a:extLst>
            </p:cNvPr>
            <p:cNvSpPr/>
            <p:nvPr/>
          </p:nvSpPr>
          <p:spPr>
            <a:xfrm>
              <a:off x="9281378" y="2170548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4E72A0-1A27-A4F0-F340-58007DBA10BF}"/>
                </a:ext>
              </a:extLst>
            </p:cNvPr>
            <p:cNvSpPr txBox="1"/>
            <p:nvPr/>
          </p:nvSpPr>
          <p:spPr>
            <a:xfrm>
              <a:off x="9641378" y="2145007"/>
              <a:ext cx="1633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</a:t>
              </a:r>
              <a:r>
                <a:rPr lang="en-SE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issing</a:t>
              </a:r>
              <a:r>
                <a:rPr lang="en-S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actors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3656D83-424B-C194-71C8-0AFBDB13514F}"/>
                </a:ext>
              </a:extLst>
            </p:cNvPr>
            <p:cNvCxnSpPr>
              <a:cxnSpLocks/>
              <a:stCxn id="19" idx="4"/>
              <a:endCxn id="15" idx="0"/>
            </p:cNvCxnSpPr>
            <p:nvPr/>
          </p:nvCxnSpPr>
          <p:spPr>
            <a:xfrm>
              <a:off x="9461378" y="2530548"/>
              <a:ext cx="0" cy="2453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80C178D-CABB-BC07-03AB-D3399149D416}"/>
                </a:ext>
              </a:extLst>
            </p:cNvPr>
            <p:cNvCxnSpPr>
              <a:cxnSpLocks/>
              <a:stCxn id="14" idx="7"/>
              <a:endCxn id="19" idx="2"/>
            </p:cNvCxnSpPr>
            <p:nvPr/>
          </p:nvCxnSpPr>
          <p:spPr>
            <a:xfrm flipV="1">
              <a:off x="8438469" y="2350548"/>
              <a:ext cx="842909" cy="4823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C68210F-E2D6-871F-CA5E-7DAB98429DB0}"/>
                </a:ext>
              </a:extLst>
            </p:cNvPr>
            <p:cNvSpPr/>
            <p:nvPr/>
          </p:nvSpPr>
          <p:spPr>
            <a:xfrm>
              <a:off x="9286614" y="3381152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E4CB10E-9019-7731-941C-5A17C08BF46D}"/>
                </a:ext>
              </a:extLst>
            </p:cNvPr>
            <p:cNvSpPr txBox="1"/>
            <p:nvPr/>
          </p:nvSpPr>
          <p:spPr>
            <a:xfrm>
              <a:off x="9641377" y="3371820"/>
              <a:ext cx="1741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</a:t>
              </a:r>
              <a:r>
                <a:rPr lang="en-SE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issing</a:t>
              </a:r>
              <a:r>
                <a:rPr lang="en-S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objects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5DE5943-BECE-A7E8-2944-B55BD9A81D22}"/>
                </a:ext>
              </a:extLst>
            </p:cNvPr>
            <p:cNvCxnSpPr>
              <a:cxnSpLocks/>
              <a:stCxn id="14" idx="5"/>
              <a:endCxn id="74" idx="2"/>
            </p:cNvCxnSpPr>
            <p:nvPr/>
          </p:nvCxnSpPr>
          <p:spPr>
            <a:xfrm>
              <a:off x="8438469" y="3087499"/>
              <a:ext cx="848145" cy="47365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64C45F99-1457-16E3-FB24-463640AE080B}"/>
                </a:ext>
              </a:extLst>
            </p:cNvPr>
            <p:cNvCxnSpPr>
              <a:cxnSpLocks/>
              <a:stCxn id="74" idx="0"/>
              <a:endCxn id="15" idx="4"/>
            </p:cNvCxnSpPr>
            <p:nvPr/>
          </p:nvCxnSpPr>
          <p:spPr>
            <a:xfrm flipH="1" flipV="1">
              <a:off x="9461378" y="3135850"/>
              <a:ext cx="5236" cy="24530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0026780-0CF0-C472-4B35-E9DBE3A29B26}"/>
              </a:ext>
            </a:extLst>
          </p:cNvPr>
          <p:cNvGrpSpPr/>
          <p:nvPr/>
        </p:nvGrpSpPr>
        <p:grpSpPr>
          <a:xfrm>
            <a:off x="603331" y="2155434"/>
            <a:ext cx="5362372" cy="1596145"/>
            <a:chOff x="6547127" y="2145007"/>
            <a:chExt cx="5362372" cy="1596145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0DC2391-02D3-18F9-EBE5-3387DA16BC78}"/>
                </a:ext>
              </a:extLst>
            </p:cNvPr>
            <p:cNvSpPr/>
            <p:nvPr/>
          </p:nvSpPr>
          <p:spPr>
            <a:xfrm>
              <a:off x="8131190" y="2780220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362B100-5430-B81C-9FDB-D371C5164218}"/>
                </a:ext>
              </a:extLst>
            </p:cNvPr>
            <p:cNvSpPr/>
            <p:nvPr/>
          </p:nvSpPr>
          <p:spPr>
            <a:xfrm>
              <a:off x="9281378" y="2775850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268F774-F611-B88E-4F04-30F54A8C4A54}"/>
                </a:ext>
              </a:extLst>
            </p:cNvPr>
            <p:cNvCxnSpPr>
              <a:stCxn id="84" idx="6"/>
              <a:endCxn id="85" idx="2"/>
            </p:cNvCxnSpPr>
            <p:nvPr/>
          </p:nvCxnSpPr>
          <p:spPr>
            <a:xfrm flipV="1">
              <a:off x="8491190" y="2955850"/>
              <a:ext cx="790188" cy="437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E299278-617B-3513-4ADB-8539CCAC4951}"/>
                </a:ext>
              </a:extLst>
            </p:cNvPr>
            <p:cNvSpPr txBox="1"/>
            <p:nvPr/>
          </p:nvSpPr>
          <p:spPr>
            <a:xfrm>
              <a:off x="6547127" y="2779327"/>
              <a:ext cx="151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dirty="0">
                  <a:solidFill>
                    <a:srgbClr val="D0180A"/>
                  </a:solidFill>
                </a:rPr>
                <a:t>p</a:t>
              </a:r>
              <a:r>
                <a:rPr lang="en-SE" dirty="0" err="1">
                  <a:solidFill>
                    <a:srgbClr val="D0180A"/>
                  </a:solidFill>
                </a:rPr>
                <a:t>assive</a:t>
              </a:r>
              <a:r>
                <a:rPr lang="en-SE" dirty="0">
                  <a:solidFill>
                    <a:srgbClr val="D0180A"/>
                  </a:solidFill>
                </a:rPr>
                <a:t> voice</a:t>
              </a:r>
              <a:endParaRPr lang="en-US" dirty="0">
                <a:solidFill>
                  <a:srgbClr val="D0180A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6A3E64E-90BF-9952-59DE-10031A110966}"/>
                </a:ext>
              </a:extLst>
            </p:cNvPr>
            <p:cNvSpPr txBox="1"/>
            <p:nvPr/>
          </p:nvSpPr>
          <p:spPr>
            <a:xfrm>
              <a:off x="9641378" y="2771184"/>
              <a:ext cx="2268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>
                  <a:solidFill>
                    <a:srgbClr val="006D70"/>
                  </a:solidFill>
                </a:rPr>
                <a:t>m</a:t>
              </a:r>
              <a:r>
                <a:rPr lang="en-SE" dirty="0" err="1">
                  <a:solidFill>
                    <a:srgbClr val="006D70"/>
                  </a:solidFill>
                </a:rPr>
                <a:t>issing</a:t>
              </a:r>
              <a:r>
                <a:rPr lang="en-SE" dirty="0">
                  <a:solidFill>
                    <a:srgbClr val="006D70"/>
                  </a:solidFill>
                </a:rPr>
                <a:t> associations</a:t>
              </a:r>
              <a:endParaRPr lang="en-US" dirty="0">
                <a:solidFill>
                  <a:srgbClr val="006D70"/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A2D507B-5704-DE97-44A7-4BB9E400C81A}"/>
                </a:ext>
              </a:extLst>
            </p:cNvPr>
            <p:cNvSpPr/>
            <p:nvPr/>
          </p:nvSpPr>
          <p:spPr>
            <a:xfrm>
              <a:off x="9281378" y="2170548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23E71BC-97C7-5D7B-0A79-6DF49B76DD5C}"/>
                </a:ext>
              </a:extLst>
            </p:cNvPr>
            <p:cNvSpPr txBox="1"/>
            <p:nvPr/>
          </p:nvSpPr>
          <p:spPr>
            <a:xfrm>
              <a:off x="9641378" y="2145007"/>
              <a:ext cx="1633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</a:t>
              </a:r>
              <a:r>
                <a:rPr lang="en-SE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issing</a:t>
              </a:r>
              <a:r>
                <a:rPr lang="en-S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actors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033D36BA-B5DF-147F-F5B9-22C22E7764B0}"/>
                </a:ext>
              </a:extLst>
            </p:cNvPr>
            <p:cNvCxnSpPr>
              <a:cxnSpLocks/>
              <a:stCxn id="84" idx="7"/>
              <a:endCxn id="89" idx="2"/>
            </p:cNvCxnSpPr>
            <p:nvPr/>
          </p:nvCxnSpPr>
          <p:spPr>
            <a:xfrm flipV="1">
              <a:off x="8438469" y="2350548"/>
              <a:ext cx="842909" cy="4823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E07867A-DC23-2816-9490-B08584C54207}"/>
                </a:ext>
              </a:extLst>
            </p:cNvPr>
            <p:cNvSpPr/>
            <p:nvPr/>
          </p:nvSpPr>
          <p:spPr>
            <a:xfrm>
              <a:off x="9286614" y="3381152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91B551E-6205-6A3B-14BB-E9A79F23B882}"/>
                </a:ext>
              </a:extLst>
            </p:cNvPr>
            <p:cNvSpPr txBox="1"/>
            <p:nvPr/>
          </p:nvSpPr>
          <p:spPr>
            <a:xfrm>
              <a:off x="9641377" y="3371820"/>
              <a:ext cx="1741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</a:t>
              </a:r>
              <a:r>
                <a:rPr lang="en-SE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issing</a:t>
              </a:r>
              <a:r>
                <a:rPr lang="en-S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objects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165EECE-8654-C18E-233A-139F344CA37D}"/>
                </a:ext>
              </a:extLst>
            </p:cNvPr>
            <p:cNvCxnSpPr>
              <a:cxnSpLocks/>
              <a:stCxn id="84" idx="5"/>
              <a:endCxn id="93" idx="2"/>
            </p:cNvCxnSpPr>
            <p:nvPr/>
          </p:nvCxnSpPr>
          <p:spPr>
            <a:xfrm>
              <a:off x="8438469" y="3087499"/>
              <a:ext cx="848145" cy="47365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D2DE99FD-1762-C0AA-8459-1498DF2CF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133" y="3854900"/>
            <a:ext cx="3833192" cy="1790855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37AF01C-D726-AAB4-A90D-D3016565D0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3429" y="3861376"/>
            <a:ext cx="3327417" cy="18373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8CCF7E3-9BF9-D019-B80B-20A129149FB8}"/>
                  </a:ext>
                </a:extLst>
              </p:cNvPr>
              <p:cNvSpPr txBox="1"/>
              <p:nvPr/>
            </p:nvSpPr>
            <p:spPr>
              <a:xfrm>
                <a:off x="806923" y="4154311"/>
                <a:ext cx="382361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Mann-Whitney </a:t>
                </a:r>
                <a:r>
                  <a:rPr lang="de-DE" dirty="0" err="1"/>
                  <a:t>test</a:t>
                </a:r>
                <a:r>
                  <a:rPr lang="en-SE" dirty="0"/>
                  <a:t>:</a:t>
                </a:r>
              </a:p>
              <a:p>
                <a:r>
                  <a:rPr lang="en-SE" dirty="0">
                    <a:solidFill>
                      <a:srgbClr val="D0180A"/>
                    </a:solidFill>
                  </a:rPr>
                  <a:t>passive voice </a:t>
                </a:r>
                <a:r>
                  <a:rPr lang="en-SE" dirty="0"/>
                  <a:t>→ </a:t>
                </a:r>
                <a:r>
                  <a:rPr lang="en-SE" dirty="0">
                    <a:solidFill>
                      <a:srgbClr val="006D70"/>
                    </a:solidFill>
                  </a:rPr>
                  <a:t>missing associations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SE" i="1" dirty="0" smtClean="0">
                          <a:latin typeface="Cambria Math" panose="02040503050406030204" pitchFamily="18" charset="0"/>
                        </a:rPr>
                        <m:t> = 0.03 &lt;</m:t>
                      </m:r>
                      <m:r>
                        <a:rPr lang="en-SE" b="0" i="1" dirty="0" smtClean="0">
                          <a:latin typeface="Cambria Math" panose="02040503050406030204" pitchFamily="18" charset="0"/>
                        </a:rPr>
                        <m:t>0.05=</m:t>
                      </m:r>
                      <m:r>
                        <a:rPr lang="en-SE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8CCF7E3-9BF9-D019-B80B-20A129149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23" y="4154311"/>
                <a:ext cx="3823611" cy="923330"/>
              </a:xfrm>
              <a:prstGeom prst="rect">
                <a:avLst/>
              </a:prstGeom>
              <a:blipFill>
                <a:blip r:embed="rId7"/>
                <a:stretch>
                  <a:fillRect l="-1274" t="-2632" r="-637" b="-197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390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99D4-C353-0552-EF71-14FA5481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8224"/>
            <a:ext cx="10515600" cy="3381551"/>
          </a:xfrm>
        </p:spPr>
        <p:txBody>
          <a:bodyPr anchor="ctr"/>
          <a:lstStyle/>
          <a:p>
            <a:pPr algn="ctr"/>
            <a:r>
              <a:rPr lang="sv-SE" dirty="0"/>
              <a:t>Break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0D6C1-E9C2-E46F-B097-DF07383A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902CA-45D2-A254-130D-BD728BDB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58113-EE49-662C-BC78-AD3E84F8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1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2E4A-BABF-B44F-C52F-72351A35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 II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1FD17-A372-DAF2-5C10-6DB8278D2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Colliders</a:t>
            </a:r>
            <a:r>
              <a:rPr lang="sv-SE" dirty="0"/>
              <a:t>, D-separation, and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Comparison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8D8C4-66FA-2A61-8FE4-FD02E4BE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FBC02-6486-CF04-1261-CBF86F63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CB70-E6B1-1B3E-525C-00E71EE0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82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11C01-89BD-E7B9-75D5-5B0643184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523C338-DA81-BDEE-F4A4-9EFDD1FA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Colliding</a:t>
            </a:r>
            <a:r>
              <a:rPr lang="en-SE" dirty="0"/>
              <a:t>: Common </a:t>
            </a:r>
            <a:r>
              <a:rPr lang="de-DE" dirty="0" err="1"/>
              <a:t>Effects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DE1F96-C813-C2D0-1BB6-18F629A4E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</a:t>
            </a:r>
            <a:r>
              <a:rPr lang="en-US" sz="2400" dirty="0"/>
              <a:t>Does the </a:t>
            </a:r>
            <a:r>
              <a:rPr lang="en-US" sz="2400" dirty="0">
                <a:solidFill>
                  <a:srgbClr val="D0180A"/>
                </a:solidFill>
              </a:rPr>
              <a:t>length of a requirements specification </a:t>
            </a:r>
            <a:r>
              <a:rPr lang="en-US" sz="2400" dirty="0"/>
              <a:t>affect its </a:t>
            </a:r>
            <a:r>
              <a:rPr lang="en-US" sz="2400" dirty="0">
                <a:solidFill>
                  <a:srgbClr val="006D70"/>
                </a:solidFill>
              </a:rPr>
              <a:t>quality</a:t>
            </a:r>
            <a:r>
              <a:rPr lang="en-US" sz="2400" dirty="0"/>
              <a:t>? Both factors do affect whether the specified feature is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implemented successfully</a:t>
            </a:r>
            <a:r>
              <a:rPr lang="en-US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30CB6-0EE4-6848-1FEB-88BE6262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BD1F6-3707-7533-3CF8-00EFB73E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39BF5-066E-F2C2-4973-BDEA1DB8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33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5D28B90-C261-2082-7568-0B4621FB0A78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942AB1B-89DD-5C5D-C7AB-67580ACB627F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03A78939-2184-598E-EE37-578875DFF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30FAEF-9468-1B0B-9A91-D8570D00177B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33F07F0-7EDD-D3C5-6408-43591C20CC5E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3ACA5F9D-5BF3-C32D-4F24-B66C7C66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CE5B8F8-80CB-4175-DE8D-DBF32F6AC287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AD9F68D-6EBC-323B-F00F-A91DEAC2BE00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E6A4972B-385A-3A2C-ADCF-E88C0C4F9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2FB560A-70EF-46F4-0149-22C0CE5D789B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329F5C5-5860-EB57-88F3-AC83D3F78F3D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0F0E3FB7-2BC2-03CE-38BE-8C7F339FE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7BE40BA-EAB4-A687-74AC-FFADD42885B1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130708B-9DD0-31F1-65DF-196F4B50A17E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E13B18A-4D91-FD9B-764C-92A0DACC1FF9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C8D2D-444F-C2BA-B329-A0E4C98B451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4491656" y="4106826"/>
            <a:ext cx="3286599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1F7776-1A18-C88D-8A55-1719A04B19CA}"/>
              </a:ext>
            </a:extLst>
          </p:cNvPr>
          <p:cNvSpPr txBox="1"/>
          <p:nvPr/>
        </p:nvSpPr>
        <p:spPr>
          <a:xfrm>
            <a:off x="3660712" y="3168412"/>
            <a:ext cx="190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D0180A"/>
                </a:solidFill>
              </a:rPr>
              <a:t>specification</a:t>
            </a:r>
            <a:r>
              <a:rPr lang="de-DE" dirty="0">
                <a:solidFill>
                  <a:srgbClr val="D0180A"/>
                </a:solidFill>
              </a:rPr>
              <a:t> si</a:t>
            </a:r>
            <a:r>
              <a:rPr lang="en-SE" dirty="0">
                <a:solidFill>
                  <a:srgbClr val="D0180A"/>
                </a:solidFill>
              </a:rPr>
              <a:t>ze</a:t>
            </a:r>
            <a:endParaRPr lang="en-GB" noProof="0" dirty="0">
              <a:solidFill>
                <a:srgbClr val="D0180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2DE9DF-2336-7932-E334-AA2D93C83D42}"/>
              </a:ext>
            </a:extLst>
          </p:cNvPr>
          <p:cNvSpPr txBox="1"/>
          <p:nvPr/>
        </p:nvSpPr>
        <p:spPr>
          <a:xfrm>
            <a:off x="7401051" y="3162735"/>
            <a:ext cx="2194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0" dirty="0">
                <a:solidFill>
                  <a:srgbClr val="006D70"/>
                </a:solidFill>
              </a:rPr>
              <a:t>s</a:t>
            </a:r>
            <a:r>
              <a:rPr lang="en-SE" noProof="0" dirty="0" err="1">
                <a:solidFill>
                  <a:srgbClr val="006D70"/>
                </a:solidFill>
              </a:rPr>
              <a:t>pecification</a:t>
            </a:r>
            <a:r>
              <a:rPr lang="en-SE" noProof="0" dirty="0">
                <a:solidFill>
                  <a:srgbClr val="006D70"/>
                </a:solidFill>
              </a:rPr>
              <a:t> quality</a:t>
            </a:r>
            <a:endParaRPr lang="en-GB" noProof="0" dirty="0">
              <a:solidFill>
                <a:srgbClr val="006D7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4FDD8F-DD4D-1FDD-1173-E8B983E59665}"/>
                  </a:ext>
                </a:extLst>
              </p:cNvPr>
              <p:cNvSpPr txBox="1"/>
              <p:nvPr/>
            </p:nvSpPr>
            <p:spPr>
              <a:xfrm>
                <a:off x="4922098" y="4166628"/>
                <a:ext cx="24257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E" sz="1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E" sz="1400" dirty="0"/>
                  <a:t>: the specification size does not affect its quality</a:t>
                </a:r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4FDD8F-DD4D-1FDD-1173-E8B983E59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098" y="4166628"/>
                <a:ext cx="2425714" cy="523220"/>
              </a:xfrm>
              <a:prstGeom prst="rect">
                <a:avLst/>
              </a:prstGeom>
              <a:blipFill>
                <a:blip r:embed="rId8"/>
                <a:stretch>
                  <a:fillRect l="-754" t="-2353" r="-1005" b="-117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6C50474-6BB3-E3EE-349B-B3ABF6F13F9E}"/>
              </a:ext>
            </a:extLst>
          </p:cNvPr>
          <p:cNvSpPr/>
          <p:nvPr/>
        </p:nvSpPr>
        <p:spPr>
          <a:xfrm>
            <a:off x="4131656" y="3926826"/>
            <a:ext cx="360000" cy="360000"/>
          </a:xfrm>
          <a:prstGeom prst="roundRect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D2C2B6F-81E5-F7FB-5E5A-30EFB2ADBCF5}"/>
              </a:ext>
            </a:extLst>
          </p:cNvPr>
          <p:cNvSpPr/>
          <p:nvPr/>
        </p:nvSpPr>
        <p:spPr>
          <a:xfrm>
            <a:off x="7778255" y="3926826"/>
            <a:ext cx="360000" cy="360000"/>
          </a:xfrm>
          <a:prstGeom prst="roundRect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2F703E1-F5B7-38A3-9F2E-D1A1A32A9B60}"/>
              </a:ext>
            </a:extLst>
          </p:cNvPr>
          <p:cNvSpPr/>
          <p:nvPr/>
        </p:nvSpPr>
        <p:spPr>
          <a:xfrm>
            <a:off x="5954955" y="5166166"/>
            <a:ext cx="360000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96DDE53-818B-5E9A-5A0D-2041712831E9}"/>
              </a:ext>
            </a:extLst>
          </p:cNvPr>
          <p:cNvCxnSpPr>
            <a:cxnSpLocks/>
            <a:stCxn id="17" idx="2"/>
            <a:endCxn id="63" idx="1"/>
          </p:cNvCxnSpPr>
          <p:nvPr/>
        </p:nvCxnSpPr>
        <p:spPr>
          <a:xfrm>
            <a:off x="4311656" y="4286826"/>
            <a:ext cx="1643299" cy="105934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32D83B3-6883-2DBC-D14D-0E5F9BF66474}"/>
              </a:ext>
            </a:extLst>
          </p:cNvPr>
          <p:cNvCxnSpPr>
            <a:cxnSpLocks/>
            <a:stCxn id="18" idx="2"/>
            <a:endCxn id="63" idx="3"/>
          </p:cNvCxnSpPr>
          <p:nvPr/>
        </p:nvCxnSpPr>
        <p:spPr>
          <a:xfrm flipH="1">
            <a:off x="6314955" y="4286826"/>
            <a:ext cx="1643300" cy="105934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785E1F2-5AD3-114B-2B59-E759796E56BC}"/>
              </a:ext>
            </a:extLst>
          </p:cNvPr>
          <p:cNvSpPr txBox="1"/>
          <p:nvPr/>
        </p:nvSpPr>
        <p:spPr>
          <a:xfrm>
            <a:off x="5594155" y="5600357"/>
            <a:ext cx="449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SE" dirty="0" err="1">
                <a:solidFill>
                  <a:schemeClr val="bg1">
                    <a:lumMod val="50000"/>
                  </a:schemeClr>
                </a:solidFill>
              </a:rPr>
              <a:t>eature</a:t>
            </a:r>
            <a:r>
              <a:rPr lang="en-SE" dirty="0">
                <a:solidFill>
                  <a:schemeClr val="bg1">
                    <a:lumMod val="50000"/>
                  </a:schemeClr>
                </a:solidFill>
              </a:rPr>
              <a:t> success</a:t>
            </a:r>
            <a:r>
              <a:rPr lang="en-SE" noProof="0" dirty="0">
                <a:solidFill>
                  <a:schemeClr val="bg1">
                    <a:lumMod val="50000"/>
                  </a:schemeClr>
                </a:solidFill>
              </a:rPr>
              <a:t> (0 = rejected, 1 = approved)</a:t>
            </a:r>
            <a:endParaRPr lang="en-GB" noProof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BCA5CCB-4062-671E-F56C-EEBE5A9EE677}"/>
              </a:ext>
            </a:extLst>
          </p:cNvPr>
          <p:cNvSpPr txBox="1"/>
          <p:nvPr/>
        </p:nvSpPr>
        <p:spPr>
          <a:xfrm>
            <a:off x="2172764" y="4622171"/>
            <a:ext cx="27432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400" dirty="0"/>
              <a:t>A feature is successful if it is very elaborately described ...</a:t>
            </a:r>
            <a:endParaRPr lang="en-US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3BAB81F-3B2D-F565-7A5C-48172ACD3682}"/>
              </a:ext>
            </a:extLst>
          </p:cNvPr>
          <p:cNvSpPr txBox="1"/>
          <p:nvPr/>
        </p:nvSpPr>
        <p:spPr>
          <a:xfrm>
            <a:off x="7333701" y="4617782"/>
            <a:ext cx="19360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400" dirty="0"/>
              <a:t>... or its description is high-quality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2A7BB0-3F7D-A4C4-886D-0E3B146E6B3B}"/>
                  </a:ext>
                </a:extLst>
              </p:cNvPr>
              <p:cNvSpPr txBox="1"/>
              <p:nvPr/>
            </p:nvSpPr>
            <p:spPr>
              <a:xfrm>
                <a:off x="3688312" y="3489019"/>
                <a:ext cx="19058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(0, 1)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2A7BB0-3F7D-A4C4-886D-0E3B146E6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312" y="3489019"/>
                <a:ext cx="1905843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FAD873-6739-DD65-7458-AA44E46B8330}"/>
                  </a:ext>
                </a:extLst>
              </p:cNvPr>
              <p:cNvSpPr txBox="1"/>
              <p:nvPr/>
            </p:nvSpPr>
            <p:spPr>
              <a:xfrm>
                <a:off x="7373451" y="3492729"/>
                <a:ext cx="13591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(0, 1)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FAD873-6739-DD65-7458-AA44E46B8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451" y="3492729"/>
                <a:ext cx="1359127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3AF9D8-9CDD-587B-62F5-77004DFD46EB}"/>
                  </a:ext>
                </a:extLst>
              </p:cNvPr>
              <p:cNvSpPr txBox="1"/>
              <p:nvPr/>
            </p:nvSpPr>
            <p:spPr>
              <a:xfrm>
                <a:off x="5636586" y="5939122"/>
                <a:ext cx="29740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b="0" i="0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d>
                        <m:dPr>
                          <m:ctrlPr>
                            <a:rPr lang="en-SE" b="0" i="1" noProof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E" b="0" i="1" noProof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SE" b="0" i="1" noProof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E" b="0" i="1" noProof="0" smtClean="0">
                              <a:solidFill>
                                <a:srgbClr val="006D70"/>
                              </a:solidFill>
                              <a:latin typeface="Cambria Math" panose="02040503050406030204" pitchFamily="18" charset="0"/>
                            </a:rPr>
                            <m:t>𝑞𝑢𝑎𝑙𝑖𝑡𝑦</m:t>
                          </m:r>
                          <m:r>
                            <a:rPr lang="en-SE" b="0" i="1" noProof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&gt;0.7</m:t>
                          </m:r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3AF9D8-9CDD-587B-62F5-77004DFD4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86" y="5939122"/>
                <a:ext cx="2974014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83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58F9F-19B4-4DAB-7784-EB5BAB827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64900A-94DF-DCB0-C66E-5AC62E5F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Colliding</a:t>
            </a:r>
            <a:r>
              <a:rPr lang="en-SE" dirty="0"/>
              <a:t>: Common </a:t>
            </a:r>
            <a:r>
              <a:rPr lang="de-DE" dirty="0" err="1"/>
              <a:t>Effects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A08D7F-BD29-22EF-40A1-6B8A7B407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</a:t>
            </a:r>
            <a:r>
              <a:rPr lang="en-US" sz="2400" dirty="0"/>
              <a:t>Does the </a:t>
            </a:r>
            <a:r>
              <a:rPr lang="en-US" sz="2400" dirty="0">
                <a:solidFill>
                  <a:srgbClr val="D0180A"/>
                </a:solidFill>
              </a:rPr>
              <a:t>length of a requirements specification </a:t>
            </a:r>
            <a:r>
              <a:rPr lang="en-US" sz="2400" dirty="0"/>
              <a:t>affect its </a:t>
            </a:r>
            <a:r>
              <a:rPr lang="en-US" sz="2400" dirty="0">
                <a:solidFill>
                  <a:srgbClr val="006D70"/>
                </a:solidFill>
              </a:rPr>
              <a:t>quality</a:t>
            </a:r>
            <a:r>
              <a:rPr lang="en-US" sz="2400" dirty="0"/>
              <a:t>? Both factors do affect whether the specified feature is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implemented successfully</a:t>
            </a:r>
            <a:r>
              <a:rPr lang="en-US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57326-8650-DD99-6D98-CF3EEA73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56ACE-8815-9C4E-5FC4-7721FDB22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87614-970F-DD6A-05B2-9C1D1481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34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C7A4A33-A554-119D-74A4-010E0668B931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9527D08-93C0-EA34-63D2-FA9443BA7DDD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B7441091-0CC3-D582-6D6B-C4FC2A150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04C4D0E-4518-7E54-5236-8306CAC52394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E71AD5F-868A-1878-3DB3-8D242EDD08A7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DD57D0DE-487A-B813-31E7-34BA46186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7F1D505-C369-E01E-6219-1B37A2AD684F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CCD37E0-919E-F31D-14FD-A39CD77EB0B2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F37B5471-5EDF-D658-7D7A-5DFD3DC41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E88E864-319C-904A-D60D-D67F09B07C74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C6BC49C-940F-D229-C8CE-092FB830EEC3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98E3314F-F00E-19C0-4FF3-20D150197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77012B8-D13D-EEB4-5C8B-FA1925DDA434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90C21B5-C95E-08DF-8DF5-705F8E46AA5C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CDDA4BA-6561-FAA8-776E-07BAF30A982F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366691D1-B5E4-852E-3992-6D3A6CD6D91F}"/>
              </a:ext>
            </a:extLst>
          </p:cNvPr>
          <p:cNvSpPr/>
          <p:nvPr/>
        </p:nvSpPr>
        <p:spPr>
          <a:xfrm>
            <a:off x="1157256" y="3888332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690D11-2CEB-7030-1E04-EE7A8AB30800}"/>
              </a:ext>
            </a:extLst>
          </p:cNvPr>
          <p:cNvSpPr/>
          <p:nvPr/>
        </p:nvSpPr>
        <p:spPr>
          <a:xfrm>
            <a:off x="3648636" y="3888332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9540DB-7094-9D47-8C6B-4E1CAFAB713E}"/>
              </a:ext>
            </a:extLst>
          </p:cNvPr>
          <p:cNvCxnSpPr>
            <a:stCxn id="2" idx="6"/>
            <a:endCxn id="9" idx="2"/>
          </p:cNvCxnSpPr>
          <p:nvPr/>
        </p:nvCxnSpPr>
        <p:spPr>
          <a:xfrm>
            <a:off x="1517256" y="4068332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0168ED8-AD89-33B7-3E4A-F0860C87B859}"/>
              </a:ext>
            </a:extLst>
          </p:cNvPr>
          <p:cNvSpPr txBox="1"/>
          <p:nvPr/>
        </p:nvSpPr>
        <p:spPr>
          <a:xfrm>
            <a:off x="666492" y="3429000"/>
            <a:ext cx="190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rgbClr val="D0180A"/>
                </a:solidFill>
              </a:rPr>
              <a:t>specification size</a:t>
            </a:r>
            <a:endParaRPr lang="en-US" dirty="0">
              <a:solidFill>
                <a:srgbClr val="D0180A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9D27AD-39C8-F7EE-2A24-C132157A9796}"/>
              </a:ext>
            </a:extLst>
          </p:cNvPr>
          <p:cNvSpPr txBox="1"/>
          <p:nvPr/>
        </p:nvSpPr>
        <p:spPr>
          <a:xfrm>
            <a:off x="2791327" y="3432289"/>
            <a:ext cx="2194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6D70"/>
                </a:solidFill>
              </a:rPr>
              <a:t>s</a:t>
            </a:r>
            <a:r>
              <a:rPr lang="en-SE" dirty="0" err="1">
                <a:solidFill>
                  <a:srgbClr val="006D70"/>
                </a:solidFill>
              </a:rPr>
              <a:t>pecification</a:t>
            </a:r>
            <a:r>
              <a:rPr lang="en-SE" dirty="0">
                <a:solidFill>
                  <a:srgbClr val="006D70"/>
                </a:solidFill>
              </a:rPr>
              <a:t> quality</a:t>
            </a:r>
            <a:endParaRPr lang="en-US" dirty="0">
              <a:solidFill>
                <a:srgbClr val="006D7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853731-6FBD-2AA6-5450-DFCC9568E5AE}"/>
              </a:ext>
            </a:extLst>
          </p:cNvPr>
          <p:cNvSpPr/>
          <p:nvPr/>
        </p:nvSpPr>
        <p:spPr>
          <a:xfrm>
            <a:off x="2402946" y="5059963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0179F5-2278-09D4-72AD-D08267175F4F}"/>
              </a:ext>
            </a:extLst>
          </p:cNvPr>
          <p:cNvSpPr txBox="1"/>
          <p:nvPr/>
        </p:nvSpPr>
        <p:spPr>
          <a:xfrm>
            <a:off x="2791327" y="5050631"/>
            <a:ext cx="17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 success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77FAFC-74AB-36BC-665C-A4C26F5CA47F}"/>
              </a:ext>
            </a:extLst>
          </p:cNvPr>
          <p:cNvCxnSpPr>
            <a:cxnSpLocks/>
            <a:stCxn id="9" idx="3"/>
            <a:endCxn id="21" idx="7"/>
          </p:cNvCxnSpPr>
          <p:nvPr/>
        </p:nvCxnSpPr>
        <p:spPr>
          <a:xfrm flipH="1">
            <a:off x="2710225" y="4195611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8E67E6-1E4F-31E2-4C3D-015B813300F6}"/>
              </a:ext>
            </a:extLst>
          </p:cNvPr>
          <p:cNvCxnSpPr>
            <a:cxnSpLocks/>
            <a:stCxn id="2" idx="5"/>
            <a:endCxn id="21" idx="1"/>
          </p:cNvCxnSpPr>
          <p:nvPr/>
        </p:nvCxnSpPr>
        <p:spPr>
          <a:xfrm>
            <a:off x="1464535" y="4195611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49A6B0B-63C3-3A46-B706-642E4D35301B}"/>
              </a:ext>
            </a:extLst>
          </p:cNvPr>
          <p:cNvGrpSpPr/>
          <p:nvPr/>
        </p:nvGrpSpPr>
        <p:grpSpPr>
          <a:xfrm>
            <a:off x="4814355" y="4032332"/>
            <a:ext cx="2563289" cy="432000"/>
            <a:chOff x="4604412" y="1893985"/>
            <a:chExt cx="2563289" cy="432000"/>
          </a:xfrm>
        </p:grpSpPr>
        <p:sp>
          <p:nvSpPr>
            <p:cNvPr id="28" name="Arrow: Pentagon 27">
              <a:extLst>
                <a:ext uri="{FF2B5EF4-FFF2-40B4-BE49-F238E27FC236}">
                  <a16:creationId xmlns:a16="http://schemas.microsoft.com/office/drawing/2014/main" id="{A34E88B4-CB83-68A0-1AA5-31F9329A8005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29" name="Graphic 28" descr="Connections with solid fill">
              <a:extLst>
                <a:ext uri="{FF2B5EF4-FFF2-40B4-BE49-F238E27FC236}">
                  <a16:creationId xmlns:a16="http://schemas.microsoft.com/office/drawing/2014/main" id="{1EFBDB66-82F9-3F9C-31B4-5AFA46965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69DDD8-42D2-CE2D-225A-B4EA5078763A}"/>
                  </a:ext>
                </a:extLst>
              </p:cNvPr>
              <p:cNvSpPr txBox="1"/>
              <p:nvPr/>
            </p:nvSpPr>
            <p:spPr>
              <a:xfrm>
                <a:off x="7480486" y="4344783"/>
                <a:ext cx="21805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𝑞𝑢𝑎𝑙𝑖𝑡𝑦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69DDD8-42D2-CE2D-225A-B4EA50787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486" y="4344783"/>
                <a:ext cx="2180533" cy="276999"/>
              </a:xfrm>
              <a:prstGeom prst="rect">
                <a:avLst/>
              </a:prstGeom>
              <a:blipFill>
                <a:blip r:embed="rId10"/>
                <a:stretch>
                  <a:fillRect l="-1397" t="-4444" r="-2514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E1EC060-1B20-B0E6-7437-3852085C2B5B}"/>
                  </a:ext>
                </a:extLst>
              </p:cNvPr>
              <p:cNvSpPr txBox="1"/>
              <p:nvPr/>
            </p:nvSpPr>
            <p:spPr>
              <a:xfrm>
                <a:off x="7480486" y="3846626"/>
                <a:ext cx="3246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𝑞𝑢𝑎𝑙𝑖𝑡𝑦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𝑠𝑢𝑐𝑐𝑒𝑠𝑠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E1EC060-1B20-B0E6-7437-3852085C2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486" y="3846626"/>
                <a:ext cx="3246979" cy="276999"/>
              </a:xfrm>
              <a:prstGeom prst="rect">
                <a:avLst/>
              </a:prstGeom>
              <a:blipFill>
                <a:blip r:embed="rId11"/>
                <a:stretch>
                  <a:fillRect l="-563" t="-2222" r="-563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826BBC42-5AA5-5B6D-6E1E-51BD4F70AD9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60683" y="4702397"/>
            <a:ext cx="3493117" cy="21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99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2172D-3CAE-8671-D842-9334E2274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828711C-1F3E-B19D-E5AC-112CD722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Colliding</a:t>
            </a:r>
            <a:r>
              <a:rPr lang="en-SE" dirty="0"/>
              <a:t>: Common </a:t>
            </a:r>
            <a:r>
              <a:rPr lang="de-DE" dirty="0" err="1"/>
              <a:t>Effects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BE27F1-83E2-1955-05D7-057F7E598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</a:t>
            </a:r>
            <a:r>
              <a:rPr lang="en-US" sz="2400" dirty="0"/>
              <a:t>Does the </a:t>
            </a:r>
            <a:r>
              <a:rPr lang="en-US" sz="2400" dirty="0">
                <a:solidFill>
                  <a:srgbClr val="D0180A"/>
                </a:solidFill>
              </a:rPr>
              <a:t>length of a requirements specification </a:t>
            </a:r>
            <a:r>
              <a:rPr lang="en-US" sz="2400" dirty="0"/>
              <a:t>affect its </a:t>
            </a:r>
            <a:r>
              <a:rPr lang="en-US" sz="2400" dirty="0">
                <a:solidFill>
                  <a:srgbClr val="006D70"/>
                </a:solidFill>
              </a:rPr>
              <a:t>quality</a:t>
            </a:r>
            <a:r>
              <a:rPr lang="en-US" sz="2400" dirty="0"/>
              <a:t>? Both factors do affect whether the specified feature is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implemented successfully</a:t>
            </a:r>
            <a:r>
              <a:rPr lang="en-US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4F0B3-D651-79AA-F449-D99E2EF9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3EF88-8A84-9866-EA2F-68FB3BC4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0B3EB-315F-6964-EEA2-738629B34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35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6CCE279-2F39-11F9-B877-ABA751ED71D4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C9C0106-99B3-DDF9-B4CF-D4C2C033F60D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2EC34A61-4823-879D-D0E3-F5AA6726D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EEDE140-73A0-B497-3E1A-47586A978B9A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1B11B47-7613-C6DB-607D-F898333C3397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14BA1554-8B76-F568-621F-A229B407E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CA9740E-A1AC-FAD0-2965-5FC894C466D7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95EE267-6FA0-B129-E14A-3D44C00D1C56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F74ADCEF-6AA9-9A20-DA0E-3D8E72C35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EAB0F8D-9079-1954-709E-D83D94CB0E3F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F5962AC-9463-F45F-C9C2-0C37F8088E10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900E4B6F-C1C7-8714-71A7-6DC3F8090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CFB5783-4570-B737-C8F9-E725C7D2CB5D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5EE517-8515-607E-47CB-995E1B8BD6C1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4E135D0-0E87-B028-3CEE-D77CCD0C10E0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91955AF-555A-1890-D047-D0AC701E147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765" b="54810"/>
          <a:stretch>
            <a:fillRect/>
          </a:stretch>
        </p:blipFill>
        <p:spPr>
          <a:xfrm>
            <a:off x="1885244" y="3143256"/>
            <a:ext cx="7634974" cy="131763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C5E3445-BA89-FAAB-E907-F13C5816A44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3907" t="86437" b="-301"/>
          <a:stretch>
            <a:fillRect/>
          </a:stretch>
        </p:blipFill>
        <p:spPr>
          <a:xfrm>
            <a:off x="2760133" y="4404279"/>
            <a:ext cx="6760085" cy="40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11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861CE-0EBB-24FF-8FCF-1E9E8CFCD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BF91DE-8E78-9FA3-BB8D-65BAB62F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Colliding</a:t>
            </a:r>
            <a:r>
              <a:rPr lang="en-SE" dirty="0"/>
              <a:t>: Common </a:t>
            </a:r>
            <a:r>
              <a:rPr lang="de-DE" dirty="0" err="1"/>
              <a:t>Effects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0E45FC-B484-8CAA-D7F3-64C2C685A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</a:t>
            </a:r>
            <a:r>
              <a:rPr lang="en-US" sz="2400" dirty="0"/>
              <a:t>Does the </a:t>
            </a:r>
            <a:r>
              <a:rPr lang="en-US" sz="2400" dirty="0">
                <a:solidFill>
                  <a:srgbClr val="D0180A"/>
                </a:solidFill>
              </a:rPr>
              <a:t>length of a requirements specification </a:t>
            </a:r>
            <a:r>
              <a:rPr lang="en-US" sz="2400" dirty="0"/>
              <a:t>affect its </a:t>
            </a:r>
            <a:r>
              <a:rPr lang="en-US" sz="2400" dirty="0">
                <a:solidFill>
                  <a:srgbClr val="006D70"/>
                </a:solidFill>
              </a:rPr>
              <a:t>quality</a:t>
            </a:r>
            <a:r>
              <a:rPr lang="en-US" sz="2400" dirty="0"/>
              <a:t>? Both factors do affect whether the specified feature is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implemented successfully</a:t>
            </a:r>
            <a:r>
              <a:rPr lang="en-US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B0266-E5A1-7463-3A68-A2EAB26B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6B24E-73D5-9983-79B5-CA591D30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8DBB4-878C-4B93-679C-2B04C8DF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36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CF5D39F-728F-4DC5-F84F-BBB3B926E53F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EE9B94E-62CA-1935-0FC6-CD68C288F064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01024B29-5FEA-F612-BB75-4602D5C7E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89DAD17-9FFB-5393-B748-A2FD0A2B0B6B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F81332E-8529-97B6-00A7-7C442314AF4C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91B3CA35-2281-2D7B-4147-1A18A31DD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30AADEC-0C86-527C-5403-64615BED757F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7FB238A-91FC-01D3-776B-DC89A1179110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888CECD6-78BF-D39F-C7D6-F03E6B265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9575A76-556D-C211-9A5A-F92A92B48FDB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CAB8F8D-7AF3-5348-A375-CBB7D10FB9E6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4F1B2F16-DA03-0E66-B995-0B0546237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F018D56-21C5-334B-634D-A98A9F9C40C2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1D41A4-F44A-683F-22B5-09820BB18F7E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B8107B-CB79-503E-3CC9-EE8381DAD596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549F156-9CBF-0267-A912-FE93DE675A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640" y="2898100"/>
            <a:ext cx="5210497" cy="3131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74E0F7-1058-B69F-D551-0BFC9ECA72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7743" y="2898100"/>
            <a:ext cx="5075616" cy="313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8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9008A-EBF9-5D72-2B31-6D0E448E4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E16DBE5-3F62-21C6-511D-F8A3C2A3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Colliding</a:t>
            </a:r>
            <a:r>
              <a:rPr lang="en-SE" dirty="0"/>
              <a:t>: Common </a:t>
            </a:r>
            <a:r>
              <a:rPr lang="de-DE" dirty="0" err="1"/>
              <a:t>Effects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9C1A48-45A7-DC74-9CE8-576D5F041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</a:t>
            </a:r>
            <a:r>
              <a:rPr lang="en-US" sz="2400" dirty="0"/>
              <a:t>Does the </a:t>
            </a:r>
            <a:r>
              <a:rPr lang="en-US" sz="2400" dirty="0">
                <a:solidFill>
                  <a:srgbClr val="D0180A"/>
                </a:solidFill>
              </a:rPr>
              <a:t>length of a requirements specification </a:t>
            </a:r>
            <a:r>
              <a:rPr lang="en-US" sz="2400" dirty="0"/>
              <a:t>affect its </a:t>
            </a:r>
            <a:r>
              <a:rPr lang="en-US" sz="2400" dirty="0">
                <a:solidFill>
                  <a:srgbClr val="006D70"/>
                </a:solidFill>
              </a:rPr>
              <a:t>quality</a:t>
            </a:r>
            <a:r>
              <a:rPr lang="en-US" sz="2400" dirty="0"/>
              <a:t>? Both factors do affect whether the specified feature is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implemented successfully</a:t>
            </a:r>
            <a:r>
              <a:rPr lang="en-US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2A3BD-F0B4-116D-125A-C77CB598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966F1-121D-BBCE-B7AD-155CE42B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43766-CAB9-D1FA-B0FF-0628C670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37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C9B6A95-A375-8D55-92A5-1F9C3E10FFCF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20223F4-5642-FAA5-C17E-5275C19547AB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20FE9CF4-BF5D-2D79-BF34-1761B7B43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EFC14BF-9BA9-99FF-F605-EFCC44DBE8FA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78CCD21-270F-36B3-A210-D668E8388B05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04CF1931-8DB1-5937-B5EE-10B456CC2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39866D3-45AC-A1C7-58E7-E140E4C2BC2C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9581539-34A2-2445-FF4A-FA9D9071B744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61CFDD57-158E-9DAB-60CC-AB8CB409D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829CB45-105E-02A3-D870-E8FFE02AC209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E1D84E2-0311-4F73-412F-17D0DEC6A142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1F743787-0070-9D61-1281-E921DE113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D167587-BC41-4DC3-8756-B191FA0FEBCF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EB56E66-5AC5-F936-E372-93A9E1502D3C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DF0E7DC-3360-8821-0D24-0494A5640BB0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E856A0E-E604-9F15-B3BA-FEE30EA3F68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b="1"/>
          <a:stretch>
            <a:fillRect/>
          </a:stretch>
        </p:blipFill>
        <p:spPr>
          <a:xfrm>
            <a:off x="1668092" y="3143256"/>
            <a:ext cx="7852126" cy="291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39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68E83-B85E-4198-5F12-CF31E7E16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8C3B3A8-BEFB-869A-7797-FF776155F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2182"/>
            <a:ext cx="5786120" cy="356931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04F73A1-F684-723A-2BB5-4905394E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Colliding</a:t>
            </a:r>
            <a:r>
              <a:rPr lang="en-SE" dirty="0"/>
              <a:t>: Common </a:t>
            </a:r>
            <a:r>
              <a:rPr lang="de-DE" dirty="0" err="1"/>
              <a:t>Effects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4FE536-B71B-8410-4908-21925AC06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</a:t>
            </a:r>
            <a:r>
              <a:rPr lang="en-US" sz="2400" dirty="0"/>
              <a:t>Does the </a:t>
            </a:r>
            <a:r>
              <a:rPr lang="en-US" sz="2400" dirty="0">
                <a:solidFill>
                  <a:srgbClr val="D0180A"/>
                </a:solidFill>
              </a:rPr>
              <a:t>length of a requirements specification </a:t>
            </a:r>
            <a:r>
              <a:rPr lang="en-US" sz="2400" dirty="0"/>
              <a:t>affect its </a:t>
            </a:r>
            <a:r>
              <a:rPr lang="en-US" sz="2400" dirty="0">
                <a:solidFill>
                  <a:srgbClr val="006D70"/>
                </a:solidFill>
              </a:rPr>
              <a:t>quality</a:t>
            </a:r>
            <a:r>
              <a:rPr lang="en-US" sz="2400" dirty="0"/>
              <a:t>? Both factors do affect whether the specified feature is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implemented successfully</a:t>
            </a:r>
            <a:r>
              <a:rPr lang="en-US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B08CD-68BF-7550-B950-51043BF1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758D4-FEBB-FBA9-26FE-1A836DCD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1C984-9DD1-6F69-52D6-EC6CEC8F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38</a:t>
            </a:fld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97B5B32-A46C-F5D9-3500-3FA0EE58E14C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ACACA6D-C6D2-9DA0-090B-F1C091D08590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42579B93-DDEA-FA54-5524-2C679C439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282B5ED-EAD5-5DFE-2E80-223E1D4E37AE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460D090-EDBD-CF2D-E7A1-ED891AC5B1DC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4A346789-D2E2-7003-FBB3-7BE943546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3D7A816-3E22-DBEC-1E6B-0074997B0A9E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52BABC9-46A3-68CB-720E-81CA4A96D91C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8116B511-4921-1E53-EA07-E72CFFA55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3CCEBBA-9F7F-464D-EDC7-DBF33F00882B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811B20F-1C76-9C88-E7D0-F1AC43535725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05E65D3E-B0F5-D5C8-A7F3-FF468CC9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18ADFC-1D63-ED58-5C95-FD3FCE96E888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C0CC2F-E612-CCF6-CE8B-7CFE7883FF85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A79FB00-F6A3-7477-71B9-3DAFAE08542B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04B2E89-4D37-BB4D-3C00-34CC469529EE}"/>
              </a:ext>
            </a:extLst>
          </p:cNvPr>
          <p:cNvSpPr/>
          <p:nvPr/>
        </p:nvSpPr>
        <p:spPr>
          <a:xfrm>
            <a:off x="1037507" y="3248614"/>
            <a:ext cx="4482954" cy="41656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4618BE-F218-ADBD-F510-3D3E6747A3BF}"/>
              </a:ext>
            </a:extLst>
          </p:cNvPr>
          <p:cNvSpPr/>
          <p:nvPr/>
        </p:nvSpPr>
        <p:spPr>
          <a:xfrm>
            <a:off x="1011061" y="5077183"/>
            <a:ext cx="4482954" cy="41656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3728C6-BE00-6026-B4F8-549268B8B81F}"/>
              </a:ext>
            </a:extLst>
          </p:cNvPr>
          <p:cNvSpPr txBox="1"/>
          <p:nvPr/>
        </p:nvSpPr>
        <p:spPr>
          <a:xfrm>
            <a:off x="5719768" y="313372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For any high </a:t>
            </a:r>
            <a:r>
              <a:rPr lang="en-SE" dirty="0">
                <a:solidFill>
                  <a:srgbClr val="006D70"/>
                </a:solidFill>
              </a:rPr>
              <a:t>quality</a:t>
            </a:r>
            <a:r>
              <a:rPr lang="en-SE" dirty="0"/>
              <a:t> value, if </a:t>
            </a:r>
            <a:r>
              <a:rPr lang="en-SE" dirty="0">
                <a:solidFill>
                  <a:schemeClr val="accent4"/>
                </a:solidFill>
              </a:rPr>
              <a:t>feature success </a:t>
            </a:r>
            <a:r>
              <a:rPr lang="en-SE" dirty="0"/>
              <a:t>is </a:t>
            </a:r>
            <a:r>
              <a:rPr lang="en-SE" i="1" dirty="0"/>
              <a:t>false</a:t>
            </a:r>
            <a:r>
              <a:rPr lang="en-SE" dirty="0"/>
              <a:t>, then it is more likely that the </a:t>
            </a:r>
            <a:r>
              <a:rPr lang="en-SE" dirty="0">
                <a:solidFill>
                  <a:srgbClr val="D0180A"/>
                </a:solidFill>
              </a:rPr>
              <a:t>specification size </a:t>
            </a:r>
            <a:r>
              <a:rPr lang="en-SE" dirty="0"/>
              <a:t>was small.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AB7AC1-A161-59A4-BD00-A9594A0967F1}"/>
              </a:ext>
            </a:extLst>
          </p:cNvPr>
          <p:cNvSpPr txBox="1"/>
          <p:nvPr/>
        </p:nvSpPr>
        <p:spPr>
          <a:xfrm>
            <a:off x="5719768" y="496229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For any low </a:t>
            </a:r>
            <a:r>
              <a:rPr lang="en-SE" dirty="0">
                <a:solidFill>
                  <a:srgbClr val="006D70"/>
                </a:solidFill>
              </a:rPr>
              <a:t>quality</a:t>
            </a:r>
            <a:r>
              <a:rPr lang="en-SE" dirty="0"/>
              <a:t> value, if </a:t>
            </a:r>
            <a:r>
              <a:rPr lang="en-SE" dirty="0">
                <a:solidFill>
                  <a:schemeClr val="accent4"/>
                </a:solidFill>
              </a:rPr>
              <a:t>feature success </a:t>
            </a:r>
            <a:r>
              <a:rPr lang="en-SE" dirty="0"/>
              <a:t>is </a:t>
            </a:r>
            <a:r>
              <a:rPr lang="en-SE" i="1" dirty="0"/>
              <a:t>true</a:t>
            </a:r>
            <a:r>
              <a:rPr lang="en-SE" dirty="0"/>
              <a:t>, then it is more likely that the </a:t>
            </a:r>
            <a:r>
              <a:rPr lang="en-SE" dirty="0">
                <a:solidFill>
                  <a:srgbClr val="D0180A"/>
                </a:solidFill>
              </a:rPr>
              <a:t>specification size </a:t>
            </a:r>
            <a:r>
              <a:rPr lang="en-SE" dirty="0"/>
              <a:t>was large.</a:t>
            </a:r>
          </a:p>
        </p:txBody>
      </p:sp>
    </p:spTree>
    <p:extLst>
      <p:ext uri="{BB962C8B-B14F-4D97-AF65-F5344CB8AC3E}">
        <p14:creationId xmlns:p14="http://schemas.microsoft.com/office/powerpoint/2010/main" val="883676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5C4EA-647C-2598-1568-ADAECD474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D4E3AD4-3A22-4105-AFA6-3CBB35A10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2182"/>
            <a:ext cx="5786120" cy="356931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A3F1740-886A-B4F9-54A2-321F3208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Colliding</a:t>
            </a:r>
            <a:r>
              <a:rPr lang="en-SE" dirty="0"/>
              <a:t>: Common </a:t>
            </a:r>
            <a:r>
              <a:rPr lang="de-DE" dirty="0" err="1"/>
              <a:t>Effects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193F7B-A825-D4C9-1972-55A209BBF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</a:t>
            </a:r>
            <a:r>
              <a:rPr lang="en-US" sz="2400" dirty="0"/>
              <a:t>Does the </a:t>
            </a:r>
            <a:r>
              <a:rPr lang="en-US" sz="2400" dirty="0">
                <a:solidFill>
                  <a:srgbClr val="D0180A"/>
                </a:solidFill>
              </a:rPr>
              <a:t>length of a requirements specification </a:t>
            </a:r>
            <a:r>
              <a:rPr lang="en-US" sz="2400" dirty="0"/>
              <a:t>affect its </a:t>
            </a:r>
            <a:r>
              <a:rPr lang="en-US" sz="2400" dirty="0">
                <a:solidFill>
                  <a:srgbClr val="006D70"/>
                </a:solidFill>
              </a:rPr>
              <a:t>quality</a:t>
            </a:r>
            <a:r>
              <a:rPr lang="en-US" sz="2400" dirty="0"/>
              <a:t>? Both factors do affect whether the specified feature is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implemented successfully</a:t>
            </a:r>
            <a:r>
              <a:rPr lang="en-US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670EE-361F-3DDA-2996-0D278713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DA021-56E4-0182-50F6-15FBDE4A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81024-F1E6-D25C-E90C-1449DE0DB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39</a:t>
            </a:fld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149570C-5A9D-70CB-B332-38F96A185D76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B7AB29B-CE6D-2D2C-578F-9C72F84A8B45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DBA37C90-8C32-1638-FFDD-C00FAD236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0957AEB-50B5-92B8-49C9-8FB762021EEE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676D5D7-64D4-590B-AA91-138E91E55626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04CE9509-5EC8-F430-5D1F-0961E2083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7B0154B-C0C1-C941-8F0B-F9DD119B774D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9F1E8C4-8736-0AA4-A1A5-8E87417844B4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72B19982-E4C7-480D-F7A3-21CEC3441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EE81F86-E3E9-D8AC-16BC-7E254059508A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016533B-3DB2-D439-8172-F2980E02D3DF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F31D8B57-36FB-2B91-829D-E8D3B70A6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E811FF9-2457-C646-97F6-6361E285B469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033B415-2E8F-E682-6C7E-52F1C7512CD2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896CF21-52AB-B8CA-1070-156925A16598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84322C2-BEB0-FB83-6B15-38D4EDAE3A84}"/>
              </a:ext>
            </a:extLst>
          </p:cNvPr>
          <p:cNvSpPr/>
          <p:nvPr/>
        </p:nvSpPr>
        <p:spPr>
          <a:xfrm>
            <a:off x="1037507" y="3248614"/>
            <a:ext cx="4482954" cy="41656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9213B8-1157-5C24-847D-E275B8535823}"/>
              </a:ext>
            </a:extLst>
          </p:cNvPr>
          <p:cNvSpPr/>
          <p:nvPr/>
        </p:nvSpPr>
        <p:spPr>
          <a:xfrm>
            <a:off x="1011061" y="5077183"/>
            <a:ext cx="4482954" cy="41656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BC0337-A870-C75D-5BDA-8BC8A815E2EC}"/>
              </a:ext>
            </a:extLst>
          </p:cNvPr>
          <p:cNvGrpSpPr/>
          <p:nvPr/>
        </p:nvGrpSpPr>
        <p:grpSpPr>
          <a:xfrm>
            <a:off x="5826761" y="5171477"/>
            <a:ext cx="6111240" cy="946595"/>
            <a:chOff x="775412" y="5230368"/>
            <a:chExt cx="6111240" cy="94659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2E1905C-6EE6-B516-6BF2-A964C97A95B9}"/>
                </a:ext>
              </a:extLst>
            </p:cNvPr>
            <p:cNvSpPr/>
            <p:nvPr/>
          </p:nvSpPr>
          <p:spPr>
            <a:xfrm>
              <a:off x="775412" y="5230368"/>
              <a:ext cx="6111240" cy="94659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SE" dirty="0"/>
                <a:t>The non-causal association suggests a negative relationship between the cause and effect (</a:t>
              </a:r>
              <a:r>
                <a:rPr lang="sv-SE" b="1" dirty="0" err="1"/>
                <a:t>Berkson’s</a:t>
              </a:r>
              <a:r>
                <a:rPr lang="sv-SE" b="1" dirty="0"/>
                <a:t> paradox/</a:t>
              </a:r>
              <a:r>
                <a:rPr lang="sv-SE" b="1" dirty="0" err="1"/>
                <a:t>fallacy</a:t>
              </a:r>
              <a:r>
                <a:rPr lang="en-SE" dirty="0"/>
                <a:t>).</a:t>
              </a:r>
            </a:p>
          </p:txBody>
        </p:sp>
        <p:pic>
          <p:nvPicPr>
            <p:cNvPr id="15" name="Graphic 14" descr="Open quotation mark with solid fill">
              <a:extLst>
                <a:ext uri="{FF2B5EF4-FFF2-40B4-BE49-F238E27FC236}">
                  <a16:creationId xmlns:a16="http://schemas.microsoft.com/office/drawing/2014/main" id="{40AEB187-6D35-C8E2-28B1-EF2206164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BC14CA7-3359-0551-704A-88D9E7DB1799}"/>
              </a:ext>
            </a:extLst>
          </p:cNvPr>
          <p:cNvGrpSpPr/>
          <p:nvPr/>
        </p:nvGrpSpPr>
        <p:grpSpPr>
          <a:xfrm>
            <a:off x="6624320" y="2662182"/>
            <a:ext cx="4319475" cy="1990963"/>
            <a:chOff x="666492" y="3429000"/>
            <a:chExt cx="4319475" cy="199096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52EFA76-06DA-C1FD-4125-EBBBF612199B}"/>
                </a:ext>
              </a:extLst>
            </p:cNvPr>
            <p:cNvSpPr/>
            <p:nvPr/>
          </p:nvSpPr>
          <p:spPr>
            <a:xfrm>
              <a:off x="1157256" y="3888332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626A664-3107-9402-67CB-2D879737C325}"/>
                </a:ext>
              </a:extLst>
            </p:cNvPr>
            <p:cNvSpPr/>
            <p:nvPr/>
          </p:nvSpPr>
          <p:spPr>
            <a:xfrm>
              <a:off x="3648636" y="3888332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FC35A53-E954-7963-E811-E693131001E2}"/>
                </a:ext>
              </a:extLst>
            </p:cNvPr>
            <p:cNvCxnSpPr>
              <a:stCxn id="3" idx="6"/>
              <a:endCxn id="9" idx="2"/>
            </p:cNvCxnSpPr>
            <p:nvPr/>
          </p:nvCxnSpPr>
          <p:spPr>
            <a:xfrm>
              <a:off x="1517256" y="4068332"/>
              <a:ext cx="213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C8D3B6-CEB9-F910-8F13-7CF73259C41D}"/>
                </a:ext>
              </a:extLst>
            </p:cNvPr>
            <p:cNvSpPr txBox="1"/>
            <p:nvPr/>
          </p:nvSpPr>
          <p:spPr>
            <a:xfrm>
              <a:off x="666492" y="3429000"/>
              <a:ext cx="1905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dirty="0">
                  <a:solidFill>
                    <a:srgbClr val="D0180A"/>
                  </a:solidFill>
                </a:rPr>
                <a:t>specification size</a:t>
              </a:r>
              <a:endParaRPr lang="en-US" dirty="0">
                <a:solidFill>
                  <a:srgbClr val="D0180A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4E2A05-C4ED-B28D-EA17-45D039575D0A}"/>
                </a:ext>
              </a:extLst>
            </p:cNvPr>
            <p:cNvSpPr txBox="1"/>
            <p:nvPr/>
          </p:nvSpPr>
          <p:spPr>
            <a:xfrm>
              <a:off x="2791327" y="3432289"/>
              <a:ext cx="2194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006D70"/>
                  </a:solidFill>
                </a:rPr>
                <a:t>s</a:t>
              </a:r>
              <a:r>
                <a:rPr lang="en-SE" dirty="0" err="1">
                  <a:solidFill>
                    <a:srgbClr val="006D70"/>
                  </a:solidFill>
                </a:rPr>
                <a:t>pecification</a:t>
              </a:r>
              <a:r>
                <a:rPr lang="en-SE" dirty="0">
                  <a:solidFill>
                    <a:srgbClr val="006D70"/>
                  </a:solidFill>
                </a:rPr>
                <a:t> quality</a:t>
              </a:r>
              <a:endParaRPr lang="en-US" dirty="0">
                <a:solidFill>
                  <a:srgbClr val="006D7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8EB28F-9581-AC6C-8234-0DBD32E4739B}"/>
                </a:ext>
              </a:extLst>
            </p:cNvPr>
            <p:cNvSpPr/>
            <p:nvPr/>
          </p:nvSpPr>
          <p:spPr>
            <a:xfrm>
              <a:off x="2402946" y="505996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26C19A1-307F-BB02-7057-5DE2A592E300}"/>
                </a:ext>
              </a:extLst>
            </p:cNvPr>
            <p:cNvSpPr txBox="1"/>
            <p:nvPr/>
          </p:nvSpPr>
          <p:spPr>
            <a:xfrm>
              <a:off x="2791327" y="5050631"/>
              <a:ext cx="1822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feature success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C8253A7-1923-E811-18BF-E5A9F5C5F1F9}"/>
                </a:ext>
              </a:extLst>
            </p:cNvPr>
            <p:cNvCxnSpPr>
              <a:cxnSpLocks/>
              <a:stCxn id="9" idx="3"/>
              <a:endCxn id="19" idx="7"/>
            </p:cNvCxnSpPr>
            <p:nvPr/>
          </p:nvCxnSpPr>
          <p:spPr>
            <a:xfrm flipH="1">
              <a:off x="2710225" y="4195611"/>
              <a:ext cx="991132" cy="9170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E5AF028-DE3A-DB18-BB29-077E07E2E17E}"/>
                </a:ext>
              </a:extLst>
            </p:cNvPr>
            <p:cNvCxnSpPr>
              <a:cxnSpLocks/>
              <a:stCxn id="3" idx="5"/>
              <a:endCxn id="19" idx="1"/>
            </p:cNvCxnSpPr>
            <p:nvPr/>
          </p:nvCxnSpPr>
          <p:spPr>
            <a:xfrm>
              <a:off x="1464535" y="4195611"/>
              <a:ext cx="991132" cy="9170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0229754-D947-FBE8-4342-922C81D19F40}"/>
              </a:ext>
            </a:extLst>
          </p:cNvPr>
          <p:cNvGrpSpPr/>
          <p:nvPr/>
        </p:nvGrpSpPr>
        <p:grpSpPr>
          <a:xfrm>
            <a:off x="8170163" y="3481514"/>
            <a:ext cx="720000" cy="720000"/>
            <a:chOff x="5604304" y="3426506"/>
            <a:chExt cx="720000" cy="720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EF7C19E-76CB-DD14-3E18-D88B26EF0663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 descr="No sign with solid fill">
              <a:extLst>
                <a:ext uri="{FF2B5EF4-FFF2-40B4-BE49-F238E27FC236}">
                  <a16:creationId xmlns:a16="http://schemas.microsoft.com/office/drawing/2014/main" id="{597DAEE0-92B2-AB07-65A8-20C30F05A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151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E763765-6F2B-E7EE-DB2E-2917F410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67B897-F929-1DAB-9217-DC94745E4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 and Expectations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4AFD4-05CC-B4A2-9CC0-2CE880BE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5EEB5-6E9B-1E0C-19C8-42EEA331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6182-BD5C-EB4B-B865-8BB65026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509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3AC6D-FD56-99BB-45EF-7D395D7A6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3289E8-418C-AD07-A144-82F4A346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Colliding</a:t>
            </a:r>
            <a:r>
              <a:rPr lang="en-SE" dirty="0"/>
              <a:t>: Common </a:t>
            </a:r>
            <a:r>
              <a:rPr lang="de-DE" dirty="0" err="1"/>
              <a:t>Effects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116176-4D08-11D7-6CA1-D543E2F9D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</a:t>
            </a:r>
            <a:r>
              <a:rPr lang="en-US" sz="2400" dirty="0"/>
              <a:t>Does the </a:t>
            </a:r>
            <a:r>
              <a:rPr lang="en-US" sz="2400" dirty="0">
                <a:solidFill>
                  <a:srgbClr val="D0180A"/>
                </a:solidFill>
              </a:rPr>
              <a:t>length of a requirements specification </a:t>
            </a:r>
            <a:r>
              <a:rPr lang="en-US" sz="2400" dirty="0"/>
              <a:t>affect its </a:t>
            </a:r>
            <a:r>
              <a:rPr lang="en-US" sz="2400" dirty="0">
                <a:solidFill>
                  <a:srgbClr val="006D70"/>
                </a:solidFill>
              </a:rPr>
              <a:t>quality</a:t>
            </a:r>
            <a:r>
              <a:rPr lang="en-US" sz="2400" dirty="0"/>
              <a:t>? Both factors do affect whether the specified feature is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implemented successfully</a:t>
            </a:r>
            <a:r>
              <a:rPr lang="en-US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1E1AE-5B71-5FCC-0DDF-D27DCEFB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75B06-CB77-7998-2CB3-0056E88E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EBABA-373C-E437-135F-B503957F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40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2204BDC-C904-A79B-3F59-96F3B05F1FF8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8823E87-DD3B-D654-62B5-4D5C99A1730F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6C602296-E2D0-B000-FD5E-219D13BB3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A6C31B9-C4FA-5D91-CB21-DC57FCD180FE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DB2BDA9-7548-E589-A6A0-1F905B035D04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D4C5F1D7-C9FE-17C4-C51E-E88C9ADAB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18B2F05-0140-F7D1-0205-13A9B8B331FB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61771D1-9CF3-9ABE-06F2-B3044096EE1B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D6F988DE-4B36-08CE-711C-6959F6CAE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9C41548-9BE8-2D75-D64D-B62F30BEA047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6F32947-1844-D493-A05F-6582A0E0DAD7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AE4083D3-7AC6-C6B1-81C1-3BAC5A180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C739A8D-8ACB-D771-E17B-0CB24300B533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DF9C0D7-45B8-D0BE-A065-5FA98615F3E9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F5CC98A-8B8C-21F7-E904-47D2E0367B6C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D4E8BA-FDA5-8BEF-C09E-F3A2F146E3B7}"/>
              </a:ext>
            </a:extLst>
          </p:cNvPr>
          <p:cNvGrpSpPr/>
          <p:nvPr/>
        </p:nvGrpSpPr>
        <p:grpSpPr>
          <a:xfrm>
            <a:off x="4808088" y="3678745"/>
            <a:ext cx="2563289" cy="432000"/>
            <a:chOff x="4604412" y="1893985"/>
            <a:chExt cx="2563289" cy="432000"/>
          </a:xfrm>
        </p:grpSpPr>
        <p:sp>
          <p:nvSpPr>
            <p:cNvPr id="17" name="Arrow: Pentagon 16">
              <a:extLst>
                <a:ext uri="{FF2B5EF4-FFF2-40B4-BE49-F238E27FC236}">
                  <a16:creationId xmlns:a16="http://schemas.microsoft.com/office/drawing/2014/main" id="{D08446F8-3D19-B1DA-9814-EE377BBA673B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18" name="Graphic 17" descr="Connections with solid fill">
              <a:extLst>
                <a:ext uri="{FF2B5EF4-FFF2-40B4-BE49-F238E27FC236}">
                  <a16:creationId xmlns:a16="http://schemas.microsoft.com/office/drawing/2014/main" id="{30B44D3A-1B46-FB1F-D56E-2487A7051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A88B5C-38D1-13E9-4ABB-59A7232D28C5}"/>
                  </a:ext>
                </a:extLst>
              </p:cNvPr>
              <p:cNvSpPr txBox="1"/>
              <p:nvPr/>
            </p:nvSpPr>
            <p:spPr>
              <a:xfrm>
                <a:off x="7602992" y="3361158"/>
                <a:ext cx="3383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trike="sngStrike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trike="sngStrike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trike="sngStrike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E" b="0" i="1" strike="sngStrik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trike="sngStrike" smtClean="0">
                          <a:solidFill>
                            <a:srgbClr val="00BFC4"/>
                          </a:solidFill>
                          <a:latin typeface="Cambria Math" panose="02040503050406030204" pitchFamily="18" charset="0"/>
                        </a:rPr>
                        <m:t>𝑞𝑢𝑎𝑙𝑖𝑡𝑦</m:t>
                      </m:r>
                      <m:r>
                        <a:rPr lang="en-SE" b="0" i="1" strike="sngStrik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trike="sngStrike" smtClean="0">
                          <a:solidFill>
                            <a:srgbClr val="F8766D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SE" i="1" strike="sngStrik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i="1" strike="sngStrike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𝑝𝑟𝑒𝑠𝑠𝑢𝑟𝑒</m:t>
                      </m:r>
                    </m:oMath>
                  </m:oMathPara>
                </a14:m>
                <a:endParaRPr lang="en-SE" strike="sngStrike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A88B5C-38D1-13E9-4ABB-59A7232D2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992" y="3361158"/>
                <a:ext cx="3383042" cy="276999"/>
              </a:xfrm>
              <a:prstGeom prst="rect">
                <a:avLst/>
              </a:prstGeom>
              <a:blipFill>
                <a:blip r:embed="rId10"/>
                <a:stretch>
                  <a:fillRect l="-721" t="-2174" r="-1441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77CFBB-21B7-199F-D6B8-C88A2CFA1939}"/>
                  </a:ext>
                </a:extLst>
              </p:cNvPr>
              <p:cNvSpPr txBox="1"/>
              <p:nvPr/>
            </p:nvSpPr>
            <p:spPr>
              <a:xfrm>
                <a:off x="7602992" y="3932647"/>
                <a:ext cx="21858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𝑞𝑢𝑎𝑙𝑖𝑡𝑦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77CFBB-21B7-199F-D6B8-C88A2CFA1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992" y="3932647"/>
                <a:ext cx="2185855" cy="276999"/>
              </a:xfrm>
              <a:prstGeom prst="rect">
                <a:avLst/>
              </a:prstGeom>
              <a:blipFill>
                <a:blip r:embed="rId11"/>
                <a:stretch>
                  <a:fillRect l="-1393" t="-2174" r="-2228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10D81A56-66A1-94BD-DB44-647454877D26}"/>
              </a:ext>
            </a:extLst>
          </p:cNvPr>
          <p:cNvGrpSpPr/>
          <p:nvPr/>
        </p:nvGrpSpPr>
        <p:grpSpPr>
          <a:xfrm>
            <a:off x="838200" y="5248387"/>
            <a:ext cx="10515599" cy="946595"/>
            <a:chOff x="775411" y="5230368"/>
            <a:chExt cx="10515599" cy="94659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B7A3BA9-62A9-C722-FF83-B7D0BA1B35E9}"/>
                </a:ext>
              </a:extLst>
            </p:cNvPr>
            <p:cNvSpPr/>
            <p:nvPr/>
          </p:nvSpPr>
          <p:spPr>
            <a:xfrm>
              <a:off x="775411" y="5230368"/>
              <a:ext cx="10515599" cy="94659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SE" dirty="0"/>
                <a:t>If both treatment and outcome have a common effect, we must not condition on this common effect. Consequently, we cannot simply add </a:t>
              </a:r>
              <a:r>
                <a:rPr lang="en-SE" i="1" dirty="0"/>
                <a:t>all</a:t>
              </a:r>
              <a:r>
                <a:rPr lang="en-SE" dirty="0"/>
                <a:t> relevant variables as predictors.</a:t>
              </a:r>
            </a:p>
          </p:txBody>
        </p:sp>
        <p:pic>
          <p:nvPicPr>
            <p:cNvPr id="23" name="Graphic 22" descr="Open quotation mark with solid fill">
              <a:extLst>
                <a:ext uri="{FF2B5EF4-FFF2-40B4-BE49-F238E27FC236}">
                  <a16:creationId xmlns:a16="http://schemas.microsoft.com/office/drawing/2014/main" id="{0BC65A9F-7394-B909-5E8D-CD23F9763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B3BE524-9911-794C-0975-E5D06C6AF7D9}"/>
              </a:ext>
            </a:extLst>
          </p:cNvPr>
          <p:cNvGrpSpPr/>
          <p:nvPr/>
        </p:nvGrpSpPr>
        <p:grpSpPr>
          <a:xfrm>
            <a:off x="728502" y="2899263"/>
            <a:ext cx="4319475" cy="1990963"/>
            <a:chOff x="666492" y="3429000"/>
            <a:chExt cx="4319475" cy="199096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1931A43-BA82-2FDE-BFDC-74E868F39802}"/>
                </a:ext>
              </a:extLst>
            </p:cNvPr>
            <p:cNvSpPr/>
            <p:nvPr/>
          </p:nvSpPr>
          <p:spPr>
            <a:xfrm>
              <a:off x="1157256" y="3888332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8DCB918-5FAF-EC86-956D-F2D84919E23A}"/>
                </a:ext>
              </a:extLst>
            </p:cNvPr>
            <p:cNvSpPr/>
            <p:nvPr/>
          </p:nvSpPr>
          <p:spPr>
            <a:xfrm>
              <a:off x="3648636" y="3888332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7A14433-7377-3425-E3E0-2B3D969AC66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>
              <a:off x="1517256" y="4068332"/>
              <a:ext cx="213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A56669-0FB4-11A5-5F6C-ED3BA497DCF6}"/>
                </a:ext>
              </a:extLst>
            </p:cNvPr>
            <p:cNvSpPr txBox="1"/>
            <p:nvPr/>
          </p:nvSpPr>
          <p:spPr>
            <a:xfrm>
              <a:off x="666492" y="3429000"/>
              <a:ext cx="1905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dirty="0">
                  <a:solidFill>
                    <a:srgbClr val="D0180A"/>
                  </a:solidFill>
                </a:rPr>
                <a:t>specification size</a:t>
              </a:r>
              <a:endParaRPr lang="en-US" dirty="0">
                <a:solidFill>
                  <a:srgbClr val="D0180A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5B75A1-1C1A-6454-DF7B-B31FFEE90C9E}"/>
                </a:ext>
              </a:extLst>
            </p:cNvPr>
            <p:cNvSpPr txBox="1"/>
            <p:nvPr/>
          </p:nvSpPr>
          <p:spPr>
            <a:xfrm>
              <a:off x="2791327" y="3432289"/>
              <a:ext cx="2194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006D70"/>
                  </a:solidFill>
                </a:rPr>
                <a:t>s</a:t>
              </a:r>
              <a:r>
                <a:rPr lang="en-SE" dirty="0" err="1">
                  <a:solidFill>
                    <a:srgbClr val="006D70"/>
                  </a:solidFill>
                </a:rPr>
                <a:t>pecification</a:t>
              </a:r>
              <a:r>
                <a:rPr lang="en-SE" dirty="0">
                  <a:solidFill>
                    <a:srgbClr val="006D70"/>
                  </a:solidFill>
                </a:rPr>
                <a:t> quality</a:t>
              </a:r>
              <a:endParaRPr lang="en-US" dirty="0">
                <a:solidFill>
                  <a:srgbClr val="006D70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D757184-5752-D2B0-DBB3-71731AEB966C}"/>
                </a:ext>
              </a:extLst>
            </p:cNvPr>
            <p:cNvSpPr/>
            <p:nvPr/>
          </p:nvSpPr>
          <p:spPr>
            <a:xfrm>
              <a:off x="2402946" y="505996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F220C6-9E3F-720B-4EDC-7596F4B422A7}"/>
                </a:ext>
              </a:extLst>
            </p:cNvPr>
            <p:cNvSpPr txBox="1"/>
            <p:nvPr/>
          </p:nvSpPr>
          <p:spPr>
            <a:xfrm>
              <a:off x="2791327" y="5050631"/>
              <a:ext cx="1822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feature success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9C5C728-AA05-110A-BC93-97260B3DCB39}"/>
                </a:ext>
              </a:extLst>
            </p:cNvPr>
            <p:cNvCxnSpPr>
              <a:cxnSpLocks/>
              <a:stCxn id="30" idx="3"/>
              <a:endCxn id="34" idx="7"/>
            </p:cNvCxnSpPr>
            <p:nvPr/>
          </p:nvCxnSpPr>
          <p:spPr>
            <a:xfrm flipH="1">
              <a:off x="2710225" y="4195611"/>
              <a:ext cx="991132" cy="9170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C54813C-E9EB-905A-95EF-6F247C054184}"/>
                </a:ext>
              </a:extLst>
            </p:cNvPr>
            <p:cNvCxnSpPr>
              <a:cxnSpLocks/>
              <a:stCxn id="29" idx="5"/>
              <a:endCxn id="34" idx="1"/>
            </p:cNvCxnSpPr>
            <p:nvPr/>
          </p:nvCxnSpPr>
          <p:spPr>
            <a:xfrm>
              <a:off x="1464535" y="4195611"/>
              <a:ext cx="991132" cy="9170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15220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78FC-3CC7-BC3A-F7A4-A4F55DE3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 of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1F0E8-F995-CEE9-0701-5FAB4336E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5495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T</a:t>
            </a:r>
            <a:r>
              <a:rPr lang="en-US" dirty="0"/>
              <a:t>here are three basic types of association</a:t>
            </a:r>
            <a:endParaRPr lang="sv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17C87-F1E5-83F5-7A17-FEF5E044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0F16E-DEB5-CD64-3B67-DBDFB555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F8A4A-64DB-81A6-5725-DE9026D3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445FD8-69C7-3822-A44C-7F67DEB3A51F}"/>
              </a:ext>
            </a:extLst>
          </p:cNvPr>
          <p:cNvGrpSpPr/>
          <p:nvPr/>
        </p:nvGrpSpPr>
        <p:grpSpPr>
          <a:xfrm>
            <a:off x="2139515" y="2971029"/>
            <a:ext cx="1441885" cy="2004259"/>
            <a:chOff x="2207915" y="3756524"/>
            <a:chExt cx="1441885" cy="200425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D167C0E-174C-A68E-A267-6B2CE06F9E2D}"/>
                </a:ext>
              </a:extLst>
            </p:cNvPr>
            <p:cNvGrpSpPr/>
            <p:nvPr/>
          </p:nvGrpSpPr>
          <p:grpSpPr>
            <a:xfrm>
              <a:off x="2209800" y="3756524"/>
              <a:ext cx="1440000" cy="1440000"/>
              <a:chOff x="1665515" y="3935094"/>
              <a:chExt cx="1440000" cy="14400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6ADB02A-7748-968A-E57D-97ECE9239EB2}"/>
                  </a:ext>
                </a:extLst>
              </p:cNvPr>
              <p:cNvSpPr/>
              <p:nvPr/>
            </p:nvSpPr>
            <p:spPr>
              <a:xfrm>
                <a:off x="1665515" y="3935094"/>
                <a:ext cx="1440000" cy="1440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F5B7DCD-D427-C018-8B8D-B4DA8D6BBF66}"/>
                  </a:ext>
                </a:extLst>
              </p:cNvPr>
              <p:cNvSpPr/>
              <p:nvPr/>
            </p:nvSpPr>
            <p:spPr>
              <a:xfrm>
                <a:off x="1767840" y="451109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B886EEF-92A6-4E5F-229F-3EB8C125AA1E}"/>
                  </a:ext>
                </a:extLst>
              </p:cNvPr>
              <p:cNvSpPr/>
              <p:nvPr/>
            </p:nvSpPr>
            <p:spPr>
              <a:xfrm>
                <a:off x="2241515" y="4510876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103767B-9517-3343-4F76-D9A9A83871FF}"/>
                  </a:ext>
                </a:extLst>
              </p:cNvPr>
              <p:cNvSpPr/>
              <p:nvPr/>
            </p:nvSpPr>
            <p:spPr>
              <a:xfrm>
                <a:off x="2715190" y="4510876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6403836-DEAF-1763-8E2F-0CD4F00F479C}"/>
                  </a:ext>
                </a:extLst>
              </p:cNvPr>
              <p:cNvCxnSpPr>
                <a:stCxn id="11" idx="6"/>
                <a:endCxn id="12" idx="2"/>
              </p:cNvCxnSpPr>
              <p:nvPr/>
            </p:nvCxnSpPr>
            <p:spPr>
              <a:xfrm flipV="1">
                <a:off x="2055840" y="4654876"/>
                <a:ext cx="185675" cy="218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50BB502-DFAF-4C15-1C5B-16A97C596058}"/>
                  </a:ext>
                </a:extLst>
              </p:cNvPr>
              <p:cNvCxnSpPr>
                <a:cxnSpLocks/>
                <a:stCxn id="12" idx="6"/>
                <a:endCxn id="13" idx="2"/>
              </p:cNvCxnSpPr>
              <p:nvPr/>
            </p:nvCxnSpPr>
            <p:spPr>
              <a:xfrm>
                <a:off x="2529515" y="4654876"/>
                <a:ext cx="185675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CECF38-3E70-DA20-AF6E-1799C43573A7}"/>
                </a:ext>
              </a:extLst>
            </p:cNvPr>
            <p:cNvSpPr txBox="1"/>
            <p:nvPr/>
          </p:nvSpPr>
          <p:spPr>
            <a:xfrm>
              <a:off x="2207915" y="5299118"/>
              <a:ext cx="14380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Mediator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27AD0-C4B8-37EE-BB39-F89D543036BC}"/>
              </a:ext>
            </a:extLst>
          </p:cNvPr>
          <p:cNvGrpSpPr/>
          <p:nvPr/>
        </p:nvGrpSpPr>
        <p:grpSpPr>
          <a:xfrm>
            <a:off x="5018411" y="2971029"/>
            <a:ext cx="2018377" cy="2003433"/>
            <a:chOff x="5086811" y="3756524"/>
            <a:chExt cx="2018377" cy="200343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EF5B837-7466-1624-21F2-CB1E140045C1}"/>
                </a:ext>
              </a:extLst>
            </p:cNvPr>
            <p:cNvGrpSpPr/>
            <p:nvPr/>
          </p:nvGrpSpPr>
          <p:grpSpPr>
            <a:xfrm>
              <a:off x="5376000" y="3756524"/>
              <a:ext cx="1440000" cy="1440000"/>
              <a:chOff x="1665515" y="3935094"/>
              <a:chExt cx="1440000" cy="144000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7315C23-B3C7-F8AA-B63B-FB1DDC08813C}"/>
                  </a:ext>
                </a:extLst>
              </p:cNvPr>
              <p:cNvSpPr/>
              <p:nvPr/>
            </p:nvSpPr>
            <p:spPr>
              <a:xfrm>
                <a:off x="1665515" y="3935094"/>
                <a:ext cx="1440000" cy="1440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75A1E31-1E34-9166-90A3-9AC9C1B979E7}"/>
                  </a:ext>
                </a:extLst>
              </p:cNvPr>
              <p:cNvSpPr/>
              <p:nvPr/>
            </p:nvSpPr>
            <p:spPr>
              <a:xfrm>
                <a:off x="1767840" y="468136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FEC00C7-7E13-2FE4-1DD1-6B733A205C37}"/>
                  </a:ext>
                </a:extLst>
              </p:cNvPr>
              <p:cNvSpPr/>
              <p:nvPr/>
            </p:nvSpPr>
            <p:spPr>
              <a:xfrm>
                <a:off x="2220833" y="4222876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117B456-7334-A543-4BF0-0FC5392788B0}"/>
                  </a:ext>
                </a:extLst>
              </p:cNvPr>
              <p:cNvSpPr/>
              <p:nvPr/>
            </p:nvSpPr>
            <p:spPr>
              <a:xfrm>
                <a:off x="2686696" y="468956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165B4F2-A253-F60F-AB17-7A4751306002}"/>
                  </a:ext>
                </a:extLst>
              </p:cNvPr>
              <p:cNvCxnSpPr>
                <a:cxnSpLocks/>
                <a:stCxn id="21" idx="3"/>
                <a:endCxn id="20" idx="7"/>
              </p:cNvCxnSpPr>
              <p:nvPr/>
            </p:nvCxnSpPr>
            <p:spPr>
              <a:xfrm flipH="1">
                <a:off x="2013663" y="4468699"/>
                <a:ext cx="249347" cy="2548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9832CB6-640D-ED08-074B-EEC2F3186364}"/>
                  </a:ext>
                </a:extLst>
              </p:cNvPr>
              <p:cNvCxnSpPr>
                <a:cxnSpLocks/>
                <a:stCxn id="21" idx="5"/>
                <a:endCxn id="22" idx="1"/>
              </p:cNvCxnSpPr>
              <p:nvPr/>
            </p:nvCxnSpPr>
            <p:spPr>
              <a:xfrm>
                <a:off x="2466656" y="4468699"/>
                <a:ext cx="262217" cy="2630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BC5666-77C1-2384-089B-A86A21392682}"/>
                </a:ext>
              </a:extLst>
            </p:cNvPr>
            <p:cNvSpPr txBox="1"/>
            <p:nvPr/>
          </p:nvSpPr>
          <p:spPr>
            <a:xfrm>
              <a:off x="5086811" y="5298292"/>
              <a:ext cx="2018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Fork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C5BF85D-51D7-69A0-9B7D-9538399EB780}"/>
              </a:ext>
            </a:extLst>
          </p:cNvPr>
          <p:cNvGrpSpPr/>
          <p:nvPr/>
        </p:nvGrpSpPr>
        <p:grpSpPr>
          <a:xfrm>
            <a:off x="8184611" y="2971029"/>
            <a:ext cx="2018377" cy="2003433"/>
            <a:chOff x="8253011" y="3756524"/>
            <a:chExt cx="2018377" cy="200343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F8BF9C0-36F3-899A-B67A-60A09BD39EB5}"/>
                </a:ext>
              </a:extLst>
            </p:cNvPr>
            <p:cNvGrpSpPr/>
            <p:nvPr/>
          </p:nvGrpSpPr>
          <p:grpSpPr>
            <a:xfrm>
              <a:off x="8542200" y="3756524"/>
              <a:ext cx="1440000" cy="1440000"/>
              <a:chOff x="1665515" y="3935094"/>
              <a:chExt cx="1440000" cy="144000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E339AD8-BD95-0760-2437-95D4E99638BE}"/>
                  </a:ext>
                </a:extLst>
              </p:cNvPr>
              <p:cNvSpPr/>
              <p:nvPr/>
            </p:nvSpPr>
            <p:spPr>
              <a:xfrm>
                <a:off x="1665515" y="3935094"/>
                <a:ext cx="1440000" cy="1440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820B945-7DCE-25EF-5CFF-153B700A0763}"/>
                  </a:ext>
                </a:extLst>
              </p:cNvPr>
              <p:cNvSpPr/>
              <p:nvPr/>
            </p:nvSpPr>
            <p:spPr>
              <a:xfrm>
                <a:off x="1767840" y="468136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C26EE2B-5B40-9AED-8C92-5882459F9C29}"/>
                  </a:ext>
                </a:extLst>
              </p:cNvPr>
              <p:cNvSpPr/>
              <p:nvPr/>
            </p:nvSpPr>
            <p:spPr>
              <a:xfrm>
                <a:off x="2220833" y="4222876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D804767-69E7-3D16-E66B-506DFA5E123F}"/>
                  </a:ext>
                </a:extLst>
              </p:cNvPr>
              <p:cNvSpPr/>
              <p:nvPr/>
            </p:nvSpPr>
            <p:spPr>
              <a:xfrm>
                <a:off x="2686696" y="468956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AF6762B-48B4-E026-3EDD-6FA43B602674}"/>
                  </a:ext>
                </a:extLst>
              </p:cNvPr>
              <p:cNvCxnSpPr>
                <a:cxnSpLocks/>
                <a:stCxn id="29" idx="7"/>
                <a:endCxn id="30" idx="3"/>
              </p:cNvCxnSpPr>
              <p:nvPr/>
            </p:nvCxnSpPr>
            <p:spPr>
              <a:xfrm flipV="1">
                <a:off x="2013663" y="4468699"/>
                <a:ext cx="249347" cy="2548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AC8B911-422C-E6D2-8320-0E9CC5FCCD1B}"/>
                  </a:ext>
                </a:extLst>
              </p:cNvPr>
              <p:cNvCxnSpPr>
                <a:cxnSpLocks/>
                <a:stCxn id="31" idx="1"/>
                <a:endCxn id="30" idx="5"/>
              </p:cNvCxnSpPr>
              <p:nvPr/>
            </p:nvCxnSpPr>
            <p:spPr>
              <a:xfrm flipH="1" flipV="1">
                <a:off x="2466656" y="4468699"/>
                <a:ext cx="262217" cy="2630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022AD05-2EA5-68C7-CEF4-E95C7EC29E76}"/>
                </a:ext>
              </a:extLst>
            </p:cNvPr>
            <p:cNvSpPr txBox="1"/>
            <p:nvPr/>
          </p:nvSpPr>
          <p:spPr>
            <a:xfrm>
              <a:off x="8253011" y="5298292"/>
              <a:ext cx="2018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Collider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42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D984-D518-32C9-4EF5-CA5E0B84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 of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D629-A6BE-16A9-EF3B-B8F19B1A3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6428"/>
            <a:ext cx="10515600" cy="10559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three basic types of association behave differently when statistically controlling for the third variable: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13192-8CE3-79D8-EAB3-35D97F68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F2C75-983A-4A7A-D815-E2C4157A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2B199-179A-2733-1C79-5F06954B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17CB35-192E-4836-4EA1-01566C1B79AF}"/>
              </a:ext>
            </a:extLst>
          </p:cNvPr>
          <p:cNvGrpSpPr/>
          <p:nvPr/>
        </p:nvGrpSpPr>
        <p:grpSpPr>
          <a:xfrm>
            <a:off x="1104536" y="3332345"/>
            <a:ext cx="3027383" cy="976286"/>
            <a:chOff x="1104536" y="3332345"/>
            <a:chExt cx="3027383" cy="97628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4D69E2B-B322-7571-AAAB-6A0FE6218E70}"/>
                </a:ext>
              </a:extLst>
            </p:cNvPr>
            <p:cNvGrpSpPr/>
            <p:nvPr/>
          </p:nvGrpSpPr>
          <p:grpSpPr>
            <a:xfrm>
              <a:off x="1104536" y="3332345"/>
              <a:ext cx="1770943" cy="976286"/>
              <a:chOff x="1023258" y="2884714"/>
              <a:chExt cx="1770943" cy="97628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FDD9DE8-5D0C-50C5-6969-341E7A74E543}"/>
                  </a:ext>
                </a:extLst>
              </p:cNvPr>
              <p:cNvSpPr/>
              <p:nvPr/>
            </p:nvSpPr>
            <p:spPr>
              <a:xfrm>
                <a:off x="1023258" y="3429000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x</a:t>
                </a:r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45B7CEA-6BDB-91C1-957A-C63B1EA7C8A7}"/>
                  </a:ext>
                </a:extLst>
              </p:cNvPr>
              <p:cNvSpPr/>
              <p:nvPr/>
            </p:nvSpPr>
            <p:spPr>
              <a:xfrm>
                <a:off x="2362201" y="3429000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y</a:t>
                </a:r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45484AE-A60F-229C-7975-BD2E1378366C}"/>
                  </a:ext>
                </a:extLst>
              </p:cNvPr>
              <p:cNvSpPr/>
              <p:nvPr/>
            </p:nvSpPr>
            <p:spPr>
              <a:xfrm>
                <a:off x="1692729" y="2884714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z</a:t>
                </a:r>
                <a:endParaRPr lang="en-US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26D17BA5-4FA1-BD56-558C-DCBFB7E311D6}"/>
                  </a:ext>
                </a:extLst>
              </p:cNvPr>
              <p:cNvCxnSpPr>
                <a:cxnSpLocks/>
                <a:stCxn id="10" idx="6"/>
                <a:endCxn id="11" idx="2"/>
              </p:cNvCxnSpPr>
              <p:nvPr/>
            </p:nvCxnSpPr>
            <p:spPr>
              <a:xfrm>
                <a:off x="1455258" y="3645000"/>
                <a:ext cx="9069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508754A-BEC0-644D-D501-191D5A563A5E}"/>
                  </a:ext>
                </a:extLst>
              </p:cNvPr>
              <p:cNvCxnSpPr>
                <a:cxnSpLocks/>
                <a:stCxn id="10" idx="7"/>
                <a:endCxn id="12" idx="3"/>
              </p:cNvCxnSpPr>
              <p:nvPr/>
            </p:nvCxnSpPr>
            <p:spPr>
              <a:xfrm flipV="1">
                <a:off x="1391993" y="3253449"/>
                <a:ext cx="364001" cy="238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401AB95-2FDD-A670-2039-6D21C9E6C9C5}"/>
                  </a:ext>
                </a:extLst>
              </p:cNvPr>
              <p:cNvCxnSpPr>
                <a:cxnSpLocks/>
                <a:stCxn id="12" idx="5"/>
                <a:endCxn id="11" idx="1"/>
              </p:cNvCxnSpPr>
              <p:nvPr/>
            </p:nvCxnSpPr>
            <p:spPr>
              <a:xfrm>
                <a:off x="2061464" y="3253449"/>
                <a:ext cx="364002" cy="238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EDF7C6-A4C4-F3AA-4488-16AACBC8C01D}"/>
                </a:ext>
              </a:extLst>
            </p:cNvPr>
            <p:cNvSpPr txBox="1"/>
            <p:nvPr/>
          </p:nvSpPr>
          <p:spPr>
            <a:xfrm>
              <a:off x="3008919" y="3631518"/>
              <a:ext cx="1123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Mediator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81E357-EF1E-6D48-9938-8D1F56D3F4CE}"/>
              </a:ext>
            </a:extLst>
          </p:cNvPr>
          <p:cNvGrpSpPr/>
          <p:nvPr/>
        </p:nvGrpSpPr>
        <p:grpSpPr>
          <a:xfrm>
            <a:off x="1104537" y="4314965"/>
            <a:ext cx="2555538" cy="976286"/>
            <a:chOff x="1104537" y="4314965"/>
            <a:chExt cx="2555538" cy="97628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0558A09-C0EA-9D1B-95EB-7A833A9D9D21}"/>
                </a:ext>
              </a:extLst>
            </p:cNvPr>
            <p:cNvGrpSpPr/>
            <p:nvPr/>
          </p:nvGrpSpPr>
          <p:grpSpPr>
            <a:xfrm>
              <a:off x="1104537" y="4314965"/>
              <a:ext cx="1770943" cy="976286"/>
              <a:chOff x="1023258" y="2884714"/>
              <a:chExt cx="1770943" cy="97628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D2B9F67-1314-06B9-DE5E-886859C456E0}"/>
                  </a:ext>
                </a:extLst>
              </p:cNvPr>
              <p:cNvSpPr/>
              <p:nvPr/>
            </p:nvSpPr>
            <p:spPr>
              <a:xfrm>
                <a:off x="1023258" y="3429000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x</a:t>
                </a:r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DAF60C9-5849-F34B-D863-106572FA3F24}"/>
                  </a:ext>
                </a:extLst>
              </p:cNvPr>
              <p:cNvSpPr/>
              <p:nvPr/>
            </p:nvSpPr>
            <p:spPr>
              <a:xfrm>
                <a:off x="2362201" y="3429000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y</a:t>
                </a:r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B65FF9C-310F-DED3-BDDA-4DBA1C1B5FA0}"/>
                  </a:ext>
                </a:extLst>
              </p:cNvPr>
              <p:cNvSpPr/>
              <p:nvPr/>
            </p:nvSpPr>
            <p:spPr>
              <a:xfrm>
                <a:off x="1692729" y="2884714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z</a:t>
                </a:r>
                <a:endParaRPr lang="en-US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1BAF1C5-4383-1BC2-4B98-CD9F2DF185E5}"/>
                  </a:ext>
                </a:extLst>
              </p:cNvPr>
              <p:cNvCxnSpPr>
                <a:cxnSpLocks/>
                <a:stCxn id="19" idx="6"/>
                <a:endCxn id="20" idx="2"/>
              </p:cNvCxnSpPr>
              <p:nvPr/>
            </p:nvCxnSpPr>
            <p:spPr>
              <a:xfrm>
                <a:off x="1455258" y="3645000"/>
                <a:ext cx="9069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D6EB176-B921-E19A-1123-9906CD657357}"/>
                  </a:ext>
                </a:extLst>
              </p:cNvPr>
              <p:cNvCxnSpPr>
                <a:cxnSpLocks/>
                <a:stCxn id="21" idx="3"/>
                <a:endCxn id="19" idx="7"/>
              </p:cNvCxnSpPr>
              <p:nvPr/>
            </p:nvCxnSpPr>
            <p:spPr>
              <a:xfrm flipH="1">
                <a:off x="1391993" y="3253449"/>
                <a:ext cx="364001" cy="238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1D31575-0467-7007-F185-06C193AC3C7C}"/>
                  </a:ext>
                </a:extLst>
              </p:cNvPr>
              <p:cNvCxnSpPr>
                <a:cxnSpLocks/>
                <a:stCxn id="21" idx="5"/>
                <a:endCxn id="20" idx="1"/>
              </p:cNvCxnSpPr>
              <p:nvPr/>
            </p:nvCxnSpPr>
            <p:spPr>
              <a:xfrm>
                <a:off x="2061464" y="3253449"/>
                <a:ext cx="364002" cy="238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201E99-68B0-D44B-5AB2-7C5AF6CCD470}"/>
                </a:ext>
              </a:extLst>
            </p:cNvPr>
            <p:cNvSpPr txBox="1"/>
            <p:nvPr/>
          </p:nvSpPr>
          <p:spPr>
            <a:xfrm>
              <a:off x="3012334" y="4674585"/>
              <a:ext cx="647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Fork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CA45210-E39B-54B9-1BBA-BF3888520B10}"/>
              </a:ext>
            </a:extLst>
          </p:cNvPr>
          <p:cNvGrpSpPr/>
          <p:nvPr/>
        </p:nvGrpSpPr>
        <p:grpSpPr>
          <a:xfrm>
            <a:off x="1104538" y="5314724"/>
            <a:ext cx="2933830" cy="976286"/>
            <a:chOff x="1104538" y="5314724"/>
            <a:chExt cx="2933830" cy="97628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9581697-491B-524B-1C35-01CFED3750D1}"/>
                </a:ext>
              </a:extLst>
            </p:cNvPr>
            <p:cNvGrpSpPr/>
            <p:nvPr/>
          </p:nvGrpSpPr>
          <p:grpSpPr>
            <a:xfrm>
              <a:off x="1104538" y="5314724"/>
              <a:ext cx="1770943" cy="976286"/>
              <a:chOff x="1023258" y="2884714"/>
              <a:chExt cx="1770943" cy="976286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805995F-61CB-9AC2-72A0-6E6CD61D6D3C}"/>
                  </a:ext>
                </a:extLst>
              </p:cNvPr>
              <p:cNvSpPr/>
              <p:nvPr/>
            </p:nvSpPr>
            <p:spPr>
              <a:xfrm>
                <a:off x="1023258" y="3429000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x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87BD371-BC09-14A0-A80F-24F4E77A1AB4}"/>
                  </a:ext>
                </a:extLst>
              </p:cNvPr>
              <p:cNvSpPr/>
              <p:nvPr/>
            </p:nvSpPr>
            <p:spPr>
              <a:xfrm>
                <a:off x="2362201" y="3429000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y</a:t>
                </a:r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EBF4D65-6BBC-BD26-6943-4ACB1FF65824}"/>
                  </a:ext>
                </a:extLst>
              </p:cNvPr>
              <p:cNvSpPr/>
              <p:nvPr/>
            </p:nvSpPr>
            <p:spPr>
              <a:xfrm>
                <a:off x="1692729" y="2884714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z</a:t>
                </a:r>
                <a:endParaRPr lang="en-US" dirty="0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BF4F98D-B475-5525-D923-AA9DBEC5BD7E}"/>
                  </a:ext>
                </a:extLst>
              </p:cNvPr>
              <p:cNvCxnSpPr>
                <a:cxnSpLocks/>
                <a:stCxn id="28" idx="6"/>
                <a:endCxn id="29" idx="2"/>
              </p:cNvCxnSpPr>
              <p:nvPr/>
            </p:nvCxnSpPr>
            <p:spPr>
              <a:xfrm>
                <a:off x="1455258" y="3645000"/>
                <a:ext cx="9069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D93F6B5-B958-31F1-C884-31B1FBA79F8F}"/>
                  </a:ext>
                </a:extLst>
              </p:cNvPr>
              <p:cNvCxnSpPr>
                <a:cxnSpLocks/>
                <a:stCxn id="28" idx="7"/>
                <a:endCxn id="30" idx="3"/>
              </p:cNvCxnSpPr>
              <p:nvPr/>
            </p:nvCxnSpPr>
            <p:spPr>
              <a:xfrm flipV="1">
                <a:off x="1391993" y="3253449"/>
                <a:ext cx="364001" cy="238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F47C9A5-6744-7984-23D4-A875BA83F64A}"/>
                  </a:ext>
                </a:extLst>
              </p:cNvPr>
              <p:cNvCxnSpPr>
                <a:cxnSpLocks/>
                <a:stCxn id="29" idx="1"/>
                <a:endCxn id="30" idx="5"/>
              </p:cNvCxnSpPr>
              <p:nvPr/>
            </p:nvCxnSpPr>
            <p:spPr>
              <a:xfrm flipH="1" flipV="1">
                <a:off x="2061464" y="3253449"/>
                <a:ext cx="364002" cy="238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104E06-C75B-B58B-ABC6-AB4C5C46ED73}"/>
                </a:ext>
              </a:extLst>
            </p:cNvPr>
            <p:cNvSpPr txBox="1"/>
            <p:nvPr/>
          </p:nvSpPr>
          <p:spPr>
            <a:xfrm>
              <a:off x="3008919" y="5717350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Collider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E3D294D-263D-5018-1DB1-75BC4764DAD7}"/>
              </a:ext>
            </a:extLst>
          </p:cNvPr>
          <p:cNvSpPr txBox="1"/>
          <p:nvPr/>
        </p:nvSpPr>
        <p:spPr>
          <a:xfrm>
            <a:off x="3852576" y="3041816"/>
            <a:ext cx="190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Not controlling 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7C6E84-3433-E6BF-F599-8F6C1FACB2DB}"/>
              </a:ext>
            </a:extLst>
          </p:cNvPr>
          <p:cNvSpPr txBox="1"/>
          <p:nvPr/>
        </p:nvSpPr>
        <p:spPr>
          <a:xfrm>
            <a:off x="6181714" y="3041816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Controlling z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AF4B801-AD07-4682-C7BA-33EBBB453611}"/>
              </a:ext>
            </a:extLst>
          </p:cNvPr>
          <p:cNvGrpSpPr/>
          <p:nvPr/>
        </p:nvGrpSpPr>
        <p:grpSpPr>
          <a:xfrm>
            <a:off x="4464843" y="3424708"/>
            <a:ext cx="720000" cy="720000"/>
            <a:chOff x="5604304" y="3426506"/>
            <a:chExt cx="720000" cy="720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F1607F8-422C-22E4-922B-B0A380C13131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Chevron arrows with solid fill">
              <a:extLst>
                <a:ext uri="{FF2B5EF4-FFF2-40B4-BE49-F238E27FC236}">
                  <a16:creationId xmlns:a16="http://schemas.microsoft.com/office/drawing/2014/main" id="{D48D4820-F7E6-36B3-5A24-250B45E95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D86205B-BC4C-A808-3B25-E5075F2388F0}"/>
              </a:ext>
            </a:extLst>
          </p:cNvPr>
          <p:cNvGrpSpPr/>
          <p:nvPr/>
        </p:nvGrpSpPr>
        <p:grpSpPr>
          <a:xfrm>
            <a:off x="4464843" y="4483893"/>
            <a:ext cx="720000" cy="720000"/>
            <a:chOff x="5604304" y="3426506"/>
            <a:chExt cx="720000" cy="720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DD835DD-8023-2EE8-38EC-47634FBBEC9B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hevron arrows with solid fill">
              <a:extLst>
                <a:ext uri="{FF2B5EF4-FFF2-40B4-BE49-F238E27FC236}">
                  <a16:creationId xmlns:a16="http://schemas.microsoft.com/office/drawing/2014/main" id="{B8B819D7-77E1-46BA-F441-60968DB5A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3609DA1-2243-BA05-956B-ACF8CD64F697}"/>
              </a:ext>
            </a:extLst>
          </p:cNvPr>
          <p:cNvGrpSpPr/>
          <p:nvPr/>
        </p:nvGrpSpPr>
        <p:grpSpPr>
          <a:xfrm>
            <a:off x="4464843" y="5548495"/>
            <a:ext cx="720000" cy="720000"/>
            <a:chOff x="5604304" y="3426506"/>
            <a:chExt cx="720000" cy="72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EF3478B-D1AD-9D3C-2C25-47B22AFE5216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No sign with solid fill">
              <a:extLst>
                <a:ext uri="{FF2B5EF4-FFF2-40B4-BE49-F238E27FC236}">
                  <a16:creationId xmlns:a16="http://schemas.microsoft.com/office/drawing/2014/main" id="{40D49ECC-C26B-AAE1-35CA-D3CC77382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62147FE-1C1F-15E5-3F50-1CCEB16C617D}"/>
              </a:ext>
            </a:extLst>
          </p:cNvPr>
          <p:cNvGrpSpPr/>
          <p:nvPr/>
        </p:nvGrpSpPr>
        <p:grpSpPr>
          <a:xfrm>
            <a:off x="6638910" y="3416544"/>
            <a:ext cx="720000" cy="720000"/>
            <a:chOff x="5604304" y="3426506"/>
            <a:chExt cx="720000" cy="72000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E6C3C14-66AB-EF33-D17B-2B4E8B90DD38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No sign with solid fill">
              <a:extLst>
                <a:ext uri="{FF2B5EF4-FFF2-40B4-BE49-F238E27FC236}">
                  <a16:creationId xmlns:a16="http://schemas.microsoft.com/office/drawing/2014/main" id="{E7C9A13F-94D2-7CB0-9B27-332B3EBA3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8525EAB-26DB-A836-F1B7-A65653A2A89D}"/>
              </a:ext>
            </a:extLst>
          </p:cNvPr>
          <p:cNvGrpSpPr/>
          <p:nvPr/>
        </p:nvGrpSpPr>
        <p:grpSpPr>
          <a:xfrm>
            <a:off x="6638910" y="4475729"/>
            <a:ext cx="720000" cy="720000"/>
            <a:chOff x="5604304" y="3426506"/>
            <a:chExt cx="720000" cy="72000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829F0AA-3627-9316-4BFF-DD5A8D935E26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Graphic 49" descr="No sign with solid fill">
              <a:extLst>
                <a:ext uri="{FF2B5EF4-FFF2-40B4-BE49-F238E27FC236}">
                  <a16:creationId xmlns:a16="http://schemas.microsoft.com/office/drawing/2014/main" id="{604450CB-D9F1-BED9-25E9-EA440DDCD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12FF957-309B-9308-EE53-C05C026184BF}"/>
              </a:ext>
            </a:extLst>
          </p:cNvPr>
          <p:cNvGrpSpPr/>
          <p:nvPr/>
        </p:nvGrpSpPr>
        <p:grpSpPr>
          <a:xfrm>
            <a:off x="6638910" y="5540331"/>
            <a:ext cx="720000" cy="720000"/>
            <a:chOff x="5604304" y="3426506"/>
            <a:chExt cx="720000" cy="7200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A289122-D661-CDFE-C9B5-405BA1A4FC4E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Graphic 52" descr="Chevron arrows with solid fill">
              <a:extLst>
                <a:ext uri="{FF2B5EF4-FFF2-40B4-BE49-F238E27FC236}">
                  <a16:creationId xmlns:a16="http://schemas.microsoft.com/office/drawing/2014/main" id="{186FE68B-F044-DDF7-5DDC-4F2D925B0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F41440B-F756-661A-49CF-535BCABB4F78}"/>
              </a:ext>
            </a:extLst>
          </p:cNvPr>
          <p:cNvGrpSpPr/>
          <p:nvPr/>
        </p:nvGrpSpPr>
        <p:grpSpPr>
          <a:xfrm>
            <a:off x="8610600" y="5301125"/>
            <a:ext cx="360000" cy="360000"/>
            <a:chOff x="5604304" y="3426506"/>
            <a:chExt cx="720000" cy="72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BF0585F-F17A-677D-6A53-B7CE5772F633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Chevron arrows with solid fill">
              <a:extLst>
                <a:ext uri="{FF2B5EF4-FFF2-40B4-BE49-F238E27FC236}">
                  <a16:creationId xmlns:a16="http://schemas.microsoft.com/office/drawing/2014/main" id="{543D3AC4-44DE-75C7-D66C-5D403663E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5A7504B-F8EE-E951-4638-B04D074E1BFF}"/>
              </a:ext>
            </a:extLst>
          </p:cNvPr>
          <p:cNvGrpSpPr/>
          <p:nvPr/>
        </p:nvGrpSpPr>
        <p:grpSpPr>
          <a:xfrm>
            <a:off x="8610600" y="5753909"/>
            <a:ext cx="360000" cy="360000"/>
            <a:chOff x="5604304" y="3426506"/>
            <a:chExt cx="720000" cy="7200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A03F63D-6313-0C25-7F53-A0C15696A547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No sign with solid fill">
              <a:extLst>
                <a:ext uri="{FF2B5EF4-FFF2-40B4-BE49-F238E27FC236}">
                  <a16:creationId xmlns:a16="http://schemas.microsoft.com/office/drawing/2014/main" id="{BF6F2B07-189B-4EB1-C233-C2F5C77EE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1B1B150-BF6B-6067-8F71-2EC9561ADD2B}"/>
              </a:ext>
            </a:extLst>
          </p:cNvPr>
          <p:cNvSpPr txBox="1"/>
          <p:nvPr/>
        </p:nvSpPr>
        <p:spPr>
          <a:xfrm>
            <a:off x="8970600" y="5323675"/>
            <a:ext cx="2680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600" dirty="0"/>
              <a:t>Information flows from x to 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4FBAF2-3980-CFF9-1A05-71CC3A28478B}"/>
              </a:ext>
            </a:extLst>
          </p:cNvPr>
          <p:cNvSpPr txBox="1"/>
          <p:nvPr/>
        </p:nvSpPr>
        <p:spPr>
          <a:xfrm>
            <a:off x="8970600" y="5639052"/>
            <a:ext cx="2448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600" dirty="0"/>
              <a:t>Information does not flow</a:t>
            </a:r>
          </a:p>
          <a:p>
            <a:r>
              <a:rPr lang="en-SE" sz="1600" dirty="0"/>
              <a:t> from x to y</a:t>
            </a:r>
          </a:p>
        </p:txBody>
      </p:sp>
    </p:spTree>
    <p:extLst>
      <p:ext uri="{BB962C8B-B14F-4D97-AF65-F5344CB8AC3E}">
        <p14:creationId xmlns:p14="http://schemas.microsoft.com/office/powerpoint/2010/main" val="334611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C0E5F3-1434-A0BB-F719-7E54E897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Causal Modelling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F14BF1-14C1-ED23-8F41-E2E8744B1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8598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Causal modelling is imperative for drawing the correct conclusions when conducting statistical causal inference.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4394E-C715-860E-859D-88B4EB4B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2D87C-0308-54F5-4785-4FC183BB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1C807-BF18-7BA8-6017-25B076E6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43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E73EDA-95C5-F606-373C-E2B55BF081ED}"/>
              </a:ext>
            </a:extLst>
          </p:cNvPr>
          <p:cNvGrpSpPr/>
          <p:nvPr/>
        </p:nvGrpSpPr>
        <p:grpSpPr>
          <a:xfrm>
            <a:off x="838199" y="2824224"/>
            <a:ext cx="10515600" cy="720000"/>
            <a:chOff x="775410" y="5230369"/>
            <a:chExt cx="10515600" cy="7200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2EFA6A1-7B2C-AB9C-6BFA-1A26F46D21AB}"/>
                </a:ext>
              </a:extLst>
            </p:cNvPr>
            <p:cNvSpPr/>
            <p:nvPr/>
          </p:nvSpPr>
          <p:spPr>
            <a:xfrm>
              <a:off x="775411" y="5230369"/>
              <a:ext cx="10515599" cy="720000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US" dirty="0"/>
                <a:t>We cannot infer causality from data alone – we must also know the process that created that data.</a:t>
              </a:r>
              <a:endParaRPr lang="en-US" baseline="30000" dirty="0"/>
            </a:p>
          </p:txBody>
        </p:sp>
        <p:pic>
          <p:nvPicPr>
            <p:cNvPr id="9" name="Graphic 8" descr="Open quotation mark with solid fill">
              <a:extLst>
                <a:ext uri="{FF2B5EF4-FFF2-40B4-BE49-F238E27FC236}">
                  <a16:creationId xmlns:a16="http://schemas.microsoft.com/office/drawing/2014/main" id="{6C4DD067-0E21-728D-F96F-92D022465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775410" y="5230369"/>
              <a:ext cx="720000" cy="7200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CDDC5D-D33E-5422-A711-70802F9AAA48}"/>
              </a:ext>
            </a:extLst>
          </p:cNvPr>
          <p:cNvGrpSpPr/>
          <p:nvPr/>
        </p:nvGrpSpPr>
        <p:grpSpPr>
          <a:xfrm>
            <a:off x="1606614" y="4212852"/>
            <a:ext cx="2555538" cy="976286"/>
            <a:chOff x="1104537" y="4314965"/>
            <a:chExt cx="2555538" cy="97628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8CCD775-BE58-AEA0-48AE-3F327BD2A0BA}"/>
                </a:ext>
              </a:extLst>
            </p:cNvPr>
            <p:cNvGrpSpPr/>
            <p:nvPr/>
          </p:nvGrpSpPr>
          <p:grpSpPr>
            <a:xfrm>
              <a:off x="1104537" y="4314965"/>
              <a:ext cx="1770943" cy="976286"/>
              <a:chOff x="1023258" y="2884714"/>
              <a:chExt cx="1770943" cy="976286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8C3E1-7601-10D9-AAD2-F176432086D0}"/>
                  </a:ext>
                </a:extLst>
              </p:cNvPr>
              <p:cNvSpPr/>
              <p:nvPr/>
            </p:nvSpPr>
            <p:spPr>
              <a:xfrm>
                <a:off x="1023258" y="3429000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x</a:t>
                </a:r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8DDF50B-DEE0-C2E6-8516-A5F56A7F3058}"/>
                  </a:ext>
                </a:extLst>
              </p:cNvPr>
              <p:cNvSpPr/>
              <p:nvPr/>
            </p:nvSpPr>
            <p:spPr>
              <a:xfrm>
                <a:off x="2362201" y="3429000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y</a:t>
                </a:r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252B916-FC20-393A-D6B9-E012560A0033}"/>
                  </a:ext>
                </a:extLst>
              </p:cNvPr>
              <p:cNvSpPr/>
              <p:nvPr/>
            </p:nvSpPr>
            <p:spPr>
              <a:xfrm>
                <a:off x="1692729" y="2884714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z</a:t>
                </a:r>
                <a:endParaRPr lang="en-US" dirty="0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AC97C50-8459-86C0-07D0-DCEC20ED6731}"/>
                  </a:ext>
                </a:extLst>
              </p:cNvPr>
              <p:cNvCxnSpPr>
                <a:cxnSpLocks/>
                <a:stCxn id="13" idx="6"/>
                <a:endCxn id="14" idx="2"/>
              </p:cNvCxnSpPr>
              <p:nvPr/>
            </p:nvCxnSpPr>
            <p:spPr>
              <a:xfrm>
                <a:off x="1455258" y="3645000"/>
                <a:ext cx="9069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87A052B-B47D-A20F-E53B-1F51BE4EB700}"/>
                  </a:ext>
                </a:extLst>
              </p:cNvPr>
              <p:cNvCxnSpPr>
                <a:cxnSpLocks/>
                <a:stCxn id="15" idx="3"/>
                <a:endCxn id="13" idx="7"/>
              </p:cNvCxnSpPr>
              <p:nvPr/>
            </p:nvCxnSpPr>
            <p:spPr>
              <a:xfrm flipH="1">
                <a:off x="1391993" y="3253449"/>
                <a:ext cx="364001" cy="238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CD1B74E-C697-EE89-F8F6-702F68BCC602}"/>
                  </a:ext>
                </a:extLst>
              </p:cNvPr>
              <p:cNvCxnSpPr>
                <a:cxnSpLocks/>
                <a:stCxn id="15" idx="5"/>
                <a:endCxn id="14" idx="1"/>
              </p:cNvCxnSpPr>
              <p:nvPr/>
            </p:nvCxnSpPr>
            <p:spPr>
              <a:xfrm>
                <a:off x="2061464" y="3253449"/>
                <a:ext cx="364002" cy="238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8A4E52-3C1F-B053-3037-7E923819187D}"/>
                </a:ext>
              </a:extLst>
            </p:cNvPr>
            <p:cNvSpPr txBox="1"/>
            <p:nvPr/>
          </p:nvSpPr>
          <p:spPr>
            <a:xfrm>
              <a:off x="3012334" y="4674585"/>
              <a:ext cx="647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Fork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E352BC1-D8FD-917D-41F7-2AF464C99F43}"/>
              </a:ext>
            </a:extLst>
          </p:cNvPr>
          <p:cNvGrpSpPr/>
          <p:nvPr/>
        </p:nvGrpSpPr>
        <p:grpSpPr>
          <a:xfrm>
            <a:off x="1606615" y="5212611"/>
            <a:ext cx="2933830" cy="976286"/>
            <a:chOff x="1104538" y="5314724"/>
            <a:chExt cx="2933830" cy="97628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CEBE17F-BFBF-92E3-53EE-87C590B16BD7}"/>
                </a:ext>
              </a:extLst>
            </p:cNvPr>
            <p:cNvGrpSpPr/>
            <p:nvPr/>
          </p:nvGrpSpPr>
          <p:grpSpPr>
            <a:xfrm>
              <a:off x="1104538" y="5314724"/>
              <a:ext cx="1770943" cy="976286"/>
              <a:chOff x="1023258" y="2884714"/>
              <a:chExt cx="1770943" cy="976286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12D3284-444C-07B9-3C0E-331692B1F2F9}"/>
                  </a:ext>
                </a:extLst>
              </p:cNvPr>
              <p:cNvSpPr/>
              <p:nvPr/>
            </p:nvSpPr>
            <p:spPr>
              <a:xfrm>
                <a:off x="1023258" y="3429000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x</a:t>
                </a:r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586A5C4-3094-D364-ACC3-61FE4E23BEF9}"/>
                  </a:ext>
                </a:extLst>
              </p:cNvPr>
              <p:cNvSpPr/>
              <p:nvPr/>
            </p:nvSpPr>
            <p:spPr>
              <a:xfrm>
                <a:off x="2362201" y="3429000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y</a:t>
                </a:r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AA9A8F7-3516-30C5-CD7B-0666AA2FDF4A}"/>
                  </a:ext>
                </a:extLst>
              </p:cNvPr>
              <p:cNvSpPr/>
              <p:nvPr/>
            </p:nvSpPr>
            <p:spPr>
              <a:xfrm>
                <a:off x="1692729" y="2884714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z</a:t>
                </a:r>
                <a:endParaRPr lang="en-US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AC6EBDBD-F09C-BBFF-D4CD-DC844601F937}"/>
                  </a:ext>
                </a:extLst>
              </p:cNvPr>
              <p:cNvCxnSpPr>
                <a:cxnSpLocks/>
                <a:stCxn id="22" idx="6"/>
                <a:endCxn id="23" idx="2"/>
              </p:cNvCxnSpPr>
              <p:nvPr/>
            </p:nvCxnSpPr>
            <p:spPr>
              <a:xfrm>
                <a:off x="1455258" y="3645000"/>
                <a:ext cx="9069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E8FD6557-A7A7-005B-14B4-4E759C45A3C3}"/>
                  </a:ext>
                </a:extLst>
              </p:cNvPr>
              <p:cNvCxnSpPr>
                <a:cxnSpLocks/>
                <a:stCxn id="22" idx="7"/>
                <a:endCxn id="24" idx="3"/>
              </p:cNvCxnSpPr>
              <p:nvPr/>
            </p:nvCxnSpPr>
            <p:spPr>
              <a:xfrm flipV="1">
                <a:off x="1391993" y="3253449"/>
                <a:ext cx="364001" cy="238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1A4C639-3997-D3BE-123A-59B2636E2C8E}"/>
                  </a:ext>
                </a:extLst>
              </p:cNvPr>
              <p:cNvCxnSpPr>
                <a:cxnSpLocks/>
                <a:stCxn id="23" idx="1"/>
                <a:endCxn id="24" idx="5"/>
              </p:cNvCxnSpPr>
              <p:nvPr/>
            </p:nvCxnSpPr>
            <p:spPr>
              <a:xfrm flipH="1" flipV="1">
                <a:off x="2061464" y="3253449"/>
                <a:ext cx="364002" cy="238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100A93D-049A-B683-3BD8-107DB2733CEC}"/>
                </a:ext>
              </a:extLst>
            </p:cNvPr>
            <p:cNvSpPr txBox="1"/>
            <p:nvPr/>
          </p:nvSpPr>
          <p:spPr>
            <a:xfrm>
              <a:off x="3008919" y="5717350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Collider</a:t>
              </a:r>
            </a:p>
          </p:txBody>
        </p:sp>
      </p:grp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CA1C78A-6925-263D-53C4-8EED15293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184905"/>
              </p:ext>
            </p:extLst>
          </p:nvPr>
        </p:nvGraphicFramePr>
        <p:xfrm>
          <a:off x="4968478" y="4457618"/>
          <a:ext cx="2061282" cy="1463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87094">
                  <a:extLst>
                    <a:ext uri="{9D8B030D-6E8A-4147-A177-3AD203B41FA5}">
                      <a16:colId xmlns:a16="http://schemas.microsoft.com/office/drawing/2014/main" val="387832966"/>
                    </a:ext>
                  </a:extLst>
                </a:gridCol>
                <a:gridCol w="687094">
                  <a:extLst>
                    <a:ext uri="{9D8B030D-6E8A-4147-A177-3AD203B41FA5}">
                      <a16:colId xmlns:a16="http://schemas.microsoft.com/office/drawing/2014/main" val="1017373230"/>
                    </a:ext>
                  </a:extLst>
                </a:gridCol>
                <a:gridCol w="687094">
                  <a:extLst>
                    <a:ext uri="{9D8B030D-6E8A-4147-A177-3AD203B41FA5}">
                      <a16:colId xmlns:a16="http://schemas.microsoft.com/office/drawing/2014/main" val="3720615436"/>
                    </a:ext>
                  </a:extLst>
                </a:gridCol>
              </a:tblGrid>
              <a:tr h="173815"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736646"/>
                  </a:ext>
                </a:extLst>
              </a:tr>
              <a:tr h="173815"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981136"/>
                  </a:ext>
                </a:extLst>
              </a:tr>
              <a:tr h="173815"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759260"/>
                  </a:ext>
                </a:extLst>
              </a:tr>
              <a:tr h="173815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59321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AC69A018-8975-5A75-1738-FB2BEBCA09C2}"/>
              </a:ext>
            </a:extLst>
          </p:cNvPr>
          <p:cNvGrpSpPr/>
          <p:nvPr/>
        </p:nvGrpSpPr>
        <p:grpSpPr>
          <a:xfrm>
            <a:off x="4814355" y="3711676"/>
            <a:ext cx="2563289" cy="432000"/>
            <a:chOff x="4604412" y="1893985"/>
            <a:chExt cx="2563289" cy="432000"/>
          </a:xfrm>
        </p:grpSpPr>
        <p:sp>
          <p:nvSpPr>
            <p:cNvPr id="30" name="Arrow: Pentagon 29">
              <a:extLst>
                <a:ext uri="{FF2B5EF4-FFF2-40B4-BE49-F238E27FC236}">
                  <a16:creationId xmlns:a16="http://schemas.microsoft.com/office/drawing/2014/main" id="{F37B6E8D-C29F-578A-FE29-63A735315D20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31" name="Graphic 30" descr="Connections with solid fill">
              <a:extLst>
                <a:ext uri="{FF2B5EF4-FFF2-40B4-BE49-F238E27FC236}">
                  <a16:creationId xmlns:a16="http://schemas.microsoft.com/office/drawing/2014/main" id="{A3F1FFEC-29A2-C923-B550-011DCF964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E3BA610-57E8-35B9-B09A-67FC4265AD17}"/>
                  </a:ext>
                </a:extLst>
              </p:cNvPr>
              <p:cNvSpPr txBox="1"/>
              <p:nvPr/>
            </p:nvSpPr>
            <p:spPr>
              <a:xfrm>
                <a:off x="8077927" y="4526848"/>
                <a:ext cx="1165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E3BA610-57E8-35B9-B09A-67FC4265A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927" y="4526848"/>
                <a:ext cx="1165063" cy="276999"/>
              </a:xfrm>
              <a:prstGeom prst="rect">
                <a:avLst/>
              </a:prstGeom>
              <a:blipFill>
                <a:blip r:embed="rId7"/>
                <a:stretch>
                  <a:fillRect l="-2618" r="-2094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D38A11-2571-9FA3-7232-D4FC53846DBF}"/>
                  </a:ext>
                </a:extLst>
              </p:cNvPr>
              <p:cNvSpPr txBox="1"/>
              <p:nvPr/>
            </p:nvSpPr>
            <p:spPr>
              <a:xfrm>
                <a:off x="8077927" y="5508438"/>
                <a:ext cx="7731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D38A11-2571-9FA3-7232-D4FC53846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927" y="5508438"/>
                <a:ext cx="773160" cy="276999"/>
              </a:xfrm>
              <a:prstGeom prst="rect">
                <a:avLst/>
              </a:prstGeom>
              <a:blipFill>
                <a:blip r:embed="rId8"/>
                <a:stretch>
                  <a:fillRect l="-4724" r="-3150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B656ACA-D4A6-8393-E4E0-D50F02045229}"/>
              </a:ext>
            </a:extLst>
          </p:cNvPr>
          <p:cNvSpPr txBox="1"/>
          <p:nvPr/>
        </p:nvSpPr>
        <p:spPr>
          <a:xfrm>
            <a:off x="1680003" y="374301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b="1" dirty="0"/>
              <a:t>Causal 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4C79D9-C777-7D6F-9E26-50BCD040BF45}"/>
              </a:ext>
            </a:extLst>
          </p:cNvPr>
          <p:cNvSpPr txBox="1"/>
          <p:nvPr/>
        </p:nvSpPr>
        <p:spPr>
          <a:xfrm>
            <a:off x="7682885" y="3744815"/>
            <a:ext cx="1955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b="1" dirty="0"/>
              <a:t>Statistical Model</a:t>
            </a:r>
          </a:p>
        </p:txBody>
      </p:sp>
    </p:spTree>
    <p:extLst>
      <p:ext uri="{BB962C8B-B14F-4D97-AF65-F5344CB8AC3E}">
        <p14:creationId xmlns:p14="http://schemas.microsoft.com/office/powerpoint/2010/main" val="254840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1E925-04CC-8A66-E145-BCE170F41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556D-FD7E-CA3B-8A8F-4886E9F1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a statistical Model from a causal Model: d-separation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E0AE1-3DEF-DAAD-55EE-685F8AE89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general framework to derive statistical models from causal models uses </a:t>
            </a:r>
            <a:r>
              <a:rPr lang="en-US" sz="2400" b="1" dirty="0"/>
              <a:t>d-separation</a:t>
            </a:r>
            <a:r>
              <a:rPr lang="en-US" sz="2400" dirty="0"/>
              <a:t>. Its outcome is the </a:t>
            </a:r>
            <a:r>
              <a:rPr lang="en-US" sz="2400" b="1" dirty="0"/>
              <a:t>adjustment set</a:t>
            </a:r>
            <a:r>
              <a:rPr lang="en-US" sz="2400" dirty="0"/>
              <a:t>, i.e., the set of variables to control statistically in order to de</a:t>
            </a:r>
            <a:r>
              <a:rPr lang="en-SE" sz="2400" dirty="0"/>
              <a:t>-</a:t>
            </a:r>
            <a:r>
              <a:rPr lang="en-US" sz="2400" dirty="0"/>
              <a:t>confound the causal effect between the exposure and the outcome.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6881D-9E55-10D7-AD5A-63988AEFE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D6CB-4F6B-EEAE-F2FC-C009C03B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FA418-7807-4889-72A9-2309957B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C66470-CB10-B468-9560-0A79A5D104DB}"/>
              </a:ext>
            </a:extLst>
          </p:cNvPr>
          <p:cNvSpPr txBox="1"/>
          <p:nvPr/>
        </p:nvSpPr>
        <p:spPr>
          <a:xfrm>
            <a:off x="838200" y="5987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https://bayes.cs.ucla.edu/BOOK-2K/d-sep.html</a:t>
            </a:r>
            <a:r>
              <a:rPr lang="sv-SE" dirty="0"/>
              <a:t> 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816B623-6EAB-F025-6800-4CA4730FD53A}"/>
              </a:ext>
            </a:extLst>
          </p:cNvPr>
          <p:cNvSpPr/>
          <p:nvPr/>
        </p:nvSpPr>
        <p:spPr>
          <a:xfrm>
            <a:off x="1328964" y="4394427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7B1B23C-97B8-5894-1AA3-84BD08F73004}"/>
              </a:ext>
            </a:extLst>
          </p:cNvPr>
          <p:cNvSpPr/>
          <p:nvPr/>
        </p:nvSpPr>
        <p:spPr>
          <a:xfrm>
            <a:off x="3820344" y="4394427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C58CF2-D667-4A36-8656-B274A06E73AA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1688964" y="4574427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62E228D-6D24-3DE0-E119-986B7ECFA131}"/>
              </a:ext>
            </a:extLst>
          </p:cNvPr>
          <p:cNvSpPr/>
          <p:nvPr/>
        </p:nvSpPr>
        <p:spPr>
          <a:xfrm>
            <a:off x="2574654" y="5052577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C6988E-7659-A50D-24E1-891879658818}"/>
              </a:ext>
            </a:extLst>
          </p:cNvPr>
          <p:cNvCxnSpPr>
            <a:cxnSpLocks/>
            <a:stCxn id="16" idx="6"/>
            <a:endCxn id="12" idx="3"/>
          </p:cNvCxnSpPr>
          <p:nvPr/>
        </p:nvCxnSpPr>
        <p:spPr>
          <a:xfrm flipV="1">
            <a:off x="2934654" y="4701706"/>
            <a:ext cx="938411" cy="530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C88A5D-8B24-C6BB-C12E-C99D6330AC98}"/>
              </a:ext>
            </a:extLst>
          </p:cNvPr>
          <p:cNvCxnSpPr>
            <a:cxnSpLocks/>
            <a:stCxn id="11" idx="5"/>
            <a:endCxn id="16" idx="2"/>
          </p:cNvCxnSpPr>
          <p:nvPr/>
        </p:nvCxnSpPr>
        <p:spPr>
          <a:xfrm>
            <a:off x="1636243" y="4701706"/>
            <a:ext cx="938411" cy="530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4002446-6E48-6C52-6760-514530EEC84A}"/>
              </a:ext>
            </a:extLst>
          </p:cNvPr>
          <p:cNvSpPr/>
          <p:nvPr/>
        </p:nvSpPr>
        <p:spPr>
          <a:xfrm>
            <a:off x="1330258" y="3556278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D2626C0-C962-33DB-4992-6B21C56E084F}"/>
              </a:ext>
            </a:extLst>
          </p:cNvPr>
          <p:cNvSpPr/>
          <p:nvPr/>
        </p:nvSpPr>
        <p:spPr>
          <a:xfrm>
            <a:off x="2574654" y="3551713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A462E5-6973-C535-4007-0E46636A42A4}"/>
              </a:ext>
            </a:extLst>
          </p:cNvPr>
          <p:cNvCxnSpPr>
            <a:cxnSpLocks/>
            <a:stCxn id="23" idx="4"/>
            <a:endCxn id="11" idx="0"/>
          </p:cNvCxnSpPr>
          <p:nvPr/>
        </p:nvCxnSpPr>
        <p:spPr>
          <a:xfrm flipH="1">
            <a:off x="1508964" y="3916278"/>
            <a:ext cx="1294" cy="47814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59CAD51-13D5-C7DD-0426-D634DD83342A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 flipV="1">
            <a:off x="1690258" y="3731713"/>
            <a:ext cx="884396" cy="456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CD89038-C556-5F4B-53A9-4E34BDBFE607}"/>
              </a:ext>
            </a:extLst>
          </p:cNvPr>
          <p:cNvCxnSpPr>
            <a:cxnSpLocks/>
            <a:stCxn id="12" idx="1"/>
            <a:endCxn id="24" idx="5"/>
          </p:cNvCxnSpPr>
          <p:nvPr/>
        </p:nvCxnSpPr>
        <p:spPr>
          <a:xfrm flipH="1" flipV="1">
            <a:off x="2881933" y="3858992"/>
            <a:ext cx="991132" cy="58815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C9D6E6E-1E4B-4419-ADAB-B8CBC675EAA5}"/>
              </a:ext>
            </a:extLst>
          </p:cNvPr>
          <p:cNvSpPr/>
          <p:nvPr/>
        </p:nvSpPr>
        <p:spPr>
          <a:xfrm>
            <a:off x="1328964" y="559257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9B928AC-111F-9EB0-FCE9-A082C5A0FD39}"/>
              </a:ext>
            </a:extLst>
          </p:cNvPr>
          <p:cNvSpPr/>
          <p:nvPr/>
        </p:nvSpPr>
        <p:spPr>
          <a:xfrm>
            <a:off x="3820344" y="559257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13B3E57-C7C4-207D-6985-340CA69A2978}"/>
              </a:ext>
            </a:extLst>
          </p:cNvPr>
          <p:cNvCxnSpPr>
            <a:cxnSpLocks/>
            <a:stCxn id="54" idx="0"/>
            <a:endCxn id="11" idx="4"/>
          </p:cNvCxnSpPr>
          <p:nvPr/>
        </p:nvCxnSpPr>
        <p:spPr>
          <a:xfrm flipV="1">
            <a:off x="1508964" y="4754427"/>
            <a:ext cx="0" cy="83814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D2DA356-22E1-0574-024E-DA05B5406EC0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1688964" y="5772576"/>
            <a:ext cx="213138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8D59CFE-4887-8CB6-B0A0-D097D882BEF2}"/>
              </a:ext>
            </a:extLst>
          </p:cNvPr>
          <p:cNvCxnSpPr>
            <a:cxnSpLocks/>
            <a:stCxn id="55" idx="0"/>
            <a:endCxn id="12" idx="4"/>
          </p:cNvCxnSpPr>
          <p:nvPr/>
        </p:nvCxnSpPr>
        <p:spPr>
          <a:xfrm flipV="1">
            <a:off x="4000344" y="4754427"/>
            <a:ext cx="0" cy="83814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2B9F061-BFA7-E6CE-2949-D99D496428C8}"/>
              </a:ext>
            </a:extLst>
          </p:cNvPr>
          <p:cNvSpPr txBox="1"/>
          <p:nvPr/>
        </p:nvSpPr>
        <p:spPr>
          <a:xfrm>
            <a:off x="4564594" y="4232692"/>
            <a:ext cx="725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E" dirty="0"/>
              <a:t>Identify every </a:t>
            </a:r>
            <a:r>
              <a:rPr lang="en-SE" b="1" dirty="0"/>
              <a:t>backdoor path</a:t>
            </a:r>
            <a:r>
              <a:rPr lang="en-SE" i="1" dirty="0"/>
              <a:t>.</a:t>
            </a:r>
            <a:endParaRPr lang="en-SE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8E8643C-3A89-2DE5-1B8E-ABFB0C4F9E7F}"/>
              </a:ext>
            </a:extLst>
          </p:cNvPr>
          <p:cNvGrpSpPr/>
          <p:nvPr/>
        </p:nvGrpSpPr>
        <p:grpSpPr>
          <a:xfrm>
            <a:off x="4564594" y="3582332"/>
            <a:ext cx="2563289" cy="432000"/>
            <a:chOff x="4604412" y="1893985"/>
            <a:chExt cx="2563289" cy="432000"/>
          </a:xfrm>
        </p:grpSpPr>
        <p:sp>
          <p:nvSpPr>
            <p:cNvPr id="70" name="Arrow: Pentagon 69">
              <a:extLst>
                <a:ext uri="{FF2B5EF4-FFF2-40B4-BE49-F238E27FC236}">
                  <a16:creationId xmlns:a16="http://schemas.microsoft.com/office/drawing/2014/main" id="{42252693-6B02-15AB-8A4A-E2580DF2C570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71" name="Graphic 70" descr="Connections with solid fill">
              <a:extLst>
                <a:ext uri="{FF2B5EF4-FFF2-40B4-BE49-F238E27FC236}">
                  <a16:creationId xmlns:a16="http://schemas.microsoft.com/office/drawing/2014/main" id="{49271CE2-A685-A000-EB07-13F5C029A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8930368-5507-D9A8-D65F-C0CC098D4B82}"/>
                  </a:ext>
                </a:extLst>
              </p:cNvPr>
              <p:cNvSpPr txBox="1"/>
              <p:nvPr/>
            </p:nvSpPr>
            <p:spPr>
              <a:xfrm>
                <a:off x="7320769" y="3601512"/>
                <a:ext cx="772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8930368-5507-D9A8-D65F-C0CC098D4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769" y="3601512"/>
                <a:ext cx="772904" cy="276999"/>
              </a:xfrm>
              <a:prstGeom prst="rect">
                <a:avLst/>
              </a:prstGeom>
              <a:blipFill>
                <a:blip r:embed="rId6"/>
                <a:stretch>
                  <a:fillRect l="-4724" r="-3937" b="-888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1463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B685-E138-A5B6-F802-EFAA3436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a statistical Model from a causal Model: d-separation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16A0E-D5B6-B943-CA50-9C3C086B7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general framework to derive statistical models from causal models uses </a:t>
            </a:r>
            <a:r>
              <a:rPr lang="en-US" sz="2400" b="1" dirty="0"/>
              <a:t>d-separation</a:t>
            </a:r>
            <a:r>
              <a:rPr lang="en-US" sz="2400" dirty="0"/>
              <a:t>. Its outcome is the </a:t>
            </a:r>
            <a:r>
              <a:rPr lang="en-US" sz="2400" b="1" dirty="0"/>
              <a:t>adjustment set</a:t>
            </a:r>
            <a:r>
              <a:rPr lang="en-US" sz="2400" dirty="0"/>
              <a:t>, i.e., the set of variables to control statistically in order to de</a:t>
            </a:r>
            <a:r>
              <a:rPr lang="en-SE" sz="2400" dirty="0"/>
              <a:t>-</a:t>
            </a:r>
            <a:r>
              <a:rPr lang="en-US" sz="2400" dirty="0"/>
              <a:t>confound the causal effect between the exposure and the outcome.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4DF0C-883F-EF08-C47B-748D4F15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587E4-C813-16A5-A723-B84D42C3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C69C6-658E-795A-B968-D882D3E1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F53804-34C1-6FF8-E0DC-73F846EF02F4}"/>
              </a:ext>
            </a:extLst>
          </p:cNvPr>
          <p:cNvSpPr txBox="1"/>
          <p:nvPr/>
        </p:nvSpPr>
        <p:spPr>
          <a:xfrm>
            <a:off x="838200" y="5987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https://bayes.cs.ucla.edu/BOOK-2K/d-sep.html</a:t>
            </a:r>
            <a:r>
              <a:rPr lang="sv-SE" dirty="0"/>
              <a:t> 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5868F1-5011-6AA7-6FA7-3C2640A364B4}"/>
              </a:ext>
            </a:extLst>
          </p:cNvPr>
          <p:cNvSpPr txBox="1"/>
          <p:nvPr/>
        </p:nvSpPr>
        <p:spPr>
          <a:xfrm>
            <a:off x="4564594" y="4232692"/>
            <a:ext cx="7254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E" dirty="0"/>
              <a:t>Identify every backdoor path</a:t>
            </a:r>
            <a:r>
              <a:rPr lang="en-SE" i="1" dirty="0"/>
              <a:t>.</a:t>
            </a:r>
            <a:endParaRPr lang="en-S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</a:t>
            </a:r>
            <a:r>
              <a:rPr lang="en-SE" dirty="0"/>
              <a:t>heck if there is a </a:t>
            </a:r>
            <a:r>
              <a:rPr lang="en-SE" b="1" dirty="0">
                <a:solidFill>
                  <a:schemeClr val="bg2">
                    <a:lumMod val="75000"/>
                  </a:schemeClr>
                </a:solidFill>
              </a:rPr>
              <a:t>collider</a:t>
            </a:r>
            <a:r>
              <a:rPr lang="en-SE" dirty="0"/>
              <a:t> between the cause and effect of interest.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E" dirty="0"/>
              <a:t>If yes, do not condition on any of the variables on this path.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92F82F6-5C06-7A19-A9AA-4081360BC9FB}"/>
              </a:ext>
            </a:extLst>
          </p:cNvPr>
          <p:cNvGrpSpPr/>
          <p:nvPr/>
        </p:nvGrpSpPr>
        <p:grpSpPr>
          <a:xfrm>
            <a:off x="4564594" y="3582332"/>
            <a:ext cx="2563289" cy="432000"/>
            <a:chOff x="4604412" y="1893985"/>
            <a:chExt cx="2563289" cy="432000"/>
          </a:xfrm>
        </p:grpSpPr>
        <p:sp>
          <p:nvSpPr>
            <p:cNvPr id="70" name="Arrow: Pentagon 69">
              <a:extLst>
                <a:ext uri="{FF2B5EF4-FFF2-40B4-BE49-F238E27FC236}">
                  <a16:creationId xmlns:a16="http://schemas.microsoft.com/office/drawing/2014/main" id="{706CAA29-7C42-41AF-8F7E-81D25A568C4A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71" name="Graphic 70" descr="Connections with solid fill">
              <a:extLst>
                <a:ext uri="{FF2B5EF4-FFF2-40B4-BE49-F238E27FC236}">
                  <a16:creationId xmlns:a16="http://schemas.microsoft.com/office/drawing/2014/main" id="{766D0D84-C177-6635-D9B1-3CF076BD9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EAD5DDA-B7CF-C07B-F9C9-62056900083E}"/>
                  </a:ext>
                </a:extLst>
              </p:cNvPr>
              <p:cNvSpPr txBox="1"/>
              <p:nvPr/>
            </p:nvSpPr>
            <p:spPr>
              <a:xfrm>
                <a:off x="7320769" y="3601512"/>
                <a:ext cx="772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EAD5DDA-B7CF-C07B-F9C9-620569000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769" y="3601512"/>
                <a:ext cx="772904" cy="276999"/>
              </a:xfrm>
              <a:prstGeom prst="rect">
                <a:avLst/>
              </a:prstGeom>
              <a:blipFill>
                <a:blip r:embed="rId5"/>
                <a:stretch>
                  <a:fillRect l="-4724" r="-3937" b="-888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07B4066A-549A-1302-27A5-39E495A03B3B}"/>
              </a:ext>
            </a:extLst>
          </p:cNvPr>
          <p:cNvSpPr/>
          <p:nvPr/>
        </p:nvSpPr>
        <p:spPr>
          <a:xfrm>
            <a:off x="1328964" y="4394427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C879866-19E7-8E5E-7D9D-FBB628FBE65D}"/>
              </a:ext>
            </a:extLst>
          </p:cNvPr>
          <p:cNvSpPr/>
          <p:nvPr/>
        </p:nvSpPr>
        <p:spPr>
          <a:xfrm>
            <a:off x="3820344" y="4394427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72E67BB-96B3-95D8-857A-366C72D5E6BF}"/>
              </a:ext>
            </a:extLst>
          </p:cNvPr>
          <p:cNvCxnSpPr>
            <a:stCxn id="73" idx="6"/>
            <a:endCxn id="74" idx="2"/>
          </p:cNvCxnSpPr>
          <p:nvPr/>
        </p:nvCxnSpPr>
        <p:spPr>
          <a:xfrm>
            <a:off x="1688964" y="4574427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590A7B2-66C6-2BBD-4049-C9DB161BDAD6}"/>
              </a:ext>
            </a:extLst>
          </p:cNvPr>
          <p:cNvSpPr/>
          <p:nvPr/>
        </p:nvSpPr>
        <p:spPr>
          <a:xfrm>
            <a:off x="2574654" y="5052577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ABBB32A-30A7-CAFE-DB19-B2D844659865}"/>
              </a:ext>
            </a:extLst>
          </p:cNvPr>
          <p:cNvCxnSpPr>
            <a:cxnSpLocks/>
            <a:stCxn id="76" idx="6"/>
            <a:endCxn id="74" idx="3"/>
          </p:cNvCxnSpPr>
          <p:nvPr/>
        </p:nvCxnSpPr>
        <p:spPr>
          <a:xfrm flipV="1">
            <a:off x="2934654" y="4701706"/>
            <a:ext cx="938411" cy="530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783E7FF-2DAA-775B-B2C4-5C7F301DD2C7}"/>
              </a:ext>
            </a:extLst>
          </p:cNvPr>
          <p:cNvCxnSpPr>
            <a:cxnSpLocks/>
            <a:stCxn id="73" idx="5"/>
            <a:endCxn id="76" idx="2"/>
          </p:cNvCxnSpPr>
          <p:nvPr/>
        </p:nvCxnSpPr>
        <p:spPr>
          <a:xfrm>
            <a:off x="1636243" y="4701706"/>
            <a:ext cx="938411" cy="530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D7B07AFD-5AB2-1201-994F-73A92E4295AA}"/>
              </a:ext>
            </a:extLst>
          </p:cNvPr>
          <p:cNvSpPr/>
          <p:nvPr/>
        </p:nvSpPr>
        <p:spPr>
          <a:xfrm>
            <a:off x="1330258" y="3556278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24C6894-E548-EAA4-CB55-E250321FD45E}"/>
              </a:ext>
            </a:extLst>
          </p:cNvPr>
          <p:cNvSpPr/>
          <p:nvPr/>
        </p:nvSpPr>
        <p:spPr>
          <a:xfrm>
            <a:off x="2574654" y="3551713"/>
            <a:ext cx="360000" cy="360000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A535583-DF23-435B-8BF2-38456ADC5A92}"/>
              </a:ext>
            </a:extLst>
          </p:cNvPr>
          <p:cNvCxnSpPr>
            <a:cxnSpLocks/>
            <a:stCxn id="79" idx="4"/>
            <a:endCxn id="73" idx="0"/>
          </p:cNvCxnSpPr>
          <p:nvPr/>
        </p:nvCxnSpPr>
        <p:spPr>
          <a:xfrm flipH="1">
            <a:off x="1508964" y="3916278"/>
            <a:ext cx="1294" cy="47814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8417A89-8C5D-51EE-8211-5502543D9FF2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 flipV="1">
            <a:off x="1690258" y="3731713"/>
            <a:ext cx="884396" cy="456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B350669-1929-669D-9CAC-5DF0C233CF42}"/>
              </a:ext>
            </a:extLst>
          </p:cNvPr>
          <p:cNvCxnSpPr>
            <a:cxnSpLocks/>
            <a:stCxn id="74" idx="1"/>
            <a:endCxn id="80" idx="5"/>
          </p:cNvCxnSpPr>
          <p:nvPr/>
        </p:nvCxnSpPr>
        <p:spPr>
          <a:xfrm flipH="1" flipV="1">
            <a:off x="2881933" y="3858992"/>
            <a:ext cx="991132" cy="58815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8DC4373E-0BA6-1F4E-E746-A6F049D39974}"/>
              </a:ext>
            </a:extLst>
          </p:cNvPr>
          <p:cNvSpPr/>
          <p:nvPr/>
        </p:nvSpPr>
        <p:spPr>
          <a:xfrm>
            <a:off x="1328964" y="559257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21D2E0F-C80E-E756-D12B-2F1AE15EA0EE}"/>
              </a:ext>
            </a:extLst>
          </p:cNvPr>
          <p:cNvSpPr/>
          <p:nvPr/>
        </p:nvSpPr>
        <p:spPr>
          <a:xfrm>
            <a:off x="3820344" y="559257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11F05EC-A40D-4B42-A6E8-0D245E999CEC}"/>
              </a:ext>
            </a:extLst>
          </p:cNvPr>
          <p:cNvCxnSpPr>
            <a:cxnSpLocks/>
            <a:stCxn id="84" idx="0"/>
            <a:endCxn id="73" idx="4"/>
          </p:cNvCxnSpPr>
          <p:nvPr/>
        </p:nvCxnSpPr>
        <p:spPr>
          <a:xfrm flipV="1">
            <a:off x="1508964" y="4754427"/>
            <a:ext cx="0" cy="83814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D9774B0-22B5-25EE-7651-E21CC584505D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>
            <a:off x="1688964" y="5772576"/>
            <a:ext cx="213138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4C19F3C-D130-F153-CF01-EF46CF4FF1C0}"/>
              </a:ext>
            </a:extLst>
          </p:cNvPr>
          <p:cNvCxnSpPr>
            <a:cxnSpLocks/>
            <a:stCxn id="85" idx="0"/>
            <a:endCxn id="74" idx="4"/>
          </p:cNvCxnSpPr>
          <p:nvPr/>
        </p:nvCxnSpPr>
        <p:spPr>
          <a:xfrm flipV="1">
            <a:off x="4000344" y="4754427"/>
            <a:ext cx="0" cy="83814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4816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BDD02-9E2D-3246-79E8-D4DA8BA0E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5777-79EE-E32E-C089-B9DAA594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a statistical Model from a causal Model: d-separation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903D0-C641-4B89-868E-DB782D3E0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general framework to derive statistical models from causal models uses </a:t>
            </a:r>
            <a:r>
              <a:rPr lang="en-US" sz="2400" b="1" dirty="0"/>
              <a:t>d-separation</a:t>
            </a:r>
            <a:r>
              <a:rPr lang="en-US" sz="2400" dirty="0"/>
              <a:t>. Its outcome is the </a:t>
            </a:r>
            <a:r>
              <a:rPr lang="en-US" sz="2400" b="1" dirty="0"/>
              <a:t>adjustment set</a:t>
            </a:r>
            <a:r>
              <a:rPr lang="en-US" sz="2400" dirty="0"/>
              <a:t>, i.e., the set of variables to control statistically in order to de</a:t>
            </a:r>
            <a:r>
              <a:rPr lang="en-SE" sz="2400" dirty="0"/>
              <a:t>-</a:t>
            </a:r>
            <a:r>
              <a:rPr lang="en-US" sz="2400" dirty="0"/>
              <a:t>confound the causal effect between the exposure and the outcome.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669A3-E574-F8F7-32DD-184599C6F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546B6-5DA8-3F64-FDC1-52B4B265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92D98-8172-2817-EA16-8C444937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BA49A-EDF0-9034-DFE7-3034AE3A355B}"/>
              </a:ext>
            </a:extLst>
          </p:cNvPr>
          <p:cNvSpPr txBox="1"/>
          <p:nvPr/>
        </p:nvSpPr>
        <p:spPr>
          <a:xfrm>
            <a:off x="838200" y="5987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https://bayes.cs.ucla.edu/BOOK-2K/d-sep.html</a:t>
            </a:r>
            <a:r>
              <a:rPr lang="sv-SE" dirty="0"/>
              <a:t> 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551C66-4DFD-EBD0-CF84-0493AD21CBCD}"/>
              </a:ext>
            </a:extLst>
          </p:cNvPr>
          <p:cNvSpPr txBox="1"/>
          <p:nvPr/>
        </p:nvSpPr>
        <p:spPr>
          <a:xfrm>
            <a:off x="4564594" y="4232692"/>
            <a:ext cx="7254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E" dirty="0"/>
              <a:t>Identify every backdoor</a:t>
            </a:r>
            <a:r>
              <a:rPr lang="en-SE" i="1" dirty="0"/>
              <a:t> </a:t>
            </a:r>
            <a:r>
              <a:rPr lang="en-SE" dirty="0"/>
              <a:t>path</a:t>
            </a:r>
            <a:r>
              <a:rPr lang="en-SE" i="1" dirty="0"/>
              <a:t>.</a:t>
            </a:r>
            <a:endParaRPr lang="en-S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</a:t>
            </a:r>
            <a:r>
              <a:rPr lang="en-SE" dirty="0"/>
              <a:t>heck if there is a collider between the cause and effect of interest.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E" dirty="0"/>
              <a:t>If yes, do not condition on any of the variables on this path.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E" dirty="0"/>
              <a:t>If not, condition on </a:t>
            </a:r>
            <a:r>
              <a:rPr lang="en-SE" b="1" dirty="0">
                <a:solidFill>
                  <a:schemeClr val="accent1">
                    <a:lumMod val="75000"/>
                  </a:schemeClr>
                </a:solidFill>
              </a:rPr>
              <a:t>any of the variables </a:t>
            </a:r>
            <a:r>
              <a:rPr lang="en-SE" dirty="0"/>
              <a:t>on this path to “close” the backdoor path.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5238822-1B79-5A25-AAF9-693D26075F99}"/>
              </a:ext>
            </a:extLst>
          </p:cNvPr>
          <p:cNvGrpSpPr/>
          <p:nvPr/>
        </p:nvGrpSpPr>
        <p:grpSpPr>
          <a:xfrm>
            <a:off x="4564594" y="3582332"/>
            <a:ext cx="2563289" cy="432000"/>
            <a:chOff x="4604412" y="1893985"/>
            <a:chExt cx="2563289" cy="432000"/>
          </a:xfrm>
        </p:grpSpPr>
        <p:sp>
          <p:nvSpPr>
            <p:cNvPr id="70" name="Arrow: Pentagon 69">
              <a:extLst>
                <a:ext uri="{FF2B5EF4-FFF2-40B4-BE49-F238E27FC236}">
                  <a16:creationId xmlns:a16="http://schemas.microsoft.com/office/drawing/2014/main" id="{9B506046-EB78-768D-DADF-8E435D33909C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71" name="Graphic 70" descr="Connections with solid fill">
              <a:extLst>
                <a:ext uri="{FF2B5EF4-FFF2-40B4-BE49-F238E27FC236}">
                  <a16:creationId xmlns:a16="http://schemas.microsoft.com/office/drawing/2014/main" id="{7155CCD0-EA21-30DF-C7E5-9165F259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29F024D-78E5-275B-C59D-6C649B07EE31}"/>
                  </a:ext>
                </a:extLst>
              </p:cNvPr>
              <p:cNvSpPr txBox="1"/>
              <p:nvPr/>
            </p:nvSpPr>
            <p:spPr>
              <a:xfrm>
                <a:off x="7343347" y="3413213"/>
                <a:ext cx="11819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29F024D-78E5-275B-C59D-6C649B07E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347" y="3413213"/>
                <a:ext cx="1181990" cy="276999"/>
              </a:xfrm>
              <a:prstGeom prst="rect">
                <a:avLst/>
              </a:prstGeom>
              <a:blipFill>
                <a:blip r:embed="rId5"/>
                <a:stretch>
                  <a:fillRect l="-2577" t="-2222" r="-6186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D153B058-98B5-D8B7-7612-3D4FE437ADA0}"/>
              </a:ext>
            </a:extLst>
          </p:cNvPr>
          <p:cNvSpPr/>
          <p:nvPr/>
        </p:nvSpPr>
        <p:spPr>
          <a:xfrm>
            <a:off x="1328964" y="4394427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96D6679-FEC9-A27A-A200-A1024155CC7C}"/>
              </a:ext>
            </a:extLst>
          </p:cNvPr>
          <p:cNvSpPr/>
          <p:nvPr/>
        </p:nvSpPr>
        <p:spPr>
          <a:xfrm>
            <a:off x="3820344" y="4394427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CE91BB8-8229-DD96-D5EE-64C468F0A8FC}"/>
              </a:ext>
            </a:extLst>
          </p:cNvPr>
          <p:cNvCxnSpPr>
            <a:stCxn id="73" idx="6"/>
            <a:endCxn id="74" idx="2"/>
          </p:cNvCxnSpPr>
          <p:nvPr/>
        </p:nvCxnSpPr>
        <p:spPr>
          <a:xfrm>
            <a:off x="1688964" y="4574427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20B8A9CE-C67B-967E-020C-C2C667DC64EB}"/>
              </a:ext>
            </a:extLst>
          </p:cNvPr>
          <p:cNvSpPr/>
          <p:nvPr/>
        </p:nvSpPr>
        <p:spPr>
          <a:xfrm>
            <a:off x="2574654" y="5052577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61010B2-B72C-EE5D-B9AE-962163B986AA}"/>
              </a:ext>
            </a:extLst>
          </p:cNvPr>
          <p:cNvCxnSpPr>
            <a:cxnSpLocks/>
            <a:stCxn id="76" idx="6"/>
            <a:endCxn id="74" idx="3"/>
          </p:cNvCxnSpPr>
          <p:nvPr/>
        </p:nvCxnSpPr>
        <p:spPr>
          <a:xfrm flipV="1">
            <a:off x="2934654" y="4701706"/>
            <a:ext cx="938411" cy="530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4CBF350-C383-B199-3080-9A556D7CF853}"/>
              </a:ext>
            </a:extLst>
          </p:cNvPr>
          <p:cNvCxnSpPr>
            <a:cxnSpLocks/>
            <a:stCxn id="73" idx="5"/>
            <a:endCxn id="76" idx="2"/>
          </p:cNvCxnSpPr>
          <p:nvPr/>
        </p:nvCxnSpPr>
        <p:spPr>
          <a:xfrm>
            <a:off x="1636243" y="4701706"/>
            <a:ext cx="938411" cy="530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D7F555ED-40DE-ABC8-8CF6-606BEB3A2A98}"/>
              </a:ext>
            </a:extLst>
          </p:cNvPr>
          <p:cNvSpPr/>
          <p:nvPr/>
        </p:nvSpPr>
        <p:spPr>
          <a:xfrm>
            <a:off x="1330258" y="3556278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47BB812-015A-9441-8984-A04235DB6508}"/>
              </a:ext>
            </a:extLst>
          </p:cNvPr>
          <p:cNvSpPr/>
          <p:nvPr/>
        </p:nvSpPr>
        <p:spPr>
          <a:xfrm>
            <a:off x="2574654" y="3551713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3BE1D9E-C963-7AE7-C604-F5A7173DD911}"/>
              </a:ext>
            </a:extLst>
          </p:cNvPr>
          <p:cNvCxnSpPr>
            <a:cxnSpLocks/>
            <a:stCxn id="79" idx="4"/>
            <a:endCxn id="73" idx="0"/>
          </p:cNvCxnSpPr>
          <p:nvPr/>
        </p:nvCxnSpPr>
        <p:spPr>
          <a:xfrm flipH="1">
            <a:off x="1508964" y="3916278"/>
            <a:ext cx="1294" cy="47814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94A1A0E-7A6E-20E9-7416-1C8E2DF53CF3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 flipV="1">
            <a:off x="1690258" y="3731713"/>
            <a:ext cx="884396" cy="456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E1F8288-59A4-7B48-52CC-A29AAC01A815}"/>
              </a:ext>
            </a:extLst>
          </p:cNvPr>
          <p:cNvCxnSpPr>
            <a:cxnSpLocks/>
            <a:stCxn id="74" idx="1"/>
            <a:endCxn id="80" idx="5"/>
          </p:cNvCxnSpPr>
          <p:nvPr/>
        </p:nvCxnSpPr>
        <p:spPr>
          <a:xfrm flipH="1" flipV="1">
            <a:off x="2881933" y="3858992"/>
            <a:ext cx="991132" cy="58815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8DD842D9-A7CB-F96B-CD41-3557FE36FE49}"/>
              </a:ext>
            </a:extLst>
          </p:cNvPr>
          <p:cNvSpPr/>
          <p:nvPr/>
        </p:nvSpPr>
        <p:spPr>
          <a:xfrm>
            <a:off x="1328964" y="5592576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EF99C20-288F-08B1-FFCA-F41C7D6C2C1D}"/>
              </a:ext>
            </a:extLst>
          </p:cNvPr>
          <p:cNvSpPr/>
          <p:nvPr/>
        </p:nvSpPr>
        <p:spPr>
          <a:xfrm>
            <a:off x="3820344" y="5592576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E061B77-0A79-288A-169A-8602367E0EF9}"/>
              </a:ext>
            </a:extLst>
          </p:cNvPr>
          <p:cNvCxnSpPr>
            <a:cxnSpLocks/>
            <a:stCxn id="84" idx="0"/>
            <a:endCxn id="73" idx="4"/>
          </p:cNvCxnSpPr>
          <p:nvPr/>
        </p:nvCxnSpPr>
        <p:spPr>
          <a:xfrm flipV="1">
            <a:off x="1508964" y="4754427"/>
            <a:ext cx="0" cy="83814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984948F-1F6E-68DA-DB9C-85674604CE7F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>
            <a:off x="1688964" y="5772576"/>
            <a:ext cx="213138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A1F7EC4-72AF-7ED9-4B02-8889BF83E9AF}"/>
              </a:ext>
            </a:extLst>
          </p:cNvPr>
          <p:cNvCxnSpPr>
            <a:cxnSpLocks/>
            <a:stCxn id="85" idx="0"/>
            <a:endCxn id="74" idx="4"/>
          </p:cNvCxnSpPr>
          <p:nvPr/>
        </p:nvCxnSpPr>
        <p:spPr>
          <a:xfrm flipV="1">
            <a:off x="4000344" y="4754427"/>
            <a:ext cx="0" cy="83814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D8E65E-4D31-EFA4-D4CC-0CB0D9599883}"/>
                  </a:ext>
                </a:extLst>
              </p:cNvPr>
              <p:cNvSpPr txBox="1"/>
              <p:nvPr/>
            </p:nvSpPr>
            <p:spPr>
              <a:xfrm>
                <a:off x="7343347" y="3798331"/>
                <a:ext cx="11936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D8E65E-4D31-EFA4-D4CC-0CB0D9599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347" y="3798331"/>
                <a:ext cx="1193660" cy="276999"/>
              </a:xfrm>
              <a:prstGeom prst="rect">
                <a:avLst/>
              </a:prstGeom>
              <a:blipFill>
                <a:blip r:embed="rId6"/>
                <a:stretch>
                  <a:fillRect l="-2564" r="-4615" b="-2391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9570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202F2-F79B-D05C-21ED-3D7568CA7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046C-17A3-C09A-DAD2-CC44EAF2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a statistical Model from a causal Model: d-separation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FAA80-628C-C223-5468-C86EABCF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general framework to derive statistical models from causal models uses </a:t>
            </a:r>
            <a:r>
              <a:rPr lang="en-US" sz="2400" b="1" dirty="0"/>
              <a:t>d-separation</a:t>
            </a:r>
            <a:r>
              <a:rPr lang="en-US" sz="2400" dirty="0"/>
              <a:t>. Its outcome is the </a:t>
            </a:r>
            <a:r>
              <a:rPr lang="en-US" sz="2400" b="1" dirty="0"/>
              <a:t>adjustment set</a:t>
            </a:r>
            <a:r>
              <a:rPr lang="en-US" sz="2400" dirty="0"/>
              <a:t>, i.e., the set of variables to control statistically in order to de</a:t>
            </a:r>
            <a:r>
              <a:rPr lang="en-SE" sz="2400" dirty="0"/>
              <a:t>-</a:t>
            </a:r>
            <a:r>
              <a:rPr lang="en-US" sz="2400" dirty="0"/>
              <a:t>confound the causal effect between the exposure and the outcome.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8A1D1-EC29-96A0-B3FD-CF782623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2BBAD-0A64-1030-1ABD-14006A7C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03046-05B0-1820-1E85-95E4F3DD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D374A2-A4B5-A689-3334-2F4BB14EC52D}"/>
              </a:ext>
            </a:extLst>
          </p:cNvPr>
          <p:cNvSpPr txBox="1"/>
          <p:nvPr/>
        </p:nvSpPr>
        <p:spPr>
          <a:xfrm>
            <a:off x="838200" y="5987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https://bayes.cs.ucla.edu/BOOK-2K/d-sep.html</a:t>
            </a:r>
            <a:r>
              <a:rPr lang="sv-SE" dirty="0"/>
              <a:t> 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731331E-6910-B223-2594-9DF25C4A3471}"/>
              </a:ext>
            </a:extLst>
          </p:cNvPr>
          <p:cNvSpPr/>
          <p:nvPr/>
        </p:nvSpPr>
        <p:spPr>
          <a:xfrm>
            <a:off x="1328964" y="4394427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01A7D7-58A6-301A-488D-E3F11069C124}"/>
              </a:ext>
            </a:extLst>
          </p:cNvPr>
          <p:cNvSpPr/>
          <p:nvPr/>
        </p:nvSpPr>
        <p:spPr>
          <a:xfrm>
            <a:off x="3820344" y="4394427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B309B2-EDF8-15DB-6FC3-C9989C5849E1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1688964" y="4574427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D58E774-65F4-2B64-F8EB-F40DC9FF0730}"/>
              </a:ext>
            </a:extLst>
          </p:cNvPr>
          <p:cNvSpPr/>
          <p:nvPr/>
        </p:nvSpPr>
        <p:spPr>
          <a:xfrm>
            <a:off x="2574654" y="5052577"/>
            <a:ext cx="36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DE0A00-8737-6D41-24DE-F2BC9A713E31}"/>
              </a:ext>
            </a:extLst>
          </p:cNvPr>
          <p:cNvCxnSpPr>
            <a:cxnSpLocks/>
            <a:stCxn id="16" idx="6"/>
            <a:endCxn id="12" idx="3"/>
          </p:cNvCxnSpPr>
          <p:nvPr/>
        </p:nvCxnSpPr>
        <p:spPr>
          <a:xfrm flipV="1">
            <a:off x="2934654" y="4701706"/>
            <a:ext cx="938411" cy="530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4A2C3E-7D09-B2B3-0FDD-B33649F3E055}"/>
              </a:ext>
            </a:extLst>
          </p:cNvPr>
          <p:cNvCxnSpPr>
            <a:cxnSpLocks/>
            <a:stCxn id="11" idx="5"/>
            <a:endCxn id="16" idx="2"/>
          </p:cNvCxnSpPr>
          <p:nvPr/>
        </p:nvCxnSpPr>
        <p:spPr>
          <a:xfrm>
            <a:off x="1636243" y="4701706"/>
            <a:ext cx="938411" cy="530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CD33DFC-09A5-9519-669E-986739A7096D}"/>
              </a:ext>
            </a:extLst>
          </p:cNvPr>
          <p:cNvSpPr/>
          <p:nvPr/>
        </p:nvSpPr>
        <p:spPr>
          <a:xfrm>
            <a:off x="1330258" y="3556278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7FB51FE-94BE-37C1-115B-B8412A97641F}"/>
              </a:ext>
            </a:extLst>
          </p:cNvPr>
          <p:cNvSpPr/>
          <p:nvPr/>
        </p:nvSpPr>
        <p:spPr>
          <a:xfrm>
            <a:off x="2574654" y="3551713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CB89C6-003B-5BE8-205F-07BCC5A89D61}"/>
              </a:ext>
            </a:extLst>
          </p:cNvPr>
          <p:cNvCxnSpPr>
            <a:cxnSpLocks/>
            <a:stCxn id="23" idx="4"/>
            <a:endCxn id="11" idx="0"/>
          </p:cNvCxnSpPr>
          <p:nvPr/>
        </p:nvCxnSpPr>
        <p:spPr>
          <a:xfrm flipH="1">
            <a:off x="1508964" y="3916278"/>
            <a:ext cx="1294" cy="478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53E3A3B-F93C-4667-E0A7-C792F580D779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 flipV="1">
            <a:off x="1690258" y="3731713"/>
            <a:ext cx="884396" cy="4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CB4104-082E-D629-5D93-C0B8D501CC2D}"/>
              </a:ext>
            </a:extLst>
          </p:cNvPr>
          <p:cNvCxnSpPr>
            <a:cxnSpLocks/>
            <a:stCxn id="12" idx="1"/>
            <a:endCxn id="24" idx="5"/>
          </p:cNvCxnSpPr>
          <p:nvPr/>
        </p:nvCxnSpPr>
        <p:spPr>
          <a:xfrm flipH="1" flipV="1">
            <a:off x="2881933" y="3858992"/>
            <a:ext cx="991132" cy="588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C3D8ECF-BB55-3E41-2DB3-6E640C17BB55}"/>
              </a:ext>
            </a:extLst>
          </p:cNvPr>
          <p:cNvSpPr/>
          <p:nvPr/>
        </p:nvSpPr>
        <p:spPr>
          <a:xfrm>
            <a:off x="1328964" y="559257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C1F852A-B19E-C838-BF80-54803AE24BC4}"/>
              </a:ext>
            </a:extLst>
          </p:cNvPr>
          <p:cNvSpPr/>
          <p:nvPr/>
        </p:nvSpPr>
        <p:spPr>
          <a:xfrm>
            <a:off x="3820344" y="559257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D3B0D4F-B8A8-78D2-D309-A727425CCABF}"/>
              </a:ext>
            </a:extLst>
          </p:cNvPr>
          <p:cNvCxnSpPr>
            <a:cxnSpLocks/>
            <a:stCxn id="54" idx="0"/>
            <a:endCxn id="11" idx="4"/>
          </p:cNvCxnSpPr>
          <p:nvPr/>
        </p:nvCxnSpPr>
        <p:spPr>
          <a:xfrm flipV="1">
            <a:off x="1508964" y="4754427"/>
            <a:ext cx="0" cy="838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40C9C76-F3B5-5313-E0CE-011DB241FD9F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1688964" y="5772576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6E2DC36-0140-3B07-FFFD-2B24DD93B22A}"/>
              </a:ext>
            </a:extLst>
          </p:cNvPr>
          <p:cNvCxnSpPr>
            <a:cxnSpLocks/>
            <a:stCxn id="55" idx="0"/>
            <a:endCxn id="12" idx="4"/>
          </p:cNvCxnSpPr>
          <p:nvPr/>
        </p:nvCxnSpPr>
        <p:spPr>
          <a:xfrm flipV="1">
            <a:off x="4000344" y="4754427"/>
            <a:ext cx="0" cy="838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136C5DF-F561-18A9-3887-E00AD5E27C16}"/>
              </a:ext>
            </a:extLst>
          </p:cNvPr>
          <p:cNvSpPr txBox="1"/>
          <p:nvPr/>
        </p:nvSpPr>
        <p:spPr>
          <a:xfrm>
            <a:off x="4564594" y="4232692"/>
            <a:ext cx="7254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E" dirty="0"/>
              <a:t>Identify every backdoor path</a:t>
            </a:r>
            <a:r>
              <a:rPr lang="en-SE" i="1" dirty="0"/>
              <a:t>.</a:t>
            </a:r>
            <a:endParaRPr lang="en-S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</a:t>
            </a:r>
            <a:r>
              <a:rPr lang="en-SE" dirty="0"/>
              <a:t>heck if there is a collider between the cause and effect of interest.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E" dirty="0"/>
              <a:t>If yes, do not condition on any of the variables on this path.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E" dirty="0"/>
              <a:t>If not, condition on any of the variables on this path to “close” the backdoor path.</a:t>
            </a:r>
          </a:p>
          <a:p>
            <a:pPr marL="342900" indent="-342900">
              <a:buFont typeface="+mj-lt"/>
              <a:buAutoNum type="arabicPeriod"/>
            </a:pPr>
            <a:r>
              <a:rPr lang="en-SE" dirty="0"/>
              <a:t>Optionally, condition on </a:t>
            </a:r>
            <a:r>
              <a:rPr lang="en-SE" b="1" dirty="0">
                <a:solidFill>
                  <a:schemeClr val="accent2"/>
                </a:solidFill>
              </a:rPr>
              <a:t>mediators</a:t>
            </a:r>
            <a:r>
              <a:rPr lang="en-SE" dirty="0"/>
              <a:t> to discern the direct effect.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DFBBE8-FA1A-F588-524A-A1BF1B296339}"/>
              </a:ext>
            </a:extLst>
          </p:cNvPr>
          <p:cNvGrpSpPr/>
          <p:nvPr/>
        </p:nvGrpSpPr>
        <p:grpSpPr>
          <a:xfrm>
            <a:off x="4564594" y="3582332"/>
            <a:ext cx="2563289" cy="432000"/>
            <a:chOff x="4604412" y="1893985"/>
            <a:chExt cx="2563289" cy="432000"/>
          </a:xfrm>
        </p:grpSpPr>
        <p:sp>
          <p:nvSpPr>
            <p:cNvPr id="70" name="Arrow: Pentagon 69">
              <a:extLst>
                <a:ext uri="{FF2B5EF4-FFF2-40B4-BE49-F238E27FC236}">
                  <a16:creationId xmlns:a16="http://schemas.microsoft.com/office/drawing/2014/main" id="{6449C24C-C5CB-ECB3-FB01-883F15FAEE74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71" name="Graphic 70" descr="Connections with solid fill">
              <a:extLst>
                <a:ext uri="{FF2B5EF4-FFF2-40B4-BE49-F238E27FC236}">
                  <a16:creationId xmlns:a16="http://schemas.microsoft.com/office/drawing/2014/main" id="{ABF714F2-A00F-1CD0-4A16-ED0D1B595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81A5DB-C159-DD21-6688-25DD68F25627}"/>
                  </a:ext>
                </a:extLst>
              </p:cNvPr>
              <p:cNvSpPr txBox="1"/>
              <p:nvPr/>
            </p:nvSpPr>
            <p:spPr>
              <a:xfrm>
                <a:off x="7343347" y="3413213"/>
                <a:ext cx="16663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(+</m:t>
                      </m:r>
                      <m:r>
                        <a:rPr lang="en-SE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81A5DB-C159-DD21-6688-25DD68F25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347" y="3413213"/>
                <a:ext cx="1666354" cy="276999"/>
              </a:xfrm>
              <a:prstGeom prst="rect">
                <a:avLst/>
              </a:prstGeom>
              <a:blipFill>
                <a:blip r:embed="rId5"/>
                <a:stretch>
                  <a:fillRect l="-1832" t="-2222" r="-5128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FD7F4A-CF27-4B23-3CE1-FA0270C38BC3}"/>
                  </a:ext>
                </a:extLst>
              </p:cNvPr>
              <p:cNvSpPr txBox="1"/>
              <p:nvPr/>
            </p:nvSpPr>
            <p:spPr>
              <a:xfrm>
                <a:off x="7343347" y="3798331"/>
                <a:ext cx="1678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SE" i="1">
                          <a:latin typeface="Cambria Math" panose="02040503050406030204" pitchFamily="18" charset="0"/>
                        </a:rPr>
                        <m:t>(+</m:t>
                      </m:r>
                      <m:r>
                        <a:rPr lang="en-SE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SE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FD7F4A-CF27-4B23-3CE1-FA0270C38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347" y="3798331"/>
                <a:ext cx="1678023" cy="276999"/>
              </a:xfrm>
              <a:prstGeom prst="rect">
                <a:avLst/>
              </a:prstGeom>
              <a:blipFill>
                <a:blip r:embed="rId6"/>
                <a:stretch>
                  <a:fillRect l="-1818" t="-2174" r="-5091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8782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3B4EB-CD83-7F10-A23F-0B210B0F1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B8C2-F5B4-3F87-CE12-8C64D293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a statistical Model from a causal Model: d-separation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B5A46-BA94-D6A8-11A7-27AA1740F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general framework to derive statistical models from causal models uses </a:t>
            </a:r>
            <a:r>
              <a:rPr lang="en-US" sz="2400" b="1" dirty="0"/>
              <a:t>d-separation</a:t>
            </a:r>
            <a:r>
              <a:rPr lang="en-US" sz="2400" dirty="0"/>
              <a:t>. Its outcome is the </a:t>
            </a:r>
            <a:r>
              <a:rPr lang="en-US" sz="2400" b="1" dirty="0"/>
              <a:t>adjustment set</a:t>
            </a:r>
            <a:r>
              <a:rPr lang="en-US" sz="2400" dirty="0"/>
              <a:t>, i.e., the set of variables to control statistically in order to de</a:t>
            </a:r>
            <a:r>
              <a:rPr lang="en-SE" sz="2400" dirty="0"/>
              <a:t>-</a:t>
            </a:r>
            <a:r>
              <a:rPr lang="en-US" sz="2400" dirty="0"/>
              <a:t>confound the causal effect between the exposure and the outcome.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D9834-2F95-B93F-D9F5-5AB5BC2B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C682D-1E4F-4EBC-CE1D-9244BB07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1162-C451-0965-1469-5990C8C4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90E4ED-10C8-92E0-DDC4-4C6ADA754EA0}"/>
              </a:ext>
            </a:extLst>
          </p:cNvPr>
          <p:cNvSpPr txBox="1"/>
          <p:nvPr/>
        </p:nvSpPr>
        <p:spPr>
          <a:xfrm>
            <a:off x="838200" y="5987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https://bayes.cs.ucla.edu/BOOK-2K/d-sep.html</a:t>
            </a:r>
            <a:r>
              <a:rPr lang="sv-SE" dirty="0"/>
              <a:t> 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FF73C8-0B22-142B-0DF5-0D1364F33D80}"/>
              </a:ext>
            </a:extLst>
          </p:cNvPr>
          <p:cNvSpPr/>
          <p:nvPr/>
        </p:nvSpPr>
        <p:spPr>
          <a:xfrm>
            <a:off x="1328964" y="4394427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F30886-0664-6CCE-3C9E-CDA150E7731E}"/>
              </a:ext>
            </a:extLst>
          </p:cNvPr>
          <p:cNvSpPr/>
          <p:nvPr/>
        </p:nvSpPr>
        <p:spPr>
          <a:xfrm>
            <a:off x="3820344" y="4394427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FA903B-56D0-2B5F-BFA6-620190088DEB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1688964" y="4574427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B2A9811-A725-B996-58B4-CBED74D293AE}"/>
              </a:ext>
            </a:extLst>
          </p:cNvPr>
          <p:cNvSpPr/>
          <p:nvPr/>
        </p:nvSpPr>
        <p:spPr>
          <a:xfrm>
            <a:off x="2574654" y="5052577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000759-2D0B-7F6C-4A0C-B96EF8FFB40F}"/>
              </a:ext>
            </a:extLst>
          </p:cNvPr>
          <p:cNvCxnSpPr>
            <a:cxnSpLocks/>
            <a:stCxn id="16" idx="6"/>
            <a:endCxn id="12" idx="3"/>
          </p:cNvCxnSpPr>
          <p:nvPr/>
        </p:nvCxnSpPr>
        <p:spPr>
          <a:xfrm flipV="1">
            <a:off x="2934654" y="4701706"/>
            <a:ext cx="938411" cy="530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82B517-5C5F-9975-EC69-2FA4AF5237F1}"/>
              </a:ext>
            </a:extLst>
          </p:cNvPr>
          <p:cNvCxnSpPr>
            <a:cxnSpLocks/>
            <a:stCxn id="11" idx="5"/>
            <a:endCxn id="16" idx="2"/>
          </p:cNvCxnSpPr>
          <p:nvPr/>
        </p:nvCxnSpPr>
        <p:spPr>
          <a:xfrm>
            <a:off x="1636243" y="4701706"/>
            <a:ext cx="938411" cy="530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231C93E-2141-3AFB-AA7A-03DCDA93B680}"/>
              </a:ext>
            </a:extLst>
          </p:cNvPr>
          <p:cNvSpPr/>
          <p:nvPr/>
        </p:nvSpPr>
        <p:spPr>
          <a:xfrm>
            <a:off x="1330258" y="3556278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7EE3AA2-4E0C-66A5-16AD-9AB5C61FB5BD}"/>
              </a:ext>
            </a:extLst>
          </p:cNvPr>
          <p:cNvSpPr/>
          <p:nvPr/>
        </p:nvSpPr>
        <p:spPr>
          <a:xfrm>
            <a:off x="2574654" y="3551713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4D6396-A4E0-086B-4841-BD3EDE6BF8A7}"/>
              </a:ext>
            </a:extLst>
          </p:cNvPr>
          <p:cNvCxnSpPr>
            <a:cxnSpLocks/>
            <a:stCxn id="23" idx="4"/>
            <a:endCxn id="11" idx="0"/>
          </p:cNvCxnSpPr>
          <p:nvPr/>
        </p:nvCxnSpPr>
        <p:spPr>
          <a:xfrm flipH="1">
            <a:off x="1508964" y="3916278"/>
            <a:ext cx="1294" cy="478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1249AD-AD75-F6FF-FF9D-50A557BFDD36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 flipV="1">
            <a:off x="1690258" y="3731713"/>
            <a:ext cx="884396" cy="4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D793B5-D618-C576-11C9-585E4E0B7C37}"/>
              </a:ext>
            </a:extLst>
          </p:cNvPr>
          <p:cNvCxnSpPr>
            <a:cxnSpLocks/>
            <a:stCxn id="12" idx="1"/>
            <a:endCxn id="24" idx="5"/>
          </p:cNvCxnSpPr>
          <p:nvPr/>
        </p:nvCxnSpPr>
        <p:spPr>
          <a:xfrm flipH="1" flipV="1">
            <a:off x="2881933" y="3858992"/>
            <a:ext cx="991132" cy="588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AD2B4D6B-552D-12F7-2529-D6105ABF0E45}"/>
              </a:ext>
            </a:extLst>
          </p:cNvPr>
          <p:cNvSpPr/>
          <p:nvPr/>
        </p:nvSpPr>
        <p:spPr>
          <a:xfrm>
            <a:off x="1328964" y="559257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D58EE99-327E-5333-0C62-AD3CBB038A28}"/>
              </a:ext>
            </a:extLst>
          </p:cNvPr>
          <p:cNvSpPr/>
          <p:nvPr/>
        </p:nvSpPr>
        <p:spPr>
          <a:xfrm>
            <a:off x="3820344" y="559257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DFC211B-D8DA-7EDD-AE65-37E7AAC20D56}"/>
              </a:ext>
            </a:extLst>
          </p:cNvPr>
          <p:cNvCxnSpPr>
            <a:cxnSpLocks/>
            <a:stCxn id="54" idx="0"/>
            <a:endCxn id="11" idx="4"/>
          </p:cNvCxnSpPr>
          <p:nvPr/>
        </p:nvCxnSpPr>
        <p:spPr>
          <a:xfrm flipV="1">
            <a:off x="1508964" y="4754427"/>
            <a:ext cx="0" cy="838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5B6D3C-62F8-CC63-38EE-0423DA2914E8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1688964" y="5772576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9901BB4-A080-D52D-F777-E453748F7044}"/>
              </a:ext>
            </a:extLst>
          </p:cNvPr>
          <p:cNvCxnSpPr>
            <a:cxnSpLocks/>
            <a:stCxn id="55" idx="0"/>
            <a:endCxn id="12" idx="4"/>
          </p:cNvCxnSpPr>
          <p:nvPr/>
        </p:nvCxnSpPr>
        <p:spPr>
          <a:xfrm flipV="1">
            <a:off x="4000344" y="4754427"/>
            <a:ext cx="0" cy="838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1122550-BD3F-92A9-F1AC-B9842CDC08E2}"/>
              </a:ext>
            </a:extLst>
          </p:cNvPr>
          <p:cNvSpPr txBox="1"/>
          <p:nvPr/>
        </p:nvSpPr>
        <p:spPr>
          <a:xfrm>
            <a:off x="4564594" y="4232692"/>
            <a:ext cx="7254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E" dirty="0"/>
              <a:t>Identify every backdoor path</a:t>
            </a:r>
            <a:r>
              <a:rPr lang="en-SE" i="1" dirty="0"/>
              <a:t>.</a:t>
            </a:r>
            <a:endParaRPr lang="en-S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</a:t>
            </a:r>
            <a:r>
              <a:rPr lang="en-SE" dirty="0"/>
              <a:t>heck if there is a collider between the cause and effect of interest.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E" dirty="0"/>
              <a:t>If yes, do not condition on any of the variables on this path.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E" dirty="0"/>
              <a:t>If not, condition on any of the variables on this path to “close” the backdoor path.</a:t>
            </a:r>
          </a:p>
          <a:p>
            <a:pPr marL="342900" indent="-342900">
              <a:buFont typeface="+mj-lt"/>
              <a:buAutoNum type="arabicPeriod"/>
            </a:pPr>
            <a:r>
              <a:rPr lang="en-SE" dirty="0"/>
              <a:t>Optionally, condition on mediators to discern the direct effect.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FD97713-6117-501C-2C1D-CDB6B9517732}"/>
              </a:ext>
            </a:extLst>
          </p:cNvPr>
          <p:cNvGrpSpPr/>
          <p:nvPr/>
        </p:nvGrpSpPr>
        <p:grpSpPr>
          <a:xfrm>
            <a:off x="4564594" y="3582332"/>
            <a:ext cx="2563289" cy="432000"/>
            <a:chOff x="4604412" y="1893985"/>
            <a:chExt cx="2563289" cy="432000"/>
          </a:xfrm>
        </p:grpSpPr>
        <p:sp>
          <p:nvSpPr>
            <p:cNvPr id="70" name="Arrow: Pentagon 69">
              <a:extLst>
                <a:ext uri="{FF2B5EF4-FFF2-40B4-BE49-F238E27FC236}">
                  <a16:creationId xmlns:a16="http://schemas.microsoft.com/office/drawing/2014/main" id="{84B7D666-21D5-4E3C-41D4-7EFC19FB4500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71" name="Graphic 70" descr="Connections with solid fill">
              <a:extLst>
                <a:ext uri="{FF2B5EF4-FFF2-40B4-BE49-F238E27FC236}">
                  <a16:creationId xmlns:a16="http://schemas.microsoft.com/office/drawing/2014/main" id="{CABB0A44-8A36-B53B-89D8-C1FE178D0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38462-B37F-7148-C56E-FBC16D963310}"/>
                  </a:ext>
                </a:extLst>
              </p:cNvPr>
              <p:cNvSpPr txBox="1"/>
              <p:nvPr/>
            </p:nvSpPr>
            <p:spPr>
              <a:xfrm>
                <a:off x="7343347" y="3413213"/>
                <a:ext cx="16663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(+</m:t>
                      </m:r>
                      <m:r>
                        <a:rPr lang="en-SE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38462-B37F-7148-C56E-FBC16D963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347" y="3413213"/>
                <a:ext cx="1666354" cy="276999"/>
              </a:xfrm>
              <a:prstGeom prst="rect">
                <a:avLst/>
              </a:prstGeom>
              <a:blipFill>
                <a:blip r:embed="rId5"/>
                <a:stretch>
                  <a:fillRect l="-1832" t="-2222" r="-5128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699206-B808-3192-91F3-C1677150B653}"/>
                  </a:ext>
                </a:extLst>
              </p:cNvPr>
              <p:cNvSpPr txBox="1"/>
              <p:nvPr/>
            </p:nvSpPr>
            <p:spPr>
              <a:xfrm>
                <a:off x="7343347" y="3798331"/>
                <a:ext cx="1678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SE" i="1">
                          <a:latin typeface="Cambria Math" panose="02040503050406030204" pitchFamily="18" charset="0"/>
                        </a:rPr>
                        <m:t>(+</m:t>
                      </m:r>
                      <m:r>
                        <a:rPr lang="en-SE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SE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699206-B808-3192-91F3-C1677150B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347" y="3798331"/>
                <a:ext cx="1678023" cy="276999"/>
              </a:xfrm>
              <a:prstGeom prst="rect">
                <a:avLst/>
              </a:prstGeom>
              <a:blipFill>
                <a:blip r:embed="rId6"/>
                <a:stretch>
                  <a:fillRect l="-1818" t="-2174" r="-5091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0819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11B4-7994-C422-582A-A0C65579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F43D3-DE29-5FC3-0D6E-D876DED2A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2064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Determine the </a:t>
            </a:r>
            <a:r>
              <a:rPr lang="en-SE" b="1" dirty="0"/>
              <a:t>adjustment set</a:t>
            </a:r>
            <a:r>
              <a:rPr lang="en-SE" dirty="0"/>
              <a:t> of variables to de-confound the estimation of the effect of the phenomenon </a:t>
            </a:r>
            <a:r>
              <a:rPr lang="en-SE" dirty="0">
                <a:solidFill>
                  <a:srgbClr val="C00000"/>
                </a:solidFill>
              </a:rPr>
              <a:t>a </a:t>
            </a:r>
            <a:r>
              <a:rPr lang="en-SE" dirty="0"/>
              <a:t>→ </a:t>
            </a:r>
            <a:r>
              <a:rPr lang="en-SE" dirty="0">
                <a:solidFill>
                  <a:srgbClr val="006D70"/>
                </a:solidFill>
              </a:rPr>
              <a:t>b</a:t>
            </a:r>
            <a:r>
              <a:rPr lang="en-SE" dirty="0"/>
              <a:t> via d-separation.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B09EB-5EB2-C850-AD3B-0326572D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6949B-6B95-49E4-C467-E55A5BDE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8F953-2F86-BDE6-F755-6AA85D7C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49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149A54-8CB3-C5AC-1C51-A4E18019E2D1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5120310" y="4780370"/>
            <a:ext cx="195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6C594A1-6FE1-C539-1B8E-4C937CE7FCBB}"/>
              </a:ext>
            </a:extLst>
          </p:cNvPr>
          <p:cNvSpPr/>
          <p:nvPr/>
        </p:nvSpPr>
        <p:spPr>
          <a:xfrm>
            <a:off x="4580310" y="4510370"/>
            <a:ext cx="540000" cy="54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6F7CBB-1551-E58D-0665-50C4C46A3FB5}"/>
              </a:ext>
            </a:extLst>
          </p:cNvPr>
          <p:cNvSpPr/>
          <p:nvPr/>
        </p:nvSpPr>
        <p:spPr>
          <a:xfrm>
            <a:off x="7071690" y="4510370"/>
            <a:ext cx="540000" cy="54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5D402D-8EDE-B2A7-F9DE-17B7104FB077}"/>
              </a:ext>
            </a:extLst>
          </p:cNvPr>
          <p:cNvSpPr/>
          <p:nvPr/>
        </p:nvSpPr>
        <p:spPr>
          <a:xfrm>
            <a:off x="4581604" y="3213520"/>
            <a:ext cx="540000" cy="54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132629-54BD-1BBD-9780-87787ACDCBBF}"/>
              </a:ext>
            </a:extLst>
          </p:cNvPr>
          <p:cNvSpPr/>
          <p:nvPr/>
        </p:nvSpPr>
        <p:spPr>
          <a:xfrm>
            <a:off x="5826000" y="3208955"/>
            <a:ext cx="540000" cy="54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4805A0-2D3D-702E-0B0B-F6BFAB6CEA8E}"/>
              </a:ext>
            </a:extLst>
          </p:cNvPr>
          <p:cNvCxnSpPr>
            <a:cxnSpLocks/>
            <a:stCxn id="11" idx="3"/>
            <a:endCxn id="7" idx="7"/>
          </p:cNvCxnSpPr>
          <p:nvPr/>
        </p:nvCxnSpPr>
        <p:spPr>
          <a:xfrm flipH="1">
            <a:off x="5041229" y="3669874"/>
            <a:ext cx="863852" cy="91957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61F598-07E0-B771-9F16-40BE31D805A9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5121604" y="3478955"/>
            <a:ext cx="704396" cy="456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648A4B-D269-C636-BA19-A8515B4C7AC6}"/>
              </a:ext>
            </a:extLst>
          </p:cNvPr>
          <p:cNvCxnSpPr>
            <a:cxnSpLocks/>
            <a:stCxn id="11" idx="5"/>
            <a:endCxn id="8" idx="1"/>
          </p:cNvCxnSpPr>
          <p:nvPr/>
        </p:nvCxnSpPr>
        <p:spPr>
          <a:xfrm>
            <a:off x="6286919" y="3669874"/>
            <a:ext cx="863852" cy="91957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04FD7F-20C1-2449-2BD4-6039195DAF4F}"/>
              </a:ext>
            </a:extLst>
          </p:cNvPr>
          <p:cNvCxnSpPr>
            <a:cxnSpLocks/>
            <a:stCxn id="7" idx="0"/>
            <a:endCxn id="10" idx="4"/>
          </p:cNvCxnSpPr>
          <p:nvPr/>
        </p:nvCxnSpPr>
        <p:spPr>
          <a:xfrm flipV="1">
            <a:off x="4850310" y="3753520"/>
            <a:ext cx="1294" cy="75685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20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4496814-E6E8-AF59-48EA-2C88428A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State-of-the-art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BFACD-3B4A-CB5E-645E-3446E72A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6527D-ED42-3A78-13DC-DBB30CC0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7868A-84F4-286C-CD7B-0C1A6006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183B19-313A-7363-40DB-219F7656B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4891"/>
            <a:ext cx="5010150" cy="2343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D28F5F-CC60-85EA-6FCA-08DA375B7416}"/>
              </a:ext>
            </a:extLst>
          </p:cNvPr>
          <p:cNvSpPr/>
          <p:nvPr/>
        </p:nvSpPr>
        <p:spPr>
          <a:xfrm>
            <a:off x="934720" y="2417870"/>
            <a:ext cx="3103880" cy="240981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AE6EC4-4823-F09F-C521-D18178CD6DCE}"/>
              </a:ext>
            </a:extLst>
          </p:cNvPr>
          <p:cNvSpPr/>
          <p:nvPr/>
        </p:nvSpPr>
        <p:spPr>
          <a:xfrm>
            <a:off x="1183640" y="2658850"/>
            <a:ext cx="3103880" cy="245851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3A0D77-7CC3-2F74-F25F-71850A264905}"/>
              </a:ext>
            </a:extLst>
          </p:cNvPr>
          <p:cNvSpPr txBox="1"/>
          <p:nvPr/>
        </p:nvSpPr>
        <p:spPr>
          <a:xfrm>
            <a:off x="838200" y="4291660"/>
            <a:ext cx="5095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Sanei</a:t>
            </a:r>
            <a:r>
              <a:rPr lang="en-US" sz="900" dirty="0"/>
              <a:t>, A., Cheng, J., &amp; Adams, B. (2021, May). The impacts of sentiments and tones in community-generated issue discussions. In </a:t>
            </a:r>
            <a:r>
              <a:rPr lang="en-US" sz="900" i="1" dirty="0"/>
              <a:t>2021 IEEE/ACM 13th International Workshop on Cooperative and Human Aspects of Software Engineering (CHASE)</a:t>
            </a:r>
            <a:r>
              <a:rPr lang="en-US" sz="900" dirty="0"/>
              <a:t> (pp. 1-10). IEEE. DOI: </a:t>
            </a:r>
            <a:r>
              <a:rPr lang="en-US" sz="900" dirty="0">
                <a:hlinkClick r:id="rId4"/>
              </a:rPr>
              <a:t>10.1109/CHASE52884.2021.00009</a:t>
            </a:r>
            <a:endParaRPr lang="en-US" sz="9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C0A147-6D39-1327-AAE1-A8BE9CD8C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7931" y="1471799"/>
            <a:ext cx="4022389" cy="41292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CBFB27-DAC6-A680-FD80-5D66AEFB1B35}"/>
              </a:ext>
            </a:extLst>
          </p:cNvPr>
          <p:cNvSpPr/>
          <p:nvPr/>
        </p:nvSpPr>
        <p:spPr>
          <a:xfrm>
            <a:off x="8780767" y="4113597"/>
            <a:ext cx="2560320" cy="212800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AFAF70-8F7B-DB6E-8ACF-AF0C30AA871D}"/>
              </a:ext>
            </a:extLst>
          </p:cNvPr>
          <p:cNvSpPr/>
          <p:nvPr/>
        </p:nvSpPr>
        <p:spPr>
          <a:xfrm>
            <a:off x="10299687" y="4538121"/>
            <a:ext cx="1041400" cy="21280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7DDC02-3F70-FBDF-9177-AD7882DD3DD9}"/>
              </a:ext>
            </a:extLst>
          </p:cNvPr>
          <p:cNvSpPr/>
          <p:nvPr/>
        </p:nvSpPr>
        <p:spPr>
          <a:xfrm>
            <a:off x="7513021" y="4326397"/>
            <a:ext cx="3828066" cy="212800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1C4E20-EBBB-5B8A-AC57-697D71BC2871}"/>
              </a:ext>
            </a:extLst>
          </p:cNvPr>
          <p:cNvSpPr/>
          <p:nvPr/>
        </p:nvSpPr>
        <p:spPr>
          <a:xfrm>
            <a:off x="7513021" y="4538121"/>
            <a:ext cx="2786666" cy="212800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44053D-F771-A474-D35E-607B59EC0CDD}"/>
              </a:ext>
            </a:extLst>
          </p:cNvPr>
          <p:cNvSpPr/>
          <p:nvPr/>
        </p:nvSpPr>
        <p:spPr>
          <a:xfrm>
            <a:off x="7513021" y="4749845"/>
            <a:ext cx="3828066" cy="21280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397972-1BBE-28C4-452D-8202FD6502BB}"/>
              </a:ext>
            </a:extLst>
          </p:cNvPr>
          <p:cNvSpPr/>
          <p:nvPr/>
        </p:nvSpPr>
        <p:spPr>
          <a:xfrm>
            <a:off x="7513021" y="4960493"/>
            <a:ext cx="1496346" cy="132641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2F848F-807F-D41E-5569-F0CD6BC0418B}"/>
              </a:ext>
            </a:extLst>
          </p:cNvPr>
          <p:cNvSpPr txBox="1"/>
          <p:nvPr/>
        </p:nvSpPr>
        <p:spPr>
          <a:xfrm>
            <a:off x="7427931" y="5664285"/>
            <a:ext cx="40223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Frattini, J., Fischbach, J., Mendez, D., Unterkalmsteiner, M., Vogelsang, A., &amp; Wnuk, K. (2023). Causality in requirements artifacts: prevalence, detection, and impact. </a:t>
            </a:r>
            <a:r>
              <a:rPr lang="en-US" sz="900" i="1" dirty="0"/>
              <a:t>Requirements Engineering</a:t>
            </a:r>
            <a:r>
              <a:rPr lang="en-US" sz="900" dirty="0"/>
              <a:t>, </a:t>
            </a:r>
            <a:r>
              <a:rPr lang="en-US" sz="900" i="1" dirty="0"/>
              <a:t>28</a:t>
            </a:r>
            <a:r>
              <a:rPr lang="en-US" sz="900" dirty="0"/>
              <a:t>(1), 49-74. DOI: </a:t>
            </a:r>
            <a:r>
              <a:rPr lang="en-US" sz="900" dirty="0">
                <a:hlinkClick r:id="rId6"/>
              </a:rPr>
              <a:t>10.1007/s00766-022-00371-x</a:t>
            </a:r>
            <a:endParaRPr lang="en-US" sz="9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DC2DCD-CCAE-9F6C-7B50-9865DF6477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2632" y="1637628"/>
            <a:ext cx="3840656" cy="35827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C95B3B0-9E51-073E-9E62-9CBA855FDF14}"/>
              </a:ext>
            </a:extLst>
          </p:cNvPr>
          <p:cNvSpPr/>
          <p:nvPr/>
        </p:nvSpPr>
        <p:spPr>
          <a:xfrm>
            <a:off x="3690969" y="4016857"/>
            <a:ext cx="2064671" cy="203140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367AE5-C9A0-801C-0D5A-8CB80631C6FB}"/>
              </a:ext>
            </a:extLst>
          </p:cNvPr>
          <p:cNvSpPr/>
          <p:nvPr/>
        </p:nvSpPr>
        <p:spPr>
          <a:xfrm>
            <a:off x="2735580" y="4224827"/>
            <a:ext cx="2471420" cy="20314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68A4E7-8F4C-9EEC-9522-863B2DD90B95}"/>
              </a:ext>
            </a:extLst>
          </p:cNvPr>
          <p:cNvSpPr/>
          <p:nvPr/>
        </p:nvSpPr>
        <p:spPr>
          <a:xfrm>
            <a:off x="5755640" y="4024901"/>
            <a:ext cx="771519" cy="20314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1BA083-10B9-4064-4D18-4712287067FB}"/>
              </a:ext>
            </a:extLst>
          </p:cNvPr>
          <p:cNvSpPr/>
          <p:nvPr/>
        </p:nvSpPr>
        <p:spPr>
          <a:xfrm>
            <a:off x="3015301" y="4430463"/>
            <a:ext cx="3517259" cy="203140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46234-B9AD-F37B-303D-5B01FD2A3506}"/>
              </a:ext>
            </a:extLst>
          </p:cNvPr>
          <p:cNvSpPr/>
          <p:nvPr/>
        </p:nvSpPr>
        <p:spPr>
          <a:xfrm>
            <a:off x="2712632" y="4631524"/>
            <a:ext cx="3791667" cy="378549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0C5D81-B1D1-E048-940B-891EEEBE73D8}"/>
              </a:ext>
            </a:extLst>
          </p:cNvPr>
          <p:cNvSpPr/>
          <p:nvPr/>
        </p:nvSpPr>
        <p:spPr>
          <a:xfrm>
            <a:off x="2712633" y="5010073"/>
            <a:ext cx="548728" cy="203140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F43C2D-F2C8-A6E3-B3E5-F5FD488FEC41}"/>
              </a:ext>
            </a:extLst>
          </p:cNvPr>
          <p:cNvSpPr txBox="1"/>
          <p:nvPr/>
        </p:nvSpPr>
        <p:spPr>
          <a:xfrm>
            <a:off x="2712109" y="5248171"/>
            <a:ext cx="3840657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McGee, S., &amp; Greer, D. (2012). Towards an understanding of the causes and effects of software requirements change: two case studies. </a:t>
            </a:r>
            <a:r>
              <a:rPr lang="en-US" sz="900" i="1" dirty="0"/>
              <a:t>Requirements Engineering</a:t>
            </a:r>
            <a:r>
              <a:rPr lang="en-US" sz="900" dirty="0"/>
              <a:t>, </a:t>
            </a:r>
            <a:r>
              <a:rPr lang="en-US" sz="900" i="1" dirty="0"/>
              <a:t>17</a:t>
            </a:r>
            <a:r>
              <a:rPr lang="en-US" sz="900" dirty="0"/>
              <a:t>, 133-155. DOI: </a:t>
            </a:r>
            <a:r>
              <a:rPr lang="en-US" sz="900" dirty="0">
                <a:hlinkClick r:id="rId8"/>
              </a:rPr>
              <a:t>10.1007/s00766-012-0149-0</a:t>
            </a:r>
            <a:endParaRPr lang="en-US" sz="900" dirty="0"/>
          </a:p>
          <a:p>
            <a:r>
              <a:rPr lang="en-US" sz="900" b="1" dirty="0"/>
              <a:t>Referring to </a:t>
            </a:r>
            <a:r>
              <a:rPr lang="en-US" sz="900" dirty="0"/>
              <a:t> </a:t>
            </a:r>
            <a:r>
              <a:rPr lang="en-US" sz="900" dirty="0" err="1"/>
              <a:t>Loconsole</a:t>
            </a:r>
            <a:r>
              <a:rPr lang="en-US" sz="900" dirty="0"/>
              <a:t>, A., &amp; </a:t>
            </a:r>
            <a:r>
              <a:rPr lang="en-US" sz="900" dirty="0" err="1"/>
              <a:t>Borstler</a:t>
            </a:r>
            <a:r>
              <a:rPr lang="en-US" sz="900" dirty="0"/>
              <a:t>, J. (2005, December). An industrial case study on requirements volatility measures. In </a:t>
            </a:r>
            <a:r>
              <a:rPr lang="en-US" sz="900" i="1" dirty="0"/>
              <a:t>12th Asia-Pacific Software Engineering Conference (APSEC'05)</a:t>
            </a:r>
            <a:r>
              <a:rPr lang="en-US" sz="900" dirty="0"/>
              <a:t> (pp. 8-pp). IEEE. DOI: </a:t>
            </a:r>
            <a:r>
              <a:rPr lang="en-US" sz="900" dirty="0">
                <a:hlinkClick r:id="rId9"/>
              </a:rPr>
              <a:t>10.1109/APSEC.2005.38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1745372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F3232-4782-4E6A-AAF4-8A08E8B75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40A6-D6BC-F293-4F2E-A9516D6FF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89463-30DE-E4C7-1F4D-196C88605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2064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Determine the </a:t>
            </a:r>
            <a:r>
              <a:rPr lang="en-SE" b="1" dirty="0"/>
              <a:t>adjustment set</a:t>
            </a:r>
            <a:r>
              <a:rPr lang="en-SE" dirty="0"/>
              <a:t> of variables to de-confound the estimation of the effect of the phenomenon </a:t>
            </a:r>
            <a:r>
              <a:rPr lang="en-SE" dirty="0">
                <a:solidFill>
                  <a:srgbClr val="C00000"/>
                </a:solidFill>
              </a:rPr>
              <a:t>a </a:t>
            </a:r>
            <a:r>
              <a:rPr lang="en-SE" dirty="0"/>
              <a:t>→ </a:t>
            </a:r>
            <a:r>
              <a:rPr lang="en-SE" dirty="0">
                <a:solidFill>
                  <a:srgbClr val="006D70"/>
                </a:solidFill>
              </a:rPr>
              <a:t>b</a:t>
            </a:r>
            <a:r>
              <a:rPr lang="en-SE" dirty="0"/>
              <a:t> via d-separation.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72C93-9A6E-2F8A-B870-55138506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8A84F-A8FA-38CC-9957-868EFD7C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F1E63-298A-7C22-1556-374DA1E1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50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7A1DD2-BAE6-3884-B8A4-801E6E61CD5C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5120310" y="4780370"/>
            <a:ext cx="195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114EEF6-9894-A8B2-3B64-C7B0DBCED83C}"/>
              </a:ext>
            </a:extLst>
          </p:cNvPr>
          <p:cNvSpPr/>
          <p:nvPr/>
        </p:nvSpPr>
        <p:spPr>
          <a:xfrm>
            <a:off x="4580310" y="4510370"/>
            <a:ext cx="540000" cy="54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280ADB-707F-DA0A-D554-A0161C3B18AB}"/>
              </a:ext>
            </a:extLst>
          </p:cNvPr>
          <p:cNvSpPr/>
          <p:nvPr/>
        </p:nvSpPr>
        <p:spPr>
          <a:xfrm>
            <a:off x="7071690" y="4510370"/>
            <a:ext cx="540000" cy="54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E7A474-BCA0-628A-475D-6C9DFB201FCC}"/>
              </a:ext>
            </a:extLst>
          </p:cNvPr>
          <p:cNvSpPr/>
          <p:nvPr/>
        </p:nvSpPr>
        <p:spPr>
          <a:xfrm>
            <a:off x="4581604" y="3213520"/>
            <a:ext cx="540000" cy="54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59E8A5-F09B-9F0F-70DE-EACF52891AC6}"/>
              </a:ext>
            </a:extLst>
          </p:cNvPr>
          <p:cNvSpPr/>
          <p:nvPr/>
        </p:nvSpPr>
        <p:spPr>
          <a:xfrm>
            <a:off x="5826000" y="3208955"/>
            <a:ext cx="540000" cy="54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F884DD-5BC6-F197-CE57-FAA6E0CA0554}"/>
              </a:ext>
            </a:extLst>
          </p:cNvPr>
          <p:cNvCxnSpPr>
            <a:cxnSpLocks/>
            <a:stCxn id="11" idx="3"/>
            <a:endCxn id="7" idx="7"/>
          </p:cNvCxnSpPr>
          <p:nvPr/>
        </p:nvCxnSpPr>
        <p:spPr>
          <a:xfrm flipH="1">
            <a:off x="5041229" y="3669874"/>
            <a:ext cx="863852" cy="91957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D9995D-8290-6827-9F0E-D90C8908946B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5121604" y="3478955"/>
            <a:ext cx="704396" cy="456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FD872C-1360-BAB3-A32E-6EB5D137C601}"/>
              </a:ext>
            </a:extLst>
          </p:cNvPr>
          <p:cNvCxnSpPr>
            <a:cxnSpLocks/>
            <a:stCxn id="11" idx="5"/>
            <a:endCxn id="8" idx="1"/>
          </p:cNvCxnSpPr>
          <p:nvPr/>
        </p:nvCxnSpPr>
        <p:spPr>
          <a:xfrm>
            <a:off x="6286919" y="3669874"/>
            <a:ext cx="863852" cy="91957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8F341B-BC78-D04B-7927-D735E6071A00}"/>
              </a:ext>
            </a:extLst>
          </p:cNvPr>
          <p:cNvCxnSpPr>
            <a:cxnSpLocks/>
            <a:stCxn id="7" idx="0"/>
            <a:endCxn id="10" idx="4"/>
          </p:cNvCxnSpPr>
          <p:nvPr/>
        </p:nvCxnSpPr>
        <p:spPr>
          <a:xfrm flipV="1">
            <a:off x="4850310" y="3753520"/>
            <a:ext cx="1294" cy="75685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E3F88E9-BF0A-2FE6-E260-2ED5F6D6B89A}"/>
              </a:ext>
            </a:extLst>
          </p:cNvPr>
          <p:cNvSpPr txBox="1"/>
          <p:nvPr/>
        </p:nvSpPr>
        <p:spPr>
          <a:xfrm>
            <a:off x="838200" y="5560519"/>
            <a:ext cx="328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800" dirty="0"/>
              <a:t>Adjustment set = {d}</a:t>
            </a:r>
          </a:p>
        </p:txBody>
      </p:sp>
    </p:spTree>
    <p:extLst>
      <p:ext uri="{BB962C8B-B14F-4D97-AF65-F5344CB8AC3E}">
        <p14:creationId xmlns:p14="http://schemas.microsoft.com/office/powerpoint/2010/main" val="4752998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ED900-85B1-B8DC-89BA-8E62C6E84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7DB4-FE5B-F859-03A3-0056F3F4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3EAD8-B743-88C5-75A7-68AB49C4B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2064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Determine the </a:t>
            </a:r>
            <a:r>
              <a:rPr lang="en-SE" b="1" dirty="0"/>
              <a:t>adjustment set</a:t>
            </a:r>
            <a:r>
              <a:rPr lang="en-SE" dirty="0"/>
              <a:t> of variables to de-confound the estimation of the effect of the phenomenon </a:t>
            </a:r>
            <a:r>
              <a:rPr lang="en-SE" dirty="0">
                <a:solidFill>
                  <a:srgbClr val="C00000"/>
                </a:solidFill>
              </a:rPr>
              <a:t>a </a:t>
            </a:r>
            <a:r>
              <a:rPr lang="en-SE" dirty="0"/>
              <a:t>→ </a:t>
            </a:r>
            <a:r>
              <a:rPr lang="en-SE" dirty="0">
                <a:solidFill>
                  <a:srgbClr val="006D70"/>
                </a:solidFill>
              </a:rPr>
              <a:t>b</a:t>
            </a:r>
            <a:r>
              <a:rPr lang="en-SE" dirty="0"/>
              <a:t> via d-separation.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7325E-CC0E-C1F8-562F-D0DB5EEA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8B4F4-1B4A-4862-8729-80D55F79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F75DB-1ADF-8368-D6EE-B3FAC5DE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51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41440D-E3BD-02BF-1BED-F38461B4BB36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5120310" y="4780370"/>
            <a:ext cx="195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52E9A57-0F1C-5DA2-062E-5861854DE0D6}"/>
              </a:ext>
            </a:extLst>
          </p:cNvPr>
          <p:cNvSpPr/>
          <p:nvPr/>
        </p:nvSpPr>
        <p:spPr>
          <a:xfrm>
            <a:off x="4580310" y="4510370"/>
            <a:ext cx="540000" cy="54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52679C-A397-E428-6EF6-1B0D0E4A15A2}"/>
              </a:ext>
            </a:extLst>
          </p:cNvPr>
          <p:cNvSpPr/>
          <p:nvPr/>
        </p:nvSpPr>
        <p:spPr>
          <a:xfrm>
            <a:off x="7071690" y="4510370"/>
            <a:ext cx="540000" cy="54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3CF13F-B1C9-D60C-9C36-72AB77AE0246}"/>
              </a:ext>
            </a:extLst>
          </p:cNvPr>
          <p:cNvSpPr/>
          <p:nvPr/>
        </p:nvSpPr>
        <p:spPr>
          <a:xfrm>
            <a:off x="4581604" y="3213520"/>
            <a:ext cx="540000" cy="54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9C3CB1-903C-6B14-4AFF-2713713089BC}"/>
              </a:ext>
            </a:extLst>
          </p:cNvPr>
          <p:cNvSpPr/>
          <p:nvPr/>
        </p:nvSpPr>
        <p:spPr>
          <a:xfrm>
            <a:off x="5826000" y="3630312"/>
            <a:ext cx="540000" cy="54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73DB78-4B04-E385-4709-587A695F405D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5121604" y="3483520"/>
            <a:ext cx="704396" cy="41679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5D9EFC-AA07-B201-6FA6-1C1E31DA6895}"/>
              </a:ext>
            </a:extLst>
          </p:cNvPr>
          <p:cNvCxnSpPr>
            <a:cxnSpLocks/>
            <a:stCxn id="10" idx="4"/>
            <a:endCxn id="7" idx="0"/>
          </p:cNvCxnSpPr>
          <p:nvPr/>
        </p:nvCxnSpPr>
        <p:spPr>
          <a:xfrm flipH="1">
            <a:off x="4850310" y="3753520"/>
            <a:ext cx="1294" cy="75685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2250740-41F1-CA88-3564-DF388E11822E}"/>
              </a:ext>
            </a:extLst>
          </p:cNvPr>
          <p:cNvSpPr/>
          <p:nvPr/>
        </p:nvSpPr>
        <p:spPr>
          <a:xfrm>
            <a:off x="7071690" y="3213520"/>
            <a:ext cx="540000" cy="54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142A50-F358-EDFD-3D3C-799FA59F5FE6}"/>
              </a:ext>
            </a:extLst>
          </p:cNvPr>
          <p:cNvCxnSpPr>
            <a:cxnSpLocks/>
            <a:stCxn id="18" idx="2"/>
            <a:endCxn id="11" idx="6"/>
          </p:cNvCxnSpPr>
          <p:nvPr/>
        </p:nvCxnSpPr>
        <p:spPr>
          <a:xfrm flipH="1">
            <a:off x="6366000" y="3483520"/>
            <a:ext cx="705690" cy="41679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E6F43F-5C08-BF1B-7011-1347F9D2D509}"/>
              </a:ext>
            </a:extLst>
          </p:cNvPr>
          <p:cNvCxnSpPr>
            <a:cxnSpLocks/>
            <a:stCxn id="18" idx="4"/>
            <a:endCxn id="8" idx="0"/>
          </p:cNvCxnSpPr>
          <p:nvPr/>
        </p:nvCxnSpPr>
        <p:spPr>
          <a:xfrm>
            <a:off x="7341690" y="3753520"/>
            <a:ext cx="0" cy="75685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8304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369E4-1C4F-C5CB-B714-FAEFE962A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0DEF-44E3-013B-70D7-87AF14330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2429-55EF-E10E-75D8-DF3133D95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2064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Determine the </a:t>
            </a:r>
            <a:r>
              <a:rPr lang="en-SE" b="1" dirty="0"/>
              <a:t>adjustment set</a:t>
            </a:r>
            <a:r>
              <a:rPr lang="en-SE" dirty="0"/>
              <a:t> of variables to de-confound the estimation of the effect of the phenomenon </a:t>
            </a:r>
            <a:r>
              <a:rPr lang="en-SE" dirty="0">
                <a:solidFill>
                  <a:srgbClr val="C00000"/>
                </a:solidFill>
              </a:rPr>
              <a:t>a </a:t>
            </a:r>
            <a:r>
              <a:rPr lang="en-SE" dirty="0"/>
              <a:t>→ </a:t>
            </a:r>
            <a:r>
              <a:rPr lang="en-SE" dirty="0">
                <a:solidFill>
                  <a:srgbClr val="006D70"/>
                </a:solidFill>
              </a:rPr>
              <a:t>b</a:t>
            </a:r>
            <a:r>
              <a:rPr lang="en-SE" dirty="0"/>
              <a:t> via d-separation.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4B9EE-2E5D-527B-6249-329D08915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C4841-90BD-5C51-239C-49FB1C14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44EC9-4CBD-6EF4-0884-6737E4B4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52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0723E8-2DBC-76FA-5869-F34A9EC955D5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5120310" y="4780370"/>
            <a:ext cx="195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AF4F974-3ED0-0529-7FF5-79E25A6CB251}"/>
              </a:ext>
            </a:extLst>
          </p:cNvPr>
          <p:cNvSpPr/>
          <p:nvPr/>
        </p:nvSpPr>
        <p:spPr>
          <a:xfrm>
            <a:off x="4580310" y="4510370"/>
            <a:ext cx="540000" cy="54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AB46CA-1340-9A5A-F488-AE83FE9A7A9B}"/>
              </a:ext>
            </a:extLst>
          </p:cNvPr>
          <p:cNvSpPr/>
          <p:nvPr/>
        </p:nvSpPr>
        <p:spPr>
          <a:xfrm>
            <a:off x="7071690" y="4510370"/>
            <a:ext cx="540000" cy="54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33F246-8C62-D4D8-3002-B9D25AB15349}"/>
              </a:ext>
            </a:extLst>
          </p:cNvPr>
          <p:cNvSpPr/>
          <p:nvPr/>
        </p:nvSpPr>
        <p:spPr>
          <a:xfrm>
            <a:off x="4581604" y="3213520"/>
            <a:ext cx="540000" cy="54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A57904-5370-499A-E32C-AAE967884E90}"/>
              </a:ext>
            </a:extLst>
          </p:cNvPr>
          <p:cNvSpPr/>
          <p:nvPr/>
        </p:nvSpPr>
        <p:spPr>
          <a:xfrm>
            <a:off x="5826000" y="3630312"/>
            <a:ext cx="540000" cy="540000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D71EA4-9CC2-C737-A1EA-2CAE1C476D0C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5121604" y="3483520"/>
            <a:ext cx="704396" cy="41679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780E22-B47A-F019-EDA3-414E026A8BDA}"/>
              </a:ext>
            </a:extLst>
          </p:cNvPr>
          <p:cNvCxnSpPr>
            <a:cxnSpLocks/>
            <a:stCxn id="10" idx="4"/>
            <a:endCxn id="7" idx="0"/>
          </p:cNvCxnSpPr>
          <p:nvPr/>
        </p:nvCxnSpPr>
        <p:spPr>
          <a:xfrm flipH="1">
            <a:off x="4850310" y="3753520"/>
            <a:ext cx="1294" cy="75685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CB082A6-E359-7946-2854-21BA49D2B5B6}"/>
              </a:ext>
            </a:extLst>
          </p:cNvPr>
          <p:cNvSpPr txBox="1"/>
          <p:nvPr/>
        </p:nvSpPr>
        <p:spPr>
          <a:xfrm>
            <a:off x="838200" y="5560519"/>
            <a:ext cx="3083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800" dirty="0"/>
              <a:t>Adjustment set = {}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3AA91B9-F463-4C21-13A0-C102C66BDDA8}"/>
              </a:ext>
            </a:extLst>
          </p:cNvPr>
          <p:cNvSpPr/>
          <p:nvPr/>
        </p:nvSpPr>
        <p:spPr>
          <a:xfrm>
            <a:off x="7071690" y="3213520"/>
            <a:ext cx="540000" cy="54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9C07A8B-41F3-4223-A55E-967391017509}"/>
              </a:ext>
            </a:extLst>
          </p:cNvPr>
          <p:cNvCxnSpPr>
            <a:cxnSpLocks/>
            <a:stCxn id="18" idx="2"/>
            <a:endCxn id="11" idx="6"/>
          </p:cNvCxnSpPr>
          <p:nvPr/>
        </p:nvCxnSpPr>
        <p:spPr>
          <a:xfrm flipH="1">
            <a:off x="6366000" y="3483520"/>
            <a:ext cx="705690" cy="41679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AE4355-406D-817C-C5C3-65A0D5F0D94D}"/>
              </a:ext>
            </a:extLst>
          </p:cNvPr>
          <p:cNvCxnSpPr>
            <a:cxnSpLocks/>
            <a:stCxn id="18" idx="4"/>
            <a:endCxn id="8" idx="0"/>
          </p:cNvCxnSpPr>
          <p:nvPr/>
        </p:nvCxnSpPr>
        <p:spPr>
          <a:xfrm>
            <a:off x="7341690" y="3753520"/>
            <a:ext cx="0" cy="75685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2067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AA278-CFE6-FCDF-5F63-FB3C06CBB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69A6-7BAB-7B76-AE53-290501E4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BF4AB-ADD5-20E5-AE3D-B38C6928D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2064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Determine the </a:t>
            </a:r>
            <a:r>
              <a:rPr lang="en-SE" b="1" dirty="0"/>
              <a:t>adjustment set</a:t>
            </a:r>
            <a:r>
              <a:rPr lang="en-SE" dirty="0"/>
              <a:t> of variables to de-confound the estimation of the effect of the phenomenon </a:t>
            </a:r>
            <a:r>
              <a:rPr lang="en-SE" dirty="0">
                <a:solidFill>
                  <a:srgbClr val="C00000"/>
                </a:solidFill>
              </a:rPr>
              <a:t>a </a:t>
            </a:r>
            <a:r>
              <a:rPr lang="en-SE" dirty="0"/>
              <a:t>→ </a:t>
            </a:r>
            <a:r>
              <a:rPr lang="en-SE" dirty="0">
                <a:solidFill>
                  <a:srgbClr val="006D70"/>
                </a:solidFill>
              </a:rPr>
              <a:t>b</a:t>
            </a:r>
            <a:r>
              <a:rPr lang="en-SE" dirty="0"/>
              <a:t> via d-separation.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DF799-E556-BDC2-A9D9-4C1EF2AB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D62BE-77AB-4F66-54FE-E8F5539B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29A2D-E10A-0CE3-CAA1-5DA6A81B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53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11EA5A-9CAB-DD8C-DCCF-5A255F1B7B61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5120310" y="4780370"/>
            <a:ext cx="195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C6ADDC1-38D5-9CFF-2CBC-08DEE0912721}"/>
              </a:ext>
            </a:extLst>
          </p:cNvPr>
          <p:cNvSpPr/>
          <p:nvPr/>
        </p:nvSpPr>
        <p:spPr>
          <a:xfrm>
            <a:off x="4580310" y="4510370"/>
            <a:ext cx="540000" cy="54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B00622-91C8-1D09-A1E3-00313C0673D8}"/>
              </a:ext>
            </a:extLst>
          </p:cNvPr>
          <p:cNvSpPr/>
          <p:nvPr/>
        </p:nvSpPr>
        <p:spPr>
          <a:xfrm>
            <a:off x="7071690" y="4510370"/>
            <a:ext cx="540000" cy="54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570943-CB0A-5E74-33A8-6E3FB435B7FA}"/>
              </a:ext>
            </a:extLst>
          </p:cNvPr>
          <p:cNvSpPr/>
          <p:nvPr/>
        </p:nvSpPr>
        <p:spPr>
          <a:xfrm>
            <a:off x="4581604" y="3213520"/>
            <a:ext cx="540000" cy="54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EBE441-1FE7-6AD2-DC65-05EEAE9202D1}"/>
              </a:ext>
            </a:extLst>
          </p:cNvPr>
          <p:cNvSpPr/>
          <p:nvPr/>
        </p:nvSpPr>
        <p:spPr>
          <a:xfrm>
            <a:off x="5826000" y="3630312"/>
            <a:ext cx="540000" cy="54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7094A1-117E-59E8-331C-7CBAB0AC91C1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5121604" y="3483520"/>
            <a:ext cx="704396" cy="41679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1F6AAB-FD5B-E658-76E9-BC780B6EA647}"/>
              </a:ext>
            </a:extLst>
          </p:cNvPr>
          <p:cNvCxnSpPr>
            <a:cxnSpLocks/>
            <a:stCxn id="10" idx="4"/>
            <a:endCxn id="7" idx="0"/>
          </p:cNvCxnSpPr>
          <p:nvPr/>
        </p:nvCxnSpPr>
        <p:spPr>
          <a:xfrm flipH="1">
            <a:off x="4850310" y="3753520"/>
            <a:ext cx="1294" cy="75685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E23A043-B944-3073-012C-328EE872D5DB}"/>
              </a:ext>
            </a:extLst>
          </p:cNvPr>
          <p:cNvSpPr/>
          <p:nvPr/>
        </p:nvSpPr>
        <p:spPr>
          <a:xfrm>
            <a:off x="7071690" y="3213520"/>
            <a:ext cx="540000" cy="54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B4B0D3-FD83-557C-4AA9-B7A23DC4DD02}"/>
              </a:ext>
            </a:extLst>
          </p:cNvPr>
          <p:cNvCxnSpPr>
            <a:cxnSpLocks/>
            <a:stCxn id="18" idx="2"/>
            <a:endCxn id="11" idx="6"/>
          </p:cNvCxnSpPr>
          <p:nvPr/>
        </p:nvCxnSpPr>
        <p:spPr>
          <a:xfrm flipH="1">
            <a:off x="6366000" y="3483520"/>
            <a:ext cx="705690" cy="41679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B5F601-5A2C-834A-CDAF-877BB4F2C9E5}"/>
              </a:ext>
            </a:extLst>
          </p:cNvPr>
          <p:cNvCxnSpPr>
            <a:cxnSpLocks/>
            <a:stCxn id="18" idx="4"/>
            <a:endCxn id="8" idx="0"/>
          </p:cNvCxnSpPr>
          <p:nvPr/>
        </p:nvCxnSpPr>
        <p:spPr>
          <a:xfrm>
            <a:off x="7341690" y="3753520"/>
            <a:ext cx="0" cy="75685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7E3672-224A-FEE8-ED3D-6A6EF9125BE4}"/>
              </a:ext>
            </a:extLst>
          </p:cNvPr>
          <p:cNvCxnSpPr>
            <a:cxnSpLocks/>
            <a:stCxn id="11" idx="3"/>
            <a:endCxn id="7" idx="7"/>
          </p:cNvCxnSpPr>
          <p:nvPr/>
        </p:nvCxnSpPr>
        <p:spPr>
          <a:xfrm flipH="1">
            <a:off x="5041229" y="4091231"/>
            <a:ext cx="863852" cy="49822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0456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60E63-3BA5-BC71-B4C5-836FA1198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A513-B5B7-27CF-658B-E4B273A9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44FBA-AFDE-BFA9-5BB3-DCA485F1E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2064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Determine the </a:t>
            </a:r>
            <a:r>
              <a:rPr lang="en-SE" b="1" dirty="0"/>
              <a:t>adjustment set</a:t>
            </a:r>
            <a:r>
              <a:rPr lang="en-SE" dirty="0"/>
              <a:t> of variables to de-confound the estimation of the effect of the phenomenon </a:t>
            </a:r>
            <a:r>
              <a:rPr lang="en-SE" dirty="0">
                <a:solidFill>
                  <a:srgbClr val="C00000"/>
                </a:solidFill>
              </a:rPr>
              <a:t>a </a:t>
            </a:r>
            <a:r>
              <a:rPr lang="en-SE" dirty="0"/>
              <a:t>→ </a:t>
            </a:r>
            <a:r>
              <a:rPr lang="en-SE" dirty="0">
                <a:solidFill>
                  <a:srgbClr val="006D70"/>
                </a:solidFill>
              </a:rPr>
              <a:t>b</a:t>
            </a:r>
            <a:r>
              <a:rPr lang="en-SE" dirty="0"/>
              <a:t> via d-separation.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CD522-94D0-8966-D0DC-1220FB6AC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A0E48-04AE-3A72-94A2-65FFA5F7C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42C8A-FD9B-953B-9208-2A5BF003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54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20D218-6D45-FB1B-7C52-FB7B4251EC45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5120310" y="4780370"/>
            <a:ext cx="195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9581589-3FDE-BEFE-6DFE-EB7CD4051A8A}"/>
              </a:ext>
            </a:extLst>
          </p:cNvPr>
          <p:cNvSpPr/>
          <p:nvPr/>
        </p:nvSpPr>
        <p:spPr>
          <a:xfrm>
            <a:off x="4580310" y="4510370"/>
            <a:ext cx="540000" cy="54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0AE815-C136-7610-5A5B-24E24F204A86}"/>
              </a:ext>
            </a:extLst>
          </p:cNvPr>
          <p:cNvSpPr/>
          <p:nvPr/>
        </p:nvSpPr>
        <p:spPr>
          <a:xfrm>
            <a:off x="7071690" y="4510370"/>
            <a:ext cx="540000" cy="54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465E7F-0A37-C79C-8056-415524EA46A6}"/>
              </a:ext>
            </a:extLst>
          </p:cNvPr>
          <p:cNvSpPr/>
          <p:nvPr/>
        </p:nvSpPr>
        <p:spPr>
          <a:xfrm>
            <a:off x="4581604" y="3213520"/>
            <a:ext cx="540000" cy="54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B9F72B-CA49-FB06-3540-9E5AA5A9A848}"/>
              </a:ext>
            </a:extLst>
          </p:cNvPr>
          <p:cNvSpPr/>
          <p:nvPr/>
        </p:nvSpPr>
        <p:spPr>
          <a:xfrm>
            <a:off x="5826000" y="3630312"/>
            <a:ext cx="540000" cy="54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D1EE67-0624-7578-42D9-2EA0D443BE82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5121604" y="3483520"/>
            <a:ext cx="704396" cy="41679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3DE82B-5543-B3C5-961D-E652D29AF249}"/>
              </a:ext>
            </a:extLst>
          </p:cNvPr>
          <p:cNvCxnSpPr>
            <a:cxnSpLocks/>
            <a:stCxn id="10" idx="4"/>
            <a:endCxn id="7" idx="0"/>
          </p:cNvCxnSpPr>
          <p:nvPr/>
        </p:nvCxnSpPr>
        <p:spPr>
          <a:xfrm flipH="1">
            <a:off x="4850310" y="3753520"/>
            <a:ext cx="1294" cy="75685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CC58ABE-F07F-4E1D-382A-52CBAD3BCAFA}"/>
              </a:ext>
            </a:extLst>
          </p:cNvPr>
          <p:cNvSpPr/>
          <p:nvPr/>
        </p:nvSpPr>
        <p:spPr>
          <a:xfrm>
            <a:off x="7071690" y="3213520"/>
            <a:ext cx="540000" cy="54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9A5DBB-9B04-A114-F717-B5BECB14E084}"/>
              </a:ext>
            </a:extLst>
          </p:cNvPr>
          <p:cNvCxnSpPr>
            <a:cxnSpLocks/>
            <a:stCxn id="18" idx="2"/>
            <a:endCxn id="11" idx="6"/>
          </p:cNvCxnSpPr>
          <p:nvPr/>
        </p:nvCxnSpPr>
        <p:spPr>
          <a:xfrm flipH="1">
            <a:off x="6366000" y="3483520"/>
            <a:ext cx="705690" cy="41679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EE7863-2833-A36B-ABC3-1F572B8CC9A9}"/>
              </a:ext>
            </a:extLst>
          </p:cNvPr>
          <p:cNvCxnSpPr>
            <a:cxnSpLocks/>
            <a:stCxn id="18" idx="4"/>
            <a:endCxn id="8" idx="0"/>
          </p:cNvCxnSpPr>
          <p:nvPr/>
        </p:nvCxnSpPr>
        <p:spPr>
          <a:xfrm>
            <a:off x="7341690" y="3753520"/>
            <a:ext cx="0" cy="75685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6FEE8A-D999-A647-B1A1-37BD82DAB51A}"/>
              </a:ext>
            </a:extLst>
          </p:cNvPr>
          <p:cNvCxnSpPr>
            <a:cxnSpLocks/>
            <a:stCxn id="11" idx="3"/>
            <a:endCxn id="7" idx="7"/>
          </p:cNvCxnSpPr>
          <p:nvPr/>
        </p:nvCxnSpPr>
        <p:spPr>
          <a:xfrm flipH="1">
            <a:off x="5041229" y="4091231"/>
            <a:ext cx="863852" cy="49822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4711B-50F8-7CE3-C12B-5BB32AFA9A3C}"/>
              </a:ext>
            </a:extLst>
          </p:cNvPr>
          <p:cNvSpPr txBox="1"/>
          <p:nvPr/>
        </p:nvSpPr>
        <p:spPr>
          <a:xfrm>
            <a:off x="838200" y="5245939"/>
            <a:ext cx="53149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The DAG contains two backdoor paths:</a:t>
            </a:r>
          </a:p>
          <a:p>
            <a:pPr marL="514350" indent="-514350">
              <a:buFont typeface="+mj-lt"/>
              <a:buAutoNum type="arabicPeriod"/>
            </a:pPr>
            <a:r>
              <a:rPr lang="en-SE" sz="2400" dirty="0"/>
              <a:t> </a:t>
            </a:r>
            <a:r>
              <a:rPr lang="en-SE" sz="2400" dirty="0">
                <a:solidFill>
                  <a:srgbClr val="D0180A"/>
                </a:solidFill>
              </a:rPr>
              <a:t>a</a:t>
            </a:r>
            <a:r>
              <a:rPr lang="en-SE" sz="2400" dirty="0"/>
              <a:t> </a:t>
            </a:r>
            <a:r>
              <a:rPr lang="de-DE" sz="2400" dirty="0"/>
              <a:t>←</a:t>
            </a:r>
            <a:r>
              <a:rPr lang="en-SE" sz="2400" dirty="0"/>
              <a:t> c </a:t>
            </a:r>
            <a:r>
              <a:rPr lang="de-DE" sz="2400" dirty="0"/>
              <a:t>→</a:t>
            </a:r>
            <a:r>
              <a:rPr lang="en-SE" sz="2400" dirty="0"/>
              <a:t> d</a:t>
            </a:r>
            <a:r>
              <a:rPr lang="de-DE" sz="2400" dirty="0"/>
              <a:t> ← </a:t>
            </a:r>
            <a:r>
              <a:rPr lang="en-SE" sz="2400" dirty="0"/>
              <a:t>e </a:t>
            </a:r>
            <a:r>
              <a:rPr lang="de-DE" sz="2400" dirty="0"/>
              <a:t>→</a:t>
            </a:r>
            <a:r>
              <a:rPr lang="en-SE" sz="2400" dirty="0"/>
              <a:t> </a:t>
            </a:r>
            <a:r>
              <a:rPr lang="en-SE" sz="2400" dirty="0">
                <a:solidFill>
                  <a:srgbClr val="006D70"/>
                </a:solidFill>
              </a:rPr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en-SE" sz="2400" dirty="0"/>
              <a:t> </a:t>
            </a:r>
            <a:r>
              <a:rPr lang="en-SE" sz="2400" dirty="0">
                <a:solidFill>
                  <a:srgbClr val="D0180A"/>
                </a:solidFill>
              </a:rPr>
              <a:t>a</a:t>
            </a:r>
            <a:r>
              <a:rPr lang="en-SE" sz="2400" dirty="0"/>
              <a:t> </a:t>
            </a:r>
            <a:r>
              <a:rPr lang="de-DE" sz="2400" dirty="0"/>
              <a:t>←</a:t>
            </a:r>
            <a:r>
              <a:rPr lang="en-SE" sz="2400" dirty="0"/>
              <a:t> d</a:t>
            </a:r>
            <a:r>
              <a:rPr lang="de-DE" sz="2400" dirty="0"/>
              <a:t> ← </a:t>
            </a:r>
            <a:r>
              <a:rPr lang="en-SE" sz="2400" dirty="0"/>
              <a:t>e </a:t>
            </a:r>
            <a:r>
              <a:rPr lang="de-DE" sz="2400" dirty="0"/>
              <a:t>→</a:t>
            </a:r>
            <a:r>
              <a:rPr lang="en-SE" sz="2400" dirty="0"/>
              <a:t> </a:t>
            </a:r>
            <a:r>
              <a:rPr lang="en-SE" sz="2400" dirty="0">
                <a:solidFill>
                  <a:srgbClr val="006D7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7932982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7A14E-2B4F-2F7D-4891-1C534F8E6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86E21-648E-5972-1B4B-88444130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49AE9-D056-281E-1070-81A6AFC73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2064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Determine the </a:t>
            </a:r>
            <a:r>
              <a:rPr lang="en-SE" b="1" dirty="0"/>
              <a:t>adjustment set</a:t>
            </a:r>
            <a:r>
              <a:rPr lang="en-SE" dirty="0"/>
              <a:t> of variables to de-confound the estimation of the effect of the phenomenon </a:t>
            </a:r>
            <a:r>
              <a:rPr lang="en-SE" dirty="0">
                <a:solidFill>
                  <a:srgbClr val="C00000"/>
                </a:solidFill>
              </a:rPr>
              <a:t>a </a:t>
            </a:r>
            <a:r>
              <a:rPr lang="en-SE" dirty="0"/>
              <a:t>→ </a:t>
            </a:r>
            <a:r>
              <a:rPr lang="en-SE" dirty="0">
                <a:solidFill>
                  <a:srgbClr val="006D70"/>
                </a:solidFill>
              </a:rPr>
              <a:t>b</a:t>
            </a:r>
            <a:r>
              <a:rPr lang="en-SE" dirty="0"/>
              <a:t> via d-separation.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C55FB-2C1D-9094-8265-26C6D42C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E3EAE-BFD3-C12C-8C03-0E08C04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E2A54-660C-D8D9-1731-188CB18A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55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079B753-6C6B-0A26-ED61-5E82D7D398D5}"/>
              </a:ext>
            </a:extLst>
          </p:cNvPr>
          <p:cNvGrpSpPr/>
          <p:nvPr/>
        </p:nvGrpSpPr>
        <p:grpSpPr>
          <a:xfrm>
            <a:off x="2065710" y="2895854"/>
            <a:ext cx="3031380" cy="1836850"/>
            <a:chOff x="4580310" y="3213520"/>
            <a:chExt cx="3031380" cy="183685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A3473F2-FB37-9A13-0E37-DBB2ABA53D06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5120310" y="4780370"/>
              <a:ext cx="195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D7C59E-1088-D794-28EB-1B8DC12CCDC7}"/>
                </a:ext>
              </a:extLst>
            </p:cNvPr>
            <p:cNvSpPr/>
            <p:nvPr/>
          </p:nvSpPr>
          <p:spPr>
            <a:xfrm>
              <a:off x="4580310" y="4510370"/>
              <a:ext cx="540000" cy="54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2400" dirty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88DB945-0988-90CA-3C6D-9A625B4C2521}"/>
                </a:ext>
              </a:extLst>
            </p:cNvPr>
            <p:cNvSpPr/>
            <p:nvPr/>
          </p:nvSpPr>
          <p:spPr>
            <a:xfrm>
              <a:off x="7071690" y="4510370"/>
              <a:ext cx="540000" cy="54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2400" dirty="0">
                  <a:solidFill>
                    <a:schemeClr val="tx1"/>
                  </a:solidFill>
                </a:rPr>
                <a:t>b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6AF79C9-2107-E098-D49F-EE6BA9E4C042}"/>
                </a:ext>
              </a:extLst>
            </p:cNvPr>
            <p:cNvSpPr/>
            <p:nvPr/>
          </p:nvSpPr>
          <p:spPr>
            <a:xfrm>
              <a:off x="4581604" y="3213520"/>
              <a:ext cx="540000" cy="54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2400" dirty="0">
                  <a:solidFill>
                    <a:schemeClr val="tx1"/>
                  </a:solidFill>
                </a:rPr>
                <a:t>c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0F63CA6-0897-3DBC-6516-D1026B2C8B31}"/>
                </a:ext>
              </a:extLst>
            </p:cNvPr>
            <p:cNvSpPr/>
            <p:nvPr/>
          </p:nvSpPr>
          <p:spPr>
            <a:xfrm>
              <a:off x="5826000" y="3630312"/>
              <a:ext cx="540000" cy="54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2400" dirty="0">
                  <a:solidFill>
                    <a:schemeClr val="tx1"/>
                  </a:solidFill>
                </a:rPr>
                <a:t>d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F03E491-A49B-5896-6051-927DA8DD766A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5121604" y="3483520"/>
              <a:ext cx="704396" cy="4167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EB5224E-C686-DF5B-1458-BF6AD8D094E5}"/>
                </a:ext>
              </a:extLst>
            </p:cNvPr>
            <p:cNvCxnSpPr>
              <a:cxnSpLocks/>
              <a:stCxn id="10" idx="4"/>
              <a:endCxn id="7" idx="0"/>
            </p:cNvCxnSpPr>
            <p:nvPr/>
          </p:nvCxnSpPr>
          <p:spPr>
            <a:xfrm flipH="1">
              <a:off x="4850310" y="3753520"/>
              <a:ext cx="1294" cy="7568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D5B228-3F04-8B18-E9BB-26A2F180D9D9}"/>
                </a:ext>
              </a:extLst>
            </p:cNvPr>
            <p:cNvSpPr/>
            <p:nvPr/>
          </p:nvSpPr>
          <p:spPr>
            <a:xfrm>
              <a:off x="7071690" y="3213520"/>
              <a:ext cx="540000" cy="54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2400" dirty="0">
                  <a:solidFill>
                    <a:schemeClr val="tx1"/>
                  </a:solidFill>
                </a:rPr>
                <a:t>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DBD06CB-2F87-A1B2-547E-249E825B375B}"/>
                </a:ext>
              </a:extLst>
            </p:cNvPr>
            <p:cNvCxnSpPr>
              <a:cxnSpLocks/>
              <a:stCxn id="18" idx="2"/>
              <a:endCxn id="11" idx="6"/>
            </p:cNvCxnSpPr>
            <p:nvPr/>
          </p:nvCxnSpPr>
          <p:spPr>
            <a:xfrm flipH="1">
              <a:off x="6366000" y="3483520"/>
              <a:ext cx="705690" cy="4167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551FB4E-B472-7A22-D3CA-B668F3D36B02}"/>
                </a:ext>
              </a:extLst>
            </p:cNvPr>
            <p:cNvCxnSpPr>
              <a:cxnSpLocks/>
              <a:stCxn id="18" idx="4"/>
              <a:endCxn id="8" idx="0"/>
            </p:cNvCxnSpPr>
            <p:nvPr/>
          </p:nvCxnSpPr>
          <p:spPr>
            <a:xfrm>
              <a:off x="7341690" y="3753520"/>
              <a:ext cx="0" cy="7568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530650-2895-8137-562D-6A6EC9964618}"/>
                </a:ext>
              </a:extLst>
            </p:cNvPr>
            <p:cNvCxnSpPr>
              <a:cxnSpLocks/>
              <a:stCxn id="11" idx="3"/>
              <a:endCxn id="7" idx="7"/>
            </p:cNvCxnSpPr>
            <p:nvPr/>
          </p:nvCxnSpPr>
          <p:spPr>
            <a:xfrm flipH="1">
              <a:off x="5041229" y="4091231"/>
              <a:ext cx="863852" cy="4982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3325C8-65DD-23D0-6C72-4381EC715AA9}"/>
              </a:ext>
            </a:extLst>
          </p:cNvPr>
          <p:cNvGrpSpPr/>
          <p:nvPr/>
        </p:nvGrpSpPr>
        <p:grpSpPr>
          <a:xfrm>
            <a:off x="7364911" y="2895854"/>
            <a:ext cx="3031380" cy="1836850"/>
            <a:chOff x="4580310" y="3213520"/>
            <a:chExt cx="3031380" cy="1836850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7D45DF3-DA1A-9781-6EF4-56448AC7A73B}"/>
                </a:ext>
              </a:extLst>
            </p:cNvPr>
            <p:cNvCxnSpPr>
              <a:stCxn id="17" idx="6"/>
              <a:endCxn id="19" idx="2"/>
            </p:cNvCxnSpPr>
            <p:nvPr/>
          </p:nvCxnSpPr>
          <p:spPr>
            <a:xfrm>
              <a:off x="5120310" y="4780370"/>
              <a:ext cx="195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4CA7CFF-54FF-D1F0-7145-E64F396D2127}"/>
                </a:ext>
              </a:extLst>
            </p:cNvPr>
            <p:cNvSpPr/>
            <p:nvPr/>
          </p:nvSpPr>
          <p:spPr>
            <a:xfrm>
              <a:off x="4580310" y="4510370"/>
              <a:ext cx="540000" cy="54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2400" dirty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6065B33-B5E5-8437-4061-BFE22E2EE0B4}"/>
                </a:ext>
              </a:extLst>
            </p:cNvPr>
            <p:cNvSpPr/>
            <p:nvPr/>
          </p:nvSpPr>
          <p:spPr>
            <a:xfrm>
              <a:off x="7071690" y="4510370"/>
              <a:ext cx="540000" cy="54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2400" dirty="0">
                  <a:solidFill>
                    <a:schemeClr val="tx1"/>
                  </a:solidFill>
                </a:rPr>
                <a:t>b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7427FA-1AD3-BD6A-FA9B-C7557B36C599}"/>
                </a:ext>
              </a:extLst>
            </p:cNvPr>
            <p:cNvSpPr/>
            <p:nvPr/>
          </p:nvSpPr>
          <p:spPr>
            <a:xfrm>
              <a:off x="4581604" y="3213520"/>
              <a:ext cx="540000" cy="54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2400" dirty="0">
                  <a:solidFill>
                    <a:schemeClr val="tx1"/>
                  </a:solidFill>
                </a:rPr>
                <a:t>c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6374387-9DEA-1CF9-8AC1-9FD816BBB8CF}"/>
                </a:ext>
              </a:extLst>
            </p:cNvPr>
            <p:cNvSpPr/>
            <p:nvPr/>
          </p:nvSpPr>
          <p:spPr>
            <a:xfrm>
              <a:off x="5826000" y="3630312"/>
              <a:ext cx="540000" cy="54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2400" dirty="0">
                  <a:solidFill>
                    <a:schemeClr val="tx1"/>
                  </a:solidFill>
                </a:rPr>
                <a:t>d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74F6C52-F9D0-917E-D54D-19D10F6B6B11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5121604" y="3483520"/>
              <a:ext cx="704396" cy="4167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5E4A6AC-353F-2802-CF6A-4D5FFEB1628D}"/>
                </a:ext>
              </a:extLst>
            </p:cNvPr>
            <p:cNvCxnSpPr>
              <a:cxnSpLocks/>
              <a:stCxn id="20" idx="4"/>
              <a:endCxn id="17" idx="0"/>
            </p:cNvCxnSpPr>
            <p:nvPr/>
          </p:nvCxnSpPr>
          <p:spPr>
            <a:xfrm flipH="1">
              <a:off x="4850310" y="3753520"/>
              <a:ext cx="1294" cy="7568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134EF1B-B3EA-C956-DEF1-BD43E3C2EB38}"/>
                </a:ext>
              </a:extLst>
            </p:cNvPr>
            <p:cNvSpPr/>
            <p:nvPr/>
          </p:nvSpPr>
          <p:spPr>
            <a:xfrm>
              <a:off x="7071690" y="3213520"/>
              <a:ext cx="540000" cy="54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2400" dirty="0">
                  <a:solidFill>
                    <a:schemeClr val="tx1"/>
                  </a:solidFill>
                </a:rPr>
                <a:t>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5EE0A84-0FF1-B3F7-0E07-063FFFD92CD8}"/>
                </a:ext>
              </a:extLst>
            </p:cNvPr>
            <p:cNvCxnSpPr>
              <a:cxnSpLocks/>
              <a:stCxn id="26" idx="2"/>
              <a:endCxn id="22" idx="6"/>
            </p:cNvCxnSpPr>
            <p:nvPr/>
          </p:nvCxnSpPr>
          <p:spPr>
            <a:xfrm flipH="1">
              <a:off x="6366000" y="3483520"/>
              <a:ext cx="705690" cy="4167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F8D9FFD-62F7-7717-ABC8-26014DB64FDD}"/>
                </a:ext>
              </a:extLst>
            </p:cNvPr>
            <p:cNvCxnSpPr>
              <a:cxnSpLocks/>
              <a:stCxn id="26" idx="4"/>
              <a:endCxn id="19" idx="0"/>
            </p:cNvCxnSpPr>
            <p:nvPr/>
          </p:nvCxnSpPr>
          <p:spPr>
            <a:xfrm>
              <a:off x="7341690" y="3753520"/>
              <a:ext cx="0" cy="7568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3F035C7-AE28-8AF5-4FCC-B293EF2662F4}"/>
                </a:ext>
              </a:extLst>
            </p:cNvPr>
            <p:cNvCxnSpPr>
              <a:cxnSpLocks/>
              <a:stCxn id="22" idx="3"/>
              <a:endCxn id="17" idx="7"/>
            </p:cNvCxnSpPr>
            <p:nvPr/>
          </p:nvCxnSpPr>
          <p:spPr>
            <a:xfrm flipH="1">
              <a:off x="5041229" y="4091231"/>
              <a:ext cx="863852" cy="4982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335E23C-52D1-69C7-6928-5B3C4E2632D2}"/>
              </a:ext>
            </a:extLst>
          </p:cNvPr>
          <p:cNvSpPr txBox="1"/>
          <p:nvPr/>
        </p:nvSpPr>
        <p:spPr>
          <a:xfrm>
            <a:off x="838200" y="4935480"/>
            <a:ext cx="3273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800" dirty="0"/>
              <a:t>Adjustment set = {e}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79BC9C-B9C0-5FF3-ED0A-24C506F6F99E}"/>
              </a:ext>
            </a:extLst>
          </p:cNvPr>
          <p:cNvSpPr txBox="1"/>
          <p:nvPr/>
        </p:nvSpPr>
        <p:spPr>
          <a:xfrm>
            <a:off x="6116180" y="4914495"/>
            <a:ext cx="3640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800" dirty="0"/>
              <a:t>Adjustment set = {c, d}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E4AFBE7-67D7-BB84-3DC3-6854C317A8D0}"/>
              </a:ext>
            </a:extLst>
          </p:cNvPr>
          <p:cNvGrpSpPr/>
          <p:nvPr/>
        </p:nvGrpSpPr>
        <p:grpSpPr>
          <a:xfrm>
            <a:off x="6601049" y="5458700"/>
            <a:ext cx="4559103" cy="946595"/>
            <a:chOff x="775412" y="5230368"/>
            <a:chExt cx="4559103" cy="946595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E67F73F-8800-25B8-B05D-375B21C190DE}"/>
                </a:ext>
              </a:extLst>
            </p:cNvPr>
            <p:cNvSpPr/>
            <p:nvPr/>
          </p:nvSpPr>
          <p:spPr>
            <a:xfrm>
              <a:off x="775412" y="5230368"/>
              <a:ext cx="4559103" cy="94659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SE" sz="1400" dirty="0">
                  <a:solidFill>
                    <a:schemeClr val="bg1"/>
                  </a:solidFill>
                </a:rPr>
                <a:t>Conditioning on </a:t>
              </a:r>
              <a:r>
                <a:rPr lang="en-SE" sz="14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d</a:t>
              </a:r>
              <a:r>
                <a:rPr lang="en-SE" sz="1400" dirty="0">
                  <a:solidFill>
                    <a:schemeClr val="bg1"/>
                  </a:solidFill>
                </a:rPr>
                <a:t> opens the backdoor-path </a:t>
              </a:r>
              <a:r>
                <a:rPr lang="en-SE" sz="1400" dirty="0">
                  <a:solidFill>
                    <a:srgbClr val="D0180A"/>
                  </a:solidFill>
                </a:rPr>
                <a:t>a</a:t>
              </a:r>
              <a:r>
                <a:rPr lang="en-SE" sz="1400" dirty="0"/>
                <a:t> </a:t>
              </a:r>
              <a:r>
                <a:rPr lang="de-DE" sz="1400" dirty="0"/>
                <a:t>←</a:t>
              </a:r>
              <a:r>
                <a:rPr lang="en-SE" sz="1400" dirty="0"/>
                <a:t> c </a:t>
              </a:r>
              <a:r>
                <a:rPr lang="de-DE" sz="1400" dirty="0"/>
                <a:t>→</a:t>
              </a:r>
              <a:r>
                <a:rPr lang="en-SE" sz="1400" dirty="0"/>
                <a:t> d</a:t>
              </a:r>
              <a:r>
                <a:rPr lang="de-DE" sz="1400" dirty="0"/>
                <a:t> ← </a:t>
              </a:r>
              <a:r>
                <a:rPr lang="en-SE" sz="1400" dirty="0"/>
                <a:t>e </a:t>
              </a:r>
              <a:r>
                <a:rPr lang="de-DE" sz="1400" dirty="0"/>
                <a:t>→</a:t>
              </a:r>
              <a:r>
                <a:rPr lang="en-SE" sz="1400" dirty="0"/>
                <a:t> </a:t>
              </a:r>
              <a:r>
                <a:rPr lang="en-SE" sz="1400" dirty="0">
                  <a:solidFill>
                    <a:srgbClr val="006D70"/>
                  </a:solidFill>
                </a:rPr>
                <a:t>b</a:t>
              </a:r>
              <a:r>
                <a:rPr lang="en-SE" sz="1400" dirty="0">
                  <a:solidFill>
                    <a:schemeClr val="bg1"/>
                  </a:solidFill>
                </a:rPr>
                <a:t> which then has to be closed by additionally conditioning on </a:t>
              </a:r>
              <a:r>
                <a:rPr lang="en-SE" sz="14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c</a:t>
              </a:r>
              <a:r>
                <a:rPr lang="en-SE" sz="1400" dirty="0">
                  <a:solidFill>
                    <a:schemeClr val="bg1"/>
                  </a:solidFill>
                </a:rPr>
                <a:t>.</a:t>
              </a:r>
              <a:endParaRPr lang="en-SE" sz="1400" dirty="0">
                <a:solidFill>
                  <a:srgbClr val="006D70"/>
                </a:solidFill>
              </a:endParaRPr>
            </a:p>
          </p:txBody>
        </p:sp>
        <p:pic>
          <p:nvPicPr>
            <p:cNvPr id="47" name="Graphic 46" descr="Open quotation mark with solid fill">
              <a:extLst>
                <a:ext uri="{FF2B5EF4-FFF2-40B4-BE49-F238E27FC236}">
                  <a16:creationId xmlns:a16="http://schemas.microsoft.com/office/drawing/2014/main" id="{CACD80F4-1C6A-15CA-AB3D-6B67409F5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78560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532B3-ED43-E474-131A-8D9DAF14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Causal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AB915-AD6F-7414-2E4B-1656929A3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E" dirty="0"/>
              <a:t>D-separation is one reliable technique for 				but still depends on the construction of a “correct” causal model, i.e., a DAG representing causal assumptions where </a:t>
            </a:r>
          </a:p>
          <a:p>
            <a:r>
              <a:rPr lang="en-SE" dirty="0"/>
              <a:t>the included variables are </a:t>
            </a:r>
            <a:r>
              <a:rPr lang="en-SE" b="1" dirty="0"/>
              <a:t>complete</a:t>
            </a:r>
            <a:r>
              <a:rPr lang="en-SE" dirty="0"/>
              <a:t>, and</a:t>
            </a:r>
          </a:p>
          <a:p>
            <a:r>
              <a:rPr lang="en-SE" dirty="0"/>
              <a:t>the included (and excluded) relationships between them are </a:t>
            </a:r>
            <a:r>
              <a:rPr lang="en-SE" b="1" dirty="0"/>
              <a:t>correct</a:t>
            </a:r>
            <a:r>
              <a:rPr lang="en-SE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A8C61-00BE-3D51-7347-52750C9BE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F3E57-06E8-05EE-1768-D9DDE34C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CFB1F-1496-741A-2B15-074B295B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9DDA7C-D767-5CB1-5AAF-C33626F31AFC}"/>
              </a:ext>
            </a:extLst>
          </p:cNvPr>
          <p:cNvGrpSpPr/>
          <p:nvPr/>
        </p:nvGrpSpPr>
        <p:grpSpPr>
          <a:xfrm>
            <a:off x="7418911" y="1825625"/>
            <a:ext cx="2563289" cy="432000"/>
            <a:chOff x="4604412" y="1893985"/>
            <a:chExt cx="2563289" cy="432000"/>
          </a:xfrm>
        </p:grpSpPr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7EFC2C40-DB66-CC9E-4E1B-7A2A66BA3AF2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9" name="Graphic 8" descr="Connections with solid fill">
              <a:extLst>
                <a:ext uri="{FF2B5EF4-FFF2-40B4-BE49-F238E27FC236}">
                  <a16:creationId xmlns:a16="http://schemas.microsoft.com/office/drawing/2014/main" id="{98E33551-5B1E-1A11-748F-B39E0CC2F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814519-9044-06EF-ABFD-7C2EE351D106}"/>
              </a:ext>
            </a:extLst>
          </p:cNvPr>
          <p:cNvGrpSpPr/>
          <p:nvPr/>
        </p:nvGrpSpPr>
        <p:grpSpPr>
          <a:xfrm>
            <a:off x="1728063" y="4881857"/>
            <a:ext cx="8735874" cy="720000"/>
            <a:chOff x="775410" y="5230369"/>
            <a:chExt cx="8735874" cy="720000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11DBF90-41DF-4AB7-45EC-67E69A948F31}"/>
                </a:ext>
              </a:extLst>
            </p:cNvPr>
            <p:cNvSpPr/>
            <p:nvPr/>
          </p:nvSpPr>
          <p:spPr>
            <a:xfrm>
              <a:off x="775412" y="5230369"/>
              <a:ext cx="8735872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SE" dirty="0"/>
                <a:t>But in reality there is no grand reveal of the “actual” causal model (as in the simulations). So how do you determine which model is “correct”?</a:t>
              </a:r>
              <a:endParaRPr lang="en-US" baseline="30000" dirty="0"/>
            </a:p>
          </p:txBody>
        </p:sp>
        <p:pic>
          <p:nvPicPr>
            <p:cNvPr id="38" name="Graphic 37" descr="Question Mark with solid fill">
              <a:extLst>
                <a:ext uri="{FF2B5EF4-FFF2-40B4-BE49-F238E27FC236}">
                  <a16:creationId xmlns:a16="http://schemas.microsoft.com/office/drawing/2014/main" id="{AFE09455-3C9C-F4DA-4652-1D76DBDC8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775410" y="5230369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34245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DF18-BFB1-0A6E-54AA-4E104604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Causal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57C64-8564-A038-A67E-F8B57C196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9086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It is impossible to determine the </a:t>
            </a:r>
            <a:r>
              <a:rPr lang="en-US" i="1" noProof="0" dirty="0"/>
              <a:t>correct</a:t>
            </a:r>
            <a:r>
              <a:rPr lang="en-US" noProof="0" dirty="0"/>
              <a:t> causal model – we would need to look behind the curtain and see the ”fabric of the world.” But instead of aiming for a </a:t>
            </a:r>
            <a:r>
              <a:rPr lang="en-US" i="1" noProof="0" dirty="0"/>
              <a:t>correct</a:t>
            </a:r>
            <a:r>
              <a:rPr lang="en-US" noProof="0" dirty="0"/>
              <a:t> causal model, rather aim for a </a:t>
            </a:r>
            <a:r>
              <a:rPr lang="en-US" b="1" noProof="0" dirty="0"/>
              <a:t>transparent</a:t>
            </a:r>
            <a:r>
              <a:rPr lang="en-US" noProof="0" dirty="0"/>
              <a:t> and </a:t>
            </a:r>
            <a:r>
              <a:rPr lang="en-US" b="1" noProof="0" dirty="0"/>
              <a:t>useful</a:t>
            </a:r>
            <a:r>
              <a:rPr lang="en-US" noProof="0" dirty="0"/>
              <a:t> causal model.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B4B5-AE44-AACD-5819-01FD1A18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DA929-4A88-E571-8868-35F44C9C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7A479-0A90-E6F9-5011-B610AC03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29120A-D498-165E-8948-65BEBE050F3F}"/>
              </a:ext>
            </a:extLst>
          </p:cNvPr>
          <p:cNvGrpSpPr/>
          <p:nvPr/>
        </p:nvGrpSpPr>
        <p:grpSpPr>
          <a:xfrm>
            <a:off x="2243666" y="3899604"/>
            <a:ext cx="3589867" cy="2619833"/>
            <a:chOff x="4301066" y="3429000"/>
            <a:chExt cx="3589867" cy="261983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99DFFC-EB91-ACA0-2A6A-4E8B25E5D8D4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9F421B-621D-ABFD-A82F-7A4F7BE15DBF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Graphic 10" descr="Connections with solid fill">
                <a:extLst>
                  <a:ext uri="{FF2B5EF4-FFF2-40B4-BE49-F238E27FC236}">
                    <a16:creationId xmlns:a16="http://schemas.microsoft.com/office/drawing/2014/main" id="{272050FD-79DE-5152-6EAB-D3139BBEB3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A77F78-1FD6-7B3B-DF71-D5DF47597B58}"/>
                </a:ext>
              </a:extLst>
            </p:cNvPr>
            <p:cNvSpPr txBox="1"/>
            <p:nvPr/>
          </p:nvSpPr>
          <p:spPr>
            <a:xfrm>
              <a:off x="4301066" y="4663838"/>
              <a:ext cx="358986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Transparent</a:t>
              </a:r>
              <a:br>
                <a:rPr lang="en-SE" b="1" dirty="0"/>
              </a:br>
              <a:r>
                <a:rPr lang="en-SE" sz="1600" dirty="0"/>
                <a:t>Visualize causal assumptions via </a:t>
              </a:r>
              <a:r>
                <a:rPr lang="en-SE" sz="1600" dirty="0" err="1"/>
                <a:t>DAGs</a:t>
              </a:r>
              <a:r>
                <a:rPr lang="en-SE" sz="1600" dirty="0"/>
                <a:t> to allow readers the underlying causal model</a:t>
              </a:r>
            </a:p>
            <a:p>
              <a:pPr algn="ctr"/>
              <a:endParaRPr lang="en-US" b="1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C102C2-3BC1-5805-63BE-4C27AC2FB305}"/>
              </a:ext>
            </a:extLst>
          </p:cNvPr>
          <p:cNvGrpSpPr/>
          <p:nvPr/>
        </p:nvGrpSpPr>
        <p:grpSpPr>
          <a:xfrm>
            <a:off x="6951574" y="3899604"/>
            <a:ext cx="2403652" cy="1886409"/>
            <a:chOff x="4894174" y="3429000"/>
            <a:chExt cx="2403652" cy="188640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0B65EF2-4A6A-ECA8-D82A-49D4F832ED63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52E8DB3-F504-FBFF-628D-3536CB42AB4F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Graphic 15" descr="Wrench with solid fill">
                <a:extLst>
                  <a:ext uri="{FF2B5EF4-FFF2-40B4-BE49-F238E27FC236}">
                    <a16:creationId xmlns:a16="http://schemas.microsoft.com/office/drawing/2014/main" id="{EFD03EC8-BC5A-6A5F-C580-49E123E128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826340-30CC-AA7B-29E6-E1B97E35DDC8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b="1" dirty="0"/>
                <a:t>Useful</a:t>
              </a:r>
              <a:br>
                <a:rPr lang="en-SE" b="1" dirty="0"/>
              </a:br>
              <a:r>
                <a:rPr lang="en-SE" dirty="0"/>
                <a:t>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49114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15AEA-2821-BFA0-A8CD-4D8A77494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4A70-F520-7415-A3E7-319F225B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793DF-36AB-B55A-8F8B-5A9C4DF6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C5CA8-ECCC-518B-0A34-330C761E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14402-4533-EDDB-2788-3FBE586F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58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423F70-0669-C33E-59D0-72A62799E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311" y="3024856"/>
            <a:ext cx="7326488" cy="2658702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BAD9D3B-99D0-9867-CD2E-5DF5C7C2EE6B}"/>
              </a:ext>
            </a:extLst>
          </p:cNvPr>
          <p:cNvGrpSpPr/>
          <p:nvPr/>
        </p:nvGrpSpPr>
        <p:grpSpPr>
          <a:xfrm>
            <a:off x="1488455" y="4512187"/>
            <a:ext cx="1127414" cy="951602"/>
            <a:chOff x="4178177" y="3151103"/>
            <a:chExt cx="1127414" cy="95160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C6E6BE5-A7A9-A526-2274-6781A4B0B37F}"/>
                </a:ext>
              </a:extLst>
            </p:cNvPr>
            <p:cNvGrpSpPr/>
            <p:nvPr/>
          </p:nvGrpSpPr>
          <p:grpSpPr>
            <a:xfrm>
              <a:off x="4178177" y="3151103"/>
              <a:ext cx="1127414" cy="640099"/>
              <a:chOff x="4267273" y="3180368"/>
              <a:chExt cx="1127414" cy="640099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38570AF-C5D9-E689-EE36-3A64B546B1F4}"/>
                  </a:ext>
                </a:extLst>
              </p:cNvPr>
              <p:cNvSpPr/>
              <p:nvPr/>
            </p:nvSpPr>
            <p:spPr>
              <a:xfrm>
                <a:off x="4267273" y="3180368"/>
                <a:ext cx="252000" cy="252000"/>
              </a:xfrm>
              <a:prstGeom prst="ellipse">
                <a:avLst/>
              </a:prstGeom>
              <a:solidFill>
                <a:srgbClr val="F8766D"/>
              </a:solidFill>
              <a:ln>
                <a:solidFill>
                  <a:srgbClr val="D018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D0180A"/>
                    </a:solidFill>
                  </a:rPr>
                  <a:t>x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C88910E-CA56-31EE-299A-DDE7C2B9B36D}"/>
                  </a:ext>
                </a:extLst>
              </p:cNvPr>
              <p:cNvSpPr/>
              <p:nvPr/>
            </p:nvSpPr>
            <p:spPr>
              <a:xfrm>
                <a:off x="5142687" y="3180368"/>
                <a:ext cx="252000" cy="252000"/>
              </a:xfrm>
              <a:prstGeom prst="ellipse">
                <a:avLst/>
              </a:prstGeom>
              <a:solidFill>
                <a:srgbClr val="00BFC4"/>
              </a:solidFill>
              <a:ln>
                <a:solidFill>
                  <a:srgbClr val="006D7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D70"/>
                    </a:solidFill>
                  </a:rPr>
                  <a:t>y</a:t>
                </a: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59CBBAFF-9F76-9844-3D86-B3A8BD734303}"/>
                  </a:ext>
                </a:extLst>
              </p:cNvPr>
              <p:cNvCxnSpPr>
                <a:cxnSpLocks/>
                <a:stCxn id="64" idx="6"/>
                <a:endCxn id="66" idx="2"/>
              </p:cNvCxnSpPr>
              <p:nvPr/>
            </p:nvCxnSpPr>
            <p:spPr>
              <a:xfrm>
                <a:off x="4519273" y="3306368"/>
                <a:ext cx="6234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9E46DFB-3D86-4E07-E5F4-3F0BC4A13156}"/>
                  </a:ext>
                </a:extLst>
              </p:cNvPr>
              <p:cNvSpPr/>
              <p:nvPr/>
            </p:nvSpPr>
            <p:spPr>
              <a:xfrm>
                <a:off x="4704980" y="3568467"/>
                <a:ext cx="252000" cy="252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z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67771059-3018-23C1-DDA6-1B515474C012}"/>
                  </a:ext>
                </a:extLst>
              </p:cNvPr>
              <p:cNvCxnSpPr>
                <a:cxnSpLocks/>
                <a:stCxn id="75" idx="7"/>
                <a:endCxn id="66" idx="3"/>
              </p:cNvCxnSpPr>
              <p:nvPr/>
            </p:nvCxnSpPr>
            <p:spPr>
              <a:xfrm flipV="1">
                <a:off x="4920075" y="3395463"/>
                <a:ext cx="259517" cy="209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C00CCACC-41F3-832C-1A7E-07B84D187AAC}"/>
                  </a:ext>
                </a:extLst>
              </p:cNvPr>
              <p:cNvCxnSpPr>
                <a:cxnSpLocks/>
                <a:stCxn id="75" idx="1"/>
                <a:endCxn id="64" idx="5"/>
              </p:cNvCxnSpPr>
              <p:nvPr/>
            </p:nvCxnSpPr>
            <p:spPr>
              <a:xfrm flipH="1" flipV="1">
                <a:off x="4482368" y="3395463"/>
                <a:ext cx="259517" cy="209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0F924DB-0AF7-99A7-824D-859C3CC04346}"/>
                    </a:ext>
                  </a:extLst>
                </p:cNvPr>
                <p:cNvSpPr txBox="1"/>
                <p:nvPr/>
              </p:nvSpPr>
              <p:spPr>
                <a:xfrm>
                  <a:off x="4308015" y="3825706"/>
                  <a:ext cx="8677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183F70A-91AA-7145-8C6A-B5A1C8EC2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8015" y="3825706"/>
                  <a:ext cx="8677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042" r="-3521" b="-23913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52F247D-3A1A-8F1B-F75D-BB720CCE3A49}"/>
              </a:ext>
            </a:extLst>
          </p:cNvPr>
          <p:cNvGrpSpPr/>
          <p:nvPr/>
        </p:nvGrpSpPr>
        <p:grpSpPr>
          <a:xfrm>
            <a:off x="1488455" y="3137982"/>
            <a:ext cx="1127414" cy="951602"/>
            <a:chOff x="6448703" y="3180367"/>
            <a:chExt cx="1127414" cy="951602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CAF673A-B0B9-B5EF-91B7-B580B94DFE95}"/>
                </a:ext>
              </a:extLst>
            </p:cNvPr>
            <p:cNvGrpSpPr/>
            <p:nvPr/>
          </p:nvGrpSpPr>
          <p:grpSpPr>
            <a:xfrm>
              <a:off x="6448703" y="3180367"/>
              <a:ext cx="1127414" cy="640099"/>
              <a:chOff x="4267273" y="3180368"/>
              <a:chExt cx="1127414" cy="640099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0016C8EC-CA8F-C067-3926-206228D763E1}"/>
                  </a:ext>
                </a:extLst>
              </p:cNvPr>
              <p:cNvSpPr/>
              <p:nvPr/>
            </p:nvSpPr>
            <p:spPr>
              <a:xfrm>
                <a:off x="4267273" y="3180368"/>
                <a:ext cx="252000" cy="252000"/>
              </a:xfrm>
              <a:prstGeom prst="ellipse">
                <a:avLst/>
              </a:prstGeom>
              <a:solidFill>
                <a:srgbClr val="F8766D"/>
              </a:solidFill>
              <a:ln>
                <a:solidFill>
                  <a:srgbClr val="D018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D0180A"/>
                    </a:solidFill>
                  </a:rPr>
                  <a:t>x</a:t>
                </a: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40E64175-CDDD-28F9-40B2-E100ED8243E1}"/>
                  </a:ext>
                </a:extLst>
              </p:cNvPr>
              <p:cNvSpPr/>
              <p:nvPr/>
            </p:nvSpPr>
            <p:spPr>
              <a:xfrm>
                <a:off x="5142687" y="3180368"/>
                <a:ext cx="252000" cy="252000"/>
              </a:xfrm>
              <a:prstGeom prst="ellipse">
                <a:avLst/>
              </a:prstGeom>
              <a:solidFill>
                <a:srgbClr val="00BFC4"/>
              </a:solidFill>
              <a:ln>
                <a:solidFill>
                  <a:srgbClr val="006D7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D70"/>
                    </a:solidFill>
                  </a:rPr>
                  <a:t>y</a:t>
                </a: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47AB4984-BCBD-24E8-FF13-C93135AC9426}"/>
                  </a:ext>
                </a:extLst>
              </p:cNvPr>
              <p:cNvCxnSpPr>
                <a:cxnSpLocks/>
                <a:stCxn id="81" idx="6"/>
                <a:endCxn id="82" idx="2"/>
              </p:cNvCxnSpPr>
              <p:nvPr/>
            </p:nvCxnSpPr>
            <p:spPr>
              <a:xfrm>
                <a:off x="4519273" y="3306368"/>
                <a:ext cx="6234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6A5433FF-49A8-06FD-93AE-8334E68C4A09}"/>
                  </a:ext>
                </a:extLst>
              </p:cNvPr>
              <p:cNvSpPr/>
              <p:nvPr/>
            </p:nvSpPr>
            <p:spPr>
              <a:xfrm>
                <a:off x="4704980" y="3568467"/>
                <a:ext cx="252000" cy="252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z</a:t>
                </a:r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1CE88D19-3AEA-3E35-5BDC-64039CA8161F}"/>
                  </a:ext>
                </a:extLst>
              </p:cNvPr>
              <p:cNvCxnSpPr>
                <a:cxnSpLocks/>
                <a:stCxn id="84" idx="7"/>
                <a:endCxn id="82" idx="3"/>
              </p:cNvCxnSpPr>
              <p:nvPr/>
            </p:nvCxnSpPr>
            <p:spPr>
              <a:xfrm flipV="1">
                <a:off x="4920075" y="3395463"/>
                <a:ext cx="259517" cy="209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AD4E35B-8A0A-DF05-3A80-3A1E0966CE06}"/>
                    </a:ext>
                  </a:extLst>
                </p:cNvPr>
                <p:cNvSpPr txBox="1"/>
                <p:nvPr/>
              </p:nvSpPr>
              <p:spPr>
                <a:xfrm>
                  <a:off x="6774492" y="3854970"/>
                  <a:ext cx="4758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2B7EBAE-E4E6-4C10-1EC6-B431F03AC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4492" y="3854970"/>
                  <a:ext cx="47583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821" r="-6410" b="-23913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818A483F-DCE4-413F-2852-95EFC7448C3C}"/>
              </a:ext>
            </a:extLst>
          </p:cNvPr>
          <p:cNvSpPr txBox="1"/>
          <p:nvPr/>
        </p:nvSpPr>
        <p:spPr>
          <a:xfrm>
            <a:off x="5550390" y="1690688"/>
            <a:ext cx="2253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Simulated ground-truth</a:t>
            </a:r>
            <a:endParaRPr lang="en-SE" sz="16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22CD8B-F553-7471-2262-02B498A16E89}"/>
              </a:ext>
            </a:extLst>
          </p:cNvPr>
          <p:cNvSpPr txBox="1"/>
          <p:nvPr/>
        </p:nvSpPr>
        <p:spPr>
          <a:xfrm rot="16200000">
            <a:off x="-440993" y="3980279"/>
            <a:ext cx="2820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Assumed causal </a:t>
            </a:r>
            <a:r>
              <a:rPr lang="en-SE" sz="1600" dirty="0"/>
              <a:t>(and </a:t>
            </a:r>
          </a:p>
          <a:p>
            <a:pPr algn="ctr"/>
            <a:r>
              <a:rPr lang="en-SE" sz="1600" dirty="0"/>
              <a:t>consequent statistical) </a:t>
            </a:r>
            <a:r>
              <a:rPr lang="en-US" sz="1600" dirty="0"/>
              <a:t>model</a:t>
            </a:r>
            <a:endParaRPr lang="en-SE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D5F6ABA-0844-C2AC-C695-D157D0391876}"/>
              </a:ext>
            </a:extLst>
          </p:cNvPr>
          <p:cNvSpPr txBox="1"/>
          <p:nvPr/>
        </p:nvSpPr>
        <p:spPr>
          <a:xfrm>
            <a:off x="6789420" y="5740797"/>
            <a:ext cx="364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If the effect of x on y changes when including z, then z has a causal effect on y.</a:t>
            </a:r>
            <a:endParaRPr lang="en-SE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BC87AD5-4B2F-C952-0F1E-397D34251C53}"/>
              </a:ext>
            </a:extLst>
          </p:cNvPr>
          <p:cNvSpPr txBox="1"/>
          <p:nvPr/>
        </p:nvSpPr>
        <p:spPr>
          <a:xfrm>
            <a:off x="3054891" y="5740797"/>
            <a:ext cx="364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If the effect of x on y does not when including z, then z has </a:t>
            </a:r>
            <a:r>
              <a:rPr lang="en-GB" sz="1400" b="1" dirty="0"/>
              <a:t>no</a:t>
            </a:r>
            <a:r>
              <a:rPr lang="en-GB" sz="1400" dirty="0"/>
              <a:t> causal effect on y.</a:t>
            </a:r>
            <a:endParaRPr lang="en-SE" sz="14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A0367BC-66FB-D1BB-A078-B0FB0BE7B203}"/>
              </a:ext>
            </a:extLst>
          </p:cNvPr>
          <p:cNvSpPr/>
          <p:nvPr/>
        </p:nvSpPr>
        <p:spPr>
          <a:xfrm>
            <a:off x="3223260" y="3089910"/>
            <a:ext cx="3211830" cy="864870"/>
          </a:xfrm>
          <a:prstGeom prst="rect">
            <a:avLst/>
          </a:prstGeom>
          <a:solidFill>
            <a:schemeClr val="accent3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2D09F71-BB95-D906-5DC9-EEEC9A8E2572}"/>
              </a:ext>
            </a:extLst>
          </p:cNvPr>
          <p:cNvSpPr/>
          <p:nvPr/>
        </p:nvSpPr>
        <p:spPr>
          <a:xfrm>
            <a:off x="6892533" y="4490711"/>
            <a:ext cx="3211830" cy="864870"/>
          </a:xfrm>
          <a:prstGeom prst="rect">
            <a:avLst/>
          </a:prstGeom>
          <a:solidFill>
            <a:schemeClr val="accent3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2D1423E-BCEA-B448-008B-D197C92497CF}"/>
              </a:ext>
            </a:extLst>
          </p:cNvPr>
          <p:cNvGrpSpPr/>
          <p:nvPr/>
        </p:nvGrpSpPr>
        <p:grpSpPr>
          <a:xfrm>
            <a:off x="5594155" y="503874"/>
            <a:ext cx="4559103" cy="946595"/>
            <a:chOff x="775412" y="5230368"/>
            <a:chExt cx="4559103" cy="946595"/>
          </a:xfrm>
        </p:grpSpPr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6716C51A-652F-0DAC-9370-55B2CB7993F4}"/>
                </a:ext>
              </a:extLst>
            </p:cNvPr>
            <p:cNvSpPr/>
            <p:nvPr/>
          </p:nvSpPr>
          <p:spPr>
            <a:xfrm>
              <a:off x="775412" y="5230368"/>
              <a:ext cx="4559103" cy="94659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Depending on the observed change in results, you can infer which assumed causal model describes the data creation process best </a:t>
              </a:r>
            </a:p>
          </p:txBody>
        </p:sp>
        <p:pic>
          <p:nvPicPr>
            <p:cNvPr id="100" name="Graphic 99" descr="Open quotation mark with solid fill">
              <a:extLst>
                <a:ext uri="{FF2B5EF4-FFF2-40B4-BE49-F238E27FC236}">
                  <a16:creationId xmlns:a16="http://schemas.microsoft.com/office/drawing/2014/main" id="{CD796507-1C99-268D-ECF4-9DC2B2FDE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E899888-D8B4-BE1D-0D16-59492CFC4921}"/>
              </a:ext>
            </a:extLst>
          </p:cNvPr>
          <p:cNvGrpSpPr/>
          <p:nvPr/>
        </p:nvGrpSpPr>
        <p:grpSpPr>
          <a:xfrm>
            <a:off x="4186364" y="2026484"/>
            <a:ext cx="1127414" cy="810028"/>
            <a:chOff x="4186364" y="2026484"/>
            <a:chExt cx="1127414" cy="8100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3C4C8C1-904E-E415-3599-96F2AD36863A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>
              <a:off x="4438364" y="2301642"/>
              <a:ext cx="623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A851B53-2F61-592D-9E96-FD0B0CBB31ED}"/>
                </a:ext>
              </a:extLst>
            </p:cNvPr>
            <p:cNvSpPr/>
            <p:nvPr/>
          </p:nvSpPr>
          <p:spPr>
            <a:xfrm>
              <a:off x="4186364" y="2175642"/>
              <a:ext cx="252000" cy="252000"/>
            </a:xfrm>
            <a:prstGeom prst="roundRect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0328223-7C3D-358F-D4A7-170B3DB6D00D}"/>
                </a:ext>
              </a:extLst>
            </p:cNvPr>
            <p:cNvSpPr/>
            <p:nvPr/>
          </p:nvSpPr>
          <p:spPr>
            <a:xfrm>
              <a:off x="5061778" y="2175642"/>
              <a:ext cx="252000" cy="252000"/>
            </a:xfrm>
            <a:prstGeom prst="roundRect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D70"/>
                  </a:solidFill>
                </a:rPr>
                <a:t>y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CA311E0-0EEA-C3CB-31E3-7080BF0890F2}"/>
                </a:ext>
              </a:extLst>
            </p:cNvPr>
            <p:cNvSpPr/>
            <p:nvPr/>
          </p:nvSpPr>
          <p:spPr>
            <a:xfrm>
              <a:off x="4624071" y="2567950"/>
              <a:ext cx="252000" cy="252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3A4CC28-6A8D-C933-C34C-9FCA1F094661}"/>
                </a:ext>
              </a:extLst>
            </p:cNvPr>
            <p:cNvCxnSpPr>
              <a:cxnSpLocks/>
              <a:stCxn id="35" idx="3"/>
              <a:endCxn id="33" idx="2"/>
            </p:cNvCxnSpPr>
            <p:nvPr/>
          </p:nvCxnSpPr>
          <p:spPr>
            <a:xfrm flipV="1">
              <a:off x="4876071" y="2427642"/>
              <a:ext cx="311707" cy="266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73ED2E7-4755-8420-8213-6624EB6D3CFA}"/>
                </a:ext>
              </a:extLst>
            </p:cNvPr>
            <p:cNvSpPr txBox="1"/>
            <p:nvPr/>
          </p:nvSpPr>
          <p:spPr>
            <a:xfrm>
              <a:off x="4616861" y="2026484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200" dirty="0"/>
                <a:t>1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9D637DD-9C53-6D11-E487-926E223253EB}"/>
                </a:ext>
              </a:extLst>
            </p:cNvPr>
            <p:cNvSpPr txBox="1"/>
            <p:nvPr/>
          </p:nvSpPr>
          <p:spPr>
            <a:xfrm>
              <a:off x="4984358" y="2559513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200" dirty="0"/>
                <a:t>1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264B2F4-3171-7F1B-749A-96DAD716A68F}"/>
              </a:ext>
            </a:extLst>
          </p:cNvPr>
          <p:cNvGrpSpPr/>
          <p:nvPr/>
        </p:nvGrpSpPr>
        <p:grpSpPr>
          <a:xfrm>
            <a:off x="7934741" y="2026484"/>
            <a:ext cx="1127414" cy="810028"/>
            <a:chOff x="7934741" y="2026484"/>
            <a:chExt cx="1127414" cy="81002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8114861-CECC-E13B-33F6-D90ED0A50EF9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>
              <a:off x="8186741" y="2301642"/>
              <a:ext cx="623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1D9DF13-D901-933E-DE5F-0749BEB228BA}"/>
                </a:ext>
              </a:extLst>
            </p:cNvPr>
            <p:cNvSpPr/>
            <p:nvPr/>
          </p:nvSpPr>
          <p:spPr>
            <a:xfrm>
              <a:off x="7934741" y="2175642"/>
              <a:ext cx="252000" cy="252000"/>
            </a:xfrm>
            <a:prstGeom prst="roundRect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AAF2E77-309A-0425-1418-A4C39E48B5D4}"/>
                </a:ext>
              </a:extLst>
            </p:cNvPr>
            <p:cNvSpPr/>
            <p:nvPr/>
          </p:nvSpPr>
          <p:spPr>
            <a:xfrm>
              <a:off x="8810155" y="2175642"/>
              <a:ext cx="252000" cy="252000"/>
            </a:xfrm>
            <a:prstGeom prst="roundRect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D70"/>
                  </a:solidFill>
                </a:rPr>
                <a:t>y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F93A2E0-1490-0CFE-EE45-DED33398E112}"/>
                </a:ext>
              </a:extLst>
            </p:cNvPr>
            <p:cNvSpPr/>
            <p:nvPr/>
          </p:nvSpPr>
          <p:spPr>
            <a:xfrm>
              <a:off x="8372448" y="2567950"/>
              <a:ext cx="252000" cy="252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5DD4830-C4BD-F28D-DF2C-C7C9B6930B11}"/>
                </a:ext>
              </a:extLst>
            </p:cNvPr>
            <p:cNvCxnSpPr>
              <a:cxnSpLocks/>
              <a:stCxn id="20" idx="1"/>
              <a:endCxn id="17" idx="2"/>
            </p:cNvCxnSpPr>
            <p:nvPr/>
          </p:nvCxnSpPr>
          <p:spPr>
            <a:xfrm flipH="1" flipV="1">
              <a:off x="8060741" y="2427642"/>
              <a:ext cx="311707" cy="266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DB75E11-0CF9-62A8-6D65-2AD18065A755}"/>
                </a:ext>
              </a:extLst>
            </p:cNvPr>
            <p:cNvCxnSpPr>
              <a:cxnSpLocks/>
              <a:stCxn id="20" idx="3"/>
              <a:endCxn id="18" idx="2"/>
            </p:cNvCxnSpPr>
            <p:nvPr/>
          </p:nvCxnSpPr>
          <p:spPr>
            <a:xfrm flipV="1">
              <a:off x="8624448" y="2427642"/>
              <a:ext cx="311707" cy="266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C1FEED3-2D96-94D3-FC85-DE2F54076403}"/>
                </a:ext>
              </a:extLst>
            </p:cNvPr>
            <p:cNvSpPr txBox="1"/>
            <p:nvPr/>
          </p:nvSpPr>
          <p:spPr>
            <a:xfrm>
              <a:off x="8361945" y="2026484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200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9C51B08-8F51-34C2-CF9E-1034FA1B3744}"/>
                </a:ext>
              </a:extLst>
            </p:cNvPr>
            <p:cNvSpPr txBox="1"/>
            <p:nvPr/>
          </p:nvSpPr>
          <p:spPr>
            <a:xfrm>
              <a:off x="8729442" y="2559513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200" dirty="0"/>
                <a:t>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DF89F97-37B3-A68F-4852-513B4F83060D}"/>
                </a:ext>
              </a:extLst>
            </p:cNvPr>
            <p:cNvSpPr txBox="1"/>
            <p:nvPr/>
          </p:nvSpPr>
          <p:spPr>
            <a:xfrm>
              <a:off x="7950175" y="2549961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2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4999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C2FF1-9415-D3DF-BE2C-85EB468C1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9F2C-4AE0-A187-256F-C788506B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0FDEC-E0ED-37FF-B0A5-4EF5FFB95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0409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We cannot assess the usefulness of a model in absolute terms, but in relative terms via</a:t>
            </a:r>
            <a:r>
              <a:rPr lang="en-US" dirty="0"/>
              <a:t> </a:t>
            </a:r>
            <a:r>
              <a:rPr lang="en-US" b="1" dirty="0"/>
              <a:t>model comparison</a:t>
            </a:r>
            <a:r>
              <a:rPr lang="en-US" dirty="0"/>
              <a:t>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972F-78BD-A7B3-309C-339F660E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112E2-AAE5-32D4-A50F-B7AD4AF9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00BA0-4983-31B3-2C09-389217AA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59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A4149B-0BE3-E83A-9080-D02BE5A521AE}"/>
              </a:ext>
            </a:extLst>
          </p:cNvPr>
          <p:cNvGrpSpPr/>
          <p:nvPr/>
        </p:nvGrpSpPr>
        <p:grpSpPr>
          <a:xfrm>
            <a:off x="4298465" y="2956034"/>
            <a:ext cx="3595070" cy="2161823"/>
            <a:chOff x="4298465" y="3429000"/>
            <a:chExt cx="3595070" cy="216182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37285B-06E9-EFE8-6F9B-4E58E5AB1AA9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974DE78-1363-2B8C-F92E-F41D406E1131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" name="Graphic 16" descr="Wrench with solid fill">
                <a:extLst>
                  <a:ext uri="{FF2B5EF4-FFF2-40B4-BE49-F238E27FC236}">
                    <a16:creationId xmlns:a16="http://schemas.microsoft.com/office/drawing/2014/main" id="{726C2B43-C265-6B0B-00A7-2C078D2A19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B97872-F31C-DF30-954F-507C3E05E5E3}"/>
                </a:ext>
              </a:extLst>
            </p:cNvPr>
            <p:cNvSpPr txBox="1"/>
            <p:nvPr/>
          </p:nvSpPr>
          <p:spPr>
            <a:xfrm>
              <a:off x="4298465" y="4667493"/>
              <a:ext cx="35950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b="1" dirty="0"/>
                <a:t>Useful</a:t>
              </a:r>
              <a:br>
                <a:rPr lang="en-SE" b="1" dirty="0"/>
              </a:br>
              <a:r>
                <a:rPr lang="en-SE" dirty="0"/>
                <a:t>Reflecting the data generation process more accurately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E799F0-F2F2-75BE-34F9-F0A0AF8A3F07}"/>
              </a:ext>
            </a:extLst>
          </p:cNvPr>
          <p:cNvGrpSpPr/>
          <p:nvPr/>
        </p:nvGrpSpPr>
        <p:grpSpPr>
          <a:xfrm>
            <a:off x="1076326" y="5263806"/>
            <a:ext cx="10039348" cy="946595"/>
            <a:chOff x="775412" y="5230368"/>
            <a:chExt cx="10039348" cy="94659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5A93B39-5D2E-B5BC-9329-84357E267F54}"/>
                </a:ext>
              </a:extLst>
            </p:cNvPr>
            <p:cNvSpPr/>
            <p:nvPr/>
          </p:nvSpPr>
          <p:spPr>
            <a:xfrm>
              <a:off x="775412" y="5230368"/>
              <a:ext cx="10039348" cy="94659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SE" dirty="0">
                  <a:solidFill>
                    <a:schemeClr val="bg1"/>
                  </a:solidFill>
                </a:rPr>
                <a:t>A model that reflects the data generation process more accurately will provide more robust inferences under differing conditions. It is therefore – at least relatively speaking – more useful.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25" name="Graphic 24" descr="Open quotation mark with solid fill">
              <a:extLst>
                <a:ext uri="{FF2B5EF4-FFF2-40B4-BE49-F238E27FC236}">
                  <a16:creationId xmlns:a16="http://schemas.microsoft.com/office/drawing/2014/main" id="{A95C70B7-3C48-C0B7-F049-7C21880A8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423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C81C-A1BF-D1B7-2640-4711CFF6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versus 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0506F-FEDE-9318-E20E-0AA487F45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2921"/>
            <a:ext cx="10515600" cy="14662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dirty="0"/>
              <a:t>I</a:t>
            </a:r>
            <a:r>
              <a:rPr lang="en-US" dirty="0"/>
              <a:t>f we want to make a </a:t>
            </a:r>
            <a:r>
              <a:rPr lang="en-US" b="1" dirty="0"/>
              <a:t>positive impact </a:t>
            </a:r>
            <a:r>
              <a:rPr lang="en-US" dirty="0"/>
              <a:t>on the target audience of our research (i.e., RE/SE practitioners), we need to provide </a:t>
            </a:r>
            <a:r>
              <a:rPr lang="en-US" b="1" dirty="0"/>
              <a:t>reliable recommendations on how to act </a:t>
            </a:r>
            <a:r>
              <a:rPr lang="en-US" dirty="0"/>
              <a:t>– which we can only derive from </a:t>
            </a:r>
            <a:r>
              <a:rPr lang="en-US" b="1" dirty="0"/>
              <a:t>causal</a:t>
            </a:r>
            <a:r>
              <a:rPr lang="en-US" dirty="0"/>
              <a:t> relationships, not correlations.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13719-8DAA-FA36-43B1-A46D784E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3E04D-DEE9-84E5-4792-98F8AEAF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E150-6A02-E9B2-9B95-D357B964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CAAE86-A36C-9BC5-0C25-FDDB6D92FB7D}"/>
              </a:ext>
            </a:extLst>
          </p:cNvPr>
          <p:cNvSpPr txBox="1"/>
          <p:nvPr/>
        </p:nvSpPr>
        <p:spPr>
          <a:xfrm>
            <a:off x="5909461" y="6082541"/>
            <a:ext cx="3204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aseline="30000" dirty="0"/>
              <a:t>1</a:t>
            </a:r>
            <a:r>
              <a:rPr lang="en-US" sz="1200" dirty="0"/>
              <a:t>we’ll revisit this statement later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0170DD-3F15-69DF-BF1B-A2CD4898C771}"/>
              </a:ext>
            </a:extLst>
          </p:cNvPr>
          <p:cNvGrpSpPr/>
          <p:nvPr/>
        </p:nvGrpSpPr>
        <p:grpSpPr>
          <a:xfrm>
            <a:off x="3078480" y="5139136"/>
            <a:ext cx="6035039" cy="946595"/>
            <a:chOff x="775411" y="5230368"/>
            <a:chExt cx="6035039" cy="94659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67DB7A9-0AFB-7D89-7C1A-94A5D3AE1DD6}"/>
                </a:ext>
              </a:extLst>
            </p:cNvPr>
            <p:cNvSpPr/>
            <p:nvPr/>
          </p:nvSpPr>
          <p:spPr>
            <a:xfrm>
              <a:off x="775411" y="5230368"/>
              <a:ext cx="6035039" cy="94659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US" dirty="0"/>
                <a:t>We cannot infer causality from data alone – we must also know the process that created that data.</a:t>
              </a:r>
              <a:r>
                <a:rPr lang="en-US" baseline="30000" dirty="0"/>
                <a:t>1</a:t>
              </a:r>
            </a:p>
          </p:txBody>
        </p:sp>
        <p:pic>
          <p:nvPicPr>
            <p:cNvPr id="11" name="Graphic 10" descr="Open quotation mark with solid fill">
              <a:extLst>
                <a:ext uri="{FF2B5EF4-FFF2-40B4-BE49-F238E27FC236}">
                  <a16:creationId xmlns:a16="http://schemas.microsoft.com/office/drawing/2014/main" id="{B97B62C8-0097-A527-ADE8-10BE25293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896B250-C81A-E64D-B295-3192BB4F1B26}"/>
              </a:ext>
            </a:extLst>
          </p:cNvPr>
          <p:cNvSpPr txBox="1"/>
          <p:nvPr/>
        </p:nvSpPr>
        <p:spPr>
          <a:xfrm>
            <a:off x="2120831" y="2587822"/>
            <a:ext cx="2635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b="1" dirty="0"/>
              <a:t>Correlation:</a:t>
            </a:r>
          </a:p>
          <a:p>
            <a:pPr marL="0" indent="0" algn="ctr">
              <a:buNone/>
            </a:pPr>
            <a:r>
              <a:rPr lang="en-US" dirty="0"/>
              <a:t>when we </a:t>
            </a:r>
            <a:r>
              <a:rPr lang="en-US" i="1" dirty="0"/>
              <a:t>observe</a:t>
            </a:r>
            <a:r>
              <a:rPr lang="en-US" dirty="0"/>
              <a:t> X, </a:t>
            </a:r>
          </a:p>
          <a:p>
            <a:pPr marL="0" indent="0" algn="ctr">
              <a:buNone/>
            </a:pPr>
            <a:r>
              <a:rPr lang="en-US" dirty="0"/>
              <a:t>we also observe Y</a:t>
            </a:r>
          </a:p>
        </p:txBody>
      </p:sp>
      <p:pic>
        <p:nvPicPr>
          <p:cNvPr id="16" name="Graphic 15" descr="Raised hand with solid fill">
            <a:extLst>
              <a:ext uri="{FF2B5EF4-FFF2-40B4-BE49-F238E27FC236}">
                <a16:creationId xmlns:a16="http://schemas.microsoft.com/office/drawing/2014/main" id="{CA956E1D-65FB-1AF0-6690-1627DB6E45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96321" y="1673422"/>
            <a:ext cx="914400" cy="914400"/>
          </a:xfrm>
          <a:prstGeom prst="rect">
            <a:avLst/>
          </a:prstGeom>
        </p:spPr>
      </p:pic>
      <p:pic>
        <p:nvPicPr>
          <p:cNvPr id="18" name="Graphic 17" descr="Eye with solid fill">
            <a:extLst>
              <a:ext uri="{FF2B5EF4-FFF2-40B4-BE49-F238E27FC236}">
                <a16:creationId xmlns:a16="http://schemas.microsoft.com/office/drawing/2014/main" id="{DC3318F7-1DB1-344E-2916-48A042F6F2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81281" y="1673422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E7BD2C6-E66D-F733-782B-5AF40BB4375E}"/>
              </a:ext>
            </a:extLst>
          </p:cNvPr>
          <p:cNvSpPr txBox="1"/>
          <p:nvPr/>
        </p:nvSpPr>
        <p:spPr>
          <a:xfrm>
            <a:off x="6985986" y="2587822"/>
            <a:ext cx="3535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b="1" dirty="0"/>
              <a:t>Causality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en-US" dirty="0"/>
              <a:t>when we </a:t>
            </a:r>
            <a:r>
              <a:rPr lang="en-US" i="1" dirty="0"/>
              <a:t>do</a:t>
            </a:r>
            <a:r>
              <a:rPr lang="en-US" dirty="0"/>
              <a:t> X, </a:t>
            </a:r>
          </a:p>
          <a:p>
            <a:pPr marL="0" indent="0" algn="ctr">
              <a:buNone/>
            </a:pPr>
            <a:r>
              <a:rPr lang="en-US" dirty="0"/>
              <a:t>we observe Y.</a:t>
            </a:r>
          </a:p>
        </p:txBody>
      </p:sp>
    </p:spTree>
    <p:extLst>
      <p:ext uri="{BB962C8B-B14F-4D97-AF65-F5344CB8AC3E}">
        <p14:creationId xmlns:p14="http://schemas.microsoft.com/office/powerpoint/2010/main" val="11301957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943CC7-1466-12F0-5083-5451400B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Statistical Causal Inference for Requirements Engineering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24DDBA-F863-86E3-8A5C-CC19B258C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An Application Example of SCI in 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56F11-79FB-9833-7D0C-72BABC60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2A8EE-AF50-933B-9436-E269D7D2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7FD41-A3F3-8088-2295-39503DD1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144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1425-41D5-A26D-781A-36BE6E7D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F2E0A-B307-EEBF-2CAF-19986907D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A Workflow for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 to </a:t>
            </a:r>
            <a:r>
              <a:rPr lang="sv-SE" dirty="0" err="1"/>
              <a:t>take</a:t>
            </a:r>
            <a:r>
              <a:rPr lang="sv-SE" dirty="0"/>
              <a:t> </a:t>
            </a:r>
            <a:r>
              <a:rPr lang="sv-SE" dirty="0" err="1"/>
              <a:t>home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FC31C-6365-972D-7899-BA4C9037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9F3B-9E1F-366E-1CC5-FBD09FD0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1B5D-0DC8-B246-2DC1-9EA9462A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21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181A2F-78DA-C928-AB92-182CDA96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for Statistical Causal Inference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504CB-94CA-8247-959D-F38A1B92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5E643-9603-D133-F61C-F2E80BAA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9301-DBC3-CC0D-BAFD-9B903BD3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62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5C9EA1-3B5A-AF1D-EA3B-CAA745DF9159}"/>
              </a:ext>
            </a:extLst>
          </p:cNvPr>
          <p:cNvSpPr txBox="1"/>
          <p:nvPr/>
        </p:nvSpPr>
        <p:spPr>
          <a:xfrm>
            <a:off x="838200" y="5987018"/>
            <a:ext cx="4206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/>
              <a:t>Siebert</a:t>
            </a:r>
            <a:r>
              <a:rPr lang="en-US" sz="900" dirty="0"/>
              <a:t>, J. (2023). Applications of statistical causal inference in software engineering. </a:t>
            </a:r>
            <a:r>
              <a:rPr lang="en-US" sz="900" i="1" dirty="0"/>
              <a:t>Information and Software Technology</a:t>
            </a:r>
            <a:r>
              <a:rPr lang="en-US" sz="900" dirty="0"/>
              <a:t>, </a:t>
            </a:r>
            <a:r>
              <a:rPr lang="en-US" sz="900" i="1" dirty="0"/>
              <a:t>159</a:t>
            </a:r>
            <a:r>
              <a:rPr lang="en-US" sz="900" dirty="0"/>
              <a:t>, 107198.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E62E30-F2ED-32D2-AC19-684CBB42655C}"/>
              </a:ext>
            </a:extLst>
          </p:cNvPr>
          <p:cNvGrpSpPr/>
          <p:nvPr/>
        </p:nvGrpSpPr>
        <p:grpSpPr>
          <a:xfrm>
            <a:off x="838200" y="1905000"/>
            <a:ext cx="1080000" cy="1080000"/>
            <a:chOff x="838200" y="1905000"/>
            <a:chExt cx="1080000" cy="1080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DF88DC-BE77-B1C6-0B70-540CD83622D3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13" name="Graphic 12" descr="Influencer with solid fill">
              <a:extLst>
                <a:ext uri="{FF2B5EF4-FFF2-40B4-BE49-F238E27FC236}">
                  <a16:creationId xmlns:a16="http://schemas.microsoft.com/office/drawing/2014/main" id="{68FCE6AE-3789-A30E-748E-F8D7398BB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AF5FAF-DD18-23F4-1039-18B838D8B726}"/>
              </a:ext>
            </a:extLst>
          </p:cNvPr>
          <p:cNvGrpSpPr/>
          <p:nvPr/>
        </p:nvGrpSpPr>
        <p:grpSpPr>
          <a:xfrm>
            <a:off x="838200" y="3343897"/>
            <a:ext cx="1080000" cy="1080000"/>
            <a:chOff x="838200" y="1905000"/>
            <a:chExt cx="1080000" cy="1080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72C8FE5-B791-4EB1-5650-4EE886A249CE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17" name="Graphic 16" descr="Magnifying glass with solid fill">
              <a:extLst>
                <a:ext uri="{FF2B5EF4-FFF2-40B4-BE49-F238E27FC236}">
                  <a16:creationId xmlns:a16="http://schemas.microsoft.com/office/drawing/2014/main" id="{0981D9A0-8BD7-BA5E-CC6C-1F527C02C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EAB15A-EF99-FE4C-6EF6-BD6402267625}"/>
              </a:ext>
            </a:extLst>
          </p:cNvPr>
          <p:cNvGrpSpPr/>
          <p:nvPr/>
        </p:nvGrpSpPr>
        <p:grpSpPr>
          <a:xfrm>
            <a:off x="838200" y="4779416"/>
            <a:ext cx="1080000" cy="1080000"/>
            <a:chOff x="838200" y="1905000"/>
            <a:chExt cx="1080000" cy="1080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5E9A09-9FD2-FAC0-4400-E7E953055E43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20" name="Graphic 19" descr="Normal Distribution with solid fill">
              <a:extLst>
                <a:ext uri="{FF2B5EF4-FFF2-40B4-BE49-F238E27FC236}">
                  <a16:creationId xmlns:a16="http://schemas.microsoft.com/office/drawing/2014/main" id="{9C7E0F61-6F3E-C982-D162-B9B819B08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5A203C-240A-E1AF-598E-68A4B54FB7C1}"/>
              </a:ext>
            </a:extLst>
          </p:cNvPr>
          <p:cNvCxnSpPr>
            <a:stCxn id="9" idx="4"/>
            <a:endCxn id="16" idx="0"/>
          </p:cNvCxnSpPr>
          <p:nvPr/>
        </p:nvCxnSpPr>
        <p:spPr>
          <a:xfrm>
            <a:off x="1378200" y="2985000"/>
            <a:ext cx="0" cy="358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87B968-AB36-AC69-2267-1853B97815B7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>
            <a:off x="1378200" y="4423897"/>
            <a:ext cx="0" cy="355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E445826-783E-D4DF-09E4-01D8287037BE}"/>
              </a:ext>
            </a:extLst>
          </p:cNvPr>
          <p:cNvSpPr txBox="1"/>
          <p:nvPr/>
        </p:nvSpPr>
        <p:spPr>
          <a:xfrm>
            <a:off x="2001000" y="2075668"/>
            <a:ext cx="49646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1) Modelling</a:t>
            </a:r>
          </a:p>
          <a:p>
            <a:r>
              <a:rPr lang="en-GB" dirty="0"/>
              <a:t>Creating a DAG of assumed causal relationships</a:t>
            </a:r>
            <a:endParaRPr lang="en-S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E146A4-57B9-1F16-7572-C518F645291D}"/>
              </a:ext>
            </a:extLst>
          </p:cNvPr>
          <p:cNvSpPr txBox="1"/>
          <p:nvPr/>
        </p:nvSpPr>
        <p:spPr>
          <a:xfrm>
            <a:off x="2001000" y="3376065"/>
            <a:ext cx="63559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2) Identification</a:t>
            </a:r>
          </a:p>
          <a:p>
            <a:r>
              <a:rPr lang="en-GB" dirty="0"/>
              <a:t>Deriving a statistical from the causal model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B6186A-2F54-4402-424F-76B203E44BBD}"/>
              </a:ext>
            </a:extLst>
          </p:cNvPr>
          <p:cNvSpPr txBox="1"/>
          <p:nvPr/>
        </p:nvSpPr>
        <p:spPr>
          <a:xfrm>
            <a:off x="2001000" y="4811584"/>
            <a:ext cx="47274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3) Estimation</a:t>
            </a:r>
          </a:p>
          <a:p>
            <a:r>
              <a:rPr lang="en-GB" dirty="0"/>
              <a:t>Training a statistical model with the observed data and evaluating the results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E5F68D-C4F0-5D48-FFE5-AE43D2D24578}"/>
              </a:ext>
            </a:extLst>
          </p:cNvPr>
          <p:cNvGrpSpPr/>
          <p:nvPr/>
        </p:nvGrpSpPr>
        <p:grpSpPr>
          <a:xfrm>
            <a:off x="8785503" y="2222888"/>
            <a:ext cx="1127414" cy="640099"/>
            <a:chOff x="4267273" y="3180368"/>
            <a:chExt cx="1127414" cy="64009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075ECF1-84E9-0984-C438-816600E6FA8D}"/>
                </a:ext>
              </a:extLst>
            </p:cNvPr>
            <p:cNvSpPr/>
            <p:nvPr/>
          </p:nvSpPr>
          <p:spPr>
            <a:xfrm>
              <a:off x="4267273" y="3180368"/>
              <a:ext cx="252000" cy="252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D0180A"/>
                  </a:solidFill>
                </a:rPr>
                <a:t>x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B525688-D454-1DF4-B66F-256ECE7A4727}"/>
                </a:ext>
              </a:extLst>
            </p:cNvPr>
            <p:cNvSpPr/>
            <p:nvPr/>
          </p:nvSpPr>
          <p:spPr>
            <a:xfrm>
              <a:off x="5142687" y="3180368"/>
              <a:ext cx="252000" cy="252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D70"/>
                  </a:solidFill>
                </a:rPr>
                <a:t>y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E2F8BEB-6EA8-7A42-50AF-C204A3DE9B43}"/>
                </a:ext>
              </a:extLst>
            </p:cNvPr>
            <p:cNvCxnSpPr>
              <a:cxnSpLocks/>
              <a:stCxn id="32" idx="6"/>
              <a:endCxn id="33" idx="2"/>
            </p:cNvCxnSpPr>
            <p:nvPr/>
          </p:nvCxnSpPr>
          <p:spPr>
            <a:xfrm>
              <a:off x="4519273" y="3306368"/>
              <a:ext cx="623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1F0DF9B-F5B5-CE6C-CB19-69FEF11690CA}"/>
                </a:ext>
              </a:extLst>
            </p:cNvPr>
            <p:cNvSpPr/>
            <p:nvPr/>
          </p:nvSpPr>
          <p:spPr>
            <a:xfrm>
              <a:off x="4704980" y="3568467"/>
              <a:ext cx="252000" cy="25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6554BA8-E244-3D3D-8F30-C20BDD0F9CE0}"/>
                </a:ext>
              </a:extLst>
            </p:cNvPr>
            <p:cNvCxnSpPr>
              <a:cxnSpLocks/>
              <a:stCxn id="35" idx="7"/>
              <a:endCxn id="33" idx="3"/>
            </p:cNvCxnSpPr>
            <p:nvPr/>
          </p:nvCxnSpPr>
          <p:spPr>
            <a:xfrm flipV="1">
              <a:off x="4920075" y="3395463"/>
              <a:ext cx="259517" cy="2099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B933CE-FF6C-0632-028B-C846E95DFF32}"/>
                </a:ext>
              </a:extLst>
            </p:cNvPr>
            <p:cNvCxnSpPr>
              <a:cxnSpLocks/>
              <a:stCxn id="35" idx="1"/>
              <a:endCxn id="32" idx="5"/>
            </p:cNvCxnSpPr>
            <p:nvPr/>
          </p:nvCxnSpPr>
          <p:spPr>
            <a:xfrm flipH="1" flipV="1">
              <a:off x="4482368" y="3395463"/>
              <a:ext cx="259517" cy="2099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CE0E8E-61AB-E629-20AC-9C15C95C29B5}"/>
                  </a:ext>
                </a:extLst>
              </p:cNvPr>
              <p:cNvSpPr txBox="1"/>
              <p:nvPr/>
            </p:nvSpPr>
            <p:spPr>
              <a:xfrm>
                <a:off x="8919179" y="3700353"/>
                <a:ext cx="867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CE0E8E-61AB-E629-20AC-9C15C95C2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179" y="3700353"/>
                <a:ext cx="867738" cy="276999"/>
              </a:xfrm>
              <a:prstGeom prst="rect">
                <a:avLst/>
              </a:prstGeom>
              <a:blipFill>
                <a:blip r:embed="rId9"/>
                <a:stretch>
                  <a:fillRect l="-7042" r="-3521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 descr="A graph of a graph&#10;&#10;AI-generated content may be incorrect.">
            <a:extLst>
              <a:ext uri="{FF2B5EF4-FFF2-40B4-BE49-F238E27FC236}">
                <a16:creationId xmlns:a16="http://schemas.microsoft.com/office/drawing/2014/main" id="{14BBB085-08A3-BC03-D8A0-A45DC74541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222" y="4649510"/>
            <a:ext cx="2509975" cy="175549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830FAEC-21EF-3ED3-33A0-664E78D53B2F}"/>
              </a:ext>
            </a:extLst>
          </p:cNvPr>
          <p:cNvGrpSpPr/>
          <p:nvPr/>
        </p:nvGrpSpPr>
        <p:grpSpPr>
          <a:xfrm>
            <a:off x="2001000" y="4115033"/>
            <a:ext cx="2563289" cy="432000"/>
            <a:chOff x="4604412" y="1893985"/>
            <a:chExt cx="2563289" cy="432000"/>
          </a:xfrm>
        </p:grpSpPr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10605B65-60D1-89A6-D875-B99924AA1781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10" name="Graphic 9" descr="Connections with solid fill">
              <a:extLst>
                <a:ext uri="{FF2B5EF4-FFF2-40B4-BE49-F238E27FC236}">
                  <a16:creationId xmlns:a16="http://schemas.microsoft.com/office/drawing/2014/main" id="{78D7CE72-87B3-2F97-1D23-25A8038D6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85377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B6A21-8FB7-329F-0F45-E980AA584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5D26-0366-9854-039A-922AC278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Scientific Workflow: Traditional</a:t>
            </a:r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id="{F0CC5C2C-C2B1-39FC-8F7C-311F74790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7559"/>
            <a:ext cx="10515600" cy="1389404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Too often, we derive hypotheses from the data available to us.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CCA0F-FFA0-284E-994F-7DB9073D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E6BEA-C09C-0A6D-6EFE-9EF788AA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B480C-BAB7-5A41-B374-C1D7E655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63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A7C6A9-19C8-7282-C6FF-DD4152B96D9D}"/>
              </a:ext>
            </a:extLst>
          </p:cNvPr>
          <p:cNvGrpSpPr/>
          <p:nvPr/>
        </p:nvGrpSpPr>
        <p:grpSpPr>
          <a:xfrm>
            <a:off x="844469" y="2409728"/>
            <a:ext cx="540000" cy="540000"/>
            <a:chOff x="838200" y="1905000"/>
            <a:chExt cx="1080000" cy="1080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B471997-81DC-89B6-4545-3F6AD43F2B55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35" name="Graphic 34" descr="Influencer with solid fill">
              <a:extLst>
                <a:ext uri="{FF2B5EF4-FFF2-40B4-BE49-F238E27FC236}">
                  <a16:creationId xmlns:a16="http://schemas.microsoft.com/office/drawing/2014/main" id="{97DC8785-B324-1F16-EE17-6C4D370F6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CF4013E-2DCA-AA18-904F-3B92FBD0041C}"/>
              </a:ext>
            </a:extLst>
          </p:cNvPr>
          <p:cNvGrpSpPr/>
          <p:nvPr/>
        </p:nvGrpSpPr>
        <p:grpSpPr>
          <a:xfrm>
            <a:off x="844469" y="3131382"/>
            <a:ext cx="540000" cy="540000"/>
            <a:chOff x="838200" y="1905000"/>
            <a:chExt cx="1080000" cy="1080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4EFC1A4-0C41-8749-4330-E16CA75AD877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38" name="Graphic 37" descr="Magnifying glass with solid fill">
              <a:extLst>
                <a:ext uri="{FF2B5EF4-FFF2-40B4-BE49-F238E27FC236}">
                  <a16:creationId xmlns:a16="http://schemas.microsoft.com/office/drawing/2014/main" id="{2E21A9D2-1EAE-793C-FF1C-62C7777A8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C529F51-08AA-0464-1D07-BE7BA2B6AE9E}"/>
              </a:ext>
            </a:extLst>
          </p:cNvPr>
          <p:cNvGrpSpPr/>
          <p:nvPr/>
        </p:nvGrpSpPr>
        <p:grpSpPr>
          <a:xfrm>
            <a:off x="838200" y="3843059"/>
            <a:ext cx="540000" cy="540000"/>
            <a:chOff x="838200" y="1905000"/>
            <a:chExt cx="1080000" cy="1080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91F2583-5A61-5F1F-21B9-D5FADAEAAD66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41" name="Graphic 40" descr="Normal Distribution with solid fill">
              <a:extLst>
                <a:ext uri="{FF2B5EF4-FFF2-40B4-BE49-F238E27FC236}">
                  <a16:creationId xmlns:a16="http://schemas.microsoft.com/office/drawing/2014/main" id="{A0067B6C-AB59-EEAD-7ADE-3CE08DD54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1C900F-433F-788E-B10E-436E366E1236}"/>
              </a:ext>
            </a:extLst>
          </p:cNvPr>
          <p:cNvCxnSpPr>
            <a:stCxn id="34" idx="4"/>
            <a:endCxn id="37" idx="0"/>
          </p:cNvCxnSpPr>
          <p:nvPr/>
        </p:nvCxnSpPr>
        <p:spPr>
          <a:xfrm>
            <a:off x="1114469" y="2949728"/>
            <a:ext cx="0" cy="181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74A63FB-3309-7791-0439-C44D0E8740D7}"/>
              </a:ext>
            </a:extLst>
          </p:cNvPr>
          <p:cNvCxnSpPr>
            <a:cxnSpLocks/>
            <a:stCxn id="37" idx="4"/>
            <a:endCxn id="40" idx="0"/>
          </p:cNvCxnSpPr>
          <p:nvPr/>
        </p:nvCxnSpPr>
        <p:spPr>
          <a:xfrm flipH="1">
            <a:off x="1108200" y="3671382"/>
            <a:ext cx="6269" cy="171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DBF0791-553F-307D-34E6-C95A315A0AE6}"/>
              </a:ext>
            </a:extLst>
          </p:cNvPr>
          <p:cNvGrpSpPr/>
          <p:nvPr/>
        </p:nvGrpSpPr>
        <p:grpSpPr>
          <a:xfrm>
            <a:off x="844469" y="1692045"/>
            <a:ext cx="540000" cy="540000"/>
            <a:chOff x="838200" y="1905000"/>
            <a:chExt cx="1080000" cy="10800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5AF7B60-9D35-6AD4-35D7-D6A57C4E0B5A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46" name="Graphic 45" descr="Database with solid fill">
              <a:extLst>
                <a:ext uri="{FF2B5EF4-FFF2-40B4-BE49-F238E27FC236}">
                  <a16:creationId xmlns:a16="http://schemas.microsoft.com/office/drawing/2014/main" id="{0A6630BE-E20F-D135-2F16-22BD768C7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EA510EF-0DAA-ADA2-BD98-DD87EEA216B1}"/>
              </a:ext>
            </a:extLst>
          </p:cNvPr>
          <p:cNvCxnSpPr>
            <a:cxnSpLocks/>
            <a:stCxn id="45" idx="4"/>
            <a:endCxn id="34" idx="0"/>
          </p:cNvCxnSpPr>
          <p:nvPr/>
        </p:nvCxnSpPr>
        <p:spPr>
          <a:xfrm>
            <a:off x="1114469" y="2232045"/>
            <a:ext cx="0" cy="177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F7BE868-28F2-DF06-8678-A014E0E7AB01}"/>
              </a:ext>
            </a:extLst>
          </p:cNvPr>
          <p:cNvSpPr txBox="1"/>
          <p:nvPr/>
        </p:nvSpPr>
        <p:spPr>
          <a:xfrm>
            <a:off x="1432842" y="2451128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Modelling</a:t>
            </a:r>
            <a:endParaRPr lang="en-SE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F8A8FA9-EC40-78BD-69B9-D63990AEC07E}"/>
              </a:ext>
            </a:extLst>
          </p:cNvPr>
          <p:cNvSpPr txBox="1"/>
          <p:nvPr/>
        </p:nvSpPr>
        <p:spPr>
          <a:xfrm>
            <a:off x="1439923" y="3170549"/>
            <a:ext cx="1943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Identification</a:t>
            </a:r>
            <a:endParaRPr lang="en-S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F416BC-E98C-1843-1532-B6C70A40D672}"/>
              </a:ext>
            </a:extLst>
          </p:cNvPr>
          <p:cNvSpPr txBox="1"/>
          <p:nvPr/>
        </p:nvSpPr>
        <p:spPr>
          <a:xfrm>
            <a:off x="1439923" y="3878762"/>
            <a:ext cx="161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Estimation</a:t>
            </a:r>
            <a:endParaRPr lang="en-SE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2BF937-6BA6-DDFC-EAC9-EE859AFE3ADD}"/>
              </a:ext>
            </a:extLst>
          </p:cNvPr>
          <p:cNvSpPr txBox="1"/>
          <p:nvPr/>
        </p:nvSpPr>
        <p:spPr>
          <a:xfrm>
            <a:off x="1439923" y="1721554"/>
            <a:ext cx="2261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Data Collection</a:t>
            </a:r>
            <a:endParaRPr lang="en-SE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5EB22E-876B-3BCF-0DF1-D0787B5DBD77}"/>
              </a:ext>
            </a:extLst>
          </p:cNvPr>
          <p:cNvSpPr/>
          <p:nvPr/>
        </p:nvSpPr>
        <p:spPr>
          <a:xfrm>
            <a:off x="6458873" y="3479501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/>
              <a:t>x</a:t>
            </a:r>
            <a:endParaRPr lang="en-US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2D4E3AD-340C-F387-6574-57431268A5DB}"/>
              </a:ext>
            </a:extLst>
          </p:cNvPr>
          <p:cNvSpPr/>
          <p:nvPr/>
        </p:nvSpPr>
        <p:spPr>
          <a:xfrm>
            <a:off x="7892286" y="3479501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/>
              <a:t>y</a:t>
            </a:r>
            <a:endParaRPr lang="en-US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DA9761-9E80-8040-3483-56FD175FE4FF}"/>
              </a:ext>
            </a:extLst>
          </p:cNvPr>
          <p:cNvCxnSpPr>
            <a:stCxn id="17" idx="6"/>
            <a:endCxn id="20" idx="2"/>
          </p:cNvCxnSpPr>
          <p:nvPr/>
        </p:nvCxnSpPr>
        <p:spPr>
          <a:xfrm>
            <a:off x="6818873" y="3659501"/>
            <a:ext cx="1073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7E6F0DF1-AFD6-19C9-9E92-0A4B8E485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651736"/>
              </p:ext>
            </p:extLst>
          </p:nvPr>
        </p:nvGraphicFramePr>
        <p:xfrm>
          <a:off x="9138812" y="2614326"/>
          <a:ext cx="10033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50">
                  <a:extLst>
                    <a:ext uri="{9D8B030D-6E8A-4147-A177-3AD203B41FA5}">
                      <a16:colId xmlns:a16="http://schemas.microsoft.com/office/drawing/2014/main" val="421997289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794981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E" dirty="0"/>
                        <a:t>x</a:t>
                      </a:r>
                    </a:p>
                  </a:txBody>
                  <a:tcPr>
                    <a:solidFill>
                      <a:srgbClr val="F876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y</a:t>
                      </a:r>
                    </a:p>
                  </a:txBody>
                  <a:tcPr>
                    <a:solidFill>
                      <a:srgbClr val="00BF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626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62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250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80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62048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BD88F371-6ED2-DE9A-10BF-91214773B1B1}"/>
              </a:ext>
            </a:extLst>
          </p:cNvPr>
          <p:cNvSpPr txBox="1"/>
          <p:nvPr/>
        </p:nvSpPr>
        <p:spPr>
          <a:xfrm>
            <a:off x="6430963" y="1690601"/>
            <a:ext cx="1849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b="1" dirty="0"/>
              <a:t>Assumed DAG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D46008-754B-DBBE-710A-EDCB69FF3AEC}"/>
              </a:ext>
            </a:extLst>
          </p:cNvPr>
          <p:cNvSpPr txBox="1"/>
          <p:nvPr/>
        </p:nvSpPr>
        <p:spPr>
          <a:xfrm>
            <a:off x="9174219" y="1690601"/>
            <a:ext cx="1935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b="1" dirty="0"/>
              <a:t>Collected Data</a:t>
            </a:r>
          </a:p>
        </p:txBody>
      </p:sp>
    </p:spTree>
    <p:extLst>
      <p:ext uri="{BB962C8B-B14F-4D97-AF65-F5344CB8AC3E}">
        <p14:creationId xmlns:p14="http://schemas.microsoft.com/office/powerpoint/2010/main" val="19551005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B67A6-1EB5-1F8C-24F5-406F203DB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D9A2-39FA-C689-C166-FA4773F5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Scientific Workflow: Better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30E7-B377-78FF-B9D1-DC26E8D70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3FBA6-7408-A2AE-DED3-904673DE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3FC76-6AA8-691B-903E-4F915739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64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18D6BCF-A77F-B779-7864-20F46CC3EC23}"/>
              </a:ext>
            </a:extLst>
          </p:cNvPr>
          <p:cNvGrpSpPr/>
          <p:nvPr/>
        </p:nvGrpSpPr>
        <p:grpSpPr>
          <a:xfrm>
            <a:off x="844469" y="1692900"/>
            <a:ext cx="540000" cy="540000"/>
            <a:chOff x="838200" y="1905000"/>
            <a:chExt cx="1080000" cy="1080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81CE8E9-C326-F8CF-91D3-0947C6AB28DC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35" name="Graphic 34" descr="Influencer with solid fill">
              <a:extLst>
                <a:ext uri="{FF2B5EF4-FFF2-40B4-BE49-F238E27FC236}">
                  <a16:creationId xmlns:a16="http://schemas.microsoft.com/office/drawing/2014/main" id="{E9970666-9C54-9156-0873-C2D003CB7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5AA9DB3-3FBA-0321-297F-D8C4F27F4F40}"/>
              </a:ext>
            </a:extLst>
          </p:cNvPr>
          <p:cNvGrpSpPr/>
          <p:nvPr/>
        </p:nvGrpSpPr>
        <p:grpSpPr>
          <a:xfrm>
            <a:off x="844469" y="2414554"/>
            <a:ext cx="540000" cy="540000"/>
            <a:chOff x="838200" y="1905000"/>
            <a:chExt cx="1080000" cy="1080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C213989-8BF5-E37B-7858-0656A005B59F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38" name="Graphic 37" descr="Magnifying glass with solid fill">
              <a:extLst>
                <a:ext uri="{FF2B5EF4-FFF2-40B4-BE49-F238E27FC236}">
                  <a16:creationId xmlns:a16="http://schemas.microsoft.com/office/drawing/2014/main" id="{02537067-5798-CB16-FE54-E447305BD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FD8BF5D-4A48-8C5B-86AB-C27DC7299019}"/>
              </a:ext>
            </a:extLst>
          </p:cNvPr>
          <p:cNvGrpSpPr/>
          <p:nvPr/>
        </p:nvGrpSpPr>
        <p:grpSpPr>
          <a:xfrm>
            <a:off x="838200" y="3850827"/>
            <a:ext cx="540000" cy="540000"/>
            <a:chOff x="838200" y="1905000"/>
            <a:chExt cx="1080000" cy="1080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928EABB-820B-748C-976C-553660D0A1E1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41" name="Graphic 40" descr="Normal Distribution with solid fill">
              <a:extLst>
                <a:ext uri="{FF2B5EF4-FFF2-40B4-BE49-F238E27FC236}">
                  <a16:creationId xmlns:a16="http://schemas.microsoft.com/office/drawing/2014/main" id="{5F05D5BA-81B3-713E-5D83-6D6F880BF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2552B0-4A86-8593-12AF-5A903D07DF7F}"/>
              </a:ext>
            </a:extLst>
          </p:cNvPr>
          <p:cNvCxnSpPr>
            <a:stCxn id="34" idx="4"/>
            <a:endCxn id="37" idx="0"/>
          </p:cNvCxnSpPr>
          <p:nvPr/>
        </p:nvCxnSpPr>
        <p:spPr>
          <a:xfrm>
            <a:off x="1114469" y="2232900"/>
            <a:ext cx="0" cy="181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583DB3-7E16-FFA2-DACF-DB5077AA59D4}"/>
              </a:ext>
            </a:extLst>
          </p:cNvPr>
          <p:cNvCxnSpPr>
            <a:cxnSpLocks/>
            <a:stCxn id="37" idx="4"/>
            <a:endCxn id="45" idx="0"/>
          </p:cNvCxnSpPr>
          <p:nvPr/>
        </p:nvCxnSpPr>
        <p:spPr>
          <a:xfrm flipH="1">
            <a:off x="1111762" y="2954554"/>
            <a:ext cx="2707" cy="176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75810D6-6BE8-EDD9-208B-1191F28CC5BC}"/>
              </a:ext>
            </a:extLst>
          </p:cNvPr>
          <p:cNvGrpSpPr/>
          <p:nvPr/>
        </p:nvGrpSpPr>
        <p:grpSpPr>
          <a:xfrm>
            <a:off x="841762" y="3130555"/>
            <a:ext cx="540000" cy="540000"/>
            <a:chOff x="838200" y="1905000"/>
            <a:chExt cx="1080000" cy="10800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774EFB2-C2EB-0D34-F92C-165789BB5D45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46" name="Graphic 45" descr="Database with solid fill">
              <a:extLst>
                <a:ext uri="{FF2B5EF4-FFF2-40B4-BE49-F238E27FC236}">
                  <a16:creationId xmlns:a16="http://schemas.microsoft.com/office/drawing/2014/main" id="{232B01EB-1108-3F76-B015-55629E6F9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D62CAE-22A3-B541-83A7-69BB754D5E7C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1108200" y="3670555"/>
            <a:ext cx="3562" cy="18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8E1EBC3-D461-BF52-4FDD-84BDDCC3DA3F}"/>
              </a:ext>
            </a:extLst>
          </p:cNvPr>
          <p:cNvSpPr txBox="1"/>
          <p:nvPr/>
        </p:nvSpPr>
        <p:spPr>
          <a:xfrm>
            <a:off x="1432842" y="1734300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Modelling</a:t>
            </a:r>
            <a:endParaRPr lang="en-SE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18B30A-3438-0138-0BA4-C213EEC13FAC}"/>
              </a:ext>
            </a:extLst>
          </p:cNvPr>
          <p:cNvSpPr txBox="1"/>
          <p:nvPr/>
        </p:nvSpPr>
        <p:spPr>
          <a:xfrm>
            <a:off x="1439923" y="2453721"/>
            <a:ext cx="1943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Identification</a:t>
            </a:r>
            <a:endParaRPr lang="en-S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0E7470-4CFA-0757-7F86-D80B5AC310EE}"/>
              </a:ext>
            </a:extLst>
          </p:cNvPr>
          <p:cNvSpPr txBox="1"/>
          <p:nvPr/>
        </p:nvSpPr>
        <p:spPr>
          <a:xfrm>
            <a:off x="1439923" y="3886530"/>
            <a:ext cx="161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Estimation</a:t>
            </a:r>
            <a:endParaRPr lang="en-SE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1D03E8-264F-255C-691D-4C695FF0D912}"/>
              </a:ext>
            </a:extLst>
          </p:cNvPr>
          <p:cNvSpPr txBox="1"/>
          <p:nvPr/>
        </p:nvSpPr>
        <p:spPr>
          <a:xfrm>
            <a:off x="1437216" y="3160064"/>
            <a:ext cx="2261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Data Collection</a:t>
            </a:r>
            <a:endParaRPr lang="en-SE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A8F6DC-AB13-D577-C8EF-E78AF6374E18}"/>
              </a:ext>
            </a:extLst>
          </p:cNvPr>
          <p:cNvSpPr/>
          <p:nvPr/>
        </p:nvSpPr>
        <p:spPr>
          <a:xfrm>
            <a:off x="6458873" y="3479501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/>
              <a:t>x</a:t>
            </a:r>
            <a:endParaRPr lang="en-US" b="1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31B0BE-4FE4-C9F7-8496-28128BE0EBEA}"/>
              </a:ext>
            </a:extLst>
          </p:cNvPr>
          <p:cNvSpPr/>
          <p:nvPr/>
        </p:nvSpPr>
        <p:spPr>
          <a:xfrm>
            <a:off x="7892286" y="3479501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/>
              <a:t>y</a:t>
            </a:r>
            <a:endParaRPr lang="en-US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904916-B9A6-506D-C836-6B68D41C44B4}"/>
              </a:ext>
            </a:extLst>
          </p:cNvPr>
          <p:cNvCxnSpPr>
            <a:stCxn id="25" idx="6"/>
            <a:endCxn id="28" idx="2"/>
          </p:cNvCxnSpPr>
          <p:nvPr/>
        </p:nvCxnSpPr>
        <p:spPr>
          <a:xfrm>
            <a:off x="6818873" y="3659501"/>
            <a:ext cx="1073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72F5A25-7489-93BD-DBD3-8C09AF811B31}"/>
              </a:ext>
            </a:extLst>
          </p:cNvPr>
          <p:cNvSpPr/>
          <p:nvPr/>
        </p:nvSpPr>
        <p:spPr>
          <a:xfrm>
            <a:off x="7175578" y="2830463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>
                <a:solidFill>
                  <a:schemeClr val="tx1"/>
                </a:solidFill>
              </a:rPr>
              <a:t>z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719ACE-3156-368D-AC81-7AE815CDCD73}"/>
              </a:ext>
            </a:extLst>
          </p:cNvPr>
          <p:cNvCxnSpPr>
            <a:cxnSpLocks/>
            <a:stCxn id="31" idx="3"/>
            <a:endCxn id="25" idx="7"/>
          </p:cNvCxnSpPr>
          <p:nvPr/>
        </p:nvCxnSpPr>
        <p:spPr>
          <a:xfrm flipH="1">
            <a:off x="6766152" y="3137742"/>
            <a:ext cx="462147" cy="394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30CC391-D3A2-F969-996B-C79F73AC1BE9}"/>
              </a:ext>
            </a:extLst>
          </p:cNvPr>
          <p:cNvCxnSpPr>
            <a:cxnSpLocks/>
            <a:stCxn id="31" idx="5"/>
            <a:endCxn id="28" idx="1"/>
          </p:cNvCxnSpPr>
          <p:nvPr/>
        </p:nvCxnSpPr>
        <p:spPr>
          <a:xfrm>
            <a:off x="7482857" y="3137742"/>
            <a:ext cx="462150" cy="394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F933D17-4A84-1321-E180-FC73E507ADBC}"/>
              </a:ext>
            </a:extLst>
          </p:cNvPr>
          <p:cNvSpPr txBox="1"/>
          <p:nvPr/>
        </p:nvSpPr>
        <p:spPr>
          <a:xfrm>
            <a:off x="6394929" y="2091388"/>
            <a:ext cx="1921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dirty="0"/>
              <a:t>hard-to-measure </a:t>
            </a:r>
          </a:p>
          <a:p>
            <a:pPr algn="ctr"/>
            <a:r>
              <a:rPr lang="en-SE" dirty="0"/>
              <a:t>confounder</a:t>
            </a:r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3B4E4FFB-5BE0-0094-1402-CEB6C54A8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48481"/>
              </p:ext>
            </p:extLst>
          </p:nvPr>
        </p:nvGraphicFramePr>
        <p:xfrm>
          <a:off x="9138812" y="2614326"/>
          <a:ext cx="15049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50">
                  <a:extLst>
                    <a:ext uri="{9D8B030D-6E8A-4147-A177-3AD203B41FA5}">
                      <a16:colId xmlns:a16="http://schemas.microsoft.com/office/drawing/2014/main" val="421997289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79498115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515357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E" dirty="0"/>
                        <a:t>x</a:t>
                      </a:r>
                    </a:p>
                  </a:txBody>
                  <a:tcPr>
                    <a:solidFill>
                      <a:srgbClr val="F876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y</a:t>
                      </a:r>
                    </a:p>
                  </a:txBody>
                  <a:tcPr>
                    <a:solidFill>
                      <a:srgbClr val="00BF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626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62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250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80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62048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55329C02-3C0B-96AA-E2F4-CBD2B574443A}"/>
              </a:ext>
            </a:extLst>
          </p:cNvPr>
          <p:cNvSpPr txBox="1"/>
          <p:nvPr/>
        </p:nvSpPr>
        <p:spPr>
          <a:xfrm>
            <a:off x="6430963" y="1690601"/>
            <a:ext cx="1849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b="1" dirty="0"/>
              <a:t>Assumed DAG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C493A9-C56F-3EBF-B329-CF24AC2B1C09}"/>
              </a:ext>
            </a:extLst>
          </p:cNvPr>
          <p:cNvSpPr txBox="1"/>
          <p:nvPr/>
        </p:nvSpPr>
        <p:spPr>
          <a:xfrm>
            <a:off x="9174219" y="1690601"/>
            <a:ext cx="1935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b="1" dirty="0"/>
              <a:t>Collected Data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93598F5-951A-56F3-BBEF-61C1856BE23B}"/>
              </a:ext>
            </a:extLst>
          </p:cNvPr>
          <p:cNvGrpSpPr/>
          <p:nvPr/>
        </p:nvGrpSpPr>
        <p:grpSpPr>
          <a:xfrm>
            <a:off x="838200" y="4908923"/>
            <a:ext cx="10515599" cy="946595"/>
            <a:chOff x="775411" y="5230368"/>
            <a:chExt cx="10515599" cy="946595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DE7F9E6-E4E8-1C2B-B20A-4B7D281BBAD6}"/>
                </a:ext>
              </a:extLst>
            </p:cNvPr>
            <p:cNvSpPr/>
            <p:nvPr/>
          </p:nvSpPr>
          <p:spPr>
            <a:xfrm>
              <a:off x="775411" y="5230368"/>
              <a:ext cx="10515599" cy="94659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SE" dirty="0"/>
                <a:t>Determine the variables about which you need to collect data in order to estimate an unbiased effect of interest </a:t>
              </a:r>
              <a:r>
                <a:rPr lang="en-SE" i="1" dirty="0"/>
                <a:t>before </a:t>
              </a:r>
              <a:r>
                <a:rPr lang="en-SE" dirty="0"/>
                <a:t>collecting that data.</a:t>
              </a:r>
            </a:p>
          </p:txBody>
        </p:sp>
        <p:pic>
          <p:nvPicPr>
            <p:cNvPr id="66" name="Graphic 65" descr="Open quotation mark with solid fill">
              <a:extLst>
                <a:ext uri="{FF2B5EF4-FFF2-40B4-BE49-F238E27FC236}">
                  <a16:creationId xmlns:a16="http://schemas.microsoft.com/office/drawing/2014/main" id="{E4B5AC4F-E187-1562-511D-443BD5D23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49309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9DD39-8B59-5D8C-09E9-AD8E4057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B64E-8BC6-E2FE-ED99-91C802DE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Scientific Workflow: Best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91F56-9AAA-679F-8857-C6BA69F2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42585-0E0B-FF6B-5755-28DAE2AC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35A42-47D3-638D-384E-C2D18C0D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65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331DDF-CB3E-904B-15EE-A67C71456020}"/>
              </a:ext>
            </a:extLst>
          </p:cNvPr>
          <p:cNvSpPr/>
          <p:nvPr/>
        </p:nvSpPr>
        <p:spPr>
          <a:xfrm>
            <a:off x="6458873" y="3479501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/>
              <a:t>x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75D904-EEA8-9B0A-A8DC-8D20264148A5}"/>
              </a:ext>
            </a:extLst>
          </p:cNvPr>
          <p:cNvSpPr/>
          <p:nvPr/>
        </p:nvSpPr>
        <p:spPr>
          <a:xfrm>
            <a:off x="7892286" y="3479501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/>
              <a:t>y</a:t>
            </a:r>
            <a:endParaRPr lang="en-US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A0A128-6EB9-C94F-41DD-3907C1461644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6818873" y="3659501"/>
            <a:ext cx="1073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A88E45B-1F0F-0AB7-B354-FCD5A965618C}"/>
              </a:ext>
            </a:extLst>
          </p:cNvPr>
          <p:cNvSpPr/>
          <p:nvPr/>
        </p:nvSpPr>
        <p:spPr>
          <a:xfrm>
            <a:off x="7175578" y="2830463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>
                <a:solidFill>
                  <a:schemeClr val="tx1"/>
                </a:solidFill>
              </a:rPr>
              <a:t>z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3CCAF2-7360-F88B-D789-132901BB1BDD}"/>
              </a:ext>
            </a:extLst>
          </p:cNvPr>
          <p:cNvCxnSpPr>
            <a:cxnSpLocks/>
            <a:stCxn id="18" idx="3"/>
            <a:endCxn id="14" idx="7"/>
          </p:cNvCxnSpPr>
          <p:nvPr/>
        </p:nvCxnSpPr>
        <p:spPr>
          <a:xfrm flipH="1">
            <a:off x="6766152" y="3137742"/>
            <a:ext cx="462147" cy="394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6BE72C-1F3B-C825-92A9-11708F24D109}"/>
              </a:ext>
            </a:extLst>
          </p:cNvPr>
          <p:cNvCxnSpPr>
            <a:cxnSpLocks/>
            <a:stCxn id="18" idx="5"/>
            <a:endCxn id="15" idx="1"/>
          </p:cNvCxnSpPr>
          <p:nvPr/>
        </p:nvCxnSpPr>
        <p:spPr>
          <a:xfrm>
            <a:off x="7482857" y="3137742"/>
            <a:ext cx="462150" cy="394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777570C-9AD2-9320-5DBB-022CC1B6D5EB}"/>
              </a:ext>
            </a:extLst>
          </p:cNvPr>
          <p:cNvSpPr/>
          <p:nvPr/>
        </p:nvSpPr>
        <p:spPr>
          <a:xfrm>
            <a:off x="7175578" y="4135645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52CAC9-387F-DCFD-CD6D-86CB7DAFBAE3}"/>
              </a:ext>
            </a:extLst>
          </p:cNvPr>
          <p:cNvCxnSpPr>
            <a:cxnSpLocks/>
            <a:stCxn id="26" idx="7"/>
            <a:endCxn id="15" idx="3"/>
          </p:cNvCxnSpPr>
          <p:nvPr/>
        </p:nvCxnSpPr>
        <p:spPr>
          <a:xfrm flipV="1">
            <a:off x="7482857" y="3786780"/>
            <a:ext cx="462150" cy="401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63BD1A-242B-5871-C21B-AC3941A7170D}"/>
              </a:ext>
            </a:extLst>
          </p:cNvPr>
          <p:cNvCxnSpPr>
            <a:cxnSpLocks/>
            <a:stCxn id="26" idx="1"/>
            <a:endCxn id="14" idx="5"/>
          </p:cNvCxnSpPr>
          <p:nvPr/>
        </p:nvCxnSpPr>
        <p:spPr>
          <a:xfrm flipH="1" flipV="1">
            <a:off x="6766152" y="3786780"/>
            <a:ext cx="462147" cy="401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486070D-16BB-3177-DCDB-14D9AA5BAA5E}"/>
              </a:ext>
            </a:extLst>
          </p:cNvPr>
          <p:cNvSpPr txBox="1"/>
          <p:nvPr/>
        </p:nvSpPr>
        <p:spPr>
          <a:xfrm>
            <a:off x="6394929" y="2091388"/>
            <a:ext cx="1921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dirty="0"/>
              <a:t>hard-to-measure </a:t>
            </a:r>
          </a:p>
          <a:p>
            <a:pPr algn="ctr"/>
            <a:r>
              <a:rPr lang="en-SE" dirty="0"/>
              <a:t>confounder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B52FC4-5315-19CF-37A0-35B296CEBD64}"/>
              </a:ext>
            </a:extLst>
          </p:cNvPr>
          <p:cNvSpPr txBox="1"/>
          <p:nvPr/>
        </p:nvSpPr>
        <p:spPr>
          <a:xfrm>
            <a:off x="6096000" y="4618660"/>
            <a:ext cx="2519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dirty="0"/>
              <a:t>impossible-to-measure</a:t>
            </a:r>
          </a:p>
          <a:p>
            <a:pPr algn="ctr"/>
            <a:r>
              <a:rPr lang="en-SE" dirty="0"/>
              <a:t>confounder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401610E-1C53-2A26-F353-FC2E526CB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293745"/>
              </p:ext>
            </p:extLst>
          </p:nvPr>
        </p:nvGraphicFramePr>
        <p:xfrm>
          <a:off x="9138812" y="2614326"/>
          <a:ext cx="2006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50">
                  <a:extLst>
                    <a:ext uri="{9D8B030D-6E8A-4147-A177-3AD203B41FA5}">
                      <a16:colId xmlns:a16="http://schemas.microsoft.com/office/drawing/2014/main" val="421997289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79498115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515357490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52619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E" dirty="0"/>
                        <a:t>x</a:t>
                      </a:r>
                    </a:p>
                  </a:txBody>
                  <a:tcPr>
                    <a:solidFill>
                      <a:srgbClr val="F876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y</a:t>
                      </a:r>
                    </a:p>
                  </a:txBody>
                  <a:tcPr>
                    <a:solidFill>
                      <a:srgbClr val="00BF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626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62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250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80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62048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B315F2FB-EE3E-8E50-D5A5-5A276D7C295D}"/>
              </a:ext>
            </a:extLst>
          </p:cNvPr>
          <p:cNvGrpSpPr/>
          <p:nvPr/>
        </p:nvGrpSpPr>
        <p:grpSpPr>
          <a:xfrm>
            <a:off x="844469" y="1692900"/>
            <a:ext cx="540000" cy="540000"/>
            <a:chOff x="838200" y="1905000"/>
            <a:chExt cx="1080000" cy="1080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36F8EEE-6F49-429D-884A-82BFBCB43D53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11" name="Graphic 10" descr="Influencer with solid fill">
              <a:extLst>
                <a:ext uri="{FF2B5EF4-FFF2-40B4-BE49-F238E27FC236}">
                  <a16:creationId xmlns:a16="http://schemas.microsoft.com/office/drawing/2014/main" id="{509F22D0-B8F5-1B50-177C-025DEE383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9F0EDA-DB96-A51F-971D-D63F2FDA7986}"/>
              </a:ext>
            </a:extLst>
          </p:cNvPr>
          <p:cNvGrpSpPr/>
          <p:nvPr/>
        </p:nvGrpSpPr>
        <p:grpSpPr>
          <a:xfrm>
            <a:off x="844469" y="2414554"/>
            <a:ext cx="540000" cy="540000"/>
            <a:chOff x="838200" y="1905000"/>
            <a:chExt cx="1080000" cy="108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72E1A1B-AFA7-3C01-0E14-C62C356B7508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20" name="Graphic 19" descr="Magnifying glass with solid fill">
              <a:extLst>
                <a:ext uri="{FF2B5EF4-FFF2-40B4-BE49-F238E27FC236}">
                  <a16:creationId xmlns:a16="http://schemas.microsoft.com/office/drawing/2014/main" id="{57F1DC1B-F82F-5608-1FAC-C5B5785CB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EC8667-FF56-223D-B022-EAD26BF45B57}"/>
              </a:ext>
            </a:extLst>
          </p:cNvPr>
          <p:cNvCxnSpPr>
            <a:stCxn id="10" idx="4"/>
            <a:endCxn id="17" idx="0"/>
          </p:cNvCxnSpPr>
          <p:nvPr/>
        </p:nvCxnSpPr>
        <p:spPr>
          <a:xfrm>
            <a:off x="1114469" y="2232900"/>
            <a:ext cx="0" cy="181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8A1F7F-A38E-890C-D50B-BE1FF59BE5C2}"/>
              </a:ext>
            </a:extLst>
          </p:cNvPr>
          <p:cNvCxnSpPr>
            <a:cxnSpLocks/>
            <a:stCxn id="17" idx="4"/>
            <a:endCxn id="31" idx="0"/>
          </p:cNvCxnSpPr>
          <p:nvPr/>
        </p:nvCxnSpPr>
        <p:spPr>
          <a:xfrm flipH="1">
            <a:off x="1111762" y="2954554"/>
            <a:ext cx="2707" cy="176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90EE12-78D9-E1CA-B737-0868A64432F7}"/>
              </a:ext>
            </a:extLst>
          </p:cNvPr>
          <p:cNvGrpSpPr/>
          <p:nvPr/>
        </p:nvGrpSpPr>
        <p:grpSpPr>
          <a:xfrm>
            <a:off x="841762" y="3130555"/>
            <a:ext cx="540000" cy="540000"/>
            <a:chOff x="838200" y="1905000"/>
            <a:chExt cx="1080000" cy="1080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20F3FC-439A-B4A0-E15C-E8274F1942E7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32" name="Graphic 31" descr="Database with solid fill">
              <a:extLst>
                <a:ext uri="{FF2B5EF4-FFF2-40B4-BE49-F238E27FC236}">
                  <a16:creationId xmlns:a16="http://schemas.microsoft.com/office/drawing/2014/main" id="{D7DA8D5A-C742-294D-92B8-697622A71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98ECC9A-8FEE-CE54-520E-0E38F73C9844}"/>
              </a:ext>
            </a:extLst>
          </p:cNvPr>
          <p:cNvCxnSpPr>
            <a:cxnSpLocks/>
            <a:stCxn id="31" idx="4"/>
            <a:endCxn id="62" idx="0"/>
          </p:cNvCxnSpPr>
          <p:nvPr/>
        </p:nvCxnSpPr>
        <p:spPr>
          <a:xfrm flipH="1">
            <a:off x="1108482" y="3670555"/>
            <a:ext cx="3280" cy="161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F5D39D6-5482-B6A9-6BF0-82615438E601}"/>
              </a:ext>
            </a:extLst>
          </p:cNvPr>
          <p:cNvSpPr txBox="1"/>
          <p:nvPr/>
        </p:nvSpPr>
        <p:spPr>
          <a:xfrm>
            <a:off x="1432842" y="1734300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Modelling</a:t>
            </a:r>
            <a:endParaRPr lang="en-S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37C96C1-95E4-8731-2D87-A9D9D1D205E5}"/>
              </a:ext>
            </a:extLst>
          </p:cNvPr>
          <p:cNvSpPr txBox="1"/>
          <p:nvPr/>
        </p:nvSpPr>
        <p:spPr>
          <a:xfrm>
            <a:off x="1439923" y="2453721"/>
            <a:ext cx="1943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Identification</a:t>
            </a:r>
            <a:endParaRPr lang="en-S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12E393-1856-DEE4-16FB-8E923C7DAA3B}"/>
              </a:ext>
            </a:extLst>
          </p:cNvPr>
          <p:cNvSpPr txBox="1"/>
          <p:nvPr/>
        </p:nvSpPr>
        <p:spPr>
          <a:xfrm>
            <a:off x="1439923" y="4608176"/>
            <a:ext cx="161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Estimation</a:t>
            </a:r>
            <a:endParaRPr lang="en-SE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210F866-44A1-2F42-EA02-803695F172FB}"/>
              </a:ext>
            </a:extLst>
          </p:cNvPr>
          <p:cNvSpPr txBox="1"/>
          <p:nvPr/>
        </p:nvSpPr>
        <p:spPr>
          <a:xfrm>
            <a:off x="1437216" y="3160064"/>
            <a:ext cx="2261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Data Collection</a:t>
            </a:r>
            <a:endParaRPr lang="en-SE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152F7CF-21D3-9448-5EFD-BC41AAB12C68}"/>
              </a:ext>
            </a:extLst>
          </p:cNvPr>
          <p:cNvGrpSpPr/>
          <p:nvPr/>
        </p:nvGrpSpPr>
        <p:grpSpPr>
          <a:xfrm>
            <a:off x="838482" y="4570422"/>
            <a:ext cx="540000" cy="540000"/>
            <a:chOff x="838200" y="1905000"/>
            <a:chExt cx="1080000" cy="108000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0998065-2F37-CC50-2A18-D9E25FAB5EBC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61" name="Graphic 60" descr="Normal Distribution with solid fill">
              <a:extLst>
                <a:ext uri="{FF2B5EF4-FFF2-40B4-BE49-F238E27FC236}">
                  <a16:creationId xmlns:a16="http://schemas.microsoft.com/office/drawing/2014/main" id="{4C9876FA-EB5E-58FB-C283-54B1F5566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sp>
        <p:nvSpPr>
          <p:cNvPr id="62" name="Diamond 61">
            <a:extLst>
              <a:ext uri="{FF2B5EF4-FFF2-40B4-BE49-F238E27FC236}">
                <a16:creationId xmlns:a16="http://schemas.microsoft.com/office/drawing/2014/main" id="{757938F9-930E-500C-B0AD-BF7AF1316C56}"/>
              </a:ext>
            </a:extLst>
          </p:cNvPr>
          <p:cNvSpPr/>
          <p:nvPr/>
        </p:nvSpPr>
        <p:spPr>
          <a:xfrm>
            <a:off x="802482" y="3832132"/>
            <a:ext cx="612000" cy="5760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1CE632B-25C8-8F4C-77C7-2CD9277B3DCD}"/>
              </a:ext>
            </a:extLst>
          </p:cNvPr>
          <p:cNvCxnSpPr>
            <a:cxnSpLocks/>
            <a:stCxn id="62" idx="2"/>
            <a:endCxn id="60" idx="0"/>
          </p:cNvCxnSpPr>
          <p:nvPr/>
        </p:nvCxnSpPr>
        <p:spPr>
          <a:xfrm>
            <a:off x="1108482" y="4408132"/>
            <a:ext cx="0" cy="162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F58E637-7C94-1F07-EBDF-67A697F9A567}"/>
              </a:ext>
            </a:extLst>
          </p:cNvPr>
          <p:cNvSpPr txBox="1"/>
          <p:nvPr/>
        </p:nvSpPr>
        <p:spPr>
          <a:xfrm>
            <a:off x="3817642" y="4418946"/>
            <a:ext cx="1398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Alternate</a:t>
            </a:r>
            <a:br>
              <a:rPr lang="en-SE" sz="2400" dirty="0"/>
            </a:br>
            <a:r>
              <a:rPr lang="en-SE" sz="2400" dirty="0"/>
              <a:t>Strategy</a:t>
            </a:r>
            <a:endParaRPr lang="en-SE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856FDCC-A23F-701F-63C5-13A32AA4E37C}"/>
              </a:ext>
            </a:extLst>
          </p:cNvPr>
          <p:cNvGrpSpPr/>
          <p:nvPr/>
        </p:nvGrpSpPr>
        <p:grpSpPr>
          <a:xfrm>
            <a:off x="3236242" y="4564445"/>
            <a:ext cx="540000" cy="540000"/>
            <a:chOff x="838200" y="1905000"/>
            <a:chExt cx="1080000" cy="108000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D2E0E10-C370-0DAE-09B9-AE21A4EC6F3B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77" name="Graphic 76" descr="Flask with solid fill">
              <a:extLst>
                <a:ext uri="{FF2B5EF4-FFF2-40B4-BE49-F238E27FC236}">
                  <a16:creationId xmlns:a16="http://schemas.microsoft.com/office/drawing/2014/main" id="{1E00C2E0-4E20-2D4B-B02F-4024083FE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7E30BCE-D489-2016-AD56-33FA719E9ACA}"/>
              </a:ext>
            </a:extLst>
          </p:cNvPr>
          <p:cNvCxnSpPr>
            <a:cxnSpLocks/>
            <a:stCxn id="62" idx="3"/>
            <a:endCxn id="76" idx="0"/>
          </p:cNvCxnSpPr>
          <p:nvPr/>
        </p:nvCxnSpPr>
        <p:spPr>
          <a:xfrm>
            <a:off x="1414482" y="4120132"/>
            <a:ext cx="2091760" cy="44431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DE9BCDD-E61D-C8E1-FE86-EA65067BDD23}"/>
              </a:ext>
            </a:extLst>
          </p:cNvPr>
          <p:cNvSpPr txBox="1"/>
          <p:nvPr/>
        </p:nvSpPr>
        <p:spPr>
          <a:xfrm>
            <a:off x="1333036" y="3735371"/>
            <a:ext cx="981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600" dirty="0"/>
              <a:t>feasible?</a:t>
            </a:r>
            <a:endParaRPr lang="en-SE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CEE8BD7-0279-48AF-5A4D-BD22D0D343C8}"/>
              </a:ext>
            </a:extLst>
          </p:cNvPr>
          <p:cNvSpPr txBox="1"/>
          <p:nvPr/>
        </p:nvSpPr>
        <p:spPr>
          <a:xfrm>
            <a:off x="6430963" y="1690601"/>
            <a:ext cx="1849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b="1" dirty="0"/>
              <a:t>Assumed DAG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31202F-3E4B-FB3B-13AF-084259E1C76C}"/>
              </a:ext>
            </a:extLst>
          </p:cNvPr>
          <p:cNvSpPr txBox="1"/>
          <p:nvPr/>
        </p:nvSpPr>
        <p:spPr>
          <a:xfrm>
            <a:off x="9174219" y="1690601"/>
            <a:ext cx="1935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b="1" dirty="0"/>
              <a:t>Collected Data</a:t>
            </a:r>
          </a:p>
        </p:txBody>
      </p:sp>
      <p:sp>
        <p:nvSpPr>
          <p:cNvPr id="84" name="Content Placeholder 62">
            <a:extLst>
              <a:ext uri="{FF2B5EF4-FFF2-40B4-BE49-F238E27FC236}">
                <a16:creationId xmlns:a16="http://schemas.microsoft.com/office/drawing/2014/main" id="{3338044F-C686-EDF5-1394-F5C5DD418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93674"/>
            <a:ext cx="10515600" cy="8832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SE" dirty="0"/>
              <a:t>Impossible-to-measure confounders require (a) acknowledgement in the </a:t>
            </a:r>
            <a:r>
              <a:rPr lang="en-SE" b="1" dirty="0"/>
              <a:t>threats to (internal) validity </a:t>
            </a:r>
            <a:r>
              <a:rPr lang="en-SE" dirty="0"/>
              <a:t>and (b) </a:t>
            </a:r>
            <a:r>
              <a:rPr lang="en-SE" b="1" dirty="0"/>
              <a:t>different research strategies</a:t>
            </a:r>
            <a:r>
              <a:rPr lang="en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05027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Arrow: Right 92">
            <a:extLst>
              <a:ext uri="{FF2B5EF4-FFF2-40B4-BE49-F238E27FC236}">
                <a16:creationId xmlns:a16="http://schemas.microsoft.com/office/drawing/2014/main" id="{5C08B701-F9B8-E753-953A-22810D309105}"/>
              </a:ext>
            </a:extLst>
          </p:cNvPr>
          <p:cNvSpPr/>
          <p:nvPr/>
        </p:nvSpPr>
        <p:spPr>
          <a:xfrm>
            <a:off x="690880" y="3578756"/>
            <a:ext cx="10662920" cy="1906824"/>
          </a:xfrm>
          <a:prstGeom prst="rightArrow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100000">
                <a:schemeClr val="tx2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CB063-E5A2-EF18-7F0A-ED08C670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A Vision of Coherent Science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135B1-C3F6-D9F3-BBBB-94B87AC42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8855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Following this scientific workflow enables us as a community to effectively contribute to a coherent scientific endeavour.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FB287-DA97-2F23-D530-371282DD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2CC05-A768-9644-C491-8EA6EB83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CCF7C-0CE3-8EE1-B18D-53291206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66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01137F5-7B09-B8D7-3D9B-662BC1D98421}"/>
              </a:ext>
            </a:extLst>
          </p:cNvPr>
          <p:cNvGrpSpPr/>
          <p:nvPr/>
        </p:nvGrpSpPr>
        <p:grpSpPr>
          <a:xfrm>
            <a:off x="838200" y="2959417"/>
            <a:ext cx="2174240" cy="2870423"/>
            <a:chOff x="826411" y="2809240"/>
            <a:chExt cx="2174240" cy="287042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3CE6CC-A78F-B51E-B13D-AA8D3B52A9DF}"/>
                </a:ext>
              </a:extLst>
            </p:cNvPr>
            <p:cNvSpPr/>
            <p:nvPr/>
          </p:nvSpPr>
          <p:spPr>
            <a:xfrm>
              <a:off x="826411" y="3190463"/>
              <a:ext cx="2174240" cy="248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SE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15" name="Graphic 14" descr="Document with solid fill">
              <a:extLst>
                <a:ext uri="{FF2B5EF4-FFF2-40B4-BE49-F238E27FC236}">
                  <a16:creationId xmlns:a16="http://schemas.microsoft.com/office/drawing/2014/main" id="{1B755B92-9F30-9E3D-2DFC-AE85611DB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6411" y="2809240"/>
              <a:ext cx="360000" cy="3600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ED5A76-13D9-8D71-4080-8A1F59E5628D}"/>
                </a:ext>
              </a:extLst>
            </p:cNvPr>
            <p:cNvSpPr txBox="1"/>
            <p:nvPr/>
          </p:nvSpPr>
          <p:spPr>
            <a:xfrm>
              <a:off x="1189279" y="2862542"/>
              <a:ext cx="165165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E" sz="1200" b="1" dirty="0">
                  <a:solidFill>
                    <a:schemeClr val="tx1"/>
                  </a:solidFill>
                </a:rPr>
                <a:t>Original Contribution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B4C0A3-516F-4D24-9763-CFF4523D3559}"/>
                </a:ext>
              </a:extLst>
            </p:cNvPr>
            <p:cNvSpPr txBox="1"/>
            <p:nvPr/>
          </p:nvSpPr>
          <p:spPr>
            <a:xfrm>
              <a:off x="937607" y="3334982"/>
              <a:ext cx="195184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E" sz="1400" b="1" dirty="0">
                  <a:solidFill>
                    <a:schemeClr val="tx1"/>
                  </a:solidFill>
                </a:rPr>
                <a:t>The Effect of X on Y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9DD7913-949C-EF20-710B-A6074D22B53B}"/>
                </a:ext>
              </a:extLst>
            </p:cNvPr>
            <p:cNvSpPr/>
            <p:nvPr/>
          </p:nvSpPr>
          <p:spPr>
            <a:xfrm>
              <a:off x="1006411" y="5042558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x</a:t>
              </a:r>
              <a:endParaRPr lang="en-US" b="1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6A6F29A-4C92-F969-D8F6-45882DD1413E}"/>
                </a:ext>
              </a:extLst>
            </p:cNvPr>
            <p:cNvSpPr/>
            <p:nvPr/>
          </p:nvSpPr>
          <p:spPr>
            <a:xfrm>
              <a:off x="2439824" y="5042558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y</a:t>
              </a:r>
              <a:endParaRPr lang="en-US" b="1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2B4498F-96EE-D9F6-BB48-49D61718087F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1366411" y="5222558"/>
              <a:ext cx="10734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B3A5BB-D6D0-8739-C9C0-150FE4AF10B3}"/>
                </a:ext>
              </a:extLst>
            </p:cNvPr>
            <p:cNvSpPr/>
            <p:nvPr/>
          </p:nvSpPr>
          <p:spPr>
            <a:xfrm>
              <a:off x="950262" y="3833707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D188F12-A581-577A-AA44-42CCECB93AE7}"/>
                </a:ext>
              </a:extLst>
            </p:cNvPr>
            <p:cNvSpPr/>
            <p:nvPr/>
          </p:nvSpPr>
          <p:spPr>
            <a:xfrm>
              <a:off x="950262" y="3987346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1EC1B57-E310-A77B-7625-046026FD80CD}"/>
                </a:ext>
              </a:extLst>
            </p:cNvPr>
            <p:cNvSpPr/>
            <p:nvPr/>
          </p:nvSpPr>
          <p:spPr>
            <a:xfrm>
              <a:off x="950262" y="4152855"/>
              <a:ext cx="1261443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B69EBA2-858A-5F0F-C8F0-28B6B1976791}"/>
              </a:ext>
            </a:extLst>
          </p:cNvPr>
          <p:cNvGrpSpPr/>
          <p:nvPr/>
        </p:nvGrpSpPr>
        <p:grpSpPr>
          <a:xfrm>
            <a:off x="3556000" y="2959417"/>
            <a:ext cx="2174240" cy="2870423"/>
            <a:chOff x="826411" y="2809240"/>
            <a:chExt cx="2174240" cy="287042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1927263-C1D0-D7AC-DE03-A1392666DD68}"/>
                </a:ext>
              </a:extLst>
            </p:cNvPr>
            <p:cNvSpPr/>
            <p:nvPr/>
          </p:nvSpPr>
          <p:spPr>
            <a:xfrm>
              <a:off x="826411" y="3190463"/>
              <a:ext cx="2174240" cy="248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SE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45" name="Graphic 44" descr="Document with solid fill">
              <a:extLst>
                <a:ext uri="{FF2B5EF4-FFF2-40B4-BE49-F238E27FC236}">
                  <a16:creationId xmlns:a16="http://schemas.microsoft.com/office/drawing/2014/main" id="{F0B70CC2-9A7B-40B8-E851-C44A5F965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6411" y="2809240"/>
              <a:ext cx="360000" cy="3600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279319-91F9-5ACB-BD2E-B45F63A7D9D1}"/>
                </a:ext>
              </a:extLst>
            </p:cNvPr>
            <p:cNvSpPr txBox="1"/>
            <p:nvPr/>
          </p:nvSpPr>
          <p:spPr>
            <a:xfrm>
              <a:off x="1189279" y="2862542"/>
              <a:ext cx="165165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E" sz="1200" b="1" dirty="0">
                  <a:solidFill>
                    <a:schemeClr val="tx1"/>
                  </a:solidFill>
                </a:rPr>
                <a:t>Close Replication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C9D3F95-4D0D-72C5-6670-9B7F52A17C37}"/>
                </a:ext>
              </a:extLst>
            </p:cNvPr>
            <p:cNvSpPr txBox="1"/>
            <p:nvPr/>
          </p:nvSpPr>
          <p:spPr>
            <a:xfrm>
              <a:off x="937607" y="3334982"/>
              <a:ext cx="19518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E" sz="1400" b="1" dirty="0">
                  <a:solidFill>
                    <a:schemeClr val="tx1"/>
                  </a:solidFill>
                </a:rPr>
                <a:t>The Effect of X on Y: </a:t>
              </a:r>
              <a:br>
                <a:rPr lang="en-SE" sz="1400" b="1" dirty="0">
                  <a:solidFill>
                    <a:schemeClr val="tx1"/>
                  </a:solidFill>
                </a:rPr>
              </a:br>
              <a:r>
                <a:rPr lang="en-SE" sz="1400" b="1" dirty="0">
                  <a:solidFill>
                    <a:schemeClr val="tx1"/>
                  </a:solidFill>
                </a:rPr>
                <a:t>A Replication Study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3BA5783-346E-F309-09E1-0004CFBC7236}"/>
                </a:ext>
              </a:extLst>
            </p:cNvPr>
            <p:cNvSpPr/>
            <p:nvPr/>
          </p:nvSpPr>
          <p:spPr>
            <a:xfrm>
              <a:off x="1006411" y="5042558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x</a:t>
              </a:r>
              <a:endParaRPr lang="en-US" b="1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4AA9EDE-EBD7-43ED-DD43-4BF5B88D71C3}"/>
                </a:ext>
              </a:extLst>
            </p:cNvPr>
            <p:cNvSpPr/>
            <p:nvPr/>
          </p:nvSpPr>
          <p:spPr>
            <a:xfrm>
              <a:off x="2439824" y="5042558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y</a:t>
              </a:r>
              <a:endParaRPr lang="en-US" b="1" dirty="0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BC92E8F-09CD-E638-21B2-0780E4943976}"/>
                </a:ext>
              </a:extLst>
            </p:cNvPr>
            <p:cNvCxnSpPr>
              <a:cxnSpLocks/>
              <a:stCxn id="48" idx="6"/>
              <a:endCxn id="49" idx="2"/>
            </p:cNvCxnSpPr>
            <p:nvPr/>
          </p:nvCxnSpPr>
          <p:spPr>
            <a:xfrm>
              <a:off x="1366411" y="5222558"/>
              <a:ext cx="10734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545C6D3-5348-80EE-43D7-423A06090A14}"/>
                </a:ext>
              </a:extLst>
            </p:cNvPr>
            <p:cNvSpPr/>
            <p:nvPr/>
          </p:nvSpPr>
          <p:spPr>
            <a:xfrm>
              <a:off x="950262" y="3884507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138B7A1-FF17-F8AB-F736-0191C7850A04}"/>
                </a:ext>
              </a:extLst>
            </p:cNvPr>
            <p:cNvSpPr/>
            <p:nvPr/>
          </p:nvSpPr>
          <p:spPr>
            <a:xfrm>
              <a:off x="950262" y="4038146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775E3A9-DAE1-6589-E58E-8AC4296383CC}"/>
                </a:ext>
              </a:extLst>
            </p:cNvPr>
            <p:cNvSpPr/>
            <p:nvPr/>
          </p:nvSpPr>
          <p:spPr>
            <a:xfrm>
              <a:off x="950262" y="4203655"/>
              <a:ext cx="1261443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EF55693-E2E7-C3F8-14E9-FAE1A29BA063}"/>
              </a:ext>
            </a:extLst>
          </p:cNvPr>
          <p:cNvGrpSpPr/>
          <p:nvPr/>
        </p:nvGrpSpPr>
        <p:grpSpPr>
          <a:xfrm>
            <a:off x="6217519" y="2959417"/>
            <a:ext cx="2174240" cy="2870423"/>
            <a:chOff x="826411" y="2809240"/>
            <a:chExt cx="2174240" cy="287042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15A39F6-8310-C18E-0B34-4890C35DA8A9}"/>
                </a:ext>
              </a:extLst>
            </p:cNvPr>
            <p:cNvSpPr/>
            <p:nvPr/>
          </p:nvSpPr>
          <p:spPr>
            <a:xfrm>
              <a:off x="826411" y="3190463"/>
              <a:ext cx="2174240" cy="248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SE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61" name="Graphic 60" descr="Document with solid fill">
              <a:extLst>
                <a:ext uri="{FF2B5EF4-FFF2-40B4-BE49-F238E27FC236}">
                  <a16:creationId xmlns:a16="http://schemas.microsoft.com/office/drawing/2014/main" id="{B6F6FD8A-2B33-BC3A-3F57-1EDED16DD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6411" y="2809240"/>
              <a:ext cx="360000" cy="36000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A24C94E-2CF7-7F40-9173-F1E3566CC56E}"/>
                </a:ext>
              </a:extLst>
            </p:cNvPr>
            <p:cNvSpPr txBox="1"/>
            <p:nvPr/>
          </p:nvSpPr>
          <p:spPr>
            <a:xfrm>
              <a:off x="1189279" y="2862542"/>
              <a:ext cx="165165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E" sz="1200" b="1" dirty="0">
                  <a:solidFill>
                    <a:schemeClr val="tx1"/>
                  </a:solidFill>
                </a:rPr>
                <a:t>Causal Revision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ED185AD-F326-1E01-C9D3-6A2D01141EFB}"/>
                </a:ext>
              </a:extLst>
            </p:cNvPr>
            <p:cNvSpPr txBox="1"/>
            <p:nvPr/>
          </p:nvSpPr>
          <p:spPr>
            <a:xfrm>
              <a:off x="937607" y="3334982"/>
              <a:ext cx="19518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E" sz="1400" b="1" dirty="0">
                  <a:solidFill>
                    <a:schemeClr val="tx1"/>
                  </a:solidFill>
                </a:rPr>
                <a:t>The Effect of X on Y is mediate by A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AD58BC0-E3D5-95E7-4297-CF0F277E1D01}"/>
                </a:ext>
              </a:extLst>
            </p:cNvPr>
            <p:cNvSpPr/>
            <p:nvPr/>
          </p:nvSpPr>
          <p:spPr>
            <a:xfrm>
              <a:off x="1006411" y="5042558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x</a:t>
              </a:r>
              <a:endParaRPr lang="en-US" b="1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A030477-EB67-4E4B-A927-D18B47CF9B8C}"/>
                </a:ext>
              </a:extLst>
            </p:cNvPr>
            <p:cNvSpPr/>
            <p:nvPr/>
          </p:nvSpPr>
          <p:spPr>
            <a:xfrm>
              <a:off x="2439824" y="5042558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y</a:t>
              </a:r>
              <a:endParaRPr lang="en-US" b="1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B81DEFD-87A7-2812-50B4-05B48119C9D8}"/>
                </a:ext>
              </a:extLst>
            </p:cNvPr>
            <p:cNvCxnSpPr>
              <a:cxnSpLocks/>
              <a:stCxn id="64" idx="6"/>
              <a:endCxn id="70" idx="2"/>
            </p:cNvCxnSpPr>
            <p:nvPr/>
          </p:nvCxnSpPr>
          <p:spPr>
            <a:xfrm>
              <a:off x="1366411" y="5222558"/>
              <a:ext cx="3567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5C02DDB-2329-AAB8-2852-021BF4C4DD9A}"/>
                </a:ext>
              </a:extLst>
            </p:cNvPr>
            <p:cNvSpPr/>
            <p:nvPr/>
          </p:nvSpPr>
          <p:spPr>
            <a:xfrm>
              <a:off x="1723116" y="5042558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>
                  <a:solidFill>
                    <a:schemeClr val="tx1"/>
                  </a:solidFill>
                </a:rPr>
                <a:t>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398039A-06CF-DFC3-C048-84394AA482BE}"/>
                </a:ext>
              </a:extLst>
            </p:cNvPr>
            <p:cNvCxnSpPr>
              <a:cxnSpLocks/>
              <a:stCxn id="70" idx="6"/>
              <a:endCxn id="65" idx="2"/>
            </p:cNvCxnSpPr>
            <p:nvPr/>
          </p:nvCxnSpPr>
          <p:spPr>
            <a:xfrm>
              <a:off x="2083116" y="5222558"/>
              <a:ext cx="356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E95C3F0-1EC5-DDD2-30D5-D78DEC485F08}"/>
                </a:ext>
              </a:extLst>
            </p:cNvPr>
            <p:cNvSpPr/>
            <p:nvPr/>
          </p:nvSpPr>
          <p:spPr>
            <a:xfrm>
              <a:off x="950262" y="3884507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DA51D46-C10B-A21F-1B01-5704D54783DB}"/>
                </a:ext>
              </a:extLst>
            </p:cNvPr>
            <p:cNvSpPr/>
            <p:nvPr/>
          </p:nvSpPr>
          <p:spPr>
            <a:xfrm>
              <a:off x="950262" y="4038146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7EE11C9-DEDE-E3A2-EA38-731C134AD858}"/>
                </a:ext>
              </a:extLst>
            </p:cNvPr>
            <p:cNvSpPr/>
            <p:nvPr/>
          </p:nvSpPr>
          <p:spPr>
            <a:xfrm>
              <a:off x="950262" y="4203655"/>
              <a:ext cx="1261443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95A9B82-31B2-D369-5187-ADA7E94543DD}"/>
              </a:ext>
            </a:extLst>
          </p:cNvPr>
          <p:cNvGrpSpPr/>
          <p:nvPr/>
        </p:nvGrpSpPr>
        <p:grpSpPr>
          <a:xfrm>
            <a:off x="8879038" y="2959417"/>
            <a:ext cx="2174240" cy="2870423"/>
            <a:chOff x="826411" y="2809240"/>
            <a:chExt cx="2174240" cy="2870423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88B278E-2D5F-81C5-9D69-ECD45200BBB4}"/>
                </a:ext>
              </a:extLst>
            </p:cNvPr>
            <p:cNvSpPr/>
            <p:nvPr/>
          </p:nvSpPr>
          <p:spPr>
            <a:xfrm>
              <a:off x="826411" y="3190463"/>
              <a:ext cx="2174240" cy="248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SE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77" name="Graphic 76" descr="Document with solid fill">
              <a:extLst>
                <a:ext uri="{FF2B5EF4-FFF2-40B4-BE49-F238E27FC236}">
                  <a16:creationId xmlns:a16="http://schemas.microsoft.com/office/drawing/2014/main" id="{78E1DB4D-E8EA-A5AE-8946-B19B0F78E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6411" y="2809240"/>
              <a:ext cx="360000" cy="360000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C11E0CF-C382-B36F-FE55-73796A3CD38A}"/>
                </a:ext>
              </a:extLst>
            </p:cNvPr>
            <p:cNvSpPr txBox="1"/>
            <p:nvPr/>
          </p:nvSpPr>
          <p:spPr>
            <a:xfrm>
              <a:off x="1189279" y="2862542"/>
              <a:ext cx="165165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E" sz="1200" b="1" dirty="0">
                  <a:solidFill>
                    <a:schemeClr val="tx1"/>
                  </a:solidFill>
                </a:rPr>
                <a:t>Causal Revision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C9464C5-7014-4FBA-9512-C32F4C8EEEFA}"/>
                </a:ext>
              </a:extLst>
            </p:cNvPr>
            <p:cNvSpPr txBox="1"/>
            <p:nvPr/>
          </p:nvSpPr>
          <p:spPr>
            <a:xfrm>
              <a:off x="937607" y="3334982"/>
              <a:ext cx="19518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E" sz="1400" b="1" dirty="0"/>
                <a:t>Z confounds the Effect of X on Y</a:t>
              </a:r>
              <a:endParaRPr lang="en-SE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1CAA3DF-BCDD-D300-1589-29AFEBF47E75}"/>
                </a:ext>
              </a:extLst>
            </p:cNvPr>
            <p:cNvSpPr/>
            <p:nvPr/>
          </p:nvSpPr>
          <p:spPr>
            <a:xfrm>
              <a:off x="1006411" y="5042558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x</a:t>
              </a:r>
              <a:endParaRPr lang="en-US" b="1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D68E70B-B4BC-F8D2-7E77-00B1E77A2C8F}"/>
                </a:ext>
              </a:extLst>
            </p:cNvPr>
            <p:cNvSpPr/>
            <p:nvPr/>
          </p:nvSpPr>
          <p:spPr>
            <a:xfrm>
              <a:off x="2439824" y="5042558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y</a:t>
              </a:r>
              <a:endParaRPr lang="en-US" b="1" dirty="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4841C17-3D57-1CD8-DCD9-82411261C6C3}"/>
                </a:ext>
              </a:extLst>
            </p:cNvPr>
            <p:cNvCxnSpPr>
              <a:cxnSpLocks/>
              <a:stCxn id="80" idx="6"/>
              <a:endCxn id="86" idx="2"/>
            </p:cNvCxnSpPr>
            <p:nvPr/>
          </p:nvCxnSpPr>
          <p:spPr>
            <a:xfrm>
              <a:off x="1366411" y="5222558"/>
              <a:ext cx="3567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5C3834B-786E-0251-EF32-3187BA487084}"/>
                </a:ext>
              </a:extLst>
            </p:cNvPr>
            <p:cNvSpPr/>
            <p:nvPr/>
          </p:nvSpPr>
          <p:spPr>
            <a:xfrm>
              <a:off x="1723116" y="4393520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>
                  <a:solidFill>
                    <a:schemeClr val="tx1"/>
                  </a:solidFill>
                </a:rPr>
                <a:t>z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1444B65-5654-252A-4387-1488289DCAED}"/>
                </a:ext>
              </a:extLst>
            </p:cNvPr>
            <p:cNvCxnSpPr>
              <a:cxnSpLocks/>
              <a:stCxn id="83" idx="3"/>
              <a:endCxn id="80" idx="7"/>
            </p:cNvCxnSpPr>
            <p:nvPr/>
          </p:nvCxnSpPr>
          <p:spPr>
            <a:xfrm flipH="1">
              <a:off x="1313690" y="4700799"/>
              <a:ext cx="462147" cy="39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258E3CE-69BC-036D-6E04-6A48080DD7BF}"/>
                </a:ext>
              </a:extLst>
            </p:cNvPr>
            <p:cNvCxnSpPr>
              <a:cxnSpLocks/>
              <a:stCxn id="83" idx="5"/>
              <a:endCxn id="81" idx="1"/>
            </p:cNvCxnSpPr>
            <p:nvPr/>
          </p:nvCxnSpPr>
          <p:spPr>
            <a:xfrm>
              <a:off x="2030395" y="4700799"/>
              <a:ext cx="462150" cy="39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4250DC0-9542-77A0-4E36-B4AF45E5E55E}"/>
                </a:ext>
              </a:extLst>
            </p:cNvPr>
            <p:cNvSpPr/>
            <p:nvPr/>
          </p:nvSpPr>
          <p:spPr>
            <a:xfrm>
              <a:off x="1723116" y="5042558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>
                  <a:solidFill>
                    <a:schemeClr val="tx1"/>
                  </a:solidFill>
                </a:rPr>
                <a:t>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05E2406-C235-81D7-10A0-FEB3CE6EF696}"/>
                </a:ext>
              </a:extLst>
            </p:cNvPr>
            <p:cNvCxnSpPr>
              <a:cxnSpLocks/>
              <a:stCxn id="86" idx="6"/>
              <a:endCxn id="81" idx="2"/>
            </p:cNvCxnSpPr>
            <p:nvPr/>
          </p:nvCxnSpPr>
          <p:spPr>
            <a:xfrm>
              <a:off x="2083116" y="5222558"/>
              <a:ext cx="356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F24C472-6ADF-63A8-5DA6-ED5BEB5F92DA}"/>
                </a:ext>
              </a:extLst>
            </p:cNvPr>
            <p:cNvSpPr/>
            <p:nvPr/>
          </p:nvSpPr>
          <p:spPr>
            <a:xfrm>
              <a:off x="950262" y="3884507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DF82627-2C08-DF77-DB39-7DB0748D1FDE}"/>
                </a:ext>
              </a:extLst>
            </p:cNvPr>
            <p:cNvSpPr/>
            <p:nvPr/>
          </p:nvSpPr>
          <p:spPr>
            <a:xfrm>
              <a:off x="950262" y="4038146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DA90AF6-D740-EA4B-1890-384F44D73B8E}"/>
                </a:ext>
              </a:extLst>
            </p:cNvPr>
            <p:cNvSpPr/>
            <p:nvPr/>
          </p:nvSpPr>
          <p:spPr>
            <a:xfrm>
              <a:off x="950262" y="4203655"/>
              <a:ext cx="1261443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</p:spTree>
    <p:extLst>
      <p:ext uri="{BB962C8B-B14F-4D97-AF65-F5344CB8AC3E}">
        <p14:creationId xmlns:p14="http://schemas.microsoft.com/office/powerpoint/2010/main" val="18810487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053A2-635D-D196-13E6-9B73628B6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040065-F1B8-AA14-7EFC-EA871BB0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Supporting the Vision of Coherent Science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B00DE07-9858-5912-4A7F-B550A583B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725" y="1617876"/>
            <a:ext cx="8326549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B269D-C91F-2931-9E93-31524417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F5B1A-765E-F28A-8E46-F2C4ACED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94023-86A0-299B-13C7-8F737C2A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67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70CA0-C2A4-E223-2F96-8B9FAE46426B}"/>
              </a:ext>
            </a:extLst>
          </p:cNvPr>
          <p:cNvSpPr txBox="1"/>
          <p:nvPr/>
        </p:nvSpPr>
        <p:spPr>
          <a:xfrm>
            <a:off x="838200" y="5969214"/>
            <a:ext cx="609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Frattini, J., Fischbach, J., Fucci, D., Unterkalmsteiner, M., &amp; Mendez, D. (2024). Replications, Revisions, and </a:t>
            </a:r>
            <a:r>
              <a:rPr lang="en-US" sz="1050" dirty="0" err="1"/>
              <a:t>Reanalyses</a:t>
            </a:r>
            <a:r>
              <a:rPr lang="en-US" sz="1050" dirty="0"/>
              <a:t>: Managing Variance Theories in Software Engineering. </a:t>
            </a:r>
            <a:r>
              <a:rPr lang="en-US" sz="1050" i="1" dirty="0" err="1"/>
              <a:t>arXiv</a:t>
            </a:r>
            <a:r>
              <a:rPr lang="en-US" sz="1050" i="1" dirty="0"/>
              <a:t> preprint </a:t>
            </a:r>
            <a:r>
              <a:rPr lang="en-US" sz="1050" i="1" dirty="0">
                <a:hlinkClick r:id="rId3"/>
              </a:rPr>
              <a:t>arXiv:2412.12634</a:t>
            </a:r>
            <a:r>
              <a:rPr lang="en-US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57157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D306-394C-D90B-E46B-8766697F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CC634-B326-28D2-1E1B-1335D2E6F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Remarks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457D0-EAB0-CA67-1503-C17A741D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44D75-142B-E740-59FA-F85F4F09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5405C-2108-A843-CD1A-1AECD6BF7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471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2A07-772A-13D8-AA1E-C42DA24A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4B6A-5598-1768-2F14-3AFB2FED1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This was but a gentle introduction. The topic of statistical causal inference contains many more elements, like</a:t>
            </a:r>
          </a:p>
          <a:p>
            <a:r>
              <a:rPr lang="en-US" b="1" dirty="0"/>
              <a:t>Ancestors</a:t>
            </a:r>
            <a:r>
              <a:rPr lang="en-US" dirty="0"/>
              <a:t>: parent-child relationships in DAGs</a:t>
            </a:r>
          </a:p>
          <a:p>
            <a:r>
              <a:rPr lang="en-US" b="1" dirty="0"/>
              <a:t>Interaction</a:t>
            </a:r>
            <a:r>
              <a:rPr lang="en-US" dirty="0"/>
              <a:t>: </a:t>
            </a:r>
            <a:r>
              <a:rPr lang="en-SE" dirty="0"/>
              <a:t>moderated</a:t>
            </a:r>
            <a:r>
              <a:rPr lang="en-US" dirty="0"/>
              <a:t> inter-relationship </a:t>
            </a:r>
            <a:r>
              <a:rPr lang="en-SE" dirty="0"/>
              <a:t>between</a:t>
            </a:r>
            <a:r>
              <a:rPr lang="en-US" dirty="0"/>
              <a:t> two or more variables and an outcome</a:t>
            </a:r>
          </a:p>
          <a:p>
            <a:r>
              <a:rPr lang="en-US" b="1" dirty="0"/>
              <a:t>Hierarchical model</a:t>
            </a:r>
            <a:r>
              <a:rPr lang="en-US" dirty="0"/>
              <a:t>: partial pooling </a:t>
            </a:r>
          </a:p>
          <a:p>
            <a:r>
              <a:rPr lang="en-US" b="1" dirty="0"/>
              <a:t>Different types of regression</a:t>
            </a:r>
            <a:r>
              <a:rPr lang="en-US" dirty="0"/>
              <a:t>: regression</a:t>
            </a:r>
            <a:r>
              <a:rPr lang="en-SE" dirty="0"/>
              <a:t> models</a:t>
            </a:r>
            <a:r>
              <a:rPr lang="en-US" dirty="0"/>
              <a:t> for different outcome variable distributions</a:t>
            </a:r>
          </a:p>
          <a:p>
            <a:r>
              <a:rPr lang="en-US" b="1" dirty="0"/>
              <a:t>Bayesian data analysis</a:t>
            </a:r>
            <a:r>
              <a:rPr lang="en-US" dirty="0"/>
              <a:t>: advanced estimation technique</a:t>
            </a:r>
            <a:endParaRPr lang="en-SE" dirty="0"/>
          </a:p>
          <a:p>
            <a:pPr marL="0" indent="0">
              <a:buNone/>
            </a:pPr>
            <a:r>
              <a:rPr lang="en-US" dirty="0"/>
              <a:t>And many more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1CB5-47E0-3ACB-71F3-B13F1FFC5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C9131-48C0-1AA4-C34F-73198A04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A7149-BADC-F2F2-C29D-4B183D84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6E0F-6D3C-7CB6-3EBC-D30E7B41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vs. Observational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E17BD-9ECC-584F-CE66-DA619E019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One ”straightforward” way to distinguish correlation from causality: </a:t>
            </a:r>
            <a:r>
              <a:rPr lang="en-US" b="1" dirty="0"/>
              <a:t>conduct a (controlled) experiment</a:t>
            </a:r>
            <a:r>
              <a:rPr lang="en-US" dirty="0"/>
              <a:t>, where we exert control over a treatment and isolate its effect from all confounding.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E049E-8069-3730-02A1-D5A5832C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0D031-B52A-B22D-65AD-5208E3DA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4C927-AF2D-C904-AE32-16D8D39E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B67477-AF0B-1623-5BA2-BE5B3D2C0FDD}"/>
              </a:ext>
            </a:extLst>
          </p:cNvPr>
          <p:cNvGrpSpPr/>
          <p:nvPr/>
        </p:nvGrpSpPr>
        <p:grpSpPr>
          <a:xfrm>
            <a:off x="955244" y="3429000"/>
            <a:ext cx="2403652" cy="2132630"/>
            <a:chOff x="4894174" y="3429000"/>
            <a:chExt cx="2403652" cy="213263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AFD7788-9DF3-6427-4BFB-03391A89DE67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98E7490-2C0F-E8A8-0921-F6AE05674F4C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Graphic 8" descr="Flying Money with solid fill">
                <a:extLst>
                  <a:ext uri="{FF2B5EF4-FFF2-40B4-BE49-F238E27FC236}">
                    <a16:creationId xmlns:a16="http://schemas.microsoft.com/office/drawing/2014/main" id="{3ABC9A5C-0899-D4BD-0FC1-68778363AA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92D482-2076-DA9C-2F2A-DD11ED57A98E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Expensive</a:t>
              </a:r>
            </a:p>
            <a:p>
              <a:pPr algn="ctr"/>
              <a:r>
                <a:rPr lang="en-US" sz="1600" dirty="0"/>
                <a:t>Recruiting eligible participants is difficult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C0B264-5B48-DF38-5270-D3303FE93FED}"/>
              </a:ext>
            </a:extLst>
          </p:cNvPr>
          <p:cNvGrpSpPr/>
          <p:nvPr/>
        </p:nvGrpSpPr>
        <p:grpSpPr>
          <a:xfrm>
            <a:off x="3492902" y="3429000"/>
            <a:ext cx="2403652" cy="2101852"/>
            <a:chOff x="4894174" y="3429000"/>
            <a:chExt cx="2403652" cy="210185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17A8823-0719-8D1E-39F5-095D4C01FDFF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EA48B92-9EC2-A025-8C5F-8B753D185662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Graphic 26" descr="Forest scene with solid fill">
                <a:extLst>
                  <a:ext uri="{FF2B5EF4-FFF2-40B4-BE49-F238E27FC236}">
                    <a16:creationId xmlns:a16="http://schemas.microsoft.com/office/drawing/2014/main" id="{35BE519F-3E92-4F93-D6E8-65E5C181DC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0E4E1AC-CBEE-D673-1DD4-DD0C3DCFE979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Disruptive</a:t>
              </a:r>
            </a:p>
            <a:p>
              <a:pPr algn="ctr"/>
              <a:r>
                <a:rPr lang="en-US" sz="1600" dirty="0"/>
                <a:t>Experiments perturb the natural context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BD9692-1549-B8CF-73F0-60F62EECE3EB}"/>
              </a:ext>
            </a:extLst>
          </p:cNvPr>
          <p:cNvGrpSpPr/>
          <p:nvPr/>
        </p:nvGrpSpPr>
        <p:grpSpPr>
          <a:xfrm>
            <a:off x="6030560" y="3429000"/>
            <a:ext cx="2403652" cy="2101852"/>
            <a:chOff x="4894174" y="3429000"/>
            <a:chExt cx="2403652" cy="210185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E152CBB-69B5-AC9F-E6B5-2437F524A400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1B1B7D8-758A-EC52-D562-1D663C96BE59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" name="Graphic 36" descr="Right Brain with solid fill">
                <a:extLst>
                  <a:ext uri="{FF2B5EF4-FFF2-40B4-BE49-F238E27FC236}">
                    <a16:creationId xmlns:a16="http://schemas.microsoft.com/office/drawing/2014/main" id="{CC1E6FD6-6AAA-1754-20F6-B79D6CC48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E12ECA0-BF47-69CA-2F7E-0EFD81CC7C1C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Impossible</a:t>
              </a:r>
            </a:p>
            <a:p>
              <a:pPr algn="ctr"/>
              <a:r>
                <a:rPr lang="en-US" sz="1600" dirty="0"/>
                <a:t>Some factors are impossible to control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348F97D-AB27-9FC0-7E0C-86FAE05BB410}"/>
              </a:ext>
            </a:extLst>
          </p:cNvPr>
          <p:cNvGrpSpPr/>
          <p:nvPr/>
        </p:nvGrpSpPr>
        <p:grpSpPr>
          <a:xfrm>
            <a:off x="8568218" y="3429000"/>
            <a:ext cx="2403652" cy="2594295"/>
            <a:chOff x="4894174" y="3429000"/>
            <a:chExt cx="2403652" cy="259429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F097F5B-10A9-0F02-1292-E434DFA8477D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BB6DDAC-EF08-61B1-AE3E-ED8D582D62B8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" name="Graphic 41" descr="Bar chart with solid fill">
                <a:extLst>
                  <a:ext uri="{FF2B5EF4-FFF2-40B4-BE49-F238E27FC236}">
                    <a16:creationId xmlns:a16="http://schemas.microsoft.com/office/drawing/2014/main" id="{02D681B4-E588-25CA-DF28-623910AAB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8C5D87B-90D1-41E2-FFA2-23688B8A3358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Assumed</a:t>
              </a:r>
            </a:p>
            <a:p>
              <a:pPr algn="ctr"/>
              <a:r>
                <a:rPr lang="en-US" sz="1600" dirty="0"/>
                <a:t>The validity of experimental results depends on several conditions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69416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row: Down 31">
            <a:extLst>
              <a:ext uri="{FF2B5EF4-FFF2-40B4-BE49-F238E27FC236}">
                <a16:creationId xmlns:a16="http://schemas.microsoft.com/office/drawing/2014/main" id="{87C1E37E-253D-0769-F2C9-F557922C8489}"/>
              </a:ext>
            </a:extLst>
          </p:cNvPr>
          <p:cNvSpPr/>
          <p:nvPr/>
        </p:nvSpPr>
        <p:spPr>
          <a:xfrm>
            <a:off x="928599" y="1607914"/>
            <a:ext cx="539201" cy="4802187"/>
          </a:xfrm>
          <a:prstGeom prst="downArrow">
            <a:avLst/>
          </a:prstGeom>
          <a:gradFill>
            <a:gsLst>
              <a:gs pos="0">
                <a:schemeClr val="tx2">
                  <a:lumMod val="25000"/>
                  <a:lumOff val="75000"/>
                </a:schemeClr>
              </a:gs>
              <a:gs pos="100000">
                <a:schemeClr val="tx2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43DD2-8524-4E89-FB5F-5C9CE16B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Reading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43B1C-7C6D-4D18-F124-A07D9601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FB4FE-E999-0789-94F4-EF2E9D4C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D559-4D79-BCCD-2F9F-DF2219D5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70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7D9DE9-91E9-F431-2EB7-641721D62C89}"/>
              </a:ext>
            </a:extLst>
          </p:cNvPr>
          <p:cNvGrpSpPr/>
          <p:nvPr/>
        </p:nvGrpSpPr>
        <p:grpSpPr>
          <a:xfrm>
            <a:off x="838200" y="1571080"/>
            <a:ext cx="6898500" cy="720000"/>
            <a:chOff x="838200" y="1571080"/>
            <a:chExt cx="6898500" cy="720000"/>
          </a:xfrm>
        </p:grpSpPr>
        <p:pic>
          <p:nvPicPr>
            <p:cNvPr id="10" name="Graphic 9" descr="Closed book with solid fill">
              <a:extLst>
                <a:ext uri="{FF2B5EF4-FFF2-40B4-BE49-F238E27FC236}">
                  <a16:creationId xmlns:a16="http://schemas.microsoft.com/office/drawing/2014/main" id="{33625F26-55F6-D59A-1BDB-955FEC2E7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200" y="1571080"/>
              <a:ext cx="720000" cy="720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F2D159-13D7-AC63-5688-5AFFB25A40E9}"/>
                </a:ext>
              </a:extLst>
            </p:cNvPr>
            <p:cNvSpPr txBox="1"/>
            <p:nvPr/>
          </p:nvSpPr>
          <p:spPr>
            <a:xfrm>
              <a:off x="1638796" y="1607914"/>
              <a:ext cx="609790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Pearl</a:t>
              </a:r>
              <a:r>
                <a:rPr lang="en-US" dirty="0"/>
                <a:t>, J., &amp; Mackenzie, D. (2018). </a:t>
              </a:r>
              <a:r>
                <a:rPr lang="en-US" i="1" dirty="0"/>
                <a:t>The book of why: the new science of cause and effect</a:t>
              </a:r>
              <a:r>
                <a:rPr lang="en-US" dirty="0"/>
                <a:t>. Basic books.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673E6E-76FC-5A35-E8F8-7017703193A6}"/>
              </a:ext>
            </a:extLst>
          </p:cNvPr>
          <p:cNvGrpSpPr/>
          <p:nvPr/>
        </p:nvGrpSpPr>
        <p:grpSpPr>
          <a:xfrm>
            <a:off x="838200" y="2332310"/>
            <a:ext cx="9654540" cy="720000"/>
            <a:chOff x="838200" y="1571080"/>
            <a:chExt cx="9654540" cy="720000"/>
          </a:xfrm>
        </p:grpSpPr>
        <p:pic>
          <p:nvPicPr>
            <p:cNvPr id="15" name="Graphic 14" descr="Closed book with solid fill">
              <a:extLst>
                <a:ext uri="{FF2B5EF4-FFF2-40B4-BE49-F238E27FC236}">
                  <a16:creationId xmlns:a16="http://schemas.microsoft.com/office/drawing/2014/main" id="{C1E5DAED-E988-F0E8-ED3A-9638FFA22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200" y="1571080"/>
              <a:ext cx="720000" cy="720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62FBD9-FA1F-FD46-F3AA-6F20EFB282B5}"/>
                </a:ext>
              </a:extLst>
            </p:cNvPr>
            <p:cNvSpPr txBox="1"/>
            <p:nvPr/>
          </p:nvSpPr>
          <p:spPr>
            <a:xfrm>
              <a:off x="1638796" y="1607914"/>
              <a:ext cx="88539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McElreath</a:t>
              </a:r>
              <a:r>
                <a:rPr lang="en-US" dirty="0"/>
                <a:t>, R. (2018). </a:t>
              </a:r>
              <a:r>
                <a:rPr lang="en-US" i="1" dirty="0"/>
                <a:t>Statistical rethinking: A Bayesian course with examples in R and Stan</a:t>
              </a:r>
              <a:r>
                <a:rPr lang="en-US" dirty="0"/>
                <a:t>. Chapman and Hall/CRC.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982DE3-2754-4D9A-4977-E72A6DD14831}"/>
              </a:ext>
            </a:extLst>
          </p:cNvPr>
          <p:cNvGrpSpPr/>
          <p:nvPr/>
        </p:nvGrpSpPr>
        <p:grpSpPr>
          <a:xfrm>
            <a:off x="838200" y="3125980"/>
            <a:ext cx="9654540" cy="720000"/>
            <a:chOff x="838200" y="1571080"/>
            <a:chExt cx="9654540" cy="720000"/>
          </a:xfrm>
        </p:grpSpPr>
        <p:pic>
          <p:nvPicPr>
            <p:cNvPr id="18" name="Graphic 17" descr="Document with solid fill">
              <a:extLst>
                <a:ext uri="{FF2B5EF4-FFF2-40B4-BE49-F238E27FC236}">
                  <a16:creationId xmlns:a16="http://schemas.microsoft.com/office/drawing/2014/main" id="{1C4DABFE-76D2-8D07-962D-7725E97BC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38200" y="1571080"/>
              <a:ext cx="720000" cy="720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95F3D12-1F91-57FE-91D7-7FE88BD75F1D}"/>
                </a:ext>
              </a:extLst>
            </p:cNvPr>
            <p:cNvSpPr txBox="1"/>
            <p:nvPr/>
          </p:nvSpPr>
          <p:spPr>
            <a:xfrm>
              <a:off x="1638796" y="1607914"/>
              <a:ext cx="88539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Cinelli</a:t>
              </a:r>
              <a:r>
                <a:rPr lang="en-US" dirty="0"/>
                <a:t>, C., </a:t>
              </a:r>
              <a:r>
                <a:rPr lang="en-US" b="1" dirty="0"/>
                <a:t>Forney</a:t>
              </a:r>
              <a:r>
                <a:rPr lang="en-US" dirty="0"/>
                <a:t>, A., &amp; </a:t>
              </a:r>
              <a:r>
                <a:rPr lang="en-US" b="1" dirty="0"/>
                <a:t>Pearl</a:t>
              </a:r>
              <a:r>
                <a:rPr lang="en-US" dirty="0"/>
                <a:t>, J. (2024). A crash course in good and bad controls. </a:t>
              </a:r>
              <a:r>
                <a:rPr lang="en-US" i="1" dirty="0"/>
                <a:t>Sociological Methods &amp; Research</a:t>
              </a:r>
              <a:r>
                <a:rPr lang="en-US" dirty="0"/>
                <a:t>, </a:t>
              </a:r>
              <a:r>
                <a:rPr lang="en-US" i="1" dirty="0"/>
                <a:t>53</a:t>
              </a:r>
              <a:r>
                <a:rPr lang="en-US" dirty="0"/>
                <a:t>(3), 1071-1104.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71D1D3-72E6-8909-8354-A0C7CB84AAF6}"/>
              </a:ext>
            </a:extLst>
          </p:cNvPr>
          <p:cNvGrpSpPr/>
          <p:nvPr/>
        </p:nvGrpSpPr>
        <p:grpSpPr>
          <a:xfrm>
            <a:off x="838200" y="3931346"/>
            <a:ext cx="9654540" cy="720000"/>
            <a:chOff x="838200" y="1571080"/>
            <a:chExt cx="9654540" cy="720000"/>
          </a:xfrm>
        </p:grpSpPr>
        <p:pic>
          <p:nvPicPr>
            <p:cNvPr id="21" name="Graphic 20" descr="Document with solid fill">
              <a:extLst>
                <a:ext uri="{FF2B5EF4-FFF2-40B4-BE49-F238E27FC236}">
                  <a16:creationId xmlns:a16="http://schemas.microsoft.com/office/drawing/2014/main" id="{AD0CEB0A-C325-6826-1AF1-2288D5B12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38200" y="1571080"/>
              <a:ext cx="720000" cy="72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18A9FF-ACBE-EFF1-0E9B-C4E004A53A0E}"/>
                </a:ext>
              </a:extLst>
            </p:cNvPr>
            <p:cNvSpPr txBox="1"/>
            <p:nvPr/>
          </p:nvSpPr>
          <p:spPr>
            <a:xfrm>
              <a:off x="1638796" y="1607914"/>
              <a:ext cx="88539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Siebert</a:t>
              </a:r>
              <a:r>
                <a:rPr lang="en-US" dirty="0"/>
                <a:t>, J. (2023). Applications of statistical causal inference in software engineering. </a:t>
              </a:r>
              <a:r>
                <a:rPr lang="en-US" i="1" dirty="0"/>
                <a:t>Information and Software Technology</a:t>
              </a:r>
              <a:r>
                <a:rPr lang="en-US" dirty="0"/>
                <a:t>, </a:t>
              </a:r>
              <a:r>
                <a:rPr lang="en-US" i="1" dirty="0"/>
                <a:t>159</a:t>
              </a:r>
              <a:r>
                <a:rPr lang="en-US" dirty="0"/>
                <a:t>, 107198.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244D0E-B91A-B2C0-F339-1ED3695628FA}"/>
              </a:ext>
            </a:extLst>
          </p:cNvPr>
          <p:cNvGrpSpPr/>
          <p:nvPr/>
        </p:nvGrpSpPr>
        <p:grpSpPr>
          <a:xfrm>
            <a:off x="838200" y="5482193"/>
            <a:ext cx="9845233" cy="923330"/>
            <a:chOff x="838200" y="1475037"/>
            <a:chExt cx="9845233" cy="923330"/>
          </a:xfrm>
        </p:grpSpPr>
        <p:pic>
          <p:nvPicPr>
            <p:cNvPr id="24" name="Graphic 23" descr="Document with solid fill">
              <a:extLst>
                <a:ext uri="{FF2B5EF4-FFF2-40B4-BE49-F238E27FC236}">
                  <a16:creationId xmlns:a16="http://schemas.microsoft.com/office/drawing/2014/main" id="{6B7C006B-21AE-F331-1F0D-37157C340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38200" y="1571080"/>
              <a:ext cx="720000" cy="7200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C4B8F0-6852-2072-E257-EBD05D95F91A}"/>
                </a:ext>
              </a:extLst>
            </p:cNvPr>
            <p:cNvSpPr txBox="1"/>
            <p:nvPr/>
          </p:nvSpPr>
          <p:spPr>
            <a:xfrm>
              <a:off x="1638796" y="1475037"/>
              <a:ext cx="904463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Furia</a:t>
              </a:r>
              <a:r>
                <a:rPr lang="en-US" dirty="0"/>
                <a:t>, C. A., </a:t>
              </a:r>
              <a:r>
                <a:rPr lang="en-US" b="1" dirty="0"/>
                <a:t>Torkar</a:t>
              </a:r>
              <a:r>
                <a:rPr lang="en-US" dirty="0"/>
                <a:t>, R., &amp; </a:t>
              </a:r>
              <a:r>
                <a:rPr lang="en-US" b="1" dirty="0"/>
                <a:t>Feldt</a:t>
              </a:r>
              <a:r>
                <a:rPr lang="en-US" dirty="0"/>
                <a:t>, R. (2022). Applying Bayesian analysis guidelines to empirical software engineering data: The case of programming languages and code quality. </a:t>
              </a:r>
              <a:r>
                <a:rPr lang="en-US" i="1" dirty="0"/>
                <a:t>ACM Transactions on Software Engineering and Methodology (TOSEM)</a:t>
              </a:r>
              <a:r>
                <a:rPr lang="en-US" dirty="0"/>
                <a:t>, </a:t>
              </a:r>
              <a:r>
                <a:rPr lang="en-US" i="1" dirty="0"/>
                <a:t>31</a:t>
              </a:r>
              <a:r>
                <a:rPr lang="en-US" dirty="0"/>
                <a:t>(3), 1-38.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DAA5DB2-1C2B-A86A-062D-3C0BEE6F5C90}"/>
              </a:ext>
            </a:extLst>
          </p:cNvPr>
          <p:cNvGrpSpPr/>
          <p:nvPr/>
        </p:nvGrpSpPr>
        <p:grpSpPr>
          <a:xfrm>
            <a:off x="838200" y="4722748"/>
            <a:ext cx="9654540" cy="720000"/>
            <a:chOff x="838200" y="1571080"/>
            <a:chExt cx="9654540" cy="720000"/>
          </a:xfrm>
        </p:grpSpPr>
        <p:pic>
          <p:nvPicPr>
            <p:cNvPr id="30" name="Graphic 29" descr="Document with solid fill">
              <a:extLst>
                <a:ext uri="{FF2B5EF4-FFF2-40B4-BE49-F238E27FC236}">
                  <a16:creationId xmlns:a16="http://schemas.microsoft.com/office/drawing/2014/main" id="{10EFB38E-8CC5-DA03-D2DB-84532085D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38200" y="1571080"/>
              <a:ext cx="720000" cy="7200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A1F88B4-628A-99E5-8A49-958877EA6266}"/>
                </a:ext>
              </a:extLst>
            </p:cNvPr>
            <p:cNvSpPr txBox="1"/>
            <p:nvPr/>
          </p:nvSpPr>
          <p:spPr>
            <a:xfrm>
              <a:off x="1638796" y="1607914"/>
              <a:ext cx="88539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Furia</a:t>
              </a:r>
              <a:r>
                <a:rPr lang="en-US" dirty="0"/>
                <a:t>, C. A., </a:t>
              </a:r>
              <a:r>
                <a:rPr lang="en-US" b="1" dirty="0"/>
                <a:t>Feldt</a:t>
              </a:r>
              <a:r>
                <a:rPr lang="en-US" dirty="0"/>
                <a:t>, R., &amp; </a:t>
              </a:r>
              <a:r>
                <a:rPr lang="en-US" b="1" dirty="0"/>
                <a:t>Torkar</a:t>
              </a:r>
              <a:r>
                <a:rPr lang="en-US" dirty="0"/>
                <a:t>, R. (2019). Bayesian data analysis in empirical software engineering research. </a:t>
              </a:r>
              <a:r>
                <a:rPr lang="en-US" i="1" dirty="0"/>
                <a:t>IEEE Transactions on Software Engineering</a:t>
              </a:r>
              <a:r>
                <a:rPr lang="en-US" dirty="0"/>
                <a:t>, </a:t>
              </a:r>
              <a:r>
                <a:rPr lang="en-US" i="1" dirty="0"/>
                <a:t>47</a:t>
              </a:r>
              <a:r>
                <a:rPr lang="en-US" dirty="0"/>
                <a:t>(9), 1786-1810.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44611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577528-D62A-74DF-7D57-3726B1BB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Material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522CE99-32AE-5F3B-70EF-2392B11C2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2004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All material is public and open</a:t>
            </a:r>
            <a:r>
              <a:rPr lang="en-SE" sz="2000" dirty="0"/>
              <a:t>-source on GitHub. Feel free to clone, fork, and share the study material.</a:t>
            </a:r>
          </a:p>
          <a:p>
            <a:pPr marL="0" indent="0">
              <a:buNone/>
            </a:pPr>
            <a:r>
              <a:rPr lang="en-SE" sz="2000" dirty="0"/>
              <a:t>Comments, requests, and additions are welcome.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94583-67E3-567A-CE99-BF15A055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ED83-2453-0BBC-0605-02E22ADE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453BF-A770-D155-739E-B37782C6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71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51425A-B0C9-56D1-7977-43B281D78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272" y="1449386"/>
            <a:ext cx="7589979" cy="551278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4672EC6-4633-C444-1A14-50638EB6FE96}"/>
              </a:ext>
            </a:extLst>
          </p:cNvPr>
          <p:cNvGrpSpPr/>
          <p:nvPr/>
        </p:nvGrpSpPr>
        <p:grpSpPr>
          <a:xfrm>
            <a:off x="4109272" y="805773"/>
            <a:ext cx="3533766" cy="444265"/>
            <a:chOff x="7967672" y="5336710"/>
            <a:chExt cx="3533766" cy="4442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4AF4A47-136E-BDD9-71CB-159BFC621559}"/>
                </a:ext>
              </a:extLst>
            </p:cNvPr>
            <p:cNvGrpSpPr/>
            <p:nvPr/>
          </p:nvGrpSpPr>
          <p:grpSpPr>
            <a:xfrm>
              <a:off x="7967672" y="5370114"/>
              <a:ext cx="3508652" cy="369332"/>
              <a:chOff x="7896235" y="5406529"/>
              <a:chExt cx="3508652" cy="369332"/>
            </a:xfrm>
          </p:grpSpPr>
          <p:pic>
            <p:nvPicPr>
              <p:cNvPr id="12" name="Picture 11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2C95E0FF-5A30-C392-C8C8-B358288E1D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6235" y="5422888"/>
                <a:ext cx="344101" cy="344101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FDA95D-BE2D-670E-8C1C-CF6478220BBE}"/>
                  </a:ext>
                </a:extLst>
              </p:cNvPr>
              <p:cNvSpPr txBox="1"/>
              <p:nvPr/>
            </p:nvSpPr>
            <p:spPr>
              <a:xfrm>
                <a:off x="8240336" y="5406529"/>
                <a:ext cx="2356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dirty="0" err="1"/>
                  <a:t>JulianFrattini</a:t>
                </a:r>
                <a:r>
                  <a:rPr lang="sv-SE" dirty="0"/>
                  <a:t>/</a:t>
                </a:r>
                <a:r>
                  <a:rPr lang="sv-SE" b="1" dirty="0"/>
                  <a:t>bda4sci</a:t>
                </a:r>
                <a:endParaRPr lang="en-US" b="1" dirty="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0084D76-615F-26F4-6432-95BC0FFC9596}"/>
                  </a:ext>
                </a:extLst>
              </p:cNvPr>
              <p:cNvSpPr/>
              <p:nvPr/>
            </p:nvSpPr>
            <p:spPr>
              <a:xfrm>
                <a:off x="10668000" y="5456392"/>
                <a:ext cx="736887" cy="279245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Public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1" name="Rectangle 10">
              <a:hlinkClick r:id="rId4"/>
              <a:extLst>
                <a:ext uri="{FF2B5EF4-FFF2-40B4-BE49-F238E27FC236}">
                  <a16:creationId xmlns:a16="http://schemas.microsoft.com/office/drawing/2014/main" id="{D9DFC362-D44D-E0E5-9415-DDE38D90B68B}"/>
                </a:ext>
              </a:extLst>
            </p:cNvPr>
            <p:cNvSpPr/>
            <p:nvPr/>
          </p:nvSpPr>
          <p:spPr>
            <a:xfrm>
              <a:off x="7967672" y="5336710"/>
              <a:ext cx="3533766" cy="4442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031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4D0696-0A64-BA1F-8595-7E857ABD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Tutorial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39AD5-6997-CEED-802E-18A199A5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76506-4EF1-63FC-CC6B-69FEADB2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623E8-CACE-0FB8-CDC3-0AED4B40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8</a:t>
            </a:fld>
            <a:endParaRPr lang="en-US"/>
          </a:p>
        </p:txBody>
      </p:sp>
      <p:pic>
        <p:nvPicPr>
          <p:cNvPr id="3" name="Graphic 2" descr="Bullseye with solid fill">
            <a:extLst>
              <a:ext uri="{FF2B5EF4-FFF2-40B4-BE49-F238E27FC236}">
                <a16:creationId xmlns:a16="http://schemas.microsoft.com/office/drawing/2014/main" id="{CF641006-0507-867A-A93F-4FC49041C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930420"/>
            <a:ext cx="914400" cy="914400"/>
          </a:xfrm>
          <a:prstGeom prst="rect">
            <a:avLst/>
          </a:prstGeom>
        </p:spPr>
      </p:pic>
      <p:pic>
        <p:nvPicPr>
          <p:cNvPr id="9" name="Graphic 8" descr="Bullseye with solid fill">
            <a:extLst>
              <a:ext uri="{FF2B5EF4-FFF2-40B4-BE49-F238E27FC236}">
                <a16:creationId xmlns:a16="http://schemas.microsoft.com/office/drawing/2014/main" id="{B8B272F6-9235-351C-2F7E-4039803E4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133686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CE961E-834F-FC61-0011-B7D9DFC2AD8D}"/>
              </a:ext>
            </a:extLst>
          </p:cNvPr>
          <p:cNvSpPr txBox="1"/>
          <p:nvPr/>
        </p:nvSpPr>
        <p:spPr>
          <a:xfrm>
            <a:off x="1752600" y="2202954"/>
            <a:ext cx="611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Convincing you of the </a:t>
            </a:r>
            <a:r>
              <a:rPr lang="en-US" b="1" dirty="0"/>
              <a:t>value of statistical causal inference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E9ECA4-36F6-48F2-747E-A91DA83C3DDC}"/>
              </a:ext>
            </a:extLst>
          </p:cNvPr>
          <p:cNvSpPr txBox="1"/>
          <p:nvPr/>
        </p:nvSpPr>
        <p:spPr>
          <a:xfrm>
            <a:off x="1752600" y="3272356"/>
            <a:ext cx="8340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the fundamentals of </a:t>
            </a:r>
            <a:r>
              <a:rPr lang="en-US" b="1" dirty="0"/>
              <a:t>drawing causal conclusions </a:t>
            </a:r>
            <a:r>
              <a:rPr lang="en-US" dirty="0"/>
              <a:t>from quantitative data </a:t>
            </a:r>
          </a:p>
          <a:p>
            <a:r>
              <a:rPr lang="en-US" dirty="0"/>
              <a:t>collected in </a:t>
            </a:r>
            <a:r>
              <a:rPr lang="en-US" b="1" dirty="0"/>
              <a:t>observational studies</a:t>
            </a:r>
          </a:p>
        </p:txBody>
      </p:sp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4DEDCC39-F47E-BA3F-2561-E55E089DE1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400" y="211762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64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850798B6-18B2-FB17-B13D-6509A0D60BC8}"/>
              </a:ext>
            </a:extLst>
          </p:cNvPr>
          <p:cNvSpPr/>
          <p:nvPr/>
        </p:nvSpPr>
        <p:spPr>
          <a:xfrm>
            <a:off x="838200" y="1946319"/>
            <a:ext cx="1080000" cy="10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5E171D-01D5-AED9-76E3-B266D90B2C5B}"/>
              </a:ext>
            </a:extLst>
          </p:cNvPr>
          <p:cNvSpPr/>
          <p:nvPr/>
        </p:nvSpPr>
        <p:spPr>
          <a:xfrm>
            <a:off x="838200" y="4795190"/>
            <a:ext cx="1080000" cy="10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0AD3EC-B2D3-DECF-B896-AE14E1285254}"/>
              </a:ext>
            </a:extLst>
          </p:cNvPr>
          <p:cNvSpPr/>
          <p:nvPr/>
        </p:nvSpPr>
        <p:spPr>
          <a:xfrm>
            <a:off x="838200" y="3372942"/>
            <a:ext cx="1080000" cy="10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19434-C738-E0D2-B785-AB1DAD20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CE3D7-E1A1-BB88-5FE2-D9636429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75079-DFAC-BA5A-0E7F-606CF7A9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26F37-FC47-0DCA-4B48-26075D03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9</a:t>
            </a:fld>
            <a:endParaRPr lang="en-US"/>
          </a:p>
        </p:txBody>
      </p:sp>
      <p:pic>
        <p:nvPicPr>
          <p:cNvPr id="8" name="Graphic 7" descr="Statistics with solid fill">
            <a:extLst>
              <a:ext uri="{FF2B5EF4-FFF2-40B4-BE49-F238E27FC236}">
                <a16:creationId xmlns:a16="http://schemas.microsoft.com/office/drawing/2014/main" id="{62A1C673-D4CB-1F04-2ABC-16A9C54C0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000" y="3455742"/>
            <a:ext cx="914400" cy="914400"/>
          </a:xfrm>
          <a:prstGeom prst="rect">
            <a:avLst/>
          </a:prstGeom>
        </p:spPr>
      </p:pic>
      <p:pic>
        <p:nvPicPr>
          <p:cNvPr id="10" name="Graphic 9" descr="Workflow with solid fill">
            <a:extLst>
              <a:ext uri="{FF2B5EF4-FFF2-40B4-BE49-F238E27FC236}">
                <a16:creationId xmlns:a16="http://schemas.microsoft.com/office/drawing/2014/main" id="{001ABD3D-126A-DC5A-15DA-5C809EA66E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1000" y="4877990"/>
            <a:ext cx="914400" cy="914400"/>
          </a:xfrm>
          <a:prstGeom prst="rect">
            <a:avLst/>
          </a:prstGeom>
        </p:spPr>
      </p:pic>
      <p:pic>
        <p:nvPicPr>
          <p:cNvPr id="12" name="Graphic 11" descr="Influencer with solid fill">
            <a:extLst>
              <a:ext uri="{FF2B5EF4-FFF2-40B4-BE49-F238E27FC236}">
                <a16:creationId xmlns:a16="http://schemas.microsoft.com/office/drawing/2014/main" id="{882076C2-F191-E878-605C-72CFF65506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1000" y="2029119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B814829-569C-B934-C138-D85DCC41735E}"/>
              </a:ext>
            </a:extLst>
          </p:cNvPr>
          <p:cNvSpPr txBox="1"/>
          <p:nvPr/>
        </p:nvSpPr>
        <p:spPr>
          <a:xfrm>
            <a:off x="2209800" y="2147765"/>
            <a:ext cx="703699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Causal Modelling</a:t>
            </a:r>
          </a:p>
          <a:p>
            <a:r>
              <a:rPr lang="en-US" dirty="0"/>
              <a:t>Communicating transparent causal assumptions in graphical models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D94976-2A7C-0B9A-D424-B47825F86BC8}"/>
              </a:ext>
            </a:extLst>
          </p:cNvPr>
          <p:cNvSpPr txBox="1"/>
          <p:nvPr/>
        </p:nvSpPr>
        <p:spPr>
          <a:xfrm>
            <a:off x="2209799" y="3574388"/>
            <a:ext cx="670023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Statistical Causal Inference (SCI)</a:t>
            </a:r>
          </a:p>
          <a:p>
            <a:r>
              <a:rPr lang="en-US" dirty="0"/>
              <a:t>Drawing reliable conclusions from quantitative, observational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7BF96E-C645-611F-19A7-C93D4EEF06DF}"/>
              </a:ext>
            </a:extLst>
          </p:cNvPr>
          <p:cNvSpPr txBox="1"/>
          <p:nvPr/>
        </p:nvSpPr>
        <p:spPr>
          <a:xfrm>
            <a:off x="2209798" y="5001011"/>
            <a:ext cx="836780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Causal Workflow</a:t>
            </a:r>
          </a:p>
          <a:p>
            <a:r>
              <a:rPr lang="en-US" dirty="0"/>
              <a:t>Structured process for performing statistical causal inference in an empirical study</a:t>
            </a:r>
          </a:p>
        </p:txBody>
      </p:sp>
    </p:spTree>
    <p:extLst>
      <p:ext uri="{BB962C8B-B14F-4D97-AF65-F5344CB8AC3E}">
        <p14:creationId xmlns:p14="http://schemas.microsoft.com/office/powerpoint/2010/main" val="428287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halmers">
      <a:dk1>
        <a:sysClr val="windowText" lastClr="000000"/>
      </a:dk1>
      <a:lt1>
        <a:srgbClr val="FFFFFF"/>
      </a:lt1>
      <a:dk2>
        <a:srgbClr val="003050"/>
      </a:dk2>
      <a:lt2>
        <a:srgbClr val="FFCB05"/>
      </a:lt2>
      <a:accent1>
        <a:srgbClr val="F15A22"/>
      </a:accent1>
      <a:accent2>
        <a:srgbClr val="7FB539"/>
      </a:accent2>
      <a:accent3>
        <a:srgbClr val="006C5C"/>
      </a:accent3>
      <a:accent4>
        <a:srgbClr val="5D6F7A"/>
      </a:accent4>
      <a:accent5>
        <a:srgbClr val="58B0E3"/>
      </a:accent5>
      <a:accent6>
        <a:srgbClr val="270089"/>
      </a:accent6>
      <a:hlink>
        <a:srgbClr val="00A99D"/>
      </a:hlink>
      <a:folHlink>
        <a:srgbClr val="48372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1402</TotalTime>
  <Words>5921</Words>
  <Application>Microsoft Office PowerPoint</Application>
  <PresentationFormat>Widescreen</PresentationFormat>
  <Paragraphs>973</Paragraphs>
  <Slides>71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Aptos</vt:lpstr>
      <vt:lpstr>Aptos Display</vt:lpstr>
      <vt:lpstr>Arial</vt:lpstr>
      <vt:lpstr>Cambria Math</vt:lpstr>
      <vt:lpstr>Office Theme</vt:lpstr>
      <vt:lpstr>Statistical Causal Inference</vt:lpstr>
      <vt:lpstr>Meet your Instructors</vt:lpstr>
      <vt:lpstr>Overview</vt:lpstr>
      <vt:lpstr>Introduction</vt:lpstr>
      <vt:lpstr>State-of-the-art</vt:lpstr>
      <vt:lpstr>Correlation versus Causality</vt:lpstr>
      <vt:lpstr>Experimental vs. Observational Studies</vt:lpstr>
      <vt:lpstr>Goals of this Tutorial</vt:lpstr>
      <vt:lpstr>Learning Outcomes</vt:lpstr>
      <vt:lpstr>Fundamentals &amp; Notation </vt:lpstr>
      <vt:lpstr>Basic Terminology</vt:lpstr>
      <vt:lpstr>Causal Modeling</vt:lpstr>
      <vt:lpstr>Simulations</vt:lpstr>
      <vt:lpstr>Causal Modeling and Simulations</vt:lpstr>
      <vt:lpstr>Data Analysis Tool: (Linear) Modeling</vt:lpstr>
      <vt:lpstr>From causal to statistical Models</vt:lpstr>
      <vt:lpstr>Pedagogy of this Tutorial</vt:lpstr>
      <vt:lpstr>Causal Inference I</vt:lpstr>
      <vt:lpstr>Confounding: Common Causes</vt:lpstr>
      <vt:lpstr>Confounding: Common Causes</vt:lpstr>
      <vt:lpstr>Confounding: Common Causes</vt:lpstr>
      <vt:lpstr>Confounding: Common Causes</vt:lpstr>
      <vt:lpstr>Confounding: Common Causes</vt:lpstr>
      <vt:lpstr>Confounding: Common Causes</vt:lpstr>
      <vt:lpstr>Practical Example of Confounding</vt:lpstr>
      <vt:lpstr>Mediation: Pipes</vt:lpstr>
      <vt:lpstr>Mediation: Pipes</vt:lpstr>
      <vt:lpstr>Mediation: Pipes</vt:lpstr>
      <vt:lpstr>Mediation: Pipes</vt:lpstr>
      <vt:lpstr>Practical Example of Mediation</vt:lpstr>
      <vt:lpstr>Break</vt:lpstr>
      <vt:lpstr>Causal Inference II</vt:lpstr>
      <vt:lpstr>Colliding: Common Effects</vt:lpstr>
      <vt:lpstr>Colliding: Common Effects</vt:lpstr>
      <vt:lpstr>Colliding: Common Effects</vt:lpstr>
      <vt:lpstr>Colliding: Common Effects</vt:lpstr>
      <vt:lpstr>Colliding: Common Effects</vt:lpstr>
      <vt:lpstr>Colliding: Common Effects</vt:lpstr>
      <vt:lpstr>Colliding: Common Effects</vt:lpstr>
      <vt:lpstr>Colliding: Common Effects</vt:lpstr>
      <vt:lpstr>Basic Types of Association</vt:lpstr>
      <vt:lpstr>Basic Types of Association</vt:lpstr>
      <vt:lpstr>Causal Modelling</vt:lpstr>
      <vt:lpstr>Deriving a statistical Model from a causal Model: d-separation</vt:lpstr>
      <vt:lpstr>Deriving a statistical Model from a causal Model: d-separation</vt:lpstr>
      <vt:lpstr>Deriving a statistical Model from a causal Model: d-separation</vt:lpstr>
      <vt:lpstr>Deriving a statistical Model from a causal Model: d-separation</vt:lpstr>
      <vt:lpstr>Deriving a statistical Model from a causal Model: d-separation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Causal Modelling</vt:lpstr>
      <vt:lpstr>Causal Modelling</vt:lpstr>
      <vt:lpstr>Model Comparison</vt:lpstr>
      <vt:lpstr>Model Comparison</vt:lpstr>
      <vt:lpstr>Statistical Causal Inference for Requirements Engineering</vt:lpstr>
      <vt:lpstr>Conclusion</vt:lpstr>
      <vt:lpstr>Workflow for Statistical Causal Inference</vt:lpstr>
      <vt:lpstr>Scientific Workflow: Traditional</vt:lpstr>
      <vt:lpstr>Scientific Workflow: Better</vt:lpstr>
      <vt:lpstr>Scientific Workflow: Best</vt:lpstr>
      <vt:lpstr>A Vision of Coherent Science</vt:lpstr>
      <vt:lpstr>Supporting the Vision of Coherent Science</vt:lpstr>
      <vt:lpstr>Closing</vt:lpstr>
      <vt:lpstr>Limitations</vt:lpstr>
      <vt:lpstr>Reading list</vt:lpstr>
      <vt:lpstr>Material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Frattini</dc:creator>
  <cp:lastModifiedBy>Julian Frattini</cp:lastModifiedBy>
  <cp:revision>67</cp:revision>
  <dcterms:created xsi:type="dcterms:W3CDTF">2025-04-03T06:42:22Z</dcterms:created>
  <dcterms:modified xsi:type="dcterms:W3CDTF">2025-08-27T09:52:15Z</dcterms:modified>
</cp:coreProperties>
</file>