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0"/>
  </p:notesMasterIdLst>
  <p:sldIdLst>
    <p:sldId id="256" r:id="rId2"/>
    <p:sldId id="257" r:id="rId3"/>
    <p:sldId id="258" r:id="rId4"/>
    <p:sldId id="259" r:id="rId5"/>
    <p:sldId id="260" r:id="rId6"/>
    <p:sldId id="261" r:id="rId7"/>
    <p:sldId id="271" r:id="rId8"/>
    <p:sldId id="272" r:id="rId9"/>
    <p:sldId id="262" r:id="rId10"/>
    <p:sldId id="293" r:id="rId11"/>
    <p:sldId id="265" r:id="rId12"/>
    <p:sldId id="263" r:id="rId13"/>
    <p:sldId id="266" r:id="rId14"/>
    <p:sldId id="294" r:id="rId15"/>
    <p:sldId id="295" r:id="rId16"/>
    <p:sldId id="296" r:id="rId17"/>
    <p:sldId id="298" r:id="rId18"/>
    <p:sldId id="297" r:id="rId19"/>
    <p:sldId id="264" r:id="rId20"/>
    <p:sldId id="299" r:id="rId21"/>
    <p:sldId id="300" r:id="rId22"/>
    <p:sldId id="301" r:id="rId23"/>
    <p:sldId id="302" r:id="rId24"/>
    <p:sldId id="268" r:id="rId25"/>
    <p:sldId id="303" r:id="rId26"/>
    <p:sldId id="304" r:id="rId27"/>
    <p:sldId id="305" r:id="rId28"/>
    <p:sldId id="306" r:id="rId29"/>
    <p:sldId id="307" r:id="rId30"/>
    <p:sldId id="308" r:id="rId31"/>
    <p:sldId id="269" r:id="rId32"/>
    <p:sldId id="267" r:id="rId33"/>
    <p:sldId id="309" r:id="rId34"/>
    <p:sldId id="310" r:id="rId35"/>
    <p:sldId id="311" r:id="rId36"/>
    <p:sldId id="312" r:id="rId37"/>
    <p:sldId id="313" r:id="rId38"/>
    <p:sldId id="314" r:id="rId39"/>
    <p:sldId id="315" r:id="rId40"/>
    <p:sldId id="273" r:id="rId41"/>
    <p:sldId id="275" r:id="rId42"/>
    <p:sldId id="277" r:id="rId43"/>
    <p:sldId id="278" r:id="rId44"/>
    <p:sldId id="279" r:id="rId45"/>
    <p:sldId id="282" r:id="rId46"/>
    <p:sldId id="281" r:id="rId47"/>
    <p:sldId id="283" r:id="rId48"/>
    <p:sldId id="284" r:id="rId49"/>
    <p:sldId id="316" r:id="rId50"/>
    <p:sldId id="318" r:id="rId51"/>
    <p:sldId id="322" r:id="rId52"/>
    <p:sldId id="319" r:id="rId53"/>
    <p:sldId id="320" r:id="rId54"/>
    <p:sldId id="321" r:id="rId55"/>
    <p:sldId id="323" r:id="rId56"/>
    <p:sldId id="287" r:id="rId57"/>
    <p:sldId id="286" r:id="rId58"/>
    <p:sldId id="289"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13" autoAdjust="0"/>
  </p:normalViewPr>
  <p:slideViewPr>
    <p:cSldViewPr snapToGrid="0">
      <p:cViewPr varScale="1">
        <p:scale>
          <a:sx n="121" d="100"/>
          <a:sy n="121" d="100"/>
        </p:scale>
        <p:origin x="17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107E3-02B0-4F32-9595-48F976375028}"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726789-9A4A-4BF5-9E9B-3B6C777735E6}" type="slidenum">
              <a:rPr lang="en-US" smtClean="0"/>
              <a:t>‹#›</a:t>
            </a:fld>
            <a:endParaRPr lang="en-US"/>
          </a:p>
        </p:txBody>
      </p:sp>
    </p:spTree>
    <p:extLst>
      <p:ext uri="{BB962C8B-B14F-4D97-AF65-F5344CB8AC3E}">
        <p14:creationId xmlns:p14="http://schemas.microsoft.com/office/powerpoint/2010/main" val="991442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Disclaimers:</a:t>
            </a:r>
          </a:p>
          <a:p>
            <a:pPr marL="171450" indent="-171450">
              <a:buFont typeface="Arial" panose="020B0604020202020204" pitchFamily="34" charset="0"/>
              <a:buChar char="•"/>
            </a:pPr>
            <a:r>
              <a:rPr lang="en-US" noProof="0" dirty="0"/>
              <a:t>I am not an expert on the topic yet, but been working with this material for about 2 years now and like to share the most valuable insights</a:t>
            </a:r>
          </a:p>
          <a:p>
            <a:pPr marL="171450" indent="-171450">
              <a:buFont typeface="Arial" panose="020B0604020202020204" pitchFamily="34" charset="0"/>
              <a:buChar char="•"/>
            </a:pPr>
            <a:r>
              <a:rPr lang="en-US" noProof="0" dirty="0"/>
              <a:t>I have no idea how long this material takes. </a:t>
            </a:r>
          </a:p>
          <a:p>
            <a:pPr marL="628650" lvl="1" indent="-171450">
              <a:buFont typeface="Arial" panose="020B0604020202020204" pitchFamily="34" charset="0"/>
              <a:buChar char="•"/>
            </a:pPr>
            <a:r>
              <a:rPr lang="en-US" noProof="0" dirty="0"/>
              <a:t>The more important part is at the beginning</a:t>
            </a:r>
          </a:p>
          <a:p>
            <a:pPr marL="628650" lvl="1" indent="-171450">
              <a:buFont typeface="Arial" panose="020B0604020202020204" pitchFamily="34" charset="0"/>
              <a:buChar char="•"/>
            </a:pPr>
            <a:r>
              <a:rPr lang="en-US" noProof="0" dirty="0"/>
              <a:t>We might cut off the rest at the end</a:t>
            </a:r>
          </a:p>
        </p:txBody>
      </p:sp>
      <p:sp>
        <p:nvSpPr>
          <p:cNvPr id="4" name="Slide Number Placeholder 3"/>
          <p:cNvSpPr>
            <a:spLocks noGrp="1"/>
          </p:cNvSpPr>
          <p:nvPr>
            <p:ph type="sldNum" sz="quarter" idx="5"/>
          </p:nvPr>
        </p:nvSpPr>
        <p:spPr/>
        <p:txBody>
          <a:bodyPr/>
          <a:lstStyle/>
          <a:p>
            <a:fld id="{E7726789-9A4A-4BF5-9E9B-3B6C777735E6}" type="slidenum">
              <a:rPr lang="en-US" smtClean="0"/>
              <a:t>1</a:t>
            </a:fld>
            <a:endParaRPr lang="en-US"/>
          </a:p>
        </p:txBody>
      </p:sp>
    </p:spTree>
    <p:extLst>
      <p:ext uri="{BB962C8B-B14F-4D97-AF65-F5344CB8AC3E}">
        <p14:creationId xmlns:p14="http://schemas.microsoft.com/office/powerpoint/2010/main" val="3664049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Forks</a:t>
            </a:r>
            <a:r>
              <a:rPr lang="sv-SE" dirty="0"/>
              <a:t> </a:t>
            </a:r>
            <a:r>
              <a:rPr lang="sv-SE" dirty="0" err="1"/>
              <a:t>introduce</a:t>
            </a:r>
            <a:r>
              <a:rPr lang="sv-SE" dirty="0"/>
              <a:t> </a:t>
            </a:r>
            <a:r>
              <a:rPr lang="sv-SE" dirty="0" err="1"/>
              <a:t>spurious</a:t>
            </a:r>
            <a:r>
              <a:rPr lang="sv-SE" dirty="0"/>
              <a:t> associations:</a:t>
            </a:r>
          </a:p>
          <a:p>
            <a:r>
              <a:rPr lang="sv-SE" dirty="0" err="1"/>
              <a:t>Example</a:t>
            </a:r>
            <a:r>
              <a:rPr lang="sv-SE" dirty="0"/>
              <a:t> for a 3-variable DAG </a:t>
            </a:r>
            <a:r>
              <a:rPr lang="sv-SE" dirty="0" err="1"/>
              <a:t>with</a:t>
            </a:r>
            <a:r>
              <a:rPr lang="sv-SE" dirty="0"/>
              <a:t> a </a:t>
            </a:r>
            <a:r>
              <a:rPr lang="sv-SE" dirty="0" err="1"/>
              <a:t>fork</a:t>
            </a:r>
            <a:endParaRPr lang="sv-SE" dirty="0"/>
          </a:p>
          <a:p>
            <a:r>
              <a:rPr lang="sv-SE" dirty="0"/>
              <a:t>Concrete </a:t>
            </a:r>
            <a:r>
              <a:rPr lang="sv-SE" dirty="0" err="1"/>
              <a:t>example</a:t>
            </a:r>
            <a:r>
              <a:rPr lang="sv-SE" dirty="0"/>
              <a:t>: LLMs -&gt; </a:t>
            </a:r>
            <a:r>
              <a:rPr lang="sv-SE" dirty="0" err="1"/>
              <a:t>productivity</a:t>
            </a:r>
            <a:r>
              <a:rPr lang="sv-SE" dirty="0"/>
              <a:t>, LLMs &lt;- motivation -&gt; </a:t>
            </a:r>
            <a:r>
              <a:rPr lang="sv-SE" dirty="0" err="1"/>
              <a:t>productivity</a:t>
            </a:r>
            <a:endParaRPr lang="sv-SE" dirty="0"/>
          </a:p>
          <a:p>
            <a:r>
              <a:rPr lang="sv-SE" dirty="0"/>
              <a:t>Association </a:t>
            </a:r>
            <a:r>
              <a:rPr lang="sv-SE" dirty="0" err="1"/>
              <a:t>between</a:t>
            </a:r>
            <a:r>
              <a:rPr lang="sv-SE" dirty="0"/>
              <a:t> LLMs and </a:t>
            </a:r>
            <a:r>
              <a:rPr lang="sv-SE" dirty="0" err="1"/>
              <a:t>productivity</a:t>
            </a:r>
            <a:r>
              <a:rPr lang="sv-SE" dirty="0"/>
              <a:t> </a:t>
            </a:r>
          </a:p>
          <a:p>
            <a:pPr lvl="1"/>
            <a:r>
              <a:rPr lang="sv-SE" dirty="0" err="1"/>
              <a:t>Can</a:t>
            </a:r>
            <a:r>
              <a:rPr lang="sv-SE" dirty="0"/>
              <a:t> be </a:t>
            </a:r>
            <a:r>
              <a:rPr lang="sv-SE" dirty="0" err="1"/>
              <a:t>spurious</a:t>
            </a:r>
            <a:endParaRPr lang="sv-SE" dirty="0"/>
          </a:p>
          <a:p>
            <a:pPr lvl="1"/>
            <a:r>
              <a:rPr lang="sv-SE" dirty="0" err="1"/>
              <a:t>But</a:t>
            </a:r>
            <a:r>
              <a:rPr lang="sv-SE" dirty="0"/>
              <a:t> it </a:t>
            </a:r>
            <a:r>
              <a:rPr lang="sv-SE" dirty="0" err="1"/>
              <a:t>does</a:t>
            </a:r>
            <a:r>
              <a:rPr lang="sv-SE" dirty="0"/>
              <a:t> not </a:t>
            </a:r>
            <a:r>
              <a:rPr lang="sv-SE" dirty="0" err="1"/>
              <a:t>have</a:t>
            </a:r>
            <a:r>
              <a:rPr lang="sv-SE" dirty="0"/>
              <a:t> to</a:t>
            </a:r>
          </a:p>
          <a:p>
            <a:pPr lvl="1"/>
            <a:r>
              <a:rPr lang="sv-SE" dirty="0" err="1"/>
              <a:t>How</a:t>
            </a:r>
            <a:r>
              <a:rPr lang="sv-SE" dirty="0"/>
              <a:t> </a:t>
            </a:r>
            <a:r>
              <a:rPr lang="sv-SE" dirty="0" err="1"/>
              <a:t>would</a:t>
            </a:r>
            <a:r>
              <a:rPr lang="sv-SE" dirty="0"/>
              <a:t> </a:t>
            </a:r>
            <a:r>
              <a:rPr lang="sv-SE" dirty="0" err="1"/>
              <a:t>we</a:t>
            </a:r>
            <a:r>
              <a:rPr lang="sv-SE" dirty="0"/>
              <a:t> </a:t>
            </a:r>
            <a:r>
              <a:rPr lang="sv-SE" dirty="0" err="1"/>
              <a:t>know</a:t>
            </a:r>
            <a:r>
              <a:rPr lang="sv-SE" dirty="0"/>
              <a:t>? </a:t>
            </a:r>
            <a:r>
              <a:rPr lang="sv-SE" dirty="0" err="1"/>
              <a:t>Controlling</a:t>
            </a:r>
            <a:r>
              <a:rPr lang="sv-SE" dirty="0"/>
              <a:t> for motivation</a:t>
            </a:r>
          </a:p>
          <a:p>
            <a:r>
              <a:rPr lang="sv-SE" dirty="0"/>
              <a:t>Check for the </a:t>
            </a:r>
            <a:r>
              <a:rPr lang="sv-SE" dirty="0" err="1"/>
              <a:t>effect</a:t>
            </a:r>
            <a:r>
              <a:rPr lang="sv-SE" dirty="0"/>
              <a:t> </a:t>
            </a:r>
            <a:r>
              <a:rPr lang="sv-SE" dirty="0" err="1"/>
              <a:t>of</a:t>
            </a:r>
            <a:r>
              <a:rPr lang="sv-SE" dirty="0"/>
              <a:t> LLMs -&gt; </a:t>
            </a:r>
            <a:r>
              <a:rPr lang="sv-SE" dirty="0" err="1"/>
              <a:t>productivity</a:t>
            </a:r>
            <a:r>
              <a:rPr lang="sv-SE" dirty="0"/>
              <a:t> in all strata </a:t>
            </a:r>
            <a:r>
              <a:rPr lang="sv-SE" dirty="0" err="1"/>
              <a:t>of</a:t>
            </a:r>
            <a:r>
              <a:rPr lang="sv-SE" dirty="0"/>
              <a:t> motivation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19</a:t>
            </a:fld>
            <a:endParaRPr lang="en-US"/>
          </a:p>
        </p:txBody>
      </p:sp>
    </p:spTree>
    <p:extLst>
      <p:ext uri="{BB962C8B-B14F-4D97-AF65-F5344CB8AC3E}">
        <p14:creationId xmlns:p14="http://schemas.microsoft.com/office/powerpoint/2010/main" val="2280624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need</a:t>
            </a:r>
            <a:r>
              <a:rPr lang="sv-SE" dirty="0"/>
              <a:t> to </a:t>
            </a:r>
            <a:r>
              <a:rPr lang="sv-SE" dirty="0" err="1"/>
              <a:t>control</a:t>
            </a:r>
            <a:r>
              <a:rPr lang="sv-SE" dirty="0"/>
              <a:t>/</a:t>
            </a:r>
            <a:r>
              <a:rPr lang="sv-SE" dirty="0" err="1"/>
              <a:t>adjust</a:t>
            </a:r>
            <a:r>
              <a:rPr lang="sv-SE" dirty="0"/>
              <a:t> for the potential </a:t>
            </a:r>
            <a:r>
              <a:rPr lang="sv-SE" dirty="0" err="1"/>
              <a:t>confounder</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23</a:t>
            </a:fld>
            <a:endParaRPr lang="en-US"/>
          </a:p>
        </p:txBody>
      </p:sp>
    </p:spTree>
    <p:extLst>
      <p:ext uri="{BB962C8B-B14F-4D97-AF65-F5344CB8AC3E}">
        <p14:creationId xmlns:p14="http://schemas.microsoft.com/office/powerpoint/2010/main" val="3055866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Usually</a:t>
            </a:r>
            <a:r>
              <a:rPr lang="sv-SE" dirty="0"/>
              <a:t>, pre-</a:t>
            </a:r>
            <a:r>
              <a:rPr lang="sv-SE" dirty="0" err="1"/>
              <a:t>treatment</a:t>
            </a:r>
            <a:r>
              <a:rPr lang="sv-SE" dirty="0"/>
              <a:t> </a:t>
            </a:r>
            <a:r>
              <a:rPr lang="sv-SE" dirty="0" err="1"/>
              <a:t>variables</a:t>
            </a:r>
            <a:r>
              <a:rPr lang="sv-SE" dirty="0"/>
              <a:t> </a:t>
            </a:r>
            <a:r>
              <a:rPr lang="sv-SE" dirty="0" err="1"/>
              <a:t>are</a:t>
            </a:r>
            <a:r>
              <a:rPr lang="sv-SE" dirty="0"/>
              <a:t> </a:t>
            </a:r>
            <a:r>
              <a:rPr lang="sv-SE" dirty="0" err="1"/>
              <a:t>considered</a:t>
            </a:r>
            <a:r>
              <a:rPr lang="sv-SE" dirty="0"/>
              <a:t> </a:t>
            </a:r>
            <a:r>
              <a:rPr lang="sv-SE" dirty="0" err="1"/>
              <a:t>safe</a:t>
            </a:r>
            <a:r>
              <a:rPr lang="sv-SE" dirty="0"/>
              <a:t> to </a:t>
            </a:r>
            <a:r>
              <a:rPr lang="sv-SE" dirty="0" err="1"/>
              <a:t>include</a:t>
            </a:r>
            <a:r>
              <a:rPr lang="sv-SE" dirty="0"/>
              <a:t> in a regression </a:t>
            </a:r>
            <a:r>
              <a:rPr lang="sv-SE" dirty="0" err="1"/>
              <a:t>model</a:t>
            </a:r>
            <a:r>
              <a:rPr lang="sv-SE" dirty="0"/>
              <a:t> </a:t>
            </a:r>
          </a:p>
          <a:p>
            <a:pPr marL="171450" indent="-171450">
              <a:buFont typeface="Arial" panose="020B0604020202020204" pitchFamily="34" charset="0"/>
              <a:buChar char="•"/>
            </a:pPr>
            <a:r>
              <a:rPr lang="sv-SE" dirty="0" err="1"/>
              <a:t>We</a:t>
            </a:r>
            <a:r>
              <a:rPr lang="sv-SE" dirty="0"/>
              <a:t> just </a:t>
            </a:r>
            <a:r>
              <a:rPr lang="sv-SE" dirty="0" err="1"/>
              <a:t>saw</a:t>
            </a:r>
            <a:r>
              <a:rPr lang="sv-SE" dirty="0"/>
              <a:t> </a:t>
            </a:r>
            <a:r>
              <a:rPr lang="sv-SE" dirty="0" err="1"/>
              <a:t>that</a:t>
            </a:r>
            <a:r>
              <a:rPr lang="sv-SE" dirty="0"/>
              <a:t> </a:t>
            </a:r>
            <a:r>
              <a:rPr lang="sv-SE" dirty="0" err="1"/>
              <a:t>we</a:t>
            </a:r>
            <a:r>
              <a:rPr lang="sv-SE" dirty="0"/>
              <a:t> </a:t>
            </a:r>
            <a:r>
              <a:rPr lang="sv-SE" dirty="0" err="1"/>
              <a:t>should</a:t>
            </a:r>
            <a:r>
              <a:rPr lang="sv-SE" dirty="0"/>
              <a:t> </a:t>
            </a:r>
            <a:r>
              <a:rPr lang="sv-SE" dirty="0" err="1"/>
              <a:t>control</a:t>
            </a:r>
            <a:r>
              <a:rPr lang="sv-SE" dirty="0"/>
              <a:t> for potential </a:t>
            </a:r>
            <a:r>
              <a:rPr lang="sv-SE" dirty="0" err="1"/>
              <a:t>confounders</a:t>
            </a:r>
            <a:endParaRPr lang="sv-SE" dirty="0"/>
          </a:p>
          <a:p>
            <a:pPr marL="171450" indent="-171450">
              <a:buFont typeface="Arial" panose="020B0604020202020204" pitchFamily="34" charset="0"/>
              <a:buChar char="•"/>
            </a:pPr>
            <a:r>
              <a:rPr lang="sv-SE" dirty="0"/>
              <a:t>If </a:t>
            </a:r>
            <a:r>
              <a:rPr lang="sv-SE" dirty="0" err="1"/>
              <a:t>useful</a:t>
            </a:r>
            <a:r>
              <a:rPr lang="sv-SE" dirty="0"/>
              <a:t> information is </a:t>
            </a:r>
            <a:r>
              <a:rPr lang="sv-SE" dirty="0" err="1"/>
              <a:t>available</a:t>
            </a:r>
            <a:r>
              <a:rPr lang="sv-SE" dirty="0"/>
              <a:t>, </a:t>
            </a:r>
            <a:r>
              <a:rPr lang="sv-SE" dirty="0" err="1"/>
              <a:t>include</a:t>
            </a:r>
            <a:r>
              <a:rPr lang="sv-SE" dirty="0"/>
              <a:t> it in the </a:t>
            </a:r>
            <a:r>
              <a:rPr lang="sv-SE" dirty="0" err="1"/>
              <a:t>prediction</a:t>
            </a:r>
            <a:r>
              <a:rPr lang="sv-SE" dirty="0"/>
              <a:t> </a:t>
            </a:r>
            <a:r>
              <a:rPr lang="sv-SE" dirty="0" err="1"/>
              <a:t>model</a:t>
            </a:r>
            <a:endParaRPr lang="sv-SE" dirty="0"/>
          </a:p>
          <a:p>
            <a:r>
              <a:rPr lang="sv-SE" dirty="0" err="1"/>
              <a:t>Collider</a:t>
            </a:r>
            <a:r>
              <a:rPr lang="sv-SE" dirty="0"/>
              <a:t> </a:t>
            </a:r>
            <a:r>
              <a:rPr lang="sv-SE" dirty="0" err="1"/>
              <a:t>example</a:t>
            </a:r>
            <a:r>
              <a:rPr lang="sv-SE" dirty="0"/>
              <a:t>: researcher -&gt; </a:t>
            </a:r>
            <a:r>
              <a:rPr lang="sv-SE" dirty="0" err="1"/>
              <a:t>teacher</a:t>
            </a:r>
            <a:r>
              <a:rPr lang="sv-SE" dirty="0"/>
              <a:t>, researcher -&gt; </a:t>
            </a:r>
            <a:r>
              <a:rPr lang="sv-SE" dirty="0" err="1"/>
              <a:t>tenure</a:t>
            </a:r>
            <a:r>
              <a:rPr lang="sv-SE" dirty="0"/>
              <a:t> &lt;- </a:t>
            </a:r>
            <a:r>
              <a:rPr lang="sv-SE" dirty="0" err="1"/>
              <a:t>teacher</a:t>
            </a:r>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24</a:t>
            </a:fld>
            <a:endParaRPr lang="en-US"/>
          </a:p>
        </p:txBody>
      </p:sp>
    </p:spTree>
    <p:extLst>
      <p:ext uri="{BB962C8B-B14F-4D97-AF65-F5344CB8AC3E}">
        <p14:creationId xmlns:p14="http://schemas.microsoft.com/office/powerpoint/2010/main" val="1544481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28</a:t>
            </a:fld>
            <a:endParaRPr lang="en-US"/>
          </a:p>
        </p:txBody>
      </p:sp>
    </p:spTree>
    <p:extLst>
      <p:ext uri="{BB962C8B-B14F-4D97-AF65-F5344CB8AC3E}">
        <p14:creationId xmlns:p14="http://schemas.microsoft.com/office/powerpoint/2010/main" val="12476296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We</a:t>
            </a:r>
            <a:r>
              <a:rPr lang="sv-SE" dirty="0"/>
              <a:t> </a:t>
            </a:r>
            <a:r>
              <a:rPr lang="sv-SE" dirty="0" err="1"/>
              <a:t>cannot</a:t>
            </a:r>
            <a:r>
              <a:rPr lang="sv-SE" dirty="0"/>
              <a:t> just </a:t>
            </a:r>
            <a:r>
              <a:rPr lang="sv-SE" dirty="0" err="1"/>
              <a:t>mindlessly</a:t>
            </a:r>
            <a:r>
              <a:rPr lang="sv-SE" dirty="0"/>
              <a:t> </a:t>
            </a:r>
            <a:r>
              <a:rPr lang="sv-SE" dirty="0" err="1"/>
              <a:t>add</a:t>
            </a:r>
            <a:r>
              <a:rPr lang="sv-SE" dirty="0"/>
              <a:t> </a:t>
            </a:r>
            <a:r>
              <a:rPr lang="sv-SE" dirty="0" err="1"/>
              <a:t>variables</a:t>
            </a:r>
            <a:r>
              <a:rPr lang="sv-SE" dirty="0"/>
              <a:t> to </a:t>
            </a:r>
            <a:r>
              <a:rPr lang="sv-SE" dirty="0" err="1"/>
              <a:t>our</a:t>
            </a:r>
            <a:r>
              <a:rPr lang="sv-SE" dirty="0"/>
              <a:t> </a:t>
            </a:r>
            <a:r>
              <a:rPr lang="sv-SE" dirty="0" err="1"/>
              <a:t>analysis</a:t>
            </a:r>
            <a:r>
              <a:rPr lang="sv-SE" dirty="0"/>
              <a:t>, </a:t>
            </a:r>
            <a:r>
              <a:rPr lang="sv-SE" dirty="0" err="1"/>
              <a:t>we</a:t>
            </a:r>
            <a:r>
              <a:rPr lang="sv-SE" dirty="0"/>
              <a:t> </a:t>
            </a:r>
            <a:r>
              <a:rPr lang="sv-SE" dirty="0" err="1"/>
              <a:t>need</a:t>
            </a:r>
            <a:r>
              <a:rPr lang="sv-SE" dirty="0"/>
              <a:t> a principled approach</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29</a:t>
            </a:fld>
            <a:endParaRPr lang="en-US"/>
          </a:p>
        </p:txBody>
      </p:sp>
    </p:spTree>
    <p:extLst>
      <p:ext uri="{BB962C8B-B14F-4D97-AF65-F5344CB8AC3E}">
        <p14:creationId xmlns:p14="http://schemas.microsoft.com/office/powerpoint/2010/main" val="818924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Answering</a:t>
            </a:r>
            <a:r>
              <a:rPr lang="sv-SE" dirty="0"/>
              <a:t> </a:t>
            </a:r>
            <a:r>
              <a:rPr lang="sv-SE" dirty="0" err="1"/>
              <a:t>causal</a:t>
            </a:r>
            <a:r>
              <a:rPr lang="sv-SE" dirty="0"/>
              <a:t> </a:t>
            </a:r>
            <a:r>
              <a:rPr lang="sv-SE" dirty="0" err="1"/>
              <a:t>questions</a:t>
            </a:r>
            <a:r>
              <a:rPr lang="sv-SE" dirty="0"/>
              <a:t> in research </a:t>
            </a:r>
            <a:r>
              <a:rPr lang="sv-SE" dirty="0" err="1"/>
              <a:t>requires</a:t>
            </a:r>
            <a:r>
              <a:rPr lang="sv-SE" dirty="0"/>
              <a:t> </a:t>
            </a:r>
            <a:r>
              <a:rPr lang="sv-SE" dirty="0" err="1"/>
              <a:t>knowledge</a:t>
            </a:r>
            <a:r>
              <a:rPr lang="sv-SE" dirty="0"/>
              <a:t> </a:t>
            </a:r>
            <a:r>
              <a:rPr lang="sv-SE" dirty="0" err="1"/>
              <a:t>about</a:t>
            </a:r>
            <a:r>
              <a:rPr lang="sv-SE" dirty="0"/>
              <a:t> the data generation process</a:t>
            </a:r>
          </a:p>
          <a:p>
            <a:r>
              <a:rPr lang="sv-SE" dirty="0" err="1"/>
              <a:t>We</a:t>
            </a:r>
            <a:r>
              <a:rPr lang="sv-SE" dirty="0"/>
              <a:t> </a:t>
            </a:r>
            <a:r>
              <a:rPr lang="sv-SE" dirty="0" err="1"/>
              <a:t>can</a:t>
            </a:r>
            <a:r>
              <a:rPr lang="sv-SE" dirty="0"/>
              <a:t> </a:t>
            </a:r>
            <a:r>
              <a:rPr lang="sv-SE" dirty="0" err="1"/>
              <a:t>visualize</a:t>
            </a:r>
            <a:r>
              <a:rPr lang="sv-SE" dirty="0"/>
              <a:t> </a:t>
            </a:r>
            <a:r>
              <a:rPr lang="sv-SE" dirty="0" err="1"/>
              <a:t>causal</a:t>
            </a:r>
            <a:r>
              <a:rPr lang="sv-SE" dirty="0"/>
              <a:t> </a:t>
            </a:r>
            <a:r>
              <a:rPr lang="sv-SE" dirty="0" err="1"/>
              <a:t>hypotheses</a:t>
            </a:r>
            <a:r>
              <a:rPr lang="sv-SE" dirty="0"/>
              <a:t> </a:t>
            </a:r>
            <a:r>
              <a:rPr lang="sv-SE" dirty="0" err="1"/>
              <a:t>using</a:t>
            </a:r>
            <a:r>
              <a:rPr lang="sv-SE" dirty="0"/>
              <a:t> DAGs</a:t>
            </a:r>
          </a:p>
          <a:p>
            <a:r>
              <a:rPr lang="sv-SE" dirty="0" err="1"/>
              <a:t>There</a:t>
            </a:r>
            <a:r>
              <a:rPr lang="sv-SE" dirty="0"/>
              <a:t> </a:t>
            </a:r>
            <a:r>
              <a:rPr lang="sv-SE" dirty="0" err="1"/>
              <a:t>are</a:t>
            </a:r>
            <a:r>
              <a:rPr lang="sv-SE" dirty="0"/>
              <a:t>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in DAGs: </a:t>
            </a:r>
            <a:r>
              <a:rPr lang="sv-SE" dirty="0" err="1"/>
              <a:t>mediators</a:t>
            </a:r>
            <a:r>
              <a:rPr lang="sv-SE" dirty="0"/>
              <a:t>, </a:t>
            </a:r>
            <a:r>
              <a:rPr lang="sv-SE" dirty="0" err="1"/>
              <a:t>forks</a:t>
            </a:r>
            <a:r>
              <a:rPr lang="sv-SE" dirty="0"/>
              <a:t>, and </a:t>
            </a:r>
            <a:r>
              <a:rPr lang="sv-SE" dirty="0" err="1"/>
              <a:t>colliders</a:t>
            </a:r>
            <a:endParaRPr lang="sv-SE" dirty="0"/>
          </a:p>
          <a:p>
            <a:r>
              <a:rPr lang="sv-SE" dirty="0" err="1"/>
              <a:t>Using</a:t>
            </a:r>
            <a:r>
              <a:rPr lang="sv-SE" dirty="0"/>
              <a:t> the </a:t>
            </a:r>
            <a:r>
              <a:rPr lang="sv-SE" dirty="0" err="1"/>
              <a:t>backdoor</a:t>
            </a:r>
            <a:r>
              <a:rPr lang="sv-SE" dirty="0"/>
              <a:t> </a:t>
            </a:r>
            <a:r>
              <a:rPr lang="sv-SE" dirty="0" err="1"/>
              <a:t>criterion</a:t>
            </a:r>
            <a:r>
              <a:rPr lang="sv-SE" dirty="0"/>
              <a:t>, </a:t>
            </a:r>
            <a:r>
              <a:rPr lang="sv-SE" dirty="0" err="1"/>
              <a:t>we</a:t>
            </a:r>
            <a:r>
              <a:rPr lang="sv-SE" dirty="0"/>
              <a:t> </a:t>
            </a:r>
            <a:r>
              <a:rPr lang="sv-SE" dirty="0" err="1"/>
              <a:t>can</a:t>
            </a:r>
            <a:r>
              <a:rPr lang="sv-SE" dirty="0"/>
              <a:t> </a:t>
            </a:r>
            <a:r>
              <a:rPr lang="sv-SE" dirty="0" err="1"/>
              <a:t>decide</a:t>
            </a:r>
            <a:r>
              <a:rPr lang="sv-SE" dirty="0"/>
              <a:t> </a:t>
            </a:r>
            <a:r>
              <a:rPr lang="sv-SE" dirty="0" err="1"/>
              <a:t>which</a:t>
            </a:r>
            <a:r>
              <a:rPr lang="sv-SE" dirty="0"/>
              <a:t> </a:t>
            </a:r>
            <a:r>
              <a:rPr lang="sv-SE" dirty="0" err="1"/>
              <a:t>variables</a:t>
            </a:r>
            <a:r>
              <a:rPr lang="sv-SE" dirty="0"/>
              <a:t> to </a:t>
            </a:r>
            <a:r>
              <a:rPr lang="sv-SE" dirty="0" err="1"/>
              <a:t>adjust</a:t>
            </a:r>
            <a:r>
              <a:rPr lang="sv-SE" dirty="0"/>
              <a:t> for and </a:t>
            </a:r>
            <a:r>
              <a:rPr lang="sv-SE" dirty="0" err="1"/>
              <a:t>which</a:t>
            </a:r>
            <a:r>
              <a:rPr lang="sv-SE" dirty="0"/>
              <a:t> to </a:t>
            </a:r>
            <a:r>
              <a:rPr lang="sv-SE" dirty="0" err="1"/>
              <a:t>ignore</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40</a:t>
            </a:fld>
            <a:endParaRPr lang="en-US"/>
          </a:p>
        </p:txBody>
      </p:sp>
    </p:spTree>
    <p:extLst>
      <p:ext uri="{BB962C8B-B14F-4D97-AF65-F5344CB8AC3E}">
        <p14:creationId xmlns:p14="http://schemas.microsoft.com/office/powerpoint/2010/main" val="120722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Frequentist</a:t>
            </a:r>
            <a:r>
              <a:rPr lang="sv-SE" dirty="0"/>
              <a:t> </a:t>
            </a:r>
            <a:r>
              <a:rPr lang="sv-SE" dirty="0" err="1"/>
              <a:t>methods</a:t>
            </a:r>
            <a:r>
              <a:rPr lang="sv-SE" dirty="0"/>
              <a:t> </a:t>
            </a:r>
            <a:r>
              <a:rPr lang="sv-SE" dirty="0" err="1"/>
              <a:t>are</a:t>
            </a:r>
            <a:r>
              <a:rPr lang="sv-SE" dirty="0"/>
              <a:t> the </a:t>
            </a:r>
            <a:r>
              <a:rPr lang="sv-SE" dirty="0" err="1"/>
              <a:t>state</a:t>
            </a:r>
            <a:r>
              <a:rPr lang="sv-SE" dirty="0"/>
              <a:t> </a:t>
            </a:r>
            <a:r>
              <a:rPr lang="sv-SE" dirty="0" err="1"/>
              <a:t>of</a:t>
            </a:r>
            <a:r>
              <a:rPr lang="sv-SE" dirty="0"/>
              <a:t> the art in software </a:t>
            </a:r>
            <a:r>
              <a:rPr lang="sv-SE" dirty="0" err="1"/>
              <a:t>engineering</a:t>
            </a:r>
            <a:r>
              <a:rPr lang="sv-SE" dirty="0"/>
              <a:t> research (</a:t>
            </a:r>
            <a:r>
              <a:rPr lang="sv-SE" dirty="0" err="1"/>
              <a:t>assumption</a:t>
            </a:r>
            <a:r>
              <a:rPr lang="sv-SE" dirty="0"/>
              <a:t>)</a:t>
            </a:r>
          </a:p>
          <a:p>
            <a:r>
              <a:rPr lang="sv-SE" dirty="0" err="1"/>
              <a:t>Out</a:t>
            </a:r>
            <a:r>
              <a:rPr lang="sv-SE" dirty="0"/>
              <a:t>-</a:t>
            </a:r>
            <a:r>
              <a:rPr lang="sv-SE" dirty="0" err="1"/>
              <a:t>of</a:t>
            </a:r>
            <a:r>
              <a:rPr lang="sv-SE" dirty="0"/>
              <a:t>-the-box </a:t>
            </a:r>
            <a:r>
              <a:rPr lang="sv-SE" dirty="0" err="1"/>
              <a:t>methods</a:t>
            </a:r>
            <a:r>
              <a:rPr lang="sv-SE" dirty="0"/>
              <a:t> (like </a:t>
            </a:r>
            <a:r>
              <a:rPr lang="sv-SE" dirty="0" err="1"/>
              <a:t>NHSTs</a:t>
            </a:r>
            <a:r>
              <a:rPr lang="sv-SE" dirty="0"/>
              <a:t>)</a:t>
            </a:r>
          </a:p>
          <a:p>
            <a:r>
              <a:rPr lang="sv-SE" dirty="0" err="1"/>
              <a:t>Popularity</a:t>
            </a:r>
            <a:r>
              <a:rPr lang="sv-SE" dirty="0"/>
              <a:t> </a:t>
            </a:r>
            <a:r>
              <a:rPr lang="sv-SE" dirty="0" err="1"/>
              <a:t>possibly</a:t>
            </a:r>
            <a:r>
              <a:rPr lang="sv-SE" dirty="0"/>
              <a:t> </a:t>
            </a:r>
            <a:r>
              <a:rPr lang="sv-SE" dirty="0" err="1"/>
              <a:t>stems</a:t>
            </a:r>
            <a:r>
              <a:rPr lang="sv-SE" dirty="0"/>
              <a:t> from Claes Wohlins </a:t>
            </a:r>
            <a:r>
              <a:rPr lang="sv-SE" dirty="0" err="1"/>
              <a:t>book</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41</a:t>
            </a:fld>
            <a:endParaRPr lang="en-US"/>
          </a:p>
        </p:txBody>
      </p:sp>
    </p:spTree>
    <p:extLst>
      <p:ext uri="{BB962C8B-B14F-4D97-AF65-F5344CB8AC3E}">
        <p14:creationId xmlns:p14="http://schemas.microsoft.com/office/powerpoint/2010/main" val="1376698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a:t>The </a:t>
            </a:r>
            <a:r>
              <a:rPr lang="sv-SE" dirty="0" err="1"/>
              <a:t>selection</a:t>
            </a:r>
            <a:r>
              <a:rPr lang="sv-SE" dirty="0"/>
              <a:t> </a:t>
            </a:r>
            <a:r>
              <a:rPr lang="sv-SE" dirty="0" err="1"/>
              <a:t>of</a:t>
            </a:r>
            <a:r>
              <a:rPr lang="sv-SE" dirty="0"/>
              <a:t> the </a:t>
            </a:r>
            <a:r>
              <a:rPr lang="sv-SE" dirty="0" err="1"/>
              <a:t>significance</a:t>
            </a:r>
            <a:r>
              <a:rPr lang="sv-SE" dirty="0"/>
              <a:t> </a:t>
            </a:r>
            <a:r>
              <a:rPr lang="sv-SE" dirty="0" err="1"/>
              <a:t>level</a:t>
            </a:r>
            <a:r>
              <a:rPr lang="sv-SE" dirty="0"/>
              <a:t> is </a:t>
            </a:r>
            <a:r>
              <a:rPr lang="sv-SE" dirty="0" err="1"/>
              <a:t>arbitrary</a:t>
            </a:r>
            <a:endParaRPr lang="sv-SE" dirty="0"/>
          </a:p>
          <a:p>
            <a:pPr marL="514350" indent="-514350">
              <a:buFont typeface="+mj-lt"/>
              <a:buAutoNum type="arabicPeriod"/>
            </a:pPr>
            <a:r>
              <a:rPr lang="en-US" dirty="0"/>
              <a:t>The answer to a research question is a scalar summary, i.e., binary (significant difference or no significant difference)</a:t>
            </a:r>
          </a:p>
          <a:p>
            <a:pPr marL="514350" indent="-514350">
              <a:buFont typeface="+mj-lt"/>
              <a:buAutoNum type="arabicPeriod"/>
            </a:pPr>
            <a:r>
              <a:rPr lang="en-US" dirty="0"/>
              <a:t>Frequentist approaches use an unsound extension of the modus tollens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43</a:t>
            </a:fld>
            <a:endParaRPr lang="en-US"/>
          </a:p>
        </p:txBody>
      </p:sp>
    </p:spTree>
    <p:extLst>
      <p:ext uri="{BB962C8B-B14F-4D97-AF65-F5344CB8AC3E}">
        <p14:creationId xmlns:p14="http://schemas.microsoft.com/office/powerpoint/2010/main" val="857946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sv-SE" dirty="0" err="1"/>
              <a:t>Modeling</a:t>
            </a:r>
            <a:endParaRPr lang="sv-SE" dirty="0"/>
          </a:p>
          <a:p>
            <a:pPr marL="514350" indent="-514350">
              <a:buFont typeface="+mj-lt"/>
              <a:buAutoNum type="arabicPeriod"/>
            </a:pPr>
            <a:r>
              <a:rPr lang="sv-SE" dirty="0" err="1"/>
              <a:t>Identification</a:t>
            </a:r>
            <a:endParaRPr lang="sv-SE" dirty="0"/>
          </a:p>
          <a:p>
            <a:pPr marL="514350" indent="-514350">
              <a:buFont typeface="+mj-lt"/>
              <a:buAutoNum type="arabicPeriod"/>
            </a:pPr>
            <a:r>
              <a:rPr lang="sv-SE" dirty="0" err="1"/>
              <a:t>Estimation</a:t>
            </a:r>
            <a:r>
              <a:rPr lang="sv-SE" dirty="0"/>
              <a:t>:</a:t>
            </a:r>
          </a:p>
          <a:p>
            <a:pPr marL="971550" lvl="1" indent="-514350">
              <a:buFont typeface="+mj-lt"/>
              <a:buAutoNum type="arabicPeriod"/>
            </a:pPr>
            <a:r>
              <a:rPr lang="sv-SE" dirty="0"/>
              <a:t>Data </a:t>
            </a:r>
            <a:r>
              <a:rPr lang="sv-SE" dirty="0" err="1"/>
              <a:t>collection</a:t>
            </a:r>
            <a:endParaRPr lang="sv-SE" dirty="0"/>
          </a:p>
          <a:p>
            <a:pPr marL="971550" lvl="1" indent="-514350">
              <a:buFont typeface="+mj-lt"/>
              <a:buAutoNum type="arabicPeriod"/>
            </a:pPr>
            <a:r>
              <a:rPr lang="en-US" dirty="0"/>
              <a:t>Bayesian data analysis</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57</a:t>
            </a:fld>
            <a:endParaRPr lang="en-US"/>
          </a:p>
        </p:txBody>
      </p:sp>
    </p:spTree>
    <p:extLst>
      <p:ext uri="{BB962C8B-B14F-4D97-AF65-F5344CB8AC3E}">
        <p14:creationId xmlns:p14="http://schemas.microsoft.com/office/powerpoint/2010/main" val="706403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deepen your understanding of statistical causal inference, consider the following reading list.</a:t>
            </a:r>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58</a:t>
            </a:fld>
            <a:endParaRPr lang="en-US"/>
          </a:p>
        </p:txBody>
      </p:sp>
    </p:spTree>
    <p:extLst>
      <p:ext uri="{BB962C8B-B14F-4D97-AF65-F5344CB8AC3E}">
        <p14:creationId xmlns:p14="http://schemas.microsoft.com/office/powerpoint/2010/main" val="393451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Examples</a:t>
            </a:r>
            <a:r>
              <a:rPr lang="sv-SE" dirty="0"/>
              <a:t> for </a:t>
            </a:r>
            <a:r>
              <a:rPr lang="sv-SE" dirty="0" err="1"/>
              <a:t>causal</a:t>
            </a:r>
            <a:r>
              <a:rPr lang="sv-SE" dirty="0"/>
              <a:t> </a:t>
            </a:r>
            <a:r>
              <a:rPr lang="sv-SE" dirty="0" err="1"/>
              <a:t>effects</a:t>
            </a:r>
            <a:r>
              <a:rPr lang="sv-SE" dirty="0"/>
              <a:t>: the benefit </a:t>
            </a:r>
            <a:r>
              <a:rPr lang="sv-SE" dirty="0" err="1"/>
              <a:t>of</a:t>
            </a:r>
            <a:r>
              <a:rPr lang="sv-SE" dirty="0"/>
              <a:t> </a:t>
            </a:r>
            <a:r>
              <a:rPr lang="sv-SE" dirty="0" err="1"/>
              <a:t>using</a:t>
            </a:r>
            <a:r>
              <a:rPr lang="sv-SE" dirty="0"/>
              <a:t> TDD vs. TL or </a:t>
            </a:r>
            <a:r>
              <a:rPr lang="sv-SE" dirty="0" err="1"/>
              <a:t>agile</a:t>
            </a:r>
            <a:r>
              <a:rPr lang="sv-SE" dirty="0"/>
              <a:t> vs. Plan-driven</a:t>
            </a:r>
          </a:p>
          <a:p>
            <a:endParaRPr lang="sv-SE"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2</a:t>
            </a:fld>
            <a:endParaRPr lang="en-US"/>
          </a:p>
        </p:txBody>
      </p:sp>
    </p:spTree>
    <p:extLst>
      <p:ext uri="{BB962C8B-B14F-4D97-AF65-F5344CB8AC3E}">
        <p14:creationId xmlns:p14="http://schemas.microsoft.com/office/powerpoint/2010/main" val="2862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This process is based on an impression, not a systematic review.</a:t>
            </a:r>
          </a:p>
          <a:p>
            <a:pPr marL="0" indent="0">
              <a:buNone/>
            </a:pPr>
            <a:r>
              <a:rPr lang="en-US" dirty="0"/>
              <a:t>Sometimes, step 1 and 2 are even switched.</a:t>
            </a:r>
            <a:endParaRPr lang="sv-SE" dirty="0"/>
          </a:p>
        </p:txBody>
      </p:sp>
      <p:sp>
        <p:nvSpPr>
          <p:cNvPr id="4" name="Slide Number Placeholder 3"/>
          <p:cNvSpPr>
            <a:spLocks noGrp="1"/>
          </p:cNvSpPr>
          <p:nvPr>
            <p:ph type="sldNum" sz="quarter" idx="5"/>
          </p:nvPr>
        </p:nvSpPr>
        <p:spPr/>
        <p:txBody>
          <a:bodyPr/>
          <a:lstStyle/>
          <a:p>
            <a:fld id="{E7726789-9A4A-4BF5-9E9B-3B6C777735E6}" type="slidenum">
              <a:rPr lang="en-US" smtClean="0"/>
              <a:t>4</a:t>
            </a:fld>
            <a:endParaRPr lang="en-US"/>
          </a:p>
        </p:txBody>
      </p:sp>
    </p:spTree>
    <p:extLst>
      <p:ext uri="{BB962C8B-B14F-4D97-AF65-F5344CB8AC3E}">
        <p14:creationId xmlns:p14="http://schemas.microsoft.com/office/powerpoint/2010/main" val="266631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Lack </a:t>
            </a:r>
            <a:r>
              <a:rPr lang="sv-SE" dirty="0" err="1"/>
              <a:t>of</a:t>
            </a:r>
            <a:r>
              <a:rPr lang="sv-SE" dirty="0"/>
              <a:t> a </a:t>
            </a:r>
            <a:r>
              <a:rPr lang="sv-SE" dirty="0" err="1"/>
              <a:t>causal</a:t>
            </a:r>
            <a:r>
              <a:rPr lang="sv-SE" dirty="0"/>
              <a:t> </a:t>
            </a:r>
            <a:r>
              <a:rPr lang="sv-SE" dirty="0" err="1"/>
              <a:t>inference</a:t>
            </a:r>
            <a:r>
              <a:rPr lang="sv-SE" dirty="0"/>
              <a:t> </a:t>
            </a:r>
            <a:r>
              <a:rPr lang="sv-SE" dirty="0" err="1"/>
              <a:t>framework</a:t>
            </a:r>
            <a:endParaRPr lang="sv-SE" dirty="0"/>
          </a:p>
          <a:p>
            <a:r>
              <a:rPr lang="sv-SE" dirty="0"/>
              <a:t>Simple </a:t>
            </a:r>
            <a:r>
              <a:rPr lang="sv-SE" dirty="0" err="1"/>
              <a:t>frequentist</a:t>
            </a:r>
            <a:r>
              <a:rPr lang="sv-SE" dirty="0"/>
              <a:t> </a:t>
            </a:r>
            <a:r>
              <a:rPr lang="sv-SE" dirty="0" err="1"/>
              <a:t>methods</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5</a:t>
            </a:fld>
            <a:endParaRPr lang="en-US"/>
          </a:p>
        </p:txBody>
      </p:sp>
    </p:spTree>
    <p:extLst>
      <p:ext uri="{BB962C8B-B14F-4D97-AF65-F5344CB8AC3E}">
        <p14:creationId xmlns:p14="http://schemas.microsoft.com/office/powerpoint/2010/main" val="2843974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What</a:t>
            </a:r>
            <a:r>
              <a:rPr lang="sv-SE" dirty="0"/>
              <a:t> is the problem </a:t>
            </a:r>
            <a:r>
              <a:rPr lang="sv-SE" dirty="0" err="1"/>
              <a:t>with</a:t>
            </a:r>
            <a:r>
              <a:rPr lang="sv-SE" dirty="0"/>
              <a:t> the simple </a:t>
            </a:r>
            <a:r>
              <a:rPr lang="sv-SE" dirty="0" err="1"/>
              <a:t>causal</a:t>
            </a:r>
            <a:r>
              <a:rPr lang="sv-SE" dirty="0"/>
              <a:t> </a:t>
            </a:r>
            <a:r>
              <a:rPr lang="sv-SE" dirty="0" err="1"/>
              <a:t>assumptions</a:t>
            </a:r>
            <a:r>
              <a:rPr lang="sv-SE" dirty="0"/>
              <a:t>?</a:t>
            </a:r>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6</a:t>
            </a:fld>
            <a:endParaRPr lang="en-US"/>
          </a:p>
        </p:txBody>
      </p:sp>
    </p:spTree>
    <p:extLst>
      <p:ext uri="{BB962C8B-B14F-4D97-AF65-F5344CB8AC3E}">
        <p14:creationId xmlns:p14="http://schemas.microsoft.com/office/powerpoint/2010/main" val="3169200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err="1"/>
              <a:t>Causal</a:t>
            </a:r>
            <a:r>
              <a:rPr lang="sv-SE" dirty="0"/>
              <a:t> </a:t>
            </a:r>
            <a:r>
              <a:rPr lang="sv-SE" dirty="0" err="1"/>
              <a:t>directed</a:t>
            </a:r>
            <a:r>
              <a:rPr lang="sv-SE" dirty="0"/>
              <a:t> </a:t>
            </a:r>
            <a:r>
              <a:rPr lang="sv-SE" dirty="0" err="1"/>
              <a:t>acyclic</a:t>
            </a:r>
            <a:r>
              <a:rPr lang="sv-SE" dirty="0"/>
              <a:t> </a:t>
            </a:r>
            <a:r>
              <a:rPr lang="sv-SE" dirty="0" err="1"/>
              <a:t>graphs</a:t>
            </a:r>
            <a:r>
              <a:rPr lang="sv-SE" dirty="0"/>
              <a:t>: </a:t>
            </a:r>
            <a:r>
              <a:rPr lang="sv-SE" dirty="0" err="1"/>
              <a:t>variables</a:t>
            </a:r>
            <a:r>
              <a:rPr lang="sv-SE" dirty="0"/>
              <a:t> as </a:t>
            </a:r>
            <a:r>
              <a:rPr lang="sv-SE" dirty="0" err="1"/>
              <a:t>nodes</a:t>
            </a:r>
            <a:r>
              <a:rPr lang="sv-SE" dirty="0"/>
              <a:t>, </a:t>
            </a:r>
            <a:r>
              <a:rPr lang="sv-SE" dirty="0" err="1"/>
              <a:t>effects</a:t>
            </a:r>
            <a:r>
              <a:rPr lang="sv-SE" dirty="0"/>
              <a:t> as </a:t>
            </a:r>
            <a:r>
              <a:rPr lang="sv-SE" dirty="0" err="1"/>
              <a:t>edges</a:t>
            </a:r>
            <a:r>
              <a:rPr lang="sv-SE" dirty="0"/>
              <a:t>, </a:t>
            </a:r>
            <a:r>
              <a:rPr lang="sv-SE" dirty="0" err="1"/>
              <a:t>independency</a:t>
            </a:r>
            <a:r>
              <a:rPr lang="sv-SE" dirty="0"/>
              <a:t> as lack </a:t>
            </a:r>
            <a:r>
              <a:rPr lang="sv-SE" dirty="0" err="1"/>
              <a:t>of</a:t>
            </a:r>
            <a:r>
              <a:rPr lang="sv-SE" dirty="0"/>
              <a:t> </a:t>
            </a:r>
            <a:r>
              <a:rPr lang="sv-SE" dirty="0" err="1"/>
              <a:t>edges</a:t>
            </a:r>
            <a:r>
              <a:rPr lang="sv-SE" dirty="0"/>
              <a:t>, </a:t>
            </a:r>
            <a:r>
              <a:rPr lang="sv-SE" dirty="0" err="1"/>
              <a:t>parents</a:t>
            </a:r>
            <a:r>
              <a:rPr lang="sv-SE" dirty="0"/>
              <a:t>, </a:t>
            </a:r>
            <a:r>
              <a:rPr lang="sv-SE" dirty="0" err="1"/>
              <a:t>children</a:t>
            </a:r>
            <a:endParaRPr lang="sv-SE" dirty="0"/>
          </a:p>
          <a:p>
            <a:pPr marL="0" indent="0">
              <a:buNone/>
            </a:pPr>
            <a:r>
              <a:rPr lang="en-US" dirty="0"/>
              <a:t>Examples: simple 2-variable DAG, complex DAG with many variables</a:t>
            </a:r>
          </a:p>
          <a:p>
            <a:endParaRPr lang="en-US" dirty="0"/>
          </a:p>
          <a:p>
            <a:r>
              <a:rPr lang="en-US" dirty="0"/>
              <a:t>Estimating the strength of the relationships (especially between treatment and outcome) is our target.</a:t>
            </a:r>
          </a:p>
        </p:txBody>
      </p:sp>
      <p:sp>
        <p:nvSpPr>
          <p:cNvPr id="4" name="Slide Number Placeholder 3"/>
          <p:cNvSpPr>
            <a:spLocks noGrp="1"/>
          </p:cNvSpPr>
          <p:nvPr>
            <p:ph type="sldNum" sz="quarter" idx="5"/>
          </p:nvPr>
        </p:nvSpPr>
        <p:spPr/>
        <p:txBody>
          <a:bodyPr/>
          <a:lstStyle/>
          <a:p>
            <a:fld id="{E7726789-9A4A-4BF5-9E9B-3B6C777735E6}" type="slidenum">
              <a:rPr lang="en-US" smtClean="0"/>
              <a:t>9</a:t>
            </a:fld>
            <a:endParaRPr lang="en-US"/>
          </a:p>
        </p:txBody>
      </p:sp>
    </p:spTree>
    <p:extLst>
      <p:ext uri="{BB962C8B-B14F-4D97-AF65-F5344CB8AC3E}">
        <p14:creationId xmlns:p14="http://schemas.microsoft.com/office/powerpoint/2010/main" val="1356508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In experimental studies, the </a:t>
            </a:r>
            <a:r>
              <a:rPr lang="sv-SE" dirty="0" err="1"/>
              <a:t>variable</a:t>
            </a:r>
            <a:r>
              <a:rPr lang="sv-SE" dirty="0"/>
              <a:t> </a:t>
            </a:r>
            <a:r>
              <a:rPr lang="sv-SE" dirty="0" err="1"/>
              <a:t>of</a:t>
            </a:r>
            <a:r>
              <a:rPr lang="sv-SE" dirty="0"/>
              <a:t> </a:t>
            </a:r>
            <a:r>
              <a:rPr lang="sv-SE" dirty="0" err="1"/>
              <a:t>interest</a:t>
            </a:r>
            <a:r>
              <a:rPr lang="sv-SE" dirty="0"/>
              <a:t> (the </a:t>
            </a:r>
            <a:r>
              <a:rPr lang="sv-SE" dirty="0" err="1"/>
              <a:t>treatment</a:t>
            </a:r>
            <a:r>
              <a:rPr lang="sv-SE" dirty="0"/>
              <a:t>) is </a:t>
            </a:r>
            <a:r>
              <a:rPr lang="sv-SE" dirty="0" err="1"/>
              <a:t>controlled</a:t>
            </a:r>
            <a:r>
              <a:rPr lang="sv-SE" dirty="0"/>
              <a:t>, i.e., set to </a:t>
            </a:r>
            <a:r>
              <a:rPr lang="sv-SE" dirty="0" err="1"/>
              <a:t>specific</a:t>
            </a:r>
            <a:r>
              <a:rPr lang="sv-SE" dirty="0"/>
              <a:t> </a:t>
            </a:r>
            <a:r>
              <a:rPr lang="sv-SE" dirty="0" err="1"/>
              <a:t>levels</a:t>
            </a:r>
            <a:endParaRPr lang="sv-SE" dirty="0"/>
          </a:p>
          <a:p>
            <a:r>
              <a:rPr lang="sv-SE" dirty="0"/>
              <a:t>If the </a:t>
            </a:r>
            <a:r>
              <a:rPr lang="sv-SE" dirty="0" err="1"/>
              <a:t>assignment</a:t>
            </a:r>
            <a:r>
              <a:rPr lang="sv-SE" dirty="0"/>
              <a:t> </a:t>
            </a:r>
            <a:r>
              <a:rPr lang="sv-SE" dirty="0" err="1"/>
              <a:t>of</a:t>
            </a:r>
            <a:r>
              <a:rPr lang="sv-SE" dirty="0"/>
              <a:t> </a:t>
            </a:r>
            <a:r>
              <a:rPr lang="sv-SE" dirty="0" err="1"/>
              <a:t>treatments</a:t>
            </a:r>
            <a:r>
              <a:rPr lang="sv-SE" dirty="0"/>
              <a:t> to </a:t>
            </a:r>
            <a:r>
              <a:rPr lang="sv-SE" dirty="0" err="1"/>
              <a:t>units</a:t>
            </a:r>
            <a:r>
              <a:rPr lang="sv-SE" dirty="0"/>
              <a:t> is </a:t>
            </a:r>
            <a:r>
              <a:rPr lang="sv-SE" dirty="0" err="1"/>
              <a:t>random</a:t>
            </a:r>
            <a:r>
              <a:rPr lang="sv-SE" dirty="0"/>
              <a:t>, </a:t>
            </a:r>
            <a:r>
              <a:rPr lang="sv-SE" dirty="0" err="1"/>
              <a:t>then</a:t>
            </a:r>
            <a:r>
              <a:rPr lang="sv-SE" dirty="0"/>
              <a:t> </a:t>
            </a:r>
            <a:r>
              <a:rPr lang="sv-SE" dirty="0" err="1"/>
              <a:t>we</a:t>
            </a:r>
            <a:r>
              <a:rPr lang="sv-SE" dirty="0"/>
              <a:t> </a:t>
            </a:r>
            <a:r>
              <a:rPr lang="sv-SE" dirty="0" err="1"/>
              <a:t>can</a:t>
            </a:r>
            <a:r>
              <a:rPr lang="sv-SE" dirty="0"/>
              <a:t> </a:t>
            </a:r>
            <a:r>
              <a:rPr lang="sv-SE" dirty="0" err="1"/>
              <a:t>assume</a:t>
            </a:r>
            <a:r>
              <a:rPr lang="sv-SE" dirty="0"/>
              <a:t> </a:t>
            </a:r>
            <a:r>
              <a:rPr lang="sv-SE" dirty="0" err="1"/>
              <a:t>that</a:t>
            </a:r>
            <a:r>
              <a:rPr lang="sv-SE" dirty="0"/>
              <a:t> the </a:t>
            </a:r>
            <a:r>
              <a:rPr lang="sv-SE" dirty="0" err="1"/>
              <a:t>effect</a:t>
            </a:r>
            <a:r>
              <a:rPr lang="sv-SE" dirty="0"/>
              <a:t> is </a:t>
            </a:r>
            <a:r>
              <a:rPr lang="sv-SE" dirty="0" err="1"/>
              <a:t>causal</a:t>
            </a:r>
            <a:r>
              <a:rPr lang="sv-SE" dirty="0"/>
              <a:t> (</a:t>
            </a:r>
            <a:r>
              <a:rPr lang="sv-SE" dirty="0" err="1"/>
              <a:t>see</a:t>
            </a:r>
            <a:r>
              <a:rPr lang="sv-SE" dirty="0"/>
              <a:t>: SUTVA, </a:t>
            </a:r>
            <a:r>
              <a:rPr lang="sv-SE" dirty="0" err="1"/>
              <a:t>ignorability</a:t>
            </a:r>
            <a:r>
              <a:rPr lang="sv-SE" dirty="0"/>
              <a:t>, etc.)</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10</a:t>
            </a:fld>
            <a:endParaRPr lang="en-US"/>
          </a:p>
        </p:txBody>
      </p:sp>
    </p:spTree>
    <p:extLst>
      <p:ext uri="{BB962C8B-B14F-4D97-AF65-F5344CB8AC3E}">
        <p14:creationId xmlns:p14="http://schemas.microsoft.com/office/powerpoint/2010/main" val="255530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Mediators</a:t>
            </a:r>
            <a:r>
              <a:rPr lang="sv-SE" dirty="0"/>
              <a:t>/</a:t>
            </a:r>
            <a:r>
              <a:rPr lang="sv-SE" dirty="0" err="1"/>
              <a:t>chains</a:t>
            </a:r>
            <a:endParaRPr lang="sv-SE" dirty="0"/>
          </a:p>
          <a:p>
            <a:r>
              <a:rPr lang="sv-SE" dirty="0"/>
              <a:t>Common </a:t>
            </a:r>
            <a:r>
              <a:rPr lang="sv-SE" dirty="0" err="1"/>
              <a:t>causes</a:t>
            </a:r>
            <a:r>
              <a:rPr lang="sv-SE" dirty="0"/>
              <a:t>/</a:t>
            </a:r>
            <a:r>
              <a:rPr lang="sv-SE" dirty="0" err="1"/>
              <a:t>forks</a:t>
            </a:r>
            <a:endParaRPr lang="sv-SE" dirty="0"/>
          </a:p>
          <a:p>
            <a:r>
              <a:rPr lang="sv-SE" dirty="0"/>
              <a:t>Common </a:t>
            </a:r>
            <a:r>
              <a:rPr lang="sv-SE" dirty="0" err="1"/>
              <a:t>effects</a:t>
            </a:r>
            <a:r>
              <a:rPr lang="sv-SE" dirty="0"/>
              <a:t>/</a:t>
            </a:r>
            <a:r>
              <a:rPr lang="sv-SE" dirty="0" err="1"/>
              <a:t>colliders</a:t>
            </a:r>
            <a:r>
              <a:rPr lang="sv-SE" dirty="0"/>
              <a:t> </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12</a:t>
            </a:fld>
            <a:endParaRPr lang="en-US"/>
          </a:p>
        </p:txBody>
      </p:sp>
    </p:spTree>
    <p:extLst>
      <p:ext uri="{BB962C8B-B14F-4D97-AF65-F5344CB8AC3E}">
        <p14:creationId xmlns:p14="http://schemas.microsoft.com/office/powerpoint/2010/main" val="3811889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Direct</a:t>
            </a:r>
            <a:r>
              <a:rPr lang="sv-SE" dirty="0"/>
              <a:t> vs </a:t>
            </a:r>
            <a:r>
              <a:rPr lang="sv-SE" dirty="0" err="1"/>
              <a:t>indirect</a:t>
            </a:r>
            <a:r>
              <a:rPr lang="sv-SE" dirty="0"/>
              <a:t> </a:t>
            </a:r>
            <a:r>
              <a:rPr lang="sv-SE" dirty="0" err="1"/>
              <a:t>effect</a:t>
            </a:r>
            <a:endParaRPr lang="sv-SE" dirty="0"/>
          </a:p>
          <a:p>
            <a:r>
              <a:rPr lang="sv-SE" dirty="0"/>
              <a:t>Does not </a:t>
            </a:r>
            <a:r>
              <a:rPr lang="sv-SE" dirty="0" err="1"/>
              <a:t>matter</a:t>
            </a:r>
            <a:r>
              <a:rPr lang="sv-SE" dirty="0"/>
              <a:t> </a:t>
            </a:r>
            <a:r>
              <a:rPr lang="sv-SE" dirty="0" err="1"/>
              <a:t>when</a:t>
            </a:r>
            <a:r>
              <a:rPr lang="sv-SE" dirty="0"/>
              <a:t> </a:t>
            </a:r>
            <a:r>
              <a:rPr lang="sv-SE" dirty="0" err="1"/>
              <a:t>interested</a:t>
            </a:r>
            <a:r>
              <a:rPr lang="sv-SE" dirty="0"/>
              <a:t> in the total </a:t>
            </a:r>
            <a:r>
              <a:rPr lang="sv-SE" dirty="0" err="1"/>
              <a:t>effect</a:t>
            </a:r>
            <a:endParaRPr lang="sv-SE" dirty="0"/>
          </a:p>
          <a:p>
            <a:r>
              <a:rPr lang="sv-SE" dirty="0"/>
              <a:t>May </a:t>
            </a:r>
            <a:r>
              <a:rPr lang="sv-SE" dirty="0" err="1"/>
              <a:t>matter</a:t>
            </a:r>
            <a:r>
              <a:rPr lang="sv-SE" dirty="0"/>
              <a:t> </a:t>
            </a:r>
            <a:r>
              <a:rPr lang="sv-SE" dirty="0" err="1"/>
              <a:t>when</a:t>
            </a:r>
            <a:r>
              <a:rPr lang="sv-SE" dirty="0"/>
              <a:t> </a:t>
            </a:r>
            <a:r>
              <a:rPr lang="sv-SE" dirty="0" err="1"/>
              <a:t>interested</a:t>
            </a:r>
            <a:r>
              <a:rPr lang="sv-SE" dirty="0"/>
              <a:t> in the </a:t>
            </a:r>
            <a:r>
              <a:rPr lang="sv-SE" dirty="0" err="1"/>
              <a:t>direct</a:t>
            </a:r>
            <a:r>
              <a:rPr lang="sv-SE" dirty="0"/>
              <a:t> </a:t>
            </a:r>
            <a:r>
              <a:rPr lang="sv-SE" dirty="0" err="1"/>
              <a:t>effect</a:t>
            </a:r>
            <a:endParaRPr lang="sv-SE" dirty="0"/>
          </a:p>
          <a:p>
            <a:r>
              <a:rPr lang="sv-SE" dirty="0" err="1"/>
              <a:t>Counterfactual</a:t>
            </a:r>
            <a:r>
              <a:rPr lang="sv-SE" dirty="0"/>
              <a:t> scenario: </a:t>
            </a:r>
            <a:r>
              <a:rPr lang="sv-SE" dirty="0" err="1"/>
              <a:t>what</a:t>
            </a:r>
            <a:r>
              <a:rPr lang="sv-SE" dirty="0"/>
              <a:t> </a:t>
            </a:r>
            <a:r>
              <a:rPr lang="sv-SE" dirty="0" err="1"/>
              <a:t>if</a:t>
            </a:r>
            <a:r>
              <a:rPr lang="sv-SE" dirty="0"/>
              <a:t> the </a:t>
            </a:r>
            <a:r>
              <a:rPr lang="sv-SE" dirty="0" err="1"/>
              <a:t>the</a:t>
            </a:r>
            <a:r>
              <a:rPr lang="sv-SE" dirty="0"/>
              <a:t> </a:t>
            </a:r>
            <a:r>
              <a:rPr lang="sv-SE" dirty="0" err="1"/>
              <a:t>mediator</a:t>
            </a:r>
            <a:r>
              <a:rPr lang="sv-SE" dirty="0"/>
              <a:t> is </a:t>
            </a:r>
            <a:r>
              <a:rPr lang="sv-SE" dirty="0" err="1"/>
              <a:t>fixed</a:t>
            </a:r>
            <a:r>
              <a:rPr lang="sv-SE" dirty="0"/>
              <a:t> at a </a:t>
            </a:r>
            <a:r>
              <a:rPr lang="sv-SE" dirty="0" err="1"/>
              <a:t>certain</a:t>
            </a:r>
            <a:r>
              <a:rPr lang="sv-SE" dirty="0"/>
              <a:t> </a:t>
            </a:r>
            <a:r>
              <a:rPr lang="sv-SE" dirty="0" err="1"/>
              <a:t>level</a:t>
            </a:r>
            <a:r>
              <a:rPr lang="sv-SE" dirty="0"/>
              <a:t>?</a:t>
            </a:r>
            <a:endParaRPr lang="en-US" dirty="0"/>
          </a:p>
          <a:p>
            <a:endParaRPr lang="en-US" dirty="0"/>
          </a:p>
        </p:txBody>
      </p:sp>
      <p:sp>
        <p:nvSpPr>
          <p:cNvPr id="4" name="Slide Number Placeholder 3"/>
          <p:cNvSpPr>
            <a:spLocks noGrp="1"/>
          </p:cNvSpPr>
          <p:nvPr>
            <p:ph type="sldNum" sz="quarter" idx="5"/>
          </p:nvPr>
        </p:nvSpPr>
        <p:spPr/>
        <p:txBody>
          <a:bodyPr/>
          <a:lstStyle/>
          <a:p>
            <a:fld id="{E7726789-9A4A-4BF5-9E9B-3B6C777735E6}" type="slidenum">
              <a:rPr lang="en-US" smtClean="0"/>
              <a:t>13</a:t>
            </a:fld>
            <a:endParaRPr lang="en-US"/>
          </a:p>
        </p:txBody>
      </p:sp>
    </p:spTree>
    <p:extLst>
      <p:ext uri="{BB962C8B-B14F-4D97-AF65-F5344CB8AC3E}">
        <p14:creationId xmlns:p14="http://schemas.microsoft.com/office/powerpoint/2010/main" val="2935731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7C79-114D-0164-27FB-74F74C2816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2A0898-A08F-90E4-B774-E7447C9471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7383E6-9729-0977-85C6-E2ECF3FD7DE8}"/>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E4A3F9CC-5233-176F-97EE-26A83307E2F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85C135-44FB-A025-EA57-6470BBB7A9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84390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11416-32E0-67BA-CD91-B4594C35D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A85FA-0A63-A644-B26C-F4E5A2003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1C53FD-9ABC-7CE5-6FD4-1EB054A3582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5308AEF-7178-6E00-1E95-8DA3D972137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1426B90-5906-6A32-FD71-0094E2A73BB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146933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BCD74-8239-9635-6C49-43DD9AB20E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00B35-4BA2-C653-6A33-C1E90F52BF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A9261-560E-0037-CDBA-23B7F8E3EDE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D1FF989-D59C-0A10-176A-947D5ADBFE2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A048055-97B7-E1F6-4A65-276293CC3FD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04727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F7AF-48F0-BA3B-7A9A-1267A22106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7F8B9-BFCD-127C-7EF1-EA490CCF37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EE2E4D-1289-8F35-BA2C-60D6FA4DB0F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AC5213D-5ED7-83A7-676E-9DB18DDDB05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1151EF-857B-0E30-D5D8-443A18EDFB5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48739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ED85-E80A-617C-78D2-23540639C2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14A15C-5367-C010-BF0F-C198FE1229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332980-06B7-6F84-14A5-B887481F9B5F}"/>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616103E-AA1D-D233-F1C4-8FB11EE70B0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E399A69-D589-F195-EC7D-F0F77E61F4BE}"/>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891785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15B3-79EC-6DDF-30CF-15E8DA7EC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47E313-DEC2-9405-E181-79EF69F85E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7CF48E-49A8-F5FB-6588-083CDECC54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B2526-6C27-B8BB-1409-9E704959AF10}"/>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AFF2F87F-97DD-B7FD-4599-93008D58BD6A}"/>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1636D570-90C2-6AE7-4D71-FD03A4D874A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4980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6F33-7057-1738-887E-10C8E818DE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ADCC83-9166-39B5-1E30-1393B0446B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DCE84-AABA-8724-8CBF-EB4D35A116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AB12A9-C29F-A128-AD2A-EC4627748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B41F1A-7BDC-0123-DD79-F8A8D8D6A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32301-2CFB-0D2B-B854-BF378FFC7E7D}"/>
              </a:ext>
            </a:extLst>
          </p:cNvPr>
          <p:cNvSpPr>
            <a:spLocks noGrp="1"/>
          </p:cNvSpPr>
          <p:nvPr>
            <p:ph type="dt" sz="half" idx="10"/>
          </p:nvPr>
        </p:nvSpPr>
        <p:spPr/>
        <p:txBody>
          <a:bodyPr/>
          <a:lstStyle/>
          <a:p>
            <a:r>
              <a:rPr lang="en-US"/>
              <a:t>2024-10-17</a:t>
            </a:r>
          </a:p>
        </p:txBody>
      </p:sp>
      <p:sp>
        <p:nvSpPr>
          <p:cNvPr id="8" name="Footer Placeholder 7">
            <a:extLst>
              <a:ext uri="{FF2B5EF4-FFF2-40B4-BE49-F238E27FC236}">
                <a16:creationId xmlns:a16="http://schemas.microsoft.com/office/drawing/2014/main" id="{F2B9DF19-AD17-9BAB-1FBC-824A293C06A8}"/>
              </a:ext>
            </a:extLst>
          </p:cNvPr>
          <p:cNvSpPr>
            <a:spLocks noGrp="1"/>
          </p:cNvSpPr>
          <p:nvPr>
            <p:ph type="ftr" sz="quarter" idx="11"/>
          </p:nvPr>
        </p:nvSpPr>
        <p:spPr/>
        <p:txBody>
          <a:bodyPr/>
          <a:lstStyle/>
          <a:p>
            <a:r>
              <a:rPr lang="en-US"/>
              <a:t>Bayesian Data Analysis for Statistical Causal Inference</a:t>
            </a:r>
          </a:p>
        </p:txBody>
      </p:sp>
      <p:sp>
        <p:nvSpPr>
          <p:cNvPr id="9" name="Slide Number Placeholder 8">
            <a:extLst>
              <a:ext uri="{FF2B5EF4-FFF2-40B4-BE49-F238E27FC236}">
                <a16:creationId xmlns:a16="http://schemas.microsoft.com/office/drawing/2014/main" id="{A9766610-41F3-1757-973C-C40A2C29C502}"/>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9883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7F4F-8D87-1FDA-30F4-8F9C9043F3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EDB101-C123-65F8-2392-0F41FAABC177}"/>
              </a:ext>
            </a:extLst>
          </p:cNvPr>
          <p:cNvSpPr>
            <a:spLocks noGrp="1"/>
          </p:cNvSpPr>
          <p:nvPr>
            <p:ph type="dt" sz="half" idx="10"/>
          </p:nvPr>
        </p:nvSpPr>
        <p:spPr/>
        <p:txBody>
          <a:bodyPr/>
          <a:lstStyle/>
          <a:p>
            <a:r>
              <a:rPr lang="en-US"/>
              <a:t>2024-10-17</a:t>
            </a:r>
          </a:p>
        </p:txBody>
      </p:sp>
      <p:sp>
        <p:nvSpPr>
          <p:cNvPr id="4" name="Footer Placeholder 3">
            <a:extLst>
              <a:ext uri="{FF2B5EF4-FFF2-40B4-BE49-F238E27FC236}">
                <a16:creationId xmlns:a16="http://schemas.microsoft.com/office/drawing/2014/main" id="{A5C4176C-1A8D-876B-B030-0066ECC08038}"/>
              </a:ext>
            </a:extLst>
          </p:cNvPr>
          <p:cNvSpPr>
            <a:spLocks noGrp="1"/>
          </p:cNvSpPr>
          <p:nvPr>
            <p:ph type="ftr" sz="quarter" idx="11"/>
          </p:nvPr>
        </p:nvSpPr>
        <p:spPr/>
        <p:txBody>
          <a:bodyPr/>
          <a:lstStyle/>
          <a:p>
            <a:r>
              <a:rPr lang="en-US"/>
              <a:t>Bayesian Data Analysis for Statistical Causal Inference</a:t>
            </a:r>
          </a:p>
        </p:txBody>
      </p:sp>
      <p:sp>
        <p:nvSpPr>
          <p:cNvPr id="5" name="Slide Number Placeholder 4">
            <a:extLst>
              <a:ext uri="{FF2B5EF4-FFF2-40B4-BE49-F238E27FC236}">
                <a16:creationId xmlns:a16="http://schemas.microsoft.com/office/drawing/2014/main" id="{54E50BBE-0F68-5104-25FF-A57158F1C349}"/>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949672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C568C-35D6-15F7-3FF4-343D25EE1BA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FF3747E1-C5DF-A499-CD03-547E34A6E210}"/>
              </a:ext>
            </a:extLst>
          </p:cNvPr>
          <p:cNvSpPr>
            <a:spLocks noGrp="1"/>
          </p:cNvSpPr>
          <p:nvPr>
            <p:ph type="ftr" sz="quarter" idx="11"/>
          </p:nvPr>
        </p:nvSpPr>
        <p:spPr/>
        <p:txBody>
          <a:bodyPr/>
          <a:lstStyle/>
          <a:p>
            <a:r>
              <a:rPr lang="en-US"/>
              <a:t>Bayesian Data Analysis for Statistical Causal Inference</a:t>
            </a:r>
          </a:p>
        </p:txBody>
      </p:sp>
      <p:sp>
        <p:nvSpPr>
          <p:cNvPr id="4" name="Slide Number Placeholder 3">
            <a:extLst>
              <a:ext uri="{FF2B5EF4-FFF2-40B4-BE49-F238E27FC236}">
                <a16:creationId xmlns:a16="http://schemas.microsoft.com/office/drawing/2014/main" id="{A14AE10D-00E0-5D4B-729A-BC2FA04B5D5A}"/>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2059244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92C-C968-EBA1-B5C5-5632D0BA76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8C0CC5-B648-E657-B08E-F669496CA5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6CA78F-CBB9-53B8-4054-60AEAA6E0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80204-B15C-08C7-48EE-802DCF9CA6E7}"/>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38400EC3-9AB5-D986-10A4-8D69DE6C639B}"/>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2C71E206-5031-F745-3663-A5E1A7B4227C}"/>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99851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6060-B7A7-CAE5-A7C7-86A293C4F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D11317-DCF6-7A9D-B10B-CDAB9689F3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2A06D7-1451-F852-468A-2F7286611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E00C2-0F5C-6E42-92ED-29A8A9CC3722}"/>
              </a:ext>
            </a:extLst>
          </p:cNvPr>
          <p:cNvSpPr>
            <a:spLocks noGrp="1"/>
          </p:cNvSpPr>
          <p:nvPr>
            <p:ph type="dt" sz="half" idx="10"/>
          </p:nvPr>
        </p:nvSpPr>
        <p:spPr/>
        <p:txBody>
          <a:bodyPr/>
          <a:lstStyle/>
          <a:p>
            <a:r>
              <a:rPr lang="en-US"/>
              <a:t>2024-10-17</a:t>
            </a:r>
          </a:p>
        </p:txBody>
      </p:sp>
      <p:sp>
        <p:nvSpPr>
          <p:cNvPr id="6" name="Footer Placeholder 5">
            <a:extLst>
              <a:ext uri="{FF2B5EF4-FFF2-40B4-BE49-F238E27FC236}">
                <a16:creationId xmlns:a16="http://schemas.microsoft.com/office/drawing/2014/main" id="{F54B9E3D-B69D-9EA7-8872-15516B2757FF}"/>
              </a:ext>
            </a:extLst>
          </p:cNvPr>
          <p:cNvSpPr>
            <a:spLocks noGrp="1"/>
          </p:cNvSpPr>
          <p:nvPr>
            <p:ph type="ftr" sz="quarter" idx="11"/>
          </p:nvPr>
        </p:nvSpPr>
        <p:spPr/>
        <p:txBody>
          <a:bodyPr/>
          <a:lstStyle/>
          <a:p>
            <a:r>
              <a:rPr lang="en-US"/>
              <a:t>Bayesian Data Analysis for Statistical Causal Inference</a:t>
            </a:r>
          </a:p>
        </p:txBody>
      </p:sp>
      <p:sp>
        <p:nvSpPr>
          <p:cNvPr id="7" name="Slide Number Placeholder 6">
            <a:extLst>
              <a:ext uri="{FF2B5EF4-FFF2-40B4-BE49-F238E27FC236}">
                <a16:creationId xmlns:a16="http://schemas.microsoft.com/office/drawing/2014/main" id="{6348B04F-1F6F-AA79-92B0-114DEF819D50}"/>
              </a:ext>
            </a:extLst>
          </p:cNvPr>
          <p:cNvSpPr>
            <a:spLocks noGrp="1"/>
          </p:cNvSpPr>
          <p:nvPr>
            <p:ph type="sldNum" sz="quarter" idx="12"/>
          </p:nvPr>
        </p:nvSpPr>
        <p:spPr/>
        <p:txBody>
          <a:bodyPr/>
          <a:lstStyle/>
          <a:p>
            <a:fld id="{C6EBE6D1-86F0-4C3A-8077-EBA4C5B4BE81}" type="slidenum">
              <a:rPr lang="en-US" smtClean="0"/>
              <a:t>‹#›</a:t>
            </a:fld>
            <a:endParaRPr lang="en-US"/>
          </a:p>
        </p:txBody>
      </p:sp>
    </p:spTree>
    <p:extLst>
      <p:ext uri="{BB962C8B-B14F-4D97-AF65-F5344CB8AC3E}">
        <p14:creationId xmlns:p14="http://schemas.microsoft.com/office/powerpoint/2010/main" val="327972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53DA09-F446-C061-18A2-248779E341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002483-5DFE-88BD-B081-D9D420C5C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D36D18-54AF-6EA3-A655-144EC2194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2024-10-17</a:t>
            </a:r>
          </a:p>
        </p:txBody>
      </p:sp>
      <p:sp>
        <p:nvSpPr>
          <p:cNvPr id="5" name="Footer Placeholder 4">
            <a:extLst>
              <a:ext uri="{FF2B5EF4-FFF2-40B4-BE49-F238E27FC236}">
                <a16:creationId xmlns:a16="http://schemas.microsoft.com/office/drawing/2014/main" id="{961C04A1-0008-60E5-B918-29B43E976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122EA3F7-4AD8-0F2B-E6C0-C40B3A7BB6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EBE6D1-86F0-4C3A-8077-EBA4C5B4BE81}" type="slidenum">
              <a:rPr lang="en-US" smtClean="0"/>
              <a:t>‹#›</a:t>
            </a:fld>
            <a:endParaRPr lang="en-US"/>
          </a:p>
        </p:txBody>
      </p:sp>
    </p:spTree>
    <p:extLst>
      <p:ext uri="{BB962C8B-B14F-4D97-AF65-F5344CB8AC3E}">
        <p14:creationId xmlns:p14="http://schemas.microsoft.com/office/powerpoint/2010/main" val="1022923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JulianFrattini/bda4sci/blob/main/LICENS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JulianFrattini/bda4sci"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1.png"/><Relationship Id="rId7"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56.svg"/><Relationship Id="rId4" Type="http://schemas.openxmlformats.org/officeDocument/2006/relationships/image" Target="../media/image52.svg"/><Relationship Id="rId9"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8.png"/><Relationship Id="rId7"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1.svg"/><Relationship Id="rId5" Type="http://schemas.openxmlformats.org/officeDocument/2006/relationships/image" Target="../media/image60.png"/><Relationship Id="rId4" Type="http://schemas.openxmlformats.org/officeDocument/2006/relationships/image" Target="../media/image59.sv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5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8" Type="http://schemas.openxmlformats.org/officeDocument/2006/relationships/image" Target="../media/image75.svg"/><Relationship Id="rId3" Type="http://schemas.openxmlformats.org/officeDocument/2006/relationships/image" Target="../media/image8.png"/><Relationship Id="rId7"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9.svg"/></Relationships>
</file>

<file path=ppt/slides/_rels/slide5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9.svg"/><Relationship Id="rId5" Type="http://schemas.openxmlformats.org/officeDocument/2006/relationships/image" Target="../media/image78.png"/><Relationship Id="rId4" Type="http://schemas.openxmlformats.org/officeDocument/2006/relationships/image" Target="../media/image7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79F26-D694-7698-8F2C-B52EB7528074}"/>
              </a:ext>
            </a:extLst>
          </p:cNvPr>
          <p:cNvSpPr>
            <a:spLocks noGrp="1"/>
          </p:cNvSpPr>
          <p:nvPr>
            <p:ph type="ctrTitle"/>
          </p:nvPr>
        </p:nvSpPr>
        <p:spPr/>
        <p:txBody>
          <a:bodyPr>
            <a:normAutofit/>
          </a:bodyPr>
          <a:lstStyle/>
          <a:p>
            <a:r>
              <a:rPr lang="en-US" dirty="0"/>
              <a:t>Bayesian Data Analysis for Statistical Causal Inference</a:t>
            </a:r>
          </a:p>
        </p:txBody>
      </p:sp>
      <p:sp>
        <p:nvSpPr>
          <p:cNvPr id="3" name="Subtitle 2">
            <a:extLst>
              <a:ext uri="{FF2B5EF4-FFF2-40B4-BE49-F238E27FC236}">
                <a16:creationId xmlns:a16="http://schemas.microsoft.com/office/drawing/2014/main" id="{384F47CC-AB44-E60A-77CC-AD210C59749D}"/>
              </a:ext>
            </a:extLst>
          </p:cNvPr>
          <p:cNvSpPr>
            <a:spLocks noGrp="1"/>
          </p:cNvSpPr>
          <p:nvPr>
            <p:ph type="subTitle" idx="1"/>
          </p:nvPr>
        </p:nvSpPr>
        <p:spPr/>
        <p:txBody>
          <a:bodyPr/>
          <a:lstStyle/>
          <a:p>
            <a:r>
              <a:rPr lang="en-US" dirty="0"/>
              <a:t>A gentle challenge of Data Analysis Habits in </a:t>
            </a:r>
            <a:br>
              <a:rPr lang="en-US" dirty="0"/>
            </a:br>
            <a:r>
              <a:rPr lang="en-US" dirty="0"/>
              <a:t>Software Engineering Research</a:t>
            </a:r>
          </a:p>
        </p:txBody>
      </p:sp>
      <p:sp>
        <p:nvSpPr>
          <p:cNvPr id="6" name="TextBox 5">
            <a:extLst>
              <a:ext uri="{FF2B5EF4-FFF2-40B4-BE49-F238E27FC236}">
                <a16:creationId xmlns:a16="http://schemas.microsoft.com/office/drawing/2014/main" id="{5C7A757E-038C-B221-B5C1-584346469B01}"/>
              </a:ext>
            </a:extLst>
          </p:cNvPr>
          <p:cNvSpPr txBox="1"/>
          <p:nvPr/>
        </p:nvSpPr>
        <p:spPr>
          <a:xfrm>
            <a:off x="3248527" y="5851761"/>
            <a:ext cx="8496237" cy="369332"/>
          </a:xfrm>
          <a:prstGeom prst="rect">
            <a:avLst/>
          </a:prstGeom>
          <a:noFill/>
        </p:spPr>
        <p:txBody>
          <a:bodyPr wrap="none" rtlCol="0">
            <a:spAutoFit/>
          </a:bodyPr>
          <a:lstStyle/>
          <a:p>
            <a:r>
              <a:rPr lang="en-US" dirty="0"/>
              <a:t>Copyright © 2024 Julian Frattini. This work is licensed under the </a:t>
            </a:r>
            <a:r>
              <a:rPr lang="en-US" dirty="0">
                <a:hlinkClick r:id="rId3"/>
              </a:rPr>
              <a:t>Apache-2.0</a:t>
            </a:r>
            <a:r>
              <a:rPr lang="en-US" dirty="0"/>
              <a:t> License.</a:t>
            </a:r>
          </a:p>
        </p:txBody>
      </p:sp>
      <p:grpSp>
        <p:nvGrpSpPr>
          <p:cNvPr id="15" name="Group 14">
            <a:extLst>
              <a:ext uri="{FF2B5EF4-FFF2-40B4-BE49-F238E27FC236}">
                <a16:creationId xmlns:a16="http://schemas.microsoft.com/office/drawing/2014/main" id="{AB716D1D-ACDC-E0B5-C6E3-06E5D5456DC0}"/>
              </a:ext>
            </a:extLst>
          </p:cNvPr>
          <p:cNvGrpSpPr/>
          <p:nvPr/>
        </p:nvGrpSpPr>
        <p:grpSpPr>
          <a:xfrm>
            <a:off x="7967672" y="5336710"/>
            <a:ext cx="3533766" cy="444265"/>
            <a:chOff x="7967672" y="5336710"/>
            <a:chExt cx="3533766" cy="444265"/>
          </a:xfrm>
        </p:grpSpPr>
        <p:grpSp>
          <p:nvGrpSpPr>
            <p:cNvPr id="13" name="Group 12">
              <a:extLst>
                <a:ext uri="{FF2B5EF4-FFF2-40B4-BE49-F238E27FC236}">
                  <a16:creationId xmlns:a16="http://schemas.microsoft.com/office/drawing/2014/main" id="{1FF1AD33-9013-852F-AE11-58B06A85080A}"/>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8B913BA1-BA49-9295-35F0-FE2D071B5FAA}"/>
                  </a:ext>
                </a:extLst>
              </p:cNvPr>
              <p:cNvPicPr>
                <a:picLocks noChangeAspect="1"/>
              </p:cNvPicPr>
              <p:nvPr/>
            </p:nvPicPr>
            <p:blipFill>
              <a:blip r:embed="rId4"/>
              <a:stretch>
                <a:fillRect/>
              </a:stretch>
            </p:blipFill>
            <p:spPr>
              <a:xfrm>
                <a:off x="7896235" y="5422888"/>
                <a:ext cx="344101" cy="344101"/>
              </a:xfrm>
              <a:prstGeom prst="rect">
                <a:avLst/>
              </a:prstGeom>
            </p:spPr>
          </p:pic>
          <p:sp>
            <p:nvSpPr>
              <p:cNvPr id="11" name="TextBox 10">
                <a:extLst>
                  <a:ext uri="{FF2B5EF4-FFF2-40B4-BE49-F238E27FC236}">
                    <a16:creationId xmlns:a16="http://schemas.microsoft.com/office/drawing/2014/main" id="{87BA53A8-8379-6F31-F6EB-9AE1E0869592}"/>
                  </a:ext>
                </a:extLst>
              </p:cNvPr>
              <p:cNvSpPr txBox="1"/>
              <p:nvPr/>
            </p:nvSpPr>
            <p:spPr>
              <a:xfrm>
                <a:off x="8240336" y="5406529"/>
                <a:ext cx="2356992" cy="369332"/>
              </a:xfrm>
              <a:prstGeom prst="rect">
                <a:avLst/>
              </a:prstGeom>
              <a:noFill/>
            </p:spPr>
            <p:txBody>
              <a:bodyPr wrap="none" rtlCol="0">
                <a:spAutoFit/>
              </a:bodyPr>
              <a:lstStyle/>
              <a:p>
                <a:r>
                  <a:rPr lang="sv-SE" dirty="0" err="1"/>
                  <a:t>JulianFrattini</a:t>
                </a:r>
                <a:r>
                  <a:rPr lang="sv-SE" dirty="0"/>
                  <a:t>/</a:t>
                </a:r>
                <a:r>
                  <a:rPr lang="sv-SE" b="1" dirty="0"/>
                  <a:t>bda4sci</a:t>
                </a:r>
                <a:endParaRPr lang="en-US" b="1" dirty="0"/>
              </a:p>
            </p:txBody>
          </p:sp>
          <p:sp>
            <p:nvSpPr>
              <p:cNvPr id="12" name="Rectangle: Rounded Corners 11">
                <a:extLst>
                  <a:ext uri="{FF2B5EF4-FFF2-40B4-BE49-F238E27FC236}">
                    <a16:creationId xmlns:a16="http://schemas.microsoft.com/office/drawing/2014/main" id="{67B9EBE0-D90B-1976-9366-051F6E9A6647}"/>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14" name="Rectangle 13">
              <a:hlinkClick r:id="rId5"/>
              <a:extLst>
                <a:ext uri="{FF2B5EF4-FFF2-40B4-BE49-F238E27FC236}">
                  <a16:creationId xmlns:a16="http://schemas.microsoft.com/office/drawing/2014/main" id="{6A8D6E86-922A-F18B-1057-285FBAABB067}"/>
                </a:ext>
              </a:extLst>
            </p:cNvPr>
            <p:cNvSpPr/>
            <p:nvPr/>
          </p:nvSpPr>
          <p:spPr>
            <a:xfrm>
              <a:off x="7967672" y="5336710"/>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6828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10</a:t>
            </a:fld>
            <a:endParaRPr lang="en-US"/>
          </a:p>
        </p:txBody>
      </p:sp>
      <p:pic>
        <p:nvPicPr>
          <p:cNvPr id="8" name="Picture 7">
            <a:extLst>
              <a:ext uri="{FF2B5EF4-FFF2-40B4-BE49-F238E27FC236}">
                <a16:creationId xmlns:a16="http://schemas.microsoft.com/office/drawing/2014/main" id="{87CC4692-7AB8-85C0-B3BF-541F2D69EA6A}"/>
              </a:ext>
            </a:extLst>
          </p:cNvPr>
          <p:cNvPicPr>
            <a:picLocks noChangeAspect="1"/>
          </p:cNvPicPr>
          <p:nvPr/>
        </p:nvPicPr>
        <p:blipFill>
          <a:blip r:embed="rId3"/>
          <a:stretch>
            <a:fillRect/>
          </a:stretch>
        </p:blipFill>
        <p:spPr>
          <a:xfrm>
            <a:off x="838200" y="2416628"/>
            <a:ext cx="4795218" cy="2871674"/>
          </a:xfrm>
          <a:prstGeom prst="rect">
            <a:avLst/>
          </a:prstGeom>
        </p:spPr>
      </p:pic>
      <p:pic>
        <p:nvPicPr>
          <p:cNvPr id="10" name="Picture 9">
            <a:extLst>
              <a:ext uri="{FF2B5EF4-FFF2-40B4-BE49-F238E27FC236}">
                <a16:creationId xmlns:a16="http://schemas.microsoft.com/office/drawing/2014/main" id="{1047EDAE-4E86-204A-3683-303671728811}"/>
              </a:ext>
            </a:extLst>
          </p:cNvPr>
          <p:cNvPicPr>
            <a:picLocks noChangeAspect="1"/>
          </p:cNvPicPr>
          <p:nvPr/>
        </p:nvPicPr>
        <p:blipFill>
          <a:blip r:embed="rId4"/>
          <a:stretch>
            <a:fillRect/>
          </a:stretch>
        </p:blipFill>
        <p:spPr>
          <a:xfrm>
            <a:off x="6558584" y="2416628"/>
            <a:ext cx="4518367" cy="2871673"/>
          </a:xfrm>
          <a:prstGeom prst="rect">
            <a:avLst/>
          </a:prstGeom>
        </p:spPr>
      </p:pic>
    </p:spTree>
    <p:extLst>
      <p:ext uri="{BB962C8B-B14F-4D97-AF65-F5344CB8AC3E}">
        <p14:creationId xmlns:p14="http://schemas.microsoft.com/office/powerpoint/2010/main" val="353840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4B63E-E306-186B-02D7-32E41BE3BDC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17C07C04-E48F-6466-41A8-F3A92BF4801E}"/>
              </a:ext>
            </a:extLst>
          </p:cNvPr>
          <p:cNvSpPr>
            <a:spLocks noGrp="1"/>
          </p:cNvSpPr>
          <p:nvPr>
            <p:ph idx="1"/>
          </p:nvPr>
        </p:nvSpPr>
        <p:spPr/>
        <p:txBody>
          <a:bodyPr/>
          <a:lstStyle/>
          <a:p>
            <a:pPr marL="0" indent="0">
              <a:buNone/>
            </a:pPr>
            <a:r>
              <a:rPr lang="en-US" dirty="0"/>
              <a:t>Controlled experiments are </a:t>
            </a:r>
            <a:r>
              <a:rPr lang="en-US" b="1" dirty="0"/>
              <a:t>expensive</a:t>
            </a:r>
            <a:r>
              <a:rPr lang="en-US" dirty="0"/>
              <a:t> to conduct and controlling a treatment variable may be difficult without </a:t>
            </a:r>
            <a:r>
              <a:rPr lang="en-US" b="1" dirty="0"/>
              <a:t>perturbing the context</a:t>
            </a:r>
            <a:r>
              <a:rPr lang="en-US" dirty="0"/>
              <a:t>. Hence, we often need to resort to observational studies.</a:t>
            </a:r>
          </a:p>
          <a:p>
            <a:pPr marL="0" indent="0">
              <a:buNone/>
            </a:pPr>
            <a:r>
              <a:rPr lang="en-US" dirty="0"/>
              <a:t>This, in turn, means that in the data generation process, the relationship between the treatment and outcome may be </a:t>
            </a:r>
            <a:r>
              <a:rPr lang="en-US" b="1" dirty="0"/>
              <a:t>confounded through different types of association.</a:t>
            </a:r>
          </a:p>
        </p:txBody>
      </p:sp>
      <p:sp>
        <p:nvSpPr>
          <p:cNvPr id="4" name="Date Placeholder 3">
            <a:extLst>
              <a:ext uri="{FF2B5EF4-FFF2-40B4-BE49-F238E27FC236}">
                <a16:creationId xmlns:a16="http://schemas.microsoft.com/office/drawing/2014/main" id="{3EDA0548-4060-83CD-ABEC-6187F8A7F09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AA322767-FF2D-863C-C669-83A4CFBA3F0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45D3028-2489-B8F6-2F27-3A54C12BD6F3}"/>
              </a:ext>
            </a:extLst>
          </p:cNvPr>
          <p:cNvSpPr>
            <a:spLocks noGrp="1"/>
          </p:cNvSpPr>
          <p:nvPr>
            <p:ph type="sldNum" sz="quarter" idx="12"/>
          </p:nvPr>
        </p:nvSpPr>
        <p:spPr/>
        <p:txBody>
          <a:bodyPr/>
          <a:lstStyle/>
          <a:p>
            <a:fld id="{C6EBE6D1-86F0-4C3A-8077-EBA4C5B4BE81}" type="slidenum">
              <a:rPr lang="en-US" smtClean="0"/>
              <a:t>11</a:t>
            </a:fld>
            <a:endParaRPr lang="en-US"/>
          </a:p>
        </p:txBody>
      </p:sp>
    </p:spTree>
    <p:extLst>
      <p:ext uri="{BB962C8B-B14F-4D97-AF65-F5344CB8AC3E}">
        <p14:creationId xmlns:p14="http://schemas.microsoft.com/office/powerpoint/2010/main" val="4030529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6684-6FF2-8627-E988-C6C1B240B7F0}"/>
              </a:ext>
            </a:extLst>
          </p:cNvPr>
          <p:cNvSpPr>
            <a:spLocks noGrp="1"/>
          </p:cNvSpPr>
          <p:nvPr>
            <p:ph type="title"/>
          </p:nvPr>
        </p:nvSpPr>
        <p:spPr/>
        <p:txBody>
          <a:bodyPr/>
          <a:lstStyle/>
          <a:p>
            <a:r>
              <a:rPr lang="en-US" dirty="0"/>
              <a:t>Sources of Association</a:t>
            </a:r>
          </a:p>
        </p:txBody>
      </p:sp>
      <p:sp>
        <p:nvSpPr>
          <p:cNvPr id="3" name="Content Placeholder 2">
            <a:extLst>
              <a:ext uri="{FF2B5EF4-FFF2-40B4-BE49-F238E27FC236}">
                <a16:creationId xmlns:a16="http://schemas.microsoft.com/office/drawing/2014/main" id="{CFED5478-3F5C-CC7A-13BA-0DF09B3600B6}"/>
              </a:ext>
            </a:extLst>
          </p:cNvPr>
          <p:cNvSpPr>
            <a:spLocks noGrp="1"/>
          </p:cNvSpPr>
          <p:nvPr>
            <p:ph idx="1"/>
          </p:nvPr>
        </p:nvSpPr>
        <p:spPr>
          <a:xfrm>
            <a:off x="838200" y="1825625"/>
            <a:ext cx="10515600" cy="1744889"/>
          </a:xfrm>
        </p:spPr>
        <p:txBody>
          <a:bodyPr/>
          <a:lstStyle/>
          <a:p>
            <a:pPr marL="0" inden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
        <p:nvSpPr>
          <p:cNvPr id="4" name="Date Placeholder 3">
            <a:extLst>
              <a:ext uri="{FF2B5EF4-FFF2-40B4-BE49-F238E27FC236}">
                <a16:creationId xmlns:a16="http://schemas.microsoft.com/office/drawing/2014/main" id="{8EA3E549-7ADF-2C19-63E9-0E42BC73B8E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2EA5E93-613A-E0D6-F11A-BB612A43B8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343024-7784-AF0C-7E50-308B924ABC48}"/>
              </a:ext>
            </a:extLst>
          </p:cNvPr>
          <p:cNvSpPr>
            <a:spLocks noGrp="1"/>
          </p:cNvSpPr>
          <p:nvPr>
            <p:ph type="sldNum" sz="quarter" idx="12"/>
          </p:nvPr>
        </p:nvSpPr>
        <p:spPr/>
        <p:txBody>
          <a:bodyPr/>
          <a:lstStyle/>
          <a:p>
            <a:fld id="{C6EBE6D1-86F0-4C3A-8077-EBA4C5B4BE81}" type="slidenum">
              <a:rPr lang="en-US" smtClean="0"/>
              <a:t>12</a:t>
            </a:fld>
            <a:endParaRPr lang="en-US"/>
          </a:p>
        </p:txBody>
      </p:sp>
      <p:grpSp>
        <p:nvGrpSpPr>
          <p:cNvPr id="11" name="Group 10">
            <a:extLst>
              <a:ext uri="{FF2B5EF4-FFF2-40B4-BE49-F238E27FC236}">
                <a16:creationId xmlns:a16="http://schemas.microsoft.com/office/drawing/2014/main" id="{AFE224A1-9312-96E2-F86D-3897AA95A534}"/>
              </a:ext>
            </a:extLst>
          </p:cNvPr>
          <p:cNvGrpSpPr/>
          <p:nvPr/>
        </p:nvGrpSpPr>
        <p:grpSpPr>
          <a:xfrm>
            <a:off x="2207915" y="3756524"/>
            <a:ext cx="1441885" cy="2004259"/>
            <a:chOff x="2207915" y="3756524"/>
            <a:chExt cx="1441885" cy="2004259"/>
          </a:xfrm>
        </p:grpSpPr>
        <p:grpSp>
          <p:nvGrpSpPr>
            <p:cNvPr id="16" name="Group 15">
              <a:extLst>
                <a:ext uri="{FF2B5EF4-FFF2-40B4-BE49-F238E27FC236}">
                  <a16:creationId xmlns:a16="http://schemas.microsoft.com/office/drawing/2014/main" id="{A3AF1824-FA51-5354-DBBF-DD5051C09B4D}"/>
                </a:ext>
              </a:extLst>
            </p:cNvPr>
            <p:cNvGrpSpPr/>
            <p:nvPr/>
          </p:nvGrpSpPr>
          <p:grpSpPr>
            <a:xfrm>
              <a:off x="2209800" y="3756524"/>
              <a:ext cx="1440000" cy="1440000"/>
              <a:chOff x="1665515" y="3935094"/>
              <a:chExt cx="1440000" cy="1440000"/>
            </a:xfrm>
          </p:grpSpPr>
          <p:sp>
            <p:nvSpPr>
              <p:cNvPr id="7" name="Oval 6">
                <a:extLst>
                  <a:ext uri="{FF2B5EF4-FFF2-40B4-BE49-F238E27FC236}">
                    <a16:creationId xmlns:a16="http://schemas.microsoft.com/office/drawing/2014/main" id="{7B7725D4-4835-B2E7-F61A-22634CE9A5A6}"/>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B47D9CB8-ACE4-C03C-BD55-ED263B273D31}"/>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DC5AAD-0F38-4C1E-D639-8BBBFDECA32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98999AE-7B0F-0E2B-B122-C93C3AEA6286}"/>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25B4C360-F346-F835-3F86-1FD1E69C9FC6}"/>
                  </a:ext>
                </a:extLst>
              </p:cNvPr>
              <p:cNvCxnSpPr>
                <a:stCxn id="8" idx="6"/>
                <a:endCxn id="9"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B7786FB1-8DB7-2AB7-F189-E52B6650F7F2}"/>
                  </a:ext>
                </a:extLst>
              </p:cNvPr>
              <p:cNvCxnSpPr>
                <a:cxnSpLocks/>
                <a:stCxn id="9" idx="6"/>
                <a:endCxn id="10"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3" name="TextBox 52">
              <a:extLst>
                <a:ext uri="{FF2B5EF4-FFF2-40B4-BE49-F238E27FC236}">
                  <a16:creationId xmlns:a16="http://schemas.microsoft.com/office/drawing/2014/main" id="{F1E9E313-04DB-BEB1-F591-2D89E9252225}"/>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grpSp>
      <p:grpSp>
        <p:nvGrpSpPr>
          <p:cNvPr id="14" name="Group 13">
            <a:extLst>
              <a:ext uri="{FF2B5EF4-FFF2-40B4-BE49-F238E27FC236}">
                <a16:creationId xmlns:a16="http://schemas.microsoft.com/office/drawing/2014/main" id="{90699C38-0431-A3CD-A3A2-4428E503223F}"/>
              </a:ext>
            </a:extLst>
          </p:cNvPr>
          <p:cNvGrpSpPr/>
          <p:nvPr/>
        </p:nvGrpSpPr>
        <p:grpSpPr>
          <a:xfrm>
            <a:off x="5086811" y="3756524"/>
            <a:ext cx="2018377" cy="2003433"/>
            <a:chOff x="5086811" y="3756524"/>
            <a:chExt cx="2018377" cy="2003433"/>
          </a:xfrm>
        </p:grpSpPr>
        <p:grpSp>
          <p:nvGrpSpPr>
            <p:cNvPr id="17" name="Group 16">
              <a:extLst>
                <a:ext uri="{FF2B5EF4-FFF2-40B4-BE49-F238E27FC236}">
                  <a16:creationId xmlns:a16="http://schemas.microsoft.com/office/drawing/2014/main" id="{CC12B97B-162A-AB4E-437F-9830B1D2E9B6}"/>
                </a:ext>
              </a:extLst>
            </p:cNvPr>
            <p:cNvGrpSpPr/>
            <p:nvPr/>
          </p:nvGrpSpPr>
          <p:grpSpPr>
            <a:xfrm>
              <a:off x="5376000" y="3756524"/>
              <a:ext cx="1440000" cy="1440000"/>
              <a:chOff x="1665515" y="3935094"/>
              <a:chExt cx="1440000" cy="1440000"/>
            </a:xfrm>
          </p:grpSpPr>
          <p:sp>
            <p:nvSpPr>
              <p:cNvPr id="18" name="Oval 17">
                <a:extLst>
                  <a:ext uri="{FF2B5EF4-FFF2-40B4-BE49-F238E27FC236}">
                    <a16:creationId xmlns:a16="http://schemas.microsoft.com/office/drawing/2014/main" id="{16C5F58F-E3F0-C4DC-2EE6-8306540A85DD}"/>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CA16FBE-5FA4-D494-1E8E-EA5BC391115B}"/>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2DBDB3D-F514-0021-97CE-D277FAD8BDB3}"/>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C44D2FBC-1973-296A-B6ED-5F1984C54C39}"/>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1057DAEA-E324-3315-1824-370E13D5D686}"/>
                  </a:ext>
                </a:extLst>
              </p:cNvPr>
              <p:cNvCxnSpPr>
                <a:cxnSpLocks/>
                <a:stCxn id="20" idx="3"/>
                <a:endCxn id="19"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4F21AC2-1BAA-7CDF-24F5-5EBC4F6D273C}"/>
                  </a:ext>
                </a:extLst>
              </p:cNvPr>
              <p:cNvCxnSpPr>
                <a:cxnSpLocks/>
                <a:stCxn id="20" idx="5"/>
                <a:endCxn id="21"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4" name="TextBox 53">
              <a:extLst>
                <a:ext uri="{FF2B5EF4-FFF2-40B4-BE49-F238E27FC236}">
                  <a16:creationId xmlns:a16="http://schemas.microsoft.com/office/drawing/2014/main" id="{21F813CE-BE6B-D93B-E660-634B28B68CB1}"/>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grpSp>
      <p:grpSp>
        <p:nvGrpSpPr>
          <p:cNvPr id="15" name="Group 14">
            <a:extLst>
              <a:ext uri="{FF2B5EF4-FFF2-40B4-BE49-F238E27FC236}">
                <a16:creationId xmlns:a16="http://schemas.microsoft.com/office/drawing/2014/main" id="{0658D766-FD5F-B429-A32D-5F49184C765A}"/>
              </a:ext>
            </a:extLst>
          </p:cNvPr>
          <p:cNvGrpSpPr/>
          <p:nvPr/>
        </p:nvGrpSpPr>
        <p:grpSpPr>
          <a:xfrm>
            <a:off x="8253011" y="3756524"/>
            <a:ext cx="2018377" cy="2003433"/>
            <a:chOff x="8253011" y="3756524"/>
            <a:chExt cx="2018377" cy="2003433"/>
          </a:xfrm>
        </p:grpSpPr>
        <p:grpSp>
          <p:nvGrpSpPr>
            <p:cNvPr id="40" name="Group 39">
              <a:extLst>
                <a:ext uri="{FF2B5EF4-FFF2-40B4-BE49-F238E27FC236}">
                  <a16:creationId xmlns:a16="http://schemas.microsoft.com/office/drawing/2014/main" id="{8213C585-E822-7F42-2C2B-3384045197D6}"/>
                </a:ext>
              </a:extLst>
            </p:cNvPr>
            <p:cNvGrpSpPr/>
            <p:nvPr/>
          </p:nvGrpSpPr>
          <p:grpSpPr>
            <a:xfrm>
              <a:off x="8542200" y="3756524"/>
              <a:ext cx="1440000" cy="1440000"/>
              <a:chOff x="1665515" y="3935094"/>
              <a:chExt cx="1440000" cy="1440000"/>
            </a:xfrm>
          </p:grpSpPr>
          <p:sp>
            <p:nvSpPr>
              <p:cNvPr id="41" name="Oval 40">
                <a:extLst>
                  <a:ext uri="{FF2B5EF4-FFF2-40B4-BE49-F238E27FC236}">
                    <a16:creationId xmlns:a16="http://schemas.microsoft.com/office/drawing/2014/main" id="{2D6BEE33-02AF-B4DF-440C-DA87841E216A}"/>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0874E1A2-FCAB-8BFA-AB5D-07E859FD1946}"/>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B15F21-DDBE-4A8B-5BF6-71B2AE41FBAB}"/>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B11C9C08-642E-5AEB-83FF-59F4432BDF31}"/>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473958A8-1FF8-BC08-C345-5C21E2240552}"/>
                  </a:ext>
                </a:extLst>
              </p:cNvPr>
              <p:cNvCxnSpPr>
                <a:cxnSpLocks/>
                <a:stCxn id="42" idx="7"/>
                <a:endCxn id="43"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B1F3AF3-9E6C-34DE-C0B3-AF0A6EED591F}"/>
                  </a:ext>
                </a:extLst>
              </p:cNvPr>
              <p:cNvCxnSpPr>
                <a:cxnSpLocks/>
                <a:stCxn id="44" idx="1"/>
                <a:endCxn id="43"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55" name="TextBox 54">
              <a:extLst>
                <a:ext uri="{FF2B5EF4-FFF2-40B4-BE49-F238E27FC236}">
                  <a16:creationId xmlns:a16="http://schemas.microsoft.com/office/drawing/2014/main" id="{BD1615E0-F134-02F2-6618-92D7151541CB}"/>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grpSp>
    </p:spTree>
    <p:extLst>
      <p:ext uri="{BB962C8B-B14F-4D97-AF65-F5344CB8AC3E}">
        <p14:creationId xmlns:p14="http://schemas.microsoft.com/office/powerpoint/2010/main" val="3334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1E6E-490B-CC17-7C79-B8006ED74E34}"/>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138FCF14-5679-730B-9D9C-7D0175483BE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7C98D930-C169-3357-D2D2-EDED16B9DD1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A456ED8-2B76-80A1-5C0E-D333B6BCC9E0}"/>
              </a:ext>
            </a:extLst>
          </p:cNvPr>
          <p:cNvSpPr>
            <a:spLocks noGrp="1"/>
          </p:cNvSpPr>
          <p:nvPr>
            <p:ph type="sldNum" sz="quarter" idx="12"/>
          </p:nvPr>
        </p:nvSpPr>
        <p:spPr/>
        <p:txBody>
          <a:bodyPr/>
          <a:lstStyle/>
          <a:p>
            <a:fld id="{C6EBE6D1-86F0-4C3A-8077-EBA4C5B4BE81}" type="slidenum">
              <a:rPr lang="en-US" smtClean="0"/>
              <a:t>13</a:t>
            </a:fld>
            <a:endParaRPr lang="en-US"/>
          </a:p>
        </p:txBody>
      </p:sp>
      <p:pic>
        <p:nvPicPr>
          <p:cNvPr id="8" name="Picture 7">
            <a:extLst>
              <a:ext uri="{FF2B5EF4-FFF2-40B4-BE49-F238E27FC236}">
                <a16:creationId xmlns:a16="http://schemas.microsoft.com/office/drawing/2014/main" id="{371BACE4-6D73-1C44-5B9B-FFA8C1A8768B}"/>
              </a:ext>
            </a:extLst>
          </p:cNvPr>
          <p:cNvPicPr>
            <a:picLocks noChangeAspect="1"/>
          </p:cNvPicPr>
          <p:nvPr/>
        </p:nvPicPr>
        <p:blipFill>
          <a:blip r:embed="rId3"/>
          <a:stretch>
            <a:fillRect/>
          </a:stretch>
        </p:blipFill>
        <p:spPr>
          <a:xfrm>
            <a:off x="2967037" y="1966119"/>
            <a:ext cx="6257925" cy="4114800"/>
          </a:xfrm>
          <a:prstGeom prst="rect">
            <a:avLst/>
          </a:prstGeom>
        </p:spPr>
      </p:pic>
    </p:spTree>
    <p:extLst>
      <p:ext uri="{BB962C8B-B14F-4D97-AF65-F5344CB8AC3E}">
        <p14:creationId xmlns:p14="http://schemas.microsoft.com/office/powerpoint/2010/main" val="209450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AE45C-BD47-25A6-B98D-AE2814BE8800}"/>
              </a:ext>
            </a:extLst>
          </p:cNvPr>
          <p:cNvSpPr>
            <a:spLocks noGrp="1"/>
          </p:cNvSpPr>
          <p:nvPr>
            <p:ph type="title"/>
          </p:nvPr>
        </p:nvSpPr>
        <p:spPr/>
        <p:txBody>
          <a:bodyPr/>
          <a:lstStyle/>
          <a:p>
            <a:r>
              <a:rPr lang="en-US" dirty="0"/>
              <a:t>Mediators</a:t>
            </a:r>
          </a:p>
        </p:txBody>
      </p:sp>
      <p:sp>
        <p:nvSpPr>
          <p:cNvPr id="3" name="Content Placeholder 2">
            <a:extLst>
              <a:ext uri="{FF2B5EF4-FFF2-40B4-BE49-F238E27FC236}">
                <a16:creationId xmlns:a16="http://schemas.microsoft.com/office/drawing/2014/main" id="{856E45BE-C9B0-C3EA-66DC-65EDD79EB74F}"/>
              </a:ext>
            </a:extLst>
          </p:cNvPr>
          <p:cNvSpPr>
            <a:spLocks noGrp="1"/>
          </p:cNvSpPr>
          <p:nvPr>
            <p:ph idx="1"/>
          </p:nvPr>
        </p:nvSpPr>
        <p:spPr/>
        <p:txBody>
          <a:bodyPr/>
          <a:lstStyle/>
          <a:p>
            <a:pPr marL="0" indent="0">
              <a:buNone/>
            </a:pPr>
            <a:r>
              <a:rPr lang="en-US" dirty="0"/>
              <a:t>Mediators do not introduce a confounding bias to the causal analysis. However, they influence the distinction between the direct and total effect.</a:t>
            </a:r>
          </a:p>
          <a:p>
            <a:r>
              <a:rPr lang="en-US" b="1" dirty="0"/>
              <a:t>Direct effect</a:t>
            </a:r>
            <a:r>
              <a:rPr lang="en-US" dirty="0"/>
              <a:t>: immediate, isolated effect of the treatment on the outcome</a:t>
            </a:r>
          </a:p>
          <a:p>
            <a:r>
              <a:rPr lang="en-US" b="1" dirty="0"/>
              <a:t>Total effect</a:t>
            </a:r>
            <a:r>
              <a:rPr lang="en-US" dirty="0"/>
              <a:t>: direct effect plus all mediated effects</a:t>
            </a:r>
          </a:p>
        </p:txBody>
      </p:sp>
      <p:sp>
        <p:nvSpPr>
          <p:cNvPr id="4" name="Date Placeholder 3">
            <a:extLst>
              <a:ext uri="{FF2B5EF4-FFF2-40B4-BE49-F238E27FC236}">
                <a16:creationId xmlns:a16="http://schemas.microsoft.com/office/drawing/2014/main" id="{6F9B7E33-512D-1EAD-60B8-984B7E71A31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777C1D9-5C3B-300C-3BCF-CF1B90CDC0A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D65606-DBC0-88D8-92C5-3296123066B8}"/>
              </a:ext>
            </a:extLst>
          </p:cNvPr>
          <p:cNvSpPr>
            <a:spLocks noGrp="1"/>
          </p:cNvSpPr>
          <p:nvPr>
            <p:ph type="sldNum" sz="quarter" idx="12"/>
          </p:nvPr>
        </p:nvSpPr>
        <p:spPr/>
        <p:txBody>
          <a:bodyPr/>
          <a:lstStyle/>
          <a:p>
            <a:fld id="{C6EBE6D1-86F0-4C3A-8077-EBA4C5B4BE81}" type="slidenum">
              <a:rPr lang="en-US" smtClean="0"/>
              <a:t>14</a:t>
            </a:fld>
            <a:endParaRPr lang="en-US"/>
          </a:p>
        </p:txBody>
      </p:sp>
    </p:spTree>
    <p:extLst>
      <p:ext uri="{BB962C8B-B14F-4D97-AF65-F5344CB8AC3E}">
        <p14:creationId xmlns:p14="http://schemas.microsoft.com/office/powerpoint/2010/main" val="2720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To demonstrate this distinction, consider the following assumption.</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15</a:t>
            </a:fld>
            <a:endParaRPr lang="en-US"/>
          </a:p>
        </p:txBody>
      </p:sp>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6C98EB8-397B-B559-8595-F22CD046F724}"/>
              </a:ext>
            </a:extLst>
          </p:cNvPr>
          <p:cNvPicPr>
            <a:picLocks noChangeAspect="1"/>
          </p:cNvPicPr>
          <p:nvPr/>
        </p:nvPicPr>
        <p:blipFill>
          <a:blip r:embed="rId6"/>
          <a:stretch>
            <a:fillRect/>
          </a:stretch>
        </p:blipFill>
        <p:spPr>
          <a:xfrm>
            <a:off x="5587371" y="3187065"/>
            <a:ext cx="6105525" cy="1581150"/>
          </a:xfrm>
          <a:prstGeom prst="rect">
            <a:avLst/>
          </a:prstGeom>
        </p:spPr>
      </p:pic>
    </p:spTree>
    <p:extLst>
      <p:ext uri="{BB962C8B-B14F-4D97-AF65-F5344CB8AC3E}">
        <p14:creationId xmlns:p14="http://schemas.microsoft.com/office/powerpoint/2010/main" val="1593144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16</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stretch>
            <a:fillRect/>
          </a:stretch>
        </p:blipFill>
        <p:spPr>
          <a:xfrm>
            <a:off x="2690812" y="1870710"/>
            <a:ext cx="6810375" cy="4152900"/>
          </a:xfrm>
          <a:prstGeom prst="rect">
            <a:avLst/>
          </a:prstGeom>
        </p:spPr>
      </p:pic>
    </p:spTree>
    <p:extLst>
      <p:ext uri="{BB962C8B-B14F-4D97-AF65-F5344CB8AC3E}">
        <p14:creationId xmlns:p14="http://schemas.microsoft.com/office/powerpoint/2010/main" val="1302275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C2A3222-F70E-C96A-6078-3A160EF391C7}"/>
              </a:ext>
            </a:extLst>
          </p:cNvPr>
          <p:cNvPicPr>
            <a:picLocks noChangeAspect="1"/>
          </p:cNvPicPr>
          <p:nvPr/>
        </p:nvPicPr>
        <p:blipFill>
          <a:blip r:embed="rId2"/>
          <a:stretch>
            <a:fillRect/>
          </a:stretch>
        </p:blipFill>
        <p:spPr>
          <a:xfrm>
            <a:off x="1032655" y="2672079"/>
            <a:ext cx="4346747" cy="2858135"/>
          </a:xfrm>
          <a:prstGeom prst="rect">
            <a:avLst/>
          </a:prstGeom>
        </p:spPr>
      </p:pic>
      <p:sp>
        <p:nvSpPr>
          <p:cNvPr id="14" name="Rectangle 13">
            <a:extLst>
              <a:ext uri="{FF2B5EF4-FFF2-40B4-BE49-F238E27FC236}">
                <a16:creationId xmlns:a16="http://schemas.microsoft.com/office/drawing/2014/main" id="{024EEC0E-F2D3-E5D4-54AE-676202C43871}"/>
              </a:ext>
            </a:extLst>
          </p:cNvPr>
          <p:cNvSpPr/>
          <p:nvPr/>
        </p:nvSpPr>
        <p:spPr>
          <a:xfrm>
            <a:off x="1223471" y="4047866"/>
            <a:ext cx="1222771" cy="475891"/>
          </a:xfrm>
          <a:prstGeom prst="rect">
            <a:avLst/>
          </a:prstGeom>
          <a:solidFill>
            <a:srgbClr val="C00000">
              <a:alpha val="4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8BDD2A-48E7-C966-2D23-00671C1B9FCF}"/>
              </a:ext>
            </a:extLst>
          </p:cNvPr>
          <p:cNvSpPr>
            <a:spLocks noGrp="1"/>
          </p:cNvSpPr>
          <p:nvPr>
            <p:ph type="title"/>
          </p:nvPr>
        </p:nvSpPr>
        <p:spPr/>
        <p:txBody>
          <a:bodyPr/>
          <a:lstStyle/>
          <a:p>
            <a:r>
              <a:rPr lang="en-US"/>
              <a:t>Mediators</a:t>
            </a:r>
          </a:p>
        </p:txBody>
      </p:sp>
      <p:sp>
        <p:nvSpPr>
          <p:cNvPr id="3" name="Content Placeholder 2">
            <a:extLst>
              <a:ext uri="{FF2B5EF4-FFF2-40B4-BE49-F238E27FC236}">
                <a16:creationId xmlns:a16="http://schemas.microsoft.com/office/drawing/2014/main" id="{44069CE7-D3AE-D350-67AC-CF0709D6DBF0}"/>
              </a:ext>
            </a:extLst>
          </p:cNvPr>
          <p:cNvSpPr>
            <a:spLocks noGrp="1"/>
          </p:cNvSpPr>
          <p:nvPr>
            <p:ph idx="1"/>
          </p:nvPr>
        </p:nvSpPr>
        <p:spPr>
          <a:xfrm>
            <a:off x="838200" y="1825625"/>
            <a:ext cx="10515600" cy="612775"/>
          </a:xfrm>
        </p:spPr>
        <p:txBody>
          <a:bodyPr/>
          <a:lstStyle/>
          <a:p>
            <a:pPr marL="0" indent="0">
              <a:buNone/>
            </a:pPr>
            <a:r>
              <a:rPr lang="en-US" dirty="0"/>
              <a:t>Assume that the indirect effect changes.</a:t>
            </a:r>
          </a:p>
        </p:txBody>
      </p:sp>
      <p:sp>
        <p:nvSpPr>
          <p:cNvPr id="4" name="Date Placeholder 3">
            <a:extLst>
              <a:ext uri="{FF2B5EF4-FFF2-40B4-BE49-F238E27FC236}">
                <a16:creationId xmlns:a16="http://schemas.microsoft.com/office/drawing/2014/main" id="{57105933-3BB1-0EF6-5F43-B16A782D210E}"/>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6A03FE0-8779-1E3A-E802-CEA28310EAB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889ABA6-BBC7-11A2-A196-61B5F2A6EFCB}"/>
              </a:ext>
            </a:extLst>
          </p:cNvPr>
          <p:cNvSpPr>
            <a:spLocks noGrp="1"/>
          </p:cNvSpPr>
          <p:nvPr>
            <p:ph type="sldNum" sz="quarter" idx="12"/>
          </p:nvPr>
        </p:nvSpPr>
        <p:spPr/>
        <p:txBody>
          <a:bodyPr/>
          <a:lstStyle/>
          <a:p>
            <a:fld id="{C6EBE6D1-86F0-4C3A-8077-EBA4C5B4BE81}" type="slidenum">
              <a:rPr lang="en-US" smtClean="0"/>
              <a:t>17</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0ECD73-A001-6FFA-D592-2A75AAA64ECB}"/>
                  </a:ext>
                </a:extLst>
              </p:cNvPr>
              <p:cNvSpPr txBox="1"/>
              <p:nvPr/>
            </p:nvSpPr>
            <p:spPr>
              <a:xfrm>
                <a:off x="2404897" y="2573337"/>
                <a:ext cx="1222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sub>
                      </m:sSub>
                      <m:r>
                        <a:rPr lang="sv-SE" b="0" i="1" smtClean="0">
                          <a:latin typeface="Cambria Math" panose="02040503050406030204" pitchFamily="18" charset="0"/>
                        </a:rPr>
                        <m:t>=−0.5</m:t>
                      </m:r>
                    </m:oMath>
                  </m:oMathPara>
                </a14:m>
                <a:endParaRPr lang="en-US" dirty="0"/>
              </a:p>
            </p:txBody>
          </p:sp>
        </mc:Choice>
        <mc:Fallback xmlns="">
          <p:sp>
            <p:nvSpPr>
              <p:cNvPr id="8" name="TextBox 7">
                <a:extLst>
                  <a:ext uri="{FF2B5EF4-FFF2-40B4-BE49-F238E27FC236}">
                    <a16:creationId xmlns:a16="http://schemas.microsoft.com/office/drawing/2014/main" id="{7A0ECD73-A001-6FFA-D592-2A75AAA64ECB}"/>
                  </a:ext>
                </a:extLst>
              </p:cNvPr>
              <p:cNvSpPr txBox="1">
                <a:spLocks noRot="1" noChangeAspect="1" noMove="1" noResize="1" noEditPoints="1" noAdjustHandles="1" noChangeArrowheads="1" noChangeShapeType="1" noTextEdit="1"/>
              </p:cNvSpPr>
              <p:nvPr/>
            </p:nvSpPr>
            <p:spPr>
              <a:xfrm>
                <a:off x="2404897" y="2573337"/>
                <a:ext cx="1222771"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D985D6C-0E04-2CAA-9BB6-F347FABA1123}"/>
                  </a:ext>
                </a:extLst>
              </p:cNvPr>
              <p:cNvSpPr txBox="1"/>
              <p:nvPr/>
            </p:nvSpPr>
            <p:spPr>
              <a:xfrm>
                <a:off x="4038600" y="4126109"/>
                <a:ext cx="9691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𝑢𝑖</m:t>
                          </m:r>
                        </m:sub>
                      </m:sSub>
                      <m:r>
                        <a:rPr lang="sv-SE" b="0" i="1" smtClean="0">
                          <a:latin typeface="Cambria Math" panose="02040503050406030204" pitchFamily="18" charset="0"/>
                        </a:rPr>
                        <m:t>=2</m:t>
                      </m:r>
                    </m:oMath>
                  </m:oMathPara>
                </a14:m>
                <a:endParaRPr lang="en-US" dirty="0"/>
              </a:p>
            </p:txBody>
          </p:sp>
        </mc:Choice>
        <mc:Fallback xmlns="">
          <p:sp>
            <p:nvSpPr>
              <p:cNvPr id="9" name="TextBox 8">
                <a:extLst>
                  <a:ext uri="{FF2B5EF4-FFF2-40B4-BE49-F238E27FC236}">
                    <a16:creationId xmlns:a16="http://schemas.microsoft.com/office/drawing/2014/main" id="{AD985D6C-0E04-2CAA-9BB6-F347FABA1123}"/>
                  </a:ext>
                </a:extLst>
              </p:cNvPr>
              <p:cNvSpPr txBox="1">
                <a:spLocks noRot="1" noChangeAspect="1" noMove="1" noResize="1" noEditPoints="1" noAdjustHandles="1" noChangeArrowheads="1" noChangeShapeType="1" noTextEdit="1"/>
              </p:cNvSpPr>
              <p:nvPr/>
            </p:nvSpPr>
            <p:spPr>
              <a:xfrm>
                <a:off x="4038600" y="4126109"/>
                <a:ext cx="96917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9FADB23-E36A-744B-94BF-0DAE286B6F00}"/>
                  </a:ext>
                </a:extLst>
              </p:cNvPr>
              <p:cNvSpPr txBox="1"/>
              <p:nvPr/>
            </p:nvSpPr>
            <p:spPr>
              <a:xfrm>
                <a:off x="1240624" y="4101146"/>
                <a:ext cx="11884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𝑡</m:t>
                          </m:r>
                          <m:r>
                            <a:rPr lang="sv-SE" b="0" i="1" smtClean="0">
                              <a:latin typeface="Cambria Math" panose="02040503050406030204" pitchFamily="18" charset="0"/>
                            </a:rPr>
                            <m:t>→</m:t>
                          </m:r>
                          <m:r>
                            <a:rPr lang="sv-SE" b="0" i="1" smtClean="0">
                              <a:latin typeface="Cambria Math" panose="02040503050406030204" pitchFamily="18" charset="0"/>
                            </a:rPr>
                            <m:t>𝑢𝑖</m:t>
                          </m:r>
                        </m:sub>
                      </m:sSub>
                      <m:r>
                        <a:rPr lang="sv-SE" b="0" i="1" smtClean="0">
                          <a:latin typeface="Cambria Math" panose="02040503050406030204" pitchFamily="18" charset="0"/>
                        </a:rPr>
                        <m:t>=0</m:t>
                      </m:r>
                    </m:oMath>
                  </m:oMathPara>
                </a14:m>
                <a:endParaRPr lang="en-US" dirty="0"/>
              </a:p>
            </p:txBody>
          </p:sp>
        </mc:Choice>
        <mc:Fallback xmlns="">
          <p:sp>
            <p:nvSpPr>
              <p:cNvPr id="10" name="TextBox 9">
                <a:extLst>
                  <a:ext uri="{FF2B5EF4-FFF2-40B4-BE49-F238E27FC236}">
                    <a16:creationId xmlns:a16="http://schemas.microsoft.com/office/drawing/2014/main" id="{39FADB23-E36A-744B-94BF-0DAE286B6F00}"/>
                  </a:ext>
                </a:extLst>
              </p:cNvPr>
              <p:cNvSpPr txBox="1">
                <a:spLocks noRot="1" noChangeAspect="1" noMove="1" noResize="1" noEditPoints="1" noAdjustHandles="1" noChangeArrowheads="1" noChangeShapeType="1" noTextEdit="1"/>
              </p:cNvSpPr>
              <p:nvPr/>
            </p:nvSpPr>
            <p:spPr>
              <a:xfrm>
                <a:off x="1240624" y="4101146"/>
                <a:ext cx="1188466" cy="369332"/>
              </a:xfrm>
              <a:prstGeom prst="rect">
                <a:avLst/>
              </a:prstGeom>
              <a:blipFill>
                <a:blip r:embed="rId5"/>
                <a:stretch>
                  <a:fillRect b="-13333"/>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91097A70-4305-9C0B-BFB9-47B4F6E86D4D}"/>
              </a:ext>
            </a:extLst>
          </p:cNvPr>
          <p:cNvPicPr>
            <a:picLocks noChangeAspect="1"/>
          </p:cNvPicPr>
          <p:nvPr/>
        </p:nvPicPr>
        <p:blipFill>
          <a:blip r:embed="rId6"/>
          <a:stretch>
            <a:fillRect/>
          </a:stretch>
        </p:blipFill>
        <p:spPr>
          <a:xfrm>
            <a:off x="6215870" y="3429000"/>
            <a:ext cx="4943475" cy="1181100"/>
          </a:xfrm>
          <a:prstGeom prst="rect">
            <a:avLst/>
          </a:prstGeom>
        </p:spPr>
      </p:pic>
      <p:sp>
        <p:nvSpPr>
          <p:cNvPr id="15" name="Rectangle 14">
            <a:extLst>
              <a:ext uri="{FF2B5EF4-FFF2-40B4-BE49-F238E27FC236}">
                <a16:creationId xmlns:a16="http://schemas.microsoft.com/office/drawing/2014/main" id="{6BED9331-C949-88A6-5C27-93B39250372C}"/>
              </a:ext>
            </a:extLst>
          </p:cNvPr>
          <p:cNvSpPr/>
          <p:nvPr/>
        </p:nvSpPr>
        <p:spPr>
          <a:xfrm>
            <a:off x="2429090" y="2520057"/>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04D375B-E1BA-64CE-7C69-8C320B1FCFC4}"/>
              </a:ext>
            </a:extLst>
          </p:cNvPr>
          <p:cNvSpPr/>
          <p:nvPr/>
        </p:nvSpPr>
        <p:spPr>
          <a:xfrm>
            <a:off x="3911802" y="4047865"/>
            <a:ext cx="1222771" cy="47589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9089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DF05-93D9-4062-73C6-16F746A4F87A}"/>
              </a:ext>
            </a:extLst>
          </p:cNvPr>
          <p:cNvSpPr>
            <a:spLocks noGrp="1"/>
          </p:cNvSpPr>
          <p:nvPr>
            <p:ph type="title"/>
          </p:nvPr>
        </p:nvSpPr>
        <p:spPr/>
        <p:txBody>
          <a:bodyPr/>
          <a:lstStyle/>
          <a:p>
            <a:r>
              <a:rPr lang="en-US" dirty="0"/>
              <a:t>Mediators</a:t>
            </a:r>
          </a:p>
        </p:txBody>
      </p:sp>
      <p:sp>
        <p:nvSpPr>
          <p:cNvPr id="4" name="Date Placeholder 3">
            <a:extLst>
              <a:ext uri="{FF2B5EF4-FFF2-40B4-BE49-F238E27FC236}">
                <a16:creationId xmlns:a16="http://schemas.microsoft.com/office/drawing/2014/main" id="{A5522A04-EA14-CF71-AEE9-70CCE3F460C3}"/>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70659E0-DC04-07D3-D115-1D3625B3B0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0013964-B455-4C95-6FAD-641E4897BC91}"/>
              </a:ext>
            </a:extLst>
          </p:cNvPr>
          <p:cNvSpPr>
            <a:spLocks noGrp="1"/>
          </p:cNvSpPr>
          <p:nvPr>
            <p:ph type="sldNum" sz="quarter" idx="12"/>
          </p:nvPr>
        </p:nvSpPr>
        <p:spPr/>
        <p:txBody>
          <a:bodyPr/>
          <a:lstStyle/>
          <a:p>
            <a:fld id="{C6EBE6D1-86F0-4C3A-8077-EBA4C5B4BE81}" type="slidenum">
              <a:rPr lang="en-US" smtClean="0"/>
              <a:t>18</a:t>
            </a:fld>
            <a:endParaRPr lang="en-US"/>
          </a:p>
        </p:txBody>
      </p:sp>
      <p:pic>
        <p:nvPicPr>
          <p:cNvPr id="8" name="Picture 7">
            <a:extLst>
              <a:ext uri="{FF2B5EF4-FFF2-40B4-BE49-F238E27FC236}">
                <a16:creationId xmlns:a16="http://schemas.microsoft.com/office/drawing/2014/main" id="{B6F247C4-6E1F-6A7A-38F6-6BD650C57D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27748" y="1870710"/>
            <a:ext cx="6736502" cy="4152900"/>
          </a:xfrm>
          <a:prstGeom prst="rect">
            <a:avLst/>
          </a:prstGeom>
        </p:spPr>
      </p:pic>
    </p:spTree>
    <p:extLst>
      <p:ext uri="{BB962C8B-B14F-4D97-AF65-F5344CB8AC3E}">
        <p14:creationId xmlns:p14="http://schemas.microsoft.com/office/powerpoint/2010/main" val="360412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7A80-F16B-5349-DE1B-B56BA53094B9}"/>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35E9CDAB-4EEF-44FF-2122-CA75BE4D037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0C5F958-5CB3-268B-0D40-8FFF41F5F56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F19CD99-FE5D-60D8-0B9E-EB5131102C2E}"/>
              </a:ext>
            </a:extLst>
          </p:cNvPr>
          <p:cNvSpPr>
            <a:spLocks noGrp="1"/>
          </p:cNvSpPr>
          <p:nvPr>
            <p:ph type="sldNum" sz="quarter" idx="12"/>
          </p:nvPr>
        </p:nvSpPr>
        <p:spPr/>
        <p:txBody>
          <a:bodyPr/>
          <a:lstStyle/>
          <a:p>
            <a:fld id="{C6EBE6D1-86F0-4C3A-8077-EBA4C5B4BE81}" type="slidenum">
              <a:rPr lang="en-US" smtClean="0"/>
              <a:t>19</a:t>
            </a:fld>
            <a:endParaRPr lang="en-US"/>
          </a:p>
        </p:txBody>
      </p:sp>
      <p:pic>
        <p:nvPicPr>
          <p:cNvPr id="8" name="Picture 7">
            <a:extLst>
              <a:ext uri="{FF2B5EF4-FFF2-40B4-BE49-F238E27FC236}">
                <a16:creationId xmlns:a16="http://schemas.microsoft.com/office/drawing/2014/main" id="{2510D8C6-D703-0993-72CA-2BB9A52945F4}"/>
              </a:ext>
            </a:extLst>
          </p:cNvPr>
          <p:cNvPicPr>
            <a:picLocks noChangeAspect="1"/>
          </p:cNvPicPr>
          <p:nvPr/>
        </p:nvPicPr>
        <p:blipFill>
          <a:blip r:embed="rId3"/>
          <a:stretch>
            <a:fillRect/>
          </a:stretch>
        </p:blipFill>
        <p:spPr>
          <a:xfrm>
            <a:off x="2809875" y="1943576"/>
            <a:ext cx="6572250" cy="4048125"/>
          </a:xfrm>
          <a:prstGeom prst="rect">
            <a:avLst/>
          </a:prstGeom>
        </p:spPr>
      </p:pic>
    </p:spTree>
    <p:extLst>
      <p:ext uri="{BB962C8B-B14F-4D97-AF65-F5344CB8AC3E}">
        <p14:creationId xmlns:p14="http://schemas.microsoft.com/office/powerpoint/2010/main" val="359937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38BDC-8E15-B97A-BC89-FB5974979D64}"/>
              </a:ext>
            </a:extLst>
          </p:cNvPr>
          <p:cNvSpPr>
            <a:spLocks noGrp="1"/>
          </p:cNvSpPr>
          <p:nvPr>
            <p:ph type="title"/>
          </p:nvPr>
        </p:nvSpPr>
        <p:spPr/>
        <p:txBody>
          <a:bodyPr/>
          <a:lstStyle/>
          <a:p>
            <a:r>
              <a:rPr lang="en-US" dirty="0"/>
              <a:t>Context &amp; Goal</a:t>
            </a:r>
          </a:p>
        </p:txBody>
      </p:sp>
      <p:sp>
        <p:nvSpPr>
          <p:cNvPr id="4" name="Date Placeholder 3">
            <a:extLst>
              <a:ext uri="{FF2B5EF4-FFF2-40B4-BE49-F238E27FC236}">
                <a16:creationId xmlns:a16="http://schemas.microsoft.com/office/drawing/2014/main" id="{87C2E601-C227-C997-0C6C-BD6DDAD167E7}"/>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D96166A-5A23-648D-2936-8E756A97BDB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7BFD21B-6B1E-8A5A-1BF1-958AF7B55D1D}"/>
              </a:ext>
            </a:extLst>
          </p:cNvPr>
          <p:cNvSpPr>
            <a:spLocks noGrp="1"/>
          </p:cNvSpPr>
          <p:nvPr>
            <p:ph type="sldNum" sz="quarter" idx="12"/>
          </p:nvPr>
        </p:nvSpPr>
        <p:spPr/>
        <p:txBody>
          <a:bodyPr/>
          <a:lstStyle/>
          <a:p>
            <a:fld id="{C6EBE6D1-86F0-4C3A-8077-EBA4C5B4BE81}" type="slidenum">
              <a:rPr lang="en-US" smtClean="0"/>
              <a:t>2</a:t>
            </a:fld>
            <a:endParaRPr lang="en-US"/>
          </a:p>
        </p:txBody>
      </p:sp>
      <p:grpSp>
        <p:nvGrpSpPr>
          <p:cNvPr id="3" name="Group 2">
            <a:extLst>
              <a:ext uri="{FF2B5EF4-FFF2-40B4-BE49-F238E27FC236}">
                <a16:creationId xmlns:a16="http://schemas.microsoft.com/office/drawing/2014/main" id="{012E7B07-6F07-3CC8-8DB8-7F5E428E38CF}"/>
              </a:ext>
            </a:extLst>
          </p:cNvPr>
          <p:cNvGrpSpPr/>
          <p:nvPr/>
        </p:nvGrpSpPr>
        <p:grpSpPr>
          <a:xfrm>
            <a:off x="838200" y="1936251"/>
            <a:ext cx="10341429" cy="1080000"/>
            <a:chOff x="838200" y="1936251"/>
            <a:chExt cx="10341429" cy="1080000"/>
          </a:xfrm>
        </p:grpSpPr>
        <p:sp>
          <p:nvSpPr>
            <p:cNvPr id="7" name="Oval 6">
              <a:extLst>
                <a:ext uri="{FF2B5EF4-FFF2-40B4-BE49-F238E27FC236}">
                  <a16:creationId xmlns:a16="http://schemas.microsoft.com/office/drawing/2014/main" id="{DABC0084-7887-504E-B117-D870A5BB6D01}"/>
                </a:ext>
              </a:extLst>
            </p:cNvPr>
            <p:cNvSpPr/>
            <p:nvPr/>
          </p:nvSpPr>
          <p:spPr>
            <a:xfrm>
              <a:off x="838200" y="1936251"/>
              <a:ext cx="1080000" cy="1080000"/>
            </a:xfrm>
            <a:prstGeom prst="ellipse">
              <a:avLst/>
            </a:prstGeom>
            <a:solidFill>
              <a:schemeClr val="bg2">
                <a:lumMod val="2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orest scene with solid fill">
              <a:extLst>
                <a:ext uri="{FF2B5EF4-FFF2-40B4-BE49-F238E27FC236}">
                  <a16:creationId xmlns:a16="http://schemas.microsoft.com/office/drawing/2014/main" id="{7B2672B4-DD5E-BBE7-DAC5-D1EECDF684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2019051"/>
              <a:ext cx="914400" cy="914400"/>
            </a:xfrm>
            <a:prstGeom prst="rect">
              <a:avLst/>
            </a:prstGeom>
          </p:spPr>
        </p:pic>
        <p:sp>
          <p:nvSpPr>
            <p:cNvPr id="17" name="TextBox 16">
              <a:extLst>
                <a:ext uri="{FF2B5EF4-FFF2-40B4-BE49-F238E27FC236}">
                  <a16:creationId xmlns:a16="http://schemas.microsoft.com/office/drawing/2014/main" id="{E981EDEC-ECA1-82C4-7DAD-5912A166122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Context</a:t>
              </a:r>
              <a:r>
                <a:rPr lang="en-US" sz="2000" dirty="0"/>
                <a:t>: Software engineering research aims to determine causal effects. Correlations serve for predictions, but do not inform interventions.</a:t>
              </a:r>
            </a:p>
          </p:txBody>
        </p:sp>
      </p:grpSp>
      <p:grpSp>
        <p:nvGrpSpPr>
          <p:cNvPr id="10" name="Group 9">
            <a:extLst>
              <a:ext uri="{FF2B5EF4-FFF2-40B4-BE49-F238E27FC236}">
                <a16:creationId xmlns:a16="http://schemas.microsoft.com/office/drawing/2014/main" id="{D24C1248-A2B4-DEF3-7623-9284B8C0DCFF}"/>
              </a:ext>
            </a:extLst>
          </p:cNvPr>
          <p:cNvGrpSpPr/>
          <p:nvPr/>
        </p:nvGrpSpPr>
        <p:grpSpPr>
          <a:xfrm>
            <a:off x="838200" y="3261814"/>
            <a:ext cx="10341429" cy="1080000"/>
            <a:chOff x="838200" y="3261814"/>
            <a:chExt cx="10341429" cy="1080000"/>
          </a:xfrm>
        </p:grpSpPr>
        <p:sp>
          <p:nvSpPr>
            <p:cNvPr id="8" name="Oval 7">
              <a:extLst>
                <a:ext uri="{FF2B5EF4-FFF2-40B4-BE49-F238E27FC236}">
                  <a16:creationId xmlns:a16="http://schemas.microsoft.com/office/drawing/2014/main" id="{7616DB1C-B7A0-B338-A165-4BD4825FA640}"/>
                </a:ext>
              </a:extLst>
            </p:cNvPr>
            <p:cNvSpPr/>
            <p:nvPr/>
          </p:nvSpPr>
          <p:spPr>
            <a:xfrm>
              <a:off x="838200" y="3261814"/>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descr="Lightning bolt with solid fill">
              <a:extLst>
                <a:ext uri="{FF2B5EF4-FFF2-40B4-BE49-F238E27FC236}">
                  <a16:creationId xmlns:a16="http://schemas.microsoft.com/office/drawing/2014/main" id="{155958AB-C3C3-6AA1-86AA-00C37CBBD8D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3344614"/>
              <a:ext cx="914400" cy="914400"/>
            </a:xfrm>
            <a:prstGeom prst="rect">
              <a:avLst/>
            </a:prstGeom>
          </p:spPr>
        </p:pic>
        <p:sp>
          <p:nvSpPr>
            <p:cNvPr id="19" name="TextBox 18">
              <a:extLst>
                <a:ext uri="{FF2B5EF4-FFF2-40B4-BE49-F238E27FC236}">
                  <a16:creationId xmlns:a16="http://schemas.microsoft.com/office/drawing/2014/main" id="{FBF0D74D-AEF2-FA31-98F1-D284DED8A7BD}"/>
                </a:ext>
              </a:extLst>
            </p:cNvPr>
            <p:cNvSpPr txBox="1"/>
            <p:nvPr/>
          </p:nvSpPr>
          <p:spPr>
            <a:xfrm>
              <a:off x="2057400" y="3447871"/>
              <a:ext cx="9122229" cy="707886"/>
            </a:xfrm>
            <a:prstGeom prst="rect">
              <a:avLst/>
            </a:prstGeom>
            <a:noFill/>
          </p:spPr>
          <p:txBody>
            <a:bodyPr wrap="square">
              <a:spAutoFit/>
            </a:bodyPr>
            <a:lstStyle/>
            <a:p>
              <a:pPr marL="0" indent="0">
                <a:buNone/>
              </a:pPr>
              <a:r>
                <a:rPr lang="en-US" sz="2000" b="1" dirty="0"/>
                <a:t>Problem</a:t>
              </a:r>
              <a:r>
                <a:rPr lang="en-US" sz="2000" dirty="0"/>
                <a:t>: Many researchers are, however, ill-equipped to obtain valid answers to these causal questions. </a:t>
              </a:r>
            </a:p>
          </p:txBody>
        </p:sp>
      </p:grpSp>
      <p:grpSp>
        <p:nvGrpSpPr>
          <p:cNvPr id="12" name="Group 11">
            <a:extLst>
              <a:ext uri="{FF2B5EF4-FFF2-40B4-BE49-F238E27FC236}">
                <a16:creationId xmlns:a16="http://schemas.microsoft.com/office/drawing/2014/main" id="{B1B17688-A51A-82DC-11B8-F6D86688A373}"/>
              </a:ext>
            </a:extLst>
          </p:cNvPr>
          <p:cNvGrpSpPr/>
          <p:nvPr/>
        </p:nvGrpSpPr>
        <p:grpSpPr>
          <a:xfrm>
            <a:off x="838200" y="4587377"/>
            <a:ext cx="10341429" cy="1080000"/>
            <a:chOff x="838200" y="4587377"/>
            <a:chExt cx="10341429" cy="1080000"/>
          </a:xfrm>
        </p:grpSpPr>
        <p:sp>
          <p:nvSpPr>
            <p:cNvPr id="9" name="Oval 8">
              <a:extLst>
                <a:ext uri="{FF2B5EF4-FFF2-40B4-BE49-F238E27FC236}">
                  <a16:creationId xmlns:a16="http://schemas.microsoft.com/office/drawing/2014/main" id="{2769FC22-B4EB-7B5F-D1F2-645E85859D82}"/>
                </a:ext>
              </a:extLst>
            </p:cNvPr>
            <p:cNvSpPr/>
            <p:nvPr/>
          </p:nvSpPr>
          <p:spPr>
            <a:xfrm>
              <a:off x="838200" y="4587377"/>
              <a:ext cx="1080000" cy="108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Bullseye with solid fill">
              <a:extLst>
                <a:ext uri="{FF2B5EF4-FFF2-40B4-BE49-F238E27FC236}">
                  <a16:creationId xmlns:a16="http://schemas.microsoft.com/office/drawing/2014/main" id="{264BF672-AF22-404D-367A-1D57DE8F0C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4670177"/>
              <a:ext cx="914400" cy="914400"/>
            </a:xfrm>
            <a:prstGeom prst="rect">
              <a:avLst/>
            </a:prstGeom>
          </p:spPr>
        </p:pic>
        <p:sp>
          <p:nvSpPr>
            <p:cNvPr id="20" name="TextBox 19">
              <a:extLst>
                <a:ext uri="{FF2B5EF4-FFF2-40B4-BE49-F238E27FC236}">
                  <a16:creationId xmlns:a16="http://schemas.microsoft.com/office/drawing/2014/main" id="{A46F912C-7BDF-05BD-6C62-3399D6F4A600}"/>
                </a:ext>
              </a:extLst>
            </p:cNvPr>
            <p:cNvSpPr txBox="1"/>
            <p:nvPr/>
          </p:nvSpPr>
          <p:spPr>
            <a:xfrm>
              <a:off x="2057400" y="4778305"/>
              <a:ext cx="9122229" cy="707886"/>
            </a:xfrm>
            <a:prstGeom prst="rect">
              <a:avLst/>
            </a:prstGeom>
            <a:noFill/>
          </p:spPr>
          <p:txBody>
            <a:bodyPr wrap="square">
              <a:spAutoFit/>
            </a:bodyPr>
            <a:lstStyle/>
            <a:p>
              <a:pPr marL="0" indent="0">
                <a:buNone/>
              </a:pPr>
              <a:r>
                <a:rPr lang="en-US" sz="2000" b="1"/>
                <a:t>Goal</a:t>
              </a:r>
              <a:r>
                <a:rPr lang="en-US" sz="2000"/>
                <a:t>: </a:t>
              </a:r>
              <a:r>
                <a:rPr lang="en-US" sz="2000" dirty="0"/>
                <a:t>This tutorial is aimed at academics that aim to tackle causal questions but lack the tools for it.</a:t>
              </a:r>
            </a:p>
          </p:txBody>
        </p:sp>
      </p:grpSp>
    </p:spTree>
    <p:extLst>
      <p:ext uri="{BB962C8B-B14F-4D97-AF65-F5344CB8AC3E}">
        <p14:creationId xmlns:p14="http://schemas.microsoft.com/office/powerpoint/2010/main" val="298626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3" name="Content Placeholder 2">
            <a:extLst>
              <a:ext uri="{FF2B5EF4-FFF2-40B4-BE49-F238E27FC236}">
                <a16:creationId xmlns:a16="http://schemas.microsoft.com/office/drawing/2014/main" id="{F2CA2C77-33BF-2C87-58F1-DAB33317134A}"/>
              </a:ext>
            </a:extLst>
          </p:cNvPr>
          <p:cNvSpPr>
            <a:spLocks noGrp="1"/>
          </p:cNvSpPr>
          <p:nvPr>
            <p:ph idx="1"/>
          </p:nvPr>
        </p:nvSpPr>
        <p:spPr>
          <a:xfrm>
            <a:off x="838200" y="1825625"/>
            <a:ext cx="10515600" cy="805815"/>
          </a:xfrm>
        </p:spPr>
        <p:txBody>
          <a:bodyPr/>
          <a:lstStyle/>
          <a:p>
            <a:pPr marL="0" indent="0">
              <a:buNone/>
            </a:pPr>
            <a:r>
              <a:rPr lang="en-US" dirty="0"/>
              <a:t>Assume the following ground truth.</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20</a:t>
            </a:fld>
            <a:endParaRPr lang="en-US"/>
          </a:p>
        </p:txBody>
      </p:sp>
      <p:pic>
        <p:nvPicPr>
          <p:cNvPr id="8" name="Picture 7">
            <a:extLst>
              <a:ext uri="{FF2B5EF4-FFF2-40B4-BE49-F238E27FC236}">
                <a16:creationId xmlns:a16="http://schemas.microsoft.com/office/drawing/2014/main" id="{95B96A41-864C-66BD-1F93-A51F9D9977FE}"/>
              </a:ext>
            </a:extLst>
          </p:cNvPr>
          <p:cNvPicPr>
            <a:picLocks noChangeAspect="1"/>
          </p:cNvPicPr>
          <p:nvPr/>
        </p:nvPicPr>
        <p:blipFill>
          <a:blip r:embed="rId2"/>
          <a:stretch>
            <a:fillRect/>
          </a:stretch>
        </p:blipFill>
        <p:spPr>
          <a:xfrm>
            <a:off x="6429375" y="3502818"/>
            <a:ext cx="4924425" cy="1876425"/>
          </a:xfrm>
          <a:prstGeom prst="rect">
            <a:avLst/>
          </a:prstGeom>
        </p:spPr>
      </p:pic>
      <p:pic>
        <p:nvPicPr>
          <p:cNvPr id="9" name="Picture 8">
            <a:extLst>
              <a:ext uri="{FF2B5EF4-FFF2-40B4-BE49-F238E27FC236}">
                <a16:creationId xmlns:a16="http://schemas.microsoft.com/office/drawing/2014/main" id="{19A322DF-3884-F856-06F5-7F5AF86323F7}"/>
              </a:ext>
            </a:extLst>
          </p:cNvPr>
          <p:cNvPicPr>
            <a:picLocks noChangeAspect="1"/>
          </p:cNvPicPr>
          <p:nvPr/>
        </p:nvPicPr>
        <p:blipFill>
          <a:blip r:embed="rId3"/>
          <a:stretch>
            <a:fillRect/>
          </a:stretch>
        </p:blipFill>
        <p:spPr>
          <a:xfrm>
            <a:off x="838200" y="2909570"/>
            <a:ext cx="5144396" cy="316865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EA2AF19-6F25-7991-E1E1-388486278E86}"/>
                  </a:ext>
                </a:extLst>
              </p:cNvPr>
              <p:cNvSpPr txBox="1"/>
              <p:nvPr/>
            </p:nvSpPr>
            <p:spPr>
              <a:xfrm>
                <a:off x="1240624" y="4101146"/>
                <a:ext cx="138236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𝑎</m:t>
                          </m:r>
                        </m:sub>
                      </m:sSub>
                      <m:r>
                        <a:rPr lang="sv-SE" b="0" i="1" smtClean="0">
                          <a:latin typeface="Cambria Math" panose="02040503050406030204" pitchFamily="18" charset="0"/>
                        </a:rPr>
                        <m:t>=0.5</m:t>
                      </m:r>
                    </m:oMath>
                  </m:oMathPara>
                </a14:m>
                <a:endParaRPr lang="en-US" dirty="0"/>
              </a:p>
            </p:txBody>
          </p:sp>
        </mc:Choice>
        <mc:Fallback xmlns="">
          <p:sp>
            <p:nvSpPr>
              <p:cNvPr id="10" name="TextBox 9">
                <a:extLst>
                  <a:ext uri="{FF2B5EF4-FFF2-40B4-BE49-F238E27FC236}">
                    <a16:creationId xmlns:a16="http://schemas.microsoft.com/office/drawing/2014/main" id="{CEA2AF19-6F25-7991-E1E1-388486278E86}"/>
                  </a:ext>
                </a:extLst>
              </p:cNvPr>
              <p:cNvSpPr txBox="1">
                <a:spLocks noRot="1" noChangeAspect="1" noMove="1" noResize="1" noEditPoints="1" noAdjustHandles="1" noChangeArrowheads="1" noChangeShapeType="1" noTextEdit="1"/>
              </p:cNvSpPr>
              <p:nvPr/>
            </p:nvSpPr>
            <p:spPr>
              <a:xfrm>
                <a:off x="1240624" y="4101146"/>
                <a:ext cx="1382366"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754AC5-A4F3-FDA6-2998-3C97BA9BCF23}"/>
                  </a:ext>
                </a:extLst>
              </p:cNvPr>
              <p:cNvSpPr txBox="1"/>
              <p:nvPr/>
            </p:nvSpPr>
            <p:spPr>
              <a:xfrm>
                <a:off x="4713634" y="4101146"/>
                <a:ext cx="1380314"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𝑚</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=0.9</m:t>
                      </m:r>
                    </m:oMath>
                  </m:oMathPara>
                </a14:m>
                <a:endParaRPr lang="en-US" dirty="0"/>
              </a:p>
            </p:txBody>
          </p:sp>
        </mc:Choice>
        <mc:Fallback xmlns="">
          <p:sp>
            <p:nvSpPr>
              <p:cNvPr id="11" name="TextBox 10">
                <a:extLst>
                  <a:ext uri="{FF2B5EF4-FFF2-40B4-BE49-F238E27FC236}">
                    <a16:creationId xmlns:a16="http://schemas.microsoft.com/office/drawing/2014/main" id="{42754AC5-A4F3-FDA6-2998-3C97BA9BCF23}"/>
                  </a:ext>
                </a:extLst>
              </p:cNvPr>
              <p:cNvSpPr txBox="1">
                <a:spLocks noRot="1" noChangeAspect="1" noMove="1" noResize="1" noEditPoints="1" noAdjustHandles="1" noChangeArrowheads="1" noChangeShapeType="1" noTextEdit="1"/>
              </p:cNvSpPr>
              <p:nvPr/>
            </p:nvSpPr>
            <p:spPr>
              <a:xfrm>
                <a:off x="4713634" y="4101146"/>
                <a:ext cx="1380314" cy="390748"/>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9A0DD51-7506-CE06-6DC1-FA29B7948DD1}"/>
                  </a:ext>
                </a:extLst>
              </p:cNvPr>
              <p:cNvSpPr txBox="1"/>
              <p:nvPr/>
            </p:nvSpPr>
            <p:spPr>
              <a:xfrm>
                <a:off x="2658718" y="5687472"/>
                <a:ext cx="1503360" cy="3907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𝑎</m:t>
                          </m:r>
                          <m:r>
                            <a:rPr lang="sv-SE" b="0" i="1" smtClean="0">
                              <a:latin typeface="Cambria Math" panose="02040503050406030204" pitchFamily="18" charset="0"/>
                            </a:rPr>
                            <m:t>→</m:t>
                          </m:r>
                          <m:r>
                            <a:rPr lang="sv-SE" b="0" i="1" smtClean="0">
                              <a:latin typeface="Cambria Math" panose="02040503050406030204" pitchFamily="18" charset="0"/>
                            </a:rPr>
                            <m:t>𝑝</m:t>
                          </m:r>
                        </m:sub>
                      </m:sSub>
                      <m:r>
                        <a:rPr lang="sv-SE" b="0" i="1" smtClean="0">
                          <a:latin typeface="Cambria Math" panose="02040503050406030204" pitchFamily="18" charset="0"/>
                        </a:rPr>
                        <m:t>=−0.3</m:t>
                      </m:r>
                    </m:oMath>
                  </m:oMathPara>
                </a14:m>
                <a:endParaRPr lang="en-US" dirty="0"/>
              </a:p>
            </p:txBody>
          </p:sp>
        </mc:Choice>
        <mc:Fallback xmlns="">
          <p:sp>
            <p:nvSpPr>
              <p:cNvPr id="12" name="TextBox 11">
                <a:extLst>
                  <a:ext uri="{FF2B5EF4-FFF2-40B4-BE49-F238E27FC236}">
                    <a16:creationId xmlns:a16="http://schemas.microsoft.com/office/drawing/2014/main" id="{E9A0DD51-7506-CE06-6DC1-FA29B7948DD1}"/>
                  </a:ext>
                </a:extLst>
              </p:cNvPr>
              <p:cNvSpPr txBox="1">
                <a:spLocks noRot="1" noChangeAspect="1" noMove="1" noResize="1" noEditPoints="1" noAdjustHandles="1" noChangeArrowheads="1" noChangeShapeType="1" noTextEdit="1"/>
              </p:cNvSpPr>
              <p:nvPr/>
            </p:nvSpPr>
            <p:spPr>
              <a:xfrm>
                <a:off x="2658718" y="5687472"/>
                <a:ext cx="1503360" cy="390748"/>
              </a:xfrm>
              <a:prstGeom prst="rect">
                <a:avLst/>
              </a:prstGeom>
              <a:blipFill>
                <a:blip r:embed="rId6"/>
                <a:stretch>
                  <a:fillRect b="-7813"/>
                </a:stretch>
              </a:blipFill>
            </p:spPr>
            <p:txBody>
              <a:bodyPr/>
              <a:lstStyle/>
              <a:p>
                <a:r>
                  <a:rPr lang="en-US">
                    <a:noFill/>
                  </a:rPr>
                  <a:t> </a:t>
                </a:r>
              </a:p>
            </p:txBody>
          </p:sp>
        </mc:Fallback>
      </mc:AlternateContent>
    </p:spTree>
    <p:extLst>
      <p:ext uri="{BB962C8B-B14F-4D97-AF65-F5344CB8AC3E}">
        <p14:creationId xmlns:p14="http://schemas.microsoft.com/office/powerpoint/2010/main" val="216696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21</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stretch>
            <a:fillRect/>
          </a:stretch>
        </p:blipFill>
        <p:spPr>
          <a:xfrm>
            <a:off x="2738437" y="1819275"/>
            <a:ext cx="6715125" cy="4133850"/>
          </a:xfrm>
          <a:prstGeom prst="rect">
            <a:avLst/>
          </a:prstGeom>
        </p:spPr>
      </p:pic>
    </p:spTree>
    <p:extLst>
      <p:ext uri="{BB962C8B-B14F-4D97-AF65-F5344CB8AC3E}">
        <p14:creationId xmlns:p14="http://schemas.microsoft.com/office/powerpoint/2010/main" val="4173112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22</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38437" y="1829871"/>
            <a:ext cx="6715125" cy="4112657"/>
          </a:xfrm>
          <a:prstGeom prst="rect">
            <a:avLst/>
          </a:prstGeom>
        </p:spPr>
      </p:pic>
    </p:spTree>
    <p:extLst>
      <p:ext uri="{BB962C8B-B14F-4D97-AF65-F5344CB8AC3E}">
        <p14:creationId xmlns:p14="http://schemas.microsoft.com/office/powerpoint/2010/main" val="9390267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242BF8-3C0A-7E1A-31CE-1F98313211E6}"/>
              </a:ext>
            </a:extLst>
          </p:cNvPr>
          <p:cNvPicPr>
            <a:picLocks noChangeAspect="1"/>
          </p:cNvPicPr>
          <p:nvPr/>
        </p:nvPicPr>
        <p:blipFill>
          <a:blip r:embed="rId3"/>
          <a:stretch>
            <a:fillRect/>
          </a:stretch>
        </p:blipFill>
        <p:spPr>
          <a:xfrm>
            <a:off x="112077" y="1808678"/>
            <a:ext cx="6715125" cy="4133850"/>
          </a:xfrm>
          <a:prstGeom prst="rect">
            <a:avLst/>
          </a:prstGeom>
        </p:spPr>
      </p:pic>
      <p:sp>
        <p:nvSpPr>
          <p:cNvPr id="2" name="Title 1">
            <a:extLst>
              <a:ext uri="{FF2B5EF4-FFF2-40B4-BE49-F238E27FC236}">
                <a16:creationId xmlns:a16="http://schemas.microsoft.com/office/drawing/2014/main" id="{2EA47724-358C-6B23-53D5-82412D51F23E}"/>
              </a:ext>
            </a:extLst>
          </p:cNvPr>
          <p:cNvSpPr>
            <a:spLocks noGrp="1"/>
          </p:cNvSpPr>
          <p:nvPr>
            <p:ph type="title"/>
          </p:nvPr>
        </p:nvSpPr>
        <p:spPr/>
        <p:txBody>
          <a:bodyPr/>
          <a:lstStyle/>
          <a:p>
            <a:r>
              <a:rPr lang="en-US" dirty="0"/>
              <a:t>Forks</a:t>
            </a:r>
          </a:p>
        </p:txBody>
      </p:sp>
      <p:sp>
        <p:nvSpPr>
          <p:cNvPr id="4" name="Date Placeholder 3">
            <a:extLst>
              <a:ext uri="{FF2B5EF4-FFF2-40B4-BE49-F238E27FC236}">
                <a16:creationId xmlns:a16="http://schemas.microsoft.com/office/drawing/2014/main" id="{0221C411-8B83-9EBF-F3B7-46DBB86E20F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F1EFB4A-9708-C349-C3CB-B3A7F2E462C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22E57E9-9886-B0CD-0E43-3B66F5CE8C25}"/>
              </a:ext>
            </a:extLst>
          </p:cNvPr>
          <p:cNvSpPr>
            <a:spLocks noGrp="1"/>
          </p:cNvSpPr>
          <p:nvPr>
            <p:ph type="sldNum" sz="quarter" idx="12"/>
          </p:nvPr>
        </p:nvSpPr>
        <p:spPr/>
        <p:txBody>
          <a:bodyPr/>
          <a:lstStyle/>
          <a:p>
            <a:fld id="{C6EBE6D1-86F0-4C3A-8077-EBA4C5B4BE81}" type="slidenum">
              <a:rPr lang="en-US" smtClean="0"/>
              <a:t>23</a:t>
            </a:fld>
            <a:endParaRPr lang="en-US"/>
          </a:p>
        </p:txBody>
      </p:sp>
      <p:pic>
        <p:nvPicPr>
          <p:cNvPr id="15" name="Picture 14">
            <a:extLst>
              <a:ext uri="{FF2B5EF4-FFF2-40B4-BE49-F238E27FC236}">
                <a16:creationId xmlns:a16="http://schemas.microsoft.com/office/drawing/2014/main" id="{FB9388A5-F0EE-B0AB-F633-4B082C1DE32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253037" y="1829871"/>
            <a:ext cx="6715125" cy="4112657"/>
          </a:xfrm>
          <a:prstGeom prst="rect">
            <a:avLst/>
          </a:prstGeom>
        </p:spPr>
      </p:pic>
    </p:spTree>
    <p:extLst>
      <p:ext uri="{BB962C8B-B14F-4D97-AF65-F5344CB8AC3E}">
        <p14:creationId xmlns:p14="http://schemas.microsoft.com/office/powerpoint/2010/main" val="265778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1694-F777-2A2F-933C-2830EC3EF293}"/>
              </a:ext>
            </a:extLst>
          </p:cNvPr>
          <p:cNvSpPr>
            <a:spLocks noGrp="1"/>
          </p:cNvSpPr>
          <p:nvPr>
            <p:ph type="title"/>
          </p:nvPr>
        </p:nvSpPr>
        <p:spPr/>
        <p:txBody>
          <a:bodyPr/>
          <a:lstStyle/>
          <a:p>
            <a:r>
              <a:rPr lang="en-US" dirty="0"/>
              <a:t>Colliders</a:t>
            </a:r>
          </a:p>
        </p:txBody>
      </p:sp>
      <p:sp>
        <p:nvSpPr>
          <p:cNvPr id="4" name="Date Placeholder 3">
            <a:extLst>
              <a:ext uri="{FF2B5EF4-FFF2-40B4-BE49-F238E27FC236}">
                <a16:creationId xmlns:a16="http://schemas.microsoft.com/office/drawing/2014/main" id="{E38E0A03-FF6C-1EC0-DA0B-707B3B6D494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E7C5F16-B358-4A54-F80C-95D624B5E15D}"/>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92996D6-56C7-8E39-FC9B-67EE70F67C16}"/>
              </a:ext>
            </a:extLst>
          </p:cNvPr>
          <p:cNvSpPr>
            <a:spLocks noGrp="1"/>
          </p:cNvSpPr>
          <p:nvPr>
            <p:ph type="sldNum" sz="quarter" idx="12"/>
          </p:nvPr>
        </p:nvSpPr>
        <p:spPr/>
        <p:txBody>
          <a:bodyPr/>
          <a:lstStyle/>
          <a:p>
            <a:fld id="{C6EBE6D1-86F0-4C3A-8077-EBA4C5B4BE81}" type="slidenum">
              <a:rPr lang="en-US" smtClean="0"/>
              <a:t>24</a:t>
            </a:fld>
            <a:endParaRPr lang="en-US"/>
          </a:p>
        </p:txBody>
      </p:sp>
      <p:pic>
        <p:nvPicPr>
          <p:cNvPr id="8" name="Picture 7">
            <a:extLst>
              <a:ext uri="{FF2B5EF4-FFF2-40B4-BE49-F238E27FC236}">
                <a16:creationId xmlns:a16="http://schemas.microsoft.com/office/drawing/2014/main" id="{979596D2-B6CE-5B54-22F9-6AB872E23C8B}"/>
              </a:ext>
            </a:extLst>
          </p:cNvPr>
          <p:cNvPicPr>
            <a:picLocks noChangeAspect="1"/>
          </p:cNvPicPr>
          <p:nvPr/>
        </p:nvPicPr>
        <p:blipFill>
          <a:blip r:embed="rId3"/>
          <a:stretch>
            <a:fillRect/>
          </a:stretch>
        </p:blipFill>
        <p:spPr>
          <a:xfrm>
            <a:off x="2981325" y="1690688"/>
            <a:ext cx="6229350" cy="3962400"/>
          </a:xfrm>
          <a:prstGeom prst="rect">
            <a:avLst/>
          </a:prstGeom>
        </p:spPr>
      </p:pic>
    </p:spTree>
    <p:extLst>
      <p:ext uri="{BB962C8B-B14F-4D97-AF65-F5344CB8AC3E}">
        <p14:creationId xmlns:p14="http://schemas.microsoft.com/office/powerpoint/2010/main" val="2834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67594-EFC0-917F-76AB-4DCCE884F98F}"/>
              </a:ext>
            </a:extLst>
          </p:cNvPr>
          <p:cNvSpPr>
            <a:spLocks noGrp="1"/>
          </p:cNvSpPr>
          <p:nvPr>
            <p:ph type="title"/>
          </p:nvPr>
        </p:nvSpPr>
        <p:spPr/>
        <p:txBody>
          <a:bodyPr/>
          <a:lstStyle/>
          <a:p>
            <a:r>
              <a:rPr lang="en-US" dirty="0"/>
              <a:t>Colliders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455557CA-1105-69A7-9AD2-75BE73E2B807}"/>
                  </a:ext>
                </a:extLst>
              </p:cNvPr>
              <p:cNvSpPr>
                <a:spLocks noGrp="1"/>
              </p:cNvSpPr>
              <p:nvPr>
                <p:ph idx="1"/>
              </p:nvPr>
            </p:nvSpPr>
            <p:spPr>
              <a:xfrm>
                <a:off x="838200" y="1825625"/>
                <a:ext cx="10515600" cy="1988386"/>
              </a:xfrm>
            </p:spPr>
            <p:txBody>
              <a:bodyPr>
                <a:normAutofit/>
              </a:bodyPr>
              <a:lstStyle/>
              <a:p>
                <a:pPr marL="0" indent="0">
                  <a:buNone/>
                </a:pPr>
                <a:r>
                  <a:rPr lang="en-US" dirty="0"/>
                  <a:t>Assume that there is actually no effect of an academic’s researching quality on their educational quality (</a:t>
                </a:r>
                <a14:m>
                  <m:oMath xmlns:m="http://schemas.openxmlformats.org/officeDocument/2006/math">
                    <m:sSub>
                      <m:sSubPr>
                        <m:ctrlPr>
                          <a:rPr lang="sv-SE" b="0" i="1" smtClean="0">
                            <a:latin typeface="Cambria Math" panose="02040503050406030204" pitchFamily="18" charset="0"/>
                          </a:rPr>
                        </m:ctrlPr>
                      </m:sSubPr>
                      <m:e>
                        <m:r>
                          <a:rPr lang="sv-SE" b="0" i="1" smtClean="0">
                            <a:latin typeface="Cambria Math" panose="02040503050406030204" pitchFamily="18" charset="0"/>
                          </a:rPr>
                          <m:t>𝛽</m:t>
                        </m:r>
                      </m:e>
                      <m:sub>
                        <m:r>
                          <a:rPr lang="sv-SE" b="0" i="1" smtClean="0">
                            <a:latin typeface="Cambria Math" panose="02040503050406030204" pitchFamily="18" charset="0"/>
                          </a:rPr>
                          <m:t>𝑟</m:t>
                        </m:r>
                        <m:r>
                          <a:rPr lang="sv-SE" b="0" i="1" smtClean="0">
                            <a:latin typeface="Cambria Math" panose="02040503050406030204" pitchFamily="18" charset="0"/>
                          </a:rPr>
                          <m:t>→</m:t>
                        </m:r>
                        <m:r>
                          <a:rPr lang="sv-SE" b="0" i="1" smtClean="0">
                            <a:latin typeface="Cambria Math" panose="02040503050406030204" pitchFamily="18" charset="0"/>
                          </a:rPr>
                          <m:t>𝑒</m:t>
                        </m:r>
                      </m:sub>
                    </m:sSub>
                    <m:r>
                      <a:rPr lang="sv-SE" b="0" i="1" smtClean="0">
                        <a:latin typeface="Cambria Math" panose="02040503050406030204" pitchFamily="18" charset="0"/>
                      </a:rPr>
                      <m:t>=0</m:t>
                    </m:r>
                  </m:oMath>
                </a14:m>
                <a:r>
                  <a:rPr lang="en-US" dirty="0"/>
                  <a:t>). However, If you are either a good researcher or a good educator, you will get tenure.</a:t>
                </a:r>
              </a:p>
            </p:txBody>
          </p:sp>
        </mc:Choice>
        <mc:Fallback xmlns="">
          <p:sp>
            <p:nvSpPr>
              <p:cNvPr id="9" name="Content Placeholder 8">
                <a:extLst>
                  <a:ext uri="{FF2B5EF4-FFF2-40B4-BE49-F238E27FC236}">
                    <a16:creationId xmlns:a16="http://schemas.microsoft.com/office/drawing/2014/main" id="{455557CA-1105-69A7-9AD2-75BE73E2B807}"/>
                  </a:ext>
                </a:extLst>
              </p:cNvPr>
              <p:cNvSpPr>
                <a:spLocks noGrp="1" noRot="1" noChangeAspect="1" noMove="1" noResize="1" noEditPoints="1" noAdjustHandles="1" noChangeArrowheads="1" noChangeShapeType="1" noTextEdit="1"/>
              </p:cNvSpPr>
              <p:nvPr>
                <p:ph idx="1"/>
              </p:nvPr>
            </p:nvSpPr>
            <p:spPr>
              <a:xfrm>
                <a:off x="838200" y="1825625"/>
                <a:ext cx="10515600" cy="1988386"/>
              </a:xfrm>
              <a:blipFill>
                <a:blip r:embed="rId2"/>
                <a:stretch>
                  <a:fillRect l="-1217" t="-5199" r="-162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F886C09-A037-D7E7-740C-359CD9F284B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B1FA0F8-33FC-7A59-9DA7-D82D9DF2DEE3}"/>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C983A1A-629B-64EE-4438-4A1F10C89B5B}"/>
              </a:ext>
            </a:extLst>
          </p:cNvPr>
          <p:cNvSpPr>
            <a:spLocks noGrp="1"/>
          </p:cNvSpPr>
          <p:nvPr>
            <p:ph type="sldNum" sz="quarter" idx="12"/>
          </p:nvPr>
        </p:nvSpPr>
        <p:spPr/>
        <p:txBody>
          <a:bodyPr/>
          <a:lstStyle/>
          <a:p>
            <a:fld id="{C6EBE6D1-86F0-4C3A-8077-EBA4C5B4BE81}" type="slidenum">
              <a:rPr lang="en-US" smtClean="0"/>
              <a:t>25</a:t>
            </a:fld>
            <a:endParaRPr lang="en-US"/>
          </a:p>
        </p:txBody>
      </p:sp>
      <p:pic>
        <p:nvPicPr>
          <p:cNvPr id="8" name="Picture 7">
            <a:extLst>
              <a:ext uri="{FF2B5EF4-FFF2-40B4-BE49-F238E27FC236}">
                <a16:creationId xmlns:a16="http://schemas.microsoft.com/office/drawing/2014/main" id="{9A29E49E-F845-E59D-DC0C-EF3ABB19FD4B}"/>
              </a:ext>
            </a:extLst>
          </p:cNvPr>
          <p:cNvPicPr>
            <a:picLocks noChangeAspect="1"/>
          </p:cNvPicPr>
          <p:nvPr/>
        </p:nvPicPr>
        <p:blipFill>
          <a:blip r:embed="rId3"/>
          <a:stretch>
            <a:fillRect/>
          </a:stretch>
        </p:blipFill>
        <p:spPr>
          <a:xfrm>
            <a:off x="690562" y="3634740"/>
            <a:ext cx="10810875" cy="1600200"/>
          </a:xfrm>
          <a:prstGeom prst="rect">
            <a:avLst/>
          </a:prstGeom>
        </p:spPr>
      </p:pic>
    </p:spTree>
    <p:extLst>
      <p:ext uri="{BB962C8B-B14F-4D97-AF65-F5344CB8AC3E}">
        <p14:creationId xmlns:p14="http://schemas.microsoft.com/office/powerpoint/2010/main" val="170632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09D5-B710-90F1-989E-FBE8982F11CD}"/>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F50E445B-CA49-FE1D-1F42-DD7B1712F839}"/>
              </a:ext>
            </a:extLst>
          </p:cNvPr>
          <p:cNvSpPr>
            <a:spLocks noGrp="1"/>
          </p:cNvSpPr>
          <p:nvPr>
            <p:ph idx="1"/>
          </p:nvPr>
        </p:nvSpPr>
        <p:spPr>
          <a:xfrm>
            <a:off x="838200" y="1825625"/>
            <a:ext cx="10515600" cy="1325563"/>
          </a:xfrm>
        </p:spPr>
        <p:txBody>
          <a:bodyPr/>
          <a:lstStyle/>
          <a:p>
            <a:pPr marL="0" indent="0">
              <a:buNone/>
            </a:pPr>
            <a:r>
              <a:rPr lang="en-US" dirty="0"/>
              <a:t>For both academics that have tenure and those that do not, there is a negative association between researching and educational capability.</a:t>
            </a:r>
          </a:p>
        </p:txBody>
      </p:sp>
      <p:sp>
        <p:nvSpPr>
          <p:cNvPr id="4" name="Date Placeholder 3">
            <a:extLst>
              <a:ext uri="{FF2B5EF4-FFF2-40B4-BE49-F238E27FC236}">
                <a16:creationId xmlns:a16="http://schemas.microsoft.com/office/drawing/2014/main" id="{71EB20DF-D5BF-2EB0-8A5A-71023D73E9F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BE726D77-305F-FFE0-2925-D961F1EEF4E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E9D258BF-BCF6-AC9E-FAF3-AB96F5421178}"/>
              </a:ext>
            </a:extLst>
          </p:cNvPr>
          <p:cNvSpPr>
            <a:spLocks noGrp="1"/>
          </p:cNvSpPr>
          <p:nvPr>
            <p:ph type="sldNum" sz="quarter" idx="12"/>
          </p:nvPr>
        </p:nvSpPr>
        <p:spPr/>
        <p:txBody>
          <a:bodyPr/>
          <a:lstStyle/>
          <a:p>
            <a:fld id="{C6EBE6D1-86F0-4C3A-8077-EBA4C5B4BE81}" type="slidenum">
              <a:rPr lang="en-US" smtClean="0"/>
              <a:t>26</a:t>
            </a:fld>
            <a:endParaRPr lang="en-US"/>
          </a:p>
        </p:txBody>
      </p:sp>
      <p:pic>
        <p:nvPicPr>
          <p:cNvPr id="8" name="Picture 7">
            <a:extLst>
              <a:ext uri="{FF2B5EF4-FFF2-40B4-BE49-F238E27FC236}">
                <a16:creationId xmlns:a16="http://schemas.microsoft.com/office/drawing/2014/main" id="{16497D69-D55E-F29B-B49C-DE75805074D0}"/>
              </a:ext>
            </a:extLst>
          </p:cNvPr>
          <p:cNvPicPr>
            <a:picLocks noChangeAspect="1"/>
          </p:cNvPicPr>
          <p:nvPr/>
        </p:nvPicPr>
        <p:blipFill>
          <a:blip r:embed="rId2"/>
          <a:stretch>
            <a:fillRect/>
          </a:stretch>
        </p:blipFill>
        <p:spPr>
          <a:xfrm>
            <a:off x="3190488" y="2730183"/>
            <a:ext cx="5811024" cy="3580447"/>
          </a:xfrm>
          <a:prstGeom prst="rect">
            <a:avLst/>
          </a:prstGeom>
        </p:spPr>
      </p:pic>
    </p:spTree>
    <p:extLst>
      <p:ext uri="{BB962C8B-B14F-4D97-AF65-F5344CB8AC3E}">
        <p14:creationId xmlns:p14="http://schemas.microsoft.com/office/powerpoint/2010/main" val="1603715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DEE34-3E98-F3E4-B783-4D5808C447EC}"/>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E8307F8A-C93F-126A-743D-68804E926431}"/>
              </a:ext>
            </a:extLst>
          </p:cNvPr>
          <p:cNvSpPr>
            <a:spLocks noGrp="1"/>
          </p:cNvSpPr>
          <p:nvPr>
            <p:ph idx="1"/>
          </p:nvPr>
        </p:nvSpPr>
        <p:spPr>
          <a:xfrm>
            <a:off x="838200" y="1825625"/>
            <a:ext cx="10515600" cy="907415"/>
          </a:xfrm>
        </p:spPr>
        <p:txBody>
          <a:bodyPr/>
          <a:lstStyle/>
          <a:p>
            <a:pPr marL="0" indent="0">
              <a:buNone/>
            </a:pPr>
            <a:r>
              <a:rPr lang="en-US" dirty="0"/>
              <a:t>This conclusion should not be possible, as we manually defined that there is no relationship between the two variables.</a:t>
            </a:r>
          </a:p>
        </p:txBody>
      </p:sp>
      <p:sp>
        <p:nvSpPr>
          <p:cNvPr id="4" name="Date Placeholder 3">
            <a:extLst>
              <a:ext uri="{FF2B5EF4-FFF2-40B4-BE49-F238E27FC236}">
                <a16:creationId xmlns:a16="http://schemas.microsoft.com/office/drawing/2014/main" id="{7443C1FB-50E3-8BD7-CCEB-E909C725CDB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3A3565A-1F15-DE08-98D9-D641CF482B9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83BE3078-2E77-1E9E-DF53-0D5772FBE96D}"/>
              </a:ext>
            </a:extLst>
          </p:cNvPr>
          <p:cNvSpPr>
            <a:spLocks noGrp="1"/>
          </p:cNvSpPr>
          <p:nvPr>
            <p:ph type="sldNum" sz="quarter" idx="12"/>
          </p:nvPr>
        </p:nvSpPr>
        <p:spPr/>
        <p:txBody>
          <a:bodyPr/>
          <a:lstStyle/>
          <a:p>
            <a:fld id="{C6EBE6D1-86F0-4C3A-8077-EBA4C5B4BE81}" type="slidenum">
              <a:rPr lang="en-US" smtClean="0"/>
              <a:t>27</a:t>
            </a:fld>
            <a:endParaRPr lang="en-US"/>
          </a:p>
        </p:txBody>
      </p:sp>
      <p:pic>
        <p:nvPicPr>
          <p:cNvPr id="7" name="Picture 6">
            <a:extLst>
              <a:ext uri="{FF2B5EF4-FFF2-40B4-BE49-F238E27FC236}">
                <a16:creationId xmlns:a16="http://schemas.microsoft.com/office/drawing/2014/main" id="{FE8DB461-A99C-1E41-B2B4-3A4015568617}"/>
              </a:ext>
            </a:extLst>
          </p:cNvPr>
          <p:cNvPicPr>
            <a:picLocks noChangeAspect="1"/>
          </p:cNvPicPr>
          <p:nvPr/>
        </p:nvPicPr>
        <p:blipFill>
          <a:blip r:embed="rId2"/>
          <a:srcRect r="58784"/>
          <a:stretch/>
        </p:blipFill>
        <p:spPr>
          <a:xfrm>
            <a:off x="838200" y="3688398"/>
            <a:ext cx="4455795" cy="1600200"/>
          </a:xfrm>
          <a:prstGeom prst="rect">
            <a:avLst/>
          </a:prstGeom>
        </p:spPr>
      </p:pic>
      <p:sp>
        <p:nvSpPr>
          <p:cNvPr id="8" name="Rectangle 7">
            <a:extLst>
              <a:ext uri="{FF2B5EF4-FFF2-40B4-BE49-F238E27FC236}">
                <a16:creationId xmlns:a16="http://schemas.microsoft.com/office/drawing/2014/main" id="{6562A390-13EE-4C7D-1E2A-C54B72A5FB39}"/>
              </a:ext>
            </a:extLst>
          </p:cNvPr>
          <p:cNvSpPr/>
          <p:nvPr/>
        </p:nvSpPr>
        <p:spPr>
          <a:xfrm>
            <a:off x="1340700" y="4407079"/>
            <a:ext cx="1507275" cy="321131"/>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6A86FC12-E073-60F5-30F5-54FFA4E5597E}"/>
              </a:ext>
            </a:extLst>
          </p:cNvPr>
          <p:cNvPicPr>
            <a:picLocks noChangeAspect="1"/>
          </p:cNvPicPr>
          <p:nvPr/>
        </p:nvPicPr>
        <p:blipFill>
          <a:blip r:embed="rId3"/>
          <a:stretch>
            <a:fillRect/>
          </a:stretch>
        </p:blipFill>
        <p:spPr>
          <a:xfrm>
            <a:off x="5758511" y="2771095"/>
            <a:ext cx="5704177" cy="3515833"/>
          </a:xfrm>
          <a:prstGeom prst="rect">
            <a:avLst/>
          </a:prstGeom>
        </p:spPr>
      </p:pic>
    </p:spTree>
    <p:extLst>
      <p:ext uri="{BB962C8B-B14F-4D97-AF65-F5344CB8AC3E}">
        <p14:creationId xmlns:p14="http://schemas.microsoft.com/office/powerpoint/2010/main" val="63379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A58A-64CE-E2D0-940B-2B38CE101989}"/>
              </a:ext>
            </a:extLst>
          </p:cNvPr>
          <p:cNvSpPr>
            <a:spLocks noGrp="1"/>
          </p:cNvSpPr>
          <p:nvPr>
            <p:ph type="title"/>
          </p:nvPr>
        </p:nvSpPr>
        <p:spPr/>
        <p:txBody>
          <a:bodyPr/>
          <a:lstStyle/>
          <a:p>
            <a:r>
              <a:rPr lang="en-US" dirty="0"/>
              <a:t>Colliders</a:t>
            </a:r>
          </a:p>
        </p:txBody>
      </p:sp>
      <p:sp>
        <p:nvSpPr>
          <p:cNvPr id="3" name="Content Placeholder 2">
            <a:extLst>
              <a:ext uri="{FF2B5EF4-FFF2-40B4-BE49-F238E27FC236}">
                <a16:creationId xmlns:a16="http://schemas.microsoft.com/office/drawing/2014/main" id="{117E63EB-CE8B-F9A8-0C50-3DE21EAC2013}"/>
              </a:ext>
            </a:extLst>
          </p:cNvPr>
          <p:cNvSpPr>
            <a:spLocks noGrp="1"/>
          </p:cNvSpPr>
          <p:nvPr>
            <p:ph idx="1"/>
          </p:nvPr>
        </p:nvSpPr>
        <p:spPr>
          <a:xfrm>
            <a:off x="838200" y="1825625"/>
            <a:ext cx="10515600" cy="982889"/>
          </a:xfrm>
        </p:spPr>
        <p:txBody>
          <a:bodyPr/>
          <a:lstStyle/>
          <a:p>
            <a:pPr marL="0" indent="0">
              <a:buNone/>
            </a:pPr>
            <a:r>
              <a:rPr lang="en-US" dirty="0"/>
              <a:t>By controlling for the collider t, we introduced a spurious association between r and e.</a:t>
            </a:r>
          </a:p>
        </p:txBody>
      </p:sp>
      <p:sp>
        <p:nvSpPr>
          <p:cNvPr id="4" name="Date Placeholder 3">
            <a:extLst>
              <a:ext uri="{FF2B5EF4-FFF2-40B4-BE49-F238E27FC236}">
                <a16:creationId xmlns:a16="http://schemas.microsoft.com/office/drawing/2014/main" id="{CDB5244B-1949-D9D0-618C-DCEFB54EB2F1}"/>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670F5A1-CB00-02D1-FE47-4C1C44A9B40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BF0F16F-68A2-0758-851F-4DF6B4456A68}"/>
              </a:ext>
            </a:extLst>
          </p:cNvPr>
          <p:cNvSpPr>
            <a:spLocks noGrp="1"/>
          </p:cNvSpPr>
          <p:nvPr>
            <p:ph type="sldNum" sz="quarter" idx="12"/>
          </p:nvPr>
        </p:nvSpPr>
        <p:spPr/>
        <p:txBody>
          <a:bodyPr/>
          <a:lstStyle/>
          <a:p>
            <a:fld id="{C6EBE6D1-86F0-4C3A-8077-EBA4C5B4BE81}" type="slidenum">
              <a:rPr lang="en-US" smtClean="0"/>
              <a:t>28</a:t>
            </a:fld>
            <a:endParaRPr lang="en-US"/>
          </a:p>
        </p:txBody>
      </p:sp>
      <p:pic>
        <p:nvPicPr>
          <p:cNvPr id="8" name="Picture 7">
            <a:extLst>
              <a:ext uri="{FF2B5EF4-FFF2-40B4-BE49-F238E27FC236}">
                <a16:creationId xmlns:a16="http://schemas.microsoft.com/office/drawing/2014/main" id="{C0D03EF2-1140-0A56-DD0B-FB1A290E1B07}"/>
              </a:ext>
            </a:extLst>
          </p:cNvPr>
          <p:cNvPicPr>
            <a:picLocks noChangeAspect="1"/>
          </p:cNvPicPr>
          <p:nvPr/>
        </p:nvPicPr>
        <p:blipFill>
          <a:blip r:embed="rId3"/>
          <a:stretch>
            <a:fillRect/>
          </a:stretch>
        </p:blipFill>
        <p:spPr>
          <a:xfrm>
            <a:off x="838201" y="2808514"/>
            <a:ext cx="5100354" cy="3179536"/>
          </a:xfrm>
          <a:prstGeom prst="rect">
            <a:avLst/>
          </a:prstGeom>
        </p:spPr>
      </p:pic>
      <p:pic>
        <p:nvPicPr>
          <p:cNvPr id="9" name="Picture 8">
            <a:extLst>
              <a:ext uri="{FF2B5EF4-FFF2-40B4-BE49-F238E27FC236}">
                <a16:creationId xmlns:a16="http://schemas.microsoft.com/office/drawing/2014/main" id="{27FB1A44-3427-9924-4657-D311424A3EB1}"/>
              </a:ext>
            </a:extLst>
          </p:cNvPr>
          <p:cNvPicPr>
            <a:picLocks noChangeAspect="1"/>
          </p:cNvPicPr>
          <p:nvPr/>
        </p:nvPicPr>
        <p:blipFill>
          <a:blip r:embed="rId4"/>
          <a:stretch>
            <a:fillRect/>
          </a:stretch>
        </p:blipFill>
        <p:spPr>
          <a:xfrm>
            <a:off x="5992984" y="2808514"/>
            <a:ext cx="4786461" cy="3044599"/>
          </a:xfrm>
          <a:prstGeom prst="rect">
            <a:avLst/>
          </a:prstGeom>
        </p:spPr>
      </p:pic>
    </p:spTree>
    <p:extLst>
      <p:ext uri="{BB962C8B-B14F-4D97-AF65-F5344CB8AC3E}">
        <p14:creationId xmlns:p14="http://schemas.microsoft.com/office/powerpoint/2010/main" val="4245372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51972-4FEC-3519-D762-DAA9DC493642}"/>
              </a:ext>
            </a:extLst>
          </p:cNvPr>
          <p:cNvSpPr>
            <a:spLocks noGrp="1"/>
          </p:cNvSpPr>
          <p:nvPr>
            <p:ph type="title"/>
          </p:nvPr>
        </p:nvSpPr>
        <p:spPr/>
        <p:txBody>
          <a:bodyPr/>
          <a:lstStyle/>
          <a:p>
            <a:r>
              <a:rPr lang="en-US" dirty="0"/>
              <a:t>Controlling Variables</a:t>
            </a:r>
          </a:p>
        </p:txBody>
      </p:sp>
      <p:sp>
        <p:nvSpPr>
          <p:cNvPr id="3" name="Content Placeholder 2">
            <a:extLst>
              <a:ext uri="{FF2B5EF4-FFF2-40B4-BE49-F238E27FC236}">
                <a16:creationId xmlns:a16="http://schemas.microsoft.com/office/drawing/2014/main" id="{8C7ECE18-2042-62D6-DFC0-A8C7A83C8CDA}"/>
              </a:ext>
            </a:extLst>
          </p:cNvPr>
          <p:cNvSpPr>
            <a:spLocks noGrp="1"/>
          </p:cNvSpPr>
          <p:nvPr>
            <p:ph idx="1"/>
          </p:nvPr>
        </p:nvSpPr>
        <p:spPr>
          <a:xfrm>
            <a:off x="838200" y="1825625"/>
            <a:ext cx="10515600" cy="1059089"/>
          </a:xfrm>
        </p:spPr>
        <p:txBody>
          <a:bodyPr/>
          <a:lstStyle/>
          <a:p>
            <a:pPr marL="0" indent="0">
              <a:buNone/>
            </a:pPr>
            <a:r>
              <a:rPr lang="en-US" dirty="0"/>
              <a:t>Controlling variables has a different effect on the ”flow of information” depending on their relationship.</a:t>
            </a:r>
          </a:p>
        </p:txBody>
      </p:sp>
      <p:sp>
        <p:nvSpPr>
          <p:cNvPr id="4" name="Date Placeholder 3">
            <a:extLst>
              <a:ext uri="{FF2B5EF4-FFF2-40B4-BE49-F238E27FC236}">
                <a16:creationId xmlns:a16="http://schemas.microsoft.com/office/drawing/2014/main" id="{8AA88131-8C68-91C8-CCE2-20F2CBC50F3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239F3BCF-74EF-B9B7-0207-C9D075CBA3E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A00ABAD-82A6-521D-C94D-A7F16EF03D4A}"/>
              </a:ext>
            </a:extLst>
          </p:cNvPr>
          <p:cNvSpPr>
            <a:spLocks noGrp="1"/>
          </p:cNvSpPr>
          <p:nvPr>
            <p:ph type="sldNum" sz="quarter" idx="12"/>
          </p:nvPr>
        </p:nvSpPr>
        <p:spPr/>
        <p:txBody>
          <a:bodyPr/>
          <a:lstStyle/>
          <a:p>
            <a:fld id="{C6EBE6D1-86F0-4C3A-8077-EBA4C5B4BE81}" type="slidenum">
              <a:rPr lang="en-US" smtClean="0"/>
              <a:t>29</a:t>
            </a:fld>
            <a:endParaRPr lang="en-US"/>
          </a:p>
        </p:txBody>
      </p:sp>
      <p:grpSp>
        <p:nvGrpSpPr>
          <p:cNvPr id="9" name="Group 8">
            <a:extLst>
              <a:ext uri="{FF2B5EF4-FFF2-40B4-BE49-F238E27FC236}">
                <a16:creationId xmlns:a16="http://schemas.microsoft.com/office/drawing/2014/main" id="{FABAB013-5329-BB71-5926-F9139E30993D}"/>
              </a:ext>
            </a:extLst>
          </p:cNvPr>
          <p:cNvGrpSpPr/>
          <p:nvPr/>
        </p:nvGrpSpPr>
        <p:grpSpPr>
          <a:xfrm>
            <a:off x="1104536" y="3332345"/>
            <a:ext cx="3320464" cy="976286"/>
            <a:chOff x="1104536" y="3332345"/>
            <a:chExt cx="3320464" cy="976286"/>
          </a:xfrm>
        </p:grpSpPr>
        <p:grpSp>
          <p:nvGrpSpPr>
            <p:cNvPr id="19" name="Group 18">
              <a:extLst>
                <a:ext uri="{FF2B5EF4-FFF2-40B4-BE49-F238E27FC236}">
                  <a16:creationId xmlns:a16="http://schemas.microsoft.com/office/drawing/2014/main" id="{5A39E231-3B26-5FDA-8521-D7520AA51924}"/>
                </a:ext>
              </a:extLst>
            </p:cNvPr>
            <p:cNvGrpSpPr/>
            <p:nvPr/>
          </p:nvGrpSpPr>
          <p:grpSpPr>
            <a:xfrm>
              <a:off x="1104536" y="3332345"/>
              <a:ext cx="1770943" cy="976286"/>
              <a:chOff x="1023258" y="2884714"/>
              <a:chExt cx="1770943" cy="976286"/>
            </a:xfrm>
          </p:grpSpPr>
          <p:sp>
            <p:nvSpPr>
              <p:cNvPr id="7" name="Oval 6">
                <a:extLst>
                  <a:ext uri="{FF2B5EF4-FFF2-40B4-BE49-F238E27FC236}">
                    <a16:creationId xmlns:a16="http://schemas.microsoft.com/office/drawing/2014/main" id="{4BD43905-064B-EF57-85EC-53922C178C6A}"/>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8" name="Oval 7">
                <a:extLst>
                  <a:ext uri="{FF2B5EF4-FFF2-40B4-BE49-F238E27FC236}">
                    <a16:creationId xmlns:a16="http://schemas.microsoft.com/office/drawing/2014/main" id="{992BC1EE-620F-4F68-6D8E-8312E95BDA1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69D4287D-8FE3-4BE1-F330-A4A5E4774ECB}"/>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2" name="Straight Arrow Connector 11">
                <a:extLst>
                  <a:ext uri="{FF2B5EF4-FFF2-40B4-BE49-F238E27FC236}">
                    <a16:creationId xmlns:a16="http://schemas.microsoft.com/office/drawing/2014/main" id="{1BBE9C87-74C0-036D-4848-7EB884617775}"/>
                  </a:ext>
                </a:extLst>
              </p:cNvPr>
              <p:cNvCxnSpPr>
                <a:stCxn id="7" idx="6"/>
                <a:endCxn id="8"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4BDE0EA-76A1-BAD6-AB09-731801312159}"/>
                  </a:ext>
                </a:extLst>
              </p:cNvPr>
              <p:cNvCxnSpPr>
                <a:cxnSpLocks/>
                <a:stCxn id="7" idx="7"/>
                <a:endCxn id="10"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2C99CF-4383-2053-1F7E-C27C1A4B6C5A}"/>
                  </a:ext>
                </a:extLst>
              </p:cNvPr>
              <p:cNvCxnSpPr>
                <a:cxnSpLocks/>
                <a:stCxn id="10" idx="5"/>
                <a:endCxn id="8"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6" name="TextBox 45">
              <a:extLst>
                <a:ext uri="{FF2B5EF4-FFF2-40B4-BE49-F238E27FC236}">
                  <a16:creationId xmlns:a16="http://schemas.microsoft.com/office/drawing/2014/main" id="{0DF0EA40-D84D-89F4-D77A-9D70086EEC5E}"/>
                </a:ext>
              </a:extLst>
            </p:cNvPr>
            <p:cNvSpPr txBox="1"/>
            <p:nvPr/>
          </p:nvSpPr>
          <p:spPr>
            <a:xfrm>
              <a:off x="3302000" y="3635822"/>
              <a:ext cx="1123000" cy="369332"/>
            </a:xfrm>
            <a:prstGeom prst="rect">
              <a:avLst/>
            </a:prstGeom>
            <a:noFill/>
          </p:spPr>
          <p:txBody>
            <a:bodyPr wrap="none" rtlCol="0">
              <a:spAutoFit/>
            </a:bodyPr>
            <a:lstStyle/>
            <a:p>
              <a:r>
                <a:rPr lang="en-US" b="1" dirty="0"/>
                <a:t>Mediator</a:t>
              </a:r>
            </a:p>
          </p:txBody>
        </p:sp>
      </p:grpSp>
      <p:grpSp>
        <p:nvGrpSpPr>
          <p:cNvPr id="11" name="Group 10">
            <a:extLst>
              <a:ext uri="{FF2B5EF4-FFF2-40B4-BE49-F238E27FC236}">
                <a16:creationId xmlns:a16="http://schemas.microsoft.com/office/drawing/2014/main" id="{80F28489-19B1-3371-C49A-4F774AAB57A9}"/>
              </a:ext>
            </a:extLst>
          </p:cNvPr>
          <p:cNvGrpSpPr/>
          <p:nvPr/>
        </p:nvGrpSpPr>
        <p:grpSpPr>
          <a:xfrm>
            <a:off x="1104537" y="4314965"/>
            <a:ext cx="2848106" cy="976286"/>
            <a:chOff x="1104537" y="4314965"/>
            <a:chExt cx="2848106" cy="976286"/>
          </a:xfrm>
        </p:grpSpPr>
        <p:grpSp>
          <p:nvGrpSpPr>
            <p:cNvPr id="27" name="Group 26">
              <a:extLst>
                <a:ext uri="{FF2B5EF4-FFF2-40B4-BE49-F238E27FC236}">
                  <a16:creationId xmlns:a16="http://schemas.microsoft.com/office/drawing/2014/main" id="{DF961EBE-F54F-8771-B7AF-729CCC6E9F13}"/>
                </a:ext>
              </a:extLst>
            </p:cNvPr>
            <p:cNvGrpSpPr/>
            <p:nvPr/>
          </p:nvGrpSpPr>
          <p:grpSpPr>
            <a:xfrm>
              <a:off x="1104537" y="4314965"/>
              <a:ext cx="1770943" cy="976286"/>
              <a:chOff x="1023258" y="2884714"/>
              <a:chExt cx="1770943" cy="976286"/>
            </a:xfrm>
          </p:grpSpPr>
          <p:sp>
            <p:nvSpPr>
              <p:cNvPr id="28" name="Oval 27">
                <a:extLst>
                  <a:ext uri="{FF2B5EF4-FFF2-40B4-BE49-F238E27FC236}">
                    <a16:creationId xmlns:a16="http://schemas.microsoft.com/office/drawing/2014/main" id="{65830B45-76D9-4F4B-F0A2-63FDD7ADB91F}"/>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9" name="Oval 28">
                <a:extLst>
                  <a:ext uri="{FF2B5EF4-FFF2-40B4-BE49-F238E27FC236}">
                    <a16:creationId xmlns:a16="http://schemas.microsoft.com/office/drawing/2014/main" id="{CF7F2BC6-36C8-EB69-D366-69BC9DA29CB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30" name="Oval 29">
                <a:extLst>
                  <a:ext uri="{FF2B5EF4-FFF2-40B4-BE49-F238E27FC236}">
                    <a16:creationId xmlns:a16="http://schemas.microsoft.com/office/drawing/2014/main" id="{BE0D1F5E-EE0E-94B9-0FDF-AD77CE5451E2}"/>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31" name="Straight Arrow Connector 30">
                <a:extLst>
                  <a:ext uri="{FF2B5EF4-FFF2-40B4-BE49-F238E27FC236}">
                    <a16:creationId xmlns:a16="http://schemas.microsoft.com/office/drawing/2014/main" id="{262B2843-AA28-A8D1-0984-F2CC7DD29A63}"/>
                  </a:ext>
                </a:extLst>
              </p:cNvPr>
              <p:cNvCxnSpPr>
                <a:stCxn id="28" idx="6"/>
                <a:endCxn id="29"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ECABDD1-DB38-9942-9FB1-4D42FB617EB2}"/>
                  </a:ext>
                </a:extLst>
              </p:cNvPr>
              <p:cNvCxnSpPr>
                <a:cxnSpLocks/>
                <a:stCxn id="30" idx="3"/>
                <a:endCxn id="28" idx="7"/>
              </p:cNvCxnSpPr>
              <p:nvPr/>
            </p:nvCxnSpPr>
            <p:spPr>
              <a:xfrm flipH="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FC63309-BB4F-21E5-BFA1-DDB36CD958AE}"/>
                  </a:ext>
                </a:extLst>
              </p:cNvPr>
              <p:cNvCxnSpPr>
                <a:cxnSpLocks/>
                <a:stCxn id="30" idx="5"/>
                <a:endCxn id="29"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DE14A4D3-5A4A-B2E4-DE75-8798EBFF3B10}"/>
                </a:ext>
              </a:extLst>
            </p:cNvPr>
            <p:cNvSpPr txBox="1"/>
            <p:nvPr/>
          </p:nvSpPr>
          <p:spPr>
            <a:xfrm>
              <a:off x="3304902" y="4674585"/>
              <a:ext cx="647741" cy="369332"/>
            </a:xfrm>
            <a:prstGeom prst="rect">
              <a:avLst/>
            </a:prstGeom>
            <a:noFill/>
          </p:spPr>
          <p:txBody>
            <a:bodyPr wrap="none" rtlCol="0">
              <a:spAutoFit/>
            </a:bodyPr>
            <a:lstStyle/>
            <a:p>
              <a:r>
                <a:rPr lang="en-US" b="1" dirty="0"/>
                <a:t>Fork</a:t>
              </a:r>
            </a:p>
          </p:txBody>
        </p:sp>
      </p:grpSp>
      <p:grpSp>
        <p:nvGrpSpPr>
          <p:cNvPr id="14" name="Group 13">
            <a:extLst>
              <a:ext uri="{FF2B5EF4-FFF2-40B4-BE49-F238E27FC236}">
                <a16:creationId xmlns:a16="http://schemas.microsoft.com/office/drawing/2014/main" id="{F120BF05-04E2-1276-9F88-30F60A40F6B2}"/>
              </a:ext>
            </a:extLst>
          </p:cNvPr>
          <p:cNvGrpSpPr/>
          <p:nvPr/>
        </p:nvGrpSpPr>
        <p:grpSpPr>
          <a:xfrm>
            <a:off x="1104538" y="5314724"/>
            <a:ext cx="3230216" cy="976286"/>
            <a:chOff x="1104538" y="5314724"/>
            <a:chExt cx="3230216" cy="976286"/>
          </a:xfrm>
        </p:grpSpPr>
        <p:grpSp>
          <p:nvGrpSpPr>
            <p:cNvPr id="20" name="Group 19">
              <a:extLst>
                <a:ext uri="{FF2B5EF4-FFF2-40B4-BE49-F238E27FC236}">
                  <a16:creationId xmlns:a16="http://schemas.microsoft.com/office/drawing/2014/main" id="{1CF5E602-5358-97EE-632F-09064B234127}"/>
                </a:ext>
              </a:extLst>
            </p:cNvPr>
            <p:cNvGrpSpPr/>
            <p:nvPr/>
          </p:nvGrpSpPr>
          <p:grpSpPr>
            <a:xfrm>
              <a:off x="1104538" y="5314724"/>
              <a:ext cx="1770943" cy="976286"/>
              <a:chOff x="1023258" y="2884714"/>
              <a:chExt cx="1770943" cy="976286"/>
            </a:xfrm>
          </p:grpSpPr>
          <p:sp>
            <p:nvSpPr>
              <p:cNvPr id="21" name="Oval 20">
                <a:extLst>
                  <a:ext uri="{FF2B5EF4-FFF2-40B4-BE49-F238E27FC236}">
                    <a16:creationId xmlns:a16="http://schemas.microsoft.com/office/drawing/2014/main" id="{FE207000-9A57-51D2-45D6-31C0E28C633E}"/>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2" name="Oval 21">
                <a:extLst>
                  <a:ext uri="{FF2B5EF4-FFF2-40B4-BE49-F238E27FC236}">
                    <a16:creationId xmlns:a16="http://schemas.microsoft.com/office/drawing/2014/main" id="{9B2487A8-56FF-FD84-7B25-4A694C2DB96D}"/>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3" name="Oval 22">
                <a:extLst>
                  <a:ext uri="{FF2B5EF4-FFF2-40B4-BE49-F238E27FC236}">
                    <a16:creationId xmlns:a16="http://schemas.microsoft.com/office/drawing/2014/main" id="{F34E8378-6C73-4743-E52F-79E228BC1B74}"/>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4" name="Straight Arrow Connector 23">
                <a:extLst>
                  <a:ext uri="{FF2B5EF4-FFF2-40B4-BE49-F238E27FC236}">
                    <a16:creationId xmlns:a16="http://schemas.microsoft.com/office/drawing/2014/main" id="{F023CD3E-2A6F-6323-563F-A0CA84880FB4}"/>
                  </a:ext>
                </a:extLst>
              </p:cNvPr>
              <p:cNvCxnSpPr>
                <a:stCxn id="21" idx="6"/>
                <a:endCxn id="22"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72A2D3FB-2C75-7936-6EBA-CFB6D4139221}"/>
                  </a:ext>
                </a:extLst>
              </p:cNvPr>
              <p:cNvCxnSpPr>
                <a:cxnSpLocks/>
                <a:stCxn id="21" idx="7"/>
                <a:endCxn id="23"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4395C20-6FA4-348F-5973-BEBAD7382F54}"/>
                  </a:ext>
                </a:extLst>
              </p:cNvPr>
              <p:cNvCxnSpPr>
                <a:cxnSpLocks/>
                <a:stCxn id="22" idx="1"/>
                <a:endCxn id="23" idx="5"/>
              </p:cNvCxnSpPr>
              <p:nvPr/>
            </p:nvCxnSpPr>
            <p:spPr>
              <a:xfrm flipH="1" flipV="1">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48" name="TextBox 47">
              <a:extLst>
                <a:ext uri="{FF2B5EF4-FFF2-40B4-BE49-F238E27FC236}">
                  <a16:creationId xmlns:a16="http://schemas.microsoft.com/office/drawing/2014/main" id="{DDF7393E-5F91-256D-A668-89C86A2F147C}"/>
                </a:ext>
              </a:extLst>
            </p:cNvPr>
            <p:cNvSpPr txBox="1"/>
            <p:nvPr/>
          </p:nvSpPr>
          <p:spPr>
            <a:xfrm>
              <a:off x="3305305" y="5739684"/>
              <a:ext cx="1029449" cy="369332"/>
            </a:xfrm>
            <a:prstGeom prst="rect">
              <a:avLst/>
            </a:prstGeom>
            <a:noFill/>
          </p:spPr>
          <p:txBody>
            <a:bodyPr wrap="none" rtlCol="0">
              <a:spAutoFit/>
            </a:bodyPr>
            <a:lstStyle/>
            <a:p>
              <a:r>
                <a:rPr lang="en-US" b="1" dirty="0"/>
                <a:t>Collider</a:t>
              </a:r>
            </a:p>
          </p:txBody>
        </p:sp>
      </p:grpSp>
      <p:sp>
        <p:nvSpPr>
          <p:cNvPr id="49" name="TextBox 48">
            <a:extLst>
              <a:ext uri="{FF2B5EF4-FFF2-40B4-BE49-F238E27FC236}">
                <a16:creationId xmlns:a16="http://schemas.microsoft.com/office/drawing/2014/main" id="{1F08D31F-487A-525D-6DD1-8F20F7885DA1}"/>
              </a:ext>
            </a:extLst>
          </p:cNvPr>
          <p:cNvSpPr txBox="1"/>
          <p:nvPr/>
        </p:nvSpPr>
        <p:spPr>
          <a:xfrm>
            <a:off x="4992037" y="3057174"/>
            <a:ext cx="1908536" cy="369332"/>
          </a:xfrm>
          <a:prstGeom prst="rect">
            <a:avLst/>
          </a:prstGeom>
          <a:noFill/>
        </p:spPr>
        <p:txBody>
          <a:bodyPr wrap="none" rtlCol="0">
            <a:spAutoFit/>
          </a:bodyPr>
          <a:lstStyle/>
          <a:p>
            <a:pPr algn="ctr"/>
            <a:r>
              <a:rPr lang="en-US" b="1" dirty="0"/>
              <a:t>Not controlling z</a:t>
            </a:r>
          </a:p>
        </p:txBody>
      </p:sp>
      <p:sp>
        <p:nvSpPr>
          <p:cNvPr id="50" name="TextBox 49">
            <a:extLst>
              <a:ext uri="{FF2B5EF4-FFF2-40B4-BE49-F238E27FC236}">
                <a16:creationId xmlns:a16="http://schemas.microsoft.com/office/drawing/2014/main" id="{8E51362D-15A8-E2AA-6A0F-E5F0D9A334E1}"/>
              </a:ext>
            </a:extLst>
          </p:cNvPr>
          <p:cNvSpPr txBox="1"/>
          <p:nvPr/>
        </p:nvSpPr>
        <p:spPr>
          <a:xfrm>
            <a:off x="8153404" y="3052780"/>
            <a:ext cx="1517403" cy="369332"/>
          </a:xfrm>
          <a:prstGeom prst="rect">
            <a:avLst/>
          </a:prstGeom>
          <a:noFill/>
        </p:spPr>
        <p:txBody>
          <a:bodyPr wrap="none" rtlCol="0">
            <a:spAutoFit/>
          </a:bodyPr>
          <a:lstStyle/>
          <a:p>
            <a:pPr algn="ctr"/>
            <a:r>
              <a:rPr lang="en-US" b="1" dirty="0"/>
              <a:t>Controlling z</a:t>
            </a:r>
          </a:p>
        </p:txBody>
      </p:sp>
      <p:grpSp>
        <p:nvGrpSpPr>
          <p:cNvPr id="54" name="Group 53">
            <a:extLst>
              <a:ext uri="{FF2B5EF4-FFF2-40B4-BE49-F238E27FC236}">
                <a16:creationId xmlns:a16="http://schemas.microsoft.com/office/drawing/2014/main" id="{B34D4AAC-8613-27F1-E47B-2CCB00DA2FEC}"/>
              </a:ext>
            </a:extLst>
          </p:cNvPr>
          <p:cNvGrpSpPr/>
          <p:nvPr/>
        </p:nvGrpSpPr>
        <p:grpSpPr>
          <a:xfrm>
            <a:off x="5604304" y="3440066"/>
            <a:ext cx="720000" cy="720000"/>
            <a:chOff x="5604304" y="3426506"/>
            <a:chExt cx="720000" cy="720000"/>
          </a:xfrm>
        </p:grpSpPr>
        <p:sp>
          <p:nvSpPr>
            <p:cNvPr id="51" name="Oval 50">
              <a:extLst>
                <a:ext uri="{FF2B5EF4-FFF2-40B4-BE49-F238E27FC236}">
                  <a16:creationId xmlns:a16="http://schemas.microsoft.com/office/drawing/2014/main" id="{05EDD7EE-A4BC-6A4A-5D5D-7A2A602BBA8C}"/>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Graphic 52" descr="Chevron arrows with solid fill">
              <a:extLst>
                <a:ext uri="{FF2B5EF4-FFF2-40B4-BE49-F238E27FC236}">
                  <a16:creationId xmlns:a16="http://schemas.microsoft.com/office/drawing/2014/main" id="{C1AAD73D-B75F-3D41-D118-FA1E282B03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58" name="Group 57">
            <a:extLst>
              <a:ext uri="{FF2B5EF4-FFF2-40B4-BE49-F238E27FC236}">
                <a16:creationId xmlns:a16="http://schemas.microsoft.com/office/drawing/2014/main" id="{B73E2639-F580-D7CC-F204-777C177275E8}"/>
              </a:ext>
            </a:extLst>
          </p:cNvPr>
          <p:cNvGrpSpPr/>
          <p:nvPr/>
        </p:nvGrpSpPr>
        <p:grpSpPr>
          <a:xfrm>
            <a:off x="5604304" y="4499251"/>
            <a:ext cx="720000" cy="720000"/>
            <a:chOff x="5604304" y="3426506"/>
            <a:chExt cx="720000" cy="720000"/>
          </a:xfrm>
        </p:grpSpPr>
        <p:sp>
          <p:nvSpPr>
            <p:cNvPr id="59" name="Oval 58">
              <a:extLst>
                <a:ext uri="{FF2B5EF4-FFF2-40B4-BE49-F238E27FC236}">
                  <a16:creationId xmlns:a16="http://schemas.microsoft.com/office/drawing/2014/main" id="{2EA00390-E92F-D293-E9A2-1A14CA10E42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Chevron arrows with solid fill">
              <a:extLst>
                <a:ext uri="{FF2B5EF4-FFF2-40B4-BE49-F238E27FC236}">
                  <a16:creationId xmlns:a16="http://schemas.microsoft.com/office/drawing/2014/main" id="{D7634970-9F4C-1843-EBFB-CFB603B32B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grpSp>
        <p:nvGrpSpPr>
          <p:cNvPr id="61" name="Group 60">
            <a:extLst>
              <a:ext uri="{FF2B5EF4-FFF2-40B4-BE49-F238E27FC236}">
                <a16:creationId xmlns:a16="http://schemas.microsoft.com/office/drawing/2014/main" id="{E548CE08-2ECB-64D0-294A-3673AA127589}"/>
              </a:ext>
            </a:extLst>
          </p:cNvPr>
          <p:cNvGrpSpPr/>
          <p:nvPr/>
        </p:nvGrpSpPr>
        <p:grpSpPr>
          <a:xfrm>
            <a:off x="5604304" y="5563853"/>
            <a:ext cx="720000" cy="720000"/>
            <a:chOff x="5604304" y="3426506"/>
            <a:chExt cx="720000" cy="720000"/>
          </a:xfrm>
        </p:grpSpPr>
        <p:sp>
          <p:nvSpPr>
            <p:cNvPr id="62" name="Oval 61">
              <a:extLst>
                <a:ext uri="{FF2B5EF4-FFF2-40B4-BE49-F238E27FC236}">
                  <a16:creationId xmlns:a16="http://schemas.microsoft.com/office/drawing/2014/main" id="{EEC80314-2D9D-83CF-5FA6-28EF551499E8}"/>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No sign with solid fill">
              <a:extLst>
                <a:ext uri="{FF2B5EF4-FFF2-40B4-BE49-F238E27FC236}">
                  <a16:creationId xmlns:a16="http://schemas.microsoft.com/office/drawing/2014/main" id="{A0B8CDAE-76C4-6E56-668D-401668ED847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4" name="Group 63">
            <a:extLst>
              <a:ext uri="{FF2B5EF4-FFF2-40B4-BE49-F238E27FC236}">
                <a16:creationId xmlns:a16="http://schemas.microsoft.com/office/drawing/2014/main" id="{CB8D9872-6848-EF23-48C6-18359DA423C0}"/>
              </a:ext>
            </a:extLst>
          </p:cNvPr>
          <p:cNvGrpSpPr/>
          <p:nvPr/>
        </p:nvGrpSpPr>
        <p:grpSpPr>
          <a:xfrm>
            <a:off x="8610600" y="3427508"/>
            <a:ext cx="720000" cy="720000"/>
            <a:chOff x="5604304" y="3426506"/>
            <a:chExt cx="720000" cy="720000"/>
          </a:xfrm>
        </p:grpSpPr>
        <p:sp>
          <p:nvSpPr>
            <p:cNvPr id="65" name="Oval 64">
              <a:extLst>
                <a:ext uri="{FF2B5EF4-FFF2-40B4-BE49-F238E27FC236}">
                  <a16:creationId xmlns:a16="http://schemas.microsoft.com/office/drawing/2014/main" id="{DF711278-EFCA-FE02-232D-BC4AA609FC8F}"/>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Graphic 65" descr="No sign with solid fill">
              <a:extLst>
                <a:ext uri="{FF2B5EF4-FFF2-40B4-BE49-F238E27FC236}">
                  <a16:creationId xmlns:a16="http://schemas.microsoft.com/office/drawing/2014/main" id="{B105C94E-3967-0828-98E7-F259F3D208A3}"/>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67" name="Group 66">
            <a:extLst>
              <a:ext uri="{FF2B5EF4-FFF2-40B4-BE49-F238E27FC236}">
                <a16:creationId xmlns:a16="http://schemas.microsoft.com/office/drawing/2014/main" id="{BAB35482-B12B-A132-4638-C1008962D914}"/>
              </a:ext>
            </a:extLst>
          </p:cNvPr>
          <p:cNvGrpSpPr/>
          <p:nvPr/>
        </p:nvGrpSpPr>
        <p:grpSpPr>
          <a:xfrm>
            <a:off x="8610600" y="4486693"/>
            <a:ext cx="720000" cy="720000"/>
            <a:chOff x="5604304" y="3426506"/>
            <a:chExt cx="720000" cy="720000"/>
          </a:xfrm>
        </p:grpSpPr>
        <p:sp>
          <p:nvSpPr>
            <p:cNvPr id="68" name="Oval 67">
              <a:extLst>
                <a:ext uri="{FF2B5EF4-FFF2-40B4-BE49-F238E27FC236}">
                  <a16:creationId xmlns:a16="http://schemas.microsoft.com/office/drawing/2014/main" id="{F79CB6C8-453A-6E81-89A3-74AF4C39F2C2}"/>
                </a:ext>
              </a:extLst>
            </p:cNvPr>
            <p:cNvSpPr/>
            <p:nvPr/>
          </p:nvSpPr>
          <p:spPr>
            <a:xfrm>
              <a:off x="5604304" y="3426506"/>
              <a:ext cx="720000" cy="72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No sign with solid fill">
              <a:extLst>
                <a:ext uri="{FF2B5EF4-FFF2-40B4-BE49-F238E27FC236}">
                  <a16:creationId xmlns:a16="http://schemas.microsoft.com/office/drawing/2014/main" id="{87D5E45E-E99E-D1A5-1543-9B516DB645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5661776" y="3489838"/>
              <a:ext cx="612000" cy="612000"/>
            </a:xfrm>
            <a:prstGeom prst="rect">
              <a:avLst/>
            </a:prstGeom>
          </p:spPr>
        </p:pic>
      </p:grpSp>
      <p:grpSp>
        <p:nvGrpSpPr>
          <p:cNvPr id="70" name="Group 69">
            <a:extLst>
              <a:ext uri="{FF2B5EF4-FFF2-40B4-BE49-F238E27FC236}">
                <a16:creationId xmlns:a16="http://schemas.microsoft.com/office/drawing/2014/main" id="{40FFD8F1-CE41-9CBA-5B3D-322E6C8CB3BA}"/>
              </a:ext>
            </a:extLst>
          </p:cNvPr>
          <p:cNvGrpSpPr/>
          <p:nvPr/>
        </p:nvGrpSpPr>
        <p:grpSpPr>
          <a:xfrm>
            <a:off x="8610600" y="5551295"/>
            <a:ext cx="720000" cy="720000"/>
            <a:chOff x="5604304" y="3426506"/>
            <a:chExt cx="720000" cy="720000"/>
          </a:xfrm>
        </p:grpSpPr>
        <p:sp>
          <p:nvSpPr>
            <p:cNvPr id="71" name="Oval 70">
              <a:extLst>
                <a:ext uri="{FF2B5EF4-FFF2-40B4-BE49-F238E27FC236}">
                  <a16:creationId xmlns:a16="http://schemas.microsoft.com/office/drawing/2014/main" id="{E2B07D3E-C5D0-D6BB-632F-B15F22830B57}"/>
                </a:ext>
              </a:extLst>
            </p:cNvPr>
            <p:cNvSpPr/>
            <p:nvPr/>
          </p:nvSpPr>
          <p:spPr>
            <a:xfrm>
              <a:off x="5604304" y="3426506"/>
              <a:ext cx="720000" cy="720000"/>
            </a:xfrm>
            <a:prstGeom prst="ellipse">
              <a:avLst/>
            </a:prstGeom>
            <a:solidFill>
              <a:srgbClr val="92D05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Graphic 71" descr="Chevron arrows with solid fill">
              <a:extLst>
                <a:ext uri="{FF2B5EF4-FFF2-40B4-BE49-F238E27FC236}">
                  <a16:creationId xmlns:a16="http://schemas.microsoft.com/office/drawing/2014/main" id="{0023C6E4-3180-F45D-B670-24950C9787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61776" y="3489838"/>
              <a:ext cx="612000" cy="612000"/>
            </a:xfrm>
            <a:prstGeom prst="rect">
              <a:avLst/>
            </a:prstGeom>
          </p:spPr>
        </p:pic>
      </p:grpSp>
    </p:spTree>
    <p:extLst>
      <p:ext uri="{BB962C8B-B14F-4D97-AF65-F5344CB8AC3E}">
        <p14:creationId xmlns:p14="http://schemas.microsoft.com/office/powerpoint/2010/main" val="247392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B356FB-616A-846F-9F32-1ED983406568}"/>
              </a:ext>
            </a:extLst>
          </p:cNvPr>
          <p:cNvSpPr>
            <a:spLocks noGrp="1"/>
          </p:cNvSpPr>
          <p:nvPr>
            <p:ph type="title"/>
          </p:nvPr>
        </p:nvSpPr>
        <p:spPr/>
        <p:txBody>
          <a:bodyPr/>
          <a:lstStyle/>
          <a:p>
            <a:r>
              <a:rPr lang="en-US" dirty="0"/>
              <a:t>Status Quo</a:t>
            </a:r>
          </a:p>
        </p:txBody>
      </p:sp>
      <p:sp>
        <p:nvSpPr>
          <p:cNvPr id="5" name="Text Placeholder 4">
            <a:extLst>
              <a:ext uri="{FF2B5EF4-FFF2-40B4-BE49-F238E27FC236}">
                <a16:creationId xmlns:a16="http://schemas.microsoft.com/office/drawing/2014/main" id="{635DCF55-7589-A220-87B2-180E85F1CAB5}"/>
              </a:ext>
            </a:extLst>
          </p:cNvPr>
          <p:cNvSpPr>
            <a:spLocks noGrp="1"/>
          </p:cNvSpPr>
          <p:nvPr>
            <p:ph type="body" idx="1"/>
          </p:nvPr>
        </p:nvSpPr>
        <p:spPr/>
        <p:txBody>
          <a:bodyPr/>
          <a:lstStyle/>
          <a:p>
            <a:r>
              <a:rPr lang="en-US" dirty="0"/>
              <a:t>Data Analysis in Software Engineering Research</a:t>
            </a:r>
          </a:p>
        </p:txBody>
      </p:sp>
      <p:sp>
        <p:nvSpPr>
          <p:cNvPr id="2" name="Date Placeholder 1">
            <a:extLst>
              <a:ext uri="{FF2B5EF4-FFF2-40B4-BE49-F238E27FC236}">
                <a16:creationId xmlns:a16="http://schemas.microsoft.com/office/drawing/2014/main" id="{27B7A26D-CB64-FD28-81CD-1873EE22B15B}"/>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BD71072-DCFF-10BD-994E-48B06E482CCF}"/>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785808C-1411-C171-797E-CCD8742FA357}"/>
              </a:ext>
            </a:extLst>
          </p:cNvPr>
          <p:cNvSpPr>
            <a:spLocks noGrp="1"/>
          </p:cNvSpPr>
          <p:nvPr>
            <p:ph type="sldNum" sz="quarter" idx="12"/>
          </p:nvPr>
        </p:nvSpPr>
        <p:spPr/>
        <p:txBody>
          <a:bodyPr/>
          <a:lstStyle/>
          <a:p>
            <a:fld id="{C6EBE6D1-86F0-4C3A-8077-EBA4C5B4BE81}" type="slidenum">
              <a:rPr lang="en-US" smtClean="0"/>
              <a:t>3</a:t>
            </a:fld>
            <a:endParaRPr lang="en-US"/>
          </a:p>
        </p:txBody>
      </p:sp>
    </p:spTree>
    <p:extLst>
      <p:ext uri="{BB962C8B-B14F-4D97-AF65-F5344CB8AC3E}">
        <p14:creationId xmlns:p14="http://schemas.microsoft.com/office/powerpoint/2010/main" val="2453340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33456-55C1-5724-24AC-0ACFDD446A36}"/>
              </a:ext>
            </a:extLst>
          </p:cNvPr>
          <p:cNvSpPr>
            <a:spLocks noGrp="1"/>
          </p:cNvSpPr>
          <p:nvPr>
            <p:ph type="title"/>
          </p:nvPr>
        </p:nvSpPr>
        <p:spPr/>
        <p:txBody>
          <a:bodyPr/>
          <a:lstStyle/>
          <a:p>
            <a:r>
              <a:rPr lang="en-US" dirty="0"/>
              <a:t>Controlling Descendants</a:t>
            </a:r>
          </a:p>
        </p:txBody>
      </p:sp>
      <p:sp>
        <p:nvSpPr>
          <p:cNvPr id="3" name="Content Placeholder 2">
            <a:extLst>
              <a:ext uri="{FF2B5EF4-FFF2-40B4-BE49-F238E27FC236}">
                <a16:creationId xmlns:a16="http://schemas.microsoft.com/office/drawing/2014/main" id="{36E8A538-685C-C46B-BDBB-6F88F73733B3}"/>
              </a:ext>
            </a:extLst>
          </p:cNvPr>
          <p:cNvSpPr>
            <a:spLocks noGrp="1"/>
          </p:cNvSpPr>
          <p:nvPr>
            <p:ph idx="1"/>
          </p:nvPr>
        </p:nvSpPr>
        <p:spPr>
          <a:xfrm>
            <a:off x="838200" y="1825626"/>
            <a:ext cx="10515600" cy="905024"/>
          </a:xfrm>
        </p:spPr>
        <p:txBody>
          <a:bodyPr/>
          <a:lstStyle/>
          <a:p>
            <a:pPr marL="0" indent="0">
              <a:buNone/>
            </a:pPr>
            <a:r>
              <a:rPr lang="en-US" dirty="0"/>
              <a:t>Controlling the descendant (i.e., child) of a variable has a comparable effect as controlling for the actual variable.</a:t>
            </a:r>
          </a:p>
        </p:txBody>
      </p:sp>
      <p:sp>
        <p:nvSpPr>
          <p:cNvPr id="4" name="Date Placeholder 3">
            <a:extLst>
              <a:ext uri="{FF2B5EF4-FFF2-40B4-BE49-F238E27FC236}">
                <a16:creationId xmlns:a16="http://schemas.microsoft.com/office/drawing/2014/main" id="{F093245F-8839-837D-AB86-ED982A63504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EFB38CE-4ACC-C415-DA8A-787EAFBC93EB}"/>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BCFA39B-5DFB-3423-40EF-105DE25C9C27}"/>
              </a:ext>
            </a:extLst>
          </p:cNvPr>
          <p:cNvSpPr>
            <a:spLocks noGrp="1"/>
          </p:cNvSpPr>
          <p:nvPr>
            <p:ph type="sldNum" sz="quarter" idx="12"/>
          </p:nvPr>
        </p:nvSpPr>
        <p:spPr/>
        <p:txBody>
          <a:bodyPr/>
          <a:lstStyle/>
          <a:p>
            <a:fld id="{C6EBE6D1-86F0-4C3A-8077-EBA4C5B4BE81}" type="slidenum">
              <a:rPr lang="en-US" smtClean="0"/>
              <a:t>30</a:t>
            </a:fld>
            <a:endParaRPr lang="en-US"/>
          </a:p>
        </p:txBody>
      </p:sp>
      <p:grpSp>
        <p:nvGrpSpPr>
          <p:cNvPr id="16" name="Group 15">
            <a:extLst>
              <a:ext uri="{FF2B5EF4-FFF2-40B4-BE49-F238E27FC236}">
                <a16:creationId xmlns:a16="http://schemas.microsoft.com/office/drawing/2014/main" id="{B8DAB709-D05D-489A-BDEF-BD8A979A14A1}"/>
              </a:ext>
            </a:extLst>
          </p:cNvPr>
          <p:cNvGrpSpPr/>
          <p:nvPr/>
        </p:nvGrpSpPr>
        <p:grpSpPr>
          <a:xfrm>
            <a:off x="6382457" y="3238450"/>
            <a:ext cx="1770943" cy="1657400"/>
            <a:chOff x="6382457" y="3238450"/>
            <a:chExt cx="1770943" cy="1657400"/>
          </a:xfrm>
        </p:grpSpPr>
        <p:sp>
          <p:nvSpPr>
            <p:cNvPr id="8" name="Oval 7">
              <a:extLst>
                <a:ext uri="{FF2B5EF4-FFF2-40B4-BE49-F238E27FC236}">
                  <a16:creationId xmlns:a16="http://schemas.microsoft.com/office/drawing/2014/main" id="{A294F450-39DB-90AE-4B05-8701FC56E8ED}"/>
                </a:ext>
              </a:extLst>
            </p:cNvPr>
            <p:cNvSpPr/>
            <p:nvPr/>
          </p:nvSpPr>
          <p:spPr>
            <a:xfrm>
              <a:off x="6382457" y="44638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9" name="Oval 8">
              <a:extLst>
                <a:ext uri="{FF2B5EF4-FFF2-40B4-BE49-F238E27FC236}">
                  <a16:creationId xmlns:a16="http://schemas.microsoft.com/office/drawing/2014/main" id="{6F19D502-4ED0-FABF-729C-7BADCE2632D1}"/>
                </a:ext>
              </a:extLst>
            </p:cNvPr>
            <p:cNvSpPr/>
            <p:nvPr/>
          </p:nvSpPr>
          <p:spPr>
            <a:xfrm>
              <a:off x="7721400" y="446385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10" name="Oval 9">
              <a:extLst>
                <a:ext uri="{FF2B5EF4-FFF2-40B4-BE49-F238E27FC236}">
                  <a16:creationId xmlns:a16="http://schemas.microsoft.com/office/drawing/2014/main" id="{AEB97D87-D656-2C7C-F876-16773E731781}"/>
                </a:ext>
              </a:extLst>
            </p:cNvPr>
            <p:cNvSpPr/>
            <p:nvPr/>
          </p:nvSpPr>
          <p:spPr>
            <a:xfrm>
              <a:off x="7051928" y="391956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11" name="Straight Arrow Connector 10">
              <a:extLst>
                <a:ext uri="{FF2B5EF4-FFF2-40B4-BE49-F238E27FC236}">
                  <a16:creationId xmlns:a16="http://schemas.microsoft.com/office/drawing/2014/main" id="{D2A817BB-128E-0E84-7DEB-9FF28C1187E6}"/>
                </a:ext>
              </a:extLst>
            </p:cNvPr>
            <p:cNvCxnSpPr>
              <a:stCxn id="8" idx="6"/>
              <a:endCxn id="9" idx="2"/>
            </p:cNvCxnSpPr>
            <p:nvPr/>
          </p:nvCxnSpPr>
          <p:spPr>
            <a:xfrm>
              <a:off x="6814457" y="467985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04EF97F3-C5CF-E5E7-D346-E347531DBAF8}"/>
                </a:ext>
              </a:extLst>
            </p:cNvPr>
            <p:cNvCxnSpPr>
              <a:cxnSpLocks/>
              <a:stCxn id="8" idx="7"/>
              <a:endCxn id="10" idx="3"/>
            </p:cNvCxnSpPr>
            <p:nvPr/>
          </p:nvCxnSpPr>
          <p:spPr>
            <a:xfrm flipV="1">
              <a:off x="6751192" y="428829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054F3D7-E1EF-0450-AFD8-5D7141ECC8E7}"/>
                </a:ext>
              </a:extLst>
            </p:cNvPr>
            <p:cNvCxnSpPr>
              <a:cxnSpLocks/>
              <a:stCxn id="10" idx="5"/>
              <a:endCxn id="9" idx="1"/>
            </p:cNvCxnSpPr>
            <p:nvPr/>
          </p:nvCxnSpPr>
          <p:spPr>
            <a:xfrm>
              <a:off x="7420663" y="428829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D8850EF5-8426-277B-06F4-D4F4CB15C7C7}"/>
                </a:ext>
              </a:extLst>
            </p:cNvPr>
            <p:cNvSpPr/>
            <p:nvPr/>
          </p:nvSpPr>
          <p:spPr>
            <a:xfrm>
              <a:off x="7051928" y="3238450"/>
              <a:ext cx="432000" cy="432000"/>
            </a:xfrm>
            <a:prstGeom prst="ellipse">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a</a:t>
              </a:r>
              <a:endParaRPr lang="en-US" dirty="0"/>
            </a:p>
          </p:txBody>
        </p:sp>
        <p:cxnSp>
          <p:nvCxnSpPr>
            <p:cNvPr id="15" name="Straight Arrow Connector 14">
              <a:extLst>
                <a:ext uri="{FF2B5EF4-FFF2-40B4-BE49-F238E27FC236}">
                  <a16:creationId xmlns:a16="http://schemas.microsoft.com/office/drawing/2014/main" id="{78A4882E-BF54-3DF1-786C-85487CAABC6D}"/>
                </a:ext>
              </a:extLst>
            </p:cNvPr>
            <p:cNvCxnSpPr>
              <a:cxnSpLocks/>
              <a:stCxn id="10" idx="0"/>
              <a:endCxn id="14" idx="4"/>
            </p:cNvCxnSpPr>
            <p:nvPr/>
          </p:nvCxnSpPr>
          <p:spPr>
            <a:xfrm flipV="1">
              <a:off x="7267928" y="3670450"/>
              <a:ext cx="0" cy="249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18D94B0B-A846-FCD4-35EB-3A25ED165630}"/>
              </a:ext>
            </a:extLst>
          </p:cNvPr>
          <p:cNvGrpSpPr/>
          <p:nvPr/>
        </p:nvGrpSpPr>
        <p:grpSpPr>
          <a:xfrm>
            <a:off x="3704571" y="3919564"/>
            <a:ext cx="1770943" cy="976286"/>
            <a:chOff x="1023258" y="2884714"/>
            <a:chExt cx="1770943" cy="976286"/>
          </a:xfrm>
        </p:grpSpPr>
        <p:sp>
          <p:nvSpPr>
            <p:cNvPr id="19" name="Oval 18">
              <a:extLst>
                <a:ext uri="{FF2B5EF4-FFF2-40B4-BE49-F238E27FC236}">
                  <a16:creationId xmlns:a16="http://schemas.microsoft.com/office/drawing/2014/main" id="{E33D6041-2B49-CC7E-FD89-84FDBC0D0801}"/>
                </a:ext>
              </a:extLst>
            </p:cNvPr>
            <p:cNvSpPr/>
            <p:nvPr/>
          </p:nvSpPr>
          <p:spPr>
            <a:xfrm>
              <a:off x="1023258"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x</a:t>
              </a:r>
              <a:endParaRPr lang="en-US" dirty="0"/>
            </a:p>
          </p:txBody>
        </p:sp>
        <p:sp>
          <p:nvSpPr>
            <p:cNvPr id="20" name="Oval 19">
              <a:extLst>
                <a:ext uri="{FF2B5EF4-FFF2-40B4-BE49-F238E27FC236}">
                  <a16:creationId xmlns:a16="http://schemas.microsoft.com/office/drawing/2014/main" id="{DFA57810-5D12-8260-1561-2344B3FBFE3F}"/>
                </a:ext>
              </a:extLst>
            </p:cNvPr>
            <p:cNvSpPr/>
            <p:nvPr/>
          </p:nvSpPr>
          <p:spPr>
            <a:xfrm>
              <a:off x="2362201" y="3429000"/>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y</a:t>
              </a:r>
              <a:endParaRPr lang="en-US" dirty="0"/>
            </a:p>
          </p:txBody>
        </p:sp>
        <p:sp>
          <p:nvSpPr>
            <p:cNvPr id="21" name="Oval 20">
              <a:extLst>
                <a:ext uri="{FF2B5EF4-FFF2-40B4-BE49-F238E27FC236}">
                  <a16:creationId xmlns:a16="http://schemas.microsoft.com/office/drawing/2014/main" id="{62B1CFA6-D9E4-5810-8CAF-8B14496800CE}"/>
                </a:ext>
              </a:extLst>
            </p:cNvPr>
            <p:cNvSpPr/>
            <p:nvPr/>
          </p:nvSpPr>
          <p:spPr>
            <a:xfrm>
              <a:off x="1692729" y="2884714"/>
              <a:ext cx="432000" cy="43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dirty="0"/>
                <a:t>z</a:t>
              </a:r>
              <a:endParaRPr lang="en-US" dirty="0"/>
            </a:p>
          </p:txBody>
        </p:sp>
        <p:cxnSp>
          <p:nvCxnSpPr>
            <p:cNvPr id="22" name="Straight Arrow Connector 21">
              <a:extLst>
                <a:ext uri="{FF2B5EF4-FFF2-40B4-BE49-F238E27FC236}">
                  <a16:creationId xmlns:a16="http://schemas.microsoft.com/office/drawing/2014/main" id="{60D7A688-54B2-D2D2-D1EC-E9209006907B}"/>
                </a:ext>
              </a:extLst>
            </p:cNvPr>
            <p:cNvCxnSpPr>
              <a:stCxn id="19" idx="6"/>
              <a:endCxn id="20" idx="2"/>
            </p:cNvCxnSpPr>
            <p:nvPr/>
          </p:nvCxnSpPr>
          <p:spPr>
            <a:xfrm>
              <a:off x="1455258" y="3645000"/>
              <a:ext cx="90694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C87E8A8-C1ED-F489-E75B-781F44B2E3AE}"/>
                </a:ext>
              </a:extLst>
            </p:cNvPr>
            <p:cNvCxnSpPr>
              <a:cxnSpLocks/>
              <a:stCxn id="19" idx="7"/>
              <a:endCxn id="21" idx="3"/>
            </p:cNvCxnSpPr>
            <p:nvPr/>
          </p:nvCxnSpPr>
          <p:spPr>
            <a:xfrm flipV="1">
              <a:off x="1391993" y="3253449"/>
              <a:ext cx="364001"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59A8EDB-3D4F-0969-8CB3-C7E0BF25BF2A}"/>
                </a:ext>
              </a:extLst>
            </p:cNvPr>
            <p:cNvCxnSpPr>
              <a:cxnSpLocks/>
              <a:stCxn id="21" idx="5"/>
              <a:endCxn id="20" idx="1"/>
            </p:cNvCxnSpPr>
            <p:nvPr/>
          </p:nvCxnSpPr>
          <p:spPr>
            <a:xfrm>
              <a:off x="2061464" y="3253449"/>
              <a:ext cx="364002" cy="2388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37C83594-FA83-890D-8E16-43E7365F5691}"/>
                  </a:ext>
                </a:extLst>
              </p:cNvPr>
              <p:cNvSpPr txBox="1">
                <a:spLocks/>
              </p:cNvSpPr>
              <p:nvPr/>
            </p:nvSpPr>
            <p:spPr>
              <a:xfrm>
                <a:off x="835152" y="5187652"/>
                <a:ext cx="10515600" cy="1044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Controlling z blocks the path </a:t>
                </a:r>
                <a14:m>
                  <m:oMath xmlns:m="http://schemas.openxmlformats.org/officeDocument/2006/math">
                    <m:r>
                      <a:rPr lang="sv-SE" b="0" i="1" smtClean="0">
                        <a:latin typeface="Cambria Math" panose="02040503050406030204" pitchFamily="18" charset="0"/>
                      </a:rPr>
                      <m:t>𝑥</m:t>
                    </m:r>
                    <m:r>
                      <a:rPr lang="sv-SE" b="0" i="1" smtClean="0">
                        <a:latin typeface="Cambria Math" panose="02040503050406030204" pitchFamily="18" charset="0"/>
                      </a:rPr>
                      <m:t>→</m:t>
                    </m:r>
                    <m:r>
                      <a:rPr lang="sv-SE" b="0" i="1" smtClean="0">
                        <a:latin typeface="Cambria Math" panose="02040503050406030204" pitchFamily="18" charset="0"/>
                      </a:rPr>
                      <m:t>𝑧</m:t>
                    </m:r>
                    <m:r>
                      <a:rPr lang="sv-SE" b="0" i="1" smtClean="0">
                        <a:latin typeface="Cambria Math" panose="02040503050406030204" pitchFamily="18" charset="0"/>
                      </a:rPr>
                      <m:t>→</m:t>
                    </m:r>
                    <m:r>
                      <a:rPr lang="sv-SE" b="0" i="1" smtClean="0">
                        <a:latin typeface="Cambria Math" panose="02040503050406030204" pitchFamily="18" charset="0"/>
                      </a:rPr>
                      <m:t>𝑦</m:t>
                    </m:r>
                  </m:oMath>
                </a14:m>
                <a:r>
                  <a:rPr lang="en-US" dirty="0"/>
                  <a:t>, but controlling a has a similar (though maybe not as complete) effect.</a:t>
                </a:r>
              </a:p>
            </p:txBody>
          </p:sp>
        </mc:Choice>
        <mc:Fallback xmlns="">
          <p:sp>
            <p:nvSpPr>
              <p:cNvPr id="25" name="Content Placeholder 2">
                <a:extLst>
                  <a:ext uri="{FF2B5EF4-FFF2-40B4-BE49-F238E27FC236}">
                    <a16:creationId xmlns:a16="http://schemas.microsoft.com/office/drawing/2014/main" id="{37C83594-FA83-890D-8E16-43E7365F5691}"/>
                  </a:ext>
                </a:extLst>
              </p:cNvPr>
              <p:cNvSpPr txBox="1">
                <a:spLocks noRot="1" noChangeAspect="1" noMove="1" noResize="1" noEditPoints="1" noAdjustHandles="1" noChangeArrowheads="1" noChangeShapeType="1" noTextEdit="1"/>
              </p:cNvSpPr>
              <p:nvPr/>
            </p:nvSpPr>
            <p:spPr>
              <a:xfrm>
                <a:off x="835152" y="5187652"/>
                <a:ext cx="10515600" cy="1044090"/>
              </a:xfrm>
              <a:prstGeom prst="rect">
                <a:avLst/>
              </a:prstGeom>
              <a:blipFill>
                <a:blip r:embed="rId2"/>
                <a:stretch>
                  <a:fillRect l="-1159" t="-10526"/>
                </a:stretch>
              </a:blipFill>
            </p:spPr>
            <p:txBody>
              <a:bodyPr/>
              <a:lstStyle/>
              <a:p>
                <a:r>
                  <a:rPr lang="en-US">
                    <a:noFill/>
                  </a:rPr>
                  <a:t> </a:t>
                </a:r>
              </a:p>
            </p:txBody>
          </p:sp>
        </mc:Fallback>
      </mc:AlternateContent>
    </p:spTree>
    <p:extLst>
      <p:ext uri="{BB962C8B-B14F-4D97-AF65-F5344CB8AC3E}">
        <p14:creationId xmlns:p14="http://schemas.microsoft.com/office/powerpoint/2010/main" val="247104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8C436-1C03-B5B4-7A03-F10F2650D8F8}"/>
              </a:ext>
            </a:extLst>
          </p:cNvPr>
          <p:cNvSpPr>
            <a:spLocks noGrp="1"/>
          </p:cNvSpPr>
          <p:nvPr>
            <p:ph type="title"/>
          </p:nvPr>
        </p:nvSpPr>
        <p:spPr/>
        <p:txBody>
          <a:bodyPr/>
          <a:lstStyle/>
          <a:p>
            <a:r>
              <a:rPr lang="en-US" dirty="0"/>
              <a:t>Paths</a:t>
            </a:r>
          </a:p>
        </p:txBody>
      </p:sp>
      <p:sp>
        <p:nvSpPr>
          <p:cNvPr id="3" name="Content Placeholder 2">
            <a:extLst>
              <a:ext uri="{FF2B5EF4-FFF2-40B4-BE49-F238E27FC236}">
                <a16:creationId xmlns:a16="http://schemas.microsoft.com/office/drawing/2014/main" id="{F3C6AD24-D9E9-8BCA-55F1-93E7DFDBC487}"/>
              </a:ext>
            </a:extLst>
          </p:cNvPr>
          <p:cNvSpPr>
            <a:spLocks noGrp="1"/>
          </p:cNvSpPr>
          <p:nvPr>
            <p:ph idx="1"/>
          </p:nvPr>
        </p:nvSpPr>
        <p:spPr>
          <a:xfrm>
            <a:off x="838200" y="1825625"/>
            <a:ext cx="10515600" cy="1044897"/>
          </a:xfrm>
        </p:spPr>
        <p:txBody>
          <a:bodyPr/>
          <a:lstStyle/>
          <a:p>
            <a:pPr marL="0" indent="0">
              <a:buNone/>
            </a:pPr>
            <a:r>
              <a:rPr lang="en-US" dirty="0"/>
              <a:t>Two nodes are connected via a </a:t>
            </a:r>
            <a:r>
              <a:rPr lang="en-US" b="1" dirty="0"/>
              <a:t>path</a:t>
            </a:r>
            <a:r>
              <a:rPr lang="en-US" dirty="0"/>
              <a:t>, i.e., a series of adjacent arrows that pass through each node at most once. </a:t>
            </a:r>
          </a:p>
        </p:txBody>
      </p:sp>
      <p:sp>
        <p:nvSpPr>
          <p:cNvPr id="4" name="Date Placeholder 3">
            <a:extLst>
              <a:ext uri="{FF2B5EF4-FFF2-40B4-BE49-F238E27FC236}">
                <a16:creationId xmlns:a16="http://schemas.microsoft.com/office/drawing/2014/main" id="{0345C407-812D-1F4E-69DE-ED3F47072482}"/>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581817FD-A6F2-DDB7-3490-3C249474A8C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C83A38C-9C51-7C2E-E3EA-7EDE1DFC3F63}"/>
              </a:ext>
            </a:extLst>
          </p:cNvPr>
          <p:cNvSpPr>
            <a:spLocks noGrp="1"/>
          </p:cNvSpPr>
          <p:nvPr>
            <p:ph type="sldNum" sz="quarter" idx="12"/>
          </p:nvPr>
        </p:nvSpPr>
        <p:spPr/>
        <p:txBody>
          <a:bodyPr/>
          <a:lstStyle/>
          <a:p>
            <a:fld id="{C6EBE6D1-86F0-4C3A-8077-EBA4C5B4BE81}" type="slidenum">
              <a:rPr lang="en-US" smtClean="0"/>
              <a:t>31</a:t>
            </a:fld>
            <a:endParaRPr lang="en-US"/>
          </a:p>
        </p:txBody>
      </p:sp>
      <p:pic>
        <p:nvPicPr>
          <p:cNvPr id="7" name="Picture 6">
            <a:extLst>
              <a:ext uri="{FF2B5EF4-FFF2-40B4-BE49-F238E27FC236}">
                <a16:creationId xmlns:a16="http://schemas.microsoft.com/office/drawing/2014/main" id="{6BECD581-9DB9-17C1-D4AF-92119B38A948}"/>
              </a:ext>
            </a:extLst>
          </p:cNvPr>
          <p:cNvPicPr>
            <a:picLocks noChangeAspect="1"/>
          </p:cNvPicPr>
          <p:nvPr/>
        </p:nvPicPr>
        <p:blipFill>
          <a:blip r:embed="rId2"/>
          <a:stretch>
            <a:fillRect/>
          </a:stretch>
        </p:blipFill>
        <p:spPr>
          <a:xfrm>
            <a:off x="6415547" y="2870521"/>
            <a:ext cx="5124411" cy="3068815"/>
          </a:xfrm>
          <a:prstGeom prst="rect">
            <a:avLst/>
          </a:prstGeom>
        </p:spPr>
      </p:pic>
      <p:sp>
        <p:nvSpPr>
          <p:cNvPr id="10" name="Content Placeholder 2">
            <a:extLst>
              <a:ext uri="{FF2B5EF4-FFF2-40B4-BE49-F238E27FC236}">
                <a16:creationId xmlns:a16="http://schemas.microsoft.com/office/drawing/2014/main" id="{4F4C8D45-5861-D3B1-7F40-62384044F2B4}"/>
              </a:ext>
            </a:extLst>
          </p:cNvPr>
          <p:cNvSpPr txBox="1">
            <a:spLocks/>
          </p:cNvSpPr>
          <p:nvPr/>
        </p:nvSpPr>
        <p:spPr>
          <a:xfrm>
            <a:off x="838200" y="2870522"/>
            <a:ext cx="5577348" cy="336823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Causal path</a:t>
            </a:r>
            <a:r>
              <a:rPr lang="en-US" dirty="0"/>
              <a:t>: path where all arrows point from the treatment to the outcome</a:t>
            </a:r>
          </a:p>
          <a:p>
            <a:r>
              <a:rPr lang="en-US" b="1" dirty="0"/>
              <a:t>Non-causal path</a:t>
            </a:r>
            <a:r>
              <a:rPr lang="en-US" dirty="0"/>
              <a:t>: path where at least one arrow points from the outcome to the treatment</a:t>
            </a:r>
          </a:p>
          <a:p>
            <a:r>
              <a:rPr lang="en-US" b="1" dirty="0"/>
              <a:t>Backdoor path</a:t>
            </a:r>
            <a:r>
              <a:rPr lang="en-US" dirty="0"/>
              <a:t>: that enters the treatment</a:t>
            </a:r>
          </a:p>
        </p:txBody>
      </p:sp>
    </p:spTree>
    <p:extLst>
      <p:ext uri="{BB962C8B-B14F-4D97-AF65-F5344CB8AC3E}">
        <p14:creationId xmlns:p14="http://schemas.microsoft.com/office/powerpoint/2010/main" val="63060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DEA2-8B1D-B43E-830F-58CEF7675D40}"/>
              </a:ext>
            </a:extLst>
          </p:cNvPr>
          <p:cNvSpPr>
            <a:spLocks noGrp="1"/>
          </p:cNvSpPr>
          <p:nvPr>
            <p:ph type="title"/>
          </p:nvPr>
        </p:nvSpPr>
        <p:spPr/>
        <p:txBody>
          <a:bodyPr/>
          <a:lstStyle/>
          <a:p>
            <a:r>
              <a:rPr lang="en-US" dirty="0"/>
              <a:t>The Backdoor Adjustment</a:t>
            </a:r>
          </a:p>
        </p:txBody>
      </p:sp>
      <p:sp>
        <p:nvSpPr>
          <p:cNvPr id="3" name="Content Placeholder 2">
            <a:extLst>
              <a:ext uri="{FF2B5EF4-FFF2-40B4-BE49-F238E27FC236}">
                <a16:creationId xmlns:a16="http://schemas.microsoft.com/office/drawing/2014/main" id="{C05D5B5D-F4B9-60D9-24F2-D49718752FEB}"/>
              </a:ext>
            </a:extLst>
          </p:cNvPr>
          <p:cNvSpPr>
            <a:spLocks noGrp="1"/>
          </p:cNvSpPr>
          <p:nvPr>
            <p:ph idx="1"/>
          </p:nvPr>
        </p:nvSpPr>
        <p:spPr>
          <a:xfrm>
            <a:off x="838200" y="1825625"/>
            <a:ext cx="10515600" cy="1426861"/>
          </a:xfrm>
        </p:spPr>
        <p:txBody>
          <a:bodyPr/>
          <a:lstStyle/>
          <a:p>
            <a:pPr marL="0" indent="0">
              <a:buNone/>
            </a:pPr>
            <a:r>
              <a:rPr lang="en-US" dirty="0"/>
              <a:t>To infer a causal relationship from observational data, we need to deconfound the relation of interest by </a:t>
            </a:r>
            <a:r>
              <a:rPr lang="en-US" b="1" dirty="0"/>
              <a:t>selecting a set of variables Z </a:t>
            </a:r>
            <a:r>
              <a:rPr lang="en-US" dirty="0"/>
              <a:t>that conform the backdoor criterion:</a:t>
            </a:r>
          </a:p>
        </p:txBody>
      </p:sp>
      <p:sp>
        <p:nvSpPr>
          <p:cNvPr id="4" name="Date Placeholder 3">
            <a:extLst>
              <a:ext uri="{FF2B5EF4-FFF2-40B4-BE49-F238E27FC236}">
                <a16:creationId xmlns:a16="http://schemas.microsoft.com/office/drawing/2014/main" id="{CD3EE0A9-4655-D8F2-A285-8B15913C77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8F01F71-4F42-D724-0C49-7AC35C10246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10A6191-AADA-39BE-1549-C1A1C49921FA}"/>
              </a:ext>
            </a:extLst>
          </p:cNvPr>
          <p:cNvSpPr>
            <a:spLocks noGrp="1"/>
          </p:cNvSpPr>
          <p:nvPr>
            <p:ph type="sldNum" sz="quarter" idx="12"/>
          </p:nvPr>
        </p:nvSpPr>
        <p:spPr/>
        <p:txBody>
          <a:bodyPr/>
          <a:lstStyle/>
          <a:p>
            <a:fld id="{C6EBE6D1-86F0-4C3A-8077-EBA4C5B4BE81}" type="slidenum">
              <a:rPr lang="en-US" smtClean="0"/>
              <a:t>32</a:t>
            </a:fld>
            <a:endParaRPr lang="en-US"/>
          </a:p>
        </p:txBody>
      </p:sp>
      <p:sp>
        <p:nvSpPr>
          <p:cNvPr id="7" name="Rectangle: Rounded Corners 6">
            <a:extLst>
              <a:ext uri="{FF2B5EF4-FFF2-40B4-BE49-F238E27FC236}">
                <a16:creationId xmlns:a16="http://schemas.microsoft.com/office/drawing/2014/main" id="{D48FB9B2-D3FB-5E15-4397-76CCCE71E37D}"/>
              </a:ext>
            </a:extLst>
          </p:cNvPr>
          <p:cNvSpPr/>
          <p:nvPr/>
        </p:nvSpPr>
        <p:spPr>
          <a:xfrm>
            <a:off x="838200" y="3252486"/>
            <a:ext cx="10515600" cy="170524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Backdoor criterion:</a:t>
            </a:r>
            <a:r>
              <a:rPr lang="en-US" sz="2000" dirty="0"/>
              <a:t> Given an ordered pair of variables (X,Y) in a model, a set of confounder variables Z satisfies the backdoor criterion if</a:t>
            </a:r>
          </a:p>
          <a:p>
            <a:pPr marL="457200" indent="-457200">
              <a:buFont typeface="+mj-lt"/>
              <a:buAutoNum type="arabicPeriod"/>
            </a:pPr>
            <a:r>
              <a:rPr lang="en-US" sz="2000" dirty="0"/>
              <a:t>no confounder variable Z is a </a:t>
            </a:r>
            <a:r>
              <a:rPr lang="en-US" sz="2000" b="1" dirty="0"/>
              <a:t>descendent of X </a:t>
            </a:r>
            <a:r>
              <a:rPr lang="en-US" sz="2000" dirty="0"/>
              <a:t>and</a:t>
            </a:r>
          </a:p>
          <a:p>
            <a:pPr marL="457200" indent="-457200">
              <a:buFont typeface="+mj-lt"/>
              <a:buAutoNum type="arabicPeriod"/>
            </a:pPr>
            <a:r>
              <a:rPr lang="en-US" sz="2000" dirty="0"/>
              <a:t>Z </a:t>
            </a:r>
            <a:r>
              <a:rPr lang="en-US" sz="2000" b="1" dirty="0"/>
              <a:t>blocks every path </a:t>
            </a:r>
            <a:r>
              <a:rPr lang="en-US" sz="2000" dirty="0"/>
              <a:t>between X and Y that </a:t>
            </a:r>
            <a:r>
              <a:rPr lang="en-US" sz="2000" b="1" dirty="0"/>
              <a:t>contains an arrow into X</a:t>
            </a:r>
            <a:r>
              <a:rPr lang="en-US" sz="2000" dirty="0"/>
              <a:t>.</a:t>
            </a:r>
          </a:p>
        </p:txBody>
      </p:sp>
    </p:spTree>
    <p:extLst>
      <p:ext uri="{BB962C8B-B14F-4D97-AF65-F5344CB8AC3E}">
        <p14:creationId xmlns:p14="http://schemas.microsoft.com/office/powerpoint/2010/main" val="149130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3F11-8893-8237-CA22-2365FC66F0F3}"/>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012A7519-8016-2F23-FCFB-E4BE80EC45C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F9997790-0BC8-FFFB-CDE2-C778F2BF75A1}"/>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2F7DC07-37AE-5CE1-A58E-8218C95DE141}"/>
              </a:ext>
            </a:extLst>
          </p:cNvPr>
          <p:cNvSpPr>
            <a:spLocks noGrp="1"/>
          </p:cNvSpPr>
          <p:nvPr>
            <p:ph type="sldNum" sz="quarter" idx="12"/>
          </p:nvPr>
        </p:nvSpPr>
        <p:spPr/>
        <p:txBody>
          <a:bodyPr/>
          <a:lstStyle/>
          <a:p>
            <a:fld id="{C6EBE6D1-86F0-4C3A-8077-EBA4C5B4BE81}" type="slidenum">
              <a:rPr lang="en-US" smtClean="0"/>
              <a:t>33</a:t>
            </a:fld>
            <a:endParaRPr lang="en-US"/>
          </a:p>
        </p:txBody>
      </p:sp>
      <p:pic>
        <p:nvPicPr>
          <p:cNvPr id="8" name="Picture 7">
            <a:extLst>
              <a:ext uri="{FF2B5EF4-FFF2-40B4-BE49-F238E27FC236}">
                <a16:creationId xmlns:a16="http://schemas.microsoft.com/office/drawing/2014/main" id="{9E8E7F51-69EE-C6C5-B185-D1BA9635764C}"/>
              </a:ext>
            </a:extLst>
          </p:cNvPr>
          <p:cNvPicPr>
            <a:picLocks noChangeAspect="1"/>
          </p:cNvPicPr>
          <p:nvPr/>
        </p:nvPicPr>
        <p:blipFill>
          <a:blip r:embed="rId2"/>
          <a:stretch>
            <a:fillRect/>
          </a:stretch>
        </p:blipFill>
        <p:spPr>
          <a:xfrm>
            <a:off x="986276" y="2695846"/>
            <a:ext cx="3838806" cy="2200624"/>
          </a:xfrm>
          <a:prstGeom prst="rect">
            <a:avLst/>
          </a:prstGeom>
        </p:spPr>
      </p:pic>
      <p:pic>
        <p:nvPicPr>
          <p:cNvPr id="10" name="Picture 9">
            <a:extLst>
              <a:ext uri="{FF2B5EF4-FFF2-40B4-BE49-F238E27FC236}">
                <a16:creationId xmlns:a16="http://schemas.microsoft.com/office/drawing/2014/main" id="{2DF2346E-51B5-7349-FB3D-029A78B6D4DC}"/>
              </a:ext>
            </a:extLst>
          </p:cNvPr>
          <p:cNvPicPr>
            <a:picLocks noChangeAspect="1"/>
          </p:cNvPicPr>
          <p:nvPr/>
        </p:nvPicPr>
        <p:blipFill>
          <a:blip r:embed="rId3"/>
          <a:stretch>
            <a:fillRect/>
          </a:stretch>
        </p:blipFill>
        <p:spPr>
          <a:xfrm>
            <a:off x="5364088" y="2520909"/>
            <a:ext cx="5989712" cy="2837232"/>
          </a:xfrm>
          <a:prstGeom prst="rect">
            <a:avLst/>
          </a:prstGeom>
        </p:spPr>
      </p:pic>
    </p:spTree>
    <p:extLst>
      <p:ext uri="{BB962C8B-B14F-4D97-AF65-F5344CB8AC3E}">
        <p14:creationId xmlns:p14="http://schemas.microsoft.com/office/powerpoint/2010/main" val="272951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34</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2922065" y="2056606"/>
            <a:ext cx="6162675" cy="3933825"/>
          </a:xfrm>
          <a:prstGeom prst="rect">
            <a:avLst/>
          </a:prstGeom>
        </p:spPr>
      </p:pic>
    </p:spTree>
    <p:extLst>
      <p:ext uri="{BB962C8B-B14F-4D97-AF65-F5344CB8AC3E}">
        <p14:creationId xmlns:p14="http://schemas.microsoft.com/office/powerpoint/2010/main" val="2846545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35</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stretch>
            <a:fillRect/>
          </a:stretch>
        </p:blipFill>
        <p:spPr>
          <a:xfrm>
            <a:off x="838200" y="2056606"/>
            <a:ext cx="5191739"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stretch>
            <a:fillRect/>
          </a:stretch>
        </p:blipFill>
        <p:spPr>
          <a:xfrm>
            <a:off x="6162061" y="1937543"/>
            <a:ext cx="5627792" cy="3433110"/>
          </a:xfrm>
          <a:prstGeom prst="rect">
            <a:avLst/>
          </a:prstGeom>
        </p:spPr>
      </p:pic>
    </p:spTree>
    <p:extLst>
      <p:ext uri="{BB962C8B-B14F-4D97-AF65-F5344CB8AC3E}">
        <p14:creationId xmlns:p14="http://schemas.microsoft.com/office/powerpoint/2010/main" val="4001900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36</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56606"/>
            <a:ext cx="6052769" cy="3933825"/>
          </a:xfrm>
          <a:prstGeom prst="rect">
            <a:avLst/>
          </a:prstGeom>
        </p:spPr>
      </p:pic>
    </p:spTree>
    <p:extLst>
      <p:ext uri="{BB962C8B-B14F-4D97-AF65-F5344CB8AC3E}">
        <p14:creationId xmlns:p14="http://schemas.microsoft.com/office/powerpoint/2010/main" val="3784963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37</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86973" y="2056606"/>
            <a:ext cx="5094193" cy="3314047"/>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02704" y="1937543"/>
            <a:ext cx="4346506" cy="3433110"/>
          </a:xfrm>
          <a:prstGeom prst="rect">
            <a:avLst/>
          </a:prstGeom>
        </p:spPr>
      </p:pic>
    </p:spTree>
    <p:extLst>
      <p:ext uri="{BB962C8B-B14F-4D97-AF65-F5344CB8AC3E}">
        <p14:creationId xmlns:p14="http://schemas.microsoft.com/office/powerpoint/2010/main" val="3520551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38</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7018" y="2081002"/>
            <a:ext cx="6052769" cy="3885033"/>
          </a:xfrm>
          <a:prstGeom prst="rect">
            <a:avLst/>
          </a:prstGeom>
        </p:spPr>
      </p:pic>
    </p:spTree>
    <p:extLst>
      <p:ext uri="{BB962C8B-B14F-4D97-AF65-F5344CB8AC3E}">
        <p14:creationId xmlns:p14="http://schemas.microsoft.com/office/powerpoint/2010/main" val="2890289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D459-08A9-1BD5-4CBE-019278B6BC9B}"/>
              </a:ext>
            </a:extLst>
          </p:cNvPr>
          <p:cNvSpPr>
            <a:spLocks noGrp="1"/>
          </p:cNvSpPr>
          <p:nvPr>
            <p:ph type="title"/>
          </p:nvPr>
        </p:nvSpPr>
        <p:spPr/>
        <p:txBody>
          <a:bodyPr/>
          <a:lstStyle/>
          <a:p>
            <a:r>
              <a:rPr lang="en-US" dirty="0"/>
              <a:t>The Backdoor Adjustment</a:t>
            </a:r>
          </a:p>
        </p:txBody>
      </p:sp>
      <p:sp>
        <p:nvSpPr>
          <p:cNvPr id="4" name="Date Placeholder 3">
            <a:extLst>
              <a:ext uri="{FF2B5EF4-FFF2-40B4-BE49-F238E27FC236}">
                <a16:creationId xmlns:a16="http://schemas.microsoft.com/office/drawing/2014/main" id="{658A0FD2-10DD-9778-04C7-382B01B7F04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99B59975-7C85-2670-7133-5E1671C7DAA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C4F6FF2-3B08-1EFA-C969-BE8E9E85F372}"/>
              </a:ext>
            </a:extLst>
          </p:cNvPr>
          <p:cNvSpPr>
            <a:spLocks noGrp="1"/>
          </p:cNvSpPr>
          <p:nvPr>
            <p:ph type="sldNum" sz="quarter" idx="12"/>
          </p:nvPr>
        </p:nvSpPr>
        <p:spPr/>
        <p:txBody>
          <a:bodyPr/>
          <a:lstStyle/>
          <a:p>
            <a:fld id="{C6EBE6D1-86F0-4C3A-8077-EBA4C5B4BE81}" type="slidenum">
              <a:rPr lang="en-US" smtClean="0"/>
              <a:t>39</a:t>
            </a:fld>
            <a:endParaRPr lang="en-US"/>
          </a:p>
        </p:txBody>
      </p:sp>
      <p:pic>
        <p:nvPicPr>
          <p:cNvPr id="8" name="Picture 7">
            <a:extLst>
              <a:ext uri="{FF2B5EF4-FFF2-40B4-BE49-F238E27FC236}">
                <a16:creationId xmlns:a16="http://schemas.microsoft.com/office/drawing/2014/main" id="{03957A3A-229B-3E71-25BB-83B4F66BF7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4810" y="2078749"/>
            <a:ext cx="5094193" cy="3269761"/>
          </a:xfrm>
          <a:prstGeom prst="rect">
            <a:avLst/>
          </a:prstGeom>
        </p:spPr>
      </p:pic>
      <p:pic>
        <p:nvPicPr>
          <p:cNvPr id="7" name="Picture 6">
            <a:extLst>
              <a:ext uri="{FF2B5EF4-FFF2-40B4-BE49-F238E27FC236}">
                <a16:creationId xmlns:a16="http://schemas.microsoft.com/office/drawing/2014/main" id="{EE5AF73E-75DF-1D27-B0A7-C60DB874A74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5183" y="2078749"/>
            <a:ext cx="5353951" cy="3269760"/>
          </a:xfrm>
          <a:prstGeom prst="rect">
            <a:avLst/>
          </a:prstGeom>
        </p:spPr>
      </p:pic>
    </p:spTree>
    <p:extLst>
      <p:ext uri="{BB962C8B-B14F-4D97-AF65-F5344CB8AC3E}">
        <p14:creationId xmlns:p14="http://schemas.microsoft.com/office/powerpoint/2010/main" val="4134842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ED3E81-BE6C-2965-C491-1D53749AA62B}"/>
              </a:ext>
            </a:extLst>
          </p:cNvPr>
          <p:cNvSpPr>
            <a:spLocks noGrp="1"/>
          </p:cNvSpPr>
          <p:nvPr>
            <p:ph type="title"/>
          </p:nvPr>
        </p:nvSpPr>
        <p:spPr/>
        <p:txBody>
          <a:bodyPr/>
          <a:lstStyle/>
          <a:p>
            <a:r>
              <a:rPr lang="en-US" dirty="0"/>
              <a:t>Data Analysis in Software Engineering Research</a:t>
            </a:r>
          </a:p>
        </p:txBody>
      </p:sp>
      <p:sp>
        <p:nvSpPr>
          <p:cNvPr id="5" name="Content Placeholder 4">
            <a:extLst>
              <a:ext uri="{FF2B5EF4-FFF2-40B4-BE49-F238E27FC236}">
                <a16:creationId xmlns:a16="http://schemas.microsoft.com/office/drawing/2014/main" id="{DBF1F48C-5556-ADAF-FD40-81A1FD4F7D4E}"/>
              </a:ext>
            </a:extLst>
          </p:cNvPr>
          <p:cNvSpPr>
            <a:spLocks noGrp="1"/>
          </p:cNvSpPr>
          <p:nvPr>
            <p:ph idx="1"/>
          </p:nvPr>
        </p:nvSpPr>
        <p:spPr/>
        <p:txBody>
          <a:bodyPr>
            <a:normAutofit lnSpcReduction="10000"/>
          </a:bodyPr>
          <a:lstStyle/>
          <a:p>
            <a:pPr marL="0" indent="0">
              <a:buNone/>
            </a:pPr>
            <a:r>
              <a:rPr lang="en-US" dirty="0"/>
              <a:t>Data analysis in empirical SE research with quantitative data typically follows a process like:</a:t>
            </a:r>
          </a:p>
          <a:p>
            <a:pPr marL="514350" indent="-514350">
              <a:buFont typeface="+mj-lt"/>
              <a:buAutoNum type="arabicPeriod"/>
            </a:pPr>
            <a:r>
              <a:rPr lang="en-US" b="1" dirty="0"/>
              <a:t>Formulate a hypothesis </a:t>
            </a:r>
            <a:r>
              <a:rPr lang="en-US" dirty="0"/>
              <a:t>that attributes an impact of an independent on a dependent variable</a:t>
            </a:r>
          </a:p>
          <a:p>
            <a:pPr marL="514350" indent="-514350">
              <a:buFont typeface="+mj-lt"/>
              <a:buAutoNum type="arabicPeriod"/>
            </a:pPr>
            <a:r>
              <a:rPr lang="en-US" b="1" dirty="0"/>
              <a:t>Collect data </a:t>
            </a:r>
            <a:r>
              <a:rPr lang="en-US" dirty="0"/>
              <a:t>from a specific context</a:t>
            </a:r>
          </a:p>
          <a:p>
            <a:pPr marL="514350" indent="-514350">
              <a:buFont typeface="+mj-lt"/>
              <a:buAutoNum type="arabicPeriod"/>
            </a:pPr>
            <a:r>
              <a:rPr lang="en-US" dirty="0"/>
              <a:t>Select an </a:t>
            </a:r>
            <a:r>
              <a:rPr lang="en-US" b="1" dirty="0"/>
              <a:t>appropriate hypothesis test </a:t>
            </a:r>
            <a:r>
              <a:rPr lang="en-US" dirty="0"/>
              <a:t>depending on the properties of the variables</a:t>
            </a:r>
          </a:p>
          <a:p>
            <a:pPr marL="514350" indent="-514350">
              <a:buFont typeface="+mj-lt"/>
              <a:buAutoNum type="arabicPeriod"/>
            </a:pPr>
            <a:r>
              <a:rPr lang="en-US" dirty="0"/>
              <a:t>Perform the test and </a:t>
            </a:r>
            <a:r>
              <a:rPr lang="en-US" b="1" dirty="0"/>
              <a:t>calculate p-value and effect size</a:t>
            </a:r>
          </a:p>
          <a:p>
            <a:pPr marL="514350" indent="-514350">
              <a:buFont typeface="+mj-lt"/>
              <a:buAutoNum type="arabicPeriod"/>
            </a:pPr>
            <a:r>
              <a:rPr lang="en-US" b="1" dirty="0"/>
              <a:t>Report the results </a:t>
            </a:r>
            <a:r>
              <a:rPr lang="en-US" dirty="0"/>
              <a:t>and limit the conclusions based on the context factors</a:t>
            </a:r>
          </a:p>
        </p:txBody>
      </p:sp>
      <p:sp>
        <p:nvSpPr>
          <p:cNvPr id="2" name="Date Placeholder 1">
            <a:extLst>
              <a:ext uri="{FF2B5EF4-FFF2-40B4-BE49-F238E27FC236}">
                <a16:creationId xmlns:a16="http://schemas.microsoft.com/office/drawing/2014/main" id="{33A92719-73A1-1FAE-7BD9-F91C46DF526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A50168E8-7519-7AA1-FF3D-40040E7C91F4}"/>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97A16C9-95D4-85DE-1E13-D620D20B0535}"/>
              </a:ext>
            </a:extLst>
          </p:cNvPr>
          <p:cNvSpPr>
            <a:spLocks noGrp="1"/>
          </p:cNvSpPr>
          <p:nvPr>
            <p:ph type="sldNum" sz="quarter" idx="12"/>
          </p:nvPr>
        </p:nvSpPr>
        <p:spPr/>
        <p:txBody>
          <a:bodyPr/>
          <a:lstStyle/>
          <a:p>
            <a:fld id="{C6EBE6D1-86F0-4C3A-8077-EBA4C5B4BE81}" type="slidenum">
              <a:rPr lang="en-US" smtClean="0"/>
              <a:t>4</a:t>
            </a:fld>
            <a:endParaRPr lang="en-US"/>
          </a:p>
        </p:txBody>
      </p:sp>
    </p:spTree>
    <p:extLst>
      <p:ext uri="{BB962C8B-B14F-4D97-AF65-F5344CB8AC3E}">
        <p14:creationId xmlns:p14="http://schemas.microsoft.com/office/powerpoint/2010/main" val="423186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49E56-0800-D599-72AC-67CEA089763E}"/>
              </a:ext>
            </a:extLst>
          </p:cNvPr>
          <p:cNvSpPr>
            <a:spLocks noGrp="1"/>
          </p:cNvSpPr>
          <p:nvPr>
            <p:ph type="title"/>
          </p:nvPr>
        </p:nvSpPr>
        <p:spPr/>
        <p:txBody>
          <a:bodyPr/>
          <a:lstStyle/>
          <a:p>
            <a:r>
              <a:rPr lang="en-US" dirty="0"/>
              <a:t>Summary of Part I</a:t>
            </a:r>
          </a:p>
        </p:txBody>
      </p:sp>
      <p:sp>
        <p:nvSpPr>
          <p:cNvPr id="4" name="Date Placeholder 3">
            <a:extLst>
              <a:ext uri="{FF2B5EF4-FFF2-40B4-BE49-F238E27FC236}">
                <a16:creationId xmlns:a16="http://schemas.microsoft.com/office/drawing/2014/main" id="{9A277681-762E-E3F7-777E-7476D295EAAD}"/>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61B378-EC6C-1014-6A9D-39201391709A}"/>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4D5A38C3-6B2A-75F9-0898-24B491DD3D97}"/>
              </a:ext>
            </a:extLst>
          </p:cNvPr>
          <p:cNvSpPr>
            <a:spLocks noGrp="1"/>
          </p:cNvSpPr>
          <p:nvPr>
            <p:ph type="sldNum" sz="quarter" idx="12"/>
          </p:nvPr>
        </p:nvSpPr>
        <p:spPr/>
        <p:txBody>
          <a:bodyPr/>
          <a:lstStyle/>
          <a:p>
            <a:fld id="{C6EBE6D1-86F0-4C3A-8077-EBA4C5B4BE81}" type="slidenum">
              <a:rPr lang="en-US" smtClean="0"/>
              <a:t>40</a:t>
            </a:fld>
            <a:endParaRPr lang="en-US"/>
          </a:p>
        </p:txBody>
      </p:sp>
      <p:grpSp>
        <p:nvGrpSpPr>
          <p:cNvPr id="17" name="Group 16">
            <a:extLst>
              <a:ext uri="{FF2B5EF4-FFF2-40B4-BE49-F238E27FC236}">
                <a16:creationId xmlns:a16="http://schemas.microsoft.com/office/drawing/2014/main" id="{6062A265-94AB-EC25-2845-7B6B5FBE1E10}"/>
              </a:ext>
            </a:extLst>
          </p:cNvPr>
          <p:cNvGrpSpPr/>
          <p:nvPr/>
        </p:nvGrpSpPr>
        <p:grpSpPr>
          <a:xfrm>
            <a:off x="838200" y="1690688"/>
            <a:ext cx="10341429" cy="1080000"/>
            <a:chOff x="838200" y="1690688"/>
            <a:chExt cx="10341429" cy="1080000"/>
          </a:xfrm>
        </p:grpSpPr>
        <p:sp>
          <p:nvSpPr>
            <p:cNvPr id="7" name="Oval 6">
              <a:extLst>
                <a:ext uri="{FF2B5EF4-FFF2-40B4-BE49-F238E27FC236}">
                  <a16:creationId xmlns:a16="http://schemas.microsoft.com/office/drawing/2014/main" id="{2D811395-C3AF-35A5-96D6-FCF5B2DF6493}"/>
                </a:ext>
              </a:extLst>
            </p:cNvPr>
            <p:cNvSpPr/>
            <p:nvPr/>
          </p:nvSpPr>
          <p:spPr>
            <a:xfrm>
              <a:off x="838200" y="169068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Database with solid fill">
              <a:extLst>
                <a:ext uri="{FF2B5EF4-FFF2-40B4-BE49-F238E27FC236}">
                  <a16:creationId xmlns:a16="http://schemas.microsoft.com/office/drawing/2014/main" id="{51DEFD37-2545-0966-ABF2-B867C5F0167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1773488"/>
              <a:ext cx="914400" cy="914400"/>
            </a:xfrm>
            <a:prstGeom prst="rect">
              <a:avLst/>
            </a:prstGeom>
          </p:spPr>
        </p:pic>
        <p:sp>
          <p:nvSpPr>
            <p:cNvPr id="13" name="TextBox 12">
              <a:extLst>
                <a:ext uri="{FF2B5EF4-FFF2-40B4-BE49-F238E27FC236}">
                  <a16:creationId xmlns:a16="http://schemas.microsoft.com/office/drawing/2014/main" id="{E33BF771-05E4-2948-F6C6-DC198448DB32}"/>
                </a:ext>
              </a:extLst>
            </p:cNvPr>
            <p:cNvSpPr txBox="1"/>
            <p:nvPr/>
          </p:nvSpPr>
          <p:spPr>
            <a:xfrm>
              <a:off x="2057400" y="1871874"/>
              <a:ext cx="9122229" cy="707886"/>
            </a:xfrm>
            <a:prstGeom prst="rect">
              <a:avLst/>
            </a:prstGeom>
            <a:noFill/>
          </p:spPr>
          <p:txBody>
            <a:bodyPr wrap="square">
              <a:spAutoFit/>
            </a:bodyPr>
            <a:lstStyle/>
            <a:p>
              <a:pPr marL="0" indent="0">
                <a:buNone/>
              </a:pPr>
              <a:r>
                <a:rPr lang="en-US" sz="2000" dirty="0"/>
                <a:t>Answering causal research questions requires not only data about it, but also </a:t>
              </a:r>
              <a:r>
                <a:rPr lang="en-US" sz="2000" b="1" dirty="0"/>
                <a:t>knowledge about the data generation process</a:t>
              </a:r>
            </a:p>
          </p:txBody>
        </p:sp>
      </p:grpSp>
      <p:grpSp>
        <p:nvGrpSpPr>
          <p:cNvPr id="16" name="Group 15">
            <a:extLst>
              <a:ext uri="{FF2B5EF4-FFF2-40B4-BE49-F238E27FC236}">
                <a16:creationId xmlns:a16="http://schemas.microsoft.com/office/drawing/2014/main" id="{7DDDEEBD-2E81-BE94-BB29-77069D3C4FC4}"/>
              </a:ext>
            </a:extLst>
          </p:cNvPr>
          <p:cNvGrpSpPr/>
          <p:nvPr/>
        </p:nvGrpSpPr>
        <p:grpSpPr>
          <a:xfrm>
            <a:off x="838200" y="2848055"/>
            <a:ext cx="10341429" cy="1080000"/>
            <a:chOff x="838200" y="3016251"/>
            <a:chExt cx="10341429" cy="1080000"/>
          </a:xfrm>
        </p:grpSpPr>
        <p:sp>
          <p:nvSpPr>
            <p:cNvPr id="8" name="Oval 7">
              <a:extLst>
                <a:ext uri="{FF2B5EF4-FFF2-40B4-BE49-F238E27FC236}">
                  <a16:creationId xmlns:a16="http://schemas.microsoft.com/office/drawing/2014/main" id="{79DEBA7C-1142-C2B2-B254-95659B0F2EB7}"/>
                </a:ext>
              </a:extLst>
            </p:cNvPr>
            <p:cNvSpPr/>
            <p:nvPr/>
          </p:nvSpPr>
          <p:spPr>
            <a:xfrm>
              <a:off x="838200" y="301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7588BCD-9977-7B16-3EC5-AB5C7E644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3099051"/>
              <a:ext cx="914400" cy="914400"/>
            </a:xfrm>
            <a:prstGeom prst="rect">
              <a:avLst/>
            </a:prstGeom>
          </p:spPr>
        </p:pic>
        <p:sp>
          <p:nvSpPr>
            <p:cNvPr id="14" name="TextBox 13">
              <a:extLst>
                <a:ext uri="{FF2B5EF4-FFF2-40B4-BE49-F238E27FC236}">
                  <a16:creationId xmlns:a16="http://schemas.microsoft.com/office/drawing/2014/main" id="{9D66942D-E987-5E41-25F4-1F94F346EFCD}"/>
                </a:ext>
              </a:extLst>
            </p:cNvPr>
            <p:cNvSpPr txBox="1"/>
            <p:nvPr/>
          </p:nvSpPr>
          <p:spPr>
            <a:xfrm>
              <a:off x="2057400" y="3202308"/>
              <a:ext cx="9122229" cy="707886"/>
            </a:xfrm>
            <a:prstGeom prst="rect">
              <a:avLst/>
            </a:prstGeom>
            <a:noFill/>
          </p:spPr>
          <p:txBody>
            <a:bodyPr wrap="square">
              <a:spAutoFit/>
            </a:bodyPr>
            <a:lstStyle/>
            <a:p>
              <a:pPr marL="0" indent="0">
                <a:buNone/>
              </a:pPr>
              <a:r>
                <a:rPr lang="en-US" sz="2000" dirty="0"/>
                <a:t>Directed, acyclic graphs make causal </a:t>
              </a:r>
              <a:r>
                <a:rPr lang="en-US" sz="2000" b="1" dirty="0"/>
                <a:t>assumptions explicit</a:t>
              </a:r>
              <a:r>
                <a:rPr lang="en-US" sz="2000" dirty="0"/>
                <a:t> and allow us to </a:t>
              </a:r>
              <a:r>
                <a:rPr lang="en-US" sz="2000" b="1" dirty="0"/>
                <a:t>systematically analyze </a:t>
              </a:r>
              <a:r>
                <a:rPr lang="en-US" sz="2000" dirty="0"/>
                <a:t>a phenomenon from a causal perspective</a:t>
              </a:r>
            </a:p>
          </p:txBody>
        </p:sp>
      </p:grpSp>
      <p:grpSp>
        <p:nvGrpSpPr>
          <p:cNvPr id="18" name="Group 17">
            <a:extLst>
              <a:ext uri="{FF2B5EF4-FFF2-40B4-BE49-F238E27FC236}">
                <a16:creationId xmlns:a16="http://schemas.microsoft.com/office/drawing/2014/main" id="{4055DBC5-380A-8799-91A6-FD586AF8B6D3}"/>
              </a:ext>
            </a:extLst>
          </p:cNvPr>
          <p:cNvGrpSpPr/>
          <p:nvPr/>
        </p:nvGrpSpPr>
        <p:grpSpPr>
          <a:xfrm>
            <a:off x="838200" y="4005422"/>
            <a:ext cx="10341429" cy="1080000"/>
            <a:chOff x="838200" y="4341814"/>
            <a:chExt cx="10341429" cy="1080000"/>
          </a:xfrm>
        </p:grpSpPr>
        <p:sp>
          <p:nvSpPr>
            <p:cNvPr id="9" name="Oval 8">
              <a:extLst>
                <a:ext uri="{FF2B5EF4-FFF2-40B4-BE49-F238E27FC236}">
                  <a16:creationId xmlns:a16="http://schemas.microsoft.com/office/drawing/2014/main" id="{78819B89-E376-7153-EA01-38A36243B132}"/>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descr="Fork with solid fill">
              <a:extLst>
                <a:ext uri="{FF2B5EF4-FFF2-40B4-BE49-F238E27FC236}">
                  <a16:creationId xmlns:a16="http://schemas.microsoft.com/office/drawing/2014/main" id="{03B3E742-4CBA-13B1-750E-E2C6013E8D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4424614"/>
              <a:ext cx="914400" cy="914400"/>
            </a:xfrm>
            <a:prstGeom prst="rect">
              <a:avLst/>
            </a:prstGeom>
          </p:spPr>
        </p:pic>
        <p:sp>
          <p:nvSpPr>
            <p:cNvPr id="15" name="TextBox 14">
              <a:extLst>
                <a:ext uri="{FF2B5EF4-FFF2-40B4-BE49-F238E27FC236}">
                  <a16:creationId xmlns:a16="http://schemas.microsoft.com/office/drawing/2014/main" id="{70588FF3-FDD7-0D28-8B69-D03A08027524}"/>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The three basic types of associations in causal DAGs are </a:t>
              </a:r>
              <a:r>
                <a:rPr lang="en-US" sz="2000" b="1" dirty="0"/>
                <a:t>mediators, forks, and colliders</a:t>
              </a:r>
              <a:r>
                <a:rPr lang="en-US" sz="2000" dirty="0"/>
                <a:t>, and they behave differently when controlled for</a:t>
              </a:r>
            </a:p>
          </p:txBody>
        </p:sp>
      </p:grpSp>
      <p:grpSp>
        <p:nvGrpSpPr>
          <p:cNvPr id="19" name="Group 18">
            <a:extLst>
              <a:ext uri="{FF2B5EF4-FFF2-40B4-BE49-F238E27FC236}">
                <a16:creationId xmlns:a16="http://schemas.microsoft.com/office/drawing/2014/main" id="{3363D6AA-C8D9-7DDB-C29D-B3CDF34CC51B}"/>
              </a:ext>
            </a:extLst>
          </p:cNvPr>
          <p:cNvGrpSpPr/>
          <p:nvPr/>
        </p:nvGrpSpPr>
        <p:grpSpPr>
          <a:xfrm>
            <a:off x="838200" y="5180886"/>
            <a:ext cx="10341429" cy="1080000"/>
            <a:chOff x="838200" y="4341814"/>
            <a:chExt cx="10341429" cy="1080000"/>
          </a:xfrm>
        </p:grpSpPr>
        <p:sp>
          <p:nvSpPr>
            <p:cNvPr id="20" name="Oval 19">
              <a:extLst>
                <a:ext uri="{FF2B5EF4-FFF2-40B4-BE49-F238E27FC236}">
                  <a16:creationId xmlns:a16="http://schemas.microsoft.com/office/drawing/2014/main" id="{727E4294-0422-F4E0-3ECA-2102EA56E1A3}"/>
                </a:ext>
              </a:extLst>
            </p:cNvPr>
            <p:cNvSpPr/>
            <p:nvPr/>
          </p:nvSpPr>
          <p:spPr>
            <a:xfrm>
              <a:off x="838200" y="4341814"/>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Filter with solid fill">
              <a:extLst>
                <a:ext uri="{FF2B5EF4-FFF2-40B4-BE49-F238E27FC236}">
                  <a16:creationId xmlns:a16="http://schemas.microsoft.com/office/drawing/2014/main" id="{4798F91F-B58B-325F-D0D0-46BE24BA509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921000" y="4424614"/>
              <a:ext cx="914400" cy="914400"/>
            </a:xfrm>
            <a:prstGeom prst="rect">
              <a:avLst/>
            </a:prstGeom>
          </p:spPr>
        </p:pic>
        <p:sp>
          <p:nvSpPr>
            <p:cNvPr id="22" name="TextBox 21">
              <a:extLst>
                <a:ext uri="{FF2B5EF4-FFF2-40B4-BE49-F238E27FC236}">
                  <a16:creationId xmlns:a16="http://schemas.microsoft.com/office/drawing/2014/main" id="{EE176DC4-FD45-903B-B482-9E4EB1DACA6C}"/>
                </a:ext>
              </a:extLst>
            </p:cNvPr>
            <p:cNvSpPr txBox="1"/>
            <p:nvPr/>
          </p:nvSpPr>
          <p:spPr>
            <a:xfrm>
              <a:off x="2057400" y="4532742"/>
              <a:ext cx="9122229" cy="707886"/>
            </a:xfrm>
            <a:prstGeom prst="rect">
              <a:avLst/>
            </a:prstGeom>
            <a:noFill/>
          </p:spPr>
          <p:txBody>
            <a:bodyPr wrap="square">
              <a:spAutoFit/>
            </a:bodyPr>
            <a:lstStyle/>
            <a:p>
              <a:pPr marL="0" indent="0">
                <a:buNone/>
              </a:pPr>
              <a:r>
                <a:rPr lang="en-US" sz="2000" dirty="0"/>
                <a:t>Using the backdoor criterion, we can determine </a:t>
              </a:r>
              <a:r>
                <a:rPr lang="en-US" sz="2000" b="1" dirty="0"/>
                <a:t>which variables to adjust for</a:t>
              </a:r>
              <a:r>
                <a:rPr lang="en-US" sz="2000" dirty="0"/>
                <a:t> and which to ignore to deconfound the causal relationship of interest</a:t>
              </a:r>
            </a:p>
          </p:txBody>
        </p:sp>
      </p:grpSp>
    </p:spTree>
    <p:extLst>
      <p:ext uri="{BB962C8B-B14F-4D97-AF65-F5344CB8AC3E}">
        <p14:creationId xmlns:p14="http://schemas.microsoft.com/office/powerpoint/2010/main" val="341301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54CD9-F5FA-84AC-C220-5BFA1A56205D}"/>
              </a:ext>
            </a:extLst>
          </p:cNvPr>
          <p:cNvSpPr>
            <a:spLocks noGrp="1"/>
          </p:cNvSpPr>
          <p:nvPr>
            <p:ph type="title"/>
          </p:nvPr>
        </p:nvSpPr>
        <p:spPr/>
        <p:txBody>
          <a:bodyPr/>
          <a:lstStyle/>
          <a:p>
            <a:r>
              <a:rPr lang="en-US" dirty="0"/>
              <a:t>Frequentist Methods</a:t>
            </a:r>
          </a:p>
        </p:txBody>
      </p:sp>
      <p:sp>
        <p:nvSpPr>
          <p:cNvPr id="5" name="Text Placeholder 4">
            <a:extLst>
              <a:ext uri="{FF2B5EF4-FFF2-40B4-BE49-F238E27FC236}">
                <a16:creationId xmlns:a16="http://schemas.microsoft.com/office/drawing/2014/main" id="{0D7ABDCA-4D2B-ACF9-11C8-B6303E2E25D5}"/>
              </a:ext>
            </a:extLst>
          </p:cNvPr>
          <p:cNvSpPr>
            <a:spLocks noGrp="1"/>
          </p:cNvSpPr>
          <p:nvPr>
            <p:ph type="body" idx="1"/>
          </p:nvPr>
        </p:nvSpPr>
        <p:spPr/>
        <p:txBody>
          <a:bodyPr/>
          <a:lstStyle/>
          <a:p>
            <a:r>
              <a:rPr lang="en-US" dirty="0"/>
              <a:t>State of the art for statistical inference in software engineering</a:t>
            </a:r>
          </a:p>
        </p:txBody>
      </p:sp>
      <p:sp>
        <p:nvSpPr>
          <p:cNvPr id="2" name="Date Placeholder 1">
            <a:extLst>
              <a:ext uri="{FF2B5EF4-FFF2-40B4-BE49-F238E27FC236}">
                <a16:creationId xmlns:a16="http://schemas.microsoft.com/office/drawing/2014/main" id="{A8751E8E-A88C-7C9F-7045-A815AD25197D}"/>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24191100-E557-BD31-B240-2632CF06E03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3343131-B5E6-988D-00A7-79FFBB0BAE2E}"/>
              </a:ext>
            </a:extLst>
          </p:cNvPr>
          <p:cNvSpPr>
            <a:spLocks noGrp="1"/>
          </p:cNvSpPr>
          <p:nvPr>
            <p:ph type="sldNum" sz="quarter" idx="12"/>
          </p:nvPr>
        </p:nvSpPr>
        <p:spPr/>
        <p:txBody>
          <a:bodyPr/>
          <a:lstStyle/>
          <a:p>
            <a:fld id="{C6EBE6D1-86F0-4C3A-8077-EBA4C5B4BE81}" type="slidenum">
              <a:rPr lang="en-US" smtClean="0"/>
              <a:t>41</a:t>
            </a:fld>
            <a:endParaRPr lang="en-US"/>
          </a:p>
        </p:txBody>
      </p:sp>
    </p:spTree>
    <p:extLst>
      <p:ext uri="{BB962C8B-B14F-4D97-AF65-F5344CB8AC3E}">
        <p14:creationId xmlns:p14="http://schemas.microsoft.com/office/powerpoint/2010/main" val="18234495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E8EA-6E3A-6BA5-658E-7737BD2E20DF}"/>
              </a:ext>
            </a:extLst>
          </p:cNvPr>
          <p:cNvSpPr>
            <a:spLocks noGrp="1"/>
          </p:cNvSpPr>
          <p:nvPr>
            <p:ph type="title"/>
          </p:nvPr>
        </p:nvSpPr>
        <p:spPr/>
        <p:txBody>
          <a:bodyPr/>
          <a:lstStyle/>
          <a:p>
            <a:r>
              <a:rPr lang="sv-SE" dirty="0"/>
              <a:t>Basics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8CB89-5438-AF65-9B07-BE2DE4CD6643}"/>
                  </a:ext>
                </a:extLst>
              </p:cNvPr>
              <p:cNvSpPr>
                <a:spLocks noGrp="1"/>
              </p:cNvSpPr>
              <p:nvPr>
                <p:ph idx="1"/>
              </p:nvPr>
            </p:nvSpPr>
            <p:spPr/>
            <p:txBody>
              <a:bodyPr>
                <a:normAutofit lnSpcReduction="10000"/>
              </a:bodyPr>
              <a:lstStyle/>
              <a:p>
                <a:pPr marL="0" indent="0">
                  <a:buNone/>
                </a:pPr>
                <a:r>
                  <a:rPr lang="en-US" dirty="0"/>
                  <a:t>The basic tool of frequentist methods for data analysis is the </a:t>
                </a:r>
                <a:r>
                  <a:rPr lang="en-US" b="1" dirty="0"/>
                  <a:t>null-hypothesis significance test </a:t>
                </a:r>
                <a:r>
                  <a:rPr lang="en-US" dirty="0"/>
                  <a:t>(NHST). The basic approach is: </a:t>
                </a:r>
              </a:p>
              <a:p>
                <a:pPr marL="914400" lvl="1" indent="-457200">
                  <a:buFont typeface="+mj-lt"/>
                  <a:buAutoNum type="arabicPeriod"/>
                </a:pPr>
                <a:r>
                  <a:rPr lang="en-US" dirty="0"/>
                  <a:t>Formulate a </a:t>
                </a:r>
                <a:r>
                  <a:rPr lang="en-US" b="1" dirty="0"/>
                  <a:t>null-hypothesis</a:t>
                </a:r>
                <a:r>
                  <a:rPr lang="en-US" dirty="0"/>
                  <a:t> and alternate hypothesis</a:t>
                </a:r>
              </a:p>
              <a:p>
                <a:pPr marL="914400" lvl="1" indent="-457200">
                  <a:buFont typeface="+mj-lt"/>
                  <a:buAutoNum type="arabicPeriod"/>
                </a:pPr>
                <a:r>
                  <a:rPr lang="en-US" dirty="0"/>
                  <a:t>Select an appropriate </a:t>
                </a:r>
                <a:r>
                  <a:rPr lang="en-US" b="1" dirty="0"/>
                  <a:t>NHST variant</a:t>
                </a:r>
              </a:p>
              <a:p>
                <a:pPr marL="914400" lvl="1" indent="-457200">
                  <a:buFont typeface="+mj-lt"/>
                  <a:buAutoNum type="arabicPeriod"/>
                </a:pPr>
                <a:r>
                  <a:rPr lang="en-US" b="1" dirty="0"/>
                  <a:t>Stratify</a:t>
                </a:r>
                <a:r>
                  <a:rPr lang="en-US" dirty="0"/>
                  <a:t> the data by the independent variable</a:t>
                </a:r>
              </a:p>
              <a:p>
                <a:pPr marL="914400" lvl="1" indent="-457200">
                  <a:buFont typeface="+mj-lt"/>
                  <a:buAutoNum type="arabicPeriod"/>
                </a:pPr>
                <a:r>
                  <a:rPr lang="en-US" dirty="0"/>
                  <a:t>Perform the test, i.e., determine if there is a </a:t>
                </a:r>
                <a:r>
                  <a:rPr lang="en-US" b="1" dirty="0"/>
                  <a:t>statistically significant difference</a:t>
                </a:r>
                <a:r>
                  <a:rPr lang="en-US" dirty="0"/>
                  <a:t> in the distribution of the outcome variable between the strata</a:t>
                </a:r>
              </a:p>
              <a:p>
                <a:pPr marL="0" indent="0">
                  <a:buNone/>
                </a:pPr>
                <a:r>
                  <a:rPr lang="en-US" noProof="0" dirty="0"/>
                  <a:t>The </a:t>
                </a:r>
                <a:r>
                  <a:rPr lang="en-US" b="1" noProof="0" dirty="0"/>
                  <a:t>p-value</a:t>
                </a:r>
                <a:r>
                  <a:rPr lang="en-US" noProof="0" dirty="0"/>
                  <a:t> represents the probability – under the null-hypothesis – of observing data </a:t>
                </a:r>
                <a:r>
                  <a:rPr lang="en-US" i="1" noProof="0" dirty="0"/>
                  <a:t>at least as extreme </a:t>
                </a:r>
                <a:r>
                  <a:rPr lang="en-US" noProof="0" dirty="0"/>
                  <a:t>as the ones that were actually observed.  If </a:t>
                </a:r>
                <a14:m>
                  <m:oMath xmlns:m="http://schemas.openxmlformats.org/officeDocument/2006/math">
                    <m:r>
                      <a:rPr lang="en-US" b="0" i="1" noProof="0" smtClean="0">
                        <a:latin typeface="Cambria Math" panose="02040503050406030204" pitchFamily="18" charset="0"/>
                      </a:rPr>
                      <m:t>𝑝</m:t>
                    </m:r>
                    <m:r>
                      <a:rPr lang="en-US" b="0" i="1" noProof="0" smtClean="0">
                        <a:latin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𝛼</m:t>
                    </m:r>
                  </m:oMath>
                </a14:m>
                <a:r>
                  <a:rPr lang="en-US" noProof="0" dirty="0"/>
                  <a:t> then </a:t>
                </a:r>
                <a14:m>
                  <m:oMath xmlns:m="http://schemas.openxmlformats.org/officeDocument/2006/math">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h</m:t>
                        </m:r>
                      </m:e>
                      <m:sub>
                        <m:r>
                          <a:rPr lang="en-US" b="0" i="1" noProof="0" smtClean="0">
                            <a:latin typeface="Cambria Math" panose="02040503050406030204" pitchFamily="18" charset="0"/>
                          </a:rPr>
                          <m:t>0</m:t>
                        </m:r>
                      </m:sub>
                    </m:sSub>
                  </m:oMath>
                </a14:m>
                <a:r>
                  <a:rPr lang="en-US" noProof="0" dirty="0"/>
                  <a:t> is an unlikely explanation for the</a:t>
                </a:r>
                <a:r>
                  <a:rPr lang="en-US" dirty="0"/>
                  <a:t> data and it can be rejected.</a:t>
                </a:r>
                <a:endParaRPr lang="en-US" noProof="0" dirty="0"/>
              </a:p>
            </p:txBody>
          </p:sp>
        </mc:Choice>
        <mc:Fallback xmlns="">
          <p:sp>
            <p:nvSpPr>
              <p:cNvPr id="3" name="Content Placeholder 2">
                <a:extLst>
                  <a:ext uri="{FF2B5EF4-FFF2-40B4-BE49-F238E27FC236}">
                    <a16:creationId xmlns:a16="http://schemas.microsoft.com/office/drawing/2014/main" id="{C298CB89-5438-AF65-9B07-BE2DE4CD6643}"/>
                  </a:ext>
                </a:extLst>
              </p:cNvPr>
              <p:cNvSpPr>
                <a:spLocks noGrp="1" noRot="1" noChangeAspect="1" noMove="1" noResize="1" noEditPoints="1" noAdjustHandles="1" noChangeArrowheads="1" noChangeShapeType="1" noTextEdit="1"/>
              </p:cNvSpPr>
              <p:nvPr>
                <p:ph idx="1"/>
              </p:nvPr>
            </p:nvSpPr>
            <p:spPr>
              <a:blipFill>
                <a:blip r:embed="rId2"/>
                <a:stretch>
                  <a:fillRect l="-1217" t="-3081" r="-812" b="-252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07BE34-FDB7-8E5B-38EB-CD34F0EAA3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454DB61D-CE38-66E6-E6C7-82EB92E5ED7E}"/>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4335E79-1584-D8A2-9182-3E4E56470C21}"/>
              </a:ext>
            </a:extLst>
          </p:cNvPr>
          <p:cNvSpPr>
            <a:spLocks noGrp="1"/>
          </p:cNvSpPr>
          <p:nvPr>
            <p:ph type="sldNum" sz="quarter" idx="12"/>
          </p:nvPr>
        </p:nvSpPr>
        <p:spPr/>
        <p:txBody>
          <a:bodyPr/>
          <a:lstStyle/>
          <a:p>
            <a:fld id="{C6EBE6D1-86F0-4C3A-8077-EBA4C5B4BE81}" type="slidenum">
              <a:rPr lang="en-US" smtClean="0"/>
              <a:t>42</a:t>
            </a:fld>
            <a:endParaRPr lang="en-US"/>
          </a:p>
        </p:txBody>
      </p:sp>
    </p:spTree>
    <p:extLst>
      <p:ext uri="{BB962C8B-B14F-4D97-AF65-F5344CB8AC3E}">
        <p14:creationId xmlns:p14="http://schemas.microsoft.com/office/powerpoint/2010/main" val="279688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7B2E-7188-71F6-DBBD-B203A4554C0E}"/>
              </a:ext>
            </a:extLst>
          </p:cNvPr>
          <p:cNvSpPr>
            <a:spLocks noGrp="1"/>
          </p:cNvSpPr>
          <p:nvPr>
            <p:ph type="title"/>
          </p:nvPr>
        </p:nvSpPr>
        <p:spPr/>
        <p:txBody>
          <a:bodyPr/>
          <a:lstStyle/>
          <a:p>
            <a:r>
              <a:rPr lang="en-US" dirty="0"/>
              <a:t>Issues</a:t>
            </a:r>
          </a:p>
        </p:txBody>
      </p:sp>
      <p:sp>
        <p:nvSpPr>
          <p:cNvPr id="19" name="Content Placeholder 18">
            <a:extLst>
              <a:ext uri="{FF2B5EF4-FFF2-40B4-BE49-F238E27FC236}">
                <a16:creationId xmlns:a16="http://schemas.microsoft.com/office/drawing/2014/main" id="{6E5B20EE-50BF-B09E-405E-F464303AEFEB}"/>
              </a:ext>
            </a:extLst>
          </p:cNvPr>
          <p:cNvSpPr>
            <a:spLocks noGrp="1"/>
          </p:cNvSpPr>
          <p:nvPr>
            <p:ph idx="1"/>
          </p:nvPr>
        </p:nvSpPr>
        <p:spPr>
          <a:xfrm>
            <a:off x="838200" y="1825625"/>
            <a:ext cx="10515600" cy="1012324"/>
          </a:xfrm>
        </p:spPr>
        <p:txBody>
          <a:bodyPr/>
          <a:lstStyle/>
          <a:p>
            <a:pPr marL="0" indent="0">
              <a:buNone/>
            </a:pPr>
            <a:r>
              <a:rPr lang="en-US" dirty="0"/>
              <a:t>Frequentist methods are under critique for at least the following three reasons.</a:t>
            </a:r>
          </a:p>
        </p:txBody>
      </p:sp>
      <p:sp>
        <p:nvSpPr>
          <p:cNvPr id="4" name="Date Placeholder 3">
            <a:extLst>
              <a:ext uri="{FF2B5EF4-FFF2-40B4-BE49-F238E27FC236}">
                <a16:creationId xmlns:a16="http://schemas.microsoft.com/office/drawing/2014/main" id="{E16D03E6-23FC-A61A-60AB-1C1036B30E20}"/>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8A9F93C5-1BE2-6E96-8E72-6F8A75A414B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ABC4C470-D98D-0639-8A2C-600451F8AB9B}"/>
              </a:ext>
            </a:extLst>
          </p:cNvPr>
          <p:cNvSpPr>
            <a:spLocks noGrp="1"/>
          </p:cNvSpPr>
          <p:nvPr>
            <p:ph type="sldNum" sz="quarter" idx="12"/>
          </p:nvPr>
        </p:nvSpPr>
        <p:spPr/>
        <p:txBody>
          <a:bodyPr/>
          <a:lstStyle/>
          <a:p>
            <a:fld id="{C6EBE6D1-86F0-4C3A-8077-EBA4C5B4BE81}" type="slidenum">
              <a:rPr lang="en-US" smtClean="0"/>
              <a:t>43</a:t>
            </a:fld>
            <a:endParaRPr lang="en-US"/>
          </a:p>
        </p:txBody>
      </p:sp>
      <p:grpSp>
        <p:nvGrpSpPr>
          <p:cNvPr id="3" name="Group 2">
            <a:extLst>
              <a:ext uri="{FF2B5EF4-FFF2-40B4-BE49-F238E27FC236}">
                <a16:creationId xmlns:a16="http://schemas.microsoft.com/office/drawing/2014/main" id="{1F05D53A-744B-CA1C-8591-933A4B66C1CB}"/>
              </a:ext>
            </a:extLst>
          </p:cNvPr>
          <p:cNvGrpSpPr/>
          <p:nvPr/>
        </p:nvGrpSpPr>
        <p:grpSpPr>
          <a:xfrm>
            <a:off x="1800428" y="3098529"/>
            <a:ext cx="2481943" cy="1983689"/>
            <a:chOff x="1800428" y="3098529"/>
            <a:chExt cx="2481943" cy="1983689"/>
          </a:xfrm>
        </p:grpSpPr>
        <p:grpSp>
          <p:nvGrpSpPr>
            <p:cNvPr id="7" name="Group 6">
              <a:extLst>
                <a:ext uri="{FF2B5EF4-FFF2-40B4-BE49-F238E27FC236}">
                  <a16:creationId xmlns:a16="http://schemas.microsoft.com/office/drawing/2014/main" id="{4AB53D48-622A-DDBF-303F-5EAD6B366E51}"/>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81D6716-7192-8A02-AF0D-6A3A1E7E63AF}"/>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Signpost with solid fill">
                <a:extLst>
                  <a:ext uri="{FF2B5EF4-FFF2-40B4-BE49-F238E27FC236}">
                    <a16:creationId xmlns:a16="http://schemas.microsoft.com/office/drawing/2014/main" id="{429082C1-7FAB-5F67-AE21-B3DF1337F4F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sp>
          <p:nvSpPr>
            <p:cNvPr id="13" name="TextBox 12">
              <a:extLst>
                <a:ext uri="{FF2B5EF4-FFF2-40B4-BE49-F238E27FC236}">
                  <a16:creationId xmlns:a16="http://schemas.microsoft.com/office/drawing/2014/main" id="{2E29EA92-B45F-F752-8BB4-98E7A0B588F3}"/>
                </a:ext>
              </a:extLst>
            </p:cNvPr>
            <p:cNvSpPr txBox="1"/>
            <p:nvPr/>
          </p:nvSpPr>
          <p:spPr>
            <a:xfrm>
              <a:off x="1800428" y="4435887"/>
              <a:ext cx="2481943" cy="646331"/>
            </a:xfrm>
            <a:prstGeom prst="rect">
              <a:avLst/>
            </a:prstGeom>
            <a:noFill/>
          </p:spPr>
          <p:txBody>
            <a:bodyPr wrap="square" rtlCol="0">
              <a:spAutoFit/>
            </a:bodyPr>
            <a:lstStyle/>
            <a:p>
              <a:pPr algn="ctr"/>
              <a:r>
                <a:rPr lang="en-US" b="1" dirty="0"/>
                <a:t>Arbitrary</a:t>
              </a:r>
              <a:br>
                <a:rPr lang="en-US" b="1" dirty="0"/>
              </a:br>
              <a:r>
                <a:rPr lang="en-US" b="1" dirty="0"/>
                <a:t>significance level</a:t>
              </a:r>
            </a:p>
          </p:txBody>
        </p:sp>
      </p:grpSp>
      <p:grpSp>
        <p:nvGrpSpPr>
          <p:cNvPr id="21" name="Group 20">
            <a:extLst>
              <a:ext uri="{FF2B5EF4-FFF2-40B4-BE49-F238E27FC236}">
                <a16:creationId xmlns:a16="http://schemas.microsoft.com/office/drawing/2014/main" id="{64BC24B2-5649-F7C2-24D6-C91330EC4E87}"/>
              </a:ext>
            </a:extLst>
          </p:cNvPr>
          <p:cNvGrpSpPr/>
          <p:nvPr/>
        </p:nvGrpSpPr>
        <p:grpSpPr>
          <a:xfrm>
            <a:off x="7826828" y="3096918"/>
            <a:ext cx="2481943" cy="1982078"/>
            <a:chOff x="7826828" y="3096918"/>
            <a:chExt cx="2481943" cy="1982078"/>
          </a:xfrm>
        </p:grpSpPr>
        <p:grpSp>
          <p:nvGrpSpPr>
            <p:cNvPr id="10" name="Group 9">
              <a:extLst>
                <a:ext uri="{FF2B5EF4-FFF2-40B4-BE49-F238E27FC236}">
                  <a16:creationId xmlns:a16="http://schemas.microsoft.com/office/drawing/2014/main" id="{8025EC1F-F6AC-3773-D39F-D6DB8805F28F}"/>
                </a:ext>
              </a:extLst>
            </p:cNvPr>
            <p:cNvGrpSpPr/>
            <p:nvPr/>
          </p:nvGrpSpPr>
          <p:grpSpPr>
            <a:xfrm>
              <a:off x="8527800" y="3096918"/>
              <a:ext cx="1080000" cy="1080000"/>
              <a:chOff x="2501400" y="3098529"/>
              <a:chExt cx="1080000" cy="1080000"/>
            </a:xfrm>
          </p:grpSpPr>
          <p:sp>
            <p:nvSpPr>
              <p:cNvPr id="11" name="Oval 10">
                <a:extLst>
                  <a:ext uri="{FF2B5EF4-FFF2-40B4-BE49-F238E27FC236}">
                    <a16:creationId xmlns:a16="http://schemas.microsoft.com/office/drawing/2014/main" id="{90AA446A-8A00-5AC9-215E-D93B18B16222}"/>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Arrow: Rotate right with solid fill">
                <a:extLst>
                  <a:ext uri="{FF2B5EF4-FFF2-40B4-BE49-F238E27FC236}">
                    <a16:creationId xmlns:a16="http://schemas.microsoft.com/office/drawing/2014/main" id="{30776BB9-0CA4-5F76-0C94-017D0A50FF7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4" name="TextBox 13">
              <a:extLst>
                <a:ext uri="{FF2B5EF4-FFF2-40B4-BE49-F238E27FC236}">
                  <a16:creationId xmlns:a16="http://schemas.microsoft.com/office/drawing/2014/main" id="{FADC24E1-A535-04C6-7C9F-FEC546AB65E6}"/>
                </a:ext>
              </a:extLst>
            </p:cNvPr>
            <p:cNvSpPr txBox="1"/>
            <p:nvPr/>
          </p:nvSpPr>
          <p:spPr>
            <a:xfrm>
              <a:off x="7826828" y="4432665"/>
              <a:ext cx="2481943" cy="646331"/>
            </a:xfrm>
            <a:prstGeom prst="rect">
              <a:avLst/>
            </a:prstGeom>
            <a:noFill/>
          </p:spPr>
          <p:txBody>
            <a:bodyPr wrap="square" rtlCol="0">
              <a:spAutoFit/>
            </a:bodyPr>
            <a:lstStyle/>
            <a:p>
              <a:pPr algn="ctr"/>
              <a:r>
                <a:rPr lang="en-US" b="1" dirty="0"/>
                <a:t>Unsound extension</a:t>
              </a:r>
              <a:br>
                <a:rPr lang="en-US" b="1" dirty="0"/>
              </a:br>
              <a:r>
                <a:rPr lang="en-US" b="1" dirty="0"/>
                <a:t>of the modus tollens</a:t>
              </a:r>
            </a:p>
          </p:txBody>
        </p:sp>
      </p:grpSp>
      <p:grpSp>
        <p:nvGrpSpPr>
          <p:cNvPr id="20" name="Group 19">
            <a:extLst>
              <a:ext uri="{FF2B5EF4-FFF2-40B4-BE49-F238E27FC236}">
                <a16:creationId xmlns:a16="http://schemas.microsoft.com/office/drawing/2014/main" id="{57CC6529-2E13-D108-0892-CA67D3560FC9}"/>
              </a:ext>
            </a:extLst>
          </p:cNvPr>
          <p:cNvGrpSpPr/>
          <p:nvPr/>
        </p:nvGrpSpPr>
        <p:grpSpPr>
          <a:xfrm>
            <a:off x="4813627" y="3095307"/>
            <a:ext cx="2481943" cy="1983689"/>
            <a:chOff x="4813627" y="3095307"/>
            <a:chExt cx="2481943" cy="1983689"/>
          </a:xfrm>
        </p:grpSpPr>
        <p:grpSp>
          <p:nvGrpSpPr>
            <p:cNvPr id="15" name="Group 14">
              <a:extLst>
                <a:ext uri="{FF2B5EF4-FFF2-40B4-BE49-F238E27FC236}">
                  <a16:creationId xmlns:a16="http://schemas.microsoft.com/office/drawing/2014/main" id="{998CAB31-BB57-F3D7-F87C-D9E5D2CFC595}"/>
                </a:ext>
              </a:extLst>
            </p:cNvPr>
            <p:cNvGrpSpPr/>
            <p:nvPr/>
          </p:nvGrpSpPr>
          <p:grpSpPr>
            <a:xfrm>
              <a:off x="5514599" y="3095307"/>
              <a:ext cx="1080000" cy="1080000"/>
              <a:chOff x="2501400" y="3098529"/>
              <a:chExt cx="1080000" cy="1080000"/>
            </a:xfrm>
          </p:grpSpPr>
          <p:sp>
            <p:nvSpPr>
              <p:cNvPr id="16" name="Oval 15">
                <a:extLst>
                  <a:ext uri="{FF2B5EF4-FFF2-40B4-BE49-F238E27FC236}">
                    <a16:creationId xmlns:a16="http://schemas.microsoft.com/office/drawing/2014/main" id="{B397B5B6-B8F4-BC1A-6FCD-78D0FF215903}"/>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Graphic 16" descr="Filter with solid fill">
                <a:extLst>
                  <a:ext uri="{FF2B5EF4-FFF2-40B4-BE49-F238E27FC236}">
                    <a16:creationId xmlns:a16="http://schemas.microsoft.com/office/drawing/2014/main" id="{880E859D-A30E-DF66-41B3-6810D996BFB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584200" y="3181329"/>
                <a:ext cx="914400" cy="914400"/>
              </a:xfrm>
              <a:prstGeom prst="rect">
                <a:avLst/>
              </a:prstGeom>
            </p:spPr>
          </p:pic>
        </p:grpSp>
        <p:sp>
          <p:nvSpPr>
            <p:cNvPr id="18" name="TextBox 17">
              <a:extLst>
                <a:ext uri="{FF2B5EF4-FFF2-40B4-BE49-F238E27FC236}">
                  <a16:creationId xmlns:a16="http://schemas.microsoft.com/office/drawing/2014/main" id="{969FD27B-D03C-1E5E-C045-8099F4C501F6}"/>
                </a:ext>
              </a:extLst>
            </p:cNvPr>
            <p:cNvSpPr txBox="1"/>
            <p:nvPr/>
          </p:nvSpPr>
          <p:spPr>
            <a:xfrm>
              <a:off x="4813627" y="4432665"/>
              <a:ext cx="2481943" cy="646331"/>
            </a:xfrm>
            <a:prstGeom prst="rect">
              <a:avLst/>
            </a:prstGeom>
            <a:noFill/>
          </p:spPr>
          <p:txBody>
            <a:bodyPr wrap="square" rtlCol="0">
              <a:spAutoFit/>
            </a:bodyPr>
            <a:lstStyle/>
            <a:p>
              <a:pPr algn="ctr"/>
              <a:r>
                <a:rPr lang="en-US" b="1" dirty="0"/>
                <a:t>Oversimplified summary</a:t>
              </a:r>
            </a:p>
          </p:txBody>
        </p:sp>
      </p:grpSp>
    </p:spTree>
    <p:extLst>
      <p:ext uri="{BB962C8B-B14F-4D97-AF65-F5344CB8AC3E}">
        <p14:creationId xmlns:p14="http://schemas.microsoft.com/office/powerpoint/2010/main" val="3872306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66D2-D263-B6F5-A899-48C8A2FBA4B7}"/>
              </a:ext>
            </a:extLst>
          </p:cNvPr>
          <p:cNvSpPr>
            <a:spLocks noGrp="1"/>
          </p:cNvSpPr>
          <p:nvPr>
            <p:ph type="title"/>
          </p:nvPr>
        </p:nvSpPr>
        <p:spPr/>
        <p:txBody>
          <a:bodyPr/>
          <a:lstStyle/>
          <a:p>
            <a:r>
              <a:rPr lang="sv-SE" dirty="0"/>
              <a:t>Modus tollens in </a:t>
            </a:r>
            <a:r>
              <a:rPr lang="sv-SE" dirty="0" err="1"/>
              <a:t>frequentist</a:t>
            </a:r>
            <a:r>
              <a:rPr lang="sv-SE" dirty="0"/>
              <a:t> </a:t>
            </a:r>
            <a:r>
              <a:rPr lang="sv-SE" dirty="0" err="1"/>
              <a:t>Analyses</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E139CE-FAB0-4A27-50CC-F0C74C8008E1}"/>
                  </a:ext>
                </a:extLst>
              </p:cNvPr>
              <p:cNvSpPr txBox="1"/>
              <p:nvPr/>
            </p:nvSpPr>
            <p:spPr>
              <a:xfrm>
                <a:off x="1501906" y="3548487"/>
                <a:ext cx="1095749"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𝑋</m:t>
                          </m:r>
                          <m:r>
                            <a:rPr lang="sv-SE" b="0"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𝑌</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en-US" i="1" smtClean="0">
                              <a:latin typeface="Cambria Math" panose="02040503050406030204" pitchFamily="18" charset="0"/>
                              <a:ea typeface="Cambria Math" panose="02040503050406030204" pitchFamily="18" charset="0"/>
                            </a:rPr>
                            <m:t>¬</m:t>
                          </m:r>
                          <m:r>
                            <a:rPr lang="sv-SE" b="0" i="1" smtClean="0">
                              <a:latin typeface="Cambria Math" panose="02040503050406030204" pitchFamily="18" charset="0"/>
                              <a:ea typeface="Cambria Math" panose="02040503050406030204" pitchFamily="18" charset="0"/>
                            </a:rPr>
                            <m:t>𝑋</m:t>
                          </m:r>
                        </m:den>
                      </m:f>
                    </m:oMath>
                  </m:oMathPara>
                </a14:m>
                <a:endParaRPr lang="en-US" dirty="0"/>
              </a:p>
            </p:txBody>
          </p:sp>
        </mc:Choice>
        <mc:Fallback xmlns="">
          <p:sp>
            <p:nvSpPr>
              <p:cNvPr id="4" name="TextBox 3">
                <a:extLst>
                  <a:ext uri="{FF2B5EF4-FFF2-40B4-BE49-F238E27FC236}">
                    <a16:creationId xmlns:a16="http://schemas.microsoft.com/office/drawing/2014/main" id="{01E139CE-FAB0-4A27-50CC-F0C74C8008E1}"/>
                  </a:ext>
                </a:extLst>
              </p:cNvPr>
              <p:cNvSpPr txBox="1">
                <a:spLocks noRot="1" noChangeAspect="1" noMove="1" noResize="1" noEditPoints="1" noAdjustHandles="1" noChangeArrowheads="1" noChangeShapeType="1" noTextEdit="1"/>
              </p:cNvSpPr>
              <p:nvPr/>
            </p:nvSpPr>
            <p:spPr>
              <a:xfrm>
                <a:off x="1501906" y="3548487"/>
                <a:ext cx="1095749" cy="51674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78817-8F79-0395-08FF-20352932FAE7}"/>
                  </a:ext>
                </a:extLst>
              </p:cNvPr>
              <p:cNvSpPr txBox="1"/>
              <p:nvPr/>
            </p:nvSpPr>
            <p:spPr>
              <a:xfrm>
                <a:off x="4550469" y="3512900"/>
                <a:ext cx="1399422" cy="587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𝑌</m:t>
                              </m:r>
                            </m:e>
                            <m:e>
                              <m:r>
                                <a:rPr lang="sv-SE" b="0" i="1" smtClean="0">
                                  <a:latin typeface="Cambria Math" panose="02040503050406030204" pitchFamily="18" charset="0"/>
                                </a:rPr>
                                <m:t>𝑋</m:t>
                              </m:r>
                            </m:e>
                          </m:d>
                          <m:r>
                            <a:rPr lang="sv-SE" b="0" i="1" smtClean="0">
                              <a:latin typeface="Cambria Math" panose="02040503050406030204" pitchFamily="18" charset="0"/>
                            </a:rPr>
                            <m:t>&lt;</m:t>
                          </m:r>
                          <m:r>
                            <a:rPr lang="sv-SE" b="0" i="1" smtClean="0">
                              <a:latin typeface="Cambria Math" panose="02040503050406030204" pitchFamily="18" charset="0"/>
                              <a:ea typeface="Cambria Math" panose="02040503050406030204" pitchFamily="18" charset="0"/>
                            </a:rPr>
                            <m:t>𝜖</m:t>
                          </m:r>
                          <m:r>
                            <a:rPr lang="sv-SE" b="0" i="1" smtClean="0">
                              <a:latin typeface="Cambria Math" panose="02040503050406030204" pitchFamily="18" charset="0"/>
                              <a:ea typeface="Cambria Math" panose="02040503050406030204" pitchFamily="18" charset="0"/>
                            </a:rPr>
                            <m:t>  </m:t>
                          </m:r>
                          <m:r>
                            <a:rPr lang="sv-SE" b="0" i="1" smtClean="0">
                              <a:latin typeface="Cambria Math" panose="02040503050406030204" pitchFamily="18" charset="0"/>
                              <a:ea typeface="Cambria Math" panose="02040503050406030204" pitchFamily="18" charset="0"/>
                            </a:rPr>
                            <m:t>𝑌</m:t>
                          </m:r>
                        </m:num>
                        <m:den>
                          <m:r>
                            <a:rPr lang="sv-SE" b="0" i="1" smtClean="0">
                              <a:latin typeface="Cambria Math" panose="02040503050406030204" pitchFamily="18" charset="0"/>
                            </a:rPr>
                            <m:t>𝑃</m:t>
                          </m:r>
                          <m:d>
                            <m:dPr>
                              <m:begChr m:val="["/>
                              <m:endChr m:val="]"/>
                              <m:ctrlPr>
                                <a:rPr lang="sv-SE" b="0" i="1" smtClean="0">
                                  <a:latin typeface="Cambria Math" panose="02040503050406030204" pitchFamily="18" charset="0"/>
                                </a:rPr>
                              </m:ctrlPr>
                            </m:dPr>
                            <m:e>
                              <m:r>
                                <a:rPr lang="sv-SE" b="0" i="1" smtClean="0">
                                  <a:latin typeface="Cambria Math" panose="02040503050406030204" pitchFamily="18" charset="0"/>
                                </a:rPr>
                                <m:t>𝑋</m:t>
                              </m:r>
                            </m:e>
                          </m:d>
                          <m:r>
                            <a:rPr lang="sv-SE" b="0" i="1" smtClean="0">
                              <a:latin typeface="Cambria Math" panose="02040503050406030204" pitchFamily="18" charset="0"/>
                            </a:rPr>
                            <m:t>&lt; </m:t>
                          </m:r>
                          <m:r>
                            <a:rPr lang="sv-SE" b="0" i="1" smtClean="0">
                              <a:latin typeface="Cambria Math" panose="02040503050406030204" pitchFamily="18" charset="0"/>
                              <a:ea typeface="Cambria Math" panose="02040503050406030204" pitchFamily="18" charset="0"/>
                            </a:rPr>
                            <m:t>𝜖</m:t>
                          </m:r>
                        </m:den>
                      </m:f>
                    </m:oMath>
                  </m:oMathPara>
                </a14:m>
                <a:endParaRPr lang="en-US" dirty="0"/>
              </a:p>
            </p:txBody>
          </p:sp>
        </mc:Choice>
        <mc:Fallback xmlns="">
          <p:sp>
            <p:nvSpPr>
              <p:cNvPr id="5" name="TextBox 4">
                <a:extLst>
                  <a:ext uri="{FF2B5EF4-FFF2-40B4-BE49-F238E27FC236}">
                    <a16:creationId xmlns:a16="http://schemas.microsoft.com/office/drawing/2014/main" id="{B3978817-8F79-0395-08FF-20352932FAE7}"/>
                  </a:ext>
                </a:extLst>
              </p:cNvPr>
              <p:cNvSpPr txBox="1">
                <a:spLocks noRot="1" noChangeAspect="1" noMove="1" noResize="1" noEditPoints="1" noAdjustHandles="1" noChangeArrowheads="1" noChangeShapeType="1" noTextEdit="1"/>
              </p:cNvSpPr>
              <p:nvPr/>
            </p:nvSpPr>
            <p:spPr>
              <a:xfrm>
                <a:off x="4550469" y="3512900"/>
                <a:ext cx="1399422" cy="587918"/>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922ABEA-2375-E323-C5A3-0A30A1971457}"/>
              </a:ext>
            </a:extLst>
          </p:cNvPr>
          <p:cNvSpPr txBox="1"/>
          <p:nvPr/>
        </p:nvSpPr>
        <p:spPr>
          <a:xfrm>
            <a:off x="1260348" y="2917247"/>
            <a:ext cx="1578864" cy="369332"/>
          </a:xfrm>
          <a:prstGeom prst="rect">
            <a:avLst/>
          </a:prstGeom>
          <a:noFill/>
        </p:spPr>
        <p:txBody>
          <a:bodyPr wrap="square" rtlCol="0">
            <a:spAutoFit/>
          </a:bodyPr>
          <a:lstStyle/>
          <a:p>
            <a:pPr algn="ctr"/>
            <a:r>
              <a:rPr lang="sv-SE" b="1" dirty="0"/>
              <a:t>Modus tollens</a:t>
            </a:r>
            <a:endParaRPr lang="en-US" b="1" dirty="0"/>
          </a:p>
        </p:txBody>
      </p:sp>
      <p:sp>
        <p:nvSpPr>
          <p:cNvPr id="7" name="TextBox 6">
            <a:extLst>
              <a:ext uri="{FF2B5EF4-FFF2-40B4-BE49-F238E27FC236}">
                <a16:creationId xmlns:a16="http://schemas.microsoft.com/office/drawing/2014/main" id="{F4CC0F3C-A760-AB3F-62A2-D6D88F4EBBF7}"/>
              </a:ext>
            </a:extLst>
          </p:cNvPr>
          <p:cNvSpPr txBox="1"/>
          <p:nvPr/>
        </p:nvSpPr>
        <p:spPr>
          <a:xfrm>
            <a:off x="4038600" y="2917247"/>
            <a:ext cx="2423160" cy="369332"/>
          </a:xfrm>
          <a:prstGeom prst="rect">
            <a:avLst/>
          </a:prstGeom>
          <a:noFill/>
        </p:spPr>
        <p:txBody>
          <a:bodyPr wrap="square" rtlCol="0">
            <a:spAutoFit/>
          </a:bodyPr>
          <a:lstStyle/>
          <a:p>
            <a:pPr algn="ctr"/>
            <a:r>
              <a:rPr lang="en-US" b="1" dirty="0"/>
              <a:t>Probabilistic extension</a:t>
            </a:r>
          </a:p>
        </p:txBody>
      </p:sp>
      <p:sp>
        <p:nvSpPr>
          <p:cNvPr id="8" name="TextBox 7">
            <a:extLst>
              <a:ext uri="{FF2B5EF4-FFF2-40B4-BE49-F238E27FC236}">
                <a16:creationId xmlns:a16="http://schemas.microsoft.com/office/drawing/2014/main" id="{AB979E5C-D899-33DC-E06A-6FF3CF790756}"/>
              </a:ext>
            </a:extLst>
          </p:cNvPr>
          <p:cNvSpPr txBox="1"/>
          <p:nvPr/>
        </p:nvSpPr>
        <p:spPr>
          <a:xfrm>
            <a:off x="978312" y="4313826"/>
            <a:ext cx="2142936" cy="1200329"/>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false,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false.</a:t>
            </a:r>
            <a:endParaRPr lang="en-US" dirty="0"/>
          </a:p>
        </p:txBody>
      </p:sp>
      <p:sp>
        <p:nvSpPr>
          <p:cNvPr id="9" name="TextBox 8">
            <a:extLst>
              <a:ext uri="{FF2B5EF4-FFF2-40B4-BE49-F238E27FC236}">
                <a16:creationId xmlns:a16="http://schemas.microsoft.com/office/drawing/2014/main" id="{74F30277-4E4C-7E85-41DC-67B679EF2809}"/>
              </a:ext>
            </a:extLst>
          </p:cNvPr>
          <p:cNvSpPr txBox="1"/>
          <p:nvPr/>
        </p:nvSpPr>
        <p:spPr>
          <a:xfrm>
            <a:off x="838200" y="6017796"/>
            <a:ext cx="6094476" cy="338554"/>
          </a:xfrm>
          <a:prstGeom prst="rect">
            <a:avLst/>
          </a:prstGeom>
          <a:noFill/>
        </p:spPr>
        <p:txBody>
          <a:bodyPr wrap="square">
            <a:spAutoFit/>
          </a:bodyPr>
          <a:lstStyle/>
          <a:p>
            <a:r>
              <a:rPr lang="en-US" sz="800" dirty="0" err="1"/>
              <a:t>Furia</a:t>
            </a:r>
            <a:r>
              <a:rPr lang="en-US" sz="800" dirty="0"/>
              <a:t>, C. A., Feldt, R., &amp; </a:t>
            </a:r>
            <a:r>
              <a:rPr lang="en-US" sz="800" dirty="0" err="1"/>
              <a:t>Torkar</a:t>
            </a:r>
            <a:r>
              <a:rPr lang="en-US" sz="800" dirty="0"/>
              <a:t>, R. (2019). Bayesian data analysis in empirical software engineering research. </a:t>
            </a:r>
            <a:r>
              <a:rPr lang="en-US" sz="800" i="1" dirty="0"/>
              <a:t>IEEE Transactions on Software Engineering</a:t>
            </a:r>
            <a:r>
              <a:rPr lang="en-US" sz="800" dirty="0"/>
              <a:t>, </a:t>
            </a:r>
            <a:r>
              <a:rPr lang="en-US" sz="800" i="1" dirty="0"/>
              <a:t>47</a:t>
            </a:r>
            <a:r>
              <a:rPr lang="en-US" sz="800" dirty="0"/>
              <a:t>(9), 1786-1810.</a:t>
            </a:r>
          </a:p>
        </p:txBody>
      </p:sp>
      <p:sp>
        <p:nvSpPr>
          <p:cNvPr id="10" name="TextBox 9">
            <a:extLst>
              <a:ext uri="{FF2B5EF4-FFF2-40B4-BE49-F238E27FC236}">
                <a16:creationId xmlns:a16="http://schemas.microsoft.com/office/drawing/2014/main" id="{29061E4B-C563-78C5-B8D9-5A4EDEB67308}"/>
              </a:ext>
            </a:extLst>
          </p:cNvPr>
          <p:cNvSpPr txBox="1"/>
          <p:nvPr/>
        </p:nvSpPr>
        <p:spPr>
          <a:xfrm>
            <a:off x="3829431" y="4313826"/>
            <a:ext cx="2841498" cy="1477328"/>
          </a:xfrm>
          <a:prstGeom prst="rect">
            <a:avLst/>
          </a:prstGeom>
          <a:noFill/>
        </p:spPr>
        <p:txBody>
          <a:bodyPr wrap="square">
            <a:spAutoFit/>
          </a:bodyPr>
          <a:lstStyle/>
          <a:p>
            <a:pPr algn="ctr"/>
            <a:r>
              <a:rPr lang="en-US" sz="1800" b="0" i="0" u="none" strike="noStrike" baseline="0" dirty="0">
                <a:solidFill>
                  <a:srgbClr val="231F20"/>
                </a:solidFill>
                <a:latin typeface="AdvP4C4E59"/>
              </a:rPr>
              <a:t>If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implies that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 (equivalently: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is improbably true), and we observe </a:t>
            </a:r>
            <a:r>
              <a:rPr lang="en-US" sz="1800" b="0" i="0" u="none" strike="noStrike" baseline="0" dirty="0">
                <a:solidFill>
                  <a:srgbClr val="231F20"/>
                </a:solidFill>
                <a:latin typeface="AdvP4C4E51"/>
              </a:rPr>
              <a:t>Y, </a:t>
            </a:r>
            <a:r>
              <a:rPr lang="en-US" sz="1800" b="0" i="0" u="none" strike="noStrike" baseline="0" dirty="0">
                <a:solidFill>
                  <a:srgbClr val="231F20"/>
                </a:solidFill>
                <a:latin typeface="AdvP4C4E59"/>
              </a:rPr>
              <a:t>then </a:t>
            </a:r>
            <a:r>
              <a:rPr lang="en-US" sz="1800" b="0" i="0" u="none" strike="noStrike" baseline="0" dirty="0">
                <a:solidFill>
                  <a:srgbClr val="231F20"/>
                </a:solidFill>
                <a:latin typeface="AdvP4C4E51"/>
              </a:rPr>
              <a:t>X </a:t>
            </a:r>
            <a:r>
              <a:rPr lang="en-US" sz="1800" b="0" i="0" u="none" strike="noStrike" baseline="0" dirty="0">
                <a:solidFill>
                  <a:srgbClr val="231F20"/>
                </a:solidFill>
                <a:latin typeface="AdvP4C4E59"/>
              </a:rPr>
              <a:t>is </a:t>
            </a:r>
            <a:r>
              <a:rPr lang="en-US" sz="1800" b="0" i="0" u="none" strike="noStrike" baseline="0" dirty="0">
                <a:solidFill>
                  <a:srgbClr val="231F20"/>
                </a:solidFill>
                <a:latin typeface="AdvP4C4E51"/>
              </a:rPr>
              <a:t>probably </a:t>
            </a:r>
            <a:r>
              <a:rPr lang="en-US" sz="1800" b="0" i="0" u="none" strike="noStrike" baseline="0" dirty="0">
                <a:solidFill>
                  <a:srgbClr val="231F20"/>
                </a:solidFill>
                <a:latin typeface="AdvP4C4E59"/>
              </a:rPr>
              <a:t>false.</a:t>
            </a:r>
            <a:endParaRPr lang="en-US" dirty="0"/>
          </a:p>
        </p:txBody>
      </p:sp>
      <p:cxnSp>
        <p:nvCxnSpPr>
          <p:cNvPr id="11" name="Straight Arrow Connector 10">
            <a:extLst>
              <a:ext uri="{FF2B5EF4-FFF2-40B4-BE49-F238E27FC236}">
                <a16:creationId xmlns:a16="http://schemas.microsoft.com/office/drawing/2014/main" id="{FF66A466-3C99-E87F-0DD1-FF315B1E06F9}"/>
              </a:ext>
            </a:extLst>
          </p:cNvPr>
          <p:cNvCxnSpPr>
            <a:cxnSpLocks/>
            <a:stCxn id="6" idx="3"/>
            <a:endCxn id="7" idx="1"/>
          </p:cNvCxnSpPr>
          <p:nvPr/>
        </p:nvCxnSpPr>
        <p:spPr>
          <a:xfrm>
            <a:off x="2839212" y="3101913"/>
            <a:ext cx="1199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78F2AD7-9BBD-9FF4-0639-6594A8CD0548}"/>
              </a:ext>
            </a:extLst>
          </p:cNvPr>
          <p:cNvSpPr/>
          <p:nvPr/>
        </p:nvSpPr>
        <p:spPr>
          <a:xfrm>
            <a:off x="7251192" y="2790139"/>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1:</a:t>
            </a:r>
          </a:p>
          <a:p>
            <a:pPr marL="285750" indent="-285750">
              <a:buFont typeface="Arial" panose="020B0604020202020204" pitchFamily="34" charset="0"/>
              <a:buChar char="•"/>
            </a:pPr>
            <a:r>
              <a:rPr lang="en-US" dirty="0">
                <a:solidFill>
                  <a:schemeClr val="tx1"/>
                </a:solidFill>
              </a:rPr>
              <a:t>X: a person lives in Switzerland</a:t>
            </a:r>
          </a:p>
          <a:p>
            <a:pPr marL="285750" indent="-285750">
              <a:buFont typeface="Arial" panose="020B0604020202020204" pitchFamily="34" charset="0"/>
              <a:buChar char="•"/>
            </a:pPr>
            <a:r>
              <a:rPr lang="en-US" dirty="0">
                <a:solidFill>
                  <a:schemeClr val="tx1"/>
                </a:solidFill>
              </a:rPr>
              <a:t>Y: a person is the King of Sweden</a:t>
            </a:r>
          </a:p>
          <a:p>
            <a:r>
              <a:rPr lang="en-US" dirty="0">
                <a:solidFill>
                  <a:schemeClr val="tx1"/>
                </a:solidFill>
              </a:rPr>
              <a:t>P[Y|X] is probably false, so if we observe Y then P[X] is probably false.</a:t>
            </a:r>
          </a:p>
        </p:txBody>
      </p:sp>
      <p:sp>
        <p:nvSpPr>
          <p:cNvPr id="13" name="Rectangle 12">
            <a:extLst>
              <a:ext uri="{FF2B5EF4-FFF2-40B4-BE49-F238E27FC236}">
                <a16:creationId xmlns:a16="http://schemas.microsoft.com/office/drawing/2014/main" id="{3EEEA5EF-5CD0-0298-424A-E735181E87EB}"/>
              </a:ext>
            </a:extLst>
          </p:cNvPr>
          <p:cNvSpPr/>
          <p:nvPr/>
        </p:nvSpPr>
        <p:spPr>
          <a:xfrm>
            <a:off x="7251192" y="4419867"/>
            <a:ext cx="4178808" cy="147732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Example 2:</a:t>
            </a:r>
          </a:p>
          <a:p>
            <a:pPr marL="285750" indent="-285750">
              <a:buFont typeface="Arial" panose="020B0604020202020204" pitchFamily="34" charset="0"/>
              <a:buChar char="•"/>
            </a:pPr>
            <a:r>
              <a:rPr lang="en-US" dirty="0">
                <a:solidFill>
                  <a:schemeClr val="tx1"/>
                </a:solidFill>
              </a:rPr>
              <a:t>X: a person lives in London</a:t>
            </a:r>
          </a:p>
          <a:p>
            <a:pPr marL="285750" indent="-285750">
              <a:buFont typeface="Arial" panose="020B0604020202020204" pitchFamily="34" charset="0"/>
              <a:buChar char="•"/>
            </a:pPr>
            <a:r>
              <a:rPr lang="en-US" dirty="0">
                <a:solidFill>
                  <a:schemeClr val="tx1"/>
                </a:solidFill>
              </a:rPr>
              <a:t>Y: a person is the Queen of England</a:t>
            </a:r>
          </a:p>
          <a:p>
            <a:r>
              <a:rPr lang="en-US" dirty="0">
                <a:solidFill>
                  <a:schemeClr val="tx1"/>
                </a:solidFill>
              </a:rPr>
              <a:t>P[Y|X] is probably false, </a:t>
            </a:r>
            <a:r>
              <a:rPr lang="en-US" b="1" dirty="0">
                <a:solidFill>
                  <a:srgbClr val="C00000"/>
                </a:solidFill>
              </a:rPr>
              <a:t>but if we observe Y then P[X] is actually true</a:t>
            </a:r>
            <a:r>
              <a:rPr lang="en-US" dirty="0">
                <a:solidFill>
                  <a:schemeClr val="tx1"/>
                </a:solidFill>
              </a:rPr>
              <a:t>.</a:t>
            </a:r>
          </a:p>
        </p:txBody>
      </p:sp>
      <p:sp>
        <p:nvSpPr>
          <p:cNvPr id="14" name="Speech Bubble: Rectangle 13">
            <a:extLst>
              <a:ext uri="{FF2B5EF4-FFF2-40B4-BE49-F238E27FC236}">
                <a16:creationId xmlns:a16="http://schemas.microsoft.com/office/drawing/2014/main" id="{E5FE55FA-995C-195E-1FE8-DD3996872346}"/>
              </a:ext>
            </a:extLst>
          </p:cNvPr>
          <p:cNvSpPr/>
          <p:nvPr/>
        </p:nvSpPr>
        <p:spPr>
          <a:xfrm>
            <a:off x="2902266" y="2233242"/>
            <a:ext cx="1648203" cy="624977"/>
          </a:xfrm>
          <a:prstGeom prst="wedgeRectCallout">
            <a:avLst>
              <a:gd name="adj1" fmla="val -25100"/>
              <a:gd name="adj2" fmla="val 815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extension is not sound!</a:t>
            </a:r>
          </a:p>
        </p:txBody>
      </p:sp>
      <p:sp>
        <p:nvSpPr>
          <p:cNvPr id="3" name="Date Placeholder 2">
            <a:extLst>
              <a:ext uri="{FF2B5EF4-FFF2-40B4-BE49-F238E27FC236}">
                <a16:creationId xmlns:a16="http://schemas.microsoft.com/office/drawing/2014/main" id="{60AD5E71-DB59-9AD1-19A8-3F054FD69BDB}"/>
              </a:ext>
            </a:extLst>
          </p:cNvPr>
          <p:cNvSpPr>
            <a:spLocks noGrp="1"/>
          </p:cNvSpPr>
          <p:nvPr>
            <p:ph type="dt" sz="half" idx="10"/>
          </p:nvPr>
        </p:nvSpPr>
        <p:spPr/>
        <p:txBody>
          <a:bodyPr/>
          <a:lstStyle/>
          <a:p>
            <a:r>
              <a:rPr lang="en-US"/>
              <a:t>2024-10-17</a:t>
            </a:r>
          </a:p>
        </p:txBody>
      </p:sp>
      <p:sp>
        <p:nvSpPr>
          <p:cNvPr id="15" name="Footer Placeholder 14">
            <a:extLst>
              <a:ext uri="{FF2B5EF4-FFF2-40B4-BE49-F238E27FC236}">
                <a16:creationId xmlns:a16="http://schemas.microsoft.com/office/drawing/2014/main" id="{FC61A804-0359-AFB8-96A4-59AE50991599}"/>
              </a:ext>
            </a:extLst>
          </p:cNvPr>
          <p:cNvSpPr>
            <a:spLocks noGrp="1"/>
          </p:cNvSpPr>
          <p:nvPr>
            <p:ph type="ftr" sz="quarter" idx="11"/>
          </p:nvPr>
        </p:nvSpPr>
        <p:spPr/>
        <p:txBody>
          <a:bodyPr/>
          <a:lstStyle/>
          <a:p>
            <a:r>
              <a:rPr lang="en-US"/>
              <a:t>Bayesian Data Analysis for Statistical Causal Inference</a:t>
            </a:r>
          </a:p>
        </p:txBody>
      </p:sp>
      <p:sp>
        <p:nvSpPr>
          <p:cNvPr id="16" name="Slide Number Placeholder 15">
            <a:extLst>
              <a:ext uri="{FF2B5EF4-FFF2-40B4-BE49-F238E27FC236}">
                <a16:creationId xmlns:a16="http://schemas.microsoft.com/office/drawing/2014/main" id="{DF73D5C0-B6E9-1A4A-7D34-DEAE28BCB34E}"/>
              </a:ext>
            </a:extLst>
          </p:cNvPr>
          <p:cNvSpPr>
            <a:spLocks noGrp="1"/>
          </p:cNvSpPr>
          <p:nvPr>
            <p:ph type="sldNum" sz="quarter" idx="12"/>
          </p:nvPr>
        </p:nvSpPr>
        <p:spPr/>
        <p:txBody>
          <a:bodyPr/>
          <a:lstStyle/>
          <a:p>
            <a:fld id="{C6EBE6D1-86F0-4C3A-8077-EBA4C5B4BE81}" type="slidenum">
              <a:rPr lang="en-US" smtClean="0"/>
              <a:t>44</a:t>
            </a:fld>
            <a:endParaRPr lang="en-US"/>
          </a:p>
        </p:txBody>
      </p:sp>
    </p:spTree>
    <p:extLst>
      <p:ext uri="{BB962C8B-B14F-4D97-AF65-F5344CB8AC3E}">
        <p14:creationId xmlns:p14="http://schemas.microsoft.com/office/powerpoint/2010/main" val="43737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animBg="1"/>
      <p:bldP spid="13" grpId="0" animBg="1"/>
      <p:bldP spid="1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CF7525-0200-C317-0780-DF9B8BC523FD}"/>
              </a:ext>
            </a:extLst>
          </p:cNvPr>
          <p:cNvSpPr>
            <a:spLocks noGrp="1"/>
          </p:cNvSpPr>
          <p:nvPr>
            <p:ph type="title"/>
          </p:nvPr>
        </p:nvSpPr>
        <p:spPr/>
        <p:txBody>
          <a:bodyPr/>
          <a:lstStyle/>
          <a:p>
            <a:r>
              <a:rPr lang="en-US" dirty="0"/>
              <a:t>Bayesian Data Analysis</a:t>
            </a:r>
          </a:p>
        </p:txBody>
      </p:sp>
      <p:sp>
        <p:nvSpPr>
          <p:cNvPr id="5" name="Text Placeholder 4">
            <a:extLst>
              <a:ext uri="{FF2B5EF4-FFF2-40B4-BE49-F238E27FC236}">
                <a16:creationId xmlns:a16="http://schemas.microsoft.com/office/drawing/2014/main" id="{49D7AFDA-8826-2D1A-B4B0-AE275D4918DD}"/>
              </a:ext>
            </a:extLst>
          </p:cNvPr>
          <p:cNvSpPr>
            <a:spLocks noGrp="1"/>
          </p:cNvSpPr>
          <p:nvPr>
            <p:ph type="body" idx="1"/>
          </p:nvPr>
        </p:nvSpPr>
        <p:spPr/>
        <p:txBody>
          <a:bodyPr/>
          <a:lstStyle/>
          <a:p>
            <a:r>
              <a:rPr lang="en-US" dirty="0"/>
              <a:t>For statistical causal inference</a:t>
            </a:r>
          </a:p>
        </p:txBody>
      </p:sp>
      <p:sp>
        <p:nvSpPr>
          <p:cNvPr id="2" name="Date Placeholder 1">
            <a:extLst>
              <a:ext uri="{FF2B5EF4-FFF2-40B4-BE49-F238E27FC236}">
                <a16:creationId xmlns:a16="http://schemas.microsoft.com/office/drawing/2014/main" id="{FA6A5889-ACA8-8CB3-47EB-A1B2C2551C14}"/>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EACAF96-2AB5-EA1F-5D66-B61D2E75E1C8}"/>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3D4183B8-28E5-2770-F1C9-AC5B2C5827A0}"/>
              </a:ext>
            </a:extLst>
          </p:cNvPr>
          <p:cNvSpPr>
            <a:spLocks noGrp="1"/>
          </p:cNvSpPr>
          <p:nvPr>
            <p:ph type="sldNum" sz="quarter" idx="12"/>
          </p:nvPr>
        </p:nvSpPr>
        <p:spPr/>
        <p:txBody>
          <a:bodyPr/>
          <a:lstStyle/>
          <a:p>
            <a:fld id="{C6EBE6D1-86F0-4C3A-8077-EBA4C5B4BE81}" type="slidenum">
              <a:rPr lang="en-US" smtClean="0"/>
              <a:t>45</a:t>
            </a:fld>
            <a:endParaRPr lang="en-US"/>
          </a:p>
        </p:txBody>
      </p:sp>
    </p:spTree>
    <p:extLst>
      <p:ext uri="{BB962C8B-B14F-4D97-AF65-F5344CB8AC3E}">
        <p14:creationId xmlns:p14="http://schemas.microsoft.com/office/powerpoint/2010/main" val="10266681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62E4-7797-F4E5-8D5D-9D510BDA4623}"/>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A183CF-3949-DC28-5EB3-BA38ECA1B870}"/>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𝐻</m:t>
                          </m:r>
                        </m:e>
                        <m:e>
                          <m:r>
                            <a:rPr lang="sv-SE" b="0" i="1" smtClean="0">
                              <a:latin typeface="Cambria Math" panose="02040503050406030204" pitchFamily="18" charset="0"/>
                            </a:rPr>
                            <m:t>𝐸</m:t>
                          </m:r>
                        </m:e>
                      </m:d>
                      <m:r>
                        <a:rPr lang="sv-SE" b="0" i="1" smtClean="0">
                          <a:latin typeface="Cambria Math" panose="02040503050406030204" pitchFamily="18" charset="0"/>
                        </a:rPr>
                        <m:t>=</m:t>
                      </m:r>
                      <m:f>
                        <m:fPr>
                          <m:ctrlPr>
                            <a:rPr lang="sv-SE" b="0" i="1" smtClean="0">
                              <a:latin typeface="Cambria Math" panose="02040503050406030204" pitchFamily="18" charset="0"/>
                            </a:rPr>
                          </m:ctrlPr>
                        </m:fPr>
                        <m:num>
                          <m:r>
                            <a:rPr lang="sv-SE" b="0" i="1" smtClean="0">
                              <a:latin typeface="Cambria Math" panose="02040503050406030204" pitchFamily="18" charset="0"/>
                            </a:rPr>
                            <m:t>𝑃</m:t>
                          </m:r>
                          <m:d>
                            <m:dPr>
                              <m:ctrlPr>
                                <a:rPr lang="sv-SE" b="0" i="1" smtClean="0">
                                  <a:latin typeface="Cambria Math" panose="02040503050406030204" pitchFamily="18" charset="0"/>
                                </a:rPr>
                              </m:ctrlPr>
                            </m:dPr>
                            <m:e>
                              <m:r>
                                <a:rPr lang="sv-SE" b="0" i="1" smtClean="0">
                                  <a:latin typeface="Cambria Math" panose="02040503050406030204" pitchFamily="18" charset="0"/>
                                </a:rPr>
                                <m:t>𝐸</m:t>
                              </m:r>
                            </m:e>
                            <m:e>
                              <m:r>
                                <a:rPr lang="sv-SE" b="0" i="1" smtClean="0">
                                  <a:latin typeface="Cambria Math" panose="02040503050406030204" pitchFamily="18" charset="0"/>
                                </a:rPr>
                                <m:t>𝐻</m:t>
                              </m:r>
                            </m:e>
                          </m:d>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num>
                        <m:den>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den>
                      </m:f>
                    </m:oMath>
                  </m:oMathPara>
                </a14:m>
                <a:endParaRPr lang="sv-SE" b="0" dirty="0"/>
              </a:p>
              <a:p>
                <a:pPr marL="0" indent="0">
                  <a:buNone/>
                </a:pPr>
                <a:r>
                  <a:rPr lang="en-US" dirty="0"/>
                  <a:t>Where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oMath>
                </a14:m>
                <a:r>
                  <a:rPr lang="en-US" dirty="0"/>
                  <a:t> is the posterior probability, i.e., the probability that hypothesis H is true after observing evidence 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𝐸</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oMath>
                </a14:m>
                <a:r>
                  <a:rPr lang="en-US" dirty="0"/>
                  <a:t> is the likelihood, i.e., the probability of observing evidence E given hypothesis H is true,</a:t>
                </a:r>
              </a:p>
              <a:p>
                <a14:m>
                  <m:oMath xmlns:m="http://schemas.openxmlformats.org/officeDocument/2006/math">
                    <m:r>
                      <a:rPr lang="sv-SE" b="0" i="1" smtClean="0">
                        <a:latin typeface="Cambria Math" panose="02040503050406030204" pitchFamily="18" charset="0"/>
                      </a:rPr>
                      <m:t>𝑃</m:t>
                    </m:r>
                    <m:r>
                      <a:rPr lang="sv-SE" b="0" i="1" smtClean="0">
                        <a:latin typeface="Cambria Math" panose="02040503050406030204" pitchFamily="18" charset="0"/>
                      </a:rPr>
                      <m:t>(</m:t>
                    </m:r>
                    <m:r>
                      <a:rPr lang="sv-SE" b="0" i="1" smtClean="0">
                        <a:latin typeface="Cambria Math" panose="02040503050406030204" pitchFamily="18" charset="0"/>
                      </a:rPr>
                      <m:t>𝐻</m:t>
                    </m:r>
                    <m:r>
                      <a:rPr lang="sv-SE" b="0" i="1" smtClean="0">
                        <a:latin typeface="Cambria Math" panose="02040503050406030204" pitchFamily="18" charset="0"/>
                      </a:rPr>
                      <m:t>)</m:t>
                    </m:r>
                  </m:oMath>
                </a14:m>
                <a:r>
                  <a:rPr lang="en-US" dirty="0"/>
                  <a:t> </a:t>
                </a:r>
                <a:r>
                  <a:rPr lang="sv-SE" dirty="0"/>
                  <a:t>is the </a:t>
                </a:r>
                <a:r>
                  <a:rPr lang="en-US" dirty="0"/>
                  <a:t>prior probability of hypothesis H, and </a:t>
                </a:r>
                <a:endParaRPr lang="sv-SE" i="1" dirty="0">
                  <a:latin typeface="Cambria Math" panose="02040503050406030204" pitchFamily="18" charset="0"/>
                </a:endParaRPr>
              </a:p>
              <a:p>
                <a14:m>
                  <m:oMath xmlns:m="http://schemas.openxmlformats.org/officeDocument/2006/math">
                    <m:r>
                      <a:rPr lang="sv-SE" i="1">
                        <a:latin typeface="Cambria Math" panose="02040503050406030204" pitchFamily="18" charset="0"/>
                      </a:rPr>
                      <m:t>𝑃</m:t>
                    </m:r>
                    <m:r>
                      <a:rPr lang="sv-SE" i="1">
                        <a:latin typeface="Cambria Math" panose="02040503050406030204" pitchFamily="18" charset="0"/>
                      </a:rPr>
                      <m:t>(</m:t>
                    </m:r>
                    <m:r>
                      <a:rPr lang="sv-SE" b="0" i="1" smtClean="0">
                        <a:latin typeface="Cambria Math" panose="02040503050406030204" pitchFamily="18" charset="0"/>
                      </a:rPr>
                      <m:t>𝐸</m:t>
                    </m:r>
                    <m:r>
                      <a:rPr lang="sv-SE" i="1">
                        <a:latin typeface="Cambria Math" panose="02040503050406030204" pitchFamily="18" charset="0"/>
                      </a:rPr>
                      <m:t>)</m:t>
                    </m:r>
                  </m:oMath>
                </a14:m>
                <a:r>
                  <a:rPr lang="en-US" dirty="0"/>
                  <a:t> is the marginal likelihood or “model evidence”.</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D1A183CF-3949-DC28-5EB3-BA38ECA1B870}"/>
                  </a:ext>
                </a:extLst>
              </p:cNvPr>
              <p:cNvSpPr>
                <a:spLocks noGrp="1" noRot="1" noChangeAspect="1" noMove="1" noResize="1" noEditPoints="1" noAdjustHandles="1" noChangeArrowheads="1" noChangeShapeType="1" noTextEdit="1"/>
              </p:cNvSpPr>
              <p:nvPr>
                <p:ph idx="1"/>
              </p:nvPr>
            </p:nvSpPr>
            <p:spPr>
              <a:blipFill>
                <a:blip r:embed="rId2"/>
                <a:stretch>
                  <a:fillRect l="-1217" r="-1101" b="-11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6E01F7-63B8-D1B2-4B83-BB6AAC58771A}"/>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6C545FCB-08CB-055A-2F04-4069B45BAED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CE648900-D064-E9F0-2153-8A516C8024ED}"/>
              </a:ext>
            </a:extLst>
          </p:cNvPr>
          <p:cNvSpPr>
            <a:spLocks noGrp="1"/>
          </p:cNvSpPr>
          <p:nvPr>
            <p:ph type="sldNum" sz="quarter" idx="12"/>
          </p:nvPr>
        </p:nvSpPr>
        <p:spPr/>
        <p:txBody>
          <a:bodyPr/>
          <a:lstStyle/>
          <a:p>
            <a:fld id="{C6EBE6D1-86F0-4C3A-8077-EBA4C5B4BE81}" type="slidenum">
              <a:rPr lang="en-US" smtClean="0"/>
              <a:t>46</a:t>
            </a:fld>
            <a:endParaRPr lang="en-US"/>
          </a:p>
        </p:txBody>
      </p:sp>
    </p:spTree>
    <p:extLst>
      <p:ext uri="{BB962C8B-B14F-4D97-AF65-F5344CB8AC3E}">
        <p14:creationId xmlns:p14="http://schemas.microsoft.com/office/powerpoint/2010/main" val="12191038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BDFA-DD98-5074-F855-6952DEF9CA16}"/>
              </a:ext>
            </a:extLst>
          </p:cNvPr>
          <p:cNvSpPr>
            <a:spLocks noGrp="1"/>
          </p:cNvSpPr>
          <p:nvPr>
            <p:ph type="title"/>
          </p:nvPr>
        </p:nvSpPr>
        <p:spPr/>
        <p:txBody>
          <a:bodyPr/>
          <a:lstStyle/>
          <a:p>
            <a:r>
              <a:rPr lang="en-US" dirty="0"/>
              <a:t>The Bayesian Data Analysis Approach</a:t>
            </a:r>
          </a:p>
        </p:txBody>
      </p:sp>
      <p:sp>
        <p:nvSpPr>
          <p:cNvPr id="3" name="Content Placeholder 2">
            <a:extLst>
              <a:ext uri="{FF2B5EF4-FFF2-40B4-BE49-F238E27FC236}">
                <a16:creationId xmlns:a16="http://schemas.microsoft.com/office/drawing/2014/main" id="{63793681-509F-4BBF-B874-7246C72FD2E0}"/>
              </a:ext>
            </a:extLst>
          </p:cNvPr>
          <p:cNvSpPr>
            <a:spLocks noGrp="1"/>
          </p:cNvSpPr>
          <p:nvPr>
            <p:ph idx="1"/>
          </p:nvPr>
        </p:nvSpPr>
        <p:spPr/>
        <p:txBody>
          <a:bodyPr/>
          <a:lstStyle/>
          <a:p>
            <a:pPr marL="514350" indent="-514350">
              <a:buFont typeface="+mj-lt"/>
              <a:buAutoNum type="arabicPeriod"/>
            </a:pPr>
            <a:r>
              <a:rPr lang="en-US" dirty="0"/>
              <a:t>Define </a:t>
            </a:r>
            <a:r>
              <a:rPr lang="en-US" b="1" dirty="0"/>
              <a:t>regression formula</a:t>
            </a:r>
          </a:p>
          <a:p>
            <a:pPr marL="514350" indent="-514350">
              <a:buFont typeface="+mj-lt"/>
              <a:buAutoNum type="arabicPeriod"/>
            </a:pPr>
            <a:r>
              <a:rPr lang="en-US" dirty="0"/>
              <a:t>Determine </a:t>
            </a:r>
            <a:r>
              <a:rPr lang="en-US" b="1" dirty="0"/>
              <a:t>model distribution</a:t>
            </a:r>
          </a:p>
          <a:p>
            <a:pPr marL="514350" indent="-514350">
              <a:buFont typeface="+mj-lt"/>
              <a:buAutoNum type="arabicPeriod"/>
            </a:pPr>
            <a:r>
              <a:rPr lang="en-US" dirty="0"/>
              <a:t>Select </a:t>
            </a:r>
            <a:r>
              <a:rPr lang="en-US" b="1" dirty="0"/>
              <a:t>priors</a:t>
            </a:r>
            <a:r>
              <a:rPr lang="en-US" dirty="0"/>
              <a:t> for all included factors</a:t>
            </a:r>
          </a:p>
          <a:p>
            <a:pPr marL="514350" indent="-514350">
              <a:buFont typeface="+mj-lt"/>
              <a:buAutoNum type="arabicPeriod"/>
            </a:pPr>
            <a:r>
              <a:rPr lang="en-US" dirty="0"/>
              <a:t>Run </a:t>
            </a:r>
            <a:r>
              <a:rPr lang="en-US" b="1" dirty="0"/>
              <a:t>prior predictive check</a:t>
            </a:r>
          </a:p>
          <a:p>
            <a:pPr marL="514350" indent="-514350">
              <a:buFont typeface="+mj-lt"/>
              <a:buAutoNum type="arabicPeriod"/>
            </a:pPr>
            <a:r>
              <a:rPr lang="en-US" b="1" dirty="0"/>
              <a:t>Fit the model </a:t>
            </a:r>
            <a:r>
              <a:rPr lang="en-US" dirty="0"/>
              <a:t>to the collected data</a:t>
            </a:r>
          </a:p>
          <a:p>
            <a:pPr marL="514350" indent="-514350">
              <a:buFont typeface="+mj-lt"/>
              <a:buAutoNum type="arabicPeriod"/>
            </a:pPr>
            <a:r>
              <a:rPr lang="en-US" dirty="0"/>
              <a:t>Run </a:t>
            </a:r>
            <a:r>
              <a:rPr lang="en-US" b="1" dirty="0"/>
              <a:t>posterior predictive check</a:t>
            </a:r>
          </a:p>
          <a:p>
            <a:pPr marL="514350" indent="-514350">
              <a:buFont typeface="+mj-lt"/>
              <a:buAutoNum type="arabicPeriod"/>
            </a:pPr>
            <a:r>
              <a:rPr lang="en-US" dirty="0"/>
              <a:t>Plot </a:t>
            </a:r>
            <a:r>
              <a:rPr lang="en-US" b="1" dirty="0"/>
              <a:t>marginal distributions</a:t>
            </a:r>
          </a:p>
        </p:txBody>
      </p:sp>
      <p:sp>
        <p:nvSpPr>
          <p:cNvPr id="4" name="Date Placeholder 3">
            <a:extLst>
              <a:ext uri="{FF2B5EF4-FFF2-40B4-BE49-F238E27FC236}">
                <a16:creationId xmlns:a16="http://schemas.microsoft.com/office/drawing/2014/main" id="{7853CEEC-2AF3-92E3-EA6C-8601CAC6D6F4}"/>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09813379-622C-9DFA-71D3-D0F2A6549985}"/>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9F90D1C8-AB9E-2E02-D0D6-BB067B584D80}"/>
              </a:ext>
            </a:extLst>
          </p:cNvPr>
          <p:cNvSpPr>
            <a:spLocks noGrp="1"/>
          </p:cNvSpPr>
          <p:nvPr>
            <p:ph type="sldNum" sz="quarter" idx="12"/>
          </p:nvPr>
        </p:nvSpPr>
        <p:spPr/>
        <p:txBody>
          <a:bodyPr/>
          <a:lstStyle/>
          <a:p>
            <a:fld id="{C6EBE6D1-86F0-4C3A-8077-EBA4C5B4BE81}" type="slidenum">
              <a:rPr lang="en-US" smtClean="0"/>
              <a:t>47</a:t>
            </a:fld>
            <a:endParaRPr lang="en-US"/>
          </a:p>
        </p:txBody>
      </p:sp>
    </p:spTree>
    <p:extLst>
      <p:ext uri="{BB962C8B-B14F-4D97-AF65-F5344CB8AC3E}">
        <p14:creationId xmlns:p14="http://schemas.microsoft.com/office/powerpoint/2010/main" val="417811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AutoNum type="arabicPeriod"/>
            </a:pPr>
            <a:r>
              <a:rPr lang="en-US" dirty="0"/>
              <a:t>Define </a:t>
            </a:r>
            <a:r>
              <a:rPr lang="en-US" b="1" dirty="0"/>
              <a:t>regression formula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48</a:t>
            </a:fld>
            <a:endParaRPr lang="en-US"/>
          </a:p>
        </p:txBody>
      </p:sp>
      <p:pic>
        <p:nvPicPr>
          <p:cNvPr id="7" name="Picture 6">
            <a:extLst>
              <a:ext uri="{FF2B5EF4-FFF2-40B4-BE49-F238E27FC236}">
                <a16:creationId xmlns:a16="http://schemas.microsoft.com/office/drawing/2014/main" id="{B25685E3-5E17-3EA5-6DAF-2EFAEF09A499}"/>
              </a:ext>
            </a:extLst>
          </p:cNvPr>
          <p:cNvPicPr>
            <a:picLocks noChangeAspect="1"/>
          </p:cNvPicPr>
          <p:nvPr/>
        </p:nvPicPr>
        <p:blipFill>
          <a:blip r:embed="rId2"/>
          <a:stretch>
            <a:fillRect/>
          </a:stretch>
        </p:blipFill>
        <p:spPr>
          <a:xfrm>
            <a:off x="838200" y="2909570"/>
            <a:ext cx="5144396" cy="3168650"/>
          </a:xfrm>
          <a:prstGeom prst="rect">
            <a:avLst/>
          </a:prstGeom>
        </p:spPr>
      </p:pic>
      <p:pic>
        <p:nvPicPr>
          <p:cNvPr id="12" name="Picture 11">
            <a:extLst>
              <a:ext uri="{FF2B5EF4-FFF2-40B4-BE49-F238E27FC236}">
                <a16:creationId xmlns:a16="http://schemas.microsoft.com/office/drawing/2014/main" id="{B67F98C2-EB07-9193-B917-08F53D13D880}"/>
              </a:ext>
            </a:extLst>
          </p:cNvPr>
          <p:cNvPicPr>
            <a:picLocks noChangeAspect="1"/>
          </p:cNvPicPr>
          <p:nvPr/>
        </p:nvPicPr>
        <p:blipFill>
          <a:blip r:embed="rId3"/>
          <a:stretch>
            <a:fillRect/>
          </a:stretch>
        </p:blipFill>
        <p:spPr>
          <a:xfrm>
            <a:off x="7370204" y="3884899"/>
            <a:ext cx="1628775" cy="466725"/>
          </a:xfrm>
          <a:prstGeom prst="rect">
            <a:avLst/>
          </a:prstGeom>
        </p:spPr>
      </p:pic>
    </p:spTree>
    <p:extLst>
      <p:ext uri="{BB962C8B-B14F-4D97-AF65-F5344CB8AC3E}">
        <p14:creationId xmlns:p14="http://schemas.microsoft.com/office/powerpoint/2010/main" val="2186023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1112647"/>
          </a:xfrm>
        </p:spPr>
        <p:txBody>
          <a:bodyPr/>
          <a:lstStyle/>
          <a:p>
            <a:pPr marL="514350" indent="-514350">
              <a:buFont typeface="+mj-lt"/>
              <a:buAutoNum type="arabicPeriod" startAt="2"/>
            </a:pPr>
            <a:r>
              <a:rPr lang="en-US" dirty="0"/>
              <a:t>Determine </a:t>
            </a:r>
            <a:r>
              <a:rPr lang="en-US" b="1" dirty="0"/>
              <a:t>model distribution</a:t>
            </a:r>
          </a:p>
          <a:p>
            <a:pPr marL="514350" indent="-514350">
              <a:buFont typeface="+mj-lt"/>
              <a:buAutoNum type="arabicPeriod" startAt="2"/>
            </a:pPr>
            <a:r>
              <a:rPr lang="en-US" dirty="0"/>
              <a:t>Select </a:t>
            </a:r>
            <a:r>
              <a:rPr lang="en-US" b="1" dirty="0"/>
              <a:t>priors</a:t>
            </a:r>
            <a:r>
              <a:rPr lang="en-US" dirty="0"/>
              <a:t> for all included factors</a:t>
            </a:r>
            <a:endParaRPr lang="en-US" b="1" dirty="0"/>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49</a:t>
            </a:fld>
            <a:endParaRPr lang="en-US"/>
          </a:p>
        </p:txBody>
      </p:sp>
      <p:pic>
        <p:nvPicPr>
          <p:cNvPr id="13" name="Picture 12">
            <a:extLst>
              <a:ext uri="{FF2B5EF4-FFF2-40B4-BE49-F238E27FC236}">
                <a16:creationId xmlns:a16="http://schemas.microsoft.com/office/drawing/2014/main" id="{4DCD1F97-35CA-8612-A0BF-51F62C52C82E}"/>
              </a:ext>
            </a:extLst>
          </p:cNvPr>
          <p:cNvPicPr>
            <a:picLocks noChangeAspect="1"/>
          </p:cNvPicPr>
          <p:nvPr/>
        </p:nvPicPr>
        <p:blipFill>
          <a:blip r:embed="rId2"/>
          <a:stretch>
            <a:fillRect/>
          </a:stretch>
        </p:blipFill>
        <p:spPr>
          <a:xfrm>
            <a:off x="838200" y="3326511"/>
            <a:ext cx="6743700" cy="2228850"/>
          </a:xfrm>
          <a:prstGeom prst="rect">
            <a:avLst/>
          </a:prstGeom>
        </p:spPr>
      </p:pic>
      <p:pic>
        <p:nvPicPr>
          <p:cNvPr id="15" name="Picture 14">
            <a:extLst>
              <a:ext uri="{FF2B5EF4-FFF2-40B4-BE49-F238E27FC236}">
                <a16:creationId xmlns:a16="http://schemas.microsoft.com/office/drawing/2014/main" id="{0DD349AB-B2EE-FCE0-ACFC-38D85A46EEC2}"/>
              </a:ext>
            </a:extLst>
          </p:cNvPr>
          <p:cNvPicPr>
            <a:picLocks noChangeAspect="1"/>
          </p:cNvPicPr>
          <p:nvPr/>
        </p:nvPicPr>
        <p:blipFill>
          <a:blip r:embed="rId3"/>
          <a:stretch>
            <a:fillRect/>
          </a:stretch>
        </p:blipFill>
        <p:spPr>
          <a:xfrm>
            <a:off x="7820977" y="3429000"/>
            <a:ext cx="3743325" cy="914400"/>
          </a:xfrm>
          <a:prstGeom prst="rect">
            <a:avLst/>
          </a:prstGeom>
        </p:spPr>
      </p:pic>
      <p:sp>
        <p:nvSpPr>
          <p:cNvPr id="7" name="Rectangle 6">
            <a:extLst>
              <a:ext uri="{FF2B5EF4-FFF2-40B4-BE49-F238E27FC236}">
                <a16:creationId xmlns:a16="http://schemas.microsoft.com/office/drawing/2014/main" id="{19EFAC25-EBDD-D08F-73C8-ECED879F2850}"/>
              </a:ext>
            </a:extLst>
          </p:cNvPr>
          <p:cNvSpPr/>
          <p:nvPr/>
        </p:nvSpPr>
        <p:spPr>
          <a:xfrm>
            <a:off x="1354824" y="3886200"/>
            <a:ext cx="1374090" cy="200025"/>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2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0550F-8AE2-9A41-6C8E-7D79F0A11070}"/>
              </a:ext>
            </a:extLst>
          </p:cNvPr>
          <p:cNvSpPr>
            <a:spLocks noGrp="1"/>
          </p:cNvSpPr>
          <p:nvPr>
            <p:ph type="title"/>
          </p:nvPr>
        </p:nvSpPr>
        <p:spPr/>
        <p:txBody>
          <a:bodyPr/>
          <a:lstStyle/>
          <a:p>
            <a:r>
              <a:rPr lang="en-US" dirty="0"/>
              <a:t>Issues</a:t>
            </a:r>
          </a:p>
        </p:txBody>
      </p:sp>
      <p:sp>
        <p:nvSpPr>
          <p:cNvPr id="3" name="Content Placeholder 2">
            <a:extLst>
              <a:ext uri="{FF2B5EF4-FFF2-40B4-BE49-F238E27FC236}">
                <a16:creationId xmlns:a16="http://schemas.microsoft.com/office/drawing/2014/main" id="{18F4FB59-E3EF-A31C-671E-02A0279126F2}"/>
              </a:ext>
            </a:extLst>
          </p:cNvPr>
          <p:cNvSpPr>
            <a:spLocks noGrp="1"/>
          </p:cNvSpPr>
          <p:nvPr>
            <p:ph idx="1"/>
          </p:nvPr>
        </p:nvSpPr>
        <p:spPr>
          <a:xfrm>
            <a:off x="838200" y="1825625"/>
            <a:ext cx="10515600" cy="1015546"/>
          </a:xfrm>
        </p:spPr>
        <p:txBody>
          <a:bodyPr/>
          <a:lstStyle/>
          <a:p>
            <a:pPr marL="0" indent="0">
              <a:buNone/>
            </a:pPr>
            <a:r>
              <a:rPr lang="en-US" dirty="0"/>
              <a:t>This process is subject to several issues which are mostly rooted in two core problems.</a:t>
            </a:r>
          </a:p>
        </p:txBody>
      </p:sp>
      <p:sp>
        <p:nvSpPr>
          <p:cNvPr id="4" name="Date Placeholder 3">
            <a:extLst>
              <a:ext uri="{FF2B5EF4-FFF2-40B4-BE49-F238E27FC236}">
                <a16:creationId xmlns:a16="http://schemas.microsoft.com/office/drawing/2014/main" id="{6F8CF73C-7335-F92B-D7F9-BB19C26F8469}"/>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A957D1A-984E-2CD4-E048-8D605CE09DF7}"/>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F7ED510-1086-6CC5-A466-408EEA63230B}"/>
              </a:ext>
            </a:extLst>
          </p:cNvPr>
          <p:cNvSpPr>
            <a:spLocks noGrp="1"/>
          </p:cNvSpPr>
          <p:nvPr>
            <p:ph type="sldNum" sz="quarter" idx="12"/>
          </p:nvPr>
        </p:nvSpPr>
        <p:spPr/>
        <p:txBody>
          <a:bodyPr/>
          <a:lstStyle/>
          <a:p>
            <a:fld id="{C6EBE6D1-86F0-4C3A-8077-EBA4C5B4BE81}" type="slidenum">
              <a:rPr lang="en-US" smtClean="0"/>
              <a:t>5</a:t>
            </a:fld>
            <a:endParaRPr lang="en-US"/>
          </a:p>
        </p:txBody>
      </p:sp>
      <p:grpSp>
        <p:nvGrpSpPr>
          <p:cNvPr id="7" name="Group 6">
            <a:extLst>
              <a:ext uri="{FF2B5EF4-FFF2-40B4-BE49-F238E27FC236}">
                <a16:creationId xmlns:a16="http://schemas.microsoft.com/office/drawing/2014/main" id="{E0EBAFA6-67D4-6FD5-982E-C482D22B66D2}"/>
              </a:ext>
            </a:extLst>
          </p:cNvPr>
          <p:cNvGrpSpPr/>
          <p:nvPr/>
        </p:nvGrpSpPr>
        <p:grpSpPr>
          <a:xfrm>
            <a:off x="1800428" y="3098529"/>
            <a:ext cx="2481943" cy="1983689"/>
            <a:chOff x="1800428" y="3098529"/>
            <a:chExt cx="2481943" cy="1983689"/>
          </a:xfrm>
        </p:grpSpPr>
        <p:grpSp>
          <p:nvGrpSpPr>
            <p:cNvPr id="12" name="Group 11">
              <a:extLst>
                <a:ext uri="{FF2B5EF4-FFF2-40B4-BE49-F238E27FC236}">
                  <a16:creationId xmlns:a16="http://schemas.microsoft.com/office/drawing/2014/main" id="{0F220537-366F-6AB5-9579-686C6424D352}"/>
                </a:ext>
              </a:extLst>
            </p:cNvPr>
            <p:cNvGrpSpPr/>
            <p:nvPr/>
          </p:nvGrpSpPr>
          <p:grpSpPr>
            <a:xfrm>
              <a:off x="2501400" y="3098529"/>
              <a:ext cx="1080000" cy="1080000"/>
              <a:chOff x="2501400" y="3098529"/>
              <a:chExt cx="1080000" cy="1080000"/>
            </a:xfrm>
          </p:grpSpPr>
          <p:sp>
            <p:nvSpPr>
              <p:cNvPr id="8" name="Oval 7">
                <a:extLst>
                  <a:ext uri="{FF2B5EF4-FFF2-40B4-BE49-F238E27FC236}">
                    <a16:creationId xmlns:a16="http://schemas.microsoft.com/office/drawing/2014/main" id="{323E3DD9-8AD6-41FF-E3E2-E32AB76B1855}"/>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Hierarchy with solid fill">
                <a:extLst>
                  <a:ext uri="{FF2B5EF4-FFF2-40B4-BE49-F238E27FC236}">
                    <a16:creationId xmlns:a16="http://schemas.microsoft.com/office/drawing/2014/main" id="{481B09AE-E3E4-2EE1-FAC1-E8223DEE669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584200" y="3181329"/>
                <a:ext cx="914400" cy="914400"/>
              </a:xfrm>
              <a:prstGeom prst="rect">
                <a:avLst/>
              </a:prstGeom>
            </p:spPr>
          </p:pic>
        </p:grpSp>
        <p:sp>
          <p:nvSpPr>
            <p:cNvPr id="16" name="TextBox 15">
              <a:extLst>
                <a:ext uri="{FF2B5EF4-FFF2-40B4-BE49-F238E27FC236}">
                  <a16:creationId xmlns:a16="http://schemas.microsoft.com/office/drawing/2014/main" id="{A318E3CB-1780-7B41-9223-7059984F329C}"/>
                </a:ext>
              </a:extLst>
            </p:cNvPr>
            <p:cNvSpPr txBox="1"/>
            <p:nvPr/>
          </p:nvSpPr>
          <p:spPr>
            <a:xfrm>
              <a:off x="1800428" y="4435887"/>
              <a:ext cx="2481943" cy="646331"/>
            </a:xfrm>
            <a:prstGeom prst="rect">
              <a:avLst/>
            </a:prstGeom>
            <a:noFill/>
          </p:spPr>
          <p:txBody>
            <a:bodyPr wrap="square" rtlCol="0">
              <a:spAutoFit/>
            </a:bodyPr>
            <a:lstStyle/>
            <a:p>
              <a:pPr algn="ctr"/>
              <a:r>
                <a:rPr lang="en-US" b="1"/>
                <a:t>Lack of a causal inference framework</a:t>
              </a:r>
            </a:p>
          </p:txBody>
        </p:sp>
      </p:grpSp>
      <p:grpSp>
        <p:nvGrpSpPr>
          <p:cNvPr id="10" name="Group 9">
            <a:extLst>
              <a:ext uri="{FF2B5EF4-FFF2-40B4-BE49-F238E27FC236}">
                <a16:creationId xmlns:a16="http://schemas.microsoft.com/office/drawing/2014/main" id="{1D5FF554-45B1-97CB-BFCE-77550B3FF64D}"/>
              </a:ext>
            </a:extLst>
          </p:cNvPr>
          <p:cNvGrpSpPr/>
          <p:nvPr/>
        </p:nvGrpSpPr>
        <p:grpSpPr>
          <a:xfrm>
            <a:off x="7826828" y="3096918"/>
            <a:ext cx="2481943" cy="1982078"/>
            <a:chOff x="7826828" y="3096918"/>
            <a:chExt cx="2481943" cy="1982078"/>
          </a:xfrm>
        </p:grpSpPr>
        <p:grpSp>
          <p:nvGrpSpPr>
            <p:cNvPr id="13" name="Group 12">
              <a:extLst>
                <a:ext uri="{FF2B5EF4-FFF2-40B4-BE49-F238E27FC236}">
                  <a16:creationId xmlns:a16="http://schemas.microsoft.com/office/drawing/2014/main" id="{F866BD9D-E83C-D482-EF17-BDD1FFCD044F}"/>
                </a:ext>
              </a:extLst>
            </p:cNvPr>
            <p:cNvGrpSpPr/>
            <p:nvPr/>
          </p:nvGrpSpPr>
          <p:grpSpPr>
            <a:xfrm>
              <a:off x="8527800" y="3096918"/>
              <a:ext cx="1080000" cy="1080000"/>
              <a:chOff x="2501400" y="3098529"/>
              <a:chExt cx="1080000" cy="1080000"/>
            </a:xfrm>
          </p:grpSpPr>
          <p:sp>
            <p:nvSpPr>
              <p:cNvPr id="14" name="Oval 13">
                <a:extLst>
                  <a:ext uri="{FF2B5EF4-FFF2-40B4-BE49-F238E27FC236}">
                    <a16:creationId xmlns:a16="http://schemas.microsoft.com/office/drawing/2014/main" id="{5F1A57CD-E1D4-3183-2D0A-D01DE9029774}"/>
                  </a:ext>
                </a:extLst>
              </p:cNvPr>
              <p:cNvSpPr/>
              <p:nvPr/>
            </p:nvSpPr>
            <p:spPr>
              <a:xfrm>
                <a:off x="2501400" y="3098529"/>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Wrench with solid fill">
                <a:extLst>
                  <a:ext uri="{FF2B5EF4-FFF2-40B4-BE49-F238E27FC236}">
                    <a16:creationId xmlns:a16="http://schemas.microsoft.com/office/drawing/2014/main" id="{C62621A9-DDA9-C491-4AB3-7DDC64A8DACA}"/>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584200" y="3181329"/>
                <a:ext cx="914400" cy="914400"/>
              </a:xfrm>
              <a:prstGeom prst="rect">
                <a:avLst/>
              </a:prstGeom>
            </p:spPr>
          </p:pic>
        </p:grpSp>
        <p:sp>
          <p:nvSpPr>
            <p:cNvPr id="17" name="TextBox 16">
              <a:extLst>
                <a:ext uri="{FF2B5EF4-FFF2-40B4-BE49-F238E27FC236}">
                  <a16:creationId xmlns:a16="http://schemas.microsoft.com/office/drawing/2014/main" id="{6259BF62-C3D8-40EA-D845-7004D6381B7D}"/>
                </a:ext>
              </a:extLst>
            </p:cNvPr>
            <p:cNvSpPr txBox="1"/>
            <p:nvPr/>
          </p:nvSpPr>
          <p:spPr>
            <a:xfrm>
              <a:off x="7826828" y="4432665"/>
              <a:ext cx="2481943" cy="646331"/>
            </a:xfrm>
            <a:prstGeom prst="rect">
              <a:avLst/>
            </a:prstGeom>
            <a:noFill/>
          </p:spPr>
          <p:txBody>
            <a:bodyPr wrap="square" rtlCol="0">
              <a:spAutoFit/>
            </a:bodyPr>
            <a:lstStyle/>
            <a:p>
              <a:pPr algn="ctr"/>
              <a:r>
                <a:rPr lang="en-US" b="1" dirty="0"/>
                <a:t>Simple frequentist</a:t>
              </a:r>
              <a:br>
                <a:rPr lang="en-US" b="1" dirty="0"/>
              </a:br>
              <a:r>
                <a:rPr lang="en-US" b="1" dirty="0"/>
                <a:t>analysis methods</a:t>
              </a:r>
            </a:p>
          </p:txBody>
        </p:sp>
      </p:grpSp>
    </p:spTree>
    <p:extLst>
      <p:ext uri="{BB962C8B-B14F-4D97-AF65-F5344CB8AC3E}">
        <p14:creationId xmlns:p14="http://schemas.microsoft.com/office/powerpoint/2010/main" val="197341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50</a:t>
            </a:fld>
            <a:endParaRPr lang="en-US"/>
          </a:p>
        </p:txBody>
      </p:sp>
      <p:pic>
        <p:nvPicPr>
          <p:cNvPr id="8" name="Picture 7">
            <a:extLst>
              <a:ext uri="{FF2B5EF4-FFF2-40B4-BE49-F238E27FC236}">
                <a16:creationId xmlns:a16="http://schemas.microsoft.com/office/drawing/2014/main" id="{43C6568C-01F1-CD5C-741F-1FB352625A9C}"/>
              </a:ext>
            </a:extLst>
          </p:cNvPr>
          <p:cNvPicPr>
            <a:picLocks noChangeAspect="1"/>
          </p:cNvPicPr>
          <p:nvPr/>
        </p:nvPicPr>
        <p:blipFill>
          <a:blip r:embed="rId2"/>
          <a:stretch>
            <a:fillRect/>
          </a:stretch>
        </p:blipFill>
        <p:spPr>
          <a:xfrm>
            <a:off x="2166937" y="2959798"/>
            <a:ext cx="7858125" cy="1743075"/>
          </a:xfrm>
          <a:prstGeom prst="rect">
            <a:avLst/>
          </a:prstGeom>
        </p:spPr>
      </p:pic>
    </p:spTree>
    <p:extLst>
      <p:ext uri="{BB962C8B-B14F-4D97-AF65-F5344CB8AC3E}">
        <p14:creationId xmlns:p14="http://schemas.microsoft.com/office/powerpoint/2010/main" val="569017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4"/>
            </a:pPr>
            <a:r>
              <a:rPr lang="en-US" dirty="0"/>
              <a:t>Run </a:t>
            </a:r>
            <a:r>
              <a:rPr lang="en-US" b="1" dirty="0"/>
              <a:t>prior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51</a:t>
            </a:fld>
            <a:endParaRPr lang="en-US"/>
          </a:p>
        </p:txBody>
      </p:sp>
      <p:pic>
        <p:nvPicPr>
          <p:cNvPr id="9" name="Picture 8">
            <a:extLst>
              <a:ext uri="{FF2B5EF4-FFF2-40B4-BE49-F238E27FC236}">
                <a16:creationId xmlns:a16="http://schemas.microsoft.com/office/drawing/2014/main" id="{79203977-70A7-BA05-F4C2-2E03156EDCD2}"/>
              </a:ext>
            </a:extLst>
          </p:cNvPr>
          <p:cNvPicPr>
            <a:picLocks noChangeAspect="1"/>
          </p:cNvPicPr>
          <p:nvPr/>
        </p:nvPicPr>
        <p:blipFill>
          <a:blip r:embed="rId2"/>
          <a:stretch>
            <a:fillRect/>
          </a:stretch>
        </p:blipFill>
        <p:spPr>
          <a:xfrm>
            <a:off x="512064" y="2622105"/>
            <a:ext cx="3638550" cy="609600"/>
          </a:xfrm>
          <a:prstGeom prst="rect">
            <a:avLst/>
          </a:prstGeom>
        </p:spPr>
      </p:pic>
      <p:pic>
        <p:nvPicPr>
          <p:cNvPr id="11" name="Picture 10">
            <a:extLst>
              <a:ext uri="{FF2B5EF4-FFF2-40B4-BE49-F238E27FC236}">
                <a16:creationId xmlns:a16="http://schemas.microsoft.com/office/drawing/2014/main" id="{E7B71640-DF5B-43DB-858B-D55FCBA74232}"/>
              </a:ext>
            </a:extLst>
          </p:cNvPr>
          <p:cNvPicPr>
            <a:picLocks noChangeAspect="1"/>
          </p:cNvPicPr>
          <p:nvPr/>
        </p:nvPicPr>
        <p:blipFill>
          <a:blip r:embed="rId3"/>
          <a:stretch>
            <a:fillRect/>
          </a:stretch>
        </p:blipFill>
        <p:spPr>
          <a:xfrm>
            <a:off x="4150614" y="2156396"/>
            <a:ext cx="6743700" cy="4143375"/>
          </a:xfrm>
          <a:prstGeom prst="rect">
            <a:avLst/>
          </a:prstGeom>
        </p:spPr>
      </p:pic>
    </p:spTree>
    <p:extLst>
      <p:ext uri="{BB962C8B-B14F-4D97-AF65-F5344CB8AC3E}">
        <p14:creationId xmlns:p14="http://schemas.microsoft.com/office/powerpoint/2010/main" val="2106012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5"/>
            </a:pPr>
            <a:r>
              <a:rPr lang="en-US" b="1" dirty="0"/>
              <a:t>Fit the model </a:t>
            </a:r>
            <a:r>
              <a:rPr lang="en-US" dirty="0"/>
              <a:t>to the collected data</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52</a:t>
            </a:fld>
            <a:endParaRPr lang="en-US"/>
          </a:p>
        </p:txBody>
      </p:sp>
      <p:pic>
        <p:nvPicPr>
          <p:cNvPr id="8" name="Picture 7">
            <a:extLst>
              <a:ext uri="{FF2B5EF4-FFF2-40B4-BE49-F238E27FC236}">
                <a16:creationId xmlns:a16="http://schemas.microsoft.com/office/drawing/2014/main" id="{91A1598E-15D5-9924-78CE-E2523CD2D4F8}"/>
              </a:ext>
            </a:extLst>
          </p:cNvPr>
          <p:cNvPicPr>
            <a:picLocks noChangeAspect="1"/>
          </p:cNvPicPr>
          <p:nvPr/>
        </p:nvPicPr>
        <p:blipFill>
          <a:blip r:embed="rId2"/>
          <a:stretch>
            <a:fillRect/>
          </a:stretch>
        </p:blipFill>
        <p:spPr>
          <a:xfrm>
            <a:off x="3762375" y="2833687"/>
            <a:ext cx="4667250" cy="1190625"/>
          </a:xfrm>
          <a:prstGeom prst="rect">
            <a:avLst/>
          </a:prstGeom>
        </p:spPr>
      </p:pic>
    </p:spTree>
    <p:extLst>
      <p:ext uri="{BB962C8B-B14F-4D97-AF65-F5344CB8AC3E}">
        <p14:creationId xmlns:p14="http://schemas.microsoft.com/office/powerpoint/2010/main" val="2712445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6"/>
            </a:pPr>
            <a:r>
              <a:rPr lang="en-US" dirty="0"/>
              <a:t>Run </a:t>
            </a:r>
            <a:r>
              <a:rPr lang="en-US" b="1" dirty="0"/>
              <a:t>posterior predictive check</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53</a:t>
            </a:fld>
            <a:endParaRPr lang="en-US"/>
          </a:p>
        </p:txBody>
      </p:sp>
      <p:pic>
        <p:nvPicPr>
          <p:cNvPr id="7" name="Picture 6">
            <a:extLst>
              <a:ext uri="{FF2B5EF4-FFF2-40B4-BE49-F238E27FC236}">
                <a16:creationId xmlns:a16="http://schemas.microsoft.com/office/drawing/2014/main" id="{08AE1160-EE9B-5870-3353-7489A55524CF}"/>
              </a:ext>
            </a:extLst>
          </p:cNvPr>
          <p:cNvPicPr>
            <a:picLocks noChangeAspect="1"/>
          </p:cNvPicPr>
          <p:nvPr/>
        </p:nvPicPr>
        <p:blipFill>
          <a:blip r:embed="rId2"/>
          <a:stretch>
            <a:fillRect/>
          </a:stretch>
        </p:blipFill>
        <p:spPr>
          <a:xfrm>
            <a:off x="1167384" y="2487168"/>
            <a:ext cx="5245720" cy="3223006"/>
          </a:xfrm>
          <a:prstGeom prst="rect">
            <a:avLst/>
          </a:prstGeom>
        </p:spPr>
      </p:pic>
      <p:pic>
        <p:nvPicPr>
          <p:cNvPr id="9" name="Picture 8">
            <a:extLst>
              <a:ext uri="{FF2B5EF4-FFF2-40B4-BE49-F238E27FC236}">
                <a16:creationId xmlns:a16="http://schemas.microsoft.com/office/drawing/2014/main" id="{C94F81EE-6486-6284-DF6F-858EE302F4C5}"/>
              </a:ext>
            </a:extLst>
          </p:cNvPr>
          <p:cNvPicPr>
            <a:picLocks noChangeAspect="1"/>
          </p:cNvPicPr>
          <p:nvPr/>
        </p:nvPicPr>
        <p:blipFill>
          <a:blip r:embed="rId3"/>
          <a:stretch>
            <a:fillRect/>
          </a:stretch>
        </p:blipFill>
        <p:spPr>
          <a:xfrm>
            <a:off x="6449344" y="2487168"/>
            <a:ext cx="5245720" cy="3270156"/>
          </a:xfrm>
          <a:prstGeom prst="rect">
            <a:avLst/>
          </a:prstGeom>
        </p:spPr>
      </p:pic>
    </p:spTree>
    <p:extLst>
      <p:ext uri="{BB962C8B-B14F-4D97-AF65-F5344CB8AC3E}">
        <p14:creationId xmlns:p14="http://schemas.microsoft.com/office/powerpoint/2010/main" val="17498781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7"/>
            </a:pPr>
            <a:r>
              <a:rPr lang="en-US" dirty="0"/>
              <a:t>Plot </a:t>
            </a:r>
            <a:r>
              <a:rPr lang="en-US" b="1" dirty="0"/>
              <a:t>marginal distributions</a:t>
            </a:r>
          </a:p>
          <a:p>
            <a:pPr marL="0" indent="0">
              <a:buNone/>
            </a:pP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54</a:t>
            </a:fld>
            <a:endParaRPr lang="en-US"/>
          </a:p>
        </p:txBody>
      </p:sp>
      <p:pic>
        <p:nvPicPr>
          <p:cNvPr id="8" name="Picture 7">
            <a:extLst>
              <a:ext uri="{FF2B5EF4-FFF2-40B4-BE49-F238E27FC236}">
                <a16:creationId xmlns:a16="http://schemas.microsoft.com/office/drawing/2014/main" id="{A9121C7C-03E7-8355-295B-E21BE6CBEFB5}"/>
              </a:ext>
            </a:extLst>
          </p:cNvPr>
          <p:cNvPicPr>
            <a:picLocks noChangeAspect="1"/>
          </p:cNvPicPr>
          <p:nvPr/>
        </p:nvPicPr>
        <p:blipFill>
          <a:blip r:embed="rId2"/>
          <a:stretch>
            <a:fillRect/>
          </a:stretch>
        </p:blipFill>
        <p:spPr>
          <a:xfrm>
            <a:off x="838200" y="2622105"/>
            <a:ext cx="5045357" cy="3097150"/>
          </a:xfrm>
          <a:prstGeom prst="rect">
            <a:avLst/>
          </a:prstGeom>
        </p:spPr>
      </p:pic>
      <p:pic>
        <p:nvPicPr>
          <p:cNvPr id="10" name="Picture 9">
            <a:extLst>
              <a:ext uri="{FF2B5EF4-FFF2-40B4-BE49-F238E27FC236}">
                <a16:creationId xmlns:a16="http://schemas.microsoft.com/office/drawing/2014/main" id="{3276ECBA-997B-0299-9686-8A53C6915A74}"/>
              </a:ext>
            </a:extLst>
          </p:cNvPr>
          <p:cNvPicPr>
            <a:picLocks noChangeAspect="1"/>
          </p:cNvPicPr>
          <p:nvPr/>
        </p:nvPicPr>
        <p:blipFill>
          <a:blip r:embed="rId3"/>
          <a:stretch>
            <a:fillRect/>
          </a:stretch>
        </p:blipFill>
        <p:spPr>
          <a:xfrm>
            <a:off x="6087921" y="2622748"/>
            <a:ext cx="5045357" cy="3096507"/>
          </a:xfrm>
          <a:prstGeom prst="rect">
            <a:avLst/>
          </a:prstGeom>
        </p:spPr>
      </p:pic>
    </p:spTree>
    <p:extLst>
      <p:ext uri="{BB962C8B-B14F-4D97-AF65-F5344CB8AC3E}">
        <p14:creationId xmlns:p14="http://schemas.microsoft.com/office/powerpoint/2010/main" val="10217194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B4B-88BC-CFD5-84E5-9BE4E0E29223}"/>
              </a:ext>
            </a:extLst>
          </p:cNvPr>
          <p:cNvSpPr>
            <a:spLocks noGrp="1"/>
          </p:cNvSpPr>
          <p:nvPr>
            <p:ph type="title"/>
          </p:nvPr>
        </p:nvSpPr>
        <p:spPr/>
        <p:txBody>
          <a:bodyPr/>
          <a:lstStyle/>
          <a:p>
            <a:r>
              <a:rPr lang="en-US" dirty="0"/>
              <a:t>Demonstration of the Bayesian Approach</a:t>
            </a:r>
          </a:p>
        </p:txBody>
      </p:sp>
      <p:sp>
        <p:nvSpPr>
          <p:cNvPr id="3" name="Content Placeholder 2">
            <a:extLst>
              <a:ext uri="{FF2B5EF4-FFF2-40B4-BE49-F238E27FC236}">
                <a16:creationId xmlns:a16="http://schemas.microsoft.com/office/drawing/2014/main" id="{AE6DDF7A-9D5F-F440-7B32-642DD080540C}"/>
              </a:ext>
            </a:extLst>
          </p:cNvPr>
          <p:cNvSpPr>
            <a:spLocks noGrp="1"/>
          </p:cNvSpPr>
          <p:nvPr>
            <p:ph idx="1"/>
          </p:nvPr>
        </p:nvSpPr>
        <p:spPr>
          <a:xfrm>
            <a:off x="838200" y="1825625"/>
            <a:ext cx="10515600" cy="661543"/>
          </a:xfrm>
        </p:spPr>
        <p:txBody>
          <a:bodyPr/>
          <a:lstStyle/>
          <a:p>
            <a:pPr marL="514350" indent="-514350">
              <a:buFont typeface="+mj-lt"/>
              <a:buAutoNum type="arabicPeriod" startAt="8"/>
            </a:pPr>
            <a:r>
              <a:rPr lang="en-US" dirty="0"/>
              <a:t>Inspect the model summary</a:t>
            </a:r>
            <a:endParaRPr lang="en-US" b="1" dirty="0"/>
          </a:p>
        </p:txBody>
      </p:sp>
      <p:sp>
        <p:nvSpPr>
          <p:cNvPr id="4" name="Date Placeholder 3">
            <a:extLst>
              <a:ext uri="{FF2B5EF4-FFF2-40B4-BE49-F238E27FC236}">
                <a16:creationId xmlns:a16="http://schemas.microsoft.com/office/drawing/2014/main" id="{79DFEEAF-0645-40DC-1613-53DC1272DA26}"/>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C98C849D-2278-2A3E-2143-3AE40709C94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FE3FC949-DD4C-284A-2B86-13FADF39C339}"/>
              </a:ext>
            </a:extLst>
          </p:cNvPr>
          <p:cNvSpPr>
            <a:spLocks noGrp="1"/>
          </p:cNvSpPr>
          <p:nvPr>
            <p:ph type="sldNum" sz="quarter" idx="12"/>
          </p:nvPr>
        </p:nvSpPr>
        <p:spPr/>
        <p:txBody>
          <a:bodyPr/>
          <a:lstStyle/>
          <a:p>
            <a:fld id="{C6EBE6D1-86F0-4C3A-8077-EBA4C5B4BE81}" type="slidenum">
              <a:rPr lang="en-US" smtClean="0"/>
              <a:t>55</a:t>
            </a:fld>
            <a:endParaRPr lang="en-US"/>
          </a:p>
        </p:txBody>
      </p:sp>
      <p:pic>
        <p:nvPicPr>
          <p:cNvPr id="9" name="Picture 8">
            <a:extLst>
              <a:ext uri="{FF2B5EF4-FFF2-40B4-BE49-F238E27FC236}">
                <a16:creationId xmlns:a16="http://schemas.microsoft.com/office/drawing/2014/main" id="{5B57D5CF-5412-0E29-4A9E-00A77C4F8237}"/>
              </a:ext>
            </a:extLst>
          </p:cNvPr>
          <p:cNvPicPr>
            <a:picLocks noChangeAspect="1"/>
          </p:cNvPicPr>
          <p:nvPr/>
        </p:nvPicPr>
        <p:blipFill>
          <a:blip r:embed="rId2"/>
          <a:stretch>
            <a:fillRect/>
          </a:stretch>
        </p:blipFill>
        <p:spPr>
          <a:xfrm>
            <a:off x="2890837" y="2487168"/>
            <a:ext cx="6410325" cy="3571875"/>
          </a:xfrm>
          <a:prstGeom prst="rect">
            <a:avLst/>
          </a:prstGeom>
        </p:spPr>
      </p:pic>
      <p:sp>
        <p:nvSpPr>
          <p:cNvPr id="11" name="Rectangle 10">
            <a:extLst>
              <a:ext uri="{FF2B5EF4-FFF2-40B4-BE49-F238E27FC236}">
                <a16:creationId xmlns:a16="http://schemas.microsoft.com/office/drawing/2014/main" id="{FE80D6AA-860F-5C18-4DDB-0D8E44A491A5}"/>
              </a:ext>
            </a:extLst>
          </p:cNvPr>
          <p:cNvSpPr/>
          <p:nvPr/>
        </p:nvSpPr>
        <p:spPr>
          <a:xfrm>
            <a:off x="3366254" y="4545961"/>
            <a:ext cx="1637546" cy="366399"/>
          </a:xfrm>
          <a:prstGeom prst="rect">
            <a:avLst/>
          </a:prstGeom>
          <a:solidFill>
            <a:schemeClr val="accent1">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2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75D25B-A324-3B21-BD7C-042F775E480D}"/>
              </a:ext>
            </a:extLst>
          </p:cNvPr>
          <p:cNvSpPr>
            <a:spLocks noGrp="1"/>
          </p:cNvSpPr>
          <p:nvPr>
            <p:ph type="title"/>
          </p:nvPr>
        </p:nvSpPr>
        <p:spPr/>
        <p:txBody>
          <a:bodyPr/>
          <a:lstStyle/>
          <a:p>
            <a:r>
              <a:rPr lang="en-US" dirty="0"/>
              <a:t>Bayesian Data Analysis for Statistical Causal Inference</a:t>
            </a:r>
          </a:p>
        </p:txBody>
      </p:sp>
      <p:sp>
        <p:nvSpPr>
          <p:cNvPr id="5" name="Text Placeholder 4">
            <a:extLst>
              <a:ext uri="{FF2B5EF4-FFF2-40B4-BE49-F238E27FC236}">
                <a16:creationId xmlns:a16="http://schemas.microsoft.com/office/drawing/2014/main" id="{FFF3C656-E37D-883D-3BD1-42D8166D68D2}"/>
              </a:ext>
            </a:extLst>
          </p:cNvPr>
          <p:cNvSpPr>
            <a:spLocks noGrp="1"/>
          </p:cNvSpPr>
          <p:nvPr>
            <p:ph type="body" idx="1"/>
          </p:nvPr>
        </p:nvSpPr>
        <p:spPr/>
        <p:txBody>
          <a:bodyPr/>
          <a:lstStyle/>
          <a:p>
            <a:endParaRPr lang="en-US" dirty="0"/>
          </a:p>
        </p:txBody>
      </p:sp>
      <p:sp>
        <p:nvSpPr>
          <p:cNvPr id="2" name="Date Placeholder 1">
            <a:extLst>
              <a:ext uri="{FF2B5EF4-FFF2-40B4-BE49-F238E27FC236}">
                <a16:creationId xmlns:a16="http://schemas.microsoft.com/office/drawing/2014/main" id="{A4682E27-4FB3-7B49-7C0B-6CF3604F79B3}"/>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729B0193-C36E-7DBB-7587-A022AA90A82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6F71582B-048C-F8DF-2A45-8322F20F09DC}"/>
              </a:ext>
            </a:extLst>
          </p:cNvPr>
          <p:cNvSpPr>
            <a:spLocks noGrp="1"/>
          </p:cNvSpPr>
          <p:nvPr>
            <p:ph type="sldNum" sz="quarter" idx="12"/>
          </p:nvPr>
        </p:nvSpPr>
        <p:spPr/>
        <p:txBody>
          <a:bodyPr/>
          <a:lstStyle/>
          <a:p>
            <a:fld id="{C6EBE6D1-86F0-4C3A-8077-EBA4C5B4BE81}" type="slidenum">
              <a:rPr lang="en-US" smtClean="0"/>
              <a:t>56</a:t>
            </a:fld>
            <a:endParaRPr lang="en-US"/>
          </a:p>
        </p:txBody>
      </p:sp>
    </p:spTree>
    <p:extLst>
      <p:ext uri="{BB962C8B-B14F-4D97-AF65-F5344CB8AC3E}">
        <p14:creationId xmlns:p14="http://schemas.microsoft.com/office/powerpoint/2010/main" val="1535140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86309-E5CC-8F7C-0BBE-21E05366A109}"/>
              </a:ext>
            </a:extLst>
          </p:cNvPr>
          <p:cNvSpPr>
            <a:spLocks noGrp="1"/>
          </p:cNvSpPr>
          <p:nvPr>
            <p:ph type="title"/>
          </p:nvPr>
        </p:nvSpPr>
        <p:spPr/>
        <p:txBody>
          <a:bodyPr/>
          <a:lstStyle/>
          <a:p>
            <a:r>
              <a:rPr lang="en-US" dirty="0"/>
              <a:t>General Framework</a:t>
            </a:r>
          </a:p>
        </p:txBody>
      </p:sp>
      <p:sp>
        <p:nvSpPr>
          <p:cNvPr id="4" name="Date Placeholder 3">
            <a:extLst>
              <a:ext uri="{FF2B5EF4-FFF2-40B4-BE49-F238E27FC236}">
                <a16:creationId xmlns:a16="http://schemas.microsoft.com/office/drawing/2014/main" id="{3B07F293-BF7D-C56A-1E2B-E4609B70BCB5}"/>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37E11A16-578A-D4A9-B6D8-7E916F4E9F1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0DE09193-5187-A14F-0B4A-F5559820CDC7}"/>
              </a:ext>
            </a:extLst>
          </p:cNvPr>
          <p:cNvSpPr>
            <a:spLocks noGrp="1"/>
          </p:cNvSpPr>
          <p:nvPr>
            <p:ph type="sldNum" sz="quarter" idx="12"/>
          </p:nvPr>
        </p:nvSpPr>
        <p:spPr/>
        <p:txBody>
          <a:bodyPr/>
          <a:lstStyle/>
          <a:p>
            <a:fld id="{C6EBE6D1-86F0-4C3A-8077-EBA4C5B4BE81}" type="slidenum">
              <a:rPr lang="en-US" smtClean="0"/>
              <a:t>57</a:t>
            </a:fld>
            <a:endParaRPr lang="en-US"/>
          </a:p>
        </p:txBody>
      </p:sp>
      <p:grpSp>
        <p:nvGrpSpPr>
          <p:cNvPr id="9" name="Group 8">
            <a:extLst>
              <a:ext uri="{FF2B5EF4-FFF2-40B4-BE49-F238E27FC236}">
                <a16:creationId xmlns:a16="http://schemas.microsoft.com/office/drawing/2014/main" id="{7824BE7D-00FF-5370-C433-4EA9FA1DB4CF}"/>
              </a:ext>
            </a:extLst>
          </p:cNvPr>
          <p:cNvGrpSpPr/>
          <p:nvPr/>
        </p:nvGrpSpPr>
        <p:grpSpPr>
          <a:xfrm>
            <a:off x="838200" y="1936251"/>
            <a:ext cx="10341429" cy="1080000"/>
            <a:chOff x="838200" y="1936251"/>
            <a:chExt cx="10341429" cy="1080000"/>
          </a:xfrm>
        </p:grpSpPr>
        <p:sp>
          <p:nvSpPr>
            <p:cNvPr id="10" name="Oval 9">
              <a:extLst>
                <a:ext uri="{FF2B5EF4-FFF2-40B4-BE49-F238E27FC236}">
                  <a16:creationId xmlns:a16="http://schemas.microsoft.com/office/drawing/2014/main" id="{97454937-7D40-1578-E520-DC1BD10DD8A0}"/>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Hierarchy with solid fill">
              <a:extLst>
                <a:ext uri="{FF2B5EF4-FFF2-40B4-BE49-F238E27FC236}">
                  <a16:creationId xmlns:a16="http://schemas.microsoft.com/office/drawing/2014/main" id="{791BACD9-8C9C-92CD-837B-41582C8D3070}"/>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21000" y="2019051"/>
              <a:ext cx="914400" cy="914400"/>
            </a:xfrm>
            <a:prstGeom prst="rect">
              <a:avLst/>
            </a:prstGeom>
          </p:spPr>
        </p:pic>
        <p:sp>
          <p:nvSpPr>
            <p:cNvPr id="12" name="TextBox 11">
              <a:extLst>
                <a:ext uri="{FF2B5EF4-FFF2-40B4-BE49-F238E27FC236}">
                  <a16:creationId xmlns:a16="http://schemas.microsoft.com/office/drawing/2014/main" id="{3FA4F28F-7EE5-7CB3-293D-14B90863E3D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Modelling:</a:t>
              </a:r>
              <a:r>
                <a:rPr lang="en-US" sz="2000" dirty="0"/>
                <a:t> Draw a causal DAG around the phenomenon of interest to make your assumptions explicit and discussable.</a:t>
              </a:r>
            </a:p>
          </p:txBody>
        </p:sp>
      </p:grpSp>
      <p:grpSp>
        <p:nvGrpSpPr>
          <p:cNvPr id="13" name="Group 12">
            <a:extLst>
              <a:ext uri="{FF2B5EF4-FFF2-40B4-BE49-F238E27FC236}">
                <a16:creationId xmlns:a16="http://schemas.microsoft.com/office/drawing/2014/main" id="{CC3A12AC-06AC-1DBC-B0FB-E9B004FE0E31}"/>
              </a:ext>
            </a:extLst>
          </p:cNvPr>
          <p:cNvGrpSpPr/>
          <p:nvPr/>
        </p:nvGrpSpPr>
        <p:grpSpPr>
          <a:xfrm>
            <a:off x="838200" y="3301750"/>
            <a:ext cx="10341429" cy="1080000"/>
            <a:chOff x="838200" y="1936251"/>
            <a:chExt cx="10341429" cy="1080000"/>
          </a:xfrm>
        </p:grpSpPr>
        <p:sp>
          <p:nvSpPr>
            <p:cNvPr id="14" name="Oval 13">
              <a:extLst>
                <a:ext uri="{FF2B5EF4-FFF2-40B4-BE49-F238E27FC236}">
                  <a16:creationId xmlns:a16="http://schemas.microsoft.com/office/drawing/2014/main" id="{2D9E5FEA-ADC4-86F5-4959-5D8CA4E1EA92}"/>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Graphic 14" descr="Filter with solid fill">
              <a:extLst>
                <a:ext uri="{FF2B5EF4-FFF2-40B4-BE49-F238E27FC236}">
                  <a16:creationId xmlns:a16="http://schemas.microsoft.com/office/drawing/2014/main" id="{91E19CD4-E5E0-ACD4-53C0-29B058F882A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921000" y="2019051"/>
              <a:ext cx="914400" cy="914400"/>
            </a:xfrm>
            <a:prstGeom prst="rect">
              <a:avLst/>
            </a:prstGeom>
          </p:spPr>
        </p:pic>
        <p:sp>
          <p:nvSpPr>
            <p:cNvPr id="16" name="TextBox 15">
              <a:extLst>
                <a:ext uri="{FF2B5EF4-FFF2-40B4-BE49-F238E27FC236}">
                  <a16:creationId xmlns:a16="http://schemas.microsoft.com/office/drawing/2014/main" id="{E9920E21-1FB9-C201-D033-7ECCCBE6A84C}"/>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Identification:</a:t>
              </a:r>
              <a:r>
                <a:rPr lang="en-US" sz="2000" dirty="0"/>
                <a:t> Apply the backdoor criterion to select, which variables you need to control in order to deconfound the phenomenon of interest.</a:t>
              </a:r>
            </a:p>
          </p:txBody>
        </p:sp>
      </p:grpSp>
      <p:grpSp>
        <p:nvGrpSpPr>
          <p:cNvPr id="17" name="Group 16">
            <a:extLst>
              <a:ext uri="{FF2B5EF4-FFF2-40B4-BE49-F238E27FC236}">
                <a16:creationId xmlns:a16="http://schemas.microsoft.com/office/drawing/2014/main" id="{9D390345-2EEB-295C-4F40-949CAA994991}"/>
              </a:ext>
            </a:extLst>
          </p:cNvPr>
          <p:cNvGrpSpPr/>
          <p:nvPr/>
        </p:nvGrpSpPr>
        <p:grpSpPr>
          <a:xfrm>
            <a:off x="838200" y="4667249"/>
            <a:ext cx="10341429" cy="1080000"/>
            <a:chOff x="838200" y="1936251"/>
            <a:chExt cx="10341429" cy="1080000"/>
          </a:xfrm>
        </p:grpSpPr>
        <p:sp>
          <p:nvSpPr>
            <p:cNvPr id="18" name="Oval 17">
              <a:extLst>
                <a:ext uri="{FF2B5EF4-FFF2-40B4-BE49-F238E27FC236}">
                  <a16:creationId xmlns:a16="http://schemas.microsoft.com/office/drawing/2014/main" id="{C209AEC6-4817-AC99-D0BE-F00B334D57A5}"/>
                </a:ext>
              </a:extLst>
            </p:cNvPr>
            <p:cNvSpPr/>
            <p:nvPr/>
          </p:nvSpPr>
          <p:spPr>
            <a:xfrm>
              <a:off x="838200" y="1936251"/>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Statistics with solid fill">
              <a:extLst>
                <a:ext uri="{FF2B5EF4-FFF2-40B4-BE49-F238E27FC236}">
                  <a16:creationId xmlns:a16="http://schemas.microsoft.com/office/drawing/2014/main" id="{14342304-ECE5-276E-6A9E-551AB6F150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921000" y="2019051"/>
              <a:ext cx="914400" cy="914400"/>
            </a:xfrm>
            <a:prstGeom prst="rect">
              <a:avLst/>
            </a:prstGeom>
          </p:spPr>
        </p:pic>
        <p:sp>
          <p:nvSpPr>
            <p:cNvPr id="20" name="TextBox 19">
              <a:extLst>
                <a:ext uri="{FF2B5EF4-FFF2-40B4-BE49-F238E27FC236}">
                  <a16:creationId xmlns:a16="http://schemas.microsoft.com/office/drawing/2014/main" id="{C7BDB3BC-337B-0547-5D5F-DEDF986E1ABF}"/>
                </a:ext>
              </a:extLst>
            </p:cNvPr>
            <p:cNvSpPr txBox="1"/>
            <p:nvPr/>
          </p:nvSpPr>
          <p:spPr>
            <a:xfrm>
              <a:off x="2057400" y="2117437"/>
              <a:ext cx="9122229" cy="707886"/>
            </a:xfrm>
            <a:prstGeom prst="rect">
              <a:avLst/>
            </a:prstGeom>
            <a:noFill/>
          </p:spPr>
          <p:txBody>
            <a:bodyPr wrap="square">
              <a:spAutoFit/>
            </a:bodyPr>
            <a:lstStyle/>
            <a:p>
              <a:pPr marL="0" indent="0">
                <a:buNone/>
              </a:pPr>
              <a:r>
                <a:rPr lang="en-US" sz="2000" b="1" dirty="0"/>
                <a:t>Estimation:</a:t>
              </a:r>
              <a:r>
                <a:rPr lang="en-US" sz="2000" dirty="0"/>
                <a:t> If all deconfounders are observable, collect data about the relevant variables and perform a Bayesian data analysis to estimate the causal effect.</a:t>
              </a:r>
            </a:p>
          </p:txBody>
        </p:sp>
      </p:grpSp>
      <p:sp>
        <p:nvSpPr>
          <p:cNvPr id="22" name="TextBox 21">
            <a:extLst>
              <a:ext uri="{FF2B5EF4-FFF2-40B4-BE49-F238E27FC236}">
                <a16:creationId xmlns:a16="http://schemas.microsoft.com/office/drawing/2014/main" id="{4DFDAA6B-7DAD-F20E-21F4-A961B6A40DD4}"/>
              </a:ext>
            </a:extLst>
          </p:cNvPr>
          <p:cNvSpPr txBox="1"/>
          <p:nvPr/>
        </p:nvSpPr>
        <p:spPr>
          <a:xfrm>
            <a:off x="5204460" y="6044657"/>
            <a:ext cx="6355080" cy="338554"/>
          </a:xfrm>
          <a:prstGeom prst="rect">
            <a:avLst/>
          </a:prstGeom>
          <a:noFill/>
        </p:spPr>
        <p:txBody>
          <a:bodyPr wrap="square">
            <a:spAutoFit/>
          </a:bodyPr>
          <a:lstStyle/>
          <a:p>
            <a:r>
              <a:rPr lang="en-US" sz="800" dirty="0"/>
              <a:t>Pearl, J. (2009). Causality. Cambridge university press.</a:t>
            </a:r>
          </a:p>
          <a:p>
            <a:r>
              <a:rPr lang="en-US" sz="800" dirty="0"/>
              <a:t>Siebert, J. (2023). Applications of statistical causal inference in software engineering. </a:t>
            </a:r>
            <a:r>
              <a:rPr lang="en-US" sz="800" i="1" dirty="0"/>
              <a:t>Information and Software Technology</a:t>
            </a:r>
            <a:r>
              <a:rPr lang="en-US" sz="800" dirty="0"/>
              <a:t>, </a:t>
            </a:r>
            <a:r>
              <a:rPr lang="en-US" sz="800" i="1" dirty="0"/>
              <a:t>159</a:t>
            </a:r>
            <a:r>
              <a:rPr lang="en-US" sz="800" dirty="0"/>
              <a:t>, 107198.</a:t>
            </a:r>
          </a:p>
        </p:txBody>
      </p:sp>
    </p:spTree>
    <p:extLst>
      <p:ext uri="{BB962C8B-B14F-4D97-AF65-F5344CB8AC3E}">
        <p14:creationId xmlns:p14="http://schemas.microsoft.com/office/powerpoint/2010/main" val="3224665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46CB3-6653-D78A-AB0E-4BF277AD676B}"/>
              </a:ext>
            </a:extLst>
          </p:cNvPr>
          <p:cNvSpPr>
            <a:spLocks noGrp="1"/>
          </p:cNvSpPr>
          <p:nvPr>
            <p:ph type="title"/>
          </p:nvPr>
        </p:nvSpPr>
        <p:spPr/>
        <p:txBody>
          <a:bodyPr/>
          <a:lstStyle/>
          <a:p>
            <a:r>
              <a:rPr lang="en-US" dirty="0"/>
              <a:t>Reading List</a:t>
            </a:r>
          </a:p>
        </p:txBody>
      </p:sp>
      <p:sp>
        <p:nvSpPr>
          <p:cNvPr id="4" name="Date Placeholder 3">
            <a:extLst>
              <a:ext uri="{FF2B5EF4-FFF2-40B4-BE49-F238E27FC236}">
                <a16:creationId xmlns:a16="http://schemas.microsoft.com/office/drawing/2014/main" id="{5BCFB0A4-D606-5609-D9B3-21FDADF5112D}"/>
              </a:ext>
            </a:extLst>
          </p:cNvPr>
          <p:cNvSpPr>
            <a:spLocks noGrp="1"/>
          </p:cNvSpPr>
          <p:nvPr>
            <p:ph type="dt" sz="half" idx="10"/>
          </p:nvPr>
        </p:nvSpPr>
        <p:spPr/>
        <p:txBody>
          <a:bodyPr/>
          <a:lstStyle/>
          <a:p>
            <a:r>
              <a:rPr lang="en-US" dirty="0"/>
              <a:t>2024-10-17</a:t>
            </a:r>
          </a:p>
        </p:txBody>
      </p:sp>
      <p:sp>
        <p:nvSpPr>
          <p:cNvPr id="5" name="Footer Placeholder 4">
            <a:extLst>
              <a:ext uri="{FF2B5EF4-FFF2-40B4-BE49-F238E27FC236}">
                <a16:creationId xmlns:a16="http://schemas.microsoft.com/office/drawing/2014/main" id="{1C9629A7-2DC7-410F-563F-7513EC223179}"/>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FA0E897-F83A-9E29-5FDC-B9C2173B5366}"/>
              </a:ext>
            </a:extLst>
          </p:cNvPr>
          <p:cNvSpPr>
            <a:spLocks noGrp="1"/>
          </p:cNvSpPr>
          <p:nvPr>
            <p:ph type="sldNum" sz="quarter" idx="12"/>
          </p:nvPr>
        </p:nvSpPr>
        <p:spPr/>
        <p:txBody>
          <a:bodyPr/>
          <a:lstStyle/>
          <a:p>
            <a:fld id="{C6EBE6D1-86F0-4C3A-8077-EBA4C5B4BE81}" type="slidenum">
              <a:rPr lang="en-US" smtClean="0"/>
              <a:t>58</a:t>
            </a:fld>
            <a:endParaRPr lang="en-US"/>
          </a:p>
        </p:txBody>
      </p:sp>
      <p:grpSp>
        <p:nvGrpSpPr>
          <p:cNvPr id="3" name="Group 2">
            <a:extLst>
              <a:ext uri="{FF2B5EF4-FFF2-40B4-BE49-F238E27FC236}">
                <a16:creationId xmlns:a16="http://schemas.microsoft.com/office/drawing/2014/main" id="{8AECEBA0-C926-0B3F-F177-976CD19D0CBF}"/>
              </a:ext>
            </a:extLst>
          </p:cNvPr>
          <p:cNvGrpSpPr/>
          <p:nvPr/>
        </p:nvGrpSpPr>
        <p:grpSpPr>
          <a:xfrm>
            <a:off x="838200" y="1827775"/>
            <a:ext cx="10515597" cy="724407"/>
            <a:chOff x="838200" y="1827775"/>
            <a:chExt cx="10515597" cy="724407"/>
          </a:xfrm>
        </p:grpSpPr>
        <p:pic>
          <p:nvPicPr>
            <p:cNvPr id="10" name="Graphic 9" descr="Closed book with solid fill">
              <a:extLst>
                <a:ext uri="{FF2B5EF4-FFF2-40B4-BE49-F238E27FC236}">
                  <a16:creationId xmlns:a16="http://schemas.microsoft.com/office/drawing/2014/main" id="{BD5D6DC4-32F3-3574-F605-98EEB9E757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832182"/>
              <a:ext cx="720000" cy="720000"/>
            </a:xfrm>
            <a:prstGeom prst="rect">
              <a:avLst/>
            </a:prstGeom>
          </p:spPr>
        </p:pic>
        <p:sp>
          <p:nvSpPr>
            <p:cNvPr id="13" name="TextBox 12">
              <a:extLst>
                <a:ext uri="{FF2B5EF4-FFF2-40B4-BE49-F238E27FC236}">
                  <a16:creationId xmlns:a16="http://schemas.microsoft.com/office/drawing/2014/main" id="{86F63D0F-CB9C-D7D8-73FB-A78FB49495A2}"/>
                </a:ext>
              </a:extLst>
            </p:cNvPr>
            <p:cNvSpPr txBox="1"/>
            <p:nvPr/>
          </p:nvSpPr>
          <p:spPr>
            <a:xfrm>
              <a:off x="1558200" y="1827775"/>
              <a:ext cx="9795597" cy="646331"/>
            </a:xfrm>
            <a:prstGeom prst="rect">
              <a:avLst/>
            </a:prstGeom>
            <a:noFill/>
          </p:spPr>
          <p:txBody>
            <a:bodyPr wrap="square" rtlCol="0">
              <a:spAutoFit/>
            </a:bodyPr>
            <a:lstStyle/>
            <a:p>
              <a:r>
                <a:rPr lang="en-US" b="1" dirty="0"/>
                <a:t>Pearl</a:t>
              </a:r>
              <a:r>
                <a:rPr lang="en-US" dirty="0"/>
                <a:t>, J., &amp; Mackenzie, D. (2018). </a:t>
              </a:r>
              <a:r>
                <a:rPr lang="en-US" i="1" dirty="0"/>
                <a:t>The book of why: the new science of cause and effect</a:t>
              </a:r>
              <a:r>
                <a:rPr lang="en-US" dirty="0"/>
                <a:t>. Basic books.</a:t>
              </a:r>
            </a:p>
          </p:txBody>
        </p:sp>
      </p:grpSp>
      <p:grpSp>
        <p:nvGrpSpPr>
          <p:cNvPr id="7" name="Group 6">
            <a:extLst>
              <a:ext uri="{FF2B5EF4-FFF2-40B4-BE49-F238E27FC236}">
                <a16:creationId xmlns:a16="http://schemas.microsoft.com/office/drawing/2014/main" id="{CE8637D1-8009-0EB7-A265-5096C453E081}"/>
              </a:ext>
            </a:extLst>
          </p:cNvPr>
          <p:cNvGrpSpPr/>
          <p:nvPr/>
        </p:nvGrpSpPr>
        <p:grpSpPr>
          <a:xfrm>
            <a:off x="838200" y="2731569"/>
            <a:ext cx="10515597" cy="720000"/>
            <a:chOff x="838200" y="2731569"/>
            <a:chExt cx="10515597" cy="720000"/>
          </a:xfrm>
        </p:grpSpPr>
        <p:pic>
          <p:nvPicPr>
            <p:cNvPr id="11" name="Graphic 10" descr="Closed book with solid fill">
              <a:extLst>
                <a:ext uri="{FF2B5EF4-FFF2-40B4-BE49-F238E27FC236}">
                  <a16:creationId xmlns:a16="http://schemas.microsoft.com/office/drawing/2014/main" id="{E27DA63F-B4F5-6742-426A-3AB40CC6FD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2731569"/>
              <a:ext cx="720000" cy="720000"/>
            </a:xfrm>
            <a:prstGeom prst="rect">
              <a:avLst/>
            </a:prstGeom>
          </p:spPr>
        </p:pic>
        <p:sp>
          <p:nvSpPr>
            <p:cNvPr id="14" name="TextBox 13">
              <a:extLst>
                <a:ext uri="{FF2B5EF4-FFF2-40B4-BE49-F238E27FC236}">
                  <a16:creationId xmlns:a16="http://schemas.microsoft.com/office/drawing/2014/main" id="{DA863A65-8B85-1020-E1B6-9C91741BBAC2}"/>
                </a:ext>
              </a:extLst>
            </p:cNvPr>
            <p:cNvSpPr txBox="1"/>
            <p:nvPr/>
          </p:nvSpPr>
          <p:spPr>
            <a:xfrm>
              <a:off x="1558198" y="2749987"/>
              <a:ext cx="9795599" cy="646331"/>
            </a:xfrm>
            <a:prstGeom prst="rect">
              <a:avLst/>
            </a:prstGeom>
            <a:noFill/>
          </p:spPr>
          <p:txBody>
            <a:bodyPr wrap="square" rtlCol="0">
              <a:spAutoFit/>
            </a:bodyPr>
            <a:lstStyle/>
            <a:p>
              <a:r>
                <a:rPr lang="en-US" b="1" dirty="0" err="1"/>
                <a:t>McElreath</a:t>
              </a:r>
              <a:r>
                <a:rPr lang="en-US" dirty="0"/>
                <a:t>, R. (2018). </a:t>
              </a:r>
              <a:r>
                <a:rPr lang="en-US" i="1" dirty="0"/>
                <a:t>Statistical rethinking: A Bayesian course with examples in R and Stan</a:t>
              </a:r>
              <a:r>
                <a:rPr lang="en-US" dirty="0"/>
                <a:t>. Chapman and Hall/CRC.</a:t>
              </a:r>
            </a:p>
          </p:txBody>
        </p:sp>
      </p:grpSp>
      <p:grpSp>
        <p:nvGrpSpPr>
          <p:cNvPr id="9" name="Group 8">
            <a:extLst>
              <a:ext uri="{FF2B5EF4-FFF2-40B4-BE49-F238E27FC236}">
                <a16:creationId xmlns:a16="http://schemas.microsoft.com/office/drawing/2014/main" id="{468EF3A5-775E-FC2D-8B60-70539AC593C2}"/>
              </a:ext>
            </a:extLst>
          </p:cNvPr>
          <p:cNvGrpSpPr/>
          <p:nvPr/>
        </p:nvGrpSpPr>
        <p:grpSpPr>
          <a:xfrm>
            <a:off x="838200" y="3630956"/>
            <a:ext cx="10515599" cy="720000"/>
            <a:chOff x="838200" y="3630956"/>
            <a:chExt cx="10515599" cy="720000"/>
          </a:xfrm>
        </p:grpSpPr>
        <p:pic>
          <p:nvPicPr>
            <p:cNvPr id="8" name="Graphic 7" descr="Document with solid fill">
              <a:extLst>
                <a:ext uri="{FF2B5EF4-FFF2-40B4-BE49-F238E27FC236}">
                  <a16:creationId xmlns:a16="http://schemas.microsoft.com/office/drawing/2014/main" id="{27E301BD-F1B5-995E-1F5B-30360B45EF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3630956"/>
              <a:ext cx="720000" cy="720000"/>
            </a:xfrm>
            <a:prstGeom prst="rect">
              <a:avLst/>
            </a:prstGeom>
          </p:spPr>
        </p:pic>
        <p:sp>
          <p:nvSpPr>
            <p:cNvPr id="15" name="TextBox 14">
              <a:extLst>
                <a:ext uri="{FF2B5EF4-FFF2-40B4-BE49-F238E27FC236}">
                  <a16:creationId xmlns:a16="http://schemas.microsoft.com/office/drawing/2014/main" id="{6F33BD0C-D628-B652-90FE-F902E5C5FE85}"/>
                </a:ext>
              </a:extLst>
            </p:cNvPr>
            <p:cNvSpPr txBox="1"/>
            <p:nvPr/>
          </p:nvSpPr>
          <p:spPr>
            <a:xfrm>
              <a:off x="1558200" y="3667790"/>
              <a:ext cx="9795599" cy="646331"/>
            </a:xfrm>
            <a:prstGeom prst="rect">
              <a:avLst/>
            </a:prstGeom>
            <a:noFill/>
          </p:spPr>
          <p:txBody>
            <a:bodyPr wrap="square" rtlCol="0">
              <a:spAutoFit/>
            </a:bodyPr>
            <a:lstStyle/>
            <a:p>
              <a:r>
                <a:rPr lang="en-US" b="1" dirty="0"/>
                <a:t>Siebert</a:t>
              </a:r>
              <a:r>
                <a:rPr lang="en-US" dirty="0"/>
                <a:t>, J. (2023). Applications of statistical causal inference in software engineering. </a:t>
              </a:r>
              <a:r>
                <a:rPr lang="en-US" i="1" dirty="0"/>
                <a:t>Information and Software Technology</a:t>
              </a:r>
              <a:r>
                <a:rPr lang="en-US" dirty="0"/>
                <a:t>, </a:t>
              </a:r>
              <a:r>
                <a:rPr lang="en-US" i="1" dirty="0"/>
                <a:t>159</a:t>
              </a:r>
              <a:r>
                <a:rPr lang="en-US" dirty="0"/>
                <a:t>, 107198.</a:t>
              </a:r>
            </a:p>
          </p:txBody>
        </p:sp>
      </p:grpSp>
      <p:grpSp>
        <p:nvGrpSpPr>
          <p:cNvPr id="19" name="Group 18">
            <a:extLst>
              <a:ext uri="{FF2B5EF4-FFF2-40B4-BE49-F238E27FC236}">
                <a16:creationId xmlns:a16="http://schemas.microsoft.com/office/drawing/2014/main" id="{B7EC315A-64EA-5A4D-FEE3-C1C0AD8EA0EB}"/>
              </a:ext>
            </a:extLst>
          </p:cNvPr>
          <p:cNvGrpSpPr/>
          <p:nvPr/>
        </p:nvGrpSpPr>
        <p:grpSpPr>
          <a:xfrm>
            <a:off x="838200" y="4455486"/>
            <a:ext cx="10515598" cy="720000"/>
            <a:chOff x="838200" y="4455486"/>
            <a:chExt cx="10515598" cy="720000"/>
          </a:xfrm>
        </p:grpSpPr>
        <p:pic>
          <p:nvPicPr>
            <p:cNvPr id="12" name="Graphic 11" descr="Document with solid fill">
              <a:extLst>
                <a:ext uri="{FF2B5EF4-FFF2-40B4-BE49-F238E27FC236}">
                  <a16:creationId xmlns:a16="http://schemas.microsoft.com/office/drawing/2014/main" id="{EF5256A9-07DB-C4E0-08E4-1099363E90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4455486"/>
              <a:ext cx="720000" cy="720000"/>
            </a:xfrm>
            <a:prstGeom prst="rect">
              <a:avLst/>
            </a:prstGeom>
          </p:spPr>
        </p:pic>
        <p:sp>
          <p:nvSpPr>
            <p:cNvPr id="16" name="TextBox 15">
              <a:extLst>
                <a:ext uri="{FF2B5EF4-FFF2-40B4-BE49-F238E27FC236}">
                  <a16:creationId xmlns:a16="http://schemas.microsoft.com/office/drawing/2014/main" id="{018BF996-AAB6-541F-C843-FA86DAD60E28}"/>
                </a:ext>
              </a:extLst>
            </p:cNvPr>
            <p:cNvSpPr txBox="1"/>
            <p:nvPr/>
          </p:nvSpPr>
          <p:spPr>
            <a:xfrm>
              <a:off x="1558199" y="4492320"/>
              <a:ext cx="9795599" cy="646331"/>
            </a:xfrm>
            <a:prstGeom prst="rect">
              <a:avLst/>
            </a:prstGeom>
            <a:noFill/>
          </p:spPr>
          <p:txBody>
            <a:bodyPr wrap="square" rtlCol="0">
              <a:spAutoFit/>
            </a:bodyPr>
            <a:lstStyle/>
            <a:p>
              <a:r>
                <a:rPr lang="en-US" b="1" dirty="0" err="1"/>
                <a:t>Furia</a:t>
              </a:r>
              <a:r>
                <a:rPr lang="en-US" dirty="0"/>
                <a:t>, C. A., </a:t>
              </a:r>
              <a:r>
                <a:rPr lang="en-US" b="1" dirty="0"/>
                <a:t>Feldt</a:t>
              </a:r>
              <a:r>
                <a:rPr lang="en-US" dirty="0"/>
                <a:t>, R., &amp; </a:t>
              </a:r>
              <a:r>
                <a:rPr lang="en-US" b="1" dirty="0" err="1"/>
                <a:t>Torkar</a:t>
              </a:r>
              <a:r>
                <a:rPr lang="en-US" dirty="0"/>
                <a:t>, R. (2019). Bayesian data analysis in empirical software engineering research. </a:t>
              </a:r>
              <a:r>
                <a:rPr lang="en-US" i="1" dirty="0"/>
                <a:t>IEEE Transactions on Software Engineering</a:t>
              </a:r>
              <a:r>
                <a:rPr lang="en-US" dirty="0"/>
                <a:t>, </a:t>
              </a:r>
              <a:r>
                <a:rPr lang="en-US" i="1" dirty="0"/>
                <a:t>47</a:t>
              </a:r>
              <a:r>
                <a:rPr lang="en-US" dirty="0"/>
                <a:t>(9), 1786-1810.</a:t>
              </a:r>
            </a:p>
          </p:txBody>
        </p:sp>
      </p:grpSp>
      <p:grpSp>
        <p:nvGrpSpPr>
          <p:cNvPr id="20" name="Group 19">
            <a:extLst>
              <a:ext uri="{FF2B5EF4-FFF2-40B4-BE49-F238E27FC236}">
                <a16:creationId xmlns:a16="http://schemas.microsoft.com/office/drawing/2014/main" id="{63014B0D-7C58-8511-B6A7-508861FB685D}"/>
              </a:ext>
            </a:extLst>
          </p:cNvPr>
          <p:cNvGrpSpPr/>
          <p:nvPr/>
        </p:nvGrpSpPr>
        <p:grpSpPr>
          <a:xfrm>
            <a:off x="838200" y="5215184"/>
            <a:ext cx="10515598" cy="923330"/>
            <a:chOff x="838200" y="5215184"/>
            <a:chExt cx="10515598" cy="923330"/>
          </a:xfrm>
        </p:grpSpPr>
        <p:pic>
          <p:nvPicPr>
            <p:cNvPr id="17" name="Graphic 16" descr="Document with solid fill">
              <a:extLst>
                <a:ext uri="{FF2B5EF4-FFF2-40B4-BE49-F238E27FC236}">
                  <a16:creationId xmlns:a16="http://schemas.microsoft.com/office/drawing/2014/main" id="{DE1EB700-A44D-8C95-7BDF-376FF73CB1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5316849"/>
              <a:ext cx="720000" cy="720000"/>
            </a:xfrm>
            <a:prstGeom prst="rect">
              <a:avLst/>
            </a:prstGeom>
          </p:spPr>
        </p:pic>
        <p:sp>
          <p:nvSpPr>
            <p:cNvPr id="18" name="TextBox 17">
              <a:extLst>
                <a:ext uri="{FF2B5EF4-FFF2-40B4-BE49-F238E27FC236}">
                  <a16:creationId xmlns:a16="http://schemas.microsoft.com/office/drawing/2014/main" id="{729D7C39-DC77-7312-770F-EC461C843456}"/>
                </a:ext>
              </a:extLst>
            </p:cNvPr>
            <p:cNvSpPr txBox="1"/>
            <p:nvPr/>
          </p:nvSpPr>
          <p:spPr>
            <a:xfrm>
              <a:off x="1558199" y="5215184"/>
              <a:ext cx="9795599" cy="923330"/>
            </a:xfrm>
            <a:prstGeom prst="rect">
              <a:avLst/>
            </a:prstGeom>
            <a:noFill/>
          </p:spPr>
          <p:txBody>
            <a:bodyPr wrap="square" rtlCol="0">
              <a:spAutoFit/>
            </a:bodyPr>
            <a:lstStyle/>
            <a:p>
              <a:r>
                <a:rPr lang="en-US" b="1" dirty="0" err="1"/>
                <a:t>Furia</a:t>
              </a:r>
              <a:r>
                <a:rPr lang="en-US" dirty="0"/>
                <a:t>, C. A., </a:t>
              </a:r>
              <a:r>
                <a:rPr lang="en-US" b="1" dirty="0" err="1"/>
                <a:t>Torkar</a:t>
              </a:r>
              <a:r>
                <a:rPr lang="en-US" dirty="0"/>
                <a:t>, R., &amp; </a:t>
              </a:r>
              <a:r>
                <a:rPr lang="en-US" b="1" dirty="0"/>
                <a:t>Feldt</a:t>
              </a:r>
              <a:r>
                <a:rPr lang="en-US" dirty="0"/>
                <a:t>, R. (2022). Applying Bayesian analysis guidelines to empirical software engineering data: The case of programming languages and code quality. </a:t>
              </a:r>
              <a:r>
                <a:rPr lang="en-US" i="1" dirty="0"/>
                <a:t>ACM Transactions on Software Engineering and Methodology (TOSEM)</a:t>
              </a:r>
              <a:r>
                <a:rPr lang="en-US" dirty="0"/>
                <a:t>, </a:t>
              </a:r>
              <a:r>
                <a:rPr lang="en-US" i="1" dirty="0"/>
                <a:t>31</a:t>
              </a:r>
              <a:r>
                <a:rPr lang="en-US" dirty="0"/>
                <a:t>(3), 1-38.</a:t>
              </a:r>
            </a:p>
          </p:txBody>
        </p:sp>
      </p:grpSp>
    </p:spTree>
    <p:extLst>
      <p:ext uri="{BB962C8B-B14F-4D97-AF65-F5344CB8AC3E}">
        <p14:creationId xmlns:p14="http://schemas.microsoft.com/office/powerpoint/2010/main" val="3072289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B8724D-4A2D-EF8F-72D8-A63F6DDDA9C4}"/>
              </a:ext>
            </a:extLst>
          </p:cNvPr>
          <p:cNvSpPr>
            <a:spLocks noGrp="1"/>
          </p:cNvSpPr>
          <p:nvPr>
            <p:ph type="title"/>
          </p:nvPr>
        </p:nvSpPr>
        <p:spPr/>
        <p:txBody>
          <a:bodyPr/>
          <a:lstStyle/>
          <a:p>
            <a:r>
              <a:rPr lang="en-US" dirty="0"/>
              <a:t>Statistical Causal Inference</a:t>
            </a:r>
          </a:p>
        </p:txBody>
      </p:sp>
      <p:sp>
        <p:nvSpPr>
          <p:cNvPr id="5" name="Text Placeholder 4">
            <a:extLst>
              <a:ext uri="{FF2B5EF4-FFF2-40B4-BE49-F238E27FC236}">
                <a16:creationId xmlns:a16="http://schemas.microsoft.com/office/drawing/2014/main" id="{E407892A-18FC-6BF0-5A4A-A73AFF72D71E}"/>
              </a:ext>
            </a:extLst>
          </p:cNvPr>
          <p:cNvSpPr>
            <a:spLocks noGrp="1"/>
          </p:cNvSpPr>
          <p:nvPr>
            <p:ph type="body" idx="1"/>
          </p:nvPr>
        </p:nvSpPr>
        <p:spPr/>
        <p:txBody>
          <a:bodyPr/>
          <a:lstStyle/>
          <a:p>
            <a:r>
              <a:rPr lang="en-US" dirty="0"/>
              <a:t>A rigorous approach to obtaining valid conclusions from data</a:t>
            </a:r>
          </a:p>
        </p:txBody>
      </p:sp>
      <p:sp>
        <p:nvSpPr>
          <p:cNvPr id="2" name="Date Placeholder 1">
            <a:extLst>
              <a:ext uri="{FF2B5EF4-FFF2-40B4-BE49-F238E27FC236}">
                <a16:creationId xmlns:a16="http://schemas.microsoft.com/office/drawing/2014/main" id="{48D72B3E-E6C9-8CAA-9D68-2B5DA476EDE9}"/>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841E30C1-85A3-70CF-6D98-0B52E676F5D2}"/>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DCB47D23-5EEA-5E33-E367-E79E82B33727}"/>
              </a:ext>
            </a:extLst>
          </p:cNvPr>
          <p:cNvSpPr>
            <a:spLocks noGrp="1"/>
          </p:cNvSpPr>
          <p:nvPr>
            <p:ph type="sldNum" sz="quarter" idx="12"/>
          </p:nvPr>
        </p:nvSpPr>
        <p:spPr/>
        <p:txBody>
          <a:bodyPr/>
          <a:lstStyle/>
          <a:p>
            <a:fld id="{C6EBE6D1-86F0-4C3A-8077-EBA4C5B4BE81}" type="slidenum">
              <a:rPr lang="en-US" smtClean="0"/>
              <a:t>6</a:t>
            </a:fld>
            <a:endParaRPr lang="en-US"/>
          </a:p>
        </p:txBody>
      </p:sp>
    </p:spTree>
    <p:extLst>
      <p:ext uri="{BB962C8B-B14F-4D97-AF65-F5344CB8AC3E}">
        <p14:creationId xmlns:p14="http://schemas.microsoft.com/office/powerpoint/2010/main" val="376665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2F69B9-A191-7CA7-93C8-50E7A685EC2E}"/>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97F8FBD1-7ECB-D662-C973-2140C8EBA143}"/>
              </a:ext>
            </a:extLst>
          </p:cNvPr>
          <p:cNvSpPr>
            <a:spLocks noGrp="1"/>
          </p:cNvSpPr>
          <p:nvPr>
            <p:ph idx="1"/>
          </p:nvPr>
        </p:nvSpPr>
        <p:spPr>
          <a:xfrm>
            <a:off x="838200" y="1825625"/>
            <a:ext cx="10515600" cy="1701346"/>
          </a:xfrm>
        </p:spPr>
        <p:txBody>
          <a:bodyPr/>
          <a:lstStyle/>
          <a:p>
            <a:pPr marL="0" indent="0">
              <a:buNone/>
            </a:pPr>
            <a:r>
              <a:rPr lang="en-US" dirty="0"/>
              <a:t>Most worthwhile research questions are of causal nature, but answers to such questions </a:t>
            </a:r>
            <a:r>
              <a:rPr lang="en-US" b="1" dirty="0"/>
              <a:t>cannot be computed from data alone</a:t>
            </a:r>
            <a:r>
              <a:rPr lang="en-US" dirty="0"/>
              <a:t>. Instead, addressing them necessitates knowledge about </a:t>
            </a:r>
            <a:r>
              <a:rPr lang="en-US" b="1" i="1" dirty="0"/>
              <a:t>how</a:t>
            </a:r>
            <a:r>
              <a:rPr lang="en-US" b="1" dirty="0"/>
              <a:t> the data was generated</a:t>
            </a:r>
            <a:r>
              <a:rPr lang="en-US" dirty="0"/>
              <a:t>.</a:t>
            </a:r>
          </a:p>
        </p:txBody>
      </p:sp>
      <p:sp>
        <p:nvSpPr>
          <p:cNvPr id="2" name="Date Placeholder 1">
            <a:extLst>
              <a:ext uri="{FF2B5EF4-FFF2-40B4-BE49-F238E27FC236}">
                <a16:creationId xmlns:a16="http://schemas.microsoft.com/office/drawing/2014/main" id="{BFFFB0B4-25F2-B744-CCE3-83BAE7E1AE48}"/>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623648B6-C54C-0D26-06D8-D54F3C8F20C0}"/>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7DD5571F-8B5D-33F5-6C8F-B14332CED634}"/>
              </a:ext>
            </a:extLst>
          </p:cNvPr>
          <p:cNvSpPr>
            <a:spLocks noGrp="1"/>
          </p:cNvSpPr>
          <p:nvPr>
            <p:ph type="sldNum" sz="quarter" idx="12"/>
          </p:nvPr>
        </p:nvSpPr>
        <p:spPr/>
        <p:txBody>
          <a:bodyPr/>
          <a:lstStyle/>
          <a:p>
            <a:fld id="{C6EBE6D1-86F0-4C3A-8077-EBA4C5B4BE81}" type="slidenum">
              <a:rPr lang="en-US" smtClean="0"/>
              <a:t>7</a:t>
            </a:fld>
            <a:endParaRPr lang="en-US"/>
          </a:p>
        </p:txBody>
      </p:sp>
      <p:sp>
        <p:nvSpPr>
          <p:cNvPr id="8" name="TextBox 7">
            <a:extLst>
              <a:ext uri="{FF2B5EF4-FFF2-40B4-BE49-F238E27FC236}">
                <a16:creationId xmlns:a16="http://schemas.microsoft.com/office/drawing/2014/main" id="{1DC4FC84-CDEC-F4C5-0B11-7E5994D18D05}"/>
              </a:ext>
            </a:extLst>
          </p:cNvPr>
          <p:cNvSpPr txBox="1"/>
          <p:nvPr/>
        </p:nvSpPr>
        <p:spPr>
          <a:xfrm>
            <a:off x="5257800" y="6140906"/>
            <a:ext cx="6096000" cy="215444"/>
          </a:xfrm>
          <a:prstGeom prst="rect">
            <a:avLst/>
          </a:prstGeom>
          <a:noFill/>
        </p:spPr>
        <p:txBody>
          <a:bodyPr wrap="square">
            <a:spAutoFit/>
          </a:bodyPr>
          <a:lstStyle/>
          <a:p>
            <a:pPr algn="r"/>
            <a:r>
              <a:rPr lang="en-US" sz="800" dirty="0"/>
              <a:t>Pearl, J. (2009). Causal inference in statistics: An overview.</a:t>
            </a:r>
          </a:p>
        </p:txBody>
      </p:sp>
      <p:sp>
        <p:nvSpPr>
          <p:cNvPr id="9" name="Rectangle: Rounded Corners 8">
            <a:extLst>
              <a:ext uri="{FF2B5EF4-FFF2-40B4-BE49-F238E27FC236}">
                <a16:creationId xmlns:a16="http://schemas.microsoft.com/office/drawing/2014/main" id="{5AC8FA38-E0B2-C22F-BF5C-1EF9C4600A6C}"/>
              </a:ext>
            </a:extLst>
          </p:cNvPr>
          <p:cNvSpPr/>
          <p:nvPr/>
        </p:nvSpPr>
        <p:spPr>
          <a:xfrm>
            <a:off x="838201" y="3679372"/>
            <a:ext cx="10515600" cy="625252"/>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t>Statistical causal inference</a:t>
            </a:r>
            <a:r>
              <a:rPr lang="en-US" sz="2000" dirty="0"/>
              <a:t>: inferring causal relationships from quantitative data</a:t>
            </a:r>
          </a:p>
        </p:txBody>
      </p:sp>
    </p:spTree>
    <p:extLst>
      <p:ext uri="{BB962C8B-B14F-4D97-AF65-F5344CB8AC3E}">
        <p14:creationId xmlns:p14="http://schemas.microsoft.com/office/powerpoint/2010/main" val="89980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1884-4224-7D49-E26D-DB5A4047FCD2}"/>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81BF33B5-2467-AF56-A547-8E54B7ACE18B}"/>
              </a:ext>
            </a:extLst>
          </p:cNvPr>
          <p:cNvSpPr>
            <a:spLocks noGrp="1"/>
          </p:cNvSpPr>
          <p:nvPr>
            <p:ph idx="1"/>
          </p:nvPr>
        </p:nvSpPr>
        <p:spPr/>
        <p:txBody>
          <a:bodyPr/>
          <a:lstStyle/>
          <a:p>
            <a:pPr marL="0" indent="0">
              <a:buNone/>
            </a:pPr>
            <a:r>
              <a:rPr lang="en-US" dirty="0"/>
              <a:t>Exchange about causal inference necessitates the following terms:</a:t>
            </a:r>
          </a:p>
          <a:p>
            <a:r>
              <a:rPr lang="en-US" b="1" dirty="0"/>
              <a:t>Factor</a:t>
            </a:r>
            <a:r>
              <a:rPr lang="en-US" dirty="0"/>
              <a:t>: variable of a specific type (e.g., categorical, continuous) projecting a construct onto a value</a:t>
            </a:r>
          </a:p>
          <a:p>
            <a:pPr lvl="1"/>
            <a:r>
              <a:rPr lang="en-US" b="1" dirty="0"/>
              <a:t>Treatment </a:t>
            </a:r>
            <a:r>
              <a:rPr lang="en-US" dirty="0"/>
              <a:t>(or: main factor): independent variable of interest</a:t>
            </a:r>
          </a:p>
          <a:p>
            <a:pPr lvl="1"/>
            <a:r>
              <a:rPr lang="en-US" b="1" dirty="0"/>
              <a:t>Outcome</a:t>
            </a:r>
            <a:r>
              <a:rPr lang="en-US" dirty="0"/>
              <a:t> (or: response variable): dependent variable of interest</a:t>
            </a:r>
          </a:p>
          <a:p>
            <a:r>
              <a:rPr lang="en-US" b="1" dirty="0"/>
              <a:t>Relationships</a:t>
            </a:r>
            <a:r>
              <a:rPr lang="en-US" dirty="0"/>
              <a:t>: association between two factors</a:t>
            </a:r>
          </a:p>
        </p:txBody>
      </p:sp>
      <p:sp>
        <p:nvSpPr>
          <p:cNvPr id="4" name="Date Placeholder 3">
            <a:extLst>
              <a:ext uri="{FF2B5EF4-FFF2-40B4-BE49-F238E27FC236}">
                <a16:creationId xmlns:a16="http://schemas.microsoft.com/office/drawing/2014/main" id="{0B3AE80A-8827-7421-603D-60FD9E55006B}"/>
              </a:ext>
            </a:extLst>
          </p:cNvPr>
          <p:cNvSpPr>
            <a:spLocks noGrp="1"/>
          </p:cNvSpPr>
          <p:nvPr>
            <p:ph type="dt" sz="half" idx="10"/>
          </p:nvPr>
        </p:nvSpPr>
        <p:spPr/>
        <p:txBody>
          <a:bodyPr/>
          <a:lstStyle/>
          <a:p>
            <a:r>
              <a:rPr lang="en-US"/>
              <a:t>2024-10-17</a:t>
            </a:r>
          </a:p>
        </p:txBody>
      </p:sp>
      <p:sp>
        <p:nvSpPr>
          <p:cNvPr id="5" name="Footer Placeholder 4">
            <a:extLst>
              <a:ext uri="{FF2B5EF4-FFF2-40B4-BE49-F238E27FC236}">
                <a16:creationId xmlns:a16="http://schemas.microsoft.com/office/drawing/2014/main" id="{1435D6FA-7776-FC0F-1530-595FABC0E04C}"/>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B85EF4ED-D4A9-52FB-E31C-D5D0E3DD10B2}"/>
              </a:ext>
            </a:extLst>
          </p:cNvPr>
          <p:cNvSpPr>
            <a:spLocks noGrp="1"/>
          </p:cNvSpPr>
          <p:nvPr>
            <p:ph type="sldNum" sz="quarter" idx="12"/>
          </p:nvPr>
        </p:nvSpPr>
        <p:spPr/>
        <p:txBody>
          <a:bodyPr/>
          <a:lstStyle/>
          <a:p>
            <a:fld id="{C6EBE6D1-86F0-4C3A-8077-EBA4C5B4BE81}" type="slidenum">
              <a:rPr lang="en-US" smtClean="0"/>
              <a:t>8</a:t>
            </a:fld>
            <a:endParaRPr lang="en-US"/>
          </a:p>
        </p:txBody>
      </p:sp>
    </p:spTree>
    <p:extLst>
      <p:ext uri="{BB962C8B-B14F-4D97-AF65-F5344CB8AC3E}">
        <p14:creationId xmlns:p14="http://schemas.microsoft.com/office/powerpoint/2010/main" val="2933933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B2CE2-D403-C11F-B904-DAA809B56EC1}"/>
              </a:ext>
            </a:extLst>
          </p:cNvPr>
          <p:cNvSpPr>
            <a:spLocks noGrp="1"/>
          </p:cNvSpPr>
          <p:nvPr>
            <p:ph type="title"/>
          </p:nvPr>
        </p:nvSpPr>
        <p:spPr/>
        <p:txBody>
          <a:bodyPr/>
          <a:lstStyle/>
          <a:p>
            <a:r>
              <a:rPr lang="en-US" dirty="0"/>
              <a:t>Visualizing causal Assumptions via Directed Acyclic Graphs (DAGs)</a:t>
            </a:r>
          </a:p>
        </p:txBody>
      </p:sp>
      <p:sp>
        <p:nvSpPr>
          <p:cNvPr id="2" name="Date Placeholder 1">
            <a:extLst>
              <a:ext uri="{FF2B5EF4-FFF2-40B4-BE49-F238E27FC236}">
                <a16:creationId xmlns:a16="http://schemas.microsoft.com/office/drawing/2014/main" id="{58AE199F-5BE1-5791-234E-416A2EC49EFC}"/>
              </a:ext>
            </a:extLst>
          </p:cNvPr>
          <p:cNvSpPr>
            <a:spLocks noGrp="1"/>
          </p:cNvSpPr>
          <p:nvPr>
            <p:ph type="dt" sz="half" idx="10"/>
          </p:nvPr>
        </p:nvSpPr>
        <p:spPr/>
        <p:txBody>
          <a:bodyPr/>
          <a:lstStyle/>
          <a:p>
            <a:r>
              <a:rPr lang="en-US"/>
              <a:t>2024-10-17</a:t>
            </a:r>
          </a:p>
        </p:txBody>
      </p:sp>
      <p:sp>
        <p:nvSpPr>
          <p:cNvPr id="3" name="Footer Placeholder 2">
            <a:extLst>
              <a:ext uri="{FF2B5EF4-FFF2-40B4-BE49-F238E27FC236}">
                <a16:creationId xmlns:a16="http://schemas.microsoft.com/office/drawing/2014/main" id="{38339AB9-40FA-E658-2835-8B8F8DC7FCE6}"/>
              </a:ext>
            </a:extLst>
          </p:cNvPr>
          <p:cNvSpPr>
            <a:spLocks noGrp="1"/>
          </p:cNvSpPr>
          <p:nvPr>
            <p:ph type="ftr" sz="quarter" idx="11"/>
          </p:nvPr>
        </p:nvSpPr>
        <p:spPr/>
        <p:txBody>
          <a:bodyPr/>
          <a:lstStyle/>
          <a:p>
            <a:r>
              <a:rPr lang="en-US"/>
              <a:t>Bayesian Data Analysis for Statistical Causal Inference</a:t>
            </a:r>
          </a:p>
        </p:txBody>
      </p:sp>
      <p:sp>
        <p:nvSpPr>
          <p:cNvPr id="6" name="Slide Number Placeholder 5">
            <a:extLst>
              <a:ext uri="{FF2B5EF4-FFF2-40B4-BE49-F238E27FC236}">
                <a16:creationId xmlns:a16="http://schemas.microsoft.com/office/drawing/2014/main" id="{5D654D3B-BD98-A3BA-29E9-95DE640DFD14}"/>
              </a:ext>
            </a:extLst>
          </p:cNvPr>
          <p:cNvSpPr>
            <a:spLocks noGrp="1"/>
          </p:cNvSpPr>
          <p:nvPr>
            <p:ph type="sldNum" sz="quarter" idx="12"/>
          </p:nvPr>
        </p:nvSpPr>
        <p:spPr/>
        <p:txBody>
          <a:bodyPr/>
          <a:lstStyle/>
          <a:p>
            <a:fld id="{C6EBE6D1-86F0-4C3A-8077-EBA4C5B4BE81}" type="slidenum">
              <a:rPr lang="en-US" smtClean="0"/>
              <a:t>9</a:t>
            </a:fld>
            <a:endParaRPr lang="en-US"/>
          </a:p>
        </p:txBody>
      </p:sp>
      <p:pic>
        <p:nvPicPr>
          <p:cNvPr id="8" name="Picture 7">
            <a:extLst>
              <a:ext uri="{FF2B5EF4-FFF2-40B4-BE49-F238E27FC236}">
                <a16:creationId xmlns:a16="http://schemas.microsoft.com/office/drawing/2014/main" id="{68A3F383-D905-7474-A376-628C3FDDE97D}"/>
              </a:ext>
            </a:extLst>
          </p:cNvPr>
          <p:cNvPicPr>
            <a:picLocks noChangeAspect="1"/>
          </p:cNvPicPr>
          <p:nvPr/>
        </p:nvPicPr>
        <p:blipFill>
          <a:blip r:embed="rId3"/>
          <a:stretch>
            <a:fillRect/>
          </a:stretch>
        </p:blipFill>
        <p:spPr>
          <a:xfrm>
            <a:off x="932159" y="2517548"/>
            <a:ext cx="4184127" cy="3011941"/>
          </a:xfrm>
          <a:prstGeom prst="rect">
            <a:avLst/>
          </a:prstGeom>
        </p:spPr>
      </p:pic>
      <p:pic>
        <p:nvPicPr>
          <p:cNvPr id="10" name="Picture 9">
            <a:extLst>
              <a:ext uri="{FF2B5EF4-FFF2-40B4-BE49-F238E27FC236}">
                <a16:creationId xmlns:a16="http://schemas.microsoft.com/office/drawing/2014/main" id="{EB3535E0-F029-E80E-56F5-6843DE3461F7}"/>
              </a:ext>
            </a:extLst>
          </p:cNvPr>
          <p:cNvPicPr>
            <a:picLocks noChangeAspect="1"/>
          </p:cNvPicPr>
          <p:nvPr/>
        </p:nvPicPr>
        <p:blipFill>
          <a:blip r:embed="rId4"/>
          <a:stretch>
            <a:fillRect/>
          </a:stretch>
        </p:blipFill>
        <p:spPr>
          <a:xfrm>
            <a:off x="5116286" y="2000522"/>
            <a:ext cx="6076950" cy="4219304"/>
          </a:xfrm>
          <a:prstGeom prst="rect">
            <a:avLst/>
          </a:prstGeom>
        </p:spPr>
      </p:pic>
    </p:spTree>
    <p:extLst>
      <p:ext uri="{BB962C8B-B14F-4D97-AF65-F5344CB8AC3E}">
        <p14:creationId xmlns:p14="http://schemas.microsoft.com/office/powerpoint/2010/main" val="189476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859</TotalTime>
  <Words>2951</Words>
  <Application>Microsoft Office PowerPoint</Application>
  <PresentationFormat>Widescreen</PresentationFormat>
  <Paragraphs>449</Paragraphs>
  <Slides>58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AdvP4C4E51</vt:lpstr>
      <vt:lpstr>AdvP4C4E59</vt:lpstr>
      <vt:lpstr>Aptos</vt:lpstr>
      <vt:lpstr>Aptos Display</vt:lpstr>
      <vt:lpstr>Arial</vt:lpstr>
      <vt:lpstr>Cambria Math</vt:lpstr>
      <vt:lpstr>Office Theme</vt:lpstr>
      <vt:lpstr>Bayesian Data Analysis for Statistical Causal Inference</vt:lpstr>
      <vt:lpstr>Context &amp; Goal</vt:lpstr>
      <vt:lpstr>Status Quo</vt:lpstr>
      <vt:lpstr>Data Analysis in Software Engineering Research</vt:lpstr>
      <vt:lpstr>Issues</vt:lpstr>
      <vt:lpstr>Statistical Causal Inference</vt:lpstr>
      <vt:lpstr>Overview</vt:lpstr>
      <vt:lpstr>Terminology</vt:lpstr>
      <vt:lpstr>Visualizing causal Assumptions via Directed Acyclic Graphs (DAGs)</vt:lpstr>
      <vt:lpstr>Experimental vs. Observational Studies</vt:lpstr>
      <vt:lpstr>Experimental vs. Observational Studies</vt:lpstr>
      <vt:lpstr>Sources of Association</vt:lpstr>
      <vt:lpstr>Mediators</vt:lpstr>
      <vt:lpstr>Mediators</vt:lpstr>
      <vt:lpstr>Mediators</vt:lpstr>
      <vt:lpstr>Mediators</vt:lpstr>
      <vt:lpstr>Mediators</vt:lpstr>
      <vt:lpstr>Mediators</vt:lpstr>
      <vt:lpstr>Forks</vt:lpstr>
      <vt:lpstr>Forks</vt:lpstr>
      <vt:lpstr>Forks</vt:lpstr>
      <vt:lpstr>Forks</vt:lpstr>
      <vt:lpstr>Forks</vt:lpstr>
      <vt:lpstr>Colliders</vt:lpstr>
      <vt:lpstr>Colliders</vt:lpstr>
      <vt:lpstr>Colliders</vt:lpstr>
      <vt:lpstr>Colliders</vt:lpstr>
      <vt:lpstr>Colliders</vt:lpstr>
      <vt:lpstr>Controlling Variables</vt:lpstr>
      <vt:lpstr>Controlling Descendants</vt:lpstr>
      <vt:lpstr>Paths</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The Backdoor Adjustment</vt:lpstr>
      <vt:lpstr>Summary of Part I</vt:lpstr>
      <vt:lpstr>Frequentist Methods</vt:lpstr>
      <vt:lpstr>Basics</vt:lpstr>
      <vt:lpstr>Issues</vt:lpstr>
      <vt:lpstr>Modus tollens in frequentist Analyses</vt:lpstr>
      <vt:lpstr>Bayesian Data Analysis</vt:lpstr>
      <vt:lpstr>Bayes Theorem</vt:lpstr>
      <vt:lpstr>The Bayesian Data Analysis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Demonstration of the Bayesian Approach</vt:lpstr>
      <vt:lpstr>Bayesian Data Analysis for Statistical Causal Inference</vt:lpstr>
      <vt:lpstr>General Framework</vt:lpstr>
      <vt:lpstr>Reading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26</cp:revision>
  <dcterms:created xsi:type="dcterms:W3CDTF">2024-10-03T09:42:54Z</dcterms:created>
  <dcterms:modified xsi:type="dcterms:W3CDTF">2025-04-03T07:22:28Z</dcterms:modified>
</cp:coreProperties>
</file>