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sldIdLst>
    <p:sldId id="256" r:id="rId2"/>
    <p:sldId id="257" r:id="rId3"/>
    <p:sldId id="258" r:id="rId4"/>
    <p:sldId id="259" r:id="rId5"/>
    <p:sldId id="260" r:id="rId6"/>
    <p:sldId id="261" r:id="rId7"/>
    <p:sldId id="271" r:id="rId8"/>
    <p:sldId id="272" r:id="rId9"/>
    <p:sldId id="262" r:id="rId10"/>
    <p:sldId id="293" r:id="rId11"/>
    <p:sldId id="265" r:id="rId12"/>
    <p:sldId id="263" r:id="rId13"/>
    <p:sldId id="266" r:id="rId14"/>
    <p:sldId id="294" r:id="rId15"/>
    <p:sldId id="295" r:id="rId16"/>
    <p:sldId id="296" r:id="rId17"/>
    <p:sldId id="298" r:id="rId18"/>
    <p:sldId id="297" r:id="rId19"/>
    <p:sldId id="264" r:id="rId20"/>
    <p:sldId id="299" r:id="rId21"/>
    <p:sldId id="300" r:id="rId22"/>
    <p:sldId id="301" r:id="rId23"/>
    <p:sldId id="302" r:id="rId24"/>
    <p:sldId id="268" r:id="rId25"/>
    <p:sldId id="303" r:id="rId26"/>
    <p:sldId id="304" r:id="rId27"/>
    <p:sldId id="305" r:id="rId28"/>
    <p:sldId id="306" r:id="rId29"/>
    <p:sldId id="307" r:id="rId30"/>
    <p:sldId id="308" r:id="rId31"/>
    <p:sldId id="269" r:id="rId32"/>
    <p:sldId id="267" r:id="rId33"/>
    <p:sldId id="309" r:id="rId34"/>
    <p:sldId id="310" r:id="rId35"/>
    <p:sldId id="311" r:id="rId36"/>
    <p:sldId id="312" r:id="rId37"/>
    <p:sldId id="313" r:id="rId38"/>
    <p:sldId id="314" r:id="rId39"/>
    <p:sldId id="315" r:id="rId40"/>
    <p:sldId id="273" r:id="rId41"/>
    <p:sldId id="275" r:id="rId42"/>
    <p:sldId id="277" r:id="rId43"/>
    <p:sldId id="278" r:id="rId44"/>
    <p:sldId id="279" r:id="rId45"/>
    <p:sldId id="280" r:id="rId46"/>
    <p:sldId id="282" r:id="rId47"/>
    <p:sldId id="281" r:id="rId48"/>
    <p:sldId id="283" r:id="rId49"/>
    <p:sldId id="284" r:id="rId50"/>
    <p:sldId id="316" r:id="rId51"/>
    <p:sldId id="318" r:id="rId52"/>
    <p:sldId id="322" r:id="rId53"/>
    <p:sldId id="319" r:id="rId54"/>
    <p:sldId id="320" r:id="rId55"/>
    <p:sldId id="321" r:id="rId56"/>
    <p:sldId id="323" r:id="rId57"/>
    <p:sldId id="285" r:id="rId58"/>
    <p:sldId id="287" r:id="rId59"/>
    <p:sldId id="286" r:id="rId60"/>
    <p:sldId id="289" r:id="rId61"/>
    <p:sldId id="292"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13" autoAdjust="0"/>
  </p:normalViewPr>
  <p:slideViewPr>
    <p:cSldViewPr snapToGrid="0">
      <p:cViewPr>
        <p:scale>
          <a:sx n="50" d="100"/>
          <a:sy n="50" d="100"/>
        </p:scale>
        <p:origin x="1906"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107E3-02B0-4F32-9595-48F976375028}"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26789-9A4A-4BF5-9E9B-3B6C777735E6}" type="slidenum">
              <a:rPr lang="en-US" smtClean="0"/>
              <a:t>‹#›</a:t>
            </a:fld>
            <a:endParaRPr lang="en-US"/>
          </a:p>
        </p:txBody>
      </p:sp>
    </p:spTree>
    <p:extLst>
      <p:ext uri="{BB962C8B-B14F-4D97-AF65-F5344CB8AC3E}">
        <p14:creationId xmlns:p14="http://schemas.microsoft.com/office/powerpoint/2010/main" val="99144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Examples</a:t>
            </a:r>
            <a:r>
              <a:rPr lang="sv-SE" dirty="0"/>
              <a:t> for </a:t>
            </a:r>
            <a:r>
              <a:rPr lang="sv-SE" dirty="0" err="1"/>
              <a:t>causal</a:t>
            </a:r>
            <a:r>
              <a:rPr lang="sv-SE" dirty="0"/>
              <a:t> </a:t>
            </a:r>
            <a:r>
              <a:rPr lang="sv-SE" dirty="0" err="1"/>
              <a:t>effects</a:t>
            </a:r>
            <a:r>
              <a:rPr lang="sv-SE" dirty="0"/>
              <a:t>: the benefit </a:t>
            </a:r>
            <a:r>
              <a:rPr lang="sv-SE" dirty="0" err="1"/>
              <a:t>of</a:t>
            </a:r>
            <a:r>
              <a:rPr lang="sv-SE" dirty="0"/>
              <a:t> </a:t>
            </a:r>
            <a:r>
              <a:rPr lang="sv-SE" dirty="0" err="1"/>
              <a:t>using</a:t>
            </a:r>
            <a:r>
              <a:rPr lang="sv-SE" dirty="0"/>
              <a:t> TDD vs. TL or </a:t>
            </a:r>
            <a:r>
              <a:rPr lang="sv-SE" dirty="0" err="1"/>
              <a:t>agile</a:t>
            </a:r>
            <a:r>
              <a:rPr lang="sv-SE" dirty="0"/>
              <a:t> vs. Plan-driven</a:t>
            </a:r>
          </a:p>
          <a:p>
            <a:endParaRPr lang="sv-SE"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a:t>
            </a:fld>
            <a:endParaRPr lang="en-US"/>
          </a:p>
        </p:txBody>
      </p:sp>
    </p:spTree>
    <p:extLst>
      <p:ext uri="{BB962C8B-B14F-4D97-AF65-F5344CB8AC3E}">
        <p14:creationId xmlns:p14="http://schemas.microsoft.com/office/powerpoint/2010/main" val="28623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We</a:t>
            </a:r>
            <a:r>
              <a:rPr lang="sv-SE" dirty="0"/>
              <a:t> </a:t>
            </a:r>
            <a:r>
              <a:rPr lang="sv-SE" dirty="0" err="1"/>
              <a:t>need</a:t>
            </a:r>
            <a:r>
              <a:rPr lang="sv-SE" dirty="0"/>
              <a:t> to </a:t>
            </a:r>
            <a:r>
              <a:rPr lang="sv-SE" dirty="0" err="1"/>
              <a:t>control</a:t>
            </a:r>
            <a:r>
              <a:rPr lang="sv-SE" dirty="0"/>
              <a:t>/</a:t>
            </a:r>
            <a:r>
              <a:rPr lang="sv-SE" dirty="0" err="1"/>
              <a:t>adjust</a:t>
            </a:r>
            <a:r>
              <a:rPr lang="sv-SE" dirty="0"/>
              <a:t> for the potential </a:t>
            </a:r>
            <a:r>
              <a:rPr lang="sv-SE" dirty="0" err="1"/>
              <a:t>confounder</a:t>
            </a:r>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23</a:t>
            </a:fld>
            <a:endParaRPr lang="en-US"/>
          </a:p>
        </p:txBody>
      </p:sp>
    </p:spTree>
    <p:extLst>
      <p:ext uri="{BB962C8B-B14F-4D97-AF65-F5344CB8AC3E}">
        <p14:creationId xmlns:p14="http://schemas.microsoft.com/office/powerpoint/2010/main" val="3055866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err="1"/>
              <a:t>Usually</a:t>
            </a:r>
            <a:r>
              <a:rPr lang="sv-SE" dirty="0"/>
              <a:t>, pre-</a:t>
            </a:r>
            <a:r>
              <a:rPr lang="sv-SE" dirty="0" err="1"/>
              <a:t>treatment</a:t>
            </a:r>
            <a:r>
              <a:rPr lang="sv-SE" dirty="0"/>
              <a:t> </a:t>
            </a:r>
            <a:r>
              <a:rPr lang="sv-SE" dirty="0" err="1"/>
              <a:t>variables</a:t>
            </a:r>
            <a:r>
              <a:rPr lang="sv-SE" dirty="0"/>
              <a:t> </a:t>
            </a:r>
            <a:r>
              <a:rPr lang="sv-SE" dirty="0" err="1"/>
              <a:t>are</a:t>
            </a:r>
            <a:r>
              <a:rPr lang="sv-SE" dirty="0"/>
              <a:t> </a:t>
            </a:r>
            <a:r>
              <a:rPr lang="sv-SE" dirty="0" err="1"/>
              <a:t>considered</a:t>
            </a:r>
            <a:r>
              <a:rPr lang="sv-SE" dirty="0"/>
              <a:t> </a:t>
            </a:r>
            <a:r>
              <a:rPr lang="sv-SE" dirty="0" err="1"/>
              <a:t>safe</a:t>
            </a:r>
            <a:r>
              <a:rPr lang="sv-SE" dirty="0"/>
              <a:t> to </a:t>
            </a:r>
            <a:r>
              <a:rPr lang="sv-SE" dirty="0" err="1"/>
              <a:t>include</a:t>
            </a:r>
            <a:r>
              <a:rPr lang="sv-SE" dirty="0"/>
              <a:t> in a regression </a:t>
            </a:r>
            <a:r>
              <a:rPr lang="sv-SE" dirty="0" err="1"/>
              <a:t>model</a:t>
            </a:r>
            <a:r>
              <a:rPr lang="sv-SE" dirty="0"/>
              <a:t> </a:t>
            </a:r>
          </a:p>
          <a:p>
            <a:pPr marL="171450" indent="-171450">
              <a:buFont typeface="Arial" panose="020B0604020202020204" pitchFamily="34" charset="0"/>
              <a:buChar char="•"/>
            </a:pPr>
            <a:r>
              <a:rPr lang="sv-SE" dirty="0" err="1"/>
              <a:t>We</a:t>
            </a:r>
            <a:r>
              <a:rPr lang="sv-SE" dirty="0"/>
              <a:t> just </a:t>
            </a:r>
            <a:r>
              <a:rPr lang="sv-SE" dirty="0" err="1"/>
              <a:t>saw</a:t>
            </a:r>
            <a:r>
              <a:rPr lang="sv-SE" dirty="0"/>
              <a:t> </a:t>
            </a:r>
            <a:r>
              <a:rPr lang="sv-SE" dirty="0" err="1"/>
              <a:t>that</a:t>
            </a:r>
            <a:r>
              <a:rPr lang="sv-SE" dirty="0"/>
              <a:t> </a:t>
            </a:r>
            <a:r>
              <a:rPr lang="sv-SE" dirty="0" err="1"/>
              <a:t>we</a:t>
            </a:r>
            <a:r>
              <a:rPr lang="sv-SE" dirty="0"/>
              <a:t> </a:t>
            </a:r>
            <a:r>
              <a:rPr lang="sv-SE" dirty="0" err="1"/>
              <a:t>should</a:t>
            </a:r>
            <a:r>
              <a:rPr lang="sv-SE" dirty="0"/>
              <a:t> </a:t>
            </a:r>
            <a:r>
              <a:rPr lang="sv-SE" dirty="0" err="1"/>
              <a:t>control</a:t>
            </a:r>
            <a:r>
              <a:rPr lang="sv-SE" dirty="0"/>
              <a:t> for potential </a:t>
            </a:r>
            <a:r>
              <a:rPr lang="sv-SE" dirty="0" err="1"/>
              <a:t>confounders</a:t>
            </a:r>
            <a:endParaRPr lang="sv-SE" dirty="0"/>
          </a:p>
          <a:p>
            <a:pPr marL="171450" indent="-171450">
              <a:buFont typeface="Arial" panose="020B0604020202020204" pitchFamily="34" charset="0"/>
              <a:buChar char="•"/>
            </a:pPr>
            <a:r>
              <a:rPr lang="sv-SE" dirty="0"/>
              <a:t>If </a:t>
            </a:r>
            <a:r>
              <a:rPr lang="sv-SE" dirty="0" err="1"/>
              <a:t>useful</a:t>
            </a:r>
            <a:r>
              <a:rPr lang="sv-SE" dirty="0"/>
              <a:t> information is </a:t>
            </a:r>
            <a:r>
              <a:rPr lang="sv-SE" dirty="0" err="1"/>
              <a:t>available</a:t>
            </a:r>
            <a:r>
              <a:rPr lang="sv-SE" dirty="0"/>
              <a:t>, </a:t>
            </a:r>
            <a:r>
              <a:rPr lang="sv-SE" dirty="0" err="1"/>
              <a:t>include</a:t>
            </a:r>
            <a:r>
              <a:rPr lang="sv-SE" dirty="0"/>
              <a:t> it in the </a:t>
            </a:r>
            <a:r>
              <a:rPr lang="sv-SE" dirty="0" err="1"/>
              <a:t>prediction</a:t>
            </a:r>
            <a:r>
              <a:rPr lang="sv-SE" dirty="0"/>
              <a:t> </a:t>
            </a:r>
            <a:r>
              <a:rPr lang="sv-SE" dirty="0" err="1"/>
              <a:t>model</a:t>
            </a:r>
            <a:endParaRPr lang="sv-SE" dirty="0"/>
          </a:p>
          <a:p>
            <a:r>
              <a:rPr lang="sv-SE" dirty="0" err="1"/>
              <a:t>Collider</a:t>
            </a:r>
            <a:r>
              <a:rPr lang="sv-SE" dirty="0"/>
              <a:t> </a:t>
            </a:r>
            <a:r>
              <a:rPr lang="sv-SE" dirty="0" err="1"/>
              <a:t>example</a:t>
            </a:r>
            <a:r>
              <a:rPr lang="sv-SE" dirty="0"/>
              <a:t>: researcher -&gt; </a:t>
            </a:r>
            <a:r>
              <a:rPr lang="sv-SE" dirty="0" err="1"/>
              <a:t>teacher</a:t>
            </a:r>
            <a:r>
              <a:rPr lang="sv-SE" dirty="0"/>
              <a:t>, researcher -&gt; </a:t>
            </a:r>
            <a:r>
              <a:rPr lang="sv-SE" dirty="0" err="1"/>
              <a:t>tenure</a:t>
            </a:r>
            <a:r>
              <a:rPr lang="sv-SE" dirty="0"/>
              <a:t> &lt;- </a:t>
            </a:r>
            <a:r>
              <a:rPr lang="sv-SE" dirty="0" err="1"/>
              <a:t>teacher</a:t>
            </a:r>
            <a:endParaRPr lang="sv-SE"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24</a:t>
            </a:fld>
            <a:endParaRPr lang="en-US"/>
          </a:p>
        </p:txBody>
      </p:sp>
    </p:spTree>
    <p:extLst>
      <p:ext uri="{BB962C8B-B14F-4D97-AF65-F5344CB8AC3E}">
        <p14:creationId xmlns:p14="http://schemas.microsoft.com/office/powerpoint/2010/main" val="1544481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We</a:t>
            </a:r>
            <a:r>
              <a:rPr lang="sv-SE" dirty="0"/>
              <a:t> </a:t>
            </a:r>
            <a:r>
              <a:rPr lang="sv-SE" dirty="0" err="1"/>
              <a:t>cannot</a:t>
            </a:r>
            <a:r>
              <a:rPr lang="sv-SE" dirty="0"/>
              <a:t> just </a:t>
            </a:r>
            <a:r>
              <a:rPr lang="sv-SE" dirty="0" err="1"/>
              <a:t>mindlessly</a:t>
            </a:r>
            <a:r>
              <a:rPr lang="sv-SE" dirty="0"/>
              <a:t> </a:t>
            </a:r>
            <a:r>
              <a:rPr lang="sv-SE" dirty="0" err="1"/>
              <a:t>add</a:t>
            </a:r>
            <a:r>
              <a:rPr lang="sv-SE" dirty="0"/>
              <a:t> </a:t>
            </a:r>
            <a:r>
              <a:rPr lang="sv-SE" dirty="0" err="1"/>
              <a:t>variables</a:t>
            </a:r>
            <a:r>
              <a:rPr lang="sv-SE" dirty="0"/>
              <a:t> to </a:t>
            </a:r>
            <a:r>
              <a:rPr lang="sv-SE" dirty="0" err="1"/>
              <a:t>our</a:t>
            </a:r>
            <a:r>
              <a:rPr lang="sv-SE" dirty="0"/>
              <a:t> </a:t>
            </a:r>
            <a:r>
              <a:rPr lang="sv-SE" dirty="0" err="1"/>
              <a:t>analysis</a:t>
            </a:r>
            <a:r>
              <a:rPr lang="sv-SE" dirty="0"/>
              <a:t>, </a:t>
            </a:r>
            <a:r>
              <a:rPr lang="sv-SE" dirty="0" err="1"/>
              <a:t>we</a:t>
            </a:r>
            <a:r>
              <a:rPr lang="sv-SE" dirty="0"/>
              <a:t> </a:t>
            </a:r>
            <a:r>
              <a:rPr lang="sv-SE" dirty="0" err="1"/>
              <a:t>need</a:t>
            </a:r>
            <a:r>
              <a:rPr lang="sv-SE" dirty="0"/>
              <a:t> a principled approach</a:t>
            </a:r>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29</a:t>
            </a:fld>
            <a:endParaRPr lang="en-US"/>
          </a:p>
        </p:txBody>
      </p:sp>
    </p:spTree>
    <p:extLst>
      <p:ext uri="{BB962C8B-B14F-4D97-AF65-F5344CB8AC3E}">
        <p14:creationId xmlns:p14="http://schemas.microsoft.com/office/powerpoint/2010/main" val="818924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Answering</a:t>
            </a:r>
            <a:r>
              <a:rPr lang="sv-SE" dirty="0"/>
              <a:t> </a:t>
            </a:r>
            <a:r>
              <a:rPr lang="sv-SE" dirty="0" err="1"/>
              <a:t>causal</a:t>
            </a:r>
            <a:r>
              <a:rPr lang="sv-SE" dirty="0"/>
              <a:t> </a:t>
            </a:r>
            <a:r>
              <a:rPr lang="sv-SE" dirty="0" err="1"/>
              <a:t>questions</a:t>
            </a:r>
            <a:r>
              <a:rPr lang="sv-SE" dirty="0"/>
              <a:t> in research </a:t>
            </a:r>
            <a:r>
              <a:rPr lang="sv-SE" dirty="0" err="1"/>
              <a:t>requires</a:t>
            </a:r>
            <a:r>
              <a:rPr lang="sv-SE" dirty="0"/>
              <a:t> </a:t>
            </a:r>
            <a:r>
              <a:rPr lang="sv-SE" dirty="0" err="1"/>
              <a:t>knowledge</a:t>
            </a:r>
            <a:r>
              <a:rPr lang="sv-SE" dirty="0"/>
              <a:t> </a:t>
            </a:r>
            <a:r>
              <a:rPr lang="sv-SE" dirty="0" err="1"/>
              <a:t>about</a:t>
            </a:r>
            <a:r>
              <a:rPr lang="sv-SE" dirty="0"/>
              <a:t> the data generation process</a:t>
            </a:r>
          </a:p>
          <a:p>
            <a:r>
              <a:rPr lang="sv-SE" dirty="0" err="1"/>
              <a:t>We</a:t>
            </a:r>
            <a:r>
              <a:rPr lang="sv-SE" dirty="0"/>
              <a:t> </a:t>
            </a:r>
            <a:r>
              <a:rPr lang="sv-SE" dirty="0" err="1"/>
              <a:t>can</a:t>
            </a:r>
            <a:r>
              <a:rPr lang="sv-SE" dirty="0"/>
              <a:t> </a:t>
            </a:r>
            <a:r>
              <a:rPr lang="sv-SE" dirty="0" err="1"/>
              <a:t>visualize</a:t>
            </a:r>
            <a:r>
              <a:rPr lang="sv-SE" dirty="0"/>
              <a:t> </a:t>
            </a:r>
            <a:r>
              <a:rPr lang="sv-SE" dirty="0" err="1"/>
              <a:t>causal</a:t>
            </a:r>
            <a:r>
              <a:rPr lang="sv-SE" dirty="0"/>
              <a:t> </a:t>
            </a:r>
            <a:r>
              <a:rPr lang="sv-SE" dirty="0" err="1"/>
              <a:t>hypotheses</a:t>
            </a:r>
            <a:r>
              <a:rPr lang="sv-SE" dirty="0"/>
              <a:t> </a:t>
            </a:r>
            <a:r>
              <a:rPr lang="sv-SE" dirty="0" err="1"/>
              <a:t>using</a:t>
            </a:r>
            <a:r>
              <a:rPr lang="sv-SE" dirty="0"/>
              <a:t> DAGs</a:t>
            </a:r>
          </a:p>
          <a:p>
            <a:r>
              <a:rPr lang="sv-SE" dirty="0" err="1"/>
              <a:t>There</a:t>
            </a:r>
            <a:r>
              <a:rPr lang="sv-SE" dirty="0"/>
              <a:t> </a:t>
            </a:r>
            <a:r>
              <a:rPr lang="sv-SE" dirty="0" err="1"/>
              <a:t>are</a:t>
            </a:r>
            <a:r>
              <a:rPr lang="sv-SE" dirty="0"/>
              <a:t> </a:t>
            </a:r>
            <a:r>
              <a:rPr lang="sv-SE" dirty="0" err="1"/>
              <a:t>three</a:t>
            </a:r>
            <a:r>
              <a:rPr lang="sv-SE" dirty="0"/>
              <a:t> </a:t>
            </a:r>
            <a:r>
              <a:rPr lang="sv-SE" dirty="0" err="1"/>
              <a:t>basic</a:t>
            </a:r>
            <a:r>
              <a:rPr lang="sv-SE" dirty="0"/>
              <a:t> </a:t>
            </a:r>
            <a:r>
              <a:rPr lang="sv-SE" dirty="0" err="1"/>
              <a:t>types</a:t>
            </a:r>
            <a:r>
              <a:rPr lang="sv-SE" dirty="0"/>
              <a:t> </a:t>
            </a:r>
            <a:r>
              <a:rPr lang="sv-SE" dirty="0" err="1"/>
              <a:t>of</a:t>
            </a:r>
            <a:r>
              <a:rPr lang="sv-SE" dirty="0"/>
              <a:t> association in DAGs: </a:t>
            </a:r>
            <a:r>
              <a:rPr lang="sv-SE" dirty="0" err="1"/>
              <a:t>mediators</a:t>
            </a:r>
            <a:r>
              <a:rPr lang="sv-SE" dirty="0"/>
              <a:t>, </a:t>
            </a:r>
            <a:r>
              <a:rPr lang="sv-SE" dirty="0" err="1"/>
              <a:t>forks</a:t>
            </a:r>
            <a:r>
              <a:rPr lang="sv-SE" dirty="0"/>
              <a:t>, and </a:t>
            </a:r>
            <a:r>
              <a:rPr lang="sv-SE" dirty="0" err="1"/>
              <a:t>colliders</a:t>
            </a:r>
            <a:endParaRPr lang="sv-SE" dirty="0"/>
          </a:p>
          <a:p>
            <a:r>
              <a:rPr lang="sv-SE" dirty="0" err="1"/>
              <a:t>Using</a:t>
            </a:r>
            <a:r>
              <a:rPr lang="sv-SE" dirty="0"/>
              <a:t> the </a:t>
            </a:r>
            <a:r>
              <a:rPr lang="sv-SE" dirty="0" err="1"/>
              <a:t>backdoor</a:t>
            </a:r>
            <a:r>
              <a:rPr lang="sv-SE" dirty="0"/>
              <a:t> </a:t>
            </a:r>
            <a:r>
              <a:rPr lang="sv-SE" dirty="0" err="1"/>
              <a:t>criterion</a:t>
            </a:r>
            <a:r>
              <a:rPr lang="sv-SE" dirty="0"/>
              <a:t>, </a:t>
            </a:r>
            <a:r>
              <a:rPr lang="sv-SE" dirty="0" err="1"/>
              <a:t>we</a:t>
            </a:r>
            <a:r>
              <a:rPr lang="sv-SE" dirty="0"/>
              <a:t> </a:t>
            </a:r>
            <a:r>
              <a:rPr lang="sv-SE" dirty="0" err="1"/>
              <a:t>can</a:t>
            </a:r>
            <a:r>
              <a:rPr lang="sv-SE" dirty="0"/>
              <a:t> </a:t>
            </a:r>
            <a:r>
              <a:rPr lang="sv-SE" dirty="0" err="1"/>
              <a:t>decide</a:t>
            </a:r>
            <a:r>
              <a:rPr lang="sv-SE" dirty="0"/>
              <a:t> </a:t>
            </a:r>
            <a:r>
              <a:rPr lang="sv-SE" dirty="0" err="1"/>
              <a:t>which</a:t>
            </a:r>
            <a:r>
              <a:rPr lang="sv-SE" dirty="0"/>
              <a:t> </a:t>
            </a:r>
            <a:r>
              <a:rPr lang="sv-SE" dirty="0" err="1"/>
              <a:t>variables</a:t>
            </a:r>
            <a:r>
              <a:rPr lang="sv-SE" dirty="0"/>
              <a:t> to </a:t>
            </a:r>
            <a:r>
              <a:rPr lang="sv-SE" dirty="0" err="1"/>
              <a:t>adjust</a:t>
            </a:r>
            <a:r>
              <a:rPr lang="sv-SE" dirty="0"/>
              <a:t> for and </a:t>
            </a:r>
            <a:r>
              <a:rPr lang="sv-SE" dirty="0" err="1"/>
              <a:t>which</a:t>
            </a:r>
            <a:r>
              <a:rPr lang="sv-SE" dirty="0"/>
              <a:t> to </a:t>
            </a:r>
            <a:r>
              <a:rPr lang="sv-SE" dirty="0" err="1"/>
              <a:t>ignore</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40</a:t>
            </a:fld>
            <a:endParaRPr lang="en-US"/>
          </a:p>
        </p:txBody>
      </p:sp>
    </p:spTree>
    <p:extLst>
      <p:ext uri="{BB962C8B-B14F-4D97-AF65-F5344CB8AC3E}">
        <p14:creationId xmlns:p14="http://schemas.microsoft.com/office/powerpoint/2010/main" val="120722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Frequentist</a:t>
            </a:r>
            <a:r>
              <a:rPr lang="sv-SE" dirty="0"/>
              <a:t> </a:t>
            </a:r>
            <a:r>
              <a:rPr lang="sv-SE" dirty="0" err="1"/>
              <a:t>methods</a:t>
            </a:r>
            <a:r>
              <a:rPr lang="sv-SE" dirty="0"/>
              <a:t> </a:t>
            </a:r>
            <a:r>
              <a:rPr lang="sv-SE" dirty="0" err="1"/>
              <a:t>are</a:t>
            </a:r>
            <a:r>
              <a:rPr lang="sv-SE" dirty="0"/>
              <a:t> the </a:t>
            </a:r>
            <a:r>
              <a:rPr lang="sv-SE" dirty="0" err="1"/>
              <a:t>state</a:t>
            </a:r>
            <a:r>
              <a:rPr lang="sv-SE" dirty="0"/>
              <a:t> </a:t>
            </a:r>
            <a:r>
              <a:rPr lang="sv-SE" dirty="0" err="1"/>
              <a:t>of</a:t>
            </a:r>
            <a:r>
              <a:rPr lang="sv-SE" dirty="0"/>
              <a:t> the art in software </a:t>
            </a:r>
            <a:r>
              <a:rPr lang="sv-SE" dirty="0" err="1"/>
              <a:t>engineering</a:t>
            </a:r>
            <a:r>
              <a:rPr lang="sv-SE" dirty="0"/>
              <a:t> research (</a:t>
            </a:r>
            <a:r>
              <a:rPr lang="sv-SE" dirty="0" err="1"/>
              <a:t>assumption</a:t>
            </a:r>
            <a:r>
              <a:rPr lang="sv-SE" dirty="0"/>
              <a:t>)</a:t>
            </a:r>
          </a:p>
          <a:p>
            <a:r>
              <a:rPr lang="sv-SE" dirty="0" err="1"/>
              <a:t>Out</a:t>
            </a:r>
            <a:r>
              <a:rPr lang="sv-SE" dirty="0"/>
              <a:t>-</a:t>
            </a:r>
            <a:r>
              <a:rPr lang="sv-SE" dirty="0" err="1"/>
              <a:t>of</a:t>
            </a:r>
            <a:r>
              <a:rPr lang="sv-SE" dirty="0"/>
              <a:t>-the-box </a:t>
            </a:r>
            <a:r>
              <a:rPr lang="sv-SE" dirty="0" err="1"/>
              <a:t>methods</a:t>
            </a:r>
            <a:r>
              <a:rPr lang="sv-SE" dirty="0"/>
              <a:t> (like </a:t>
            </a:r>
            <a:r>
              <a:rPr lang="sv-SE" dirty="0" err="1"/>
              <a:t>NHSTs</a:t>
            </a:r>
            <a:r>
              <a:rPr lang="sv-SE" dirty="0"/>
              <a:t>)</a:t>
            </a:r>
          </a:p>
          <a:p>
            <a:r>
              <a:rPr lang="sv-SE" dirty="0" err="1"/>
              <a:t>Popularity</a:t>
            </a:r>
            <a:r>
              <a:rPr lang="sv-SE" dirty="0"/>
              <a:t> </a:t>
            </a:r>
            <a:r>
              <a:rPr lang="sv-SE" dirty="0" err="1"/>
              <a:t>possibly</a:t>
            </a:r>
            <a:r>
              <a:rPr lang="sv-SE" dirty="0"/>
              <a:t> </a:t>
            </a:r>
            <a:r>
              <a:rPr lang="sv-SE" dirty="0" err="1"/>
              <a:t>stems</a:t>
            </a:r>
            <a:r>
              <a:rPr lang="sv-SE" dirty="0"/>
              <a:t> from Claes Wohlins </a:t>
            </a:r>
            <a:r>
              <a:rPr lang="sv-SE" dirty="0" err="1"/>
              <a:t>book</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41</a:t>
            </a:fld>
            <a:endParaRPr lang="en-US"/>
          </a:p>
        </p:txBody>
      </p:sp>
    </p:spTree>
    <p:extLst>
      <p:ext uri="{BB962C8B-B14F-4D97-AF65-F5344CB8AC3E}">
        <p14:creationId xmlns:p14="http://schemas.microsoft.com/office/powerpoint/2010/main" val="1376698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sv-SE" dirty="0"/>
              <a:t>The </a:t>
            </a:r>
            <a:r>
              <a:rPr lang="sv-SE" dirty="0" err="1"/>
              <a:t>selection</a:t>
            </a:r>
            <a:r>
              <a:rPr lang="sv-SE" dirty="0"/>
              <a:t> </a:t>
            </a:r>
            <a:r>
              <a:rPr lang="sv-SE" dirty="0" err="1"/>
              <a:t>of</a:t>
            </a:r>
            <a:r>
              <a:rPr lang="sv-SE" dirty="0"/>
              <a:t> the </a:t>
            </a:r>
            <a:r>
              <a:rPr lang="sv-SE" dirty="0" err="1"/>
              <a:t>significance</a:t>
            </a:r>
            <a:r>
              <a:rPr lang="sv-SE" dirty="0"/>
              <a:t> </a:t>
            </a:r>
            <a:r>
              <a:rPr lang="sv-SE" dirty="0" err="1"/>
              <a:t>level</a:t>
            </a:r>
            <a:r>
              <a:rPr lang="sv-SE" dirty="0"/>
              <a:t> is </a:t>
            </a:r>
            <a:r>
              <a:rPr lang="sv-SE" dirty="0" err="1"/>
              <a:t>arbitrary</a:t>
            </a:r>
            <a:endParaRPr lang="sv-SE" dirty="0"/>
          </a:p>
          <a:p>
            <a:pPr marL="514350" indent="-514350">
              <a:buFont typeface="+mj-lt"/>
              <a:buAutoNum type="arabicPeriod"/>
            </a:pPr>
            <a:r>
              <a:rPr lang="en-US" dirty="0"/>
              <a:t>The answer to a research question is a scalar summary, i.e., binary (significant difference or no significant difference)</a:t>
            </a:r>
          </a:p>
          <a:p>
            <a:pPr marL="514350" indent="-514350">
              <a:buFont typeface="+mj-lt"/>
              <a:buAutoNum type="arabicPeriod"/>
            </a:pPr>
            <a:r>
              <a:rPr lang="en-US" dirty="0"/>
              <a:t>Frequentist approaches use an unsound extension of the modus tollens</a:t>
            </a:r>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43</a:t>
            </a:fld>
            <a:endParaRPr lang="en-US"/>
          </a:p>
        </p:txBody>
      </p:sp>
    </p:spTree>
    <p:extLst>
      <p:ext uri="{BB962C8B-B14F-4D97-AF65-F5344CB8AC3E}">
        <p14:creationId xmlns:p14="http://schemas.microsoft.com/office/powerpoint/2010/main" val="857946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sv-SE" dirty="0" err="1"/>
              <a:t>Modeling</a:t>
            </a:r>
            <a:endParaRPr lang="sv-SE" dirty="0"/>
          </a:p>
          <a:p>
            <a:pPr marL="514350" indent="-514350">
              <a:buFont typeface="+mj-lt"/>
              <a:buAutoNum type="arabicPeriod"/>
            </a:pPr>
            <a:r>
              <a:rPr lang="sv-SE" dirty="0" err="1"/>
              <a:t>Identification</a:t>
            </a:r>
            <a:endParaRPr lang="sv-SE" dirty="0"/>
          </a:p>
          <a:p>
            <a:pPr marL="514350" indent="-514350">
              <a:buFont typeface="+mj-lt"/>
              <a:buAutoNum type="arabicPeriod"/>
            </a:pPr>
            <a:r>
              <a:rPr lang="sv-SE" dirty="0" err="1"/>
              <a:t>Estimation</a:t>
            </a:r>
            <a:r>
              <a:rPr lang="sv-SE" dirty="0"/>
              <a:t>:</a:t>
            </a:r>
          </a:p>
          <a:p>
            <a:pPr marL="971550" lvl="1" indent="-514350">
              <a:buFont typeface="+mj-lt"/>
              <a:buAutoNum type="arabicPeriod"/>
            </a:pPr>
            <a:r>
              <a:rPr lang="sv-SE" dirty="0"/>
              <a:t>Data </a:t>
            </a:r>
            <a:r>
              <a:rPr lang="sv-SE" dirty="0" err="1"/>
              <a:t>collection</a:t>
            </a:r>
            <a:endParaRPr lang="sv-SE" dirty="0"/>
          </a:p>
          <a:p>
            <a:pPr marL="971550" lvl="1" indent="-514350">
              <a:buFont typeface="+mj-lt"/>
              <a:buAutoNum type="arabicPeriod"/>
            </a:pPr>
            <a:r>
              <a:rPr lang="en-US" dirty="0"/>
              <a:t>Bayesian data analysis</a:t>
            </a:r>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59</a:t>
            </a:fld>
            <a:endParaRPr lang="en-US"/>
          </a:p>
        </p:txBody>
      </p:sp>
    </p:spTree>
    <p:extLst>
      <p:ext uri="{BB962C8B-B14F-4D97-AF65-F5344CB8AC3E}">
        <p14:creationId xmlns:p14="http://schemas.microsoft.com/office/powerpoint/2010/main" val="706403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deepen your understanding of statistical causal inference, consider the following reading list.</a:t>
            </a:r>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60</a:t>
            </a:fld>
            <a:endParaRPr lang="en-US"/>
          </a:p>
        </p:txBody>
      </p:sp>
    </p:spTree>
    <p:extLst>
      <p:ext uri="{BB962C8B-B14F-4D97-AF65-F5344CB8AC3E}">
        <p14:creationId xmlns:p14="http://schemas.microsoft.com/office/powerpoint/2010/main" val="393451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This process is based on an impression, not a systematic review.</a:t>
            </a:r>
          </a:p>
          <a:p>
            <a:pPr marL="0" indent="0">
              <a:buNone/>
            </a:pPr>
            <a:r>
              <a:rPr lang="en-US" dirty="0"/>
              <a:t>Sometimes, step 1 and 2 are even switched.</a:t>
            </a:r>
            <a:endParaRPr lang="sv-SE" dirty="0"/>
          </a:p>
        </p:txBody>
      </p:sp>
      <p:sp>
        <p:nvSpPr>
          <p:cNvPr id="4" name="Slide Number Placeholder 3"/>
          <p:cNvSpPr>
            <a:spLocks noGrp="1"/>
          </p:cNvSpPr>
          <p:nvPr>
            <p:ph type="sldNum" sz="quarter" idx="5"/>
          </p:nvPr>
        </p:nvSpPr>
        <p:spPr/>
        <p:txBody>
          <a:bodyPr/>
          <a:lstStyle/>
          <a:p>
            <a:fld id="{E7726789-9A4A-4BF5-9E9B-3B6C777735E6}" type="slidenum">
              <a:rPr lang="en-US" smtClean="0"/>
              <a:t>4</a:t>
            </a:fld>
            <a:endParaRPr lang="en-US"/>
          </a:p>
        </p:txBody>
      </p:sp>
    </p:spTree>
    <p:extLst>
      <p:ext uri="{BB962C8B-B14F-4D97-AF65-F5344CB8AC3E}">
        <p14:creationId xmlns:p14="http://schemas.microsoft.com/office/powerpoint/2010/main" val="266631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Lack </a:t>
            </a:r>
            <a:r>
              <a:rPr lang="sv-SE" dirty="0" err="1"/>
              <a:t>of</a:t>
            </a:r>
            <a:r>
              <a:rPr lang="sv-SE" dirty="0"/>
              <a:t> a </a:t>
            </a:r>
            <a:r>
              <a:rPr lang="sv-SE" dirty="0" err="1"/>
              <a:t>causal</a:t>
            </a:r>
            <a:r>
              <a:rPr lang="sv-SE" dirty="0"/>
              <a:t> </a:t>
            </a:r>
            <a:r>
              <a:rPr lang="sv-SE" dirty="0" err="1"/>
              <a:t>inference</a:t>
            </a:r>
            <a:r>
              <a:rPr lang="sv-SE" dirty="0"/>
              <a:t> </a:t>
            </a:r>
            <a:r>
              <a:rPr lang="sv-SE" dirty="0" err="1"/>
              <a:t>framework</a:t>
            </a:r>
            <a:endParaRPr lang="sv-SE" dirty="0"/>
          </a:p>
          <a:p>
            <a:r>
              <a:rPr lang="sv-SE" dirty="0"/>
              <a:t>Simple </a:t>
            </a:r>
            <a:r>
              <a:rPr lang="sv-SE" dirty="0" err="1"/>
              <a:t>frequentist</a:t>
            </a:r>
            <a:r>
              <a:rPr lang="sv-SE" dirty="0"/>
              <a:t> </a:t>
            </a:r>
            <a:r>
              <a:rPr lang="sv-SE" dirty="0" err="1"/>
              <a:t>methods</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5</a:t>
            </a:fld>
            <a:endParaRPr lang="en-US"/>
          </a:p>
        </p:txBody>
      </p:sp>
    </p:spTree>
    <p:extLst>
      <p:ext uri="{BB962C8B-B14F-4D97-AF65-F5344CB8AC3E}">
        <p14:creationId xmlns:p14="http://schemas.microsoft.com/office/powerpoint/2010/main" val="284397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What</a:t>
            </a:r>
            <a:r>
              <a:rPr lang="sv-SE" dirty="0"/>
              <a:t> is the problem </a:t>
            </a:r>
            <a:r>
              <a:rPr lang="sv-SE" dirty="0" err="1"/>
              <a:t>with</a:t>
            </a:r>
            <a:r>
              <a:rPr lang="sv-SE" dirty="0"/>
              <a:t> the simple </a:t>
            </a:r>
            <a:r>
              <a:rPr lang="sv-SE" dirty="0" err="1"/>
              <a:t>causal</a:t>
            </a:r>
            <a:r>
              <a:rPr lang="sv-SE" dirty="0"/>
              <a:t> </a:t>
            </a:r>
            <a:r>
              <a:rPr lang="sv-SE" dirty="0" err="1"/>
              <a:t>assumptions</a:t>
            </a:r>
            <a:r>
              <a:rPr lang="sv-SE" dirty="0"/>
              <a:t>?</a:t>
            </a:r>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6</a:t>
            </a:fld>
            <a:endParaRPr lang="en-US"/>
          </a:p>
        </p:txBody>
      </p:sp>
    </p:spTree>
    <p:extLst>
      <p:ext uri="{BB962C8B-B14F-4D97-AF65-F5344CB8AC3E}">
        <p14:creationId xmlns:p14="http://schemas.microsoft.com/office/powerpoint/2010/main" val="3169200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err="1"/>
              <a:t>Causal</a:t>
            </a:r>
            <a:r>
              <a:rPr lang="sv-SE" dirty="0"/>
              <a:t> </a:t>
            </a:r>
            <a:r>
              <a:rPr lang="sv-SE" dirty="0" err="1"/>
              <a:t>directed</a:t>
            </a:r>
            <a:r>
              <a:rPr lang="sv-SE" dirty="0"/>
              <a:t> </a:t>
            </a:r>
            <a:r>
              <a:rPr lang="sv-SE" dirty="0" err="1"/>
              <a:t>acyclic</a:t>
            </a:r>
            <a:r>
              <a:rPr lang="sv-SE" dirty="0"/>
              <a:t> </a:t>
            </a:r>
            <a:r>
              <a:rPr lang="sv-SE" dirty="0" err="1"/>
              <a:t>graphs</a:t>
            </a:r>
            <a:r>
              <a:rPr lang="sv-SE" dirty="0"/>
              <a:t>: </a:t>
            </a:r>
            <a:r>
              <a:rPr lang="sv-SE" dirty="0" err="1"/>
              <a:t>variables</a:t>
            </a:r>
            <a:r>
              <a:rPr lang="sv-SE" dirty="0"/>
              <a:t> as </a:t>
            </a:r>
            <a:r>
              <a:rPr lang="sv-SE" dirty="0" err="1"/>
              <a:t>nodes</a:t>
            </a:r>
            <a:r>
              <a:rPr lang="sv-SE" dirty="0"/>
              <a:t>, </a:t>
            </a:r>
            <a:r>
              <a:rPr lang="sv-SE" dirty="0" err="1"/>
              <a:t>effects</a:t>
            </a:r>
            <a:r>
              <a:rPr lang="sv-SE" dirty="0"/>
              <a:t> as </a:t>
            </a:r>
            <a:r>
              <a:rPr lang="sv-SE" dirty="0" err="1"/>
              <a:t>edges</a:t>
            </a:r>
            <a:r>
              <a:rPr lang="sv-SE" dirty="0"/>
              <a:t>, </a:t>
            </a:r>
            <a:r>
              <a:rPr lang="sv-SE" dirty="0" err="1"/>
              <a:t>independency</a:t>
            </a:r>
            <a:r>
              <a:rPr lang="sv-SE" dirty="0"/>
              <a:t> as lack </a:t>
            </a:r>
            <a:r>
              <a:rPr lang="sv-SE" dirty="0" err="1"/>
              <a:t>of</a:t>
            </a:r>
            <a:r>
              <a:rPr lang="sv-SE" dirty="0"/>
              <a:t> </a:t>
            </a:r>
            <a:r>
              <a:rPr lang="sv-SE" dirty="0" err="1"/>
              <a:t>edges</a:t>
            </a:r>
            <a:r>
              <a:rPr lang="sv-SE" dirty="0"/>
              <a:t>, </a:t>
            </a:r>
            <a:r>
              <a:rPr lang="sv-SE" dirty="0" err="1"/>
              <a:t>parents</a:t>
            </a:r>
            <a:r>
              <a:rPr lang="sv-SE" dirty="0"/>
              <a:t>, </a:t>
            </a:r>
            <a:r>
              <a:rPr lang="sv-SE" dirty="0" err="1"/>
              <a:t>children</a:t>
            </a:r>
            <a:endParaRPr lang="sv-SE" dirty="0"/>
          </a:p>
          <a:p>
            <a:pPr marL="0" indent="0">
              <a:buNone/>
            </a:pPr>
            <a:r>
              <a:rPr lang="en-US" dirty="0"/>
              <a:t>Examples: simple 2-variable DAG, complex DAG with many variables</a:t>
            </a:r>
          </a:p>
          <a:p>
            <a:endParaRPr lang="en-US" dirty="0"/>
          </a:p>
          <a:p>
            <a:r>
              <a:rPr lang="en-US" dirty="0"/>
              <a:t>Estimating the strength of the relationships (especially between treatment and outcome) is our target.</a:t>
            </a:r>
          </a:p>
        </p:txBody>
      </p:sp>
      <p:sp>
        <p:nvSpPr>
          <p:cNvPr id="4" name="Slide Number Placeholder 3"/>
          <p:cNvSpPr>
            <a:spLocks noGrp="1"/>
          </p:cNvSpPr>
          <p:nvPr>
            <p:ph type="sldNum" sz="quarter" idx="5"/>
          </p:nvPr>
        </p:nvSpPr>
        <p:spPr/>
        <p:txBody>
          <a:bodyPr/>
          <a:lstStyle/>
          <a:p>
            <a:fld id="{E7726789-9A4A-4BF5-9E9B-3B6C777735E6}" type="slidenum">
              <a:rPr lang="en-US" smtClean="0"/>
              <a:t>9</a:t>
            </a:fld>
            <a:endParaRPr lang="en-US"/>
          </a:p>
        </p:txBody>
      </p:sp>
    </p:spTree>
    <p:extLst>
      <p:ext uri="{BB962C8B-B14F-4D97-AF65-F5344CB8AC3E}">
        <p14:creationId xmlns:p14="http://schemas.microsoft.com/office/powerpoint/2010/main" val="1356508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In experimental studies, the </a:t>
            </a:r>
            <a:r>
              <a:rPr lang="sv-SE" dirty="0" err="1"/>
              <a:t>variable</a:t>
            </a:r>
            <a:r>
              <a:rPr lang="sv-SE" dirty="0"/>
              <a:t> </a:t>
            </a:r>
            <a:r>
              <a:rPr lang="sv-SE" dirty="0" err="1"/>
              <a:t>of</a:t>
            </a:r>
            <a:r>
              <a:rPr lang="sv-SE" dirty="0"/>
              <a:t> </a:t>
            </a:r>
            <a:r>
              <a:rPr lang="sv-SE" dirty="0" err="1"/>
              <a:t>interest</a:t>
            </a:r>
            <a:r>
              <a:rPr lang="sv-SE" dirty="0"/>
              <a:t> (the </a:t>
            </a:r>
            <a:r>
              <a:rPr lang="sv-SE" dirty="0" err="1"/>
              <a:t>treatment</a:t>
            </a:r>
            <a:r>
              <a:rPr lang="sv-SE" dirty="0"/>
              <a:t>) is </a:t>
            </a:r>
            <a:r>
              <a:rPr lang="sv-SE" dirty="0" err="1"/>
              <a:t>controlled</a:t>
            </a:r>
            <a:r>
              <a:rPr lang="sv-SE" dirty="0"/>
              <a:t>, i.e., set to </a:t>
            </a:r>
            <a:r>
              <a:rPr lang="sv-SE" dirty="0" err="1"/>
              <a:t>specific</a:t>
            </a:r>
            <a:r>
              <a:rPr lang="sv-SE" dirty="0"/>
              <a:t> </a:t>
            </a:r>
            <a:r>
              <a:rPr lang="sv-SE" dirty="0" err="1"/>
              <a:t>levels</a:t>
            </a:r>
            <a:endParaRPr lang="sv-SE" dirty="0"/>
          </a:p>
          <a:p>
            <a:r>
              <a:rPr lang="sv-SE" dirty="0"/>
              <a:t>If the </a:t>
            </a:r>
            <a:r>
              <a:rPr lang="sv-SE" dirty="0" err="1"/>
              <a:t>assignment</a:t>
            </a:r>
            <a:r>
              <a:rPr lang="sv-SE" dirty="0"/>
              <a:t> </a:t>
            </a:r>
            <a:r>
              <a:rPr lang="sv-SE" dirty="0" err="1"/>
              <a:t>of</a:t>
            </a:r>
            <a:r>
              <a:rPr lang="sv-SE" dirty="0"/>
              <a:t> </a:t>
            </a:r>
            <a:r>
              <a:rPr lang="sv-SE" dirty="0" err="1"/>
              <a:t>treatments</a:t>
            </a:r>
            <a:r>
              <a:rPr lang="sv-SE" dirty="0"/>
              <a:t> to </a:t>
            </a:r>
            <a:r>
              <a:rPr lang="sv-SE" dirty="0" err="1"/>
              <a:t>units</a:t>
            </a:r>
            <a:r>
              <a:rPr lang="sv-SE" dirty="0"/>
              <a:t> is </a:t>
            </a:r>
            <a:r>
              <a:rPr lang="sv-SE" dirty="0" err="1"/>
              <a:t>random</a:t>
            </a:r>
            <a:r>
              <a:rPr lang="sv-SE" dirty="0"/>
              <a:t>, </a:t>
            </a:r>
            <a:r>
              <a:rPr lang="sv-SE" dirty="0" err="1"/>
              <a:t>then</a:t>
            </a:r>
            <a:r>
              <a:rPr lang="sv-SE" dirty="0"/>
              <a:t> </a:t>
            </a:r>
            <a:r>
              <a:rPr lang="sv-SE" dirty="0" err="1"/>
              <a:t>we</a:t>
            </a:r>
            <a:r>
              <a:rPr lang="sv-SE" dirty="0"/>
              <a:t> </a:t>
            </a:r>
            <a:r>
              <a:rPr lang="sv-SE" dirty="0" err="1"/>
              <a:t>can</a:t>
            </a:r>
            <a:r>
              <a:rPr lang="sv-SE" dirty="0"/>
              <a:t> </a:t>
            </a:r>
            <a:r>
              <a:rPr lang="sv-SE" dirty="0" err="1"/>
              <a:t>assume</a:t>
            </a:r>
            <a:r>
              <a:rPr lang="sv-SE" dirty="0"/>
              <a:t> </a:t>
            </a:r>
            <a:r>
              <a:rPr lang="sv-SE" dirty="0" err="1"/>
              <a:t>that</a:t>
            </a:r>
            <a:r>
              <a:rPr lang="sv-SE" dirty="0"/>
              <a:t> the </a:t>
            </a:r>
            <a:r>
              <a:rPr lang="sv-SE" dirty="0" err="1"/>
              <a:t>effect</a:t>
            </a:r>
            <a:r>
              <a:rPr lang="sv-SE" dirty="0"/>
              <a:t> is </a:t>
            </a:r>
            <a:r>
              <a:rPr lang="sv-SE" dirty="0" err="1"/>
              <a:t>causal</a:t>
            </a:r>
            <a:r>
              <a:rPr lang="sv-SE" dirty="0"/>
              <a:t> (</a:t>
            </a:r>
            <a:r>
              <a:rPr lang="sv-SE" dirty="0" err="1"/>
              <a:t>see</a:t>
            </a:r>
            <a:r>
              <a:rPr lang="sv-SE" dirty="0"/>
              <a:t>: SUTVA, </a:t>
            </a:r>
            <a:r>
              <a:rPr lang="sv-SE" dirty="0" err="1"/>
              <a:t>ignorability</a:t>
            </a:r>
            <a:r>
              <a:rPr lang="sv-SE" dirty="0"/>
              <a:t>, etc.)</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10</a:t>
            </a:fld>
            <a:endParaRPr lang="en-US"/>
          </a:p>
        </p:txBody>
      </p:sp>
    </p:spTree>
    <p:extLst>
      <p:ext uri="{BB962C8B-B14F-4D97-AF65-F5344CB8AC3E}">
        <p14:creationId xmlns:p14="http://schemas.microsoft.com/office/powerpoint/2010/main" val="2555302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Mediators</a:t>
            </a:r>
            <a:r>
              <a:rPr lang="sv-SE" dirty="0"/>
              <a:t>/</a:t>
            </a:r>
            <a:r>
              <a:rPr lang="sv-SE" dirty="0" err="1"/>
              <a:t>chains</a:t>
            </a:r>
            <a:endParaRPr lang="sv-SE" dirty="0"/>
          </a:p>
          <a:p>
            <a:r>
              <a:rPr lang="sv-SE" dirty="0"/>
              <a:t>Common </a:t>
            </a:r>
            <a:r>
              <a:rPr lang="sv-SE" dirty="0" err="1"/>
              <a:t>causes</a:t>
            </a:r>
            <a:r>
              <a:rPr lang="sv-SE" dirty="0"/>
              <a:t>/</a:t>
            </a:r>
            <a:r>
              <a:rPr lang="sv-SE" dirty="0" err="1"/>
              <a:t>forks</a:t>
            </a:r>
            <a:endParaRPr lang="sv-SE" dirty="0"/>
          </a:p>
          <a:p>
            <a:r>
              <a:rPr lang="sv-SE" dirty="0"/>
              <a:t>Common </a:t>
            </a:r>
            <a:r>
              <a:rPr lang="sv-SE" dirty="0" err="1"/>
              <a:t>effects</a:t>
            </a:r>
            <a:r>
              <a:rPr lang="sv-SE" dirty="0"/>
              <a:t>/</a:t>
            </a:r>
            <a:r>
              <a:rPr lang="sv-SE" dirty="0" err="1"/>
              <a:t>colliders</a:t>
            </a:r>
            <a:r>
              <a:rPr lang="sv-SE" dirty="0"/>
              <a:t> </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12</a:t>
            </a:fld>
            <a:endParaRPr lang="en-US"/>
          </a:p>
        </p:txBody>
      </p:sp>
    </p:spTree>
    <p:extLst>
      <p:ext uri="{BB962C8B-B14F-4D97-AF65-F5344CB8AC3E}">
        <p14:creationId xmlns:p14="http://schemas.microsoft.com/office/powerpoint/2010/main" val="3811889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Direct</a:t>
            </a:r>
            <a:r>
              <a:rPr lang="sv-SE" dirty="0"/>
              <a:t> vs </a:t>
            </a:r>
            <a:r>
              <a:rPr lang="sv-SE" dirty="0" err="1"/>
              <a:t>indirect</a:t>
            </a:r>
            <a:r>
              <a:rPr lang="sv-SE" dirty="0"/>
              <a:t> </a:t>
            </a:r>
            <a:r>
              <a:rPr lang="sv-SE" dirty="0" err="1"/>
              <a:t>effect</a:t>
            </a:r>
            <a:endParaRPr lang="sv-SE" dirty="0"/>
          </a:p>
          <a:p>
            <a:r>
              <a:rPr lang="sv-SE" dirty="0"/>
              <a:t>Does not </a:t>
            </a:r>
            <a:r>
              <a:rPr lang="sv-SE" dirty="0" err="1"/>
              <a:t>matter</a:t>
            </a:r>
            <a:r>
              <a:rPr lang="sv-SE" dirty="0"/>
              <a:t> </a:t>
            </a:r>
            <a:r>
              <a:rPr lang="sv-SE" dirty="0" err="1"/>
              <a:t>when</a:t>
            </a:r>
            <a:r>
              <a:rPr lang="sv-SE" dirty="0"/>
              <a:t> </a:t>
            </a:r>
            <a:r>
              <a:rPr lang="sv-SE" dirty="0" err="1"/>
              <a:t>interested</a:t>
            </a:r>
            <a:r>
              <a:rPr lang="sv-SE" dirty="0"/>
              <a:t> in the total </a:t>
            </a:r>
            <a:r>
              <a:rPr lang="sv-SE" dirty="0" err="1"/>
              <a:t>effect</a:t>
            </a:r>
            <a:endParaRPr lang="sv-SE" dirty="0"/>
          </a:p>
          <a:p>
            <a:r>
              <a:rPr lang="sv-SE" dirty="0"/>
              <a:t>May </a:t>
            </a:r>
            <a:r>
              <a:rPr lang="sv-SE" dirty="0" err="1"/>
              <a:t>matter</a:t>
            </a:r>
            <a:r>
              <a:rPr lang="sv-SE" dirty="0"/>
              <a:t> </a:t>
            </a:r>
            <a:r>
              <a:rPr lang="sv-SE" dirty="0" err="1"/>
              <a:t>when</a:t>
            </a:r>
            <a:r>
              <a:rPr lang="sv-SE" dirty="0"/>
              <a:t> </a:t>
            </a:r>
            <a:r>
              <a:rPr lang="sv-SE" dirty="0" err="1"/>
              <a:t>interested</a:t>
            </a:r>
            <a:r>
              <a:rPr lang="sv-SE" dirty="0"/>
              <a:t> in the </a:t>
            </a:r>
            <a:r>
              <a:rPr lang="sv-SE" dirty="0" err="1"/>
              <a:t>direct</a:t>
            </a:r>
            <a:r>
              <a:rPr lang="sv-SE" dirty="0"/>
              <a:t> </a:t>
            </a:r>
            <a:r>
              <a:rPr lang="sv-SE" dirty="0" err="1"/>
              <a:t>effect</a:t>
            </a:r>
            <a:endParaRPr lang="sv-SE" dirty="0"/>
          </a:p>
          <a:p>
            <a:r>
              <a:rPr lang="sv-SE" dirty="0" err="1"/>
              <a:t>Counterfactual</a:t>
            </a:r>
            <a:r>
              <a:rPr lang="sv-SE" dirty="0"/>
              <a:t> scenario: </a:t>
            </a:r>
            <a:r>
              <a:rPr lang="sv-SE" dirty="0" err="1"/>
              <a:t>what</a:t>
            </a:r>
            <a:r>
              <a:rPr lang="sv-SE" dirty="0"/>
              <a:t> </a:t>
            </a:r>
            <a:r>
              <a:rPr lang="sv-SE" dirty="0" err="1"/>
              <a:t>if</a:t>
            </a:r>
            <a:r>
              <a:rPr lang="sv-SE" dirty="0"/>
              <a:t> the </a:t>
            </a:r>
            <a:r>
              <a:rPr lang="sv-SE" dirty="0" err="1"/>
              <a:t>the</a:t>
            </a:r>
            <a:r>
              <a:rPr lang="sv-SE" dirty="0"/>
              <a:t> </a:t>
            </a:r>
            <a:r>
              <a:rPr lang="sv-SE" dirty="0" err="1"/>
              <a:t>mediator</a:t>
            </a:r>
            <a:r>
              <a:rPr lang="sv-SE" dirty="0"/>
              <a:t> is </a:t>
            </a:r>
            <a:r>
              <a:rPr lang="sv-SE" dirty="0" err="1"/>
              <a:t>fixed</a:t>
            </a:r>
            <a:r>
              <a:rPr lang="sv-SE" dirty="0"/>
              <a:t> at a </a:t>
            </a:r>
            <a:r>
              <a:rPr lang="sv-SE" dirty="0" err="1"/>
              <a:t>certain</a:t>
            </a:r>
            <a:r>
              <a:rPr lang="sv-SE" dirty="0"/>
              <a:t> </a:t>
            </a:r>
            <a:r>
              <a:rPr lang="sv-SE" dirty="0" err="1"/>
              <a:t>level</a:t>
            </a:r>
            <a:r>
              <a:rPr lang="sv-SE" dirty="0"/>
              <a:t>?</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13</a:t>
            </a:fld>
            <a:endParaRPr lang="en-US"/>
          </a:p>
        </p:txBody>
      </p:sp>
    </p:spTree>
    <p:extLst>
      <p:ext uri="{BB962C8B-B14F-4D97-AF65-F5344CB8AC3E}">
        <p14:creationId xmlns:p14="http://schemas.microsoft.com/office/powerpoint/2010/main" val="2935731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err="1"/>
              <a:t>Forks</a:t>
            </a:r>
            <a:r>
              <a:rPr lang="sv-SE" dirty="0"/>
              <a:t> </a:t>
            </a:r>
            <a:r>
              <a:rPr lang="sv-SE" dirty="0" err="1"/>
              <a:t>introduce</a:t>
            </a:r>
            <a:r>
              <a:rPr lang="sv-SE" dirty="0"/>
              <a:t> </a:t>
            </a:r>
            <a:r>
              <a:rPr lang="sv-SE" dirty="0" err="1"/>
              <a:t>spurious</a:t>
            </a:r>
            <a:r>
              <a:rPr lang="sv-SE" dirty="0"/>
              <a:t> associations:</a:t>
            </a:r>
          </a:p>
          <a:p>
            <a:r>
              <a:rPr lang="sv-SE" dirty="0" err="1"/>
              <a:t>Example</a:t>
            </a:r>
            <a:r>
              <a:rPr lang="sv-SE" dirty="0"/>
              <a:t> for a 3-variable DAG </a:t>
            </a:r>
            <a:r>
              <a:rPr lang="sv-SE" dirty="0" err="1"/>
              <a:t>with</a:t>
            </a:r>
            <a:r>
              <a:rPr lang="sv-SE" dirty="0"/>
              <a:t> a </a:t>
            </a:r>
            <a:r>
              <a:rPr lang="sv-SE" dirty="0" err="1"/>
              <a:t>fork</a:t>
            </a:r>
            <a:endParaRPr lang="sv-SE" dirty="0"/>
          </a:p>
          <a:p>
            <a:r>
              <a:rPr lang="sv-SE" dirty="0"/>
              <a:t>Concrete </a:t>
            </a:r>
            <a:r>
              <a:rPr lang="sv-SE" dirty="0" err="1"/>
              <a:t>example</a:t>
            </a:r>
            <a:r>
              <a:rPr lang="sv-SE" dirty="0"/>
              <a:t>: LLMs -&gt; </a:t>
            </a:r>
            <a:r>
              <a:rPr lang="sv-SE" dirty="0" err="1"/>
              <a:t>productivity</a:t>
            </a:r>
            <a:r>
              <a:rPr lang="sv-SE" dirty="0"/>
              <a:t>, LLMs &lt;- motivation -&gt; </a:t>
            </a:r>
            <a:r>
              <a:rPr lang="sv-SE" dirty="0" err="1"/>
              <a:t>productivity</a:t>
            </a:r>
            <a:endParaRPr lang="sv-SE" dirty="0"/>
          </a:p>
          <a:p>
            <a:r>
              <a:rPr lang="sv-SE" dirty="0"/>
              <a:t>Association </a:t>
            </a:r>
            <a:r>
              <a:rPr lang="sv-SE" dirty="0" err="1"/>
              <a:t>between</a:t>
            </a:r>
            <a:r>
              <a:rPr lang="sv-SE" dirty="0"/>
              <a:t> LLMs and </a:t>
            </a:r>
            <a:r>
              <a:rPr lang="sv-SE" dirty="0" err="1"/>
              <a:t>productivity</a:t>
            </a:r>
            <a:r>
              <a:rPr lang="sv-SE" dirty="0"/>
              <a:t> </a:t>
            </a:r>
          </a:p>
          <a:p>
            <a:pPr lvl="1"/>
            <a:r>
              <a:rPr lang="sv-SE" dirty="0" err="1"/>
              <a:t>Can</a:t>
            </a:r>
            <a:r>
              <a:rPr lang="sv-SE" dirty="0"/>
              <a:t> be </a:t>
            </a:r>
            <a:r>
              <a:rPr lang="sv-SE" dirty="0" err="1"/>
              <a:t>spurious</a:t>
            </a:r>
            <a:endParaRPr lang="sv-SE" dirty="0"/>
          </a:p>
          <a:p>
            <a:pPr lvl="1"/>
            <a:r>
              <a:rPr lang="sv-SE" dirty="0" err="1"/>
              <a:t>But</a:t>
            </a:r>
            <a:r>
              <a:rPr lang="sv-SE" dirty="0"/>
              <a:t> it </a:t>
            </a:r>
            <a:r>
              <a:rPr lang="sv-SE" dirty="0" err="1"/>
              <a:t>does</a:t>
            </a:r>
            <a:r>
              <a:rPr lang="sv-SE" dirty="0"/>
              <a:t> not </a:t>
            </a:r>
            <a:r>
              <a:rPr lang="sv-SE" dirty="0" err="1"/>
              <a:t>have</a:t>
            </a:r>
            <a:r>
              <a:rPr lang="sv-SE" dirty="0"/>
              <a:t> to</a:t>
            </a:r>
          </a:p>
          <a:p>
            <a:pPr lvl="1"/>
            <a:r>
              <a:rPr lang="sv-SE" dirty="0" err="1"/>
              <a:t>How</a:t>
            </a:r>
            <a:r>
              <a:rPr lang="sv-SE" dirty="0"/>
              <a:t> </a:t>
            </a:r>
            <a:r>
              <a:rPr lang="sv-SE" dirty="0" err="1"/>
              <a:t>would</a:t>
            </a:r>
            <a:r>
              <a:rPr lang="sv-SE" dirty="0"/>
              <a:t> </a:t>
            </a:r>
            <a:r>
              <a:rPr lang="sv-SE" dirty="0" err="1"/>
              <a:t>we</a:t>
            </a:r>
            <a:r>
              <a:rPr lang="sv-SE" dirty="0"/>
              <a:t> </a:t>
            </a:r>
            <a:r>
              <a:rPr lang="sv-SE" dirty="0" err="1"/>
              <a:t>know</a:t>
            </a:r>
            <a:r>
              <a:rPr lang="sv-SE" dirty="0"/>
              <a:t>? </a:t>
            </a:r>
            <a:r>
              <a:rPr lang="sv-SE" dirty="0" err="1"/>
              <a:t>Controlling</a:t>
            </a:r>
            <a:r>
              <a:rPr lang="sv-SE" dirty="0"/>
              <a:t> for motivation</a:t>
            </a:r>
          </a:p>
          <a:p>
            <a:r>
              <a:rPr lang="sv-SE" dirty="0"/>
              <a:t>Check for the </a:t>
            </a:r>
            <a:r>
              <a:rPr lang="sv-SE" dirty="0" err="1"/>
              <a:t>effect</a:t>
            </a:r>
            <a:r>
              <a:rPr lang="sv-SE" dirty="0"/>
              <a:t> </a:t>
            </a:r>
            <a:r>
              <a:rPr lang="sv-SE" dirty="0" err="1"/>
              <a:t>of</a:t>
            </a:r>
            <a:r>
              <a:rPr lang="sv-SE" dirty="0"/>
              <a:t> LLMs -&gt; </a:t>
            </a:r>
            <a:r>
              <a:rPr lang="sv-SE" dirty="0" err="1"/>
              <a:t>productivity</a:t>
            </a:r>
            <a:r>
              <a:rPr lang="sv-SE" dirty="0"/>
              <a:t> in all strata </a:t>
            </a:r>
            <a:r>
              <a:rPr lang="sv-SE" dirty="0" err="1"/>
              <a:t>of</a:t>
            </a:r>
            <a:r>
              <a:rPr lang="sv-SE" dirty="0"/>
              <a:t> motivation</a:t>
            </a:r>
          </a:p>
          <a:p>
            <a:endParaRPr lang="sv-SE"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19</a:t>
            </a:fld>
            <a:endParaRPr lang="en-US"/>
          </a:p>
        </p:txBody>
      </p:sp>
    </p:spTree>
    <p:extLst>
      <p:ext uri="{BB962C8B-B14F-4D97-AF65-F5344CB8AC3E}">
        <p14:creationId xmlns:p14="http://schemas.microsoft.com/office/powerpoint/2010/main" val="2280624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7C79-114D-0164-27FB-74F74C2816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2A0898-A08F-90E4-B774-E7447C947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383E6-9729-0977-85C6-E2ECF3FD7DE8}"/>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E4A3F9CC-5233-176F-97EE-26A83307E2F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D85C135-44FB-A025-EA57-6470BBB7A902}"/>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84390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1416-32E0-67BA-CD91-B4594C35DF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BA85FA-0A63-A644-B26C-F4E5A2003F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C53FD-9ABC-7CE5-6FD4-1EB054A3582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5308AEF-7178-6E00-1E95-8DA3D9721371}"/>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1426B90-5906-6A32-FD71-0094E2A73BBA}"/>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14693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BCD74-8239-9635-6C49-43DD9AB20E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000B35-4BA2-C653-6A33-C1E90F52BF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A9261-560E-0037-CDBA-23B7F8E3EDE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D1FF989-D59C-0A10-176A-947D5ADBFE2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EA048055-97B7-E1F6-4A65-276293CC3FD2}"/>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80472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F7AF-48F0-BA3B-7A9A-1267A22106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7F8B9-BFCD-127C-7EF1-EA490CCF37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E2E4D-1289-8F35-BA2C-60D6FA4DB0F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7AC5213D-5ED7-83A7-676E-9DB18DDDB05B}"/>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91151EF-857B-0E30-D5D8-443A18EDFB5C}"/>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48739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ED85-E80A-617C-78D2-23540639C2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14A15C-5367-C010-BF0F-C198FE1229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332980-06B7-6F84-14A5-B887481F9B5F}"/>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A616103E-AA1D-D233-F1C4-8FB11EE70B0D}"/>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E399A69-D589-F195-EC7D-F0F77E61F4BE}"/>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89178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15B3-79EC-6DDF-30CF-15E8DA7ECF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47E313-DEC2-9405-E181-79EF69F85E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CF48E-49A8-F5FB-6588-083CDECC5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B2526-6C27-B8BB-1409-9E704959AF10}"/>
              </a:ext>
            </a:extLst>
          </p:cNvPr>
          <p:cNvSpPr>
            <a:spLocks noGrp="1"/>
          </p:cNvSpPr>
          <p:nvPr>
            <p:ph type="dt" sz="half" idx="10"/>
          </p:nvPr>
        </p:nvSpPr>
        <p:spPr/>
        <p:txBody>
          <a:bodyPr/>
          <a:lstStyle/>
          <a:p>
            <a:r>
              <a:rPr lang="en-US"/>
              <a:t>2024-10-17</a:t>
            </a:r>
          </a:p>
        </p:txBody>
      </p:sp>
      <p:sp>
        <p:nvSpPr>
          <p:cNvPr id="6" name="Footer Placeholder 5">
            <a:extLst>
              <a:ext uri="{FF2B5EF4-FFF2-40B4-BE49-F238E27FC236}">
                <a16:creationId xmlns:a16="http://schemas.microsoft.com/office/drawing/2014/main" id="{AFF2F87F-97DD-B7FD-4599-93008D58BD6A}"/>
              </a:ext>
            </a:extLst>
          </p:cNvPr>
          <p:cNvSpPr>
            <a:spLocks noGrp="1"/>
          </p:cNvSpPr>
          <p:nvPr>
            <p:ph type="ftr" sz="quarter" idx="11"/>
          </p:nvPr>
        </p:nvSpPr>
        <p:spPr/>
        <p:txBody>
          <a:bodyPr/>
          <a:lstStyle/>
          <a:p>
            <a:r>
              <a:rPr lang="en-US"/>
              <a:t>Bayesian Data Analysis for Statistical Causal Inference</a:t>
            </a:r>
          </a:p>
        </p:txBody>
      </p:sp>
      <p:sp>
        <p:nvSpPr>
          <p:cNvPr id="7" name="Slide Number Placeholder 6">
            <a:extLst>
              <a:ext uri="{FF2B5EF4-FFF2-40B4-BE49-F238E27FC236}">
                <a16:creationId xmlns:a16="http://schemas.microsoft.com/office/drawing/2014/main" id="{1636D570-90C2-6AE7-4D71-FD03A4D874AA}"/>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49805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6F33-7057-1738-887E-10C8E818DE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ADCC83-9166-39B5-1E30-1393B0446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DCE84-AABA-8724-8CBF-EB4D35A11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AB12A9-C29F-A128-AD2A-EC4627748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41F1A-7BDC-0123-DD79-F8A8D8D6AE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32301-2CFB-0D2B-B854-BF378FFC7E7D}"/>
              </a:ext>
            </a:extLst>
          </p:cNvPr>
          <p:cNvSpPr>
            <a:spLocks noGrp="1"/>
          </p:cNvSpPr>
          <p:nvPr>
            <p:ph type="dt" sz="half" idx="10"/>
          </p:nvPr>
        </p:nvSpPr>
        <p:spPr/>
        <p:txBody>
          <a:bodyPr/>
          <a:lstStyle/>
          <a:p>
            <a:r>
              <a:rPr lang="en-US"/>
              <a:t>2024-10-17</a:t>
            </a:r>
          </a:p>
        </p:txBody>
      </p:sp>
      <p:sp>
        <p:nvSpPr>
          <p:cNvPr id="8" name="Footer Placeholder 7">
            <a:extLst>
              <a:ext uri="{FF2B5EF4-FFF2-40B4-BE49-F238E27FC236}">
                <a16:creationId xmlns:a16="http://schemas.microsoft.com/office/drawing/2014/main" id="{F2B9DF19-AD17-9BAB-1FBC-824A293C06A8}"/>
              </a:ext>
            </a:extLst>
          </p:cNvPr>
          <p:cNvSpPr>
            <a:spLocks noGrp="1"/>
          </p:cNvSpPr>
          <p:nvPr>
            <p:ph type="ftr" sz="quarter" idx="11"/>
          </p:nvPr>
        </p:nvSpPr>
        <p:spPr/>
        <p:txBody>
          <a:bodyPr/>
          <a:lstStyle/>
          <a:p>
            <a:r>
              <a:rPr lang="en-US"/>
              <a:t>Bayesian Data Analysis for Statistical Causal Inference</a:t>
            </a:r>
          </a:p>
        </p:txBody>
      </p:sp>
      <p:sp>
        <p:nvSpPr>
          <p:cNvPr id="9" name="Slide Number Placeholder 8">
            <a:extLst>
              <a:ext uri="{FF2B5EF4-FFF2-40B4-BE49-F238E27FC236}">
                <a16:creationId xmlns:a16="http://schemas.microsoft.com/office/drawing/2014/main" id="{A9766610-41F3-1757-973C-C40A2C29C502}"/>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98831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7F4F-8D87-1FDA-30F4-8F9C9043F3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EDB101-C123-65F8-2392-0F41FAABC177}"/>
              </a:ext>
            </a:extLst>
          </p:cNvPr>
          <p:cNvSpPr>
            <a:spLocks noGrp="1"/>
          </p:cNvSpPr>
          <p:nvPr>
            <p:ph type="dt" sz="half" idx="10"/>
          </p:nvPr>
        </p:nvSpPr>
        <p:spPr/>
        <p:txBody>
          <a:bodyPr/>
          <a:lstStyle/>
          <a:p>
            <a:r>
              <a:rPr lang="en-US"/>
              <a:t>2024-10-17</a:t>
            </a:r>
          </a:p>
        </p:txBody>
      </p:sp>
      <p:sp>
        <p:nvSpPr>
          <p:cNvPr id="4" name="Footer Placeholder 3">
            <a:extLst>
              <a:ext uri="{FF2B5EF4-FFF2-40B4-BE49-F238E27FC236}">
                <a16:creationId xmlns:a16="http://schemas.microsoft.com/office/drawing/2014/main" id="{A5C4176C-1A8D-876B-B030-0066ECC08038}"/>
              </a:ext>
            </a:extLst>
          </p:cNvPr>
          <p:cNvSpPr>
            <a:spLocks noGrp="1"/>
          </p:cNvSpPr>
          <p:nvPr>
            <p:ph type="ftr" sz="quarter" idx="11"/>
          </p:nvPr>
        </p:nvSpPr>
        <p:spPr/>
        <p:txBody>
          <a:bodyPr/>
          <a:lstStyle/>
          <a:p>
            <a:r>
              <a:rPr lang="en-US"/>
              <a:t>Bayesian Data Analysis for Statistical Causal Inference</a:t>
            </a:r>
          </a:p>
        </p:txBody>
      </p:sp>
      <p:sp>
        <p:nvSpPr>
          <p:cNvPr id="5" name="Slide Number Placeholder 4">
            <a:extLst>
              <a:ext uri="{FF2B5EF4-FFF2-40B4-BE49-F238E27FC236}">
                <a16:creationId xmlns:a16="http://schemas.microsoft.com/office/drawing/2014/main" id="{54E50BBE-0F68-5104-25FF-A57158F1C349}"/>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94967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C568C-35D6-15F7-3FF4-343D25EE1BAD}"/>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FF3747E1-C5DF-A499-CD03-547E34A6E210}"/>
              </a:ext>
            </a:extLst>
          </p:cNvPr>
          <p:cNvSpPr>
            <a:spLocks noGrp="1"/>
          </p:cNvSpPr>
          <p:nvPr>
            <p:ph type="ftr" sz="quarter" idx="11"/>
          </p:nvPr>
        </p:nvSpPr>
        <p:spPr/>
        <p:txBody>
          <a:bodyPr/>
          <a:lstStyle/>
          <a:p>
            <a:r>
              <a:rPr lang="en-US"/>
              <a:t>Bayesian Data Analysis for Statistical Causal Inference</a:t>
            </a:r>
          </a:p>
        </p:txBody>
      </p:sp>
      <p:sp>
        <p:nvSpPr>
          <p:cNvPr id="4" name="Slide Number Placeholder 3">
            <a:extLst>
              <a:ext uri="{FF2B5EF4-FFF2-40B4-BE49-F238E27FC236}">
                <a16:creationId xmlns:a16="http://schemas.microsoft.com/office/drawing/2014/main" id="{A14AE10D-00E0-5D4B-729A-BC2FA04B5D5A}"/>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05924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592C-C968-EBA1-B5C5-5632D0BA7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0CC5-B648-E657-B08E-F669496CA5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6CA78F-CBB9-53B8-4054-60AEAA6E0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80204-B15C-08C7-48EE-802DCF9CA6E7}"/>
              </a:ext>
            </a:extLst>
          </p:cNvPr>
          <p:cNvSpPr>
            <a:spLocks noGrp="1"/>
          </p:cNvSpPr>
          <p:nvPr>
            <p:ph type="dt" sz="half" idx="10"/>
          </p:nvPr>
        </p:nvSpPr>
        <p:spPr/>
        <p:txBody>
          <a:bodyPr/>
          <a:lstStyle/>
          <a:p>
            <a:r>
              <a:rPr lang="en-US"/>
              <a:t>2024-10-17</a:t>
            </a:r>
          </a:p>
        </p:txBody>
      </p:sp>
      <p:sp>
        <p:nvSpPr>
          <p:cNvPr id="6" name="Footer Placeholder 5">
            <a:extLst>
              <a:ext uri="{FF2B5EF4-FFF2-40B4-BE49-F238E27FC236}">
                <a16:creationId xmlns:a16="http://schemas.microsoft.com/office/drawing/2014/main" id="{38400EC3-9AB5-D986-10A4-8D69DE6C639B}"/>
              </a:ext>
            </a:extLst>
          </p:cNvPr>
          <p:cNvSpPr>
            <a:spLocks noGrp="1"/>
          </p:cNvSpPr>
          <p:nvPr>
            <p:ph type="ftr" sz="quarter" idx="11"/>
          </p:nvPr>
        </p:nvSpPr>
        <p:spPr/>
        <p:txBody>
          <a:bodyPr/>
          <a:lstStyle/>
          <a:p>
            <a:r>
              <a:rPr lang="en-US"/>
              <a:t>Bayesian Data Analysis for Statistical Causal Inference</a:t>
            </a:r>
          </a:p>
        </p:txBody>
      </p:sp>
      <p:sp>
        <p:nvSpPr>
          <p:cNvPr id="7" name="Slide Number Placeholder 6">
            <a:extLst>
              <a:ext uri="{FF2B5EF4-FFF2-40B4-BE49-F238E27FC236}">
                <a16:creationId xmlns:a16="http://schemas.microsoft.com/office/drawing/2014/main" id="{2C71E206-5031-F745-3663-A5E1A7B4227C}"/>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99851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6060-B7A7-CAE5-A7C7-86A293C4F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D11317-DCF6-7A9D-B10B-CDAB9689F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2A06D7-1451-F852-468A-2F7286611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E00C2-0F5C-6E42-92ED-29A8A9CC3722}"/>
              </a:ext>
            </a:extLst>
          </p:cNvPr>
          <p:cNvSpPr>
            <a:spLocks noGrp="1"/>
          </p:cNvSpPr>
          <p:nvPr>
            <p:ph type="dt" sz="half" idx="10"/>
          </p:nvPr>
        </p:nvSpPr>
        <p:spPr/>
        <p:txBody>
          <a:bodyPr/>
          <a:lstStyle/>
          <a:p>
            <a:r>
              <a:rPr lang="en-US"/>
              <a:t>2024-10-17</a:t>
            </a:r>
          </a:p>
        </p:txBody>
      </p:sp>
      <p:sp>
        <p:nvSpPr>
          <p:cNvPr id="6" name="Footer Placeholder 5">
            <a:extLst>
              <a:ext uri="{FF2B5EF4-FFF2-40B4-BE49-F238E27FC236}">
                <a16:creationId xmlns:a16="http://schemas.microsoft.com/office/drawing/2014/main" id="{F54B9E3D-B69D-9EA7-8872-15516B2757FF}"/>
              </a:ext>
            </a:extLst>
          </p:cNvPr>
          <p:cNvSpPr>
            <a:spLocks noGrp="1"/>
          </p:cNvSpPr>
          <p:nvPr>
            <p:ph type="ftr" sz="quarter" idx="11"/>
          </p:nvPr>
        </p:nvSpPr>
        <p:spPr/>
        <p:txBody>
          <a:bodyPr/>
          <a:lstStyle/>
          <a:p>
            <a:r>
              <a:rPr lang="en-US"/>
              <a:t>Bayesian Data Analysis for Statistical Causal Inference</a:t>
            </a:r>
          </a:p>
        </p:txBody>
      </p:sp>
      <p:sp>
        <p:nvSpPr>
          <p:cNvPr id="7" name="Slide Number Placeholder 6">
            <a:extLst>
              <a:ext uri="{FF2B5EF4-FFF2-40B4-BE49-F238E27FC236}">
                <a16:creationId xmlns:a16="http://schemas.microsoft.com/office/drawing/2014/main" id="{6348B04F-1F6F-AA79-92B0-114DEF819D50}"/>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27972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3DA09-F446-C061-18A2-248779E341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002483-5DFE-88BD-B081-D9D420C5C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36D18-54AF-6EA3-A655-144EC2194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2024-10-17</a:t>
            </a:r>
          </a:p>
        </p:txBody>
      </p:sp>
      <p:sp>
        <p:nvSpPr>
          <p:cNvPr id="5" name="Footer Placeholder 4">
            <a:extLst>
              <a:ext uri="{FF2B5EF4-FFF2-40B4-BE49-F238E27FC236}">
                <a16:creationId xmlns:a16="http://schemas.microsoft.com/office/drawing/2014/main" id="{961C04A1-0008-60E5-B918-29B43E976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122EA3F7-4AD8-0F2B-E6C0-C40B3A7BB6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EBE6D1-86F0-4C3A-8077-EBA4C5B4BE81}" type="slidenum">
              <a:rPr lang="en-US" smtClean="0"/>
              <a:t>‹#›</a:t>
            </a:fld>
            <a:endParaRPr lang="en-US"/>
          </a:p>
        </p:txBody>
      </p:sp>
    </p:spTree>
    <p:extLst>
      <p:ext uri="{BB962C8B-B14F-4D97-AF65-F5344CB8AC3E}">
        <p14:creationId xmlns:p14="http://schemas.microsoft.com/office/powerpoint/2010/main" val="1022923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ulianFrattini/bda4sci/blob/main/LICENSE" TargetMode="External"/><Relationship Id="rId1" Type="http://schemas.openxmlformats.org/officeDocument/2006/relationships/slideLayout" Target="../slideLayouts/slideLayout1.xml"/><Relationship Id="rId4" Type="http://schemas.openxmlformats.org/officeDocument/2006/relationships/hyperlink" Target="https://github.com/JulianFrattini/bda4sc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56.svg"/><Relationship Id="rId4" Type="http://schemas.openxmlformats.org/officeDocument/2006/relationships/image" Target="../media/image52.svg"/><Relationship Id="rId9" Type="http://schemas.openxmlformats.org/officeDocument/2006/relationships/image" Target="../media/image5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8.png"/><Relationship Id="rId7"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8.png"/><Relationship Id="rId7" Type="http://schemas.openxmlformats.org/officeDocument/2006/relationships/image" Target="../media/image7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2.svg"/><Relationship Id="rId5" Type="http://schemas.openxmlformats.org/officeDocument/2006/relationships/image" Target="../media/image81.png"/><Relationship Id="rId4" Type="http://schemas.openxmlformats.org/officeDocument/2006/relationships/image" Target="../media/image80.sv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9F26-D694-7698-8F2C-B52EB7528074}"/>
              </a:ext>
            </a:extLst>
          </p:cNvPr>
          <p:cNvSpPr>
            <a:spLocks noGrp="1"/>
          </p:cNvSpPr>
          <p:nvPr>
            <p:ph type="ctrTitle"/>
          </p:nvPr>
        </p:nvSpPr>
        <p:spPr/>
        <p:txBody>
          <a:bodyPr>
            <a:normAutofit/>
          </a:bodyPr>
          <a:lstStyle/>
          <a:p>
            <a:r>
              <a:rPr lang="en-US" dirty="0"/>
              <a:t>Bayesian Data Analysis for Statistical Causal Inference</a:t>
            </a:r>
          </a:p>
        </p:txBody>
      </p:sp>
      <p:sp>
        <p:nvSpPr>
          <p:cNvPr id="3" name="Subtitle 2">
            <a:extLst>
              <a:ext uri="{FF2B5EF4-FFF2-40B4-BE49-F238E27FC236}">
                <a16:creationId xmlns:a16="http://schemas.microsoft.com/office/drawing/2014/main" id="{384F47CC-AB44-E60A-77CC-AD210C59749D}"/>
              </a:ext>
            </a:extLst>
          </p:cNvPr>
          <p:cNvSpPr>
            <a:spLocks noGrp="1"/>
          </p:cNvSpPr>
          <p:nvPr>
            <p:ph type="subTitle" idx="1"/>
          </p:nvPr>
        </p:nvSpPr>
        <p:spPr/>
        <p:txBody>
          <a:bodyPr/>
          <a:lstStyle/>
          <a:p>
            <a:r>
              <a:rPr lang="en-US" dirty="0"/>
              <a:t>A gentle challenge of Data Analysis Habits in </a:t>
            </a:r>
            <a:br>
              <a:rPr lang="en-US" dirty="0"/>
            </a:br>
            <a:r>
              <a:rPr lang="en-US" dirty="0"/>
              <a:t>Software Engineering Research</a:t>
            </a:r>
          </a:p>
        </p:txBody>
      </p:sp>
      <p:sp>
        <p:nvSpPr>
          <p:cNvPr id="6" name="TextBox 5">
            <a:extLst>
              <a:ext uri="{FF2B5EF4-FFF2-40B4-BE49-F238E27FC236}">
                <a16:creationId xmlns:a16="http://schemas.microsoft.com/office/drawing/2014/main" id="{5C7A757E-038C-B221-B5C1-584346469B01}"/>
              </a:ext>
            </a:extLst>
          </p:cNvPr>
          <p:cNvSpPr txBox="1"/>
          <p:nvPr/>
        </p:nvSpPr>
        <p:spPr>
          <a:xfrm>
            <a:off x="3248527" y="5851761"/>
            <a:ext cx="8496237" cy="369332"/>
          </a:xfrm>
          <a:prstGeom prst="rect">
            <a:avLst/>
          </a:prstGeom>
          <a:noFill/>
        </p:spPr>
        <p:txBody>
          <a:bodyPr wrap="none" rtlCol="0">
            <a:spAutoFit/>
          </a:bodyPr>
          <a:lstStyle/>
          <a:p>
            <a:r>
              <a:rPr lang="en-US" dirty="0"/>
              <a:t>Copyright © 2024 Julian Frattini. This work is licensed under the </a:t>
            </a:r>
            <a:r>
              <a:rPr lang="en-US" dirty="0">
                <a:hlinkClick r:id="rId2"/>
              </a:rPr>
              <a:t>Apache-2.0</a:t>
            </a:r>
            <a:r>
              <a:rPr lang="en-US" dirty="0"/>
              <a:t> License.</a:t>
            </a:r>
          </a:p>
        </p:txBody>
      </p:sp>
      <p:grpSp>
        <p:nvGrpSpPr>
          <p:cNvPr id="15" name="Group 14">
            <a:extLst>
              <a:ext uri="{FF2B5EF4-FFF2-40B4-BE49-F238E27FC236}">
                <a16:creationId xmlns:a16="http://schemas.microsoft.com/office/drawing/2014/main" id="{AB716D1D-ACDC-E0B5-C6E3-06E5D5456DC0}"/>
              </a:ext>
            </a:extLst>
          </p:cNvPr>
          <p:cNvGrpSpPr/>
          <p:nvPr/>
        </p:nvGrpSpPr>
        <p:grpSpPr>
          <a:xfrm>
            <a:off x="7967672" y="5332648"/>
            <a:ext cx="3533766" cy="444265"/>
            <a:chOff x="7967672" y="5332648"/>
            <a:chExt cx="3533766" cy="444265"/>
          </a:xfrm>
        </p:grpSpPr>
        <p:grpSp>
          <p:nvGrpSpPr>
            <p:cNvPr id="13" name="Group 12">
              <a:extLst>
                <a:ext uri="{FF2B5EF4-FFF2-40B4-BE49-F238E27FC236}">
                  <a16:creationId xmlns:a16="http://schemas.microsoft.com/office/drawing/2014/main" id="{1FF1AD33-9013-852F-AE11-58B06A85080A}"/>
                </a:ext>
              </a:extLst>
            </p:cNvPr>
            <p:cNvGrpSpPr/>
            <p:nvPr/>
          </p:nvGrpSpPr>
          <p:grpSpPr>
            <a:xfrm>
              <a:off x="7967672" y="5370114"/>
              <a:ext cx="3508652" cy="369332"/>
              <a:chOff x="7896235" y="5406529"/>
              <a:chExt cx="3508652" cy="369332"/>
            </a:xfrm>
          </p:grpSpPr>
          <p:pic>
            <p:nvPicPr>
              <p:cNvPr id="10" name="Picture 9" descr="A black background with a black square&#10;&#10;Description automatically generated with medium confidence">
                <a:extLst>
                  <a:ext uri="{FF2B5EF4-FFF2-40B4-BE49-F238E27FC236}">
                    <a16:creationId xmlns:a16="http://schemas.microsoft.com/office/drawing/2014/main" id="{8B913BA1-BA49-9295-35F0-FE2D071B5FAA}"/>
                  </a:ext>
                </a:extLst>
              </p:cNvPr>
              <p:cNvPicPr>
                <a:picLocks noChangeAspect="1"/>
              </p:cNvPicPr>
              <p:nvPr/>
            </p:nvPicPr>
            <p:blipFill>
              <a:blip r:embed="rId3"/>
              <a:stretch>
                <a:fillRect/>
              </a:stretch>
            </p:blipFill>
            <p:spPr>
              <a:xfrm>
                <a:off x="7896235" y="5422888"/>
                <a:ext cx="344101" cy="344101"/>
              </a:xfrm>
              <a:prstGeom prst="rect">
                <a:avLst/>
              </a:prstGeom>
            </p:spPr>
          </p:pic>
          <p:sp>
            <p:nvSpPr>
              <p:cNvPr id="11" name="TextBox 10">
                <a:extLst>
                  <a:ext uri="{FF2B5EF4-FFF2-40B4-BE49-F238E27FC236}">
                    <a16:creationId xmlns:a16="http://schemas.microsoft.com/office/drawing/2014/main" id="{87BA53A8-8379-6F31-F6EB-9AE1E0869592}"/>
                  </a:ext>
                </a:extLst>
              </p:cNvPr>
              <p:cNvSpPr txBox="1"/>
              <p:nvPr/>
            </p:nvSpPr>
            <p:spPr>
              <a:xfrm>
                <a:off x="8240336" y="5406529"/>
                <a:ext cx="2265557" cy="369332"/>
              </a:xfrm>
              <a:prstGeom prst="rect">
                <a:avLst/>
              </a:prstGeom>
              <a:noFill/>
            </p:spPr>
            <p:txBody>
              <a:bodyPr wrap="none" rtlCol="0">
                <a:spAutoFit/>
              </a:bodyPr>
              <a:lstStyle/>
              <a:p>
                <a:r>
                  <a:rPr lang="sv-SE" dirty="0"/>
                  <a:t>JulianFrattini/</a:t>
                </a:r>
                <a:r>
                  <a:rPr lang="sv-SE" b="1" dirty="0"/>
                  <a:t>gere-r3a</a:t>
                </a:r>
                <a:endParaRPr lang="en-US" b="1" dirty="0"/>
              </a:p>
            </p:txBody>
          </p:sp>
          <p:sp>
            <p:nvSpPr>
              <p:cNvPr id="12" name="Rectangle: Rounded Corners 11">
                <a:extLst>
                  <a:ext uri="{FF2B5EF4-FFF2-40B4-BE49-F238E27FC236}">
                    <a16:creationId xmlns:a16="http://schemas.microsoft.com/office/drawing/2014/main" id="{67B9EBE0-D90B-1976-9366-051F6E9A6647}"/>
                  </a:ext>
                </a:extLst>
              </p:cNvPr>
              <p:cNvSpPr/>
              <p:nvPr/>
            </p:nvSpPr>
            <p:spPr>
              <a:xfrm>
                <a:off x="10668000" y="5456392"/>
                <a:ext cx="736887" cy="279245"/>
              </a:xfrm>
              <a:prstGeom prst="roundRect">
                <a:avLst>
                  <a:gd name="adj" fmla="val 50000"/>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lumMod val="65000"/>
                        <a:lumOff val="35000"/>
                      </a:schemeClr>
                    </a:solidFill>
                  </a:rPr>
                  <a:t>Public</a:t>
                </a:r>
                <a:endParaRPr lang="en-US" sz="1200" dirty="0">
                  <a:solidFill>
                    <a:schemeClr val="tx1">
                      <a:lumMod val="65000"/>
                      <a:lumOff val="35000"/>
                    </a:schemeClr>
                  </a:solidFill>
                </a:endParaRPr>
              </a:p>
            </p:txBody>
          </p:sp>
        </p:grpSp>
        <p:sp>
          <p:nvSpPr>
            <p:cNvPr id="14" name="Rectangle 13">
              <a:hlinkClick r:id="rId4"/>
              <a:extLst>
                <a:ext uri="{FF2B5EF4-FFF2-40B4-BE49-F238E27FC236}">
                  <a16:creationId xmlns:a16="http://schemas.microsoft.com/office/drawing/2014/main" id="{6A8D6E86-922A-F18B-1057-285FBAABB067}"/>
                </a:ext>
              </a:extLst>
            </p:cNvPr>
            <p:cNvSpPr/>
            <p:nvPr/>
          </p:nvSpPr>
          <p:spPr>
            <a:xfrm>
              <a:off x="7967672" y="5332648"/>
              <a:ext cx="3533766" cy="444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8280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B63E-E306-186B-02D7-32E41BE3BDC4}"/>
              </a:ext>
            </a:extLst>
          </p:cNvPr>
          <p:cNvSpPr>
            <a:spLocks noGrp="1"/>
          </p:cNvSpPr>
          <p:nvPr>
            <p:ph type="title"/>
          </p:nvPr>
        </p:nvSpPr>
        <p:spPr/>
        <p:txBody>
          <a:bodyPr/>
          <a:lstStyle/>
          <a:p>
            <a:r>
              <a:rPr lang="en-US" dirty="0"/>
              <a:t>Experimental vs. Observational Studies</a:t>
            </a:r>
          </a:p>
        </p:txBody>
      </p:sp>
      <p:sp>
        <p:nvSpPr>
          <p:cNvPr id="4" name="Date Placeholder 3">
            <a:extLst>
              <a:ext uri="{FF2B5EF4-FFF2-40B4-BE49-F238E27FC236}">
                <a16:creationId xmlns:a16="http://schemas.microsoft.com/office/drawing/2014/main" id="{3EDA0548-4060-83CD-ABEC-6187F8A7F09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AA322767-FF2D-863C-C669-83A4CFBA3F0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45D3028-2489-B8F6-2F27-3A54C12BD6F3}"/>
              </a:ext>
            </a:extLst>
          </p:cNvPr>
          <p:cNvSpPr>
            <a:spLocks noGrp="1"/>
          </p:cNvSpPr>
          <p:nvPr>
            <p:ph type="sldNum" sz="quarter" idx="12"/>
          </p:nvPr>
        </p:nvSpPr>
        <p:spPr/>
        <p:txBody>
          <a:bodyPr/>
          <a:lstStyle/>
          <a:p>
            <a:fld id="{C6EBE6D1-86F0-4C3A-8077-EBA4C5B4BE81}" type="slidenum">
              <a:rPr lang="en-US" smtClean="0"/>
              <a:t>10</a:t>
            </a:fld>
            <a:endParaRPr lang="en-US"/>
          </a:p>
        </p:txBody>
      </p:sp>
      <p:pic>
        <p:nvPicPr>
          <p:cNvPr id="8" name="Picture 7">
            <a:extLst>
              <a:ext uri="{FF2B5EF4-FFF2-40B4-BE49-F238E27FC236}">
                <a16:creationId xmlns:a16="http://schemas.microsoft.com/office/drawing/2014/main" id="{87CC4692-7AB8-85C0-B3BF-541F2D69EA6A}"/>
              </a:ext>
            </a:extLst>
          </p:cNvPr>
          <p:cNvPicPr>
            <a:picLocks noChangeAspect="1"/>
          </p:cNvPicPr>
          <p:nvPr/>
        </p:nvPicPr>
        <p:blipFill>
          <a:blip r:embed="rId3"/>
          <a:stretch>
            <a:fillRect/>
          </a:stretch>
        </p:blipFill>
        <p:spPr>
          <a:xfrm>
            <a:off x="838200" y="2416628"/>
            <a:ext cx="4795218" cy="2871674"/>
          </a:xfrm>
          <a:prstGeom prst="rect">
            <a:avLst/>
          </a:prstGeom>
        </p:spPr>
      </p:pic>
      <p:pic>
        <p:nvPicPr>
          <p:cNvPr id="10" name="Picture 9">
            <a:extLst>
              <a:ext uri="{FF2B5EF4-FFF2-40B4-BE49-F238E27FC236}">
                <a16:creationId xmlns:a16="http://schemas.microsoft.com/office/drawing/2014/main" id="{1047EDAE-4E86-204A-3683-303671728811}"/>
              </a:ext>
            </a:extLst>
          </p:cNvPr>
          <p:cNvPicPr>
            <a:picLocks noChangeAspect="1"/>
          </p:cNvPicPr>
          <p:nvPr/>
        </p:nvPicPr>
        <p:blipFill>
          <a:blip r:embed="rId4"/>
          <a:stretch>
            <a:fillRect/>
          </a:stretch>
        </p:blipFill>
        <p:spPr>
          <a:xfrm>
            <a:off x="6558584" y="2416628"/>
            <a:ext cx="4518367" cy="2871673"/>
          </a:xfrm>
          <a:prstGeom prst="rect">
            <a:avLst/>
          </a:prstGeom>
        </p:spPr>
      </p:pic>
    </p:spTree>
    <p:extLst>
      <p:ext uri="{BB962C8B-B14F-4D97-AF65-F5344CB8AC3E}">
        <p14:creationId xmlns:p14="http://schemas.microsoft.com/office/powerpoint/2010/main" val="3538406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B63E-E306-186B-02D7-32E41BE3BDC4}"/>
              </a:ext>
            </a:extLst>
          </p:cNvPr>
          <p:cNvSpPr>
            <a:spLocks noGrp="1"/>
          </p:cNvSpPr>
          <p:nvPr>
            <p:ph type="title"/>
          </p:nvPr>
        </p:nvSpPr>
        <p:spPr/>
        <p:txBody>
          <a:bodyPr/>
          <a:lstStyle/>
          <a:p>
            <a:r>
              <a:rPr lang="en-US" dirty="0"/>
              <a:t>Experimental vs. Observational Studies</a:t>
            </a:r>
          </a:p>
        </p:txBody>
      </p:sp>
      <p:sp>
        <p:nvSpPr>
          <p:cNvPr id="3" name="Content Placeholder 2">
            <a:extLst>
              <a:ext uri="{FF2B5EF4-FFF2-40B4-BE49-F238E27FC236}">
                <a16:creationId xmlns:a16="http://schemas.microsoft.com/office/drawing/2014/main" id="{17C07C04-E48F-6466-41A8-F3A92BF4801E}"/>
              </a:ext>
            </a:extLst>
          </p:cNvPr>
          <p:cNvSpPr>
            <a:spLocks noGrp="1"/>
          </p:cNvSpPr>
          <p:nvPr>
            <p:ph idx="1"/>
          </p:nvPr>
        </p:nvSpPr>
        <p:spPr/>
        <p:txBody>
          <a:bodyPr/>
          <a:lstStyle/>
          <a:p>
            <a:pPr marL="0" indent="0">
              <a:buNone/>
            </a:pPr>
            <a:r>
              <a:rPr lang="en-US" dirty="0"/>
              <a:t>Controlled experiments are </a:t>
            </a:r>
            <a:r>
              <a:rPr lang="en-US" b="1" dirty="0"/>
              <a:t>expensive</a:t>
            </a:r>
            <a:r>
              <a:rPr lang="en-US" dirty="0"/>
              <a:t> to conduct and controlling a treatment variable may be difficult without </a:t>
            </a:r>
            <a:r>
              <a:rPr lang="en-US" b="1" dirty="0"/>
              <a:t>perturbing the context</a:t>
            </a:r>
            <a:r>
              <a:rPr lang="en-US" dirty="0"/>
              <a:t>. Hence, we often need to resort to observational studies.</a:t>
            </a:r>
          </a:p>
          <a:p>
            <a:pPr marL="0" indent="0">
              <a:buNone/>
            </a:pPr>
            <a:r>
              <a:rPr lang="en-US" dirty="0"/>
              <a:t>This, in turn, means that in the data generation process, the relationship between the treatment and outcome may be </a:t>
            </a:r>
            <a:r>
              <a:rPr lang="en-US" b="1" dirty="0"/>
              <a:t>confounded through different types of association.</a:t>
            </a:r>
          </a:p>
        </p:txBody>
      </p:sp>
      <p:sp>
        <p:nvSpPr>
          <p:cNvPr id="4" name="Date Placeholder 3">
            <a:extLst>
              <a:ext uri="{FF2B5EF4-FFF2-40B4-BE49-F238E27FC236}">
                <a16:creationId xmlns:a16="http://schemas.microsoft.com/office/drawing/2014/main" id="{3EDA0548-4060-83CD-ABEC-6187F8A7F09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AA322767-FF2D-863C-C669-83A4CFBA3F0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45D3028-2489-B8F6-2F27-3A54C12BD6F3}"/>
              </a:ext>
            </a:extLst>
          </p:cNvPr>
          <p:cNvSpPr>
            <a:spLocks noGrp="1"/>
          </p:cNvSpPr>
          <p:nvPr>
            <p:ph type="sldNum" sz="quarter" idx="12"/>
          </p:nvPr>
        </p:nvSpPr>
        <p:spPr/>
        <p:txBody>
          <a:bodyPr/>
          <a:lstStyle/>
          <a:p>
            <a:fld id="{C6EBE6D1-86F0-4C3A-8077-EBA4C5B4BE81}" type="slidenum">
              <a:rPr lang="en-US" smtClean="0"/>
              <a:t>11</a:t>
            </a:fld>
            <a:endParaRPr lang="en-US"/>
          </a:p>
        </p:txBody>
      </p:sp>
    </p:spTree>
    <p:extLst>
      <p:ext uri="{BB962C8B-B14F-4D97-AF65-F5344CB8AC3E}">
        <p14:creationId xmlns:p14="http://schemas.microsoft.com/office/powerpoint/2010/main" val="403052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6684-6FF2-8627-E988-C6C1B240B7F0}"/>
              </a:ext>
            </a:extLst>
          </p:cNvPr>
          <p:cNvSpPr>
            <a:spLocks noGrp="1"/>
          </p:cNvSpPr>
          <p:nvPr>
            <p:ph type="title"/>
          </p:nvPr>
        </p:nvSpPr>
        <p:spPr/>
        <p:txBody>
          <a:bodyPr/>
          <a:lstStyle/>
          <a:p>
            <a:r>
              <a:rPr lang="en-US" dirty="0"/>
              <a:t>Sources of Association</a:t>
            </a:r>
          </a:p>
        </p:txBody>
      </p:sp>
      <p:sp>
        <p:nvSpPr>
          <p:cNvPr id="3" name="Content Placeholder 2">
            <a:extLst>
              <a:ext uri="{FF2B5EF4-FFF2-40B4-BE49-F238E27FC236}">
                <a16:creationId xmlns:a16="http://schemas.microsoft.com/office/drawing/2014/main" id="{CFED5478-3F5C-CC7A-13BA-0DF09B3600B6}"/>
              </a:ext>
            </a:extLst>
          </p:cNvPr>
          <p:cNvSpPr>
            <a:spLocks noGrp="1"/>
          </p:cNvSpPr>
          <p:nvPr>
            <p:ph idx="1"/>
          </p:nvPr>
        </p:nvSpPr>
        <p:spPr>
          <a:xfrm>
            <a:off x="838200" y="1825625"/>
            <a:ext cx="10515600" cy="1744889"/>
          </a:xfrm>
        </p:spPr>
        <p:txBody>
          <a:bodyPr/>
          <a:lstStyle/>
          <a:p>
            <a:pPr marL="0" indent="0">
              <a:buNone/>
            </a:pPr>
            <a:r>
              <a:rPr lang="en-US" dirty="0"/>
              <a:t>Since (1) most relationships of interest are rarely limited to only two variables and (2) these additional variables may interact with the relationship of interest in unforeseen ways, we need to be aware of </a:t>
            </a:r>
            <a:r>
              <a:rPr lang="en-US" i="1" dirty="0"/>
              <a:t>how</a:t>
            </a:r>
            <a:r>
              <a:rPr lang="en-US" dirty="0"/>
              <a:t> they can interact.</a:t>
            </a:r>
          </a:p>
        </p:txBody>
      </p:sp>
      <p:sp>
        <p:nvSpPr>
          <p:cNvPr id="4" name="Date Placeholder 3">
            <a:extLst>
              <a:ext uri="{FF2B5EF4-FFF2-40B4-BE49-F238E27FC236}">
                <a16:creationId xmlns:a16="http://schemas.microsoft.com/office/drawing/2014/main" id="{8EA3E549-7ADF-2C19-63E9-0E42BC73B8E5}"/>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2EA5E93-613A-E0D6-F11A-BB612A43B8B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62343024-7784-AF0C-7E50-308B924ABC48}"/>
              </a:ext>
            </a:extLst>
          </p:cNvPr>
          <p:cNvSpPr>
            <a:spLocks noGrp="1"/>
          </p:cNvSpPr>
          <p:nvPr>
            <p:ph type="sldNum" sz="quarter" idx="12"/>
          </p:nvPr>
        </p:nvSpPr>
        <p:spPr/>
        <p:txBody>
          <a:bodyPr/>
          <a:lstStyle/>
          <a:p>
            <a:fld id="{C6EBE6D1-86F0-4C3A-8077-EBA4C5B4BE81}" type="slidenum">
              <a:rPr lang="en-US" smtClean="0"/>
              <a:t>12</a:t>
            </a:fld>
            <a:endParaRPr lang="en-US"/>
          </a:p>
        </p:txBody>
      </p:sp>
      <p:grpSp>
        <p:nvGrpSpPr>
          <p:cNvPr id="16" name="Group 15">
            <a:extLst>
              <a:ext uri="{FF2B5EF4-FFF2-40B4-BE49-F238E27FC236}">
                <a16:creationId xmlns:a16="http://schemas.microsoft.com/office/drawing/2014/main" id="{A3AF1824-FA51-5354-DBBF-DD5051C09B4D}"/>
              </a:ext>
            </a:extLst>
          </p:cNvPr>
          <p:cNvGrpSpPr/>
          <p:nvPr/>
        </p:nvGrpSpPr>
        <p:grpSpPr>
          <a:xfrm>
            <a:off x="2209800" y="3756524"/>
            <a:ext cx="1440000" cy="1440000"/>
            <a:chOff x="1665515" y="3935094"/>
            <a:chExt cx="1440000" cy="1440000"/>
          </a:xfrm>
        </p:grpSpPr>
        <p:sp>
          <p:nvSpPr>
            <p:cNvPr id="7" name="Oval 6">
              <a:extLst>
                <a:ext uri="{FF2B5EF4-FFF2-40B4-BE49-F238E27FC236}">
                  <a16:creationId xmlns:a16="http://schemas.microsoft.com/office/drawing/2014/main" id="{7B7725D4-4835-B2E7-F61A-22634CE9A5A6}"/>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47D9CB8-ACE4-C03C-BD55-ED263B273D31}"/>
                </a:ext>
              </a:extLst>
            </p:cNvPr>
            <p:cNvSpPr/>
            <p:nvPr/>
          </p:nvSpPr>
          <p:spPr>
            <a:xfrm>
              <a:off x="1767840" y="451109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8DC5AAD-0F38-4C1E-D639-8BBBFDECA32E}"/>
                </a:ext>
              </a:extLst>
            </p:cNvPr>
            <p:cNvSpPr/>
            <p:nvPr/>
          </p:nvSpPr>
          <p:spPr>
            <a:xfrm>
              <a:off x="2241515"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98999AE-7B0F-0E2B-B122-C93C3AEA6286}"/>
                </a:ext>
              </a:extLst>
            </p:cNvPr>
            <p:cNvSpPr/>
            <p:nvPr/>
          </p:nvSpPr>
          <p:spPr>
            <a:xfrm>
              <a:off x="2715190"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5B4C360-F346-F835-3F86-1FD1E69C9FC6}"/>
                </a:ext>
              </a:extLst>
            </p:cNvPr>
            <p:cNvCxnSpPr>
              <a:stCxn id="8" idx="6"/>
              <a:endCxn id="9" idx="2"/>
            </p:cNvCxnSpPr>
            <p:nvPr/>
          </p:nvCxnSpPr>
          <p:spPr>
            <a:xfrm flipV="1">
              <a:off x="2055840" y="4654876"/>
              <a:ext cx="185675" cy="21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7786FB1-8DB7-2AB7-F189-E52B6650F7F2}"/>
                </a:ext>
              </a:extLst>
            </p:cNvPr>
            <p:cNvCxnSpPr>
              <a:cxnSpLocks/>
              <a:stCxn id="9" idx="6"/>
              <a:endCxn id="10" idx="2"/>
            </p:cNvCxnSpPr>
            <p:nvPr/>
          </p:nvCxnSpPr>
          <p:spPr>
            <a:xfrm>
              <a:off x="2529515" y="4654876"/>
              <a:ext cx="185675"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7" name="Group 16">
            <a:extLst>
              <a:ext uri="{FF2B5EF4-FFF2-40B4-BE49-F238E27FC236}">
                <a16:creationId xmlns:a16="http://schemas.microsoft.com/office/drawing/2014/main" id="{CC12B97B-162A-AB4E-437F-9830B1D2E9B6}"/>
              </a:ext>
            </a:extLst>
          </p:cNvPr>
          <p:cNvGrpSpPr/>
          <p:nvPr/>
        </p:nvGrpSpPr>
        <p:grpSpPr>
          <a:xfrm>
            <a:off x="5376000" y="3756524"/>
            <a:ext cx="1440000" cy="1440000"/>
            <a:chOff x="1665515" y="3935094"/>
            <a:chExt cx="1440000" cy="1440000"/>
          </a:xfrm>
        </p:grpSpPr>
        <p:sp>
          <p:nvSpPr>
            <p:cNvPr id="18" name="Oval 17">
              <a:extLst>
                <a:ext uri="{FF2B5EF4-FFF2-40B4-BE49-F238E27FC236}">
                  <a16:creationId xmlns:a16="http://schemas.microsoft.com/office/drawing/2014/main" id="{16C5F58F-E3F0-C4DC-2EE6-8306540A85DD}"/>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CA16FBE-5FA4-D494-1E8E-EA5BC391115B}"/>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2DBDB3D-F514-0021-97CE-D277FAD8BDB3}"/>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44D2FBC-1973-296A-B6ED-5F1984C54C39}"/>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1057DAEA-E324-3315-1824-370E13D5D686}"/>
                </a:ext>
              </a:extLst>
            </p:cNvPr>
            <p:cNvCxnSpPr>
              <a:cxnSpLocks/>
              <a:stCxn id="20" idx="3"/>
              <a:endCxn id="19" idx="7"/>
            </p:cNvCxnSpPr>
            <p:nvPr/>
          </p:nvCxnSpPr>
          <p:spPr>
            <a:xfrm flipH="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4F21AC2-1BAA-7CDF-24F5-5EBC4F6D273C}"/>
                </a:ext>
              </a:extLst>
            </p:cNvPr>
            <p:cNvCxnSpPr>
              <a:cxnSpLocks/>
              <a:stCxn id="20" idx="5"/>
              <a:endCxn id="21" idx="1"/>
            </p:cNvCxnSpPr>
            <p:nvPr/>
          </p:nvCxnSpPr>
          <p:spPr>
            <a:xfrm>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0" name="Group 39">
            <a:extLst>
              <a:ext uri="{FF2B5EF4-FFF2-40B4-BE49-F238E27FC236}">
                <a16:creationId xmlns:a16="http://schemas.microsoft.com/office/drawing/2014/main" id="{8213C585-E822-7F42-2C2B-3384045197D6}"/>
              </a:ext>
            </a:extLst>
          </p:cNvPr>
          <p:cNvGrpSpPr/>
          <p:nvPr/>
        </p:nvGrpSpPr>
        <p:grpSpPr>
          <a:xfrm>
            <a:off x="8542200" y="3756524"/>
            <a:ext cx="1440000" cy="1440000"/>
            <a:chOff x="1665515" y="3935094"/>
            <a:chExt cx="1440000" cy="1440000"/>
          </a:xfrm>
        </p:grpSpPr>
        <p:sp>
          <p:nvSpPr>
            <p:cNvPr id="41" name="Oval 40">
              <a:extLst>
                <a:ext uri="{FF2B5EF4-FFF2-40B4-BE49-F238E27FC236}">
                  <a16:creationId xmlns:a16="http://schemas.microsoft.com/office/drawing/2014/main" id="{2D6BEE33-02AF-B4DF-440C-DA87841E216A}"/>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874E1A2-FCAB-8BFA-AB5D-07E859FD1946}"/>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B15F21-DDBE-4A8B-5BF6-71B2AE41FBAB}"/>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B11C9C08-642E-5AEB-83FF-59F4432BDF31}"/>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473958A8-1FF8-BC08-C345-5C21E2240552}"/>
                </a:ext>
              </a:extLst>
            </p:cNvPr>
            <p:cNvCxnSpPr>
              <a:cxnSpLocks/>
              <a:stCxn id="42" idx="7"/>
              <a:endCxn id="43" idx="3"/>
            </p:cNvCxnSpPr>
            <p:nvPr/>
          </p:nvCxnSpPr>
          <p:spPr>
            <a:xfrm flipV="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B1F3AF3-9E6C-34DE-C0B3-AF0A6EED591F}"/>
                </a:ext>
              </a:extLst>
            </p:cNvPr>
            <p:cNvCxnSpPr>
              <a:cxnSpLocks/>
              <a:stCxn id="44" idx="1"/>
              <a:endCxn id="43" idx="5"/>
            </p:cNvCxnSpPr>
            <p:nvPr/>
          </p:nvCxnSpPr>
          <p:spPr>
            <a:xfrm flipH="1" flipV="1">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53" name="TextBox 52">
            <a:extLst>
              <a:ext uri="{FF2B5EF4-FFF2-40B4-BE49-F238E27FC236}">
                <a16:creationId xmlns:a16="http://schemas.microsoft.com/office/drawing/2014/main" id="{F1E9E313-04DB-BEB1-F591-2D89E9252225}"/>
              </a:ext>
            </a:extLst>
          </p:cNvPr>
          <p:cNvSpPr txBox="1"/>
          <p:nvPr/>
        </p:nvSpPr>
        <p:spPr>
          <a:xfrm>
            <a:off x="2207915" y="5299118"/>
            <a:ext cx="1438022" cy="461665"/>
          </a:xfrm>
          <a:prstGeom prst="rect">
            <a:avLst/>
          </a:prstGeom>
          <a:noFill/>
        </p:spPr>
        <p:txBody>
          <a:bodyPr wrap="none" rtlCol="0">
            <a:spAutoFit/>
          </a:bodyPr>
          <a:lstStyle/>
          <a:p>
            <a:pPr algn="ctr"/>
            <a:r>
              <a:rPr lang="en-US" sz="2400" b="1" dirty="0"/>
              <a:t>Mediator</a:t>
            </a:r>
          </a:p>
        </p:txBody>
      </p:sp>
      <p:sp>
        <p:nvSpPr>
          <p:cNvPr id="54" name="TextBox 53">
            <a:extLst>
              <a:ext uri="{FF2B5EF4-FFF2-40B4-BE49-F238E27FC236}">
                <a16:creationId xmlns:a16="http://schemas.microsoft.com/office/drawing/2014/main" id="{21F813CE-BE6B-D93B-E660-634B28B68CB1}"/>
              </a:ext>
            </a:extLst>
          </p:cNvPr>
          <p:cNvSpPr txBox="1"/>
          <p:nvPr/>
        </p:nvSpPr>
        <p:spPr>
          <a:xfrm>
            <a:off x="5086811" y="5298292"/>
            <a:ext cx="2018377" cy="461665"/>
          </a:xfrm>
          <a:prstGeom prst="rect">
            <a:avLst/>
          </a:prstGeom>
          <a:noFill/>
        </p:spPr>
        <p:txBody>
          <a:bodyPr wrap="square" rtlCol="0">
            <a:spAutoFit/>
          </a:bodyPr>
          <a:lstStyle/>
          <a:p>
            <a:pPr algn="ctr"/>
            <a:r>
              <a:rPr lang="en-US" sz="2400" b="1" dirty="0"/>
              <a:t>Fork</a:t>
            </a:r>
          </a:p>
        </p:txBody>
      </p:sp>
      <p:sp>
        <p:nvSpPr>
          <p:cNvPr id="55" name="TextBox 54">
            <a:extLst>
              <a:ext uri="{FF2B5EF4-FFF2-40B4-BE49-F238E27FC236}">
                <a16:creationId xmlns:a16="http://schemas.microsoft.com/office/drawing/2014/main" id="{BD1615E0-F134-02F2-6618-92D7151541CB}"/>
              </a:ext>
            </a:extLst>
          </p:cNvPr>
          <p:cNvSpPr txBox="1"/>
          <p:nvPr/>
        </p:nvSpPr>
        <p:spPr>
          <a:xfrm>
            <a:off x="8253011" y="5298292"/>
            <a:ext cx="2018377" cy="461665"/>
          </a:xfrm>
          <a:prstGeom prst="rect">
            <a:avLst/>
          </a:prstGeom>
          <a:noFill/>
        </p:spPr>
        <p:txBody>
          <a:bodyPr wrap="square" rtlCol="0">
            <a:spAutoFit/>
          </a:bodyPr>
          <a:lstStyle/>
          <a:p>
            <a:pPr algn="ctr"/>
            <a:r>
              <a:rPr lang="en-US" sz="2400" b="1" dirty="0"/>
              <a:t>Collider</a:t>
            </a:r>
          </a:p>
        </p:txBody>
      </p:sp>
    </p:spTree>
    <p:extLst>
      <p:ext uri="{BB962C8B-B14F-4D97-AF65-F5344CB8AC3E}">
        <p14:creationId xmlns:p14="http://schemas.microsoft.com/office/powerpoint/2010/main" val="333438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1E6E-490B-CC17-7C79-B8006ED74E34}"/>
              </a:ext>
            </a:extLst>
          </p:cNvPr>
          <p:cNvSpPr>
            <a:spLocks noGrp="1"/>
          </p:cNvSpPr>
          <p:nvPr>
            <p:ph type="title"/>
          </p:nvPr>
        </p:nvSpPr>
        <p:spPr/>
        <p:txBody>
          <a:bodyPr/>
          <a:lstStyle/>
          <a:p>
            <a:r>
              <a:rPr lang="en-US" dirty="0"/>
              <a:t>Mediators</a:t>
            </a:r>
          </a:p>
        </p:txBody>
      </p:sp>
      <p:sp>
        <p:nvSpPr>
          <p:cNvPr id="4" name="Date Placeholder 3">
            <a:extLst>
              <a:ext uri="{FF2B5EF4-FFF2-40B4-BE49-F238E27FC236}">
                <a16:creationId xmlns:a16="http://schemas.microsoft.com/office/drawing/2014/main" id="{138FCF14-5679-730B-9D9C-7D0175483BE1}"/>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7C98D930-C169-3357-D2D2-EDED16B9DD1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A456ED8-2B76-80A1-5C0E-D333B6BCC9E0}"/>
              </a:ext>
            </a:extLst>
          </p:cNvPr>
          <p:cNvSpPr>
            <a:spLocks noGrp="1"/>
          </p:cNvSpPr>
          <p:nvPr>
            <p:ph type="sldNum" sz="quarter" idx="12"/>
          </p:nvPr>
        </p:nvSpPr>
        <p:spPr/>
        <p:txBody>
          <a:bodyPr/>
          <a:lstStyle/>
          <a:p>
            <a:fld id="{C6EBE6D1-86F0-4C3A-8077-EBA4C5B4BE81}" type="slidenum">
              <a:rPr lang="en-US" smtClean="0"/>
              <a:t>13</a:t>
            </a:fld>
            <a:endParaRPr lang="en-US"/>
          </a:p>
        </p:txBody>
      </p:sp>
      <p:pic>
        <p:nvPicPr>
          <p:cNvPr id="8" name="Picture 7">
            <a:extLst>
              <a:ext uri="{FF2B5EF4-FFF2-40B4-BE49-F238E27FC236}">
                <a16:creationId xmlns:a16="http://schemas.microsoft.com/office/drawing/2014/main" id="{371BACE4-6D73-1C44-5B9B-FFA8C1A8768B}"/>
              </a:ext>
            </a:extLst>
          </p:cNvPr>
          <p:cNvPicPr>
            <a:picLocks noChangeAspect="1"/>
          </p:cNvPicPr>
          <p:nvPr/>
        </p:nvPicPr>
        <p:blipFill>
          <a:blip r:embed="rId3"/>
          <a:stretch>
            <a:fillRect/>
          </a:stretch>
        </p:blipFill>
        <p:spPr>
          <a:xfrm>
            <a:off x="2967037" y="1966119"/>
            <a:ext cx="6257925" cy="4114800"/>
          </a:xfrm>
          <a:prstGeom prst="rect">
            <a:avLst/>
          </a:prstGeom>
        </p:spPr>
      </p:pic>
    </p:spTree>
    <p:extLst>
      <p:ext uri="{BB962C8B-B14F-4D97-AF65-F5344CB8AC3E}">
        <p14:creationId xmlns:p14="http://schemas.microsoft.com/office/powerpoint/2010/main" val="209450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E45C-BD47-25A6-B98D-AE2814BE8800}"/>
              </a:ext>
            </a:extLst>
          </p:cNvPr>
          <p:cNvSpPr>
            <a:spLocks noGrp="1"/>
          </p:cNvSpPr>
          <p:nvPr>
            <p:ph type="title"/>
          </p:nvPr>
        </p:nvSpPr>
        <p:spPr/>
        <p:txBody>
          <a:bodyPr/>
          <a:lstStyle/>
          <a:p>
            <a:r>
              <a:rPr lang="en-US" dirty="0"/>
              <a:t>Mediators</a:t>
            </a:r>
          </a:p>
        </p:txBody>
      </p:sp>
      <p:sp>
        <p:nvSpPr>
          <p:cNvPr id="3" name="Content Placeholder 2">
            <a:extLst>
              <a:ext uri="{FF2B5EF4-FFF2-40B4-BE49-F238E27FC236}">
                <a16:creationId xmlns:a16="http://schemas.microsoft.com/office/drawing/2014/main" id="{856E45BE-C9B0-C3EA-66DC-65EDD79EB74F}"/>
              </a:ext>
            </a:extLst>
          </p:cNvPr>
          <p:cNvSpPr>
            <a:spLocks noGrp="1"/>
          </p:cNvSpPr>
          <p:nvPr>
            <p:ph idx="1"/>
          </p:nvPr>
        </p:nvSpPr>
        <p:spPr/>
        <p:txBody>
          <a:bodyPr/>
          <a:lstStyle/>
          <a:p>
            <a:pPr marL="0" indent="0">
              <a:buNone/>
            </a:pPr>
            <a:r>
              <a:rPr lang="en-US" dirty="0"/>
              <a:t>Mediators do not introduce a confounding bias to the causal analysis. However, they influence the distinction between the direct and total effect.</a:t>
            </a:r>
          </a:p>
          <a:p>
            <a:r>
              <a:rPr lang="en-US" b="1" dirty="0"/>
              <a:t>Direct effect</a:t>
            </a:r>
            <a:r>
              <a:rPr lang="en-US" dirty="0"/>
              <a:t>: immediate, isolated effect of the treatment on the outcome</a:t>
            </a:r>
          </a:p>
          <a:p>
            <a:r>
              <a:rPr lang="en-US" b="1" dirty="0"/>
              <a:t>Total effect</a:t>
            </a:r>
            <a:r>
              <a:rPr lang="en-US" dirty="0"/>
              <a:t>: direct effect plus all mediated effects</a:t>
            </a:r>
          </a:p>
        </p:txBody>
      </p:sp>
      <p:sp>
        <p:nvSpPr>
          <p:cNvPr id="4" name="Date Placeholder 3">
            <a:extLst>
              <a:ext uri="{FF2B5EF4-FFF2-40B4-BE49-F238E27FC236}">
                <a16:creationId xmlns:a16="http://schemas.microsoft.com/office/drawing/2014/main" id="{6F9B7E33-512D-1EAD-60B8-984B7E71A31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777C1D9-5C3B-300C-3BCF-CF1B90CDC0AD}"/>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7D65606-DBC0-88D8-92C5-3296123066B8}"/>
              </a:ext>
            </a:extLst>
          </p:cNvPr>
          <p:cNvSpPr>
            <a:spLocks noGrp="1"/>
          </p:cNvSpPr>
          <p:nvPr>
            <p:ph type="sldNum" sz="quarter" idx="12"/>
          </p:nvPr>
        </p:nvSpPr>
        <p:spPr/>
        <p:txBody>
          <a:bodyPr/>
          <a:lstStyle/>
          <a:p>
            <a:fld id="{C6EBE6D1-86F0-4C3A-8077-EBA4C5B4BE81}" type="slidenum">
              <a:rPr lang="en-US" smtClean="0"/>
              <a:t>14</a:t>
            </a:fld>
            <a:endParaRPr lang="en-US"/>
          </a:p>
        </p:txBody>
      </p:sp>
    </p:spTree>
    <p:extLst>
      <p:ext uri="{BB962C8B-B14F-4D97-AF65-F5344CB8AC3E}">
        <p14:creationId xmlns:p14="http://schemas.microsoft.com/office/powerpoint/2010/main" val="27209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DD2A-48E7-C966-2D23-00671C1B9FCF}"/>
              </a:ext>
            </a:extLst>
          </p:cNvPr>
          <p:cNvSpPr>
            <a:spLocks noGrp="1"/>
          </p:cNvSpPr>
          <p:nvPr>
            <p:ph type="title"/>
          </p:nvPr>
        </p:nvSpPr>
        <p:spPr/>
        <p:txBody>
          <a:bodyPr/>
          <a:lstStyle/>
          <a:p>
            <a:r>
              <a:rPr lang="en-US"/>
              <a:t>Mediators</a:t>
            </a:r>
          </a:p>
        </p:txBody>
      </p:sp>
      <p:sp>
        <p:nvSpPr>
          <p:cNvPr id="3" name="Content Placeholder 2">
            <a:extLst>
              <a:ext uri="{FF2B5EF4-FFF2-40B4-BE49-F238E27FC236}">
                <a16:creationId xmlns:a16="http://schemas.microsoft.com/office/drawing/2014/main" id="{44069CE7-D3AE-D350-67AC-CF0709D6DBF0}"/>
              </a:ext>
            </a:extLst>
          </p:cNvPr>
          <p:cNvSpPr>
            <a:spLocks noGrp="1"/>
          </p:cNvSpPr>
          <p:nvPr>
            <p:ph idx="1"/>
          </p:nvPr>
        </p:nvSpPr>
        <p:spPr>
          <a:xfrm>
            <a:off x="838200" y="1825625"/>
            <a:ext cx="10515600" cy="612775"/>
          </a:xfrm>
        </p:spPr>
        <p:txBody>
          <a:bodyPr/>
          <a:lstStyle/>
          <a:p>
            <a:pPr marL="0" indent="0">
              <a:buNone/>
            </a:pPr>
            <a:r>
              <a:rPr lang="en-US" dirty="0"/>
              <a:t>To demonstrate this distinction, consider the following assumption.</a:t>
            </a:r>
          </a:p>
        </p:txBody>
      </p:sp>
      <p:sp>
        <p:nvSpPr>
          <p:cNvPr id="4" name="Date Placeholder 3">
            <a:extLst>
              <a:ext uri="{FF2B5EF4-FFF2-40B4-BE49-F238E27FC236}">
                <a16:creationId xmlns:a16="http://schemas.microsoft.com/office/drawing/2014/main" id="{57105933-3BB1-0EF6-5F43-B16A782D210E}"/>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6A03FE0-8779-1E3A-E802-CEA28310EAB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8889ABA6-BBC7-11A2-A196-61B5F2A6EFCB}"/>
              </a:ext>
            </a:extLst>
          </p:cNvPr>
          <p:cNvSpPr>
            <a:spLocks noGrp="1"/>
          </p:cNvSpPr>
          <p:nvPr>
            <p:ph type="sldNum" sz="quarter" idx="12"/>
          </p:nvPr>
        </p:nvSpPr>
        <p:spPr/>
        <p:txBody>
          <a:bodyPr/>
          <a:lstStyle/>
          <a:p>
            <a:fld id="{C6EBE6D1-86F0-4C3A-8077-EBA4C5B4BE81}" type="slidenum">
              <a:rPr lang="en-US" smtClean="0"/>
              <a:t>15</a:t>
            </a:fld>
            <a:endParaRPr lang="en-US"/>
          </a:p>
        </p:txBody>
      </p:sp>
      <p:pic>
        <p:nvPicPr>
          <p:cNvPr id="7" name="Picture 6">
            <a:extLst>
              <a:ext uri="{FF2B5EF4-FFF2-40B4-BE49-F238E27FC236}">
                <a16:creationId xmlns:a16="http://schemas.microsoft.com/office/drawing/2014/main" id="{3C2A3222-F70E-C96A-6078-3A160EF391C7}"/>
              </a:ext>
            </a:extLst>
          </p:cNvPr>
          <p:cNvPicPr>
            <a:picLocks noChangeAspect="1"/>
          </p:cNvPicPr>
          <p:nvPr/>
        </p:nvPicPr>
        <p:blipFill>
          <a:blip r:embed="rId2"/>
          <a:stretch>
            <a:fillRect/>
          </a:stretch>
        </p:blipFill>
        <p:spPr>
          <a:xfrm>
            <a:off x="1032655" y="2672079"/>
            <a:ext cx="4346747" cy="285813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0ECD73-A001-6FFA-D592-2A75AAA64ECB}"/>
                  </a:ext>
                </a:extLst>
              </p:cNvPr>
              <p:cNvSpPr txBox="1"/>
              <p:nvPr/>
            </p:nvSpPr>
            <p:spPr>
              <a:xfrm>
                <a:off x="2404897" y="2573337"/>
                <a:ext cx="1222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sub>
                      </m:sSub>
                      <m:r>
                        <a:rPr lang="sv-SE" b="0" i="1" smtClean="0">
                          <a:latin typeface="Cambria Math" panose="02040503050406030204" pitchFamily="18" charset="0"/>
                        </a:rPr>
                        <m:t>=−0.5</m:t>
                      </m:r>
                    </m:oMath>
                  </m:oMathPara>
                </a14:m>
                <a:endParaRPr lang="en-US" dirty="0"/>
              </a:p>
            </p:txBody>
          </p:sp>
        </mc:Choice>
        <mc:Fallback xmlns="">
          <p:sp>
            <p:nvSpPr>
              <p:cNvPr id="8" name="TextBox 7">
                <a:extLst>
                  <a:ext uri="{FF2B5EF4-FFF2-40B4-BE49-F238E27FC236}">
                    <a16:creationId xmlns:a16="http://schemas.microsoft.com/office/drawing/2014/main" id="{7A0ECD73-A001-6FFA-D592-2A75AAA64ECB}"/>
                  </a:ext>
                </a:extLst>
              </p:cNvPr>
              <p:cNvSpPr txBox="1">
                <a:spLocks noRot="1" noChangeAspect="1" noMove="1" noResize="1" noEditPoints="1" noAdjustHandles="1" noChangeArrowheads="1" noChangeShapeType="1" noTextEdit="1"/>
              </p:cNvSpPr>
              <p:nvPr/>
            </p:nvSpPr>
            <p:spPr>
              <a:xfrm>
                <a:off x="2404897" y="2573337"/>
                <a:ext cx="1222771"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985D6C-0E04-2CAA-9BB6-F347FABA1123}"/>
                  </a:ext>
                </a:extLst>
              </p:cNvPr>
              <p:cNvSpPr txBox="1"/>
              <p:nvPr/>
            </p:nvSpPr>
            <p:spPr>
              <a:xfrm>
                <a:off x="4038600" y="4126109"/>
                <a:ext cx="9691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𝑢𝑖</m:t>
                          </m:r>
                        </m:sub>
                      </m:sSub>
                      <m:r>
                        <a:rPr lang="sv-SE" b="0" i="1" smtClean="0">
                          <a:latin typeface="Cambria Math" panose="02040503050406030204" pitchFamily="18" charset="0"/>
                        </a:rPr>
                        <m:t>=2</m:t>
                      </m:r>
                    </m:oMath>
                  </m:oMathPara>
                </a14:m>
                <a:endParaRPr lang="en-US" dirty="0"/>
              </a:p>
            </p:txBody>
          </p:sp>
        </mc:Choice>
        <mc:Fallback xmlns="">
          <p:sp>
            <p:nvSpPr>
              <p:cNvPr id="9" name="TextBox 8">
                <a:extLst>
                  <a:ext uri="{FF2B5EF4-FFF2-40B4-BE49-F238E27FC236}">
                    <a16:creationId xmlns:a16="http://schemas.microsoft.com/office/drawing/2014/main" id="{AD985D6C-0E04-2CAA-9BB6-F347FABA1123}"/>
                  </a:ext>
                </a:extLst>
              </p:cNvPr>
              <p:cNvSpPr txBox="1">
                <a:spLocks noRot="1" noChangeAspect="1" noMove="1" noResize="1" noEditPoints="1" noAdjustHandles="1" noChangeArrowheads="1" noChangeShapeType="1" noTextEdit="1"/>
              </p:cNvSpPr>
              <p:nvPr/>
            </p:nvSpPr>
            <p:spPr>
              <a:xfrm>
                <a:off x="4038600" y="4126109"/>
                <a:ext cx="96917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9FADB23-E36A-744B-94BF-0DAE286B6F00}"/>
                  </a:ext>
                </a:extLst>
              </p:cNvPr>
              <p:cNvSpPr txBox="1"/>
              <p:nvPr/>
            </p:nvSpPr>
            <p:spPr>
              <a:xfrm>
                <a:off x="1240624" y="4101146"/>
                <a:ext cx="118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r>
                            <a:rPr lang="sv-SE" b="0" i="1" smtClean="0">
                              <a:latin typeface="Cambria Math" panose="02040503050406030204" pitchFamily="18" charset="0"/>
                            </a:rPr>
                            <m:t>→</m:t>
                          </m:r>
                          <m:r>
                            <a:rPr lang="sv-SE" b="0" i="1" smtClean="0">
                              <a:latin typeface="Cambria Math" panose="02040503050406030204" pitchFamily="18" charset="0"/>
                            </a:rPr>
                            <m:t>𝑢𝑖</m:t>
                          </m:r>
                        </m:sub>
                      </m:sSub>
                      <m:r>
                        <a:rPr lang="sv-SE" b="0" i="1" smtClean="0">
                          <a:latin typeface="Cambria Math" panose="02040503050406030204" pitchFamily="18" charset="0"/>
                        </a:rPr>
                        <m:t>=2</m:t>
                      </m:r>
                    </m:oMath>
                  </m:oMathPara>
                </a14:m>
                <a:endParaRPr lang="en-US" dirty="0"/>
              </a:p>
            </p:txBody>
          </p:sp>
        </mc:Choice>
        <mc:Fallback xmlns="">
          <p:sp>
            <p:nvSpPr>
              <p:cNvPr id="10" name="TextBox 9">
                <a:extLst>
                  <a:ext uri="{FF2B5EF4-FFF2-40B4-BE49-F238E27FC236}">
                    <a16:creationId xmlns:a16="http://schemas.microsoft.com/office/drawing/2014/main" id="{39FADB23-E36A-744B-94BF-0DAE286B6F00}"/>
                  </a:ext>
                </a:extLst>
              </p:cNvPr>
              <p:cNvSpPr txBox="1">
                <a:spLocks noRot="1" noChangeAspect="1" noMove="1" noResize="1" noEditPoints="1" noAdjustHandles="1" noChangeArrowheads="1" noChangeShapeType="1" noTextEdit="1"/>
              </p:cNvSpPr>
              <p:nvPr/>
            </p:nvSpPr>
            <p:spPr>
              <a:xfrm>
                <a:off x="1240624" y="4101146"/>
                <a:ext cx="1188466" cy="369332"/>
              </a:xfrm>
              <a:prstGeom prst="rect">
                <a:avLst/>
              </a:prstGeom>
              <a:blipFill>
                <a:blip r:embed="rId5"/>
                <a:stretch>
                  <a:fillRect b="-13333"/>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66C98EB8-397B-B559-8595-F22CD046F724}"/>
              </a:ext>
            </a:extLst>
          </p:cNvPr>
          <p:cNvPicPr>
            <a:picLocks noChangeAspect="1"/>
          </p:cNvPicPr>
          <p:nvPr/>
        </p:nvPicPr>
        <p:blipFill>
          <a:blip r:embed="rId6"/>
          <a:stretch>
            <a:fillRect/>
          </a:stretch>
        </p:blipFill>
        <p:spPr>
          <a:xfrm>
            <a:off x="5587371" y="3187065"/>
            <a:ext cx="6105525" cy="1581150"/>
          </a:xfrm>
          <a:prstGeom prst="rect">
            <a:avLst/>
          </a:prstGeom>
        </p:spPr>
      </p:pic>
    </p:spTree>
    <p:extLst>
      <p:ext uri="{BB962C8B-B14F-4D97-AF65-F5344CB8AC3E}">
        <p14:creationId xmlns:p14="http://schemas.microsoft.com/office/powerpoint/2010/main" val="159314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DF05-93D9-4062-73C6-16F746A4F87A}"/>
              </a:ext>
            </a:extLst>
          </p:cNvPr>
          <p:cNvSpPr>
            <a:spLocks noGrp="1"/>
          </p:cNvSpPr>
          <p:nvPr>
            <p:ph type="title"/>
          </p:nvPr>
        </p:nvSpPr>
        <p:spPr/>
        <p:txBody>
          <a:bodyPr/>
          <a:lstStyle/>
          <a:p>
            <a:r>
              <a:rPr lang="en-US" dirty="0"/>
              <a:t>Mediators</a:t>
            </a:r>
          </a:p>
        </p:txBody>
      </p:sp>
      <p:sp>
        <p:nvSpPr>
          <p:cNvPr id="4" name="Date Placeholder 3">
            <a:extLst>
              <a:ext uri="{FF2B5EF4-FFF2-40B4-BE49-F238E27FC236}">
                <a16:creationId xmlns:a16="http://schemas.microsoft.com/office/drawing/2014/main" id="{A5522A04-EA14-CF71-AEE9-70CCE3F460C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70659E0-DC04-07D3-D115-1D3625B3B0C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0013964-B455-4C95-6FAD-641E4897BC91}"/>
              </a:ext>
            </a:extLst>
          </p:cNvPr>
          <p:cNvSpPr>
            <a:spLocks noGrp="1"/>
          </p:cNvSpPr>
          <p:nvPr>
            <p:ph type="sldNum" sz="quarter" idx="12"/>
          </p:nvPr>
        </p:nvSpPr>
        <p:spPr/>
        <p:txBody>
          <a:bodyPr/>
          <a:lstStyle/>
          <a:p>
            <a:fld id="{C6EBE6D1-86F0-4C3A-8077-EBA4C5B4BE81}" type="slidenum">
              <a:rPr lang="en-US" smtClean="0"/>
              <a:t>16</a:t>
            </a:fld>
            <a:endParaRPr lang="en-US"/>
          </a:p>
        </p:txBody>
      </p:sp>
      <p:pic>
        <p:nvPicPr>
          <p:cNvPr id="8" name="Picture 7">
            <a:extLst>
              <a:ext uri="{FF2B5EF4-FFF2-40B4-BE49-F238E27FC236}">
                <a16:creationId xmlns:a16="http://schemas.microsoft.com/office/drawing/2014/main" id="{B6F247C4-6E1F-6A7A-38F6-6BD650C57DE5}"/>
              </a:ext>
            </a:extLst>
          </p:cNvPr>
          <p:cNvPicPr>
            <a:picLocks noChangeAspect="1"/>
          </p:cNvPicPr>
          <p:nvPr/>
        </p:nvPicPr>
        <p:blipFill>
          <a:blip r:embed="rId2"/>
          <a:stretch>
            <a:fillRect/>
          </a:stretch>
        </p:blipFill>
        <p:spPr>
          <a:xfrm>
            <a:off x="2690812" y="1870710"/>
            <a:ext cx="6810375" cy="4152900"/>
          </a:xfrm>
          <a:prstGeom prst="rect">
            <a:avLst/>
          </a:prstGeom>
        </p:spPr>
      </p:pic>
    </p:spTree>
    <p:extLst>
      <p:ext uri="{BB962C8B-B14F-4D97-AF65-F5344CB8AC3E}">
        <p14:creationId xmlns:p14="http://schemas.microsoft.com/office/powerpoint/2010/main" val="130227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2A3222-F70E-C96A-6078-3A160EF391C7}"/>
              </a:ext>
            </a:extLst>
          </p:cNvPr>
          <p:cNvPicPr>
            <a:picLocks noChangeAspect="1"/>
          </p:cNvPicPr>
          <p:nvPr/>
        </p:nvPicPr>
        <p:blipFill>
          <a:blip r:embed="rId2"/>
          <a:stretch>
            <a:fillRect/>
          </a:stretch>
        </p:blipFill>
        <p:spPr>
          <a:xfrm>
            <a:off x="1032655" y="2672079"/>
            <a:ext cx="4346747" cy="2858135"/>
          </a:xfrm>
          <a:prstGeom prst="rect">
            <a:avLst/>
          </a:prstGeom>
        </p:spPr>
      </p:pic>
      <p:sp>
        <p:nvSpPr>
          <p:cNvPr id="14" name="Rectangle 13">
            <a:extLst>
              <a:ext uri="{FF2B5EF4-FFF2-40B4-BE49-F238E27FC236}">
                <a16:creationId xmlns:a16="http://schemas.microsoft.com/office/drawing/2014/main" id="{024EEC0E-F2D3-E5D4-54AE-676202C43871}"/>
              </a:ext>
            </a:extLst>
          </p:cNvPr>
          <p:cNvSpPr/>
          <p:nvPr/>
        </p:nvSpPr>
        <p:spPr>
          <a:xfrm>
            <a:off x="1223471" y="4047866"/>
            <a:ext cx="1222771" cy="475891"/>
          </a:xfrm>
          <a:prstGeom prst="rect">
            <a:avLst/>
          </a:prstGeom>
          <a:solidFill>
            <a:srgbClr val="C0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BDD2A-48E7-C966-2D23-00671C1B9FCF}"/>
              </a:ext>
            </a:extLst>
          </p:cNvPr>
          <p:cNvSpPr>
            <a:spLocks noGrp="1"/>
          </p:cNvSpPr>
          <p:nvPr>
            <p:ph type="title"/>
          </p:nvPr>
        </p:nvSpPr>
        <p:spPr/>
        <p:txBody>
          <a:bodyPr/>
          <a:lstStyle/>
          <a:p>
            <a:r>
              <a:rPr lang="en-US"/>
              <a:t>Mediators</a:t>
            </a:r>
          </a:p>
        </p:txBody>
      </p:sp>
      <p:sp>
        <p:nvSpPr>
          <p:cNvPr id="3" name="Content Placeholder 2">
            <a:extLst>
              <a:ext uri="{FF2B5EF4-FFF2-40B4-BE49-F238E27FC236}">
                <a16:creationId xmlns:a16="http://schemas.microsoft.com/office/drawing/2014/main" id="{44069CE7-D3AE-D350-67AC-CF0709D6DBF0}"/>
              </a:ext>
            </a:extLst>
          </p:cNvPr>
          <p:cNvSpPr>
            <a:spLocks noGrp="1"/>
          </p:cNvSpPr>
          <p:nvPr>
            <p:ph idx="1"/>
          </p:nvPr>
        </p:nvSpPr>
        <p:spPr>
          <a:xfrm>
            <a:off x="838200" y="1825625"/>
            <a:ext cx="10515600" cy="612775"/>
          </a:xfrm>
        </p:spPr>
        <p:txBody>
          <a:bodyPr/>
          <a:lstStyle/>
          <a:p>
            <a:pPr marL="0" indent="0">
              <a:buNone/>
            </a:pPr>
            <a:r>
              <a:rPr lang="en-US" dirty="0"/>
              <a:t>Assume that the indirect effect changes.</a:t>
            </a:r>
          </a:p>
        </p:txBody>
      </p:sp>
      <p:sp>
        <p:nvSpPr>
          <p:cNvPr id="4" name="Date Placeholder 3">
            <a:extLst>
              <a:ext uri="{FF2B5EF4-FFF2-40B4-BE49-F238E27FC236}">
                <a16:creationId xmlns:a16="http://schemas.microsoft.com/office/drawing/2014/main" id="{57105933-3BB1-0EF6-5F43-B16A782D210E}"/>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6A03FE0-8779-1E3A-E802-CEA28310EAB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8889ABA6-BBC7-11A2-A196-61B5F2A6EFCB}"/>
              </a:ext>
            </a:extLst>
          </p:cNvPr>
          <p:cNvSpPr>
            <a:spLocks noGrp="1"/>
          </p:cNvSpPr>
          <p:nvPr>
            <p:ph type="sldNum" sz="quarter" idx="12"/>
          </p:nvPr>
        </p:nvSpPr>
        <p:spPr/>
        <p:txBody>
          <a:bodyPr/>
          <a:lstStyle/>
          <a:p>
            <a:fld id="{C6EBE6D1-86F0-4C3A-8077-EBA4C5B4BE81}" type="slidenum">
              <a:rPr lang="en-US" smtClean="0"/>
              <a:t>17</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0ECD73-A001-6FFA-D592-2A75AAA64ECB}"/>
                  </a:ext>
                </a:extLst>
              </p:cNvPr>
              <p:cNvSpPr txBox="1"/>
              <p:nvPr/>
            </p:nvSpPr>
            <p:spPr>
              <a:xfrm>
                <a:off x="2404897" y="2573337"/>
                <a:ext cx="1222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sub>
                      </m:sSub>
                      <m:r>
                        <a:rPr lang="sv-SE" b="0" i="1" smtClean="0">
                          <a:latin typeface="Cambria Math" panose="02040503050406030204" pitchFamily="18" charset="0"/>
                        </a:rPr>
                        <m:t>=−0.5</m:t>
                      </m:r>
                    </m:oMath>
                  </m:oMathPara>
                </a14:m>
                <a:endParaRPr lang="en-US" dirty="0"/>
              </a:p>
            </p:txBody>
          </p:sp>
        </mc:Choice>
        <mc:Fallback xmlns="">
          <p:sp>
            <p:nvSpPr>
              <p:cNvPr id="8" name="TextBox 7">
                <a:extLst>
                  <a:ext uri="{FF2B5EF4-FFF2-40B4-BE49-F238E27FC236}">
                    <a16:creationId xmlns:a16="http://schemas.microsoft.com/office/drawing/2014/main" id="{7A0ECD73-A001-6FFA-D592-2A75AAA64ECB}"/>
                  </a:ext>
                </a:extLst>
              </p:cNvPr>
              <p:cNvSpPr txBox="1">
                <a:spLocks noRot="1" noChangeAspect="1" noMove="1" noResize="1" noEditPoints="1" noAdjustHandles="1" noChangeArrowheads="1" noChangeShapeType="1" noTextEdit="1"/>
              </p:cNvSpPr>
              <p:nvPr/>
            </p:nvSpPr>
            <p:spPr>
              <a:xfrm>
                <a:off x="2404897" y="2573337"/>
                <a:ext cx="1222771"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985D6C-0E04-2CAA-9BB6-F347FABA1123}"/>
                  </a:ext>
                </a:extLst>
              </p:cNvPr>
              <p:cNvSpPr txBox="1"/>
              <p:nvPr/>
            </p:nvSpPr>
            <p:spPr>
              <a:xfrm>
                <a:off x="4038600" y="4126109"/>
                <a:ext cx="9691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𝑢𝑖</m:t>
                          </m:r>
                        </m:sub>
                      </m:sSub>
                      <m:r>
                        <a:rPr lang="sv-SE" b="0" i="1" smtClean="0">
                          <a:latin typeface="Cambria Math" panose="02040503050406030204" pitchFamily="18" charset="0"/>
                        </a:rPr>
                        <m:t>=2</m:t>
                      </m:r>
                    </m:oMath>
                  </m:oMathPara>
                </a14:m>
                <a:endParaRPr lang="en-US" dirty="0"/>
              </a:p>
            </p:txBody>
          </p:sp>
        </mc:Choice>
        <mc:Fallback xmlns="">
          <p:sp>
            <p:nvSpPr>
              <p:cNvPr id="9" name="TextBox 8">
                <a:extLst>
                  <a:ext uri="{FF2B5EF4-FFF2-40B4-BE49-F238E27FC236}">
                    <a16:creationId xmlns:a16="http://schemas.microsoft.com/office/drawing/2014/main" id="{AD985D6C-0E04-2CAA-9BB6-F347FABA1123}"/>
                  </a:ext>
                </a:extLst>
              </p:cNvPr>
              <p:cNvSpPr txBox="1">
                <a:spLocks noRot="1" noChangeAspect="1" noMove="1" noResize="1" noEditPoints="1" noAdjustHandles="1" noChangeArrowheads="1" noChangeShapeType="1" noTextEdit="1"/>
              </p:cNvSpPr>
              <p:nvPr/>
            </p:nvSpPr>
            <p:spPr>
              <a:xfrm>
                <a:off x="4038600" y="4126109"/>
                <a:ext cx="96917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9FADB23-E36A-744B-94BF-0DAE286B6F00}"/>
                  </a:ext>
                </a:extLst>
              </p:cNvPr>
              <p:cNvSpPr txBox="1"/>
              <p:nvPr/>
            </p:nvSpPr>
            <p:spPr>
              <a:xfrm>
                <a:off x="1240624" y="4101146"/>
                <a:ext cx="118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r>
                            <a:rPr lang="sv-SE" b="0" i="1" smtClean="0">
                              <a:latin typeface="Cambria Math" panose="02040503050406030204" pitchFamily="18" charset="0"/>
                            </a:rPr>
                            <m:t>→</m:t>
                          </m:r>
                          <m:r>
                            <a:rPr lang="sv-SE" b="0" i="1" smtClean="0">
                              <a:latin typeface="Cambria Math" panose="02040503050406030204" pitchFamily="18" charset="0"/>
                            </a:rPr>
                            <m:t>𝑢𝑖</m:t>
                          </m:r>
                        </m:sub>
                      </m:sSub>
                      <m:r>
                        <a:rPr lang="sv-SE" b="0" i="1" smtClean="0">
                          <a:latin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39FADB23-E36A-744B-94BF-0DAE286B6F00}"/>
                  </a:ext>
                </a:extLst>
              </p:cNvPr>
              <p:cNvSpPr txBox="1">
                <a:spLocks noRot="1" noChangeAspect="1" noMove="1" noResize="1" noEditPoints="1" noAdjustHandles="1" noChangeArrowheads="1" noChangeShapeType="1" noTextEdit="1"/>
              </p:cNvSpPr>
              <p:nvPr/>
            </p:nvSpPr>
            <p:spPr>
              <a:xfrm>
                <a:off x="1240624" y="4101146"/>
                <a:ext cx="1188466" cy="369332"/>
              </a:xfrm>
              <a:prstGeom prst="rect">
                <a:avLst/>
              </a:prstGeom>
              <a:blipFill>
                <a:blip r:embed="rId5"/>
                <a:stretch>
                  <a:fillRect b="-1333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91097A70-4305-9C0B-BFB9-47B4F6E86D4D}"/>
              </a:ext>
            </a:extLst>
          </p:cNvPr>
          <p:cNvPicPr>
            <a:picLocks noChangeAspect="1"/>
          </p:cNvPicPr>
          <p:nvPr/>
        </p:nvPicPr>
        <p:blipFill>
          <a:blip r:embed="rId6"/>
          <a:stretch>
            <a:fillRect/>
          </a:stretch>
        </p:blipFill>
        <p:spPr>
          <a:xfrm>
            <a:off x="6215870" y="3429000"/>
            <a:ext cx="4943475" cy="1181100"/>
          </a:xfrm>
          <a:prstGeom prst="rect">
            <a:avLst/>
          </a:prstGeom>
        </p:spPr>
      </p:pic>
      <p:sp>
        <p:nvSpPr>
          <p:cNvPr id="15" name="Rectangle 14">
            <a:extLst>
              <a:ext uri="{FF2B5EF4-FFF2-40B4-BE49-F238E27FC236}">
                <a16:creationId xmlns:a16="http://schemas.microsoft.com/office/drawing/2014/main" id="{6BED9331-C949-88A6-5C27-93B39250372C}"/>
              </a:ext>
            </a:extLst>
          </p:cNvPr>
          <p:cNvSpPr/>
          <p:nvPr/>
        </p:nvSpPr>
        <p:spPr>
          <a:xfrm>
            <a:off x="2429090" y="2520057"/>
            <a:ext cx="1222771" cy="475891"/>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4D375B-E1BA-64CE-7C69-8C320B1FCFC4}"/>
              </a:ext>
            </a:extLst>
          </p:cNvPr>
          <p:cNvSpPr/>
          <p:nvPr/>
        </p:nvSpPr>
        <p:spPr>
          <a:xfrm>
            <a:off x="3911802" y="4047865"/>
            <a:ext cx="1222771" cy="475891"/>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089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DF05-93D9-4062-73C6-16F746A4F87A}"/>
              </a:ext>
            </a:extLst>
          </p:cNvPr>
          <p:cNvSpPr>
            <a:spLocks noGrp="1"/>
          </p:cNvSpPr>
          <p:nvPr>
            <p:ph type="title"/>
          </p:nvPr>
        </p:nvSpPr>
        <p:spPr/>
        <p:txBody>
          <a:bodyPr/>
          <a:lstStyle/>
          <a:p>
            <a:r>
              <a:rPr lang="en-US" dirty="0"/>
              <a:t>Mediators</a:t>
            </a:r>
          </a:p>
        </p:txBody>
      </p:sp>
      <p:sp>
        <p:nvSpPr>
          <p:cNvPr id="4" name="Date Placeholder 3">
            <a:extLst>
              <a:ext uri="{FF2B5EF4-FFF2-40B4-BE49-F238E27FC236}">
                <a16:creationId xmlns:a16="http://schemas.microsoft.com/office/drawing/2014/main" id="{A5522A04-EA14-CF71-AEE9-70CCE3F460C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70659E0-DC04-07D3-D115-1D3625B3B0C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0013964-B455-4C95-6FAD-641E4897BC91}"/>
              </a:ext>
            </a:extLst>
          </p:cNvPr>
          <p:cNvSpPr>
            <a:spLocks noGrp="1"/>
          </p:cNvSpPr>
          <p:nvPr>
            <p:ph type="sldNum" sz="quarter" idx="12"/>
          </p:nvPr>
        </p:nvSpPr>
        <p:spPr/>
        <p:txBody>
          <a:bodyPr/>
          <a:lstStyle/>
          <a:p>
            <a:fld id="{C6EBE6D1-86F0-4C3A-8077-EBA4C5B4BE81}" type="slidenum">
              <a:rPr lang="en-US" smtClean="0"/>
              <a:t>18</a:t>
            </a:fld>
            <a:endParaRPr lang="en-US"/>
          </a:p>
        </p:txBody>
      </p:sp>
      <p:pic>
        <p:nvPicPr>
          <p:cNvPr id="8" name="Picture 7">
            <a:extLst>
              <a:ext uri="{FF2B5EF4-FFF2-40B4-BE49-F238E27FC236}">
                <a16:creationId xmlns:a16="http://schemas.microsoft.com/office/drawing/2014/main" id="{B6F247C4-6E1F-6A7A-38F6-6BD650C57D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27748" y="1870710"/>
            <a:ext cx="6736502" cy="4152900"/>
          </a:xfrm>
          <a:prstGeom prst="rect">
            <a:avLst/>
          </a:prstGeom>
        </p:spPr>
      </p:pic>
    </p:spTree>
    <p:extLst>
      <p:ext uri="{BB962C8B-B14F-4D97-AF65-F5344CB8AC3E}">
        <p14:creationId xmlns:p14="http://schemas.microsoft.com/office/powerpoint/2010/main" val="3604123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7A80-F16B-5349-DE1B-B56BA53094B9}"/>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35E9CDAB-4EEF-44FF-2122-CA75BE4D037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30C5F958-5CB3-268B-0D40-8FFF41F5F565}"/>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F19CD99-FE5D-60D8-0B9E-EB5131102C2E}"/>
              </a:ext>
            </a:extLst>
          </p:cNvPr>
          <p:cNvSpPr>
            <a:spLocks noGrp="1"/>
          </p:cNvSpPr>
          <p:nvPr>
            <p:ph type="sldNum" sz="quarter" idx="12"/>
          </p:nvPr>
        </p:nvSpPr>
        <p:spPr/>
        <p:txBody>
          <a:bodyPr/>
          <a:lstStyle/>
          <a:p>
            <a:fld id="{C6EBE6D1-86F0-4C3A-8077-EBA4C5B4BE81}" type="slidenum">
              <a:rPr lang="en-US" smtClean="0"/>
              <a:t>19</a:t>
            </a:fld>
            <a:endParaRPr lang="en-US"/>
          </a:p>
        </p:txBody>
      </p:sp>
      <p:pic>
        <p:nvPicPr>
          <p:cNvPr id="8" name="Picture 7">
            <a:extLst>
              <a:ext uri="{FF2B5EF4-FFF2-40B4-BE49-F238E27FC236}">
                <a16:creationId xmlns:a16="http://schemas.microsoft.com/office/drawing/2014/main" id="{2510D8C6-D703-0993-72CA-2BB9A52945F4}"/>
              </a:ext>
            </a:extLst>
          </p:cNvPr>
          <p:cNvPicPr>
            <a:picLocks noChangeAspect="1"/>
          </p:cNvPicPr>
          <p:nvPr/>
        </p:nvPicPr>
        <p:blipFill>
          <a:blip r:embed="rId3"/>
          <a:stretch>
            <a:fillRect/>
          </a:stretch>
        </p:blipFill>
        <p:spPr>
          <a:xfrm>
            <a:off x="2809875" y="1943576"/>
            <a:ext cx="6572250" cy="4048125"/>
          </a:xfrm>
          <a:prstGeom prst="rect">
            <a:avLst/>
          </a:prstGeom>
        </p:spPr>
      </p:pic>
    </p:spTree>
    <p:extLst>
      <p:ext uri="{BB962C8B-B14F-4D97-AF65-F5344CB8AC3E}">
        <p14:creationId xmlns:p14="http://schemas.microsoft.com/office/powerpoint/2010/main" val="359937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8BDC-8E15-B97A-BC89-FB5974979D64}"/>
              </a:ext>
            </a:extLst>
          </p:cNvPr>
          <p:cNvSpPr>
            <a:spLocks noGrp="1"/>
          </p:cNvSpPr>
          <p:nvPr>
            <p:ph type="title"/>
          </p:nvPr>
        </p:nvSpPr>
        <p:spPr/>
        <p:txBody>
          <a:bodyPr/>
          <a:lstStyle/>
          <a:p>
            <a:r>
              <a:rPr lang="en-US" dirty="0"/>
              <a:t>Context &amp; Goal</a:t>
            </a:r>
          </a:p>
        </p:txBody>
      </p:sp>
      <p:sp>
        <p:nvSpPr>
          <p:cNvPr id="4" name="Date Placeholder 3">
            <a:extLst>
              <a:ext uri="{FF2B5EF4-FFF2-40B4-BE49-F238E27FC236}">
                <a16:creationId xmlns:a16="http://schemas.microsoft.com/office/drawing/2014/main" id="{87C2E601-C227-C997-0C6C-BD6DDAD167E7}"/>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D96166A-5A23-648D-2936-8E756A97BDB5}"/>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7BFD21B-6B1E-8A5A-1BF1-958AF7B55D1D}"/>
              </a:ext>
            </a:extLst>
          </p:cNvPr>
          <p:cNvSpPr>
            <a:spLocks noGrp="1"/>
          </p:cNvSpPr>
          <p:nvPr>
            <p:ph type="sldNum" sz="quarter" idx="12"/>
          </p:nvPr>
        </p:nvSpPr>
        <p:spPr/>
        <p:txBody>
          <a:bodyPr/>
          <a:lstStyle/>
          <a:p>
            <a:fld id="{C6EBE6D1-86F0-4C3A-8077-EBA4C5B4BE81}" type="slidenum">
              <a:rPr lang="en-US" smtClean="0"/>
              <a:t>2</a:t>
            </a:fld>
            <a:endParaRPr lang="en-US"/>
          </a:p>
        </p:txBody>
      </p:sp>
      <p:grpSp>
        <p:nvGrpSpPr>
          <p:cNvPr id="3" name="Group 2">
            <a:extLst>
              <a:ext uri="{FF2B5EF4-FFF2-40B4-BE49-F238E27FC236}">
                <a16:creationId xmlns:a16="http://schemas.microsoft.com/office/drawing/2014/main" id="{012E7B07-6F07-3CC8-8DB8-7F5E428E38CF}"/>
              </a:ext>
            </a:extLst>
          </p:cNvPr>
          <p:cNvGrpSpPr/>
          <p:nvPr/>
        </p:nvGrpSpPr>
        <p:grpSpPr>
          <a:xfrm>
            <a:off x="838200" y="1936251"/>
            <a:ext cx="10341429" cy="1080000"/>
            <a:chOff x="838200" y="1936251"/>
            <a:chExt cx="10341429" cy="1080000"/>
          </a:xfrm>
        </p:grpSpPr>
        <p:sp>
          <p:nvSpPr>
            <p:cNvPr id="7" name="Oval 6">
              <a:extLst>
                <a:ext uri="{FF2B5EF4-FFF2-40B4-BE49-F238E27FC236}">
                  <a16:creationId xmlns:a16="http://schemas.microsoft.com/office/drawing/2014/main" id="{DABC0084-7887-504E-B117-D870A5BB6D01}"/>
                </a:ext>
              </a:extLst>
            </p:cNvPr>
            <p:cNvSpPr/>
            <p:nvPr/>
          </p:nvSpPr>
          <p:spPr>
            <a:xfrm>
              <a:off x="838200" y="1936251"/>
              <a:ext cx="1080000" cy="1080000"/>
            </a:xfrm>
            <a:prstGeom prst="ellipse">
              <a:avLst/>
            </a:prstGeom>
            <a:solidFill>
              <a:schemeClr val="bg2">
                <a:lumMod val="2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Forest scene with solid fill">
              <a:extLst>
                <a:ext uri="{FF2B5EF4-FFF2-40B4-BE49-F238E27FC236}">
                  <a16:creationId xmlns:a16="http://schemas.microsoft.com/office/drawing/2014/main" id="{7B2672B4-DD5E-BBE7-DAC5-D1EECDF684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1000" y="2019051"/>
              <a:ext cx="914400" cy="914400"/>
            </a:xfrm>
            <a:prstGeom prst="rect">
              <a:avLst/>
            </a:prstGeom>
          </p:spPr>
        </p:pic>
        <p:sp>
          <p:nvSpPr>
            <p:cNvPr id="17" name="TextBox 16">
              <a:extLst>
                <a:ext uri="{FF2B5EF4-FFF2-40B4-BE49-F238E27FC236}">
                  <a16:creationId xmlns:a16="http://schemas.microsoft.com/office/drawing/2014/main" id="{E981EDEC-ECA1-82C4-7DAD-5912A166122F}"/>
                </a:ext>
              </a:extLst>
            </p:cNvPr>
            <p:cNvSpPr txBox="1"/>
            <p:nvPr/>
          </p:nvSpPr>
          <p:spPr>
            <a:xfrm>
              <a:off x="2057400" y="2117437"/>
              <a:ext cx="9122229" cy="707886"/>
            </a:xfrm>
            <a:prstGeom prst="rect">
              <a:avLst/>
            </a:prstGeom>
            <a:noFill/>
          </p:spPr>
          <p:txBody>
            <a:bodyPr wrap="square">
              <a:spAutoFit/>
            </a:bodyPr>
            <a:lstStyle/>
            <a:p>
              <a:pPr marL="0" indent="0">
                <a:buNone/>
              </a:pPr>
              <a:r>
                <a:rPr lang="en-US" sz="2000" b="1" dirty="0"/>
                <a:t>Context</a:t>
              </a:r>
              <a:r>
                <a:rPr lang="en-US" sz="2000" dirty="0"/>
                <a:t>: Software engineering research aims to determine causal effects. Correlations serve for predictions, but do not inform interventions.</a:t>
              </a:r>
            </a:p>
          </p:txBody>
        </p:sp>
      </p:grpSp>
      <p:grpSp>
        <p:nvGrpSpPr>
          <p:cNvPr id="10" name="Group 9">
            <a:extLst>
              <a:ext uri="{FF2B5EF4-FFF2-40B4-BE49-F238E27FC236}">
                <a16:creationId xmlns:a16="http://schemas.microsoft.com/office/drawing/2014/main" id="{D24C1248-A2B4-DEF3-7623-9284B8C0DCFF}"/>
              </a:ext>
            </a:extLst>
          </p:cNvPr>
          <p:cNvGrpSpPr/>
          <p:nvPr/>
        </p:nvGrpSpPr>
        <p:grpSpPr>
          <a:xfrm>
            <a:off x="838200" y="3261814"/>
            <a:ext cx="10341429" cy="1080000"/>
            <a:chOff x="838200" y="3261814"/>
            <a:chExt cx="10341429" cy="1080000"/>
          </a:xfrm>
        </p:grpSpPr>
        <p:sp>
          <p:nvSpPr>
            <p:cNvPr id="8" name="Oval 7">
              <a:extLst>
                <a:ext uri="{FF2B5EF4-FFF2-40B4-BE49-F238E27FC236}">
                  <a16:creationId xmlns:a16="http://schemas.microsoft.com/office/drawing/2014/main" id="{7616DB1C-B7A0-B338-A165-4BD4825FA640}"/>
                </a:ext>
              </a:extLst>
            </p:cNvPr>
            <p:cNvSpPr/>
            <p:nvPr/>
          </p:nvSpPr>
          <p:spPr>
            <a:xfrm>
              <a:off x="838200" y="3261814"/>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descr="Lightning bolt with solid fill">
              <a:extLst>
                <a:ext uri="{FF2B5EF4-FFF2-40B4-BE49-F238E27FC236}">
                  <a16:creationId xmlns:a16="http://schemas.microsoft.com/office/drawing/2014/main" id="{155958AB-C3C3-6AA1-86AA-00C37CBBD8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000" y="3344614"/>
              <a:ext cx="914400" cy="914400"/>
            </a:xfrm>
            <a:prstGeom prst="rect">
              <a:avLst/>
            </a:prstGeom>
          </p:spPr>
        </p:pic>
        <p:sp>
          <p:nvSpPr>
            <p:cNvPr id="19" name="TextBox 18">
              <a:extLst>
                <a:ext uri="{FF2B5EF4-FFF2-40B4-BE49-F238E27FC236}">
                  <a16:creationId xmlns:a16="http://schemas.microsoft.com/office/drawing/2014/main" id="{FBF0D74D-AEF2-FA31-98F1-D284DED8A7BD}"/>
                </a:ext>
              </a:extLst>
            </p:cNvPr>
            <p:cNvSpPr txBox="1"/>
            <p:nvPr/>
          </p:nvSpPr>
          <p:spPr>
            <a:xfrm>
              <a:off x="2057400" y="3447871"/>
              <a:ext cx="9122229" cy="707886"/>
            </a:xfrm>
            <a:prstGeom prst="rect">
              <a:avLst/>
            </a:prstGeom>
            <a:noFill/>
          </p:spPr>
          <p:txBody>
            <a:bodyPr wrap="square">
              <a:spAutoFit/>
            </a:bodyPr>
            <a:lstStyle/>
            <a:p>
              <a:pPr marL="0" indent="0">
                <a:buNone/>
              </a:pPr>
              <a:r>
                <a:rPr lang="en-US" sz="2000" b="1" dirty="0"/>
                <a:t>Problem</a:t>
              </a:r>
              <a:r>
                <a:rPr lang="en-US" sz="2000" dirty="0"/>
                <a:t>: Many researchers are, however, ill-equipped to obtain valid answers to these causal questions. </a:t>
              </a:r>
            </a:p>
          </p:txBody>
        </p:sp>
      </p:grpSp>
      <p:grpSp>
        <p:nvGrpSpPr>
          <p:cNvPr id="12" name="Group 11">
            <a:extLst>
              <a:ext uri="{FF2B5EF4-FFF2-40B4-BE49-F238E27FC236}">
                <a16:creationId xmlns:a16="http://schemas.microsoft.com/office/drawing/2014/main" id="{B1B17688-A51A-82DC-11B8-F6D86688A373}"/>
              </a:ext>
            </a:extLst>
          </p:cNvPr>
          <p:cNvGrpSpPr/>
          <p:nvPr/>
        </p:nvGrpSpPr>
        <p:grpSpPr>
          <a:xfrm>
            <a:off x="838200" y="4587377"/>
            <a:ext cx="10341429" cy="1080000"/>
            <a:chOff x="838200" y="4587377"/>
            <a:chExt cx="10341429" cy="1080000"/>
          </a:xfrm>
        </p:grpSpPr>
        <p:sp>
          <p:nvSpPr>
            <p:cNvPr id="9" name="Oval 8">
              <a:extLst>
                <a:ext uri="{FF2B5EF4-FFF2-40B4-BE49-F238E27FC236}">
                  <a16:creationId xmlns:a16="http://schemas.microsoft.com/office/drawing/2014/main" id="{2769FC22-B4EB-7B5F-D1F2-645E85859D82}"/>
                </a:ext>
              </a:extLst>
            </p:cNvPr>
            <p:cNvSpPr/>
            <p:nvPr/>
          </p:nvSpPr>
          <p:spPr>
            <a:xfrm>
              <a:off x="838200" y="4587377"/>
              <a:ext cx="1080000" cy="108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Bullseye with solid fill">
              <a:extLst>
                <a:ext uri="{FF2B5EF4-FFF2-40B4-BE49-F238E27FC236}">
                  <a16:creationId xmlns:a16="http://schemas.microsoft.com/office/drawing/2014/main" id="{264BF672-AF22-404D-367A-1D57DE8F0C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1000" y="4670177"/>
              <a:ext cx="914400" cy="914400"/>
            </a:xfrm>
            <a:prstGeom prst="rect">
              <a:avLst/>
            </a:prstGeom>
          </p:spPr>
        </p:pic>
        <p:sp>
          <p:nvSpPr>
            <p:cNvPr id="20" name="TextBox 19">
              <a:extLst>
                <a:ext uri="{FF2B5EF4-FFF2-40B4-BE49-F238E27FC236}">
                  <a16:creationId xmlns:a16="http://schemas.microsoft.com/office/drawing/2014/main" id="{A46F912C-7BDF-05BD-6C62-3399D6F4A600}"/>
                </a:ext>
              </a:extLst>
            </p:cNvPr>
            <p:cNvSpPr txBox="1"/>
            <p:nvPr/>
          </p:nvSpPr>
          <p:spPr>
            <a:xfrm>
              <a:off x="2057400" y="4778305"/>
              <a:ext cx="9122229" cy="707886"/>
            </a:xfrm>
            <a:prstGeom prst="rect">
              <a:avLst/>
            </a:prstGeom>
            <a:noFill/>
          </p:spPr>
          <p:txBody>
            <a:bodyPr wrap="square">
              <a:spAutoFit/>
            </a:bodyPr>
            <a:lstStyle/>
            <a:p>
              <a:pPr marL="0" indent="0">
                <a:buNone/>
              </a:pPr>
              <a:r>
                <a:rPr lang="en-US" sz="2000" b="1" dirty="0"/>
                <a:t>Problem</a:t>
              </a:r>
              <a:r>
                <a:rPr lang="en-US" sz="2000" dirty="0"/>
                <a:t>: This tutorial is aimed at academics that aim to tackle causal questions but lack the tools for it.</a:t>
              </a:r>
            </a:p>
          </p:txBody>
        </p:sp>
      </p:grpSp>
    </p:spTree>
    <p:extLst>
      <p:ext uri="{BB962C8B-B14F-4D97-AF65-F5344CB8AC3E}">
        <p14:creationId xmlns:p14="http://schemas.microsoft.com/office/powerpoint/2010/main" val="2986265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3" name="Content Placeholder 2">
            <a:extLst>
              <a:ext uri="{FF2B5EF4-FFF2-40B4-BE49-F238E27FC236}">
                <a16:creationId xmlns:a16="http://schemas.microsoft.com/office/drawing/2014/main" id="{F2CA2C77-33BF-2C87-58F1-DAB33317134A}"/>
              </a:ext>
            </a:extLst>
          </p:cNvPr>
          <p:cNvSpPr>
            <a:spLocks noGrp="1"/>
          </p:cNvSpPr>
          <p:nvPr>
            <p:ph idx="1"/>
          </p:nvPr>
        </p:nvSpPr>
        <p:spPr>
          <a:xfrm>
            <a:off x="838200" y="1825625"/>
            <a:ext cx="10515600" cy="805815"/>
          </a:xfrm>
        </p:spPr>
        <p:txBody>
          <a:bodyPr/>
          <a:lstStyle/>
          <a:p>
            <a:pPr marL="0" indent="0">
              <a:buNone/>
            </a:pPr>
            <a:r>
              <a:rPr lang="en-US" dirty="0"/>
              <a:t>Assume the following ground truth.</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20</a:t>
            </a:fld>
            <a:endParaRPr lang="en-US"/>
          </a:p>
        </p:txBody>
      </p:sp>
      <p:pic>
        <p:nvPicPr>
          <p:cNvPr id="8" name="Picture 7">
            <a:extLst>
              <a:ext uri="{FF2B5EF4-FFF2-40B4-BE49-F238E27FC236}">
                <a16:creationId xmlns:a16="http://schemas.microsoft.com/office/drawing/2014/main" id="{95B96A41-864C-66BD-1F93-A51F9D9977FE}"/>
              </a:ext>
            </a:extLst>
          </p:cNvPr>
          <p:cNvPicPr>
            <a:picLocks noChangeAspect="1"/>
          </p:cNvPicPr>
          <p:nvPr/>
        </p:nvPicPr>
        <p:blipFill>
          <a:blip r:embed="rId2"/>
          <a:stretch>
            <a:fillRect/>
          </a:stretch>
        </p:blipFill>
        <p:spPr>
          <a:xfrm>
            <a:off x="6429375" y="3502818"/>
            <a:ext cx="4924425" cy="1876425"/>
          </a:xfrm>
          <a:prstGeom prst="rect">
            <a:avLst/>
          </a:prstGeom>
        </p:spPr>
      </p:pic>
      <p:pic>
        <p:nvPicPr>
          <p:cNvPr id="9" name="Picture 8">
            <a:extLst>
              <a:ext uri="{FF2B5EF4-FFF2-40B4-BE49-F238E27FC236}">
                <a16:creationId xmlns:a16="http://schemas.microsoft.com/office/drawing/2014/main" id="{19A322DF-3884-F856-06F5-7F5AF86323F7}"/>
              </a:ext>
            </a:extLst>
          </p:cNvPr>
          <p:cNvPicPr>
            <a:picLocks noChangeAspect="1"/>
          </p:cNvPicPr>
          <p:nvPr/>
        </p:nvPicPr>
        <p:blipFill>
          <a:blip r:embed="rId3"/>
          <a:stretch>
            <a:fillRect/>
          </a:stretch>
        </p:blipFill>
        <p:spPr>
          <a:xfrm>
            <a:off x="838200" y="2909570"/>
            <a:ext cx="5144396" cy="316865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EA2AF19-6F25-7991-E1E1-388486278E86}"/>
                  </a:ext>
                </a:extLst>
              </p:cNvPr>
              <p:cNvSpPr txBox="1"/>
              <p:nvPr/>
            </p:nvSpPr>
            <p:spPr>
              <a:xfrm>
                <a:off x="1240624" y="4101146"/>
                <a:ext cx="13823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𝑚</m:t>
                          </m:r>
                          <m:r>
                            <a:rPr lang="sv-SE" b="0" i="1" smtClean="0">
                              <a:latin typeface="Cambria Math" panose="02040503050406030204" pitchFamily="18" charset="0"/>
                            </a:rPr>
                            <m:t>→</m:t>
                          </m:r>
                          <m:r>
                            <a:rPr lang="sv-SE" b="0" i="1" smtClean="0">
                              <a:latin typeface="Cambria Math" panose="02040503050406030204" pitchFamily="18" charset="0"/>
                            </a:rPr>
                            <m:t>𝑎</m:t>
                          </m:r>
                        </m:sub>
                      </m:sSub>
                      <m:r>
                        <a:rPr lang="sv-SE" b="0" i="1" smtClean="0">
                          <a:latin typeface="Cambria Math" panose="02040503050406030204" pitchFamily="18" charset="0"/>
                        </a:rPr>
                        <m:t>=0.5</m:t>
                      </m:r>
                    </m:oMath>
                  </m:oMathPara>
                </a14:m>
                <a:endParaRPr lang="en-US" dirty="0"/>
              </a:p>
            </p:txBody>
          </p:sp>
        </mc:Choice>
        <mc:Fallback xmlns="">
          <p:sp>
            <p:nvSpPr>
              <p:cNvPr id="10" name="TextBox 9">
                <a:extLst>
                  <a:ext uri="{FF2B5EF4-FFF2-40B4-BE49-F238E27FC236}">
                    <a16:creationId xmlns:a16="http://schemas.microsoft.com/office/drawing/2014/main" id="{CEA2AF19-6F25-7991-E1E1-388486278E86}"/>
                  </a:ext>
                </a:extLst>
              </p:cNvPr>
              <p:cNvSpPr txBox="1">
                <a:spLocks noRot="1" noChangeAspect="1" noMove="1" noResize="1" noEditPoints="1" noAdjustHandles="1" noChangeArrowheads="1" noChangeShapeType="1" noTextEdit="1"/>
              </p:cNvSpPr>
              <p:nvPr/>
            </p:nvSpPr>
            <p:spPr>
              <a:xfrm>
                <a:off x="1240624" y="4101146"/>
                <a:ext cx="138236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2754AC5-A4F3-FDA6-2998-3C97BA9BCF23}"/>
                  </a:ext>
                </a:extLst>
              </p:cNvPr>
              <p:cNvSpPr txBox="1"/>
              <p:nvPr/>
            </p:nvSpPr>
            <p:spPr>
              <a:xfrm>
                <a:off x="4713634" y="4101146"/>
                <a:ext cx="1380314"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𝑚</m:t>
                          </m:r>
                          <m:r>
                            <a:rPr lang="sv-SE" b="0" i="1" smtClean="0">
                              <a:latin typeface="Cambria Math" panose="02040503050406030204" pitchFamily="18" charset="0"/>
                            </a:rPr>
                            <m:t>→</m:t>
                          </m:r>
                          <m:r>
                            <a:rPr lang="sv-SE" b="0" i="1" smtClean="0">
                              <a:latin typeface="Cambria Math" panose="02040503050406030204" pitchFamily="18" charset="0"/>
                            </a:rPr>
                            <m:t>𝑝</m:t>
                          </m:r>
                        </m:sub>
                      </m:sSub>
                      <m:r>
                        <a:rPr lang="sv-SE" b="0" i="1" smtClean="0">
                          <a:latin typeface="Cambria Math" panose="02040503050406030204" pitchFamily="18" charset="0"/>
                        </a:rPr>
                        <m:t>=0.9</m:t>
                      </m:r>
                    </m:oMath>
                  </m:oMathPara>
                </a14:m>
                <a:endParaRPr lang="en-US" dirty="0"/>
              </a:p>
            </p:txBody>
          </p:sp>
        </mc:Choice>
        <mc:Fallback xmlns="">
          <p:sp>
            <p:nvSpPr>
              <p:cNvPr id="11" name="TextBox 10">
                <a:extLst>
                  <a:ext uri="{FF2B5EF4-FFF2-40B4-BE49-F238E27FC236}">
                    <a16:creationId xmlns:a16="http://schemas.microsoft.com/office/drawing/2014/main" id="{42754AC5-A4F3-FDA6-2998-3C97BA9BCF23}"/>
                  </a:ext>
                </a:extLst>
              </p:cNvPr>
              <p:cNvSpPr txBox="1">
                <a:spLocks noRot="1" noChangeAspect="1" noMove="1" noResize="1" noEditPoints="1" noAdjustHandles="1" noChangeArrowheads="1" noChangeShapeType="1" noTextEdit="1"/>
              </p:cNvSpPr>
              <p:nvPr/>
            </p:nvSpPr>
            <p:spPr>
              <a:xfrm>
                <a:off x="4713634" y="4101146"/>
                <a:ext cx="1380314" cy="390748"/>
              </a:xfrm>
              <a:prstGeom prst="rect">
                <a:avLst/>
              </a:prstGeom>
              <a:blipFill>
                <a:blip r:embed="rId5"/>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9A0DD51-7506-CE06-6DC1-FA29B7948DD1}"/>
                  </a:ext>
                </a:extLst>
              </p:cNvPr>
              <p:cNvSpPr txBox="1"/>
              <p:nvPr/>
            </p:nvSpPr>
            <p:spPr>
              <a:xfrm>
                <a:off x="2658718" y="5687472"/>
                <a:ext cx="1503360"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𝑎</m:t>
                          </m:r>
                          <m:r>
                            <a:rPr lang="sv-SE" b="0" i="1" smtClean="0">
                              <a:latin typeface="Cambria Math" panose="02040503050406030204" pitchFamily="18" charset="0"/>
                            </a:rPr>
                            <m:t>→</m:t>
                          </m:r>
                          <m:r>
                            <a:rPr lang="sv-SE" b="0" i="1" smtClean="0">
                              <a:latin typeface="Cambria Math" panose="02040503050406030204" pitchFamily="18" charset="0"/>
                            </a:rPr>
                            <m:t>𝑝</m:t>
                          </m:r>
                        </m:sub>
                      </m:sSub>
                      <m:r>
                        <a:rPr lang="sv-SE" b="0" i="1" smtClean="0">
                          <a:latin typeface="Cambria Math" panose="02040503050406030204" pitchFamily="18" charset="0"/>
                        </a:rPr>
                        <m:t>=−0.3</m:t>
                      </m:r>
                    </m:oMath>
                  </m:oMathPara>
                </a14:m>
                <a:endParaRPr lang="en-US" dirty="0"/>
              </a:p>
            </p:txBody>
          </p:sp>
        </mc:Choice>
        <mc:Fallback xmlns="">
          <p:sp>
            <p:nvSpPr>
              <p:cNvPr id="12" name="TextBox 11">
                <a:extLst>
                  <a:ext uri="{FF2B5EF4-FFF2-40B4-BE49-F238E27FC236}">
                    <a16:creationId xmlns:a16="http://schemas.microsoft.com/office/drawing/2014/main" id="{E9A0DD51-7506-CE06-6DC1-FA29B7948DD1}"/>
                  </a:ext>
                </a:extLst>
              </p:cNvPr>
              <p:cNvSpPr txBox="1">
                <a:spLocks noRot="1" noChangeAspect="1" noMove="1" noResize="1" noEditPoints="1" noAdjustHandles="1" noChangeArrowheads="1" noChangeShapeType="1" noTextEdit="1"/>
              </p:cNvSpPr>
              <p:nvPr/>
            </p:nvSpPr>
            <p:spPr>
              <a:xfrm>
                <a:off x="2658718" y="5687472"/>
                <a:ext cx="1503360" cy="390748"/>
              </a:xfrm>
              <a:prstGeom prst="rect">
                <a:avLst/>
              </a:prstGeom>
              <a:blipFill>
                <a:blip r:embed="rId6"/>
                <a:stretch>
                  <a:fillRect b="-7813"/>
                </a:stretch>
              </a:blipFill>
            </p:spPr>
            <p:txBody>
              <a:bodyPr/>
              <a:lstStyle/>
              <a:p>
                <a:r>
                  <a:rPr lang="en-US">
                    <a:noFill/>
                  </a:rPr>
                  <a:t> </a:t>
                </a:r>
              </a:p>
            </p:txBody>
          </p:sp>
        </mc:Fallback>
      </mc:AlternateContent>
    </p:spTree>
    <p:extLst>
      <p:ext uri="{BB962C8B-B14F-4D97-AF65-F5344CB8AC3E}">
        <p14:creationId xmlns:p14="http://schemas.microsoft.com/office/powerpoint/2010/main" val="2166962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21</a:t>
            </a:fld>
            <a:endParaRPr lang="en-US"/>
          </a:p>
        </p:txBody>
      </p:sp>
      <p:pic>
        <p:nvPicPr>
          <p:cNvPr id="15" name="Picture 14">
            <a:extLst>
              <a:ext uri="{FF2B5EF4-FFF2-40B4-BE49-F238E27FC236}">
                <a16:creationId xmlns:a16="http://schemas.microsoft.com/office/drawing/2014/main" id="{FB9388A5-F0EE-B0AB-F633-4B082C1DE328}"/>
              </a:ext>
            </a:extLst>
          </p:cNvPr>
          <p:cNvPicPr>
            <a:picLocks noChangeAspect="1"/>
          </p:cNvPicPr>
          <p:nvPr/>
        </p:nvPicPr>
        <p:blipFill>
          <a:blip r:embed="rId2"/>
          <a:stretch>
            <a:fillRect/>
          </a:stretch>
        </p:blipFill>
        <p:spPr>
          <a:xfrm>
            <a:off x="2738437" y="1819275"/>
            <a:ext cx="6715125" cy="4133850"/>
          </a:xfrm>
          <a:prstGeom prst="rect">
            <a:avLst/>
          </a:prstGeom>
        </p:spPr>
      </p:pic>
    </p:spTree>
    <p:extLst>
      <p:ext uri="{BB962C8B-B14F-4D97-AF65-F5344CB8AC3E}">
        <p14:creationId xmlns:p14="http://schemas.microsoft.com/office/powerpoint/2010/main" val="4173112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22</a:t>
            </a:fld>
            <a:endParaRPr lang="en-US"/>
          </a:p>
        </p:txBody>
      </p:sp>
      <p:pic>
        <p:nvPicPr>
          <p:cNvPr id="15" name="Picture 14">
            <a:extLst>
              <a:ext uri="{FF2B5EF4-FFF2-40B4-BE49-F238E27FC236}">
                <a16:creationId xmlns:a16="http://schemas.microsoft.com/office/drawing/2014/main" id="{FB9388A5-F0EE-B0AB-F633-4B082C1DE32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38437" y="1829871"/>
            <a:ext cx="6715125" cy="4112657"/>
          </a:xfrm>
          <a:prstGeom prst="rect">
            <a:avLst/>
          </a:prstGeom>
        </p:spPr>
      </p:pic>
    </p:spTree>
    <p:extLst>
      <p:ext uri="{BB962C8B-B14F-4D97-AF65-F5344CB8AC3E}">
        <p14:creationId xmlns:p14="http://schemas.microsoft.com/office/powerpoint/2010/main" val="939026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242BF8-3C0A-7E1A-31CE-1F98313211E6}"/>
              </a:ext>
            </a:extLst>
          </p:cNvPr>
          <p:cNvPicPr>
            <a:picLocks noChangeAspect="1"/>
          </p:cNvPicPr>
          <p:nvPr/>
        </p:nvPicPr>
        <p:blipFill>
          <a:blip r:embed="rId3"/>
          <a:stretch>
            <a:fillRect/>
          </a:stretch>
        </p:blipFill>
        <p:spPr>
          <a:xfrm>
            <a:off x="112077" y="1808678"/>
            <a:ext cx="6715125" cy="4133850"/>
          </a:xfrm>
          <a:prstGeom prst="rect">
            <a:avLst/>
          </a:prstGeom>
        </p:spPr>
      </p:pic>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23</a:t>
            </a:fld>
            <a:endParaRPr lang="en-US"/>
          </a:p>
        </p:txBody>
      </p:sp>
      <p:pic>
        <p:nvPicPr>
          <p:cNvPr id="15" name="Picture 14">
            <a:extLst>
              <a:ext uri="{FF2B5EF4-FFF2-40B4-BE49-F238E27FC236}">
                <a16:creationId xmlns:a16="http://schemas.microsoft.com/office/drawing/2014/main" id="{FB9388A5-F0EE-B0AB-F633-4B082C1DE32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53037" y="1829871"/>
            <a:ext cx="6715125" cy="4112657"/>
          </a:xfrm>
          <a:prstGeom prst="rect">
            <a:avLst/>
          </a:prstGeom>
        </p:spPr>
      </p:pic>
    </p:spTree>
    <p:extLst>
      <p:ext uri="{BB962C8B-B14F-4D97-AF65-F5344CB8AC3E}">
        <p14:creationId xmlns:p14="http://schemas.microsoft.com/office/powerpoint/2010/main" val="265778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1694-F777-2A2F-933C-2830EC3EF293}"/>
              </a:ext>
            </a:extLst>
          </p:cNvPr>
          <p:cNvSpPr>
            <a:spLocks noGrp="1"/>
          </p:cNvSpPr>
          <p:nvPr>
            <p:ph type="title"/>
          </p:nvPr>
        </p:nvSpPr>
        <p:spPr/>
        <p:txBody>
          <a:bodyPr/>
          <a:lstStyle/>
          <a:p>
            <a:r>
              <a:rPr lang="en-US" dirty="0"/>
              <a:t>Colliders</a:t>
            </a:r>
          </a:p>
        </p:txBody>
      </p:sp>
      <p:sp>
        <p:nvSpPr>
          <p:cNvPr id="4" name="Date Placeholder 3">
            <a:extLst>
              <a:ext uri="{FF2B5EF4-FFF2-40B4-BE49-F238E27FC236}">
                <a16:creationId xmlns:a16="http://schemas.microsoft.com/office/drawing/2014/main" id="{E38E0A03-FF6C-1EC0-DA0B-707B3B6D494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E7C5F16-B358-4A54-F80C-95D624B5E15D}"/>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92996D6-56C7-8E39-FC9B-67EE70F67C16}"/>
              </a:ext>
            </a:extLst>
          </p:cNvPr>
          <p:cNvSpPr>
            <a:spLocks noGrp="1"/>
          </p:cNvSpPr>
          <p:nvPr>
            <p:ph type="sldNum" sz="quarter" idx="12"/>
          </p:nvPr>
        </p:nvSpPr>
        <p:spPr/>
        <p:txBody>
          <a:bodyPr/>
          <a:lstStyle/>
          <a:p>
            <a:fld id="{C6EBE6D1-86F0-4C3A-8077-EBA4C5B4BE81}" type="slidenum">
              <a:rPr lang="en-US" smtClean="0"/>
              <a:t>24</a:t>
            </a:fld>
            <a:endParaRPr lang="en-US"/>
          </a:p>
        </p:txBody>
      </p:sp>
      <p:pic>
        <p:nvPicPr>
          <p:cNvPr id="8" name="Picture 7">
            <a:extLst>
              <a:ext uri="{FF2B5EF4-FFF2-40B4-BE49-F238E27FC236}">
                <a16:creationId xmlns:a16="http://schemas.microsoft.com/office/drawing/2014/main" id="{979596D2-B6CE-5B54-22F9-6AB872E23C8B}"/>
              </a:ext>
            </a:extLst>
          </p:cNvPr>
          <p:cNvPicPr>
            <a:picLocks noChangeAspect="1"/>
          </p:cNvPicPr>
          <p:nvPr/>
        </p:nvPicPr>
        <p:blipFill>
          <a:blip r:embed="rId3"/>
          <a:stretch>
            <a:fillRect/>
          </a:stretch>
        </p:blipFill>
        <p:spPr>
          <a:xfrm>
            <a:off x="2981325" y="1690688"/>
            <a:ext cx="6229350" cy="3962400"/>
          </a:xfrm>
          <a:prstGeom prst="rect">
            <a:avLst/>
          </a:prstGeom>
        </p:spPr>
      </p:pic>
    </p:spTree>
    <p:extLst>
      <p:ext uri="{BB962C8B-B14F-4D97-AF65-F5344CB8AC3E}">
        <p14:creationId xmlns:p14="http://schemas.microsoft.com/office/powerpoint/2010/main" val="2834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594-EFC0-917F-76AB-4DCCE884F98F}"/>
              </a:ext>
            </a:extLst>
          </p:cNvPr>
          <p:cNvSpPr>
            <a:spLocks noGrp="1"/>
          </p:cNvSpPr>
          <p:nvPr>
            <p:ph type="title"/>
          </p:nvPr>
        </p:nvSpPr>
        <p:spPr/>
        <p:txBody>
          <a:bodyPr/>
          <a:lstStyle/>
          <a:p>
            <a:r>
              <a:rPr lang="en-US" dirty="0"/>
              <a:t>Colliders</a:t>
            </a:r>
          </a:p>
        </p:txBody>
      </p:sp>
      <p:sp>
        <p:nvSpPr>
          <p:cNvPr id="9" name="Content Placeholder 8">
            <a:extLst>
              <a:ext uri="{FF2B5EF4-FFF2-40B4-BE49-F238E27FC236}">
                <a16:creationId xmlns:a16="http://schemas.microsoft.com/office/drawing/2014/main" id="{455557CA-1105-69A7-9AD2-75BE73E2B807}"/>
              </a:ext>
            </a:extLst>
          </p:cNvPr>
          <p:cNvSpPr>
            <a:spLocks noGrp="1"/>
          </p:cNvSpPr>
          <p:nvPr>
            <p:ph idx="1"/>
          </p:nvPr>
        </p:nvSpPr>
        <p:spPr/>
        <p:txBody>
          <a:bodyPr/>
          <a:lstStyle/>
          <a:p>
            <a:pPr marL="0" indent="0">
              <a:buNone/>
            </a:pPr>
            <a:r>
              <a:rPr lang="en-US" dirty="0"/>
              <a:t>Assume that there is actually no effect on an academic’s researching quality on their educational quality. However, If you are either a good researcher or a good educator, you will get tenure.</a:t>
            </a:r>
          </a:p>
        </p:txBody>
      </p:sp>
      <p:sp>
        <p:nvSpPr>
          <p:cNvPr id="4" name="Date Placeholder 3">
            <a:extLst>
              <a:ext uri="{FF2B5EF4-FFF2-40B4-BE49-F238E27FC236}">
                <a16:creationId xmlns:a16="http://schemas.microsoft.com/office/drawing/2014/main" id="{4F886C09-A037-D7E7-740C-359CD9F284B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6B1FA0F8-33FC-7A59-9DA7-D82D9DF2DEE3}"/>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9C983A1A-629B-64EE-4438-4A1F10C89B5B}"/>
              </a:ext>
            </a:extLst>
          </p:cNvPr>
          <p:cNvSpPr>
            <a:spLocks noGrp="1"/>
          </p:cNvSpPr>
          <p:nvPr>
            <p:ph type="sldNum" sz="quarter" idx="12"/>
          </p:nvPr>
        </p:nvSpPr>
        <p:spPr/>
        <p:txBody>
          <a:bodyPr/>
          <a:lstStyle/>
          <a:p>
            <a:fld id="{C6EBE6D1-86F0-4C3A-8077-EBA4C5B4BE81}" type="slidenum">
              <a:rPr lang="en-US" smtClean="0"/>
              <a:t>25</a:t>
            </a:fld>
            <a:endParaRPr lang="en-US"/>
          </a:p>
        </p:txBody>
      </p:sp>
      <p:pic>
        <p:nvPicPr>
          <p:cNvPr id="8" name="Picture 7">
            <a:extLst>
              <a:ext uri="{FF2B5EF4-FFF2-40B4-BE49-F238E27FC236}">
                <a16:creationId xmlns:a16="http://schemas.microsoft.com/office/drawing/2014/main" id="{9A29E49E-F845-E59D-DC0C-EF3ABB19FD4B}"/>
              </a:ext>
            </a:extLst>
          </p:cNvPr>
          <p:cNvPicPr>
            <a:picLocks noChangeAspect="1"/>
          </p:cNvPicPr>
          <p:nvPr/>
        </p:nvPicPr>
        <p:blipFill>
          <a:blip r:embed="rId2"/>
          <a:stretch>
            <a:fillRect/>
          </a:stretch>
        </p:blipFill>
        <p:spPr>
          <a:xfrm>
            <a:off x="690562" y="3634740"/>
            <a:ext cx="10810875" cy="1600200"/>
          </a:xfrm>
          <a:prstGeom prst="rect">
            <a:avLst/>
          </a:prstGeom>
        </p:spPr>
      </p:pic>
    </p:spTree>
    <p:extLst>
      <p:ext uri="{BB962C8B-B14F-4D97-AF65-F5344CB8AC3E}">
        <p14:creationId xmlns:p14="http://schemas.microsoft.com/office/powerpoint/2010/main" val="170632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09D5-B710-90F1-989E-FBE8982F11CD}"/>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F50E445B-CA49-FE1D-1F42-DD7B1712F839}"/>
              </a:ext>
            </a:extLst>
          </p:cNvPr>
          <p:cNvSpPr>
            <a:spLocks noGrp="1"/>
          </p:cNvSpPr>
          <p:nvPr>
            <p:ph idx="1"/>
          </p:nvPr>
        </p:nvSpPr>
        <p:spPr>
          <a:xfrm>
            <a:off x="838200" y="1825625"/>
            <a:ext cx="10515600" cy="1325563"/>
          </a:xfrm>
        </p:spPr>
        <p:txBody>
          <a:bodyPr/>
          <a:lstStyle/>
          <a:p>
            <a:pPr marL="0" indent="0">
              <a:buNone/>
            </a:pPr>
            <a:r>
              <a:rPr lang="en-US" dirty="0"/>
              <a:t>For both academics that have tenure and those that do not, there is a negative association between researching and educational capability.</a:t>
            </a:r>
          </a:p>
        </p:txBody>
      </p:sp>
      <p:sp>
        <p:nvSpPr>
          <p:cNvPr id="4" name="Date Placeholder 3">
            <a:extLst>
              <a:ext uri="{FF2B5EF4-FFF2-40B4-BE49-F238E27FC236}">
                <a16:creationId xmlns:a16="http://schemas.microsoft.com/office/drawing/2014/main" id="{71EB20DF-D5BF-2EB0-8A5A-71023D73E9F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E726D77-305F-FFE0-2925-D961F1EEF4EF}"/>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E9D258BF-BCF6-AC9E-FAF3-AB96F5421178}"/>
              </a:ext>
            </a:extLst>
          </p:cNvPr>
          <p:cNvSpPr>
            <a:spLocks noGrp="1"/>
          </p:cNvSpPr>
          <p:nvPr>
            <p:ph type="sldNum" sz="quarter" idx="12"/>
          </p:nvPr>
        </p:nvSpPr>
        <p:spPr/>
        <p:txBody>
          <a:bodyPr/>
          <a:lstStyle/>
          <a:p>
            <a:fld id="{C6EBE6D1-86F0-4C3A-8077-EBA4C5B4BE81}" type="slidenum">
              <a:rPr lang="en-US" smtClean="0"/>
              <a:t>26</a:t>
            </a:fld>
            <a:endParaRPr lang="en-US"/>
          </a:p>
        </p:txBody>
      </p:sp>
      <p:pic>
        <p:nvPicPr>
          <p:cNvPr id="8" name="Picture 7">
            <a:extLst>
              <a:ext uri="{FF2B5EF4-FFF2-40B4-BE49-F238E27FC236}">
                <a16:creationId xmlns:a16="http://schemas.microsoft.com/office/drawing/2014/main" id="{16497D69-D55E-F29B-B49C-DE75805074D0}"/>
              </a:ext>
            </a:extLst>
          </p:cNvPr>
          <p:cNvPicPr>
            <a:picLocks noChangeAspect="1"/>
          </p:cNvPicPr>
          <p:nvPr/>
        </p:nvPicPr>
        <p:blipFill>
          <a:blip r:embed="rId2"/>
          <a:stretch>
            <a:fillRect/>
          </a:stretch>
        </p:blipFill>
        <p:spPr>
          <a:xfrm>
            <a:off x="3190488" y="2730183"/>
            <a:ext cx="5811024" cy="3580447"/>
          </a:xfrm>
          <a:prstGeom prst="rect">
            <a:avLst/>
          </a:prstGeom>
        </p:spPr>
      </p:pic>
    </p:spTree>
    <p:extLst>
      <p:ext uri="{BB962C8B-B14F-4D97-AF65-F5344CB8AC3E}">
        <p14:creationId xmlns:p14="http://schemas.microsoft.com/office/powerpoint/2010/main" val="1603715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EE34-3E98-F3E4-B783-4D5808C447EC}"/>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E8307F8A-C93F-126A-743D-68804E926431}"/>
              </a:ext>
            </a:extLst>
          </p:cNvPr>
          <p:cNvSpPr>
            <a:spLocks noGrp="1"/>
          </p:cNvSpPr>
          <p:nvPr>
            <p:ph idx="1"/>
          </p:nvPr>
        </p:nvSpPr>
        <p:spPr>
          <a:xfrm>
            <a:off x="838200" y="1825625"/>
            <a:ext cx="10515600" cy="907415"/>
          </a:xfrm>
        </p:spPr>
        <p:txBody>
          <a:bodyPr/>
          <a:lstStyle/>
          <a:p>
            <a:pPr marL="0" indent="0">
              <a:buNone/>
            </a:pPr>
            <a:r>
              <a:rPr lang="en-US" dirty="0"/>
              <a:t>This conclusion should not be possible, as we manually defined that there is no relationship between the two variables.</a:t>
            </a:r>
          </a:p>
        </p:txBody>
      </p:sp>
      <p:sp>
        <p:nvSpPr>
          <p:cNvPr id="4" name="Date Placeholder 3">
            <a:extLst>
              <a:ext uri="{FF2B5EF4-FFF2-40B4-BE49-F238E27FC236}">
                <a16:creationId xmlns:a16="http://schemas.microsoft.com/office/drawing/2014/main" id="{7443C1FB-50E3-8BD7-CCEB-E909C725CDB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3A3565A-1F15-DE08-98D9-D641CF482B90}"/>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83BE3078-2E77-1E9E-DF53-0D5772FBE96D}"/>
              </a:ext>
            </a:extLst>
          </p:cNvPr>
          <p:cNvSpPr>
            <a:spLocks noGrp="1"/>
          </p:cNvSpPr>
          <p:nvPr>
            <p:ph type="sldNum" sz="quarter" idx="12"/>
          </p:nvPr>
        </p:nvSpPr>
        <p:spPr/>
        <p:txBody>
          <a:bodyPr/>
          <a:lstStyle/>
          <a:p>
            <a:fld id="{C6EBE6D1-86F0-4C3A-8077-EBA4C5B4BE81}" type="slidenum">
              <a:rPr lang="en-US" smtClean="0"/>
              <a:t>27</a:t>
            </a:fld>
            <a:endParaRPr lang="en-US"/>
          </a:p>
        </p:txBody>
      </p:sp>
      <p:pic>
        <p:nvPicPr>
          <p:cNvPr id="7" name="Picture 6">
            <a:extLst>
              <a:ext uri="{FF2B5EF4-FFF2-40B4-BE49-F238E27FC236}">
                <a16:creationId xmlns:a16="http://schemas.microsoft.com/office/drawing/2014/main" id="{FE8DB461-A99C-1E41-B2B4-3A4015568617}"/>
              </a:ext>
            </a:extLst>
          </p:cNvPr>
          <p:cNvPicPr>
            <a:picLocks noChangeAspect="1"/>
          </p:cNvPicPr>
          <p:nvPr/>
        </p:nvPicPr>
        <p:blipFill>
          <a:blip r:embed="rId2"/>
          <a:srcRect r="58784"/>
          <a:stretch/>
        </p:blipFill>
        <p:spPr>
          <a:xfrm>
            <a:off x="838200" y="3688398"/>
            <a:ext cx="4455795" cy="1600200"/>
          </a:xfrm>
          <a:prstGeom prst="rect">
            <a:avLst/>
          </a:prstGeom>
        </p:spPr>
      </p:pic>
      <p:sp>
        <p:nvSpPr>
          <p:cNvPr id="8" name="Rectangle 7">
            <a:extLst>
              <a:ext uri="{FF2B5EF4-FFF2-40B4-BE49-F238E27FC236}">
                <a16:creationId xmlns:a16="http://schemas.microsoft.com/office/drawing/2014/main" id="{6562A390-13EE-4C7D-1E2A-C54B72A5FB39}"/>
              </a:ext>
            </a:extLst>
          </p:cNvPr>
          <p:cNvSpPr/>
          <p:nvPr/>
        </p:nvSpPr>
        <p:spPr>
          <a:xfrm>
            <a:off x="1340700" y="4407079"/>
            <a:ext cx="1507275" cy="321131"/>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A86FC12-E073-60F5-30F5-54FFA4E5597E}"/>
              </a:ext>
            </a:extLst>
          </p:cNvPr>
          <p:cNvPicPr>
            <a:picLocks noChangeAspect="1"/>
          </p:cNvPicPr>
          <p:nvPr/>
        </p:nvPicPr>
        <p:blipFill>
          <a:blip r:embed="rId3"/>
          <a:stretch>
            <a:fillRect/>
          </a:stretch>
        </p:blipFill>
        <p:spPr>
          <a:xfrm>
            <a:off x="5758511" y="2771095"/>
            <a:ext cx="5704177" cy="3515833"/>
          </a:xfrm>
          <a:prstGeom prst="rect">
            <a:avLst/>
          </a:prstGeom>
        </p:spPr>
      </p:pic>
    </p:spTree>
    <p:extLst>
      <p:ext uri="{BB962C8B-B14F-4D97-AF65-F5344CB8AC3E}">
        <p14:creationId xmlns:p14="http://schemas.microsoft.com/office/powerpoint/2010/main" val="633798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A58A-64CE-E2D0-940B-2B38CE101989}"/>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117E63EB-CE8B-F9A8-0C50-3DE21EAC2013}"/>
              </a:ext>
            </a:extLst>
          </p:cNvPr>
          <p:cNvSpPr>
            <a:spLocks noGrp="1"/>
          </p:cNvSpPr>
          <p:nvPr>
            <p:ph idx="1"/>
          </p:nvPr>
        </p:nvSpPr>
        <p:spPr>
          <a:xfrm>
            <a:off x="838200" y="1825625"/>
            <a:ext cx="10515600" cy="982889"/>
          </a:xfrm>
        </p:spPr>
        <p:txBody>
          <a:bodyPr/>
          <a:lstStyle/>
          <a:p>
            <a:pPr marL="0" indent="0">
              <a:buNone/>
            </a:pPr>
            <a:r>
              <a:rPr lang="en-US" dirty="0"/>
              <a:t>By controlling for the collider t, we introduced a spurious association between r and e.</a:t>
            </a:r>
          </a:p>
        </p:txBody>
      </p:sp>
      <p:sp>
        <p:nvSpPr>
          <p:cNvPr id="4" name="Date Placeholder 3">
            <a:extLst>
              <a:ext uri="{FF2B5EF4-FFF2-40B4-BE49-F238E27FC236}">
                <a16:creationId xmlns:a16="http://schemas.microsoft.com/office/drawing/2014/main" id="{CDB5244B-1949-D9D0-618C-DCEFB54EB2F1}"/>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8670F5A1-CB00-02D1-FE47-4C1C44A9B40F}"/>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BF0F16F-68A2-0758-851F-4DF6B4456A68}"/>
              </a:ext>
            </a:extLst>
          </p:cNvPr>
          <p:cNvSpPr>
            <a:spLocks noGrp="1"/>
          </p:cNvSpPr>
          <p:nvPr>
            <p:ph type="sldNum" sz="quarter" idx="12"/>
          </p:nvPr>
        </p:nvSpPr>
        <p:spPr/>
        <p:txBody>
          <a:bodyPr/>
          <a:lstStyle/>
          <a:p>
            <a:fld id="{C6EBE6D1-86F0-4C3A-8077-EBA4C5B4BE81}" type="slidenum">
              <a:rPr lang="en-US" smtClean="0"/>
              <a:t>28</a:t>
            </a:fld>
            <a:endParaRPr lang="en-US"/>
          </a:p>
        </p:txBody>
      </p:sp>
      <p:pic>
        <p:nvPicPr>
          <p:cNvPr id="8" name="Picture 7">
            <a:extLst>
              <a:ext uri="{FF2B5EF4-FFF2-40B4-BE49-F238E27FC236}">
                <a16:creationId xmlns:a16="http://schemas.microsoft.com/office/drawing/2014/main" id="{C0D03EF2-1140-0A56-DD0B-FB1A290E1B07}"/>
              </a:ext>
            </a:extLst>
          </p:cNvPr>
          <p:cNvPicPr>
            <a:picLocks noChangeAspect="1"/>
          </p:cNvPicPr>
          <p:nvPr/>
        </p:nvPicPr>
        <p:blipFill>
          <a:blip r:embed="rId2"/>
          <a:stretch>
            <a:fillRect/>
          </a:stretch>
        </p:blipFill>
        <p:spPr>
          <a:xfrm>
            <a:off x="838201" y="2808514"/>
            <a:ext cx="5100354" cy="3179536"/>
          </a:xfrm>
          <a:prstGeom prst="rect">
            <a:avLst/>
          </a:prstGeom>
        </p:spPr>
      </p:pic>
      <p:pic>
        <p:nvPicPr>
          <p:cNvPr id="9" name="Picture 8">
            <a:extLst>
              <a:ext uri="{FF2B5EF4-FFF2-40B4-BE49-F238E27FC236}">
                <a16:creationId xmlns:a16="http://schemas.microsoft.com/office/drawing/2014/main" id="{27FB1A44-3427-9924-4657-D311424A3EB1}"/>
              </a:ext>
            </a:extLst>
          </p:cNvPr>
          <p:cNvPicPr>
            <a:picLocks noChangeAspect="1"/>
          </p:cNvPicPr>
          <p:nvPr/>
        </p:nvPicPr>
        <p:blipFill>
          <a:blip r:embed="rId3"/>
          <a:stretch>
            <a:fillRect/>
          </a:stretch>
        </p:blipFill>
        <p:spPr>
          <a:xfrm>
            <a:off x="5992984" y="2808514"/>
            <a:ext cx="4786461" cy="3044599"/>
          </a:xfrm>
          <a:prstGeom prst="rect">
            <a:avLst/>
          </a:prstGeom>
        </p:spPr>
      </p:pic>
    </p:spTree>
    <p:extLst>
      <p:ext uri="{BB962C8B-B14F-4D97-AF65-F5344CB8AC3E}">
        <p14:creationId xmlns:p14="http://schemas.microsoft.com/office/powerpoint/2010/main" val="4245372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1972-4FEC-3519-D762-DAA9DC493642}"/>
              </a:ext>
            </a:extLst>
          </p:cNvPr>
          <p:cNvSpPr>
            <a:spLocks noGrp="1"/>
          </p:cNvSpPr>
          <p:nvPr>
            <p:ph type="title"/>
          </p:nvPr>
        </p:nvSpPr>
        <p:spPr/>
        <p:txBody>
          <a:bodyPr/>
          <a:lstStyle/>
          <a:p>
            <a:r>
              <a:rPr lang="en-US" dirty="0"/>
              <a:t>Controlling Variables</a:t>
            </a:r>
          </a:p>
        </p:txBody>
      </p:sp>
      <p:sp>
        <p:nvSpPr>
          <p:cNvPr id="3" name="Content Placeholder 2">
            <a:extLst>
              <a:ext uri="{FF2B5EF4-FFF2-40B4-BE49-F238E27FC236}">
                <a16:creationId xmlns:a16="http://schemas.microsoft.com/office/drawing/2014/main" id="{8C7ECE18-2042-62D6-DFC0-A8C7A83C8CDA}"/>
              </a:ext>
            </a:extLst>
          </p:cNvPr>
          <p:cNvSpPr>
            <a:spLocks noGrp="1"/>
          </p:cNvSpPr>
          <p:nvPr>
            <p:ph idx="1"/>
          </p:nvPr>
        </p:nvSpPr>
        <p:spPr>
          <a:xfrm>
            <a:off x="838200" y="1825625"/>
            <a:ext cx="10515600" cy="1059089"/>
          </a:xfrm>
        </p:spPr>
        <p:txBody>
          <a:bodyPr/>
          <a:lstStyle/>
          <a:p>
            <a:pPr marL="0" indent="0">
              <a:buNone/>
            </a:pPr>
            <a:r>
              <a:rPr lang="en-US" dirty="0"/>
              <a:t>Controlling variables has a different effect on the ”flow of information” depending on their relationship.</a:t>
            </a:r>
          </a:p>
        </p:txBody>
      </p:sp>
      <p:sp>
        <p:nvSpPr>
          <p:cNvPr id="4" name="Date Placeholder 3">
            <a:extLst>
              <a:ext uri="{FF2B5EF4-FFF2-40B4-BE49-F238E27FC236}">
                <a16:creationId xmlns:a16="http://schemas.microsoft.com/office/drawing/2014/main" id="{8AA88131-8C68-91C8-CCE2-20F2CBC50F3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239F3BCF-74EF-B9B7-0207-C9D075CBA3EA}"/>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A00ABAD-82A6-521D-C94D-A7F16EF03D4A}"/>
              </a:ext>
            </a:extLst>
          </p:cNvPr>
          <p:cNvSpPr>
            <a:spLocks noGrp="1"/>
          </p:cNvSpPr>
          <p:nvPr>
            <p:ph type="sldNum" sz="quarter" idx="12"/>
          </p:nvPr>
        </p:nvSpPr>
        <p:spPr/>
        <p:txBody>
          <a:bodyPr/>
          <a:lstStyle/>
          <a:p>
            <a:fld id="{C6EBE6D1-86F0-4C3A-8077-EBA4C5B4BE81}" type="slidenum">
              <a:rPr lang="en-US" smtClean="0"/>
              <a:t>29</a:t>
            </a:fld>
            <a:endParaRPr lang="en-US"/>
          </a:p>
        </p:txBody>
      </p:sp>
      <p:grpSp>
        <p:nvGrpSpPr>
          <p:cNvPr id="19" name="Group 18">
            <a:extLst>
              <a:ext uri="{FF2B5EF4-FFF2-40B4-BE49-F238E27FC236}">
                <a16:creationId xmlns:a16="http://schemas.microsoft.com/office/drawing/2014/main" id="{5A39E231-3B26-5FDA-8521-D7520AA51924}"/>
              </a:ext>
            </a:extLst>
          </p:cNvPr>
          <p:cNvGrpSpPr/>
          <p:nvPr/>
        </p:nvGrpSpPr>
        <p:grpSpPr>
          <a:xfrm>
            <a:off x="1104536" y="3332345"/>
            <a:ext cx="1770943" cy="976286"/>
            <a:chOff x="1023258" y="2884714"/>
            <a:chExt cx="1770943" cy="976286"/>
          </a:xfrm>
        </p:grpSpPr>
        <p:sp>
          <p:nvSpPr>
            <p:cNvPr id="7" name="Oval 6">
              <a:extLst>
                <a:ext uri="{FF2B5EF4-FFF2-40B4-BE49-F238E27FC236}">
                  <a16:creationId xmlns:a16="http://schemas.microsoft.com/office/drawing/2014/main" id="{4BD43905-064B-EF57-85EC-53922C178C6A}"/>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8" name="Oval 7">
              <a:extLst>
                <a:ext uri="{FF2B5EF4-FFF2-40B4-BE49-F238E27FC236}">
                  <a16:creationId xmlns:a16="http://schemas.microsoft.com/office/drawing/2014/main" id="{992BC1EE-620F-4F68-6D8E-8312E95BDA1D}"/>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10" name="Oval 9">
              <a:extLst>
                <a:ext uri="{FF2B5EF4-FFF2-40B4-BE49-F238E27FC236}">
                  <a16:creationId xmlns:a16="http://schemas.microsoft.com/office/drawing/2014/main" id="{69D4287D-8FE3-4BE1-F330-A4A5E4774ECB}"/>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12" name="Straight Arrow Connector 11">
              <a:extLst>
                <a:ext uri="{FF2B5EF4-FFF2-40B4-BE49-F238E27FC236}">
                  <a16:creationId xmlns:a16="http://schemas.microsoft.com/office/drawing/2014/main" id="{1BBE9C87-74C0-036D-4848-7EB884617775}"/>
                </a:ext>
              </a:extLst>
            </p:cNvPr>
            <p:cNvCxnSpPr>
              <a:stCxn id="7" idx="6"/>
              <a:endCxn id="8"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4BDE0EA-76A1-BAD6-AB09-731801312159}"/>
                </a:ext>
              </a:extLst>
            </p:cNvPr>
            <p:cNvCxnSpPr>
              <a:cxnSpLocks/>
              <a:stCxn id="7" idx="7"/>
              <a:endCxn id="10"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32C99CF-4383-2053-1F7E-C27C1A4B6C5A}"/>
                </a:ext>
              </a:extLst>
            </p:cNvPr>
            <p:cNvCxnSpPr>
              <a:cxnSpLocks/>
              <a:stCxn id="10" idx="5"/>
              <a:endCxn id="8"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1CF5E602-5358-97EE-632F-09064B234127}"/>
              </a:ext>
            </a:extLst>
          </p:cNvPr>
          <p:cNvGrpSpPr/>
          <p:nvPr/>
        </p:nvGrpSpPr>
        <p:grpSpPr>
          <a:xfrm>
            <a:off x="1104538" y="5314724"/>
            <a:ext cx="1770943" cy="976286"/>
            <a:chOff x="1023258" y="2884714"/>
            <a:chExt cx="1770943" cy="976286"/>
          </a:xfrm>
        </p:grpSpPr>
        <p:sp>
          <p:nvSpPr>
            <p:cNvPr id="21" name="Oval 20">
              <a:extLst>
                <a:ext uri="{FF2B5EF4-FFF2-40B4-BE49-F238E27FC236}">
                  <a16:creationId xmlns:a16="http://schemas.microsoft.com/office/drawing/2014/main" id="{FE207000-9A57-51D2-45D6-31C0E28C633E}"/>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22" name="Oval 21">
              <a:extLst>
                <a:ext uri="{FF2B5EF4-FFF2-40B4-BE49-F238E27FC236}">
                  <a16:creationId xmlns:a16="http://schemas.microsoft.com/office/drawing/2014/main" id="{9B2487A8-56FF-FD84-7B25-4A694C2DB96D}"/>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23" name="Oval 22">
              <a:extLst>
                <a:ext uri="{FF2B5EF4-FFF2-40B4-BE49-F238E27FC236}">
                  <a16:creationId xmlns:a16="http://schemas.microsoft.com/office/drawing/2014/main" id="{F34E8378-6C73-4743-E52F-79E228BC1B74}"/>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24" name="Straight Arrow Connector 23">
              <a:extLst>
                <a:ext uri="{FF2B5EF4-FFF2-40B4-BE49-F238E27FC236}">
                  <a16:creationId xmlns:a16="http://schemas.microsoft.com/office/drawing/2014/main" id="{F023CD3E-2A6F-6323-563F-A0CA84880FB4}"/>
                </a:ext>
              </a:extLst>
            </p:cNvPr>
            <p:cNvCxnSpPr>
              <a:stCxn id="21" idx="6"/>
              <a:endCxn id="22"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2A2D3FB-2C75-7936-6EBA-CFB6D4139221}"/>
                </a:ext>
              </a:extLst>
            </p:cNvPr>
            <p:cNvCxnSpPr>
              <a:cxnSpLocks/>
              <a:stCxn id="21" idx="7"/>
              <a:endCxn id="23"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04395C20-6FA4-348F-5973-BEBAD7382F54}"/>
                </a:ext>
              </a:extLst>
            </p:cNvPr>
            <p:cNvCxnSpPr>
              <a:cxnSpLocks/>
              <a:stCxn id="22" idx="1"/>
              <a:endCxn id="23" idx="5"/>
            </p:cNvCxnSpPr>
            <p:nvPr/>
          </p:nvCxnSpPr>
          <p:spPr>
            <a:xfrm flipH="1" flipV="1">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7" name="Group 26">
            <a:extLst>
              <a:ext uri="{FF2B5EF4-FFF2-40B4-BE49-F238E27FC236}">
                <a16:creationId xmlns:a16="http://schemas.microsoft.com/office/drawing/2014/main" id="{DF961EBE-F54F-8771-B7AF-729CCC6E9F13}"/>
              </a:ext>
            </a:extLst>
          </p:cNvPr>
          <p:cNvGrpSpPr/>
          <p:nvPr/>
        </p:nvGrpSpPr>
        <p:grpSpPr>
          <a:xfrm>
            <a:off x="1104537" y="4314965"/>
            <a:ext cx="1770943" cy="976286"/>
            <a:chOff x="1023258" y="2884714"/>
            <a:chExt cx="1770943" cy="976286"/>
          </a:xfrm>
        </p:grpSpPr>
        <p:sp>
          <p:nvSpPr>
            <p:cNvPr id="28" name="Oval 27">
              <a:extLst>
                <a:ext uri="{FF2B5EF4-FFF2-40B4-BE49-F238E27FC236}">
                  <a16:creationId xmlns:a16="http://schemas.microsoft.com/office/drawing/2014/main" id="{65830B45-76D9-4F4B-F0A2-63FDD7ADB91F}"/>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29" name="Oval 28">
              <a:extLst>
                <a:ext uri="{FF2B5EF4-FFF2-40B4-BE49-F238E27FC236}">
                  <a16:creationId xmlns:a16="http://schemas.microsoft.com/office/drawing/2014/main" id="{CF7F2BC6-36C8-EB69-D366-69BC9DA29CBD}"/>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30" name="Oval 29">
              <a:extLst>
                <a:ext uri="{FF2B5EF4-FFF2-40B4-BE49-F238E27FC236}">
                  <a16:creationId xmlns:a16="http://schemas.microsoft.com/office/drawing/2014/main" id="{BE0D1F5E-EE0E-94B9-0FDF-AD77CE5451E2}"/>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31" name="Straight Arrow Connector 30">
              <a:extLst>
                <a:ext uri="{FF2B5EF4-FFF2-40B4-BE49-F238E27FC236}">
                  <a16:creationId xmlns:a16="http://schemas.microsoft.com/office/drawing/2014/main" id="{262B2843-AA28-A8D1-0984-F2CC7DD29A63}"/>
                </a:ext>
              </a:extLst>
            </p:cNvPr>
            <p:cNvCxnSpPr>
              <a:stCxn id="28" idx="6"/>
              <a:endCxn id="29"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ECABDD1-DB38-9942-9FB1-4D42FB617EB2}"/>
                </a:ext>
              </a:extLst>
            </p:cNvPr>
            <p:cNvCxnSpPr>
              <a:cxnSpLocks/>
              <a:stCxn id="30" idx="3"/>
              <a:endCxn id="28" idx="7"/>
            </p:cNvCxnSpPr>
            <p:nvPr/>
          </p:nvCxnSpPr>
          <p:spPr>
            <a:xfrm flipH="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CFC63309-BB4F-21E5-BFA1-DDB36CD958AE}"/>
                </a:ext>
              </a:extLst>
            </p:cNvPr>
            <p:cNvCxnSpPr>
              <a:cxnSpLocks/>
              <a:stCxn id="30" idx="5"/>
              <a:endCxn id="29"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6" name="TextBox 45">
            <a:extLst>
              <a:ext uri="{FF2B5EF4-FFF2-40B4-BE49-F238E27FC236}">
                <a16:creationId xmlns:a16="http://schemas.microsoft.com/office/drawing/2014/main" id="{0DF0EA40-D84D-89F4-D77A-9D70086EEC5E}"/>
              </a:ext>
            </a:extLst>
          </p:cNvPr>
          <p:cNvSpPr txBox="1"/>
          <p:nvPr/>
        </p:nvSpPr>
        <p:spPr>
          <a:xfrm>
            <a:off x="3302000" y="3635822"/>
            <a:ext cx="1123000" cy="369332"/>
          </a:xfrm>
          <a:prstGeom prst="rect">
            <a:avLst/>
          </a:prstGeom>
          <a:noFill/>
        </p:spPr>
        <p:txBody>
          <a:bodyPr wrap="none" rtlCol="0">
            <a:spAutoFit/>
          </a:bodyPr>
          <a:lstStyle/>
          <a:p>
            <a:r>
              <a:rPr lang="en-US" b="1" dirty="0"/>
              <a:t>Mediator</a:t>
            </a:r>
          </a:p>
        </p:txBody>
      </p:sp>
      <p:sp>
        <p:nvSpPr>
          <p:cNvPr id="47" name="TextBox 46">
            <a:extLst>
              <a:ext uri="{FF2B5EF4-FFF2-40B4-BE49-F238E27FC236}">
                <a16:creationId xmlns:a16="http://schemas.microsoft.com/office/drawing/2014/main" id="{DE14A4D3-5A4A-B2E4-DE75-8798EBFF3B10}"/>
              </a:ext>
            </a:extLst>
          </p:cNvPr>
          <p:cNvSpPr txBox="1"/>
          <p:nvPr/>
        </p:nvSpPr>
        <p:spPr>
          <a:xfrm>
            <a:off x="3304902" y="4674585"/>
            <a:ext cx="647741" cy="369332"/>
          </a:xfrm>
          <a:prstGeom prst="rect">
            <a:avLst/>
          </a:prstGeom>
          <a:noFill/>
        </p:spPr>
        <p:txBody>
          <a:bodyPr wrap="none" rtlCol="0">
            <a:spAutoFit/>
          </a:bodyPr>
          <a:lstStyle/>
          <a:p>
            <a:r>
              <a:rPr lang="en-US" b="1" dirty="0"/>
              <a:t>Fork</a:t>
            </a:r>
          </a:p>
        </p:txBody>
      </p:sp>
      <p:sp>
        <p:nvSpPr>
          <p:cNvPr id="48" name="TextBox 47">
            <a:extLst>
              <a:ext uri="{FF2B5EF4-FFF2-40B4-BE49-F238E27FC236}">
                <a16:creationId xmlns:a16="http://schemas.microsoft.com/office/drawing/2014/main" id="{DDF7393E-5F91-256D-A668-89C86A2F147C}"/>
              </a:ext>
            </a:extLst>
          </p:cNvPr>
          <p:cNvSpPr txBox="1"/>
          <p:nvPr/>
        </p:nvSpPr>
        <p:spPr>
          <a:xfrm>
            <a:off x="3305305" y="5739684"/>
            <a:ext cx="1029449" cy="369332"/>
          </a:xfrm>
          <a:prstGeom prst="rect">
            <a:avLst/>
          </a:prstGeom>
          <a:noFill/>
        </p:spPr>
        <p:txBody>
          <a:bodyPr wrap="none" rtlCol="0">
            <a:spAutoFit/>
          </a:bodyPr>
          <a:lstStyle/>
          <a:p>
            <a:r>
              <a:rPr lang="en-US" b="1" dirty="0"/>
              <a:t>Collider</a:t>
            </a:r>
          </a:p>
        </p:txBody>
      </p:sp>
      <p:sp>
        <p:nvSpPr>
          <p:cNvPr id="49" name="TextBox 48">
            <a:extLst>
              <a:ext uri="{FF2B5EF4-FFF2-40B4-BE49-F238E27FC236}">
                <a16:creationId xmlns:a16="http://schemas.microsoft.com/office/drawing/2014/main" id="{1F08D31F-487A-525D-6DD1-8F20F7885DA1}"/>
              </a:ext>
            </a:extLst>
          </p:cNvPr>
          <p:cNvSpPr txBox="1"/>
          <p:nvPr/>
        </p:nvSpPr>
        <p:spPr>
          <a:xfrm>
            <a:off x="4992037" y="3057174"/>
            <a:ext cx="1908536" cy="369332"/>
          </a:xfrm>
          <a:prstGeom prst="rect">
            <a:avLst/>
          </a:prstGeom>
          <a:noFill/>
        </p:spPr>
        <p:txBody>
          <a:bodyPr wrap="none" rtlCol="0">
            <a:spAutoFit/>
          </a:bodyPr>
          <a:lstStyle/>
          <a:p>
            <a:pPr algn="ctr"/>
            <a:r>
              <a:rPr lang="en-US" b="1" dirty="0"/>
              <a:t>Not controlling z</a:t>
            </a:r>
          </a:p>
        </p:txBody>
      </p:sp>
      <p:sp>
        <p:nvSpPr>
          <p:cNvPr id="50" name="TextBox 49">
            <a:extLst>
              <a:ext uri="{FF2B5EF4-FFF2-40B4-BE49-F238E27FC236}">
                <a16:creationId xmlns:a16="http://schemas.microsoft.com/office/drawing/2014/main" id="{8E51362D-15A8-E2AA-6A0F-E5F0D9A334E1}"/>
              </a:ext>
            </a:extLst>
          </p:cNvPr>
          <p:cNvSpPr txBox="1"/>
          <p:nvPr/>
        </p:nvSpPr>
        <p:spPr>
          <a:xfrm>
            <a:off x="8153404" y="3052780"/>
            <a:ext cx="1517403" cy="369332"/>
          </a:xfrm>
          <a:prstGeom prst="rect">
            <a:avLst/>
          </a:prstGeom>
          <a:noFill/>
        </p:spPr>
        <p:txBody>
          <a:bodyPr wrap="none" rtlCol="0">
            <a:spAutoFit/>
          </a:bodyPr>
          <a:lstStyle/>
          <a:p>
            <a:pPr algn="ctr"/>
            <a:r>
              <a:rPr lang="en-US" b="1" dirty="0"/>
              <a:t>Controlling z</a:t>
            </a:r>
          </a:p>
        </p:txBody>
      </p:sp>
      <p:grpSp>
        <p:nvGrpSpPr>
          <p:cNvPr id="54" name="Group 53">
            <a:extLst>
              <a:ext uri="{FF2B5EF4-FFF2-40B4-BE49-F238E27FC236}">
                <a16:creationId xmlns:a16="http://schemas.microsoft.com/office/drawing/2014/main" id="{B34D4AAC-8613-27F1-E47B-2CCB00DA2FEC}"/>
              </a:ext>
            </a:extLst>
          </p:cNvPr>
          <p:cNvGrpSpPr/>
          <p:nvPr/>
        </p:nvGrpSpPr>
        <p:grpSpPr>
          <a:xfrm>
            <a:off x="5604304" y="3440066"/>
            <a:ext cx="720000" cy="720000"/>
            <a:chOff x="5604304" y="3426506"/>
            <a:chExt cx="720000" cy="720000"/>
          </a:xfrm>
        </p:grpSpPr>
        <p:sp>
          <p:nvSpPr>
            <p:cNvPr id="51" name="Oval 50">
              <a:extLst>
                <a:ext uri="{FF2B5EF4-FFF2-40B4-BE49-F238E27FC236}">
                  <a16:creationId xmlns:a16="http://schemas.microsoft.com/office/drawing/2014/main" id="{05EDD7EE-A4BC-6A4A-5D5D-7A2A602BBA8C}"/>
                </a:ext>
              </a:extLst>
            </p:cNvPr>
            <p:cNvSpPr/>
            <p:nvPr/>
          </p:nvSpPr>
          <p:spPr>
            <a:xfrm>
              <a:off x="5604304" y="3426506"/>
              <a:ext cx="720000" cy="720000"/>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descr="Chevron arrows with solid fill">
              <a:extLst>
                <a:ext uri="{FF2B5EF4-FFF2-40B4-BE49-F238E27FC236}">
                  <a16:creationId xmlns:a16="http://schemas.microsoft.com/office/drawing/2014/main" id="{C1AAD73D-B75F-3D41-D118-FA1E282B03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1776" y="3489838"/>
              <a:ext cx="612000" cy="612000"/>
            </a:xfrm>
            <a:prstGeom prst="rect">
              <a:avLst/>
            </a:prstGeom>
          </p:spPr>
        </p:pic>
      </p:grpSp>
      <p:grpSp>
        <p:nvGrpSpPr>
          <p:cNvPr id="58" name="Group 57">
            <a:extLst>
              <a:ext uri="{FF2B5EF4-FFF2-40B4-BE49-F238E27FC236}">
                <a16:creationId xmlns:a16="http://schemas.microsoft.com/office/drawing/2014/main" id="{B73E2639-F580-D7CC-F204-777C177275E8}"/>
              </a:ext>
            </a:extLst>
          </p:cNvPr>
          <p:cNvGrpSpPr/>
          <p:nvPr/>
        </p:nvGrpSpPr>
        <p:grpSpPr>
          <a:xfrm>
            <a:off x="5604304" y="4499251"/>
            <a:ext cx="720000" cy="720000"/>
            <a:chOff x="5604304" y="3426506"/>
            <a:chExt cx="720000" cy="720000"/>
          </a:xfrm>
        </p:grpSpPr>
        <p:sp>
          <p:nvSpPr>
            <p:cNvPr id="59" name="Oval 58">
              <a:extLst>
                <a:ext uri="{FF2B5EF4-FFF2-40B4-BE49-F238E27FC236}">
                  <a16:creationId xmlns:a16="http://schemas.microsoft.com/office/drawing/2014/main" id="{2EA00390-E92F-D293-E9A2-1A14CA10E427}"/>
                </a:ext>
              </a:extLst>
            </p:cNvPr>
            <p:cNvSpPr/>
            <p:nvPr/>
          </p:nvSpPr>
          <p:spPr>
            <a:xfrm>
              <a:off x="5604304" y="3426506"/>
              <a:ext cx="720000" cy="720000"/>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Chevron arrows with solid fill">
              <a:extLst>
                <a:ext uri="{FF2B5EF4-FFF2-40B4-BE49-F238E27FC236}">
                  <a16:creationId xmlns:a16="http://schemas.microsoft.com/office/drawing/2014/main" id="{D7634970-9F4C-1843-EBFB-CFB603B32B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1776" y="3489838"/>
              <a:ext cx="612000" cy="612000"/>
            </a:xfrm>
            <a:prstGeom prst="rect">
              <a:avLst/>
            </a:prstGeom>
          </p:spPr>
        </p:pic>
      </p:grpSp>
      <p:grpSp>
        <p:nvGrpSpPr>
          <p:cNvPr id="61" name="Group 60">
            <a:extLst>
              <a:ext uri="{FF2B5EF4-FFF2-40B4-BE49-F238E27FC236}">
                <a16:creationId xmlns:a16="http://schemas.microsoft.com/office/drawing/2014/main" id="{E548CE08-2ECB-64D0-294A-3673AA127589}"/>
              </a:ext>
            </a:extLst>
          </p:cNvPr>
          <p:cNvGrpSpPr/>
          <p:nvPr/>
        </p:nvGrpSpPr>
        <p:grpSpPr>
          <a:xfrm>
            <a:off x="5604304" y="5563853"/>
            <a:ext cx="720000" cy="720000"/>
            <a:chOff x="5604304" y="3426506"/>
            <a:chExt cx="720000" cy="720000"/>
          </a:xfrm>
        </p:grpSpPr>
        <p:sp>
          <p:nvSpPr>
            <p:cNvPr id="62" name="Oval 61">
              <a:extLst>
                <a:ext uri="{FF2B5EF4-FFF2-40B4-BE49-F238E27FC236}">
                  <a16:creationId xmlns:a16="http://schemas.microsoft.com/office/drawing/2014/main" id="{EEC80314-2D9D-83CF-5FA6-28EF551499E8}"/>
                </a:ext>
              </a:extLst>
            </p:cNvPr>
            <p:cNvSpPr/>
            <p:nvPr/>
          </p:nvSpPr>
          <p:spPr>
            <a:xfrm>
              <a:off x="5604304" y="3426506"/>
              <a:ext cx="720000" cy="72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No sign with solid fill">
              <a:extLst>
                <a:ext uri="{FF2B5EF4-FFF2-40B4-BE49-F238E27FC236}">
                  <a16:creationId xmlns:a16="http://schemas.microsoft.com/office/drawing/2014/main" id="{A0B8CDAE-76C4-6E56-668D-401668ED847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661776" y="3489838"/>
              <a:ext cx="612000" cy="612000"/>
            </a:xfrm>
            <a:prstGeom prst="rect">
              <a:avLst/>
            </a:prstGeom>
          </p:spPr>
        </p:pic>
      </p:grpSp>
      <p:grpSp>
        <p:nvGrpSpPr>
          <p:cNvPr id="64" name="Group 63">
            <a:extLst>
              <a:ext uri="{FF2B5EF4-FFF2-40B4-BE49-F238E27FC236}">
                <a16:creationId xmlns:a16="http://schemas.microsoft.com/office/drawing/2014/main" id="{CB8D9872-6848-EF23-48C6-18359DA423C0}"/>
              </a:ext>
            </a:extLst>
          </p:cNvPr>
          <p:cNvGrpSpPr/>
          <p:nvPr/>
        </p:nvGrpSpPr>
        <p:grpSpPr>
          <a:xfrm>
            <a:off x="8610600" y="3427508"/>
            <a:ext cx="720000" cy="720000"/>
            <a:chOff x="5604304" y="3426506"/>
            <a:chExt cx="720000" cy="720000"/>
          </a:xfrm>
        </p:grpSpPr>
        <p:sp>
          <p:nvSpPr>
            <p:cNvPr id="65" name="Oval 64">
              <a:extLst>
                <a:ext uri="{FF2B5EF4-FFF2-40B4-BE49-F238E27FC236}">
                  <a16:creationId xmlns:a16="http://schemas.microsoft.com/office/drawing/2014/main" id="{DF711278-EFCA-FE02-232D-BC4AA609FC8F}"/>
                </a:ext>
              </a:extLst>
            </p:cNvPr>
            <p:cNvSpPr/>
            <p:nvPr/>
          </p:nvSpPr>
          <p:spPr>
            <a:xfrm>
              <a:off x="5604304" y="3426506"/>
              <a:ext cx="720000" cy="72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No sign with solid fill">
              <a:extLst>
                <a:ext uri="{FF2B5EF4-FFF2-40B4-BE49-F238E27FC236}">
                  <a16:creationId xmlns:a16="http://schemas.microsoft.com/office/drawing/2014/main" id="{B105C94E-3967-0828-98E7-F259F3D208A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661776" y="3489838"/>
              <a:ext cx="612000" cy="612000"/>
            </a:xfrm>
            <a:prstGeom prst="rect">
              <a:avLst/>
            </a:prstGeom>
          </p:spPr>
        </p:pic>
      </p:grpSp>
      <p:grpSp>
        <p:nvGrpSpPr>
          <p:cNvPr id="67" name="Group 66">
            <a:extLst>
              <a:ext uri="{FF2B5EF4-FFF2-40B4-BE49-F238E27FC236}">
                <a16:creationId xmlns:a16="http://schemas.microsoft.com/office/drawing/2014/main" id="{BAB35482-B12B-A132-4638-C1008962D914}"/>
              </a:ext>
            </a:extLst>
          </p:cNvPr>
          <p:cNvGrpSpPr/>
          <p:nvPr/>
        </p:nvGrpSpPr>
        <p:grpSpPr>
          <a:xfrm>
            <a:off x="8610600" y="4486693"/>
            <a:ext cx="720000" cy="720000"/>
            <a:chOff x="5604304" y="3426506"/>
            <a:chExt cx="720000" cy="720000"/>
          </a:xfrm>
        </p:grpSpPr>
        <p:sp>
          <p:nvSpPr>
            <p:cNvPr id="68" name="Oval 67">
              <a:extLst>
                <a:ext uri="{FF2B5EF4-FFF2-40B4-BE49-F238E27FC236}">
                  <a16:creationId xmlns:a16="http://schemas.microsoft.com/office/drawing/2014/main" id="{F79CB6C8-453A-6E81-89A3-74AF4C39F2C2}"/>
                </a:ext>
              </a:extLst>
            </p:cNvPr>
            <p:cNvSpPr/>
            <p:nvPr/>
          </p:nvSpPr>
          <p:spPr>
            <a:xfrm>
              <a:off x="5604304" y="3426506"/>
              <a:ext cx="720000" cy="72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8" descr="No sign with solid fill">
              <a:extLst>
                <a:ext uri="{FF2B5EF4-FFF2-40B4-BE49-F238E27FC236}">
                  <a16:creationId xmlns:a16="http://schemas.microsoft.com/office/drawing/2014/main" id="{87D5E45E-E99E-D1A5-1543-9B516DB645E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661776" y="3489838"/>
              <a:ext cx="612000" cy="612000"/>
            </a:xfrm>
            <a:prstGeom prst="rect">
              <a:avLst/>
            </a:prstGeom>
          </p:spPr>
        </p:pic>
      </p:grpSp>
      <p:grpSp>
        <p:nvGrpSpPr>
          <p:cNvPr id="70" name="Group 69">
            <a:extLst>
              <a:ext uri="{FF2B5EF4-FFF2-40B4-BE49-F238E27FC236}">
                <a16:creationId xmlns:a16="http://schemas.microsoft.com/office/drawing/2014/main" id="{40FFD8F1-CE41-9CBA-5B3D-322E6C8CB3BA}"/>
              </a:ext>
            </a:extLst>
          </p:cNvPr>
          <p:cNvGrpSpPr/>
          <p:nvPr/>
        </p:nvGrpSpPr>
        <p:grpSpPr>
          <a:xfrm>
            <a:off x="8610600" y="5551295"/>
            <a:ext cx="720000" cy="720000"/>
            <a:chOff x="5604304" y="3426506"/>
            <a:chExt cx="720000" cy="720000"/>
          </a:xfrm>
        </p:grpSpPr>
        <p:sp>
          <p:nvSpPr>
            <p:cNvPr id="71" name="Oval 70">
              <a:extLst>
                <a:ext uri="{FF2B5EF4-FFF2-40B4-BE49-F238E27FC236}">
                  <a16:creationId xmlns:a16="http://schemas.microsoft.com/office/drawing/2014/main" id="{E2B07D3E-C5D0-D6BB-632F-B15F22830B57}"/>
                </a:ext>
              </a:extLst>
            </p:cNvPr>
            <p:cNvSpPr/>
            <p:nvPr/>
          </p:nvSpPr>
          <p:spPr>
            <a:xfrm>
              <a:off x="5604304" y="3426506"/>
              <a:ext cx="720000" cy="720000"/>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Chevron arrows with solid fill">
              <a:extLst>
                <a:ext uri="{FF2B5EF4-FFF2-40B4-BE49-F238E27FC236}">
                  <a16:creationId xmlns:a16="http://schemas.microsoft.com/office/drawing/2014/main" id="{0023C6E4-3180-F45D-B670-24950C9787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1776" y="3489838"/>
              <a:ext cx="612000" cy="612000"/>
            </a:xfrm>
            <a:prstGeom prst="rect">
              <a:avLst/>
            </a:prstGeom>
          </p:spPr>
        </p:pic>
      </p:grpSp>
    </p:spTree>
    <p:extLst>
      <p:ext uri="{BB962C8B-B14F-4D97-AF65-F5344CB8AC3E}">
        <p14:creationId xmlns:p14="http://schemas.microsoft.com/office/powerpoint/2010/main" val="247392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B356FB-616A-846F-9F32-1ED983406568}"/>
              </a:ext>
            </a:extLst>
          </p:cNvPr>
          <p:cNvSpPr>
            <a:spLocks noGrp="1"/>
          </p:cNvSpPr>
          <p:nvPr>
            <p:ph type="title"/>
          </p:nvPr>
        </p:nvSpPr>
        <p:spPr/>
        <p:txBody>
          <a:bodyPr/>
          <a:lstStyle/>
          <a:p>
            <a:r>
              <a:rPr lang="en-US" dirty="0"/>
              <a:t>Status Quo</a:t>
            </a:r>
          </a:p>
        </p:txBody>
      </p:sp>
      <p:sp>
        <p:nvSpPr>
          <p:cNvPr id="5" name="Text Placeholder 4">
            <a:extLst>
              <a:ext uri="{FF2B5EF4-FFF2-40B4-BE49-F238E27FC236}">
                <a16:creationId xmlns:a16="http://schemas.microsoft.com/office/drawing/2014/main" id="{635DCF55-7589-A220-87B2-180E85F1CAB5}"/>
              </a:ext>
            </a:extLst>
          </p:cNvPr>
          <p:cNvSpPr>
            <a:spLocks noGrp="1"/>
          </p:cNvSpPr>
          <p:nvPr>
            <p:ph type="body" idx="1"/>
          </p:nvPr>
        </p:nvSpPr>
        <p:spPr/>
        <p:txBody>
          <a:bodyPr/>
          <a:lstStyle/>
          <a:p>
            <a:r>
              <a:rPr lang="en-US" dirty="0"/>
              <a:t>Data Analysis in Software Engineering Research</a:t>
            </a:r>
          </a:p>
        </p:txBody>
      </p:sp>
      <p:sp>
        <p:nvSpPr>
          <p:cNvPr id="2" name="Date Placeholder 1">
            <a:extLst>
              <a:ext uri="{FF2B5EF4-FFF2-40B4-BE49-F238E27FC236}">
                <a16:creationId xmlns:a16="http://schemas.microsoft.com/office/drawing/2014/main" id="{27B7A26D-CB64-FD28-81CD-1873EE22B15B}"/>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3BD71072-DCFF-10BD-994E-48B06E482CCF}"/>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785808C-1411-C171-797E-CCD8742FA357}"/>
              </a:ext>
            </a:extLst>
          </p:cNvPr>
          <p:cNvSpPr>
            <a:spLocks noGrp="1"/>
          </p:cNvSpPr>
          <p:nvPr>
            <p:ph type="sldNum" sz="quarter" idx="12"/>
          </p:nvPr>
        </p:nvSpPr>
        <p:spPr/>
        <p:txBody>
          <a:bodyPr/>
          <a:lstStyle/>
          <a:p>
            <a:fld id="{C6EBE6D1-86F0-4C3A-8077-EBA4C5B4BE81}" type="slidenum">
              <a:rPr lang="en-US" smtClean="0"/>
              <a:t>3</a:t>
            </a:fld>
            <a:endParaRPr lang="en-US"/>
          </a:p>
        </p:txBody>
      </p:sp>
    </p:spTree>
    <p:extLst>
      <p:ext uri="{BB962C8B-B14F-4D97-AF65-F5344CB8AC3E}">
        <p14:creationId xmlns:p14="http://schemas.microsoft.com/office/powerpoint/2010/main" val="2453340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3456-55C1-5724-24AC-0ACFDD446A36}"/>
              </a:ext>
            </a:extLst>
          </p:cNvPr>
          <p:cNvSpPr>
            <a:spLocks noGrp="1"/>
          </p:cNvSpPr>
          <p:nvPr>
            <p:ph type="title"/>
          </p:nvPr>
        </p:nvSpPr>
        <p:spPr/>
        <p:txBody>
          <a:bodyPr/>
          <a:lstStyle/>
          <a:p>
            <a:r>
              <a:rPr lang="en-US" dirty="0"/>
              <a:t>Controlling Descendants</a:t>
            </a:r>
          </a:p>
        </p:txBody>
      </p:sp>
      <p:sp>
        <p:nvSpPr>
          <p:cNvPr id="3" name="Content Placeholder 2">
            <a:extLst>
              <a:ext uri="{FF2B5EF4-FFF2-40B4-BE49-F238E27FC236}">
                <a16:creationId xmlns:a16="http://schemas.microsoft.com/office/drawing/2014/main" id="{36E8A538-685C-C46B-BDBB-6F88F73733B3}"/>
              </a:ext>
            </a:extLst>
          </p:cNvPr>
          <p:cNvSpPr>
            <a:spLocks noGrp="1"/>
          </p:cNvSpPr>
          <p:nvPr>
            <p:ph idx="1"/>
          </p:nvPr>
        </p:nvSpPr>
        <p:spPr>
          <a:xfrm>
            <a:off x="838200" y="1825626"/>
            <a:ext cx="10515600" cy="905024"/>
          </a:xfrm>
        </p:spPr>
        <p:txBody>
          <a:bodyPr/>
          <a:lstStyle/>
          <a:p>
            <a:pPr marL="0" indent="0">
              <a:buNone/>
            </a:pPr>
            <a:r>
              <a:rPr lang="en-US" dirty="0"/>
              <a:t>Controlling the descendant (i.e., child) of a variable has a comparable effect as controlling for the actual variable.</a:t>
            </a:r>
          </a:p>
        </p:txBody>
      </p:sp>
      <p:sp>
        <p:nvSpPr>
          <p:cNvPr id="4" name="Date Placeholder 3">
            <a:extLst>
              <a:ext uri="{FF2B5EF4-FFF2-40B4-BE49-F238E27FC236}">
                <a16:creationId xmlns:a16="http://schemas.microsoft.com/office/drawing/2014/main" id="{F093245F-8839-837D-AB86-ED982A635042}"/>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EFB38CE-4ACC-C415-DA8A-787EAFBC93EB}"/>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BCFA39B-5DFB-3423-40EF-105DE25C9C27}"/>
              </a:ext>
            </a:extLst>
          </p:cNvPr>
          <p:cNvSpPr>
            <a:spLocks noGrp="1"/>
          </p:cNvSpPr>
          <p:nvPr>
            <p:ph type="sldNum" sz="quarter" idx="12"/>
          </p:nvPr>
        </p:nvSpPr>
        <p:spPr/>
        <p:txBody>
          <a:bodyPr/>
          <a:lstStyle/>
          <a:p>
            <a:fld id="{C6EBE6D1-86F0-4C3A-8077-EBA4C5B4BE81}" type="slidenum">
              <a:rPr lang="en-US" smtClean="0"/>
              <a:t>30</a:t>
            </a:fld>
            <a:endParaRPr lang="en-US"/>
          </a:p>
        </p:txBody>
      </p:sp>
      <p:grpSp>
        <p:nvGrpSpPr>
          <p:cNvPr id="7" name="Group 6">
            <a:extLst>
              <a:ext uri="{FF2B5EF4-FFF2-40B4-BE49-F238E27FC236}">
                <a16:creationId xmlns:a16="http://schemas.microsoft.com/office/drawing/2014/main" id="{2753B266-C9CF-46D3-B02B-233EFD9F2B41}"/>
              </a:ext>
            </a:extLst>
          </p:cNvPr>
          <p:cNvGrpSpPr/>
          <p:nvPr/>
        </p:nvGrpSpPr>
        <p:grpSpPr>
          <a:xfrm>
            <a:off x="6382457" y="3919564"/>
            <a:ext cx="1770943" cy="976286"/>
            <a:chOff x="1023258" y="2884714"/>
            <a:chExt cx="1770943" cy="976286"/>
          </a:xfrm>
        </p:grpSpPr>
        <p:sp>
          <p:nvSpPr>
            <p:cNvPr id="8" name="Oval 7">
              <a:extLst>
                <a:ext uri="{FF2B5EF4-FFF2-40B4-BE49-F238E27FC236}">
                  <a16:creationId xmlns:a16="http://schemas.microsoft.com/office/drawing/2014/main" id="{A294F450-39DB-90AE-4B05-8701FC56E8ED}"/>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9" name="Oval 8">
              <a:extLst>
                <a:ext uri="{FF2B5EF4-FFF2-40B4-BE49-F238E27FC236}">
                  <a16:creationId xmlns:a16="http://schemas.microsoft.com/office/drawing/2014/main" id="{6F19D502-4ED0-FABF-729C-7BADCE2632D1}"/>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10" name="Oval 9">
              <a:extLst>
                <a:ext uri="{FF2B5EF4-FFF2-40B4-BE49-F238E27FC236}">
                  <a16:creationId xmlns:a16="http://schemas.microsoft.com/office/drawing/2014/main" id="{AEB97D87-D656-2C7C-F876-16773E731781}"/>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11" name="Straight Arrow Connector 10">
              <a:extLst>
                <a:ext uri="{FF2B5EF4-FFF2-40B4-BE49-F238E27FC236}">
                  <a16:creationId xmlns:a16="http://schemas.microsoft.com/office/drawing/2014/main" id="{D2A817BB-128E-0E84-7DEB-9FF28C1187E6}"/>
                </a:ext>
              </a:extLst>
            </p:cNvPr>
            <p:cNvCxnSpPr>
              <a:stCxn id="8" idx="6"/>
              <a:endCxn id="9"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04EF97F3-C5CF-E5E7-D346-E347531DBAF8}"/>
                </a:ext>
              </a:extLst>
            </p:cNvPr>
            <p:cNvCxnSpPr>
              <a:cxnSpLocks/>
              <a:stCxn id="8" idx="7"/>
              <a:endCxn id="10"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054F3D7-E1EF-0450-AFD8-5D7141ECC8E7}"/>
                </a:ext>
              </a:extLst>
            </p:cNvPr>
            <p:cNvCxnSpPr>
              <a:cxnSpLocks/>
              <a:stCxn id="10" idx="5"/>
              <a:endCxn id="9"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4" name="Oval 13">
            <a:extLst>
              <a:ext uri="{FF2B5EF4-FFF2-40B4-BE49-F238E27FC236}">
                <a16:creationId xmlns:a16="http://schemas.microsoft.com/office/drawing/2014/main" id="{D8850EF5-8426-277B-06F4-D4F4CB15C7C7}"/>
              </a:ext>
            </a:extLst>
          </p:cNvPr>
          <p:cNvSpPr/>
          <p:nvPr/>
        </p:nvSpPr>
        <p:spPr>
          <a:xfrm>
            <a:off x="7051928" y="323845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a</a:t>
            </a:r>
            <a:endParaRPr lang="en-US" dirty="0"/>
          </a:p>
        </p:txBody>
      </p:sp>
      <p:cxnSp>
        <p:nvCxnSpPr>
          <p:cNvPr id="15" name="Straight Arrow Connector 14">
            <a:extLst>
              <a:ext uri="{FF2B5EF4-FFF2-40B4-BE49-F238E27FC236}">
                <a16:creationId xmlns:a16="http://schemas.microsoft.com/office/drawing/2014/main" id="{78A4882E-BF54-3DF1-786C-85487CAABC6D}"/>
              </a:ext>
            </a:extLst>
          </p:cNvPr>
          <p:cNvCxnSpPr>
            <a:cxnSpLocks/>
            <a:stCxn id="10" idx="0"/>
            <a:endCxn id="14" idx="4"/>
          </p:cNvCxnSpPr>
          <p:nvPr/>
        </p:nvCxnSpPr>
        <p:spPr>
          <a:xfrm flipV="1">
            <a:off x="7267928" y="3670450"/>
            <a:ext cx="0" cy="249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18D94B0B-A846-FCD4-35EB-3A25ED165630}"/>
              </a:ext>
            </a:extLst>
          </p:cNvPr>
          <p:cNvGrpSpPr/>
          <p:nvPr/>
        </p:nvGrpSpPr>
        <p:grpSpPr>
          <a:xfrm>
            <a:off x="3704571" y="3919564"/>
            <a:ext cx="1770943" cy="976286"/>
            <a:chOff x="1023258" y="2884714"/>
            <a:chExt cx="1770943" cy="976286"/>
          </a:xfrm>
        </p:grpSpPr>
        <p:sp>
          <p:nvSpPr>
            <p:cNvPr id="19" name="Oval 18">
              <a:extLst>
                <a:ext uri="{FF2B5EF4-FFF2-40B4-BE49-F238E27FC236}">
                  <a16:creationId xmlns:a16="http://schemas.microsoft.com/office/drawing/2014/main" id="{E33D6041-2B49-CC7E-FD89-84FDBC0D0801}"/>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20" name="Oval 19">
              <a:extLst>
                <a:ext uri="{FF2B5EF4-FFF2-40B4-BE49-F238E27FC236}">
                  <a16:creationId xmlns:a16="http://schemas.microsoft.com/office/drawing/2014/main" id="{DFA57810-5D12-8260-1561-2344B3FBFE3F}"/>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21" name="Oval 20">
              <a:extLst>
                <a:ext uri="{FF2B5EF4-FFF2-40B4-BE49-F238E27FC236}">
                  <a16:creationId xmlns:a16="http://schemas.microsoft.com/office/drawing/2014/main" id="{62B1CFA6-D9E4-5810-8CAF-8B14496800CE}"/>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22" name="Straight Arrow Connector 21">
              <a:extLst>
                <a:ext uri="{FF2B5EF4-FFF2-40B4-BE49-F238E27FC236}">
                  <a16:creationId xmlns:a16="http://schemas.microsoft.com/office/drawing/2014/main" id="{60D7A688-54B2-D2D2-D1EC-E9209006907B}"/>
                </a:ext>
              </a:extLst>
            </p:cNvPr>
            <p:cNvCxnSpPr>
              <a:stCxn id="19" idx="6"/>
              <a:endCxn id="20"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C87E8A8-C1ED-F489-E75B-781F44B2E3AE}"/>
                </a:ext>
              </a:extLst>
            </p:cNvPr>
            <p:cNvCxnSpPr>
              <a:cxnSpLocks/>
              <a:stCxn id="19" idx="7"/>
              <a:endCxn id="21"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59A8EDB-3D4F-0969-8CB3-C7E0BF25BF2A}"/>
                </a:ext>
              </a:extLst>
            </p:cNvPr>
            <p:cNvCxnSpPr>
              <a:cxnSpLocks/>
              <a:stCxn id="21" idx="5"/>
              <a:endCxn id="20"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37C83594-FA83-890D-8E16-43E7365F5691}"/>
                  </a:ext>
                </a:extLst>
              </p:cNvPr>
              <p:cNvSpPr txBox="1">
                <a:spLocks/>
              </p:cNvSpPr>
              <p:nvPr/>
            </p:nvSpPr>
            <p:spPr>
              <a:xfrm>
                <a:off x="835152" y="5187652"/>
                <a:ext cx="10515600" cy="104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Controlling z blocks the path </a:t>
                </a:r>
                <a14:m>
                  <m:oMath xmlns:m="http://schemas.openxmlformats.org/officeDocument/2006/math">
                    <m:r>
                      <a:rPr lang="sv-SE" b="0" i="1" smtClean="0">
                        <a:latin typeface="Cambria Math" panose="02040503050406030204" pitchFamily="18" charset="0"/>
                      </a:rPr>
                      <m:t>𝑥</m:t>
                    </m:r>
                    <m:r>
                      <a:rPr lang="sv-SE" b="0" i="1" smtClean="0">
                        <a:latin typeface="Cambria Math" panose="02040503050406030204" pitchFamily="18" charset="0"/>
                      </a:rPr>
                      <m:t>→</m:t>
                    </m:r>
                    <m:r>
                      <a:rPr lang="sv-SE" b="0" i="1" smtClean="0">
                        <a:latin typeface="Cambria Math" panose="02040503050406030204" pitchFamily="18" charset="0"/>
                      </a:rPr>
                      <m:t>𝑧</m:t>
                    </m:r>
                    <m:r>
                      <a:rPr lang="sv-SE" b="0" i="1" smtClean="0">
                        <a:latin typeface="Cambria Math" panose="02040503050406030204" pitchFamily="18" charset="0"/>
                      </a:rPr>
                      <m:t>→</m:t>
                    </m:r>
                    <m:r>
                      <a:rPr lang="sv-SE" b="0" i="1" smtClean="0">
                        <a:latin typeface="Cambria Math" panose="02040503050406030204" pitchFamily="18" charset="0"/>
                      </a:rPr>
                      <m:t>𝑦</m:t>
                    </m:r>
                  </m:oMath>
                </a14:m>
                <a:r>
                  <a:rPr lang="en-US" dirty="0"/>
                  <a:t>, but controlling a has a similar (though maybe not as complete) effect.</a:t>
                </a:r>
              </a:p>
            </p:txBody>
          </p:sp>
        </mc:Choice>
        <mc:Fallback xmlns="">
          <p:sp>
            <p:nvSpPr>
              <p:cNvPr id="25" name="Content Placeholder 2">
                <a:extLst>
                  <a:ext uri="{FF2B5EF4-FFF2-40B4-BE49-F238E27FC236}">
                    <a16:creationId xmlns:a16="http://schemas.microsoft.com/office/drawing/2014/main" id="{37C83594-FA83-890D-8E16-43E7365F5691}"/>
                  </a:ext>
                </a:extLst>
              </p:cNvPr>
              <p:cNvSpPr txBox="1">
                <a:spLocks noRot="1" noChangeAspect="1" noMove="1" noResize="1" noEditPoints="1" noAdjustHandles="1" noChangeArrowheads="1" noChangeShapeType="1" noTextEdit="1"/>
              </p:cNvSpPr>
              <p:nvPr/>
            </p:nvSpPr>
            <p:spPr>
              <a:xfrm>
                <a:off x="835152" y="5187652"/>
                <a:ext cx="10515600" cy="1044090"/>
              </a:xfrm>
              <a:prstGeom prst="rect">
                <a:avLst/>
              </a:prstGeom>
              <a:blipFill>
                <a:blip r:embed="rId2"/>
                <a:stretch>
                  <a:fillRect l="-1159" t="-10526"/>
                </a:stretch>
              </a:blipFill>
            </p:spPr>
            <p:txBody>
              <a:bodyPr/>
              <a:lstStyle/>
              <a:p>
                <a:r>
                  <a:rPr lang="en-US">
                    <a:noFill/>
                  </a:rPr>
                  <a:t> </a:t>
                </a:r>
              </a:p>
            </p:txBody>
          </p:sp>
        </mc:Fallback>
      </mc:AlternateContent>
    </p:spTree>
    <p:extLst>
      <p:ext uri="{BB962C8B-B14F-4D97-AF65-F5344CB8AC3E}">
        <p14:creationId xmlns:p14="http://schemas.microsoft.com/office/powerpoint/2010/main" val="2471047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C436-1C03-B5B4-7A03-F10F2650D8F8}"/>
              </a:ext>
            </a:extLst>
          </p:cNvPr>
          <p:cNvSpPr>
            <a:spLocks noGrp="1"/>
          </p:cNvSpPr>
          <p:nvPr>
            <p:ph type="title"/>
          </p:nvPr>
        </p:nvSpPr>
        <p:spPr/>
        <p:txBody>
          <a:bodyPr/>
          <a:lstStyle/>
          <a:p>
            <a:r>
              <a:rPr lang="en-US" dirty="0"/>
              <a:t>Paths</a:t>
            </a:r>
          </a:p>
        </p:txBody>
      </p:sp>
      <p:sp>
        <p:nvSpPr>
          <p:cNvPr id="3" name="Content Placeholder 2">
            <a:extLst>
              <a:ext uri="{FF2B5EF4-FFF2-40B4-BE49-F238E27FC236}">
                <a16:creationId xmlns:a16="http://schemas.microsoft.com/office/drawing/2014/main" id="{F3C6AD24-D9E9-8BCA-55F1-93E7DFDBC487}"/>
              </a:ext>
            </a:extLst>
          </p:cNvPr>
          <p:cNvSpPr>
            <a:spLocks noGrp="1"/>
          </p:cNvSpPr>
          <p:nvPr>
            <p:ph idx="1"/>
          </p:nvPr>
        </p:nvSpPr>
        <p:spPr>
          <a:xfrm>
            <a:off x="838200" y="1825625"/>
            <a:ext cx="10515600" cy="1044897"/>
          </a:xfrm>
        </p:spPr>
        <p:txBody>
          <a:bodyPr/>
          <a:lstStyle/>
          <a:p>
            <a:pPr marL="0" indent="0">
              <a:buNone/>
            </a:pPr>
            <a:r>
              <a:rPr lang="en-US" dirty="0"/>
              <a:t>Two nodes are connected via a </a:t>
            </a:r>
            <a:r>
              <a:rPr lang="en-US" b="1" dirty="0"/>
              <a:t>path</a:t>
            </a:r>
            <a:r>
              <a:rPr lang="en-US" dirty="0"/>
              <a:t>, i.e., a series of adjacent arrows that pass through each node at most once. </a:t>
            </a:r>
          </a:p>
        </p:txBody>
      </p:sp>
      <p:sp>
        <p:nvSpPr>
          <p:cNvPr id="4" name="Date Placeholder 3">
            <a:extLst>
              <a:ext uri="{FF2B5EF4-FFF2-40B4-BE49-F238E27FC236}">
                <a16:creationId xmlns:a16="http://schemas.microsoft.com/office/drawing/2014/main" id="{0345C407-812D-1F4E-69DE-ED3F47072482}"/>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581817FD-A6F2-DDB7-3490-3C249474A8C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C83A38C-9C51-7C2E-E3EA-7EDE1DFC3F63}"/>
              </a:ext>
            </a:extLst>
          </p:cNvPr>
          <p:cNvSpPr>
            <a:spLocks noGrp="1"/>
          </p:cNvSpPr>
          <p:nvPr>
            <p:ph type="sldNum" sz="quarter" idx="12"/>
          </p:nvPr>
        </p:nvSpPr>
        <p:spPr/>
        <p:txBody>
          <a:bodyPr/>
          <a:lstStyle/>
          <a:p>
            <a:fld id="{C6EBE6D1-86F0-4C3A-8077-EBA4C5B4BE81}" type="slidenum">
              <a:rPr lang="en-US" smtClean="0"/>
              <a:t>31</a:t>
            </a:fld>
            <a:endParaRPr lang="en-US"/>
          </a:p>
        </p:txBody>
      </p:sp>
      <p:pic>
        <p:nvPicPr>
          <p:cNvPr id="7" name="Picture 6">
            <a:extLst>
              <a:ext uri="{FF2B5EF4-FFF2-40B4-BE49-F238E27FC236}">
                <a16:creationId xmlns:a16="http://schemas.microsoft.com/office/drawing/2014/main" id="{6BECD581-9DB9-17C1-D4AF-92119B38A948}"/>
              </a:ext>
            </a:extLst>
          </p:cNvPr>
          <p:cNvPicPr>
            <a:picLocks noChangeAspect="1"/>
          </p:cNvPicPr>
          <p:nvPr/>
        </p:nvPicPr>
        <p:blipFill>
          <a:blip r:embed="rId2"/>
          <a:stretch>
            <a:fillRect/>
          </a:stretch>
        </p:blipFill>
        <p:spPr>
          <a:xfrm>
            <a:off x="6415547" y="2870521"/>
            <a:ext cx="5124411" cy="3068815"/>
          </a:xfrm>
          <a:prstGeom prst="rect">
            <a:avLst/>
          </a:prstGeom>
        </p:spPr>
      </p:pic>
      <p:sp>
        <p:nvSpPr>
          <p:cNvPr id="10" name="Content Placeholder 2">
            <a:extLst>
              <a:ext uri="{FF2B5EF4-FFF2-40B4-BE49-F238E27FC236}">
                <a16:creationId xmlns:a16="http://schemas.microsoft.com/office/drawing/2014/main" id="{4F4C8D45-5861-D3B1-7F40-62384044F2B4}"/>
              </a:ext>
            </a:extLst>
          </p:cNvPr>
          <p:cNvSpPr txBox="1">
            <a:spLocks/>
          </p:cNvSpPr>
          <p:nvPr/>
        </p:nvSpPr>
        <p:spPr>
          <a:xfrm>
            <a:off x="838200" y="2870522"/>
            <a:ext cx="5577348" cy="33682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Causal path</a:t>
            </a:r>
            <a:r>
              <a:rPr lang="en-US" dirty="0"/>
              <a:t>: path where all arrows point from the treatment to the outcome</a:t>
            </a:r>
          </a:p>
          <a:p>
            <a:r>
              <a:rPr lang="en-US" b="1" dirty="0"/>
              <a:t>Non-causal path</a:t>
            </a:r>
            <a:r>
              <a:rPr lang="en-US" dirty="0"/>
              <a:t>: path where at least one arrow points from the outcome to the treatment</a:t>
            </a:r>
          </a:p>
          <a:p>
            <a:r>
              <a:rPr lang="en-US" b="1" dirty="0"/>
              <a:t>Backdoor path</a:t>
            </a:r>
            <a:r>
              <a:rPr lang="en-US" dirty="0"/>
              <a:t>: that enters the treatment</a:t>
            </a:r>
          </a:p>
        </p:txBody>
      </p:sp>
    </p:spTree>
    <p:extLst>
      <p:ext uri="{BB962C8B-B14F-4D97-AF65-F5344CB8AC3E}">
        <p14:creationId xmlns:p14="http://schemas.microsoft.com/office/powerpoint/2010/main" val="630601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DEA2-8B1D-B43E-830F-58CEF7675D40}"/>
              </a:ext>
            </a:extLst>
          </p:cNvPr>
          <p:cNvSpPr>
            <a:spLocks noGrp="1"/>
          </p:cNvSpPr>
          <p:nvPr>
            <p:ph type="title"/>
          </p:nvPr>
        </p:nvSpPr>
        <p:spPr/>
        <p:txBody>
          <a:bodyPr/>
          <a:lstStyle/>
          <a:p>
            <a:r>
              <a:rPr lang="en-US" dirty="0"/>
              <a:t>The Backdoor Adjustment</a:t>
            </a:r>
          </a:p>
        </p:txBody>
      </p:sp>
      <p:sp>
        <p:nvSpPr>
          <p:cNvPr id="3" name="Content Placeholder 2">
            <a:extLst>
              <a:ext uri="{FF2B5EF4-FFF2-40B4-BE49-F238E27FC236}">
                <a16:creationId xmlns:a16="http://schemas.microsoft.com/office/drawing/2014/main" id="{C05D5B5D-F4B9-60D9-24F2-D49718752FEB}"/>
              </a:ext>
            </a:extLst>
          </p:cNvPr>
          <p:cNvSpPr>
            <a:spLocks noGrp="1"/>
          </p:cNvSpPr>
          <p:nvPr>
            <p:ph idx="1"/>
          </p:nvPr>
        </p:nvSpPr>
        <p:spPr>
          <a:xfrm>
            <a:off x="838200" y="1825625"/>
            <a:ext cx="10515600" cy="1426861"/>
          </a:xfrm>
        </p:spPr>
        <p:txBody>
          <a:bodyPr/>
          <a:lstStyle/>
          <a:p>
            <a:pPr marL="0" indent="0">
              <a:buNone/>
            </a:pPr>
            <a:r>
              <a:rPr lang="en-US" dirty="0"/>
              <a:t>To infer a causal relationship from observational data, we need to deconfound the relation of interest by </a:t>
            </a:r>
            <a:r>
              <a:rPr lang="en-US" b="1" dirty="0"/>
              <a:t>selecting a set of variables Z </a:t>
            </a:r>
            <a:r>
              <a:rPr lang="en-US" dirty="0"/>
              <a:t>that conform the backdoor criterion:</a:t>
            </a:r>
          </a:p>
        </p:txBody>
      </p:sp>
      <p:sp>
        <p:nvSpPr>
          <p:cNvPr id="4" name="Date Placeholder 3">
            <a:extLst>
              <a:ext uri="{FF2B5EF4-FFF2-40B4-BE49-F238E27FC236}">
                <a16:creationId xmlns:a16="http://schemas.microsoft.com/office/drawing/2014/main" id="{CD3EE0A9-4655-D8F2-A285-8B15913C77C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8F01F71-4F42-D724-0C49-7AC35C10246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910A6191-AADA-39BE-1549-C1A1C49921FA}"/>
              </a:ext>
            </a:extLst>
          </p:cNvPr>
          <p:cNvSpPr>
            <a:spLocks noGrp="1"/>
          </p:cNvSpPr>
          <p:nvPr>
            <p:ph type="sldNum" sz="quarter" idx="12"/>
          </p:nvPr>
        </p:nvSpPr>
        <p:spPr/>
        <p:txBody>
          <a:bodyPr/>
          <a:lstStyle/>
          <a:p>
            <a:fld id="{C6EBE6D1-86F0-4C3A-8077-EBA4C5B4BE81}" type="slidenum">
              <a:rPr lang="en-US" smtClean="0"/>
              <a:t>32</a:t>
            </a:fld>
            <a:endParaRPr lang="en-US"/>
          </a:p>
        </p:txBody>
      </p:sp>
      <p:sp>
        <p:nvSpPr>
          <p:cNvPr id="7" name="Rectangle: Rounded Corners 6">
            <a:extLst>
              <a:ext uri="{FF2B5EF4-FFF2-40B4-BE49-F238E27FC236}">
                <a16:creationId xmlns:a16="http://schemas.microsoft.com/office/drawing/2014/main" id="{D48FB9B2-D3FB-5E15-4397-76CCCE71E37D}"/>
              </a:ext>
            </a:extLst>
          </p:cNvPr>
          <p:cNvSpPr/>
          <p:nvPr/>
        </p:nvSpPr>
        <p:spPr>
          <a:xfrm>
            <a:off x="838200" y="3252486"/>
            <a:ext cx="10515600" cy="1705245"/>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t>Backdoor criterion:</a:t>
            </a:r>
            <a:r>
              <a:rPr lang="en-US" sz="2000" dirty="0"/>
              <a:t> Given an ordered pair of variables (X,Y) in a model, a set of confounder variables Z satisfies the backdoor criterion if</a:t>
            </a:r>
          </a:p>
          <a:p>
            <a:pPr marL="457200" indent="-457200">
              <a:buFont typeface="+mj-lt"/>
              <a:buAutoNum type="arabicPeriod"/>
            </a:pPr>
            <a:r>
              <a:rPr lang="en-US" sz="2000" dirty="0"/>
              <a:t>no confounder variable Z is a </a:t>
            </a:r>
            <a:r>
              <a:rPr lang="en-US" sz="2000" b="1" dirty="0"/>
              <a:t>descendent of X </a:t>
            </a:r>
            <a:r>
              <a:rPr lang="en-US" sz="2000" dirty="0"/>
              <a:t>and</a:t>
            </a:r>
          </a:p>
          <a:p>
            <a:pPr marL="457200" indent="-457200">
              <a:buFont typeface="+mj-lt"/>
              <a:buAutoNum type="arabicPeriod"/>
            </a:pPr>
            <a:r>
              <a:rPr lang="en-US" sz="2000" dirty="0"/>
              <a:t>Z </a:t>
            </a:r>
            <a:r>
              <a:rPr lang="en-US" sz="2000" b="1" dirty="0"/>
              <a:t>blocks every path </a:t>
            </a:r>
            <a:r>
              <a:rPr lang="en-US" sz="2000" dirty="0"/>
              <a:t>between X and Y that </a:t>
            </a:r>
            <a:r>
              <a:rPr lang="en-US" sz="2000" b="1" dirty="0"/>
              <a:t>contains an arrow into X</a:t>
            </a:r>
            <a:r>
              <a:rPr lang="en-US" sz="2000" dirty="0"/>
              <a:t>.</a:t>
            </a:r>
          </a:p>
        </p:txBody>
      </p:sp>
    </p:spTree>
    <p:extLst>
      <p:ext uri="{BB962C8B-B14F-4D97-AF65-F5344CB8AC3E}">
        <p14:creationId xmlns:p14="http://schemas.microsoft.com/office/powerpoint/2010/main" val="149130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3F11-8893-8237-CA22-2365FC66F0F3}"/>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012A7519-8016-2F23-FCFB-E4BE80EC45C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9997790-0BC8-FFFB-CDE2-C778F2BF75A1}"/>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62F7DC07-37AE-5CE1-A58E-8218C95DE141}"/>
              </a:ext>
            </a:extLst>
          </p:cNvPr>
          <p:cNvSpPr>
            <a:spLocks noGrp="1"/>
          </p:cNvSpPr>
          <p:nvPr>
            <p:ph type="sldNum" sz="quarter" idx="12"/>
          </p:nvPr>
        </p:nvSpPr>
        <p:spPr/>
        <p:txBody>
          <a:bodyPr/>
          <a:lstStyle/>
          <a:p>
            <a:fld id="{C6EBE6D1-86F0-4C3A-8077-EBA4C5B4BE81}" type="slidenum">
              <a:rPr lang="en-US" smtClean="0"/>
              <a:t>33</a:t>
            </a:fld>
            <a:endParaRPr lang="en-US"/>
          </a:p>
        </p:txBody>
      </p:sp>
      <p:pic>
        <p:nvPicPr>
          <p:cNvPr id="8" name="Picture 7">
            <a:extLst>
              <a:ext uri="{FF2B5EF4-FFF2-40B4-BE49-F238E27FC236}">
                <a16:creationId xmlns:a16="http://schemas.microsoft.com/office/drawing/2014/main" id="{9E8E7F51-69EE-C6C5-B185-D1BA9635764C}"/>
              </a:ext>
            </a:extLst>
          </p:cNvPr>
          <p:cNvPicPr>
            <a:picLocks noChangeAspect="1"/>
          </p:cNvPicPr>
          <p:nvPr/>
        </p:nvPicPr>
        <p:blipFill>
          <a:blip r:embed="rId2"/>
          <a:stretch>
            <a:fillRect/>
          </a:stretch>
        </p:blipFill>
        <p:spPr>
          <a:xfrm>
            <a:off x="986276" y="2695846"/>
            <a:ext cx="3838806" cy="2200624"/>
          </a:xfrm>
          <a:prstGeom prst="rect">
            <a:avLst/>
          </a:prstGeom>
        </p:spPr>
      </p:pic>
      <p:pic>
        <p:nvPicPr>
          <p:cNvPr id="10" name="Picture 9">
            <a:extLst>
              <a:ext uri="{FF2B5EF4-FFF2-40B4-BE49-F238E27FC236}">
                <a16:creationId xmlns:a16="http://schemas.microsoft.com/office/drawing/2014/main" id="{2DF2346E-51B5-7349-FB3D-029A78B6D4DC}"/>
              </a:ext>
            </a:extLst>
          </p:cNvPr>
          <p:cNvPicPr>
            <a:picLocks noChangeAspect="1"/>
          </p:cNvPicPr>
          <p:nvPr/>
        </p:nvPicPr>
        <p:blipFill>
          <a:blip r:embed="rId3"/>
          <a:stretch>
            <a:fillRect/>
          </a:stretch>
        </p:blipFill>
        <p:spPr>
          <a:xfrm>
            <a:off x="5364088" y="2520909"/>
            <a:ext cx="5989712" cy="2837232"/>
          </a:xfrm>
          <a:prstGeom prst="rect">
            <a:avLst/>
          </a:prstGeom>
        </p:spPr>
      </p:pic>
    </p:spTree>
    <p:extLst>
      <p:ext uri="{BB962C8B-B14F-4D97-AF65-F5344CB8AC3E}">
        <p14:creationId xmlns:p14="http://schemas.microsoft.com/office/powerpoint/2010/main" val="2729516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34</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stretch>
            <a:fillRect/>
          </a:stretch>
        </p:blipFill>
        <p:spPr>
          <a:xfrm>
            <a:off x="2922065" y="2056606"/>
            <a:ext cx="6162675" cy="3933825"/>
          </a:xfrm>
          <a:prstGeom prst="rect">
            <a:avLst/>
          </a:prstGeom>
        </p:spPr>
      </p:pic>
    </p:spTree>
    <p:extLst>
      <p:ext uri="{BB962C8B-B14F-4D97-AF65-F5344CB8AC3E}">
        <p14:creationId xmlns:p14="http://schemas.microsoft.com/office/powerpoint/2010/main" val="2846545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35</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stretch>
            <a:fillRect/>
          </a:stretch>
        </p:blipFill>
        <p:spPr>
          <a:xfrm>
            <a:off x="838200" y="2056606"/>
            <a:ext cx="5191739" cy="3314047"/>
          </a:xfrm>
          <a:prstGeom prst="rect">
            <a:avLst/>
          </a:prstGeom>
        </p:spPr>
      </p:pic>
      <p:pic>
        <p:nvPicPr>
          <p:cNvPr id="7" name="Picture 6">
            <a:extLst>
              <a:ext uri="{FF2B5EF4-FFF2-40B4-BE49-F238E27FC236}">
                <a16:creationId xmlns:a16="http://schemas.microsoft.com/office/drawing/2014/main" id="{EE5AF73E-75DF-1D27-B0A7-C60DB874A74F}"/>
              </a:ext>
            </a:extLst>
          </p:cNvPr>
          <p:cNvPicPr>
            <a:picLocks noChangeAspect="1"/>
          </p:cNvPicPr>
          <p:nvPr/>
        </p:nvPicPr>
        <p:blipFill>
          <a:blip r:embed="rId3"/>
          <a:stretch>
            <a:fillRect/>
          </a:stretch>
        </p:blipFill>
        <p:spPr>
          <a:xfrm>
            <a:off x="6162061" y="1937543"/>
            <a:ext cx="5627792" cy="3433110"/>
          </a:xfrm>
          <a:prstGeom prst="rect">
            <a:avLst/>
          </a:prstGeom>
        </p:spPr>
      </p:pic>
    </p:spTree>
    <p:extLst>
      <p:ext uri="{BB962C8B-B14F-4D97-AF65-F5344CB8AC3E}">
        <p14:creationId xmlns:p14="http://schemas.microsoft.com/office/powerpoint/2010/main" val="4001900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36</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7018" y="2056606"/>
            <a:ext cx="6052769" cy="3933825"/>
          </a:xfrm>
          <a:prstGeom prst="rect">
            <a:avLst/>
          </a:prstGeom>
        </p:spPr>
      </p:pic>
    </p:spTree>
    <p:extLst>
      <p:ext uri="{BB962C8B-B14F-4D97-AF65-F5344CB8AC3E}">
        <p14:creationId xmlns:p14="http://schemas.microsoft.com/office/powerpoint/2010/main" val="3784963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37</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86973" y="2056606"/>
            <a:ext cx="5094193" cy="3314047"/>
          </a:xfrm>
          <a:prstGeom prst="rect">
            <a:avLst/>
          </a:prstGeom>
        </p:spPr>
      </p:pic>
      <p:pic>
        <p:nvPicPr>
          <p:cNvPr id="7" name="Picture 6">
            <a:extLst>
              <a:ext uri="{FF2B5EF4-FFF2-40B4-BE49-F238E27FC236}">
                <a16:creationId xmlns:a16="http://schemas.microsoft.com/office/drawing/2014/main" id="{EE5AF73E-75DF-1D27-B0A7-C60DB874A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02704" y="1937543"/>
            <a:ext cx="4346506" cy="3433110"/>
          </a:xfrm>
          <a:prstGeom prst="rect">
            <a:avLst/>
          </a:prstGeom>
        </p:spPr>
      </p:pic>
    </p:spTree>
    <p:extLst>
      <p:ext uri="{BB962C8B-B14F-4D97-AF65-F5344CB8AC3E}">
        <p14:creationId xmlns:p14="http://schemas.microsoft.com/office/powerpoint/2010/main" val="3520551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38</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7018" y="2081002"/>
            <a:ext cx="6052769" cy="3885033"/>
          </a:xfrm>
          <a:prstGeom prst="rect">
            <a:avLst/>
          </a:prstGeom>
        </p:spPr>
      </p:pic>
    </p:spTree>
    <p:extLst>
      <p:ext uri="{BB962C8B-B14F-4D97-AF65-F5344CB8AC3E}">
        <p14:creationId xmlns:p14="http://schemas.microsoft.com/office/powerpoint/2010/main" val="2890289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39</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4810" y="2078749"/>
            <a:ext cx="5094193" cy="3269761"/>
          </a:xfrm>
          <a:prstGeom prst="rect">
            <a:avLst/>
          </a:prstGeom>
        </p:spPr>
      </p:pic>
      <p:pic>
        <p:nvPicPr>
          <p:cNvPr id="7" name="Picture 6">
            <a:extLst>
              <a:ext uri="{FF2B5EF4-FFF2-40B4-BE49-F238E27FC236}">
                <a16:creationId xmlns:a16="http://schemas.microsoft.com/office/drawing/2014/main" id="{EE5AF73E-75DF-1D27-B0A7-C60DB874A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5183" y="2078749"/>
            <a:ext cx="5353951" cy="3269760"/>
          </a:xfrm>
          <a:prstGeom prst="rect">
            <a:avLst/>
          </a:prstGeom>
        </p:spPr>
      </p:pic>
    </p:spTree>
    <p:extLst>
      <p:ext uri="{BB962C8B-B14F-4D97-AF65-F5344CB8AC3E}">
        <p14:creationId xmlns:p14="http://schemas.microsoft.com/office/powerpoint/2010/main" val="413484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D3E81-BE6C-2965-C491-1D53749AA62B}"/>
              </a:ext>
            </a:extLst>
          </p:cNvPr>
          <p:cNvSpPr>
            <a:spLocks noGrp="1"/>
          </p:cNvSpPr>
          <p:nvPr>
            <p:ph type="title"/>
          </p:nvPr>
        </p:nvSpPr>
        <p:spPr/>
        <p:txBody>
          <a:bodyPr/>
          <a:lstStyle/>
          <a:p>
            <a:r>
              <a:rPr lang="en-US" dirty="0"/>
              <a:t>Data Analysis in Software Engineering Research</a:t>
            </a:r>
          </a:p>
        </p:txBody>
      </p:sp>
      <p:sp>
        <p:nvSpPr>
          <p:cNvPr id="5" name="Content Placeholder 4">
            <a:extLst>
              <a:ext uri="{FF2B5EF4-FFF2-40B4-BE49-F238E27FC236}">
                <a16:creationId xmlns:a16="http://schemas.microsoft.com/office/drawing/2014/main" id="{DBF1F48C-5556-ADAF-FD40-81A1FD4F7D4E}"/>
              </a:ext>
            </a:extLst>
          </p:cNvPr>
          <p:cNvSpPr>
            <a:spLocks noGrp="1"/>
          </p:cNvSpPr>
          <p:nvPr>
            <p:ph idx="1"/>
          </p:nvPr>
        </p:nvSpPr>
        <p:spPr/>
        <p:txBody>
          <a:bodyPr>
            <a:normAutofit lnSpcReduction="10000"/>
          </a:bodyPr>
          <a:lstStyle/>
          <a:p>
            <a:pPr marL="0" indent="0">
              <a:buNone/>
            </a:pPr>
            <a:r>
              <a:rPr lang="en-US" dirty="0"/>
              <a:t>Data analysis in empirical SE research with quantitative data typically follows a process like:</a:t>
            </a:r>
          </a:p>
          <a:p>
            <a:pPr marL="514350" indent="-514350">
              <a:buFont typeface="+mj-lt"/>
              <a:buAutoNum type="arabicPeriod"/>
            </a:pPr>
            <a:r>
              <a:rPr lang="en-US" b="1" dirty="0"/>
              <a:t>Formulate a hypothesis </a:t>
            </a:r>
            <a:r>
              <a:rPr lang="en-US" dirty="0"/>
              <a:t>that attributes an impact of an independent on a dependent variable</a:t>
            </a:r>
          </a:p>
          <a:p>
            <a:pPr marL="514350" indent="-514350">
              <a:buFont typeface="+mj-lt"/>
              <a:buAutoNum type="arabicPeriod"/>
            </a:pPr>
            <a:r>
              <a:rPr lang="en-US" b="1" dirty="0"/>
              <a:t>Collect data </a:t>
            </a:r>
            <a:r>
              <a:rPr lang="en-US" dirty="0"/>
              <a:t>from a specific context</a:t>
            </a:r>
          </a:p>
          <a:p>
            <a:pPr marL="514350" indent="-514350">
              <a:buFont typeface="+mj-lt"/>
              <a:buAutoNum type="arabicPeriod"/>
            </a:pPr>
            <a:r>
              <a:rPr lang="en-US" dirty="0"/>
              <a:t>Select an </a:t>
            </a:r>
            <a:r>
              <a:rPr lang="en-US" b="1" dirty="0"/>
              <a:t>appropriate hypothesis test </a:t>
            </a:r>
            <a:r>
              <a:rPr lang="en-US" dirty="0"/>
              <a:t>depending on the properties of the variables</a:t>
            </a:r>
          </a:p>
          <a:p>
            <a:pPr marL="514350" indent="-514350">
              <a:buFont typeface="+mj-lt"/>
              <a:buAutoNum type="arabicPeriod"/>
            </a:pPr>
            <a:r>
              <a:rPr lang="en-US" dirty="0"/>
              <a:t>Perform the test and </a:t>
            </a:r>
            <a:r>
              <a:rPr lang="en-US" b="1" dirty="0"/>
              <a:t>calculate p-value and effect size</a:t>
            </a:r>
          </a:p>
          <a:p>
            <a:pPr marL="514350" indent="-514350">
              <a:buFont typeface="+mj-lt"/>
              <a:buAutoNum type="arabicPeriod"/>
            </a:pPr>
            <a:r>
              <a:rPr lang="en-US" b="1" dirty="0"/>
              <a:t>Report the results </a:t>
            </a:r>
            <a:r>
              <a:rPr lang="en-US" dirty="0"/>
              <a:t>and limit the conclusions based on the context factors</a:t>
            </a:r>
          </a:p>
        </p:txBody>
      </p:sp>
      <p:sp>
        <p:nvSpPr>
          <p:cNvPr id="2" name="Date Placeholder 1">
            <a:extLst>
              <a:ext uri="{FF2B5EF4-FFF2-40B4-BE49-F238E27FC236}">
                <a16:creationId xmlns:a16="http://schemas.microsoft.com/office/drawing/2014/main" id="{33A92719-73A1-1FAE-7BD9-F91C46DF5269}"/>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A50168E8-7519-7AA1-FF3D-40040E7C91F4}"/>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97A16C9-95D4-85DE-1E13-D620D20B0535}"/>
              </a:ext>
            </a:extLst>
          </p:cNvPr>
          <p:cNvSpPr>
            <a:spLocks noGrp="1"/>
          </p:cNvSpPr>
          <p:nvPr>
            <p:ph type="sldNum" sz="quarter" idx="12"/>
          </p:nvPr>
        </p:nvSpPr>
        <p:spPr/>
        <p:txBody>
          <a:bodyPr/>
          <a:lstStyle/>
          <a:p>
            <a:fld id="{C6EBE6D1-86F0-4C3A-8077-EBA4C5B4BE81}" type="slidenum">
              <a:rPr lang="en-US" smtClean="0"/>
              <a:t>4</a:t>
            </a:fld>
            <a:endParaRPr lang="en-US"/>
          </a:p>
        </p:txBody>
      </p:sp>
    </p:spTree>
    <p:extLst>
      <p:ext uri="{BB962C8B-B14F-4D97-AF65-F5344CB8AC3E}">
        <p14:creationId xmlns:p14="http://schemas.microsoft.com/office/powerpoint/2010/main" val="4231868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9E56-0800-D599-72AC-67CEA089763E}"/>
              </a:ext>
            </a:extLst>
          </p:cNvPr>
          <p:cNvSpPr>
            <a:spLocks noGrp="1"/>
          </p:cNvSpPr>
          <p:nvPr>
            <p:ph type="title"/>
          </p:nvPr>
        </p:nvSpPr>
        <p:spPr/>
        <p:txBody>
          <a:bodyPr/>
          <a:lstStyle/>
          <a:p>
            <a:r>
              <a:rPr lang="en-US" dirty="0"/>
              <a:t>Summary of Part I</a:t>
            </a:r>
          </a:p>
        </p:txBody>
      </p:sp>
      <p:sp>
        <p:nvSpPr>
          <p:cNvPr id="4" name="Date Placeholder 3">
            <a:extLst>
              <a:ext uri="{FF2B5EF4-FFF2-40B4-BE49-F238E27FC236}">
                <a16:creationId xmlns:a16="http://schemas.microsoft.com/office/drawing/2014/main" id="{9A277681-762E-E3F7-777E-7476D295EAA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A61B378-EC6C-1014-6A9D-39201391709A}"/>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4D5A38C3-6B2A-75F9-0898-24B491DD3D97}"/>
              </a:ext>
            </a:extLst>
          </p:cNvPr>
          <p:cNvSpPr>
            <a:spLocks noGrp="1"/>
          </p:cNvSpPr>
          <p:nvPr>
            <p:ph type="sldNum" sz="quarter" idx="12"/>
          </p:nvPr>
        </p:nvSpPr>
        <p:spPr/>
        <p:txBody>
          <a:bodyPr/>
          <a:lstStyle/>
          <a:p>
            <a:fld id="{C6EBE6D1-86F0-4C3A-8077-EBA4C5B4BE81}" type="slidenum">
              <a:rPr lang="en-US" smtClean="0"/>
              <a:t>40</a:t>
            </a:fld>
            <a:endParaRPr lang="en-US"/>
          </a:p>
        </p:txBody>
      </p:sp>
      <p:grpSp>
        <p:nvGrpSpPr>
          <p:cNvPr id="17" name="Group 16">
            <a:extLst>
              <a:ext uri="{FF2B5EF4-FFF2-40B4-BE49-F238E27FC236}">
                <a16:creationId xmlns:a16="http://schemas.microsoft.com/office/drawing/2014/main" id="{6062A265-94AB-EC25-2845-7B6B5FBE1E10}"/>
              </a:ext>
            </a:extLst>
          </p:cNvPr>
          <p:cNvGrpSpPr/>
          <p:nvPr/>
        </p:nvGrpSpPr>
        <p:grpSpPr>
          <a:xfrm>
            <a:off x="838200" y="1690688"/>
            <a:ext cx="10341429" cy="1080000"/>
            <a:chOff x="838200" y="1690688"/>
            <a:chExt cx="10341429" cy="1080000"/>
          </a:xfrm>
        </p:grpSpPr>
        <p:sp>
          <p:nvSpPr>
            <p:cNvPr id="7" name="Oval 6">
              <a:extLst>
                <a:ext uri="{FF2B5EF4-FFF2-40B4-BE49-F238E27FC236}">
                  <a16:creationId xmlns:a16="http://schemas.microsoft.com/office/drawing/2014/main" id="{2D811395-C3AF-35A5-96D6-FCF5B2DF6493}"/>
                </a:ext>
              </a:extLst>
            </p:cNvPr>
            <p:cNvSpPr/>
            <p:nvPr/>
          </p:nvSpPr>
          <p:spPr>
            <a:xfrm>
              <a:off x="838200" y="1690688"/>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Database with solid fill">
              <a:extLst>
                <a:ext uri="{FF2B5EF4-FFF2-40B4-BE49-F238E27FC236}">
                  <a16:creationId xmlns:a16="http://schemas.microsoft.com/office/drawing/2014/main" id="{51DEFD37-2545-0966-ABF2-B867C5F0167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1000" y="1773488"/>
              <a:ext cx="914400" cy="914400"/>
            </a:xfrm>
            <a:prstGeom prst="rect">
              <a:avLst/>
            </a:prstGeom>
          </p:spPr>
        </p:pic>
        <p:sp>
          <p:nvSpPr>
            <p:cNvPr id="13" name="TextBox 12">
              <a:extLst>
                <a:ext uri="{FF2B5EF4-FFF2-40B4-BE49-F238E27FC236}">
                  <a16:creationId xmlns:a16="http://schemas.microsoft.com/office/drawing/2014/main" id="{E33BF771-05E4-2948-F6C6-DC198448DB32}"/>
                </a:ext>
              </a:extLst>
            </p:cNvPr>
            <p:cNvSpPr txBox="1"/>
            <p:nvPr/>
          </p:nvSpPr>
          <p:spPr>
            <a:xfrm>
              <a:off x="2057400" y="1871874"/>
              <a:ext cx="9122229" cy="707886"/>
            </a:xfrm>
            <a:prstGeom prst="rect">
              <a:avLst/>
            </a:prstGeom>
            <a:noFill/>
          </p:spPr>
          <p:txBody>
            <a:bodyPr wrap="square">
              <a:spAutoFit/>
            </a:bodyPr>
            <a:lstStyle/>
            <a:p>
              <a:pPr marL="0" indent="0">
                <a:buNone/>
              </a:pPr>
              <a:r>
                <a:rPr lang="en-US" sz="2000" dirty="0"/>
                <a:t>Answering causal research questions requires not only data about it, but also </a:t>
              </a:r>
              <a:r>
                <a:rPr lang="en-US" sz="2000" b="1" dirty="0"/>
                <a:t>knowledge about the data generation process</a:t>
              </a:r>
            </a:p>
          </p:txBody>
        </p:sp>
      </p:grpSp>
      <p:grpSp>
        <p:nvGrpSpPr>
          <p:cNvPr id="16" name="Group 15">
            <a:extLst>
              <a:ext uri="{FF2B5EF4-FFF2-40B4-BE49-F238E27FC236}">
                <a16:creationId xmlns:a16="http://schemas.microsoft.com/office/drawing/2014/main" id="{7DDDEEBD-2E81-BE94-BB29-77069D3C4FC4}"/>
              </a:ext>
            </a:extLst>
          </p:cNvPr>
          <p:cNvGrpSpPr/>
          <p:nvPr/>
        </p:nvGrpSpPr>
        <p:grpSpPr>
          <a:xfrm>
            <a:off x="838200" y="2848055"/>
            <a:ext cx="10341429" cy="1080000"/>
            <a:chOff x="838200" y="3016251"/>
            <a:chExt cx="10341429" cy="1080000"/>
          </a:xfrm>
        </p:grpSpPr>
        <p:sp>
          <p:nvSpPr>
            <p:cNvPr id="8" name="Oval 7">
              <a:extLst>
                <a:ext uri="{FF2B5EF4-FFF2-40B4-BE49-F238E27FC236}">
                  <a16:creationId xmlns:a16="http://schemas.microsoft.com/office/drawing/2014/main" id="{79DEBA7C-1142-C2B2-B254-95659B0F2EB7}"/>
                </a:ext>
              </a:extLst>
            </p:cNvPr>
            <p:cNvSpPr/>
            <p:nvPr/>
          </p:nvSpPr>
          <p:spPr>
            <a:xfrm>
              <a:off x="838200" y="3016251"/>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Hierarchy with solid fill">
              <a:extLst>
                <a:ext uri="{FF2B5EF4-FFF2-40B4-BE49-F238E27FC236}">
                  <a16:creationId xmlns:a16="http://schemas.microsoft.com/office/drawing/2014/main" id="{77588BCD-9977-7B16-3EC5-AB5C7E644AC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21000" y="3099051"/>
              <a:ext cx="914400" cy="914400"/>
            </a:xfrm>
            <a:prstGeom prst="rect">
              <a:avLst/>
            </a:prstGeom>
          </p:spPr>
        </p:pic>
        <p:sp>
          <p:nvSpPr>
            <p:cNvPr id="14" name="TextBox 13">
              <a:extLst>
                <a:ext uri="{FF2B5EF4-FFF2-40B4-BE49-F238E27FC236}">
                  <a16:creationId xmlns:a16="http://schemas.microsoft.com/office/drawing/2014/main" id="{9D66942D-E987-5E41-25F4-1F94F346EFCD}"/>
                </a:ext>
              </a:extLst>
            </p:cNvPr>
            <p:cNvSpPr txBox="1"/>
            <p:nvPr/>
          </p:nvSpPr>
          <p:spPr>
            <a:xfrm>
              <a:off x="2057400" y="3202308"/>
              <a:ext cx="9122229" cy="707886"/>
            </a:xfrm>
            <a:prstGeom prst="rect">
              <a:avLst/>
            </a:prstGeom>
            <a:noFill/>
          </p:spPr>
          <p:txBody>
            <a:bodyPr wrap="square">
              <a:spAutoFit/>
            </a:bodyPr>
            <a:lstStyle/>
            <a:p>
              <a:pPr marL="0" indent="0">
                <a:buNone/>
              </a:pPr>
              <a:r>
                <a:rPr lang="en-US" sz="2000" dirty="0"/>
                <a:t>Directed, acyclic graphs make causal </a:t>
              </a:r>
              <a:r>
                <a:rPr lang="en-US" sz="2000" b="1" dirty="0"/>
                <a:t>assumptions explicit</a:t>
              </a:r>
              <a:r>
                <a:rPr lang="en-US" sz="2000" dirty="0"/>
                <a:t> and allow us to </a:t>
              </a:r>
              <a:r>
                <a:rPr lang="en-US" sz="2000" b="1" dirty="0"/>
                <a:t>systematically analyze </a:t>
              </a:r>
              <a:r>
                <a:rPr lang="en-US" sz="2000" dirty="0"/>
                <a:t>a phenomenon from a causal perspective</a:t>
              </a:r>
            </a:p>
          </p:txBody>
        </p:sp>
      </p:grpSp>
      <p:grpSp>
        <p:nvGrpSpPr>
          <p:cNvPr id="18" name="Group 17">
            <a:extLst>
              <a:ext uri="{FF2B5EF4-FFF2-40B4-BE49-F238E27FC236}">
                <a16:creationId xmlns:a16="http://schemas.microsoft.com/office/drawing/2014/main" id="{4055DBC5-380A-8799-91A6-FD586AF8B6D3}"/>
              </a:ext>
            </a:extLst>
          </p:cNvPr>
          <p:cNvGrpSpPr/>
          <p:nvPr/>
        </p:nvGrpSpPr>
        <p:grpSpPr>
          <a:xfrm>
            <a:off x="838200" y="4005422"/>
            <a:ext cx="10341429" cy="1080000"/>
            <a:chOff x="838200" y="4341814"/>
            <a:chExt cx="10341429" cy="1080000"/>
          </a:xfrm>
        </p:grpSpPr>
        <p:sp>
          <p:nvSpPr>
            <p:cNvPr id="9" name="Oval 8">
              <a:extLst>
                <a:ext uri="{FF2B5EF4-FFF2-40B4-BE49-F238E27FC236}">
                  <a16:creationId xmlns:a16="http://schemas.microsoft.com/office/drawing/2014/main" id="{78819B89-E376-7153-EA01-38A36243B132}"/>
                </a:ext>
              </a:extLst>
            </p:cNvPr>
            <p:cNvSpPr/>
            <p:nvPr/>
          </p:nvSpPr>
          <p:spPr>
            <a:xfrm>
              <a:off x="838200" y="4341814"/>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Fork with solid fill">
              <a:extLst>
                <a:ext uri="{FF2B5EF4-FFF2-40B4-BE49-F238E27FC236}">
                  <a16:creationId xmlns:a16="http://schemas.microsoft.com/office/drawing/2014/main" id="{03B3E742-4CBA-13B1-750E-E2C6013E8DE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21000" y="4424614"/>
              <a:ext cx="914400" cy="914400"/>
            </a:xfrm>
            <a:prstGeom prst="rect">
              <a:avLst/>
            </a:prstGeom>
          </p:spPr>
        </p:pic>
        <p:sp>
          <p:nvSpPr>
            <p:cNvPr id="15" name="TextBox 14">
              <a:extLst>
                <a:ext uri="{FF2B5EF4-FFF2-40B4-BE49-F238E27FC236}">
                  <a16:creationId xmlns:a16="http://schemas.microsoft.com/office/drawing/2014/main" id="{70588FF3-FDD7-0D28-8B69-D03A08027524}"/>
                </a:ext>
              </a:extLst>
            </p:cNvPr>
            <p:cNvSpPr txBox="1"/>
            <p:nvPr/>
          </p:nvSpPr>
          <p:spPr>
            <a:xfrm>
              <a:off x="2057400" y="4532742"/>
              <a:ext cx="9122229" cy="707886"/>
            </a:xfrm>
            <a:prstGeom prst="rect">
              <a:avLst/>
            </a:prstGeom>
            <a:noFill/>
          </p:spPr>
          <p:txBody>
            <a:bodyPr wrap="square">
              <a:spAutoFit/>
            </a:bodyPr>
            <a:lstStyle/>
            <a:p>
              <a:pPr marL="0" indent="0">
                <a:buNone/>
              </a:pPr>
              <a:r>
                <a:rPr lang="en-US" sz="2000" dirty="0"/>
                <a:t>The three basic types of associations in causal DAGs are </a:t>
              </a:r>
              <a:r>
                <a:rPr lang="en-US" sz="2000" b="1" dirty="0"/>
                <a:t>mediators, forks, and colliders</a:t>
              </a:r>
              <a:r>
                <a:rPr lang="en-US" sz="2000" dirty="0"/>
                <a:t>, and they behave differently when controlled for</a:t>
              </a:r>
            </a:p>
          </p:txBody>
        </p:sp>
      </p:grpSp>
      <p:grpSp>
        <p:nvGrpSpPr>
          <p:cNvPr id="19" name="Group 18">
            <a:extLst>
              <a:ext uri="{FF2B5EF4-FFF2-40B4-BE49-F238E27FC236}">
                <a16:creationId xmlns:a16="http://schemas.microsoft.com/office/drawing/2014/main" id="{3363D6AA-C8D9-7DDB-C29D-B3CDF34CC51B}"/>
              </a:ext>
            </a:extLst>
          </p:cNvPr>
          <p:cNvGrpSpPr/>
          <p:nvPr/>
        </p:nvGrpSpPr>
        <p:grpSpPr>
          <a:xfrm>
            <a:off x="838200" y="5180886"/>
            <a:ext cx="10341429" cy="1080000"/>
            <a:chOff x="838200" y="4341814"/>
            <a:chExt cx="10341429" cy="1080000"/>
          </a:xfrm>
        </p:grpSpPr>
        <p:sp>
          <p:nvSpPr>
            <p:cNvPr id="20" name="Oval 19">
              <a:extLst>
                <a:ext uri="{FF2B5EF4-FFF2-40B4-BE49-F238E27FC236}">
                  <a16:creationId xmlns:a16="http://schemas.microsoft.com/office/drawing/2014/main" id="{727E4294-0422-F4E0-3ECA-2102EA56E1A3}"/>
                </a:ext>
              </a:extLst>
            </p:cNvPr>
            <p:cNvSpPr/>
            <p:nvPr/>
          </p:nvSpPr>
          <p:spPr>
            <a:xfrm>
              <a:off x="838200" y="4341814"/>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Filter with solid fill">
              <a:extLst>
                <a:ext uri="{FF2B5EF4-FFF2-40B4-BE49-F238E27FC236}">
                  <a16:creationId xmlns:a16="http://schemas.microsoft.com/office/drawing/2014/main" id="{4798F91F-B58B-325F-D0D0-46BE24BA509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21000" y="4424614"/>
              <a:ext cx="914400" cy="914400"/>
            </a:xfrm>
            <a:prstGeom prst="rect">
              <a:avLst/>
            </a:prstGeom>
          </p:spPr>
        </p:pic>
        <p:sp>
          <p:nvSpPr>
            <p:cNvPr id="22" name="TextBox 21">
              <a:extLst>
                <a:ext uri="{FF2B5EF4-FFF2-40B4-BE49-F238E27FC236}">
                  <a16:creationId xmlns:a16="http://schemas.microsoft.com/office/drawing/2014/main" id="{EE176DC4-FD45-903B-B482-9E4EB1DACA6C}"/>
                </a:ext>
              </a:extLst>
            </p:cNvPr>
            <p:cNvSpPr txBox="1"/>
            <p:nvPr/>
          </p:nvSpPr>
          <p:spPr>
            <a:xfrm>
              <a:off x="2057400" y="4532742"/>
              <a:ext cx="9122229" cy="707886"/>
            </a:xfrm>
            <a:prstGeom prst="rect">
              <a:avLst/>
            </a:prstGeom>
            <a:noFill/>
          </p:spPr>
          <p:txBody>
            <a:bodyPr wrap="square">
              <a:spAutoFit/>
            </a:bodyPr>
            <a:lstStyle/>
            <a:p>
              <a:pPr marL="0" indent="0">
                <a:buNone/>
              </a:pPr>
              <a:r>
                <a:rPr lang="en-US" sz="2000" dirty="0"/>
                <a:t>Using the backdoor criterion, we can determine </a:t>
              </a:r>
              <a:r>
                <a:rPr lang="en-US" sz="2000" b="1" dirty="0"/>
                <a:t>which variables to adjust for</a:t>
              </a:r>
              <a:r>
                <a:rPr lang="en-US" sz="2000" dirty="0"/>
                <a:t> and which to ignore to deconfound the causal relationship of interest</a:t>
              </a:r>
            </a:p>
          </p:txBody>
        </p:sp>
      </p:grpSp>
    </p:spTree>
    <p:extLst>
      <p:ext uri="{BB962C8B-B14F-4D97-AF65-F5344CB8AC3E}">
        <p14:creationId xmlns:p14="http://schemas.microsoft.com/office/powerpoint/2010/main" val="3413016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C54CD9-F5FA-84AC-C220-5BFA1A56205D}"/>
              </a:ext>
            </a:extLst>
          </p:cNvPr>
          <p:cNvSpPr>
            <a:spLocks noGrp="1"/>
          </p:cNvSpPr>
          <p:nvPr>
            <p:ph type="title"/>
          </p:nvPr>
        </p:nvSpPr>
        <p:spPr/>
        <p:txBody>
          <a:bodyPr/>
          <a:lstStyle/>
          <a:p>
            <a:r>
              <a:rPr lang="en-US" dirty="0"/>
              <a:t>Frequentist Methods</a:t>
            </a:r>
          </a:p>
        </p:txBody>
      </p:sp>
      <p:sp>
        <p:nvSpPr>
          <p:cNvPr id="5" name="Text Placeholder 4">
            <a:extLst>
              <a:ext uri="{FF2B5EF4-FFF2-40B4-BE49-F238E27FC236}">
                <a16:creationId xmlns:a16="http://schemas.microsoft.com/office/drawing/2014/main" id="{0D7ABDCA-4D2B-ACF9-11C8-B6303E2E25D5}"/>
              </a:ext>
            </a:extLst>
          </p:cNvPr>
          <p:cNvSpPr>
            <a:spLocks noGrp="1"/>
          </p:cNvSpPr>
          <p:nvPr>
            <p:ph type="body" idx="1"/>
          </p:nvPr>
        </p:nvSpPr>
        <p:spPr/>
        <p:txBody>
          <a:bodyPr/>
          <a:lstStyle/>
          <a:p>
            <a:r>
              <a:rPr lang="en-US" dirty="0"/>
              <a:t>State of the art for statistical inference in software engineering</a:t>
            </a:r>
          </a:p>
        </p:txBody>
      </p:sp>
      <p:sp>
        <p:nvSpPr>
          <p:cNvPr id="2" name="Date Placeholder 1">
            <a:extLst>
              <a:ext uri="{FF2B5EF4-FFF2-40B4-BE49-F238E27FC236}">
                <a16:creationId xmlns:a16="http://schemas.microsoft.com/office/drawing/2014/main" id="{A8751E8E-A88C-7C9F-7045-A815AD25197D}"/>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24191100-E557-BD31-B240-2632CF06E03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33343131-B5E6-988D-00A7-79FFBB0BAE2E}"/>
              </a:ext>
            </a:extLst>
          </p:cNvPr>
          <p:cNvSpPr>
            <a:spLocks noGrp="1"/>
          </p:cNvSpPr>
          <p:nvPr>
            <p:ph type="sldNum" sz="quarter" idx="12"/>
          </p:nvPr>
        </p:nvSpPr>
        <p:spPr/>
        <p:txBody>
          <a:bodyPr/>
          <a:lstStyle/>
          <a:p>
            <a:fld id="{C6EBE6D1-86F0-4C3A-8077-EBA4C5B4BE81}" type="slidenum">
              <a:rPr lang="en-US" smtClean="0"/>
              <a:t>41</a:t>
            </a:fld>
            <a:endParaRPr lang="en-US"/>
          </a:p>
        </p:txBody>
      </p:sp>
    </p:spTree>
    <p:extLst>
      <p:ext uri="{BB962C8B-B14F-4D97-AF65-F5344CB8AC3E}">
        <p14:creationId xmlns:p14="http://schemas.microsoft.com/office/powerpoint/2010/main" val="1823449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E8EA-6E3A-6BA5-658E-7737BD2E20DF}"/>
              </a:ext>
            </a:extLst>
          </p:cNvPr>
          <p:cNvSpPr>
            <a:spLocks noGrp="1"/>
          </p:cNvSpPr>
          <p:nvPr>
            <p:ph type="title"/>
          </p:nvPr>
        </p:nvSpPr>
        <p:spPr/>
        <p:txBody>
          <a:bodyPr/>
          <a:lstStyle/>
          <a:p>
            <a:r>
              <a:rPr lang="sv-SE" dirty="0"/>
              <a:t>Basics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98CB89-5438-AF65-9B07-BE2DE4CD6643}"/>
                  </a:ext>
                </a:extLst>
              </p:cNvPr>
              <p:cNvSpPr>
                <a:spLocks noGrp="1"/>
              </p:cNvSpPr>
              <p:nvPr>
                <p:ph idx="1"/>
              </p:nvPr>
            </p:nvSpPr>
            <p:spPr/>
            <p:txBody>
              <a:bodyPr>
                <a:normAutofit lnSpcReduction="10000"/>
              </a:bodyPr>
              <a:lstStyle/>
              <a:p>
                <a:pPr marL="0" indent="0">
                  <a:buNone/>
                </a:pPr>
                <a:r>
                  <a:rPr lang="en-US" dirty="0"/>
                  <a:t>The basic tool of frequentist methods for data analysis is the </a:t>
                </a:r>
                <a:r>
                  <a:rPr lang="en-US" b="1" dirty="0"/>
                  <a:t>null-hypothesis significance test </a:t>
                </a:r>
                <a:r>
                  <a:rPr lang="en-US" dirty="0"/>
                  <a:t>(NHST). The basic approach is: </a:t>
                </a:r>
              </a:p>
              <a:p>
                <a:pPr marL="914400" lvl="1" indent="-457200">
                  <a:buFont typeface="+mj-lt"/>
                  <a:buAutoNum type="arabicPeriod"/>
                </a:pPr>
                <a:r>
                  <a:rPr lang="en-US" dirty="0"/>
                  <a:t>Formulate a </a:t>
                </a:r>
                <a:r>
                  <a:rPr lang="en-US" b="1" dirty="0"/>
                  <a:t>null-hypothesis</a:t>
                </a:r>
                <a:r>
                  <a:rPr lang="en-US" dirty="0"/>
                  <a:t> and alternate hypothesis</a:t>
                </a:r>
              </a:p>
              <a:p>
                <a:pPr marL="914400" lvl="1" indent="-457200">
                  <a:buFont typeface="+mj-lt"/>
                  <a:buAutoNum type="arabicPeriod"/>
                </a:pPr>
                <a:r>
                  <a:rPr lang="en-US" dirty="0"/>
                  <a:t>Select an appropriate </a:t>
                </a:r>
                <a:r>
                  <a:rPr lang="en-US" b="1" dirty="0"/>
                  <a:t>NHST variant</a:t>
                </a:r>
              </a:p>
              <a:p>
                <a:pPr marL="914400" lvl="1" indent="-457200">
                  <a:buFont typeface="+mj-lt"/>
                  <a:buAutoNum type="arabicPeriod"/>
                </a:pPr>
                <a:r>
                  <a:rPr lang="en-US" b="1" dirty="0"/>
                  <a:t>Stratify</a:t>
                </a:r>
                <a:r>
                  <a:rPr lang="en-US" dirty="0"/>
                  <a:t> the data by the independent variable</a:t>
                </a:r>
              </a:p>
              <a:p>
                <a:pPr marL="914400" lvl="1" indent="-457200">
                  <a:buFont typeface="+mj-lt"/>
                  <a:buAutoNum type="arabicPeriod"/>
                </a:pPr>
                <a:r>
                  <a:rPr lang="en-US" dirty="0"/>
                  <a:t>Perform the test, i.e., determine if there is a </a:t>
                </a:r>
                <a:r>
                  <a:rPr lang="en-US" b="1" dirty="0"/>
                  <a:t>statistically significant difference</a:t>
                </a:r>
                <a:r>
                  <a:rPr lang="en-US" dirty="0"/>
                  <a:t> in the distribution of the outcome variable between the strata</a:t>
                </a:r>
              </a:p>
              <a:p>
                <a:pPr marL="0" indent="0">
                  <a:buNone/>
                </a:pPr>
                <a:r>
                  <a:rPr lang="en-US" noProof="0" dirty="0"/>
                  <a:t>The </a:t>
                </a:r>
                <a:r>
                  <a:rPr lang="en-US" b="1" noProof="0" dirty="0"/>
                  <a:t>p-value</a:t>
                </a:r>
                <a:r>
                  <a:rPr lang="en-US" noProof="0" dirty="0"/>
                  <a:t> represents the probability – under the null-hypothesis – of observing data </a:t>
                </a:r>
                <a:r>
                  <a:rPr lang="en-US" i="1" noProof="0" dirty="0"/>
                  <a:t>at least as extreme </a:t>
                </a:r>
                <a:r>
                  <a:rPr lang="en-US" noProof="0" dirty="0"/>
                  <a:t>as the ones that were actually observed.  If </a:t>
                </a:r>
                <a14:m>
                  <m:oMath xmlns:m="http://schemas.openxmlformats.org/officeDocument/2006/math">
                    <m:r>
                      <a:rPr lang="en-US" b="0" i="1" noProof="0" smtClean="0">
                        <a:latin typeface="Cambria Math" panose="02040503050406030204" pitchFamily="18" charset="0"/>
                      </a:rPr>
                      <m:t>𝑝</m:t>
                    </m:r>
                    <m:r>
                      <a:rPr lang="en-US" b="0" i="1" noProof="0" smtClean="0">
                        <a:latin typeface="Cambria Math" panose="02040503050406030204" pitchFamily="18" charset="0"/>
                      </a:rPr>
                      <m:t>&lt;</m:t>
                    </m:r>
                    <m:r>
                      <a:rPr lang="en-US" b="0" i="1" noProof="0" smtClean="0">
                        <a:latin typeface="Cambria Math" panose="02040503050406030204" pitchFamily="18" charset="0"/>
                        <a:ea typeface="Cambria Math" panose="02040503050406030204" pitchFamily="18" charset="0"/>
                      </a:rPr>
                      <m:t>𝛼</m:t>
                    </m:r>
                  </m:oMath>
                </a14:m>
                <a:r>
                  <a:rPr lang="en-US" noProof="0" dirty="0"/>
                  <a:t> then </a:t>
                </a:r>
                <a14:m>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h</m:t>
                        </m:r>
                      </m:e>
                      <m:sub>
                        <m:r>
                          <a:rPr lang="en-US" b="0" i="1" noProof="0" smtClean="0">
                            <a:latin typeface="Cambria Math" panose="02040503050406030204" pitchFamily="18" charset="0"/>
                          </a:rPr>
                          <m:t>0</m:t>
                        </m:r>
                      </m:sub>
                    </m:sSub>
                  </m:oMath>
                </a14:m>
                <a:r>
                  <a:rPr lang="en-US" noProof="0" dirty="0"/>
                  <a:t> is an unlikely explanation for the</a:t>
                </a:r>
                <a:r>
                  <a:rPr lang="en-US" dirty="0"/>
                  <a:t> data and it can be rejected.</a:t>
                </a:r>
                <a:endParaRPr lang="en-US" noProof="0" dirty="0"/>
              </a:p>
            </p:txBody>
          </p:sp>
        </mc:Choice>
        <mc:Fallback>
          <p:sp>
            <p:nvSpPr>
              <p:cNvPr id="3" name="Content Placeholder 2">
                <a:extLst>
                  <a:ext uri="{FF2B5EF4-FFF2-40B4-BE49-F238E27FC236}">
                    <a16:creationId xmlns:a16="http://schemas.microsoft.com/office/drawing/2014/main" id="{C298CB89-5438-AF65-9B07-BE2DE4CD6643}"/>
                  </a:ext>
                </a:extLst>
              </p:cNvPr>
              <p:cNvSpPr>
                <a:spLocks noGrp="1" noRot="1" noChangeAspect="1" noMove="1" noResize="1" noEditPoints="1" noAdjustHandles="1" noChangeArrowheads="1" noChangeShapeType="1" noTextEdit="1"/>
              </p:cNvSpPr>
              <p:nvPr>
                <p:ph idx="1"/>
              </p:nvPr>
            </p:nvSpPr>
            <p:spPr>
              <a:blipFill>
                <a:blip r:embed="rId2"/>
                <a:stretch>
                  <a:fillRect l="-1217" t="-3081" r="-812" b="-252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A07BE34-FDB7-8E5B-38EB-CD34F0EAA3F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454DB61D-CE38-66E6-E6C7-82EB92E5ED7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4335E79-1584-D8A2-9182-3E4E56470C21}"/>
              </a:ext>
            </a:extLst>
          </p:cNvPr>
          <p:cNvSpPr>
            <a:spLocks noGrp="1"/>
          </p:cNvSpPr>
          <p:nvPr>
            <p:ph type="sldNum" sz="quarter" idx="12"/>
          </p:nvPr>
        </p:nvSpPr>
        <p:spPr/>
        <p:txBody>
          <a:bodyPr/>
          <a:lstStyle/>
          <a:p>
            <a:fld id="{C6EBE6D1-86F0-4C3A-8077-EBA4C5B4BE81}" type="slidenum">
              <a:rPr lang="en-US" smtClean="0"/>
              <a:t>42</a:t>
            </a:fld>
            <a:endParaRPr lang="en-US"/>
          </a:p>
        </p:txBody>
      </p:sp>
    </p:spTree>
    <p:extLst>
      <p:ext uri="{BB962C8B-B14F-4D97-AF65-F5344CB8AC3E}">
        <p14:creationId xmlns:p14="http://schemas.microsoft.com/office/powerpoint/2010/main" val="2796888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7B2E-7188-71F6-DBBD-B203A4554C0E}"/>
              </a:ext>
            </a:extLst>
          </p:cNvPr>
          <p:cNvSpPr>
            <a:spLocks noGrp="1"/>
          </p:cNvSpPr>
          <p:nvPr>
            <p:ph type="title"/>
          </p:nvPr>
        </p:nvSpPr>
        <p:spPr/>
        <p:txBody>
          <a:bodyPr/>
          <a:lstStyle/>
          <a:p>
            <a:r>
              <a:rPr lang="en-US" dirty="0"/>
              <a:t>Issues</a:t>
            </a:r>
          </a:p>
        </p:txBody>
      </p:sp>
      <p:sp>
        <p:nvSpPr>
          <p:cNvPr id="19" name="Content Placeholder 18">
            <a:extLst>
              <a:ext uri="{FF2B5EF4-FFF2-40B4-BE49-F238E27FC236}">
                <a16:creationId xmlns:a16="http://schemas.microsoft.com/office/drawing/2014/main" id="{6E5B20EE-50BF-B09E-405E-F464303AEFEB}"/>
              </a:ext>
            </a:extLst>
          </p:cNvPr>
          <p:cNvSpPr>
            <a:spLocks noGrp="1"/>
          </p:cNvSpPr>
          <p:nvPr>
            <p:ph idx="1"/>
          </p:nvPr>
        </p:nvSpPr>
        <p:spPr>
          <a:xfrm>
            <a:off x="838200" y="1825625"/>
            <a:ext cx="10515600" cy="1012324"/>
          </a:xfrm>
        </p:spPr>
        <p:txBody>
          <a:bodyPr/>
          <a:lstStyle/>
          <a:p>
            <a:pPr marL="0" indent="0">
              <a:buNone/>
            </a:pPr>
            <a:r>
              <a:rPr lang="en-US" dirty="0"/>
              <a:t>Frequentist methods are under critique for at least the following three reasons.</a:t>
            </a:r>
          </a:p>
        </p:txBody>
      </p:sp>
      <p:sp>
        <p:nvSpPr>
          <p:cNvPr id="4" name="Date Placeholder 3">
            <a:extLst>
              <a:ext uri="{FF2B5EF4-FFF2-40B4-BE49-F238E27FC236}">
                <a16:creationId xmlns:a16="http://schemas.microsoft.com/office/drawing/2014/main" id="{E16D03E6-23FC-A61A-60AB-1C1036B30E2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8A9F93C5-1BE2-6E96-8E72-6F8A75A414B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BC4C470-D98D-0639-8A2C-600451F8AB9B}"/>
              </a:ext>
            </a:extLst>
          </p:cNvPr>
          <p:cNvSpPr>
            <a:spLocks noGrp="1"/>
          </p:cNvSpPr>
          <p:nvPr>
            <p:ph type="sldNum" sz="quarter" idx="12"/>
          </p:nvPr>
        </p:nvSpPr>
        <p:spPr/>
        <p:txBody>
          <a:bodyPr/>
          <a:lstStyle/>
          <a:p>
            <a:fld id="{C6EBE6D1-86F0-4C3A-8077-EBA4C5B4BE81}" type="slidenum">
              <a:rPr lang="en-US" smtClean="0"/>
              <a:t>43</a:t>
            </a:fld>
            <a:endParaRPr lang="en-US"/>
          </a:p>
        </p:txBody>
      </p:sp>
      <p:grpSp>
        <p:nvGrpSpPr>
          <p:cNvPr id="7" name="Group 6">
            <a:extLst>
              <a:ext uri="{FF2B5EF4-FFF2-40B4-BE49-F238E27FC236}">
                <a16:creationId xmlns:a16="http://schemas.microsoft.com/office/drawing/2014/main" id="{4AB53D48-622A-DDBF-303F-5EAD6B366E51}"/>
              </a:ext>
            </a:extLst>
          </p:cNvPr>
          <p:cNvGrpSpPr/>
          <p:nvPr/>
        </p:nvGrpSpPr>
        <p:grpSpPr>
          <a:xfrm>
            <a:off x="2501400" y="3098529"/>
            <a:ext cx="1080000" cy="1080000"/>
            <a:chOff x="2501400" y="3098529"/>
            <a:chExt cx="1080000" cy="1080000"/>
          </a:xfrm>
        </p:grpSpPr>
        <p:sp>
          <p:nvSpPr>
            <p:cNvPr id="8" name="Oval 7">
              <a:extLst>
                <a:ext uri="{FF2B5EF4-FFF2-40B4-BE49-F238E27FC236}">
                  <a16:creationId xmlns:a16="http://schemas.microsoft.com/office/drawing/2014/main" id="{381D6716-7192-8A02-AF0D-6A3A1E7E63AF}"/>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Signpost with solid fill">
              <a:extLst>
                <a:ext uri="{FF2B5EF4-FFF2-40B4-BE49-F238E27FC236}">
                  <a16:creationId xmlns:a16="http://schemas.microsoft.com/office/drawing/2014/main" id="{429082C1-7FAB-5F67-AE21-B3DF1337F4F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584200" y="3181329"/>
              <a:ext cx="914400" cy="914400"/>
            </a:xfrm>
            <a:prstGeom prst="rect">
              <a:avLst/>
            </a:prstGeom>
          </p:spPr>
        </p:pic>
      </p:grpSp>
      <p:grpSp>
        <p:nvGrpSpPr>
          <p:cNvPr id="10" name="Group 9">
            <a:extLst>
              <a:ext uri="{FF2B5EF4-FFF2-40B4-BE49-F238E27FC236}">
                <a16:creationId xmlns:a16="http://schemas.microsoft.com/office/drawing/2014/main" id="{8025EC1F-F6AC-3773-D39F-D6DB8805F28F}"/>
              </a:ext>
            </a:extLst>
          </p:cNvPr>
          <p:cNvGrpSpPr/>
          <p:nvPr/>
        </p:nvGrpSpPr>
        <p:grpSpPr>
          <a:xfrm>
            <a:off x="8527800" y="3096918"/>
            <a:ext cx="1080000" cy="1080000"/>
            <a:chOff x="2501400" y="3098529"/>
            <a:chExt cx="1080000" cy="1080000"/>
          </a:xfrm>
        </p:grpSpPr>
        <p:sp>
          <p:nvSpPr>
            <p:cNvPr id="11" name="Oval 10">
              <a:extLst>
                <a:ext uri="{FF2B5EF4-FFF2-40B4-BE49-F238E27FC236}">
                  <a16:creationId xmlns:a16="http://schemas.microsoft.com/office/drawing/2014/main" id="{90AA446A-8A00-5AC9-215E-D93B18B16222}"/>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Arrow: Rotate right with solid fill">
              <a:extLst>
                <a:ext uri="{FF2B5EF4-FFF2-40B4-BE49-F238E27FC236}">
                  <a16:creationId xmlns:a16="http://schemas.microsoft.com/office/drawing/2014/main" id="{30776BB9-0CA4-5F76-0C94-017D0A50FF7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84200" y="3181329"/>
              <a:ext cx="914400" cy="914400"/>
            </a:xfrm>
            <a:prstGeom prst="rect">
              <a:avLst/>
            </a:prstGeom>
          </p:spPr>
        </p:pic>
      </p:grpSp>
      <p:sp>
        <p:nvSpPr>
          <p:cNvPr id="13" name="TextBox 12">
            <a:extLst>
              <a:ext uri="{FF2B5EF4-FFF2-40B4-BE49-F238E27FC236}">
                <a16:creationId xmlns:a16="http://schemas.microsoft.com/office/drawing/2014/main" id="{2E29EA92-B45F-F752-8BB4-98E7A0B588F3}"/>
              </a:ext>
            </a:extLst>
          </p:cNvPr>
          <p:cNvSpPr txBox="1"/>
          <p:nvPr/>
        </p:nvSpPr>
        <p:spPr>
          <a:xfrm>
            <a:off x="1800428" y="4435887"/>
            <a:ext cx="2481943" cy="646331"/>
          </a:xfrm>
          <a:prstGeom prst="rect">
            <a:avLst/>
          </a:prstGeom>
          <a:noFill/>
        </p:spPr>
        <p:txBody>
          <a:bodyPr wrap="square" rtlCol="0">
            <a:spAutoFit/>
          </a:bodyPr>
          <a:lstStyle/>
          <a:p>
            <a:pPr algn="ctr"/>
            <a:r>
              <a:rPr lang="en-US" b="1" dirty="0"/>
              <a:t>Arbitrary</a:t>
            </a:r>
            <a:br>
              <a:rPr lang="en-US" b="1" dirty="0"/>
            </a:br>
            <a:r>
              <a:rPr lang="en-US" b="1" dirty="0"/>
              <a:t>significance level</a:t>
            </a:r>
          </a:p>
        </p:txBody>
      </p:sp>
      <p:sp>
        <p:nvSpPr>
          <p:cNvPr id="14" name="TextBox 13">
            <a:extLst>
              <a:ext uri="{FF2B5EF4-FFF2-40B4-BE49-F238E27FC236}">
                <a16:creationId xmlns:a16="http://schemas.microsoft.com/office/drawing/2014/main" id="{FADC24E1-A535-04C6-7C9F-FEC546AB65E6}"/>
              </a:ext>
            </a:extLst>
          </p:cNvPr>
          <p:cNvSpPr txBox="1"/>
          <p:nvPr/>
        </p:nvSpPr>
        <p:spPr>
          <a:xfrm>
            <a:off x="7826828" y="4432665"/>
            <a:ext cx="2481943" cy="646331"/>
          </a:xfrm>
          <a:prstGeom prst="rect">
            <a:avLst/>
          </a:prstGeom>
          <a:noFill/>
        </p:spPr>
        <p:txBody>
          <a:bodyPr wrap="square" rtlCol="0">
            <a:spAutoFit/>
          </a:bodyPr>
          <a:lstStyle/>
          <a:p>
            <a:pPr algn="ctr"/>
            <a:r>
              <a:rPr lang="en-US" b="1" dirty="0"/>
              <a:t>Unsound extension</a:t>
            </a:r>
            <a:br>
              <a:rPr lang="en-US" b="1" dirty="0"/>
            </a:br>
            <a:r>
              <a:rPr lang="en-US" b="1" dirty="0"/>
              <a:t>of the modus tollens</a:t>
            </a:r>
          </a:p>
        </p:txBody>
      </p:sp>
      <p:grpSp>
        <p:nvGrpSpPr>
          <p:cNvPr id="15" name="Group 14">
            <a:extLst>
              <a:ext uri="{FF2B5EF4-FFF2-40B4-BE49-F238E27FC236}">
                <a16:creationId xmlns:a16="http://schemas.microsoft.com/office/drawing/2014/main" id="{998CAB31-BB57-F3D7-F87C-D9E5D2CFC595}"/>
              </a:ext>
            </a:extLst>
          </p:cNvPr>
          <p:cNvGrpSpPr/>
          <p:nvPr/>
        </p:nvGrpSpPr>
        <p:grpSpPr>
          <a:xfrm>
            <a:off x="5514599" y="3095307"/>
            <a:ext cx="1080000" cy="1080000"/>
            <a:chOff x="2501400" y="3098529"/>
            <a:chExt cx="1080000" cy="1080000"/>
          </a:xfrm>
        </p:grpSpPr>
        <p:sp>
          <p:nvSpPr>
            <p:cNvPr id="16" name="Oval 15">
              <a:extLst>
                <a:ext uri="{FF2B5EF4-FFF2-40B4-BE49-F238E27FC236}">
                  <a16:creationId xmlns:a16="http://schemas.microsoft.com/office/drawing/2014/main" id="{B397B5B6-B8F4-BC1A-6FCD-78D0FF215903}"/>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descr="Filter with solid fill">
              <a:extLst>
                <a:ext uri="{FF2B5EF4-FFF2-40B4-BE49-F238E27FC236}">
                  <a16:creationId xmlns:a16="http://schemas.microsoft.com/office/drawing/2014/main" id="{880E859D-A30E-DF66-41B3-6810D996BFB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584200" y="3181329"/>
              <a:ext cx="914400" cy="914400"/>
            </a:xfrm>
            <a:prstGeom prst="rect">
              <a:avLst/>
            </a:prstGeom>
          </p:spPr>
        </p:pic>
      </p:grpSp>
      <p:sp>
        <p:nvSpPr>
          <p:cNvPr id="18" name="TextBox 17">
            <a:extLst>
              <a:ext uri="{FF2B5EF4-FFF2-40B4-BE49-F238E27FC236}">
                <a16:creationId xmlns:a16="http://schemas.microsoft.com/office/drawing/2014/main" id="{969FD27B-D03C-1E5E-C045-8099F4C501F6}"/>
              </a:ext>
            </a:extLst>
          </p:cNvPr>
          <p:cNvSpPr txBox="1"/>
          <p:nvPr/>
        </p:nvSpPr>
        <p:spPr>
          <a:xfrm>
            <a:off x="4813627" y="4432665"/>
            <a:ext cx="2481943" cy="646331"/>
          </a:xfrm>
          <a:prstGeom prst="rect">
            <a:avLst/>
          </a:prstGeom>
          <a:noFill/>
        </p:spPr>
        <p:txBody>
          <a:bodyPr wrap="square" rtlCol="0">
            <a:spAutoFit/>
          </a:bodyPr>
          <a:lstStyle/>
          <a:p>
            <a:pPr algn="ctr"/>
            <a:r>
              <a:rPr lang="en-US" b="1" dirty="0"/>
              <a:t>Oversimplified summary</a:t>
            </a:r>
          </a:p>
        </p:txBody>
      </p:sp>
    </p:spTree>
    <p:extLst>
      <p:ext uri="{BB962C8B-B14F-4D97-AF65-F5344CB8AC3E}">
        <p14:creationId xmlns:p14="http://schemas.microsoft.com/office/powerpoint/2010/main" val="3872306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66D2-D263-B6F5-A899-48C8A2FBA4B7}"/>
              </a:ext>
            </a:extLst>
          </p:cNvPr>
          <p:cNvSpPr>
            <a:spLocks noGrp="1"/>
          </p:cNvSpPr>
          <p:nvPr>
            <p:ph type="title"/>
          </p:nvPr>
        </p:nvSpPr>
        <p:spPr/>
        <p:txBody>
          <a:bodyPr/>
          <a:lstStyle/>
          <a:p>
            <a:r>
              <a:rPr lang="sv-SE" dirty="0"/>
              <a:t>Modus tollens in </a:t>
            </a:r>
            <a:r>
              <a:rPr lang="sv-SE" dirty="0" err="1"/>
              <a:t>frequentist</a:t>
            </a:r>
            <a:r>
              <a:rPr lang="sv-SE" dirty="0"/>
              <a:t> </a:t>
            </a:r>
            <a:r>
              <a:rPr lang="sv-SE" dirty="0" err="1"/>
              <a:t>Analyses</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E139CE-FAB0-4A27-50CC-F0C74C8008E1}"/>
                  </a:ext>
                </a:extLst>
              </p:cNvPr>
              <p:cNvSpPr txBox="1"/>
              <p:nvPr/>
            </p:nvSpPr>
            <p:spPr>
              <a:xfrm>
                <a:off x="1501906" y="3548487"/>
                <a:ext cx="1095749"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sv-SE" b="0" i="1" smtClean="0">
                              <a:latin typeface="Cambria Math" panose="02040503050406030204" pitchFamily="18" charset="0"/>
                            </a:rPr>
                            <m:t>𝑋</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𝑌</m:t>
                          </m:r>
                          <m:r>
                            <a:rPr lang="sv-SE" b="0" i="1" smtClean="0">
                              <a:latin typeface="Cambria Math" panose="02040503050406030204" pitchFamily="18"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𝑌</m:t>
                          </m:r>
                        </m:num>
                        <m:den>
                          <m:r>
                            <a:rPr lang="en-US"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𝑋</m:t>
                          </m:r>
                        </m:den>
                      </m:f>
                    </m:oMath>
                  </m:oMathPara>
                </a14:m>
                <a:endParaRPr lang="en-US" dirty="0"/>
              </a:p>
            </p:txBody>
          </p:sp>
        </mc:Choice>
        <mc:Fallback xmlns="">
          <p:sp>
            <p:nvSpPr>
              <p:cNvPr id="4" name="TextBox 3">
                <a:extLst>
                  <a:ext uri="{FF2B5EF4-FFF2-40B4-BE49-F238E27FC236}">
                    <a16:creationId xmlns:a16="http://schemas.microsoft.com/office/drawing/2014/main" id="{01E139CE-FAB0-4A27-50CC-F0C74C8008E1}"/>
                  </a:ext>
                </a:extLst>
              </p:cNvPr>
              <p:cNvSpPr txBox="1">
                <a:spLocks noRot="1" noChangeAspect="1" noMove="1" noResize="1" noEditPoints="1" noAdjustHandles="1" noChangeArrowheads="1" noChangeShapeType="1" noTextEdit="1"/>
              </p:cNvSpPr>
              <p:nvPr/>
            </p:nvSpPr>
            <p:spPr>
              <a:xfrm>
                <a:off x="1501906" y="3548487"/>
                <a:ext cx="1095749" cy="51674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978817-8F79-0395-08FF-20352932FAE7}"/>
                  </a:ext>
                </a:extLst>
              </p:cNvPr>
              <p:cNvSpPr txBox="1"/>
              <p:nvPr/>
            </p:nvSpPr>
            <p:spPr>
              <a:xfrm>
                <a:off x="4550469" y="3512900"/>
                <a:ext cx="1399422" cy="587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sv-SE" b="0" i="1" smtClean="0">
                              <a:latin typeface="Cambria Math" panose="02040503050406030204" pitchFamily="18" charset="0"/>
                            </a:rPr>
                            <m:t>𝑃</m:t>
                          </m:r>
                          <m:d>
                            <m:dPr>
                              <m:begChr m:val="["/>
                              <m:endChr m:val="]"/>
                              <m:ctrlPr>
                                <a:rPr lang="sv-SE" b="0" i="1" smtClean="0">
                                  <a:latin typeface="Cambria Math" panose="02040503050406030204" pitchFamily="18" charset="0"/>
                                </a:rPr>
                              </m:ctrlPr>
                            </m:dPr>
                            <m:e>
                              <m:r>
                                <a:rPr lang="sv-SE" b="0" i="1" smtClean="0">
                                  <a:latin typeface="Cambria Math" panose="02040503050406030204" pitchFamily="18" charset="0"/>
                                </a:rPr>
                                <m:t>𝑌</m:t>
                              </m:r>
                            </m:e>
                            <m:e>
                              <m:r>
                                <a:rPr lang="sv-SE" b="0" i="1" smtClean="0">
                                  <a:latin typeface="Cambria Math" panose="02040503050406030204" pitchFamily="18" charset="0"/>
                                </a:rPr>
                                <m:t>𝑋</m:t>
                              </m:r>
                            </m:e>
                          </m:d>
                          <m:r>
                            <a:rPr lang="sv-SE" b="0" i="1" smtClean="0">
                              <a:latin typeface="Cambria Math" panose="02040503050406030204" pitchFamily="18" charset="0"/>
                            </a:rPr>
                            <m:t>&lt;</m:t>
                          </m:r>
                          <m:r>
                            <a:rPr lang="sv-SE" b="0" i="1" smtClean="0">
                              <a:latin typeface="Cambria Math" panose="02040503050406030204" pitchFamily="18" charset="0"/>
                              <a:ea typeface="Cambria Math" panose="02040503050406030204" pitchFamily="18" charset="0"/>
                            </a:rPr>
                            <m:t>𝜖</m:t>
                          </m:r>
                          <m:r>
                            <a:rPr lang="sv-SE" b="0" i="1" smtClean="0">
                              <a:latin typeface="Cambria Math" panose="02040503050406030204" pitchFamily="18"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𝑌</m:t>
                          </m:r>
                        </m:num>
                        <m:den>
                          <m:r>
                            <a:rPr lang="sv-SE" b="0" i="1" smtClean="0">
                              <a:latin typeface="Cambria Math" panose="02040503050406030204" pitchFamily="18" charset="0"/>
                            </a:rPr>
                            <m:t>𝑃</m:t>
                          </m:r>
                          <m:d>
                            <m:dPr>
                              <m:begChr m:val="["/>
                              <m:endChr m:val="]"/>
                              <m:ctrlPr>
                                <a:rPr lang="sv-SE" b="0" i="1" smtClean="0">
                                  <a:latin typeface="Cambria Math" panose="02040503050406030204" pitchFamily="18" charset="0"/>
                                </a:rPr>
                              </m:ctrlPr>
                            </m:dPr>
                            <m:e>
                              <m:r>
                                <a:rPr lang="sv-SE" b="0" i="1" smtClean="0">
                                  <a:latin typeface="Cambria Math" panose="02040503050406030204" pitchFamily="18" charset="0"/>
                                </a:rPr>
                                <m:t>𝑋</m:t>
                              </m:r>
                            </m:e>
                          </m:d>
                          <m:r>
                            <a:rPr lang="sv-SE" b="0" i="1" smtClean="0">
                              <a:latin typeface="Cambria Math" panose="02040503050406030204" pitchFamily="18" charset="0"/>
                            </a:rPr>
                            <m:t>&lt; </m:t>
                          </m:r>
                          <m:r>
                            <a:rPr lang="sv-SE" b="0" i="1" smtClean="0">
                              <a:latin typeface="Cambria Math" panose="02040503050406030204" pitchFamily="18" charset="0"/>
                              <a:ea typeface="Cambria Math" panose="02040503050406030204" pitchFamily="18" charset="0"/>
                            </a:rPr>
                            <m:t>𝜖</m:t>
                          </m:r>
                        </m:den>
                      </m:f>
                    </m:oMath>
                  </m:oMathPara>
                </a14:m>
                <a:endParaRPr lang="en-US" dirty="0"/>
              </a:p>
            </p:txBody>
          </p:sp>
        </mc:Choice>
        <mc:Fallback xmlns="">
          <p:sp>
            <p:nvSpPr>
              <p:cNvPr id="5" name="TextBox 4">
                <a:extLst>
                  <a:ext uri="{FF2B5EF4-FFF2-40B4-BE49-F238E27FC236}">
                    <a16:creationId xmlns:a16="http://schemas.microsoft.com/office/drawing/2014/main" id="{B3978817-8F79-0395-08FF-20352932FAE7}"/>
                  </a:ext>
                </a:extLst>
              </p:cNvPr>
              <p:cNvSpPr txBox="1">
                <a:spLocks noRot="1" noChangeAspect="1" noMove="1" noResize="1" noEditPoints="1" noAdjustHandles="1" noChangeArrowheads="1" noChangeShapeType="1" noTextEdit="1"/>
              </p:cNvSpPr>
              <p:nvPr/>
            </p:nvSpPr>
            <p:spPr>
              <a:xfrm>
                <a:off x="4550469" y="3512900"/>
                <a:ext cx="1399422" cy="587918"/>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922ABEA-2375-E323-C5A3-0A30A1971457}"/>
              </a:ext>
            </a:extLst>
          </p:cNvPr>
          <p:cNvSpPr txBox="1"/>
          <p:nvPr/>
        </p:nvSpPr>
        <p:spPr>
          <a:xfrm>
            <a:off x="1260348" y="2917247"/>
            <a:ext cx="1578864" cy="369332"/>
          </a:xfrm>
          <a:prstGeom prst="rect">
            <a:avLst/>
          </a:prstGeom>
          <a:noFill/>
        </p:spPr>
        <p:txBody>
          <a:bodyPr wrap="square" rtlCol="0">
            <a:spAutoFit/>
          </a:bodyPr>
          <a:lstStyle/>
          <a:p>
            <a:pPr algn="ctr"/>
            <a:r>
              <a:rPr lang="sv-SE" b="1" dirty="0"/>
              <a:t>Modus tollens</a:t>
            </a:r>
            <a:endParaRPr lang="en-US" b="1" dirty="0"/>
          </a:p>
        </p:txBody>
      </p:sp>
      <p:sp>
        <p:nvSpPr>
          <p:cNvPr id="7" name="TextBox 6">
            <a:extLst>
              <a:ext uri="{FF2B5EF4-FFF2-40B4-BE49-F238E27FC236}">
                <a16:creationId xmlns:a16="http://schemas.microsoft.com/office/drawing/2014/main" id="{F4CC0F3C-A760-AB3F-62A2-D6D88F4EBBF7}"/>
              </a:ext>
            </a:extLst>
          </p:cNvPr>
          <p:cNvSpPr txBox="1"/>
          <p:nvPr/>
        </p:nvSpPr>
        <p:spPr>
          <a:xfrm>
            <a:off x="4038600" y="2917247"/>
            <a:ext cx="2423160" cy="369332"/>
          </a:xfrm>
          <a:prstGeom prst="rect">
            <a:avLst/>
          </a:prstGeom>
          <a:noFill/>
        </p:spPr>
        <p:txBody>
          <a:bodyPr wrap="square" rtlCol="0">
            <a:spAutoFit/>
          </a:bodyPr>
          <a:lstStyle/>
          <a:p>
            <a:pPr algn="ctr"/>
            <a:r>
              <a:rPr lang="en-US" b="1" dirty="0"/>
              <a:t>Probabilistic extension</a:t>
            </a:r>
          </a:p>
        </p:txBody>
      </p:sp>
      <p:sp>
        <p:nvSpPr>
          <p:cNvPr id="8" name="TextBox 7">
            <a:extLst>
              <a:ext uri="{FF2B5EF4-FFF2-40B4-BE49-F238E27FC236}">
                <a16:creationId xmlns:a16="http://schemas.microsoft.com/office/drawing/2014/main" id="{AB979E5C-D899-33DC-E06A-6FF3CF790756}"/>
              </a:ext>
            </a:extLst>
          </p:cNvPr>
          <p:cNvSpPr txBox="1"/>
          <p:nvPr/>
        </p:nvSpPr>
        <p:spPr>
          <a:xfrm>
            <a:off x="978312" y="4313826"/>
            <a:ext cx="2142936" cy="1200329"/>
          </a:xfrm>
          <a:prstGeom prst="rect">
            <a:avLst/>
          </a:prstGeom>
          <a:noFill/>
        </p:spPr>
        <p:txBody>
          <a:bodyPr wrap="square">
            <a:spAutoFit/>
          </a:bodyPr>
          <a:lstStyle/>
          <a:p>
            <a:pPr algn="ctr"/>
            <a:r>
              <a:rPr lang="en-US" sz="1800" b="0" i="0" u="none" strike="noStrike" baseline="0" dirty="0">
                <a:solidFill>
                  <a:srgbClr val="231F20"/>
                </a:solidFill>
                <a:latin typeface="AdvP4C4E59"/>
              </a:rPr>
              <a:t>If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implies that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is false, and we observe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then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is false.</a:t>
            </a:r>
            <a:endParaRPr lang="en-US" dirty="0"/>
          </a:p>
        </p:txBody>
      </p:sp>
      <p:sp>
        <p:nvSpPr>
          <p:cNvPr id="9" name="TextBox 8">
            <a:extLst>
              <a:ext uri="{FF2B5EF4-FFF2-40B4-BE49-F238E27FC236}">
                <a16:creationId xmlns:a16="http://schemas.microsoft.com/office/drawing/2014/main" id="{74F30277-4E4C-7E85-41DC-67B679EF2809}"/>
              </a:ext>
            </a:extLst>
          </p:cNvPr>
          <p:cNvSpPr txBox="1"/>
          <p:nvPr/>
        </p:nvSpPr>
        <p:spPr>
          <a:xfrm>
            <a:off x="838200" y="6017796"/>
            <a:ext cx="6094476" cy="338554"/>
          </a:xfrm>
          <a:prstGeom prst="rect">
            <a:avLst/>
          </a:prstGeom>
          <a:noFill/>
        </p:spPr>
        <p:txBody>
          <a:bodyPr wrap="square">
            <a:spAutoFit/>
          </a:bodyPr>
          <a:lstStyle/>
          <a:p>
            <a:r>
              <a:rPr lang="en-US" sz="800" dirty="0" err="1"/>
              <a:t>Furia</a:t>
            </a:r>
            <a:r>
              <a:rPr lang="en-US" sz="800" dirty="0"/>
              <a:t>, C. A., Feldt, R., &amp; </a:t>
            </a:r>
            <a:r>
              <a:rPr lang="en-US" sz="800" dirty="0" err="1"/>
              <a:t>Torkar</a:t>
            </a:r>
            <a:r>
              <a:rPr lang="en-US" sz="800" dirty="0"/>
              <a:t>, R. (2019). Bayesian data analysis in empirical software engineering research. </a:t>
            </a:r>
            <a:r>
              <a:rPr lang="en-US" sz="800" i="1" dirty="0"/>
              <a:t>IEEE Transactions on Software Engineering</a:t>
            </a:r>
            <a:r>
              <a:rPr lang="en-US" sz="800" dirty="0"/>
              <a:t>, </a:t>
            </a:r>
            <a:r>
              <a:rPr lang="en-US" sz="800" i="1" dirty="0"/>
              <a:t>47</a:t>
            </a:r>
            <a:r>
              <a:rPr lang="en-US" sz="800" dirty="0"/>
              <a:t>(9), 1786-1810.</a:t>
            </a:r>
          </a:p>
        </p:txBody>
      </p:sp>
      <p:sp>
        <p:nvSpPr>
          <p:cNvPr id="10" name="TextBox 9">
            <a:extLst>
              <a:ext uri="{FF2B5EF4-FFF2-40B4-BE49-F238E27FC236}">
                <a16:creationId xmlns:a16="http://schemas.microsoft.com/office/drawing/2014/main" id="{29061E4B-C563-78C5-B8D9-5A4EDEB67308}"/>
              </a:ext>
            </a:extLst>
          </p:cNvPr>
          <p:cNvSpPr txBox="1"/>
          <p:nvPr/>
        </p:nvSpPr>
        <p:spPr>
          <a:xfrm>
            <a:off x="3829431" y="4313826"/>
            <a:ext cx="2841498" cy="1477328"/>
          </a:xfrm>
          <a:prstGeom prst="rect">
            <a:avLst/>
          </a:prstGeom>
          <a:noFill/>
        </p:spPr>
        <p:txBody>
          <a:bodyPr wrap="square">
            <a:spAutoFit/>
          </a:bodyPr>
          <a:lstStyle/>
          <a:p>
            <a:pPr algn="ctr"/>
            <a:r>
              <a:rPr lang="en-US" sz="1800" b="0" i="0" u="none" strike="noStrike" baseline="0" dirty="0">
                <a:solidFill>
                  <a:srgbClr val="231F20"/>
                </a:solidFill>
                <a:latin typeface="AdvP4C4E59"/>
              </a:rPr>
              <a:t>If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implies that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is </a:t>
            </a:r>
            <a:r>
              <a:rPr lang="en-US" sz="1800" b="0" i="0" u="none" strike="noStrike" baseline="0" dirty="0">
                <a:solidFill>
                  <a:srgbClr val="231F20"/>
                </a:solidFill>
                <a:latin typeface="AdvP4C4E51"/>
              </a:rPr>
              <a:t>probably </a:t>
            </a:r>
            <a:r>
              <a:rPr lang="en-US" sz="1800" b="0" i="0" u="none" strike="noStrike" baseline="0" dirty="0">
                <a:solidFill>
                  <a:srgbClr val="231F20"/>
                </a:solidFill>
                <a:latin typeface="AdvP4C4E59"/>
              </a:rPr>
              <a:t>false (equivalently: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is improbably true), and we observe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then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is </a:t>
            </a:r>
            <a:r>
              <a:rPr lang="en-US" sz="1800" b="0" i="0" u="none" strike="noStrike" baseline="0" dirty="0">
                <a:solidFill>
                  <a:srgbClr val="231F20"/>
                </a:solidFill>
                <a:latin typeface="AdvP4C4E51"/>
              </a:rPr>
              <a:t>probably </a:t>
            </a:r>
            <a:r>
              <a:rPr lang="en-US" sz="1800" b="0" i="0" u="none" strike="noStrike" baseline="0" dirty="0">
                <a:solidFill>
                  <a:srgbClr val="231F20"/>
                </a:solidFill>
                <a:latin typeface="AdvP4C4E59"/>
              </a:rPr>
              <a:t>false.</a:t>
            </a:r>
            <a:endParaRPr lang="en-US" dirty="0"/>
          </a:p>
        </p:txBody>
      </p:sp>
      <p:cxnSp>
        <p:nvCxnSpPr>
          <p:cNvPr id="11" name="Straight Arrow Connector 10">
            <a:extLst>
              <a:ext uri="{FF2B5EF4-FFF2-40B4-BE49-F238E27FC236}">
                <a16:creationId xmlns:a16="http://schemas.microsoft.com/office/drawing/2014/main" id="{FF66A466-3C99-E87F-0DD1-FF315B1E06F9}"/>
              </a:ext>
            </a:extLst>
          </p:cNvPr>
          <p:cNvCxnSpPr>
            <a:cxnSpLocks/>
            <a:stCxn id="6" idx="3"/>
            <a:endCxn id="7" idx="1"/>
          </p:cNvCxnSpPr>
          <p:nvPr/>
        </p:nvCxnSpPr>
        <p:spPr>
          <a:xfrm>
            <a:off x="2839212" y="3101913"/>
            <a:ext cx="1199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78F2AD7-9BBD-9FF4-0639-6594A8CD0548}"/>
              </a:ext>
            </a:extLst>
          </p:cNvPr>
          <p:cNvSpPr/>
          <p:nvPr/>
        </p:nvSpPr>
        <p:spPr>
          <a:xfrm>
            <a:off x="7251192" y="2790139"/>
            <a:ext cx="4178808" cy="14773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Example 1:</a:t>
            </a:r>
          </a:p>
          <a:p>
            <a:pPr marL="285750" indent="-285750">
              <a:buFont typeface="Arial" panose="020B0604020202020204" pitchFamily="34" charset="0"/>
              <a:buChar char="•"/>
            </a:pPr>
            <a:r>
              <a:rPr lang="en-US" dirty="0">
                <a:solidFill>
                  <a:schemeClr val="tx1"/>
                </a:solidFill>
              </a:rPr>
              <a:t>X: a person lives in Switzerland</a:t>
            </a:r>
          </a:p>
          <a:p>
            <a:pPr marL="285750" indent="-285750">
              <a:buFont typeface="Arial" panose="020B0604020202020204" pitchFamily="34" charset="0"/>
              <a:buChar char="•"/>
            </a:pPr>
            <a:r>
              <a:rPr lang="en-US" dirty="0">
                <a:solidFill>
                  <a:schemeClr val="tx1"/>
                </a:solidFill>
              </a:rPr>
              <a:t>Y: a person is the King of Sweden</a:t>
            </a:r>
          </a:p>
          <a:p>
            <a:r>
              <a:rPr lang="en-US" dirty="0">
                <a:solidFill>
                  <a:schemeClr val="tx1"/>
                </a:solidFill>
              </a:rPr>
              <a:t>P[Y|X] is probably false, so if we observe Y then P[X] is probably false.</a:t>
            </a:r>
          </a:p>
        </p:txBody>
      </p:sp>
      <p:sp>
        <p:nvSpPr>
          <p:cNvPr id="13" name="Rectangle 12">
            <a:extLst>
              <a:ext uri="{FF2B5EF4-FFF2-40B4-BE49-F238E27FC236}">
                <a16:creationId xmlns:a16="http://schemas.microsoft.com/office/drawing/2014/main" id="{3EEEA5EF-5CD0-0298-424A-E735181E87EB}"/>
              </a:ext>
            </a:extLst>
          </p:cNvPr>
          <p:cNvSpPr/>
          <p:nvPr/>
        </p:nvSpPr>
        <p:spPr>
          <a:xfrm>
            <a:off x="7251192" y="4419867"/>
            <a:ext cx="4178808" cy="14773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Example 2:</a:t>
            </a:r>
          </a:p>
          <a:p>
            <a:pPr marL="285750" indent="-285750">
              <a:buFont typeface="Arial" panose="020B0604020202020204" pitchFamily="34" charset="0"/>
              <a:buChar char="•"/>
            </a:pPr>
            <a:r>
              <a:rPr lang="en-US" dirty="0">
                <a:solidFill>
                  <a:schemeClr val="tx1"/>
                </a:solidFill>
              </a:rPr>
              <a:t>X: a person lives in London</a:t>
            </a:r>
          </a:p>
          <a:p>
            <a:pPr marL="285750" indent="-285750">
              <a:buFont typeface="Arial" panose="020B0604020202020204" pitchFamily="34" charset="0"/>
              <a:buChar char="•"/>
            </a:pPr>
            <a:r>
              <a:rPr lang="en-US" dirty="0">
                <a:solidFill>
                  <a:schemeClr val="tx1"/>
                </a:solidFill>
              </a:rPr>
              <a:t>Y: a person is the Queen of England</a:t>
            </a:r>
          </a:p>
          <a:p>
            <a:r>
              <a:rPr lang="en-US" dirty="0">
                <a:solidFill>
                  <a:schemeClr val="tx1"/>
                </a:solidFill>
              </a:rPr>
              <a:t>P[Y|X] is probably false, </a:t>
            </a:r>
            <a:r>
              <a:rPr lang="en-US" b="1" dirty="0">
                <a:solidFill>
                  <a:srgbClr val="C00000"/>
                </a:solidFill>
              </a:rPr>
              <a:t>but if we observe Y then P[X] is actually true</a:t>
            </a:r>
            <a:r>
              <a:rPr lang="en-US" dirty="0">
                <a:solidFill>
                  <a:schemeClr val="tx1"/>
                </a:solidFill>
              </a:rPr>
              <a:t>.</a:t>
            </a:r>
          </a:p>
        </p:txBody>
      </p:sp>
      <p:sp>
        <p:nvSpPr>
          <p:cNvPr id="14" name="Speech Bubble: Rectangle 13">
            <a:extLst>
              <a:ext uri="{FF2B5EF4-FFF2-40B4-BE49-F238E27FC236}">
                <a16:creationId xmlns:a16="http://schemas.microsoft.com/office/drawing/2014/main" id="{E5FE55FA-995C-195E-1FE8-DD3996872346}"/>
              </a:ext>
            </a:extLst>
          </p:cNvPr>
          <p:cNvSpPr/>
          <p:nvPr/>
        </p:nvSpPr>
        <p:spPr>
          <a:xfrm>
            <a:off x="2902266" y="2233242"/>
            <a:ext cx="1648203" cy="624977"/>
          </a:xfrm>
          <a:prstGeom prst="wedgeRectCallout">
            <a:avLst>
              <a:gd name="adj1" fmla="val -25100"/>
              <a:gd name="adj2" fmla="val 81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extension is not sound!</a:t>
            </a:r>
          </a:p>
        </p:txBody>
      </p:sp>
      <p:sp>
        <p:nvSpPr>
          <p:cNvPr id="3" name="Date Placeholder 2">
            <a:extLst>
              <a:ext uri="{FF2B5EF4-FFF2-40B4-BE49-F238E27FC236}">
                <a16:creationId xmlns:a16="http://schemas.microsoft.com/office/drawing/2014/main" id="{60AD5E71-DB59-9AD1-19A8-3F054FD69BDB}"/>
              </a:ext>
            </a:extLst>
          </p:cNvPr>
          <p:cNvSpPr>
            <a:spLocks noGrp="1"/>
          </p:cNvSpPr>
          <p:nvPr>
            <p:ph type="dt" sz="half" idx="10"/>
          </p:nvPr>
        </p:nvSpPr>
        <p:spPr/>
        <p:txBody>
          <a:bodyPr/>
          <a:lstStyle/>
          <a:p>
            <a:r>
              <a:rPr lang="en-US"/>
              <a:t>2024-10-17</a:t>
            </a:r>
          </a:p>
        </p:txBody>
      </p:sp>
      <p:sp>
        <p:nvSpPr>
          <p:cNvPr id="15" name="Footer Placeholder 14">
            <a:extLst>
              <a:ext uri="{FF2B5EF4-FFF2-40B4-BE49-F238E27FC236}">
                <a16:creationId xmlns:a16="http://schemas.microsoft.com/office/drawing/2014/main" id="{FC61A804-0359-AFB8-96A4-59AE50991599}"/>
              </a:ext>
            </a:extLst>
          </p:cNvPr>
          <p:cNvSpPr>
            <a:spLocks noGrp="1"/>
          </p:cNvSpPr>
          <p:nvPr>
            <p:ph type="ftr" sz="quarter" idx="11"/>
          </p:nvPr>
        </p:nvSpPr>
        <p:spPr/>
        <p:txBody>
          <a:bodyPr/>
          <a:lstStyle/>
          <a:p>
            <a:r>
              <a:rPr lang="en-US"/>
              <a:t>Bayesian Data Analysis for Statistical Causal Inference</a:t>
            </a:r>
          </a:p>
        </p:txBody>
      </p:sp>
      <p:sp>
        <p:nvSpPr>
          <p:cNvPr id="16" name="Slide Number Placeholder 15">
            <a:extLst>
              <a:ext uri="{FF2B5EF4-FFF2-40B4-BE49-F238E27FC236}">
                <a16:creationId xmlns:a16="http://schemas.microsoft.com/office/drawing/2014/main" id="{DF73D5C0-B6E9-1A4A-7D34-DEAE28BCB34E}"/>
              </a:ext>
            </a:extLst>
          </p:cNvPr>
          <p:cNvSpPr>
            <a:spLocks noGrp="1"/>
          </p:cNvSpPr>
          <p:nvPr>
            <p:ph type="sldNum" sz="quarter" idx="12"/>
          </p:nvPr>
        </p:nvSpPr>
        <p:spPr/>
        <p:txBody>
          <a:bodyPr/>
          <a:lstStyle/>
          <a:p>
            <a:fld id="{C6EBE6D1-86F0-4C3A-8077-EBA4C5B4BE81}" type="slidenum">
              <a:rPr lang="en-US" smtClean="0"/>
              <a:t>44</a:t>
            </a:fld>
            <a:endParaRPr lang="en-US"/>
          </a:p>
        </p:txBody>
      </p:sp>
    </p:spTree>
    <p:extLst>
      <p:ext uri="{BB962C8B-B14F-4D97-AF65-F5344CB8AC3E}">
        <p14:creationId xmlns:p14="http://schemas.microsoft.com/office/powerpoint/2010/main" val="43737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1037-E1E2-E5AE-B79C-4DC8CB84ABDF}"/>
              </a:ext>
            </a:extLst>
          </p:cNvPr>
          <p:cNvSpPr>
            <a:spLocks noGrp="1"/>
          </p:cNvSpPr>
          <p:nvPr>
            <p:ph type="title"/>
          </p:nvPr>
        </p:nvSpPr>
        <p:spPr/>
        <p:txBody>
          <a:bodyPr/>
          <a:lstStyle/>
          <a:p>
            <a:r>
              <a:rPr lang="sv-SE" dirty="0"/>
              <a:t>Standard Tests </a:t>
            </a:r>
            <a:r>
              <a:rPr lang="sv-SE" dirty="0" err="1"/>
              <a:t>are</a:t>
            </a:r>
            <a:r>
              <a:rPr lang="sv-SE" dirty="0"/>
              <a:t> </a:t>
            </a:r>
            <a:r>
              <a:rPr lang="sv-SE" dirty="0" err="1"/>
              <a:t>Linear</a:t>
            </a:r>
            <a:r>
              <a:rPr lang="sv-SE" dirty="0"/>
              <a:t> </a:t>
            </a:r>
            <a:r>
              <a:rPr lang="sv-SE" dirty="0" err="1"/>
              <a:t>Models</a:t>
            </a:r>
            <a:endParaRPr lang="en-US" dirty="0"/>
          </a:p>
        </p:txBody>
      </p:sp>
      <p:sp>
        <p:nvSpPr>
          <p:cNvPr id="3" name="Content Placeholder 2">
            <a:extLst>
              <a:ext uri="{FF2B5EF4-FFF2-40B4-BE49-F238E27FC236}">
                <a16:creationId xmlns:a16="http://schemas.microsoft.com/office/drawing/2014/main" id="{5CDF8414-5A46-A505-EEF1-7E067EA4FE1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F9526B9-3BF3-23BC-368E-D21116BD0E8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DA975CAF-628D-0447-F0AB-119E6E8F401B}"/>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19F0ED62-A068-11DF-E074-A2459C206D53}"/>
              </a:ext>
            </a:extLst>
          </p:cNvPr>
          <p:cNvSpPr>
            <a:spLocks noGrp="1"/>
          </p:cNvSpPr>
          <p:nvPr>
            <p:ph type="sldNum" sz="quarter" idx="12"/>
          </p:nvPr>
        </p:nvSpPr>
        <p:spPr/>
        <p:txBody>
          <a:bodyPr/>
          <a:lstStyle/>
          <a:p>
            <a:fld id="{C6EBE6D1-86F0-4C3A-8077-EBA4C5B4BE81}" type="slidenum">
              <a:rPr lang="en-US" smtClean="0"/>
              <a:t>45</a:t>
            </a:fld>
            <a:endParaRPr lang="en-US"/>
          </a:p>
        </p:txBody>
      </p:sp>
    </p:spTree>
    <p:extLst>
      <p:ext uri="{BB962C8B-B14F-4D97-AF65-F5344CB8AC3E}">
        <p14:creationId xmlns:p14="http://schemas.microsoft.com/office/powerpoint/2010/main" val="1080784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CF7525-0200-C317-0780-DF9B8BC523FD}"/>
              </a:ext>
            </a:extLst>
          </p:cNvPr>
          <p:cNvSpPr>
            <a:spLocks noGrp="1"/>
          </p:cNvSpPr>
          <p:nvPr>
            <p:ph type="title"/>
          </p:nvPr>
        </p:nvSpPr>
        <p:spPr/>
        <p:txBody>
          <a:bodyPr/>
          <a:lstStyle/>
          <a:p>
            <a:r>
              <a:rPr lang="en-US" dirty="0"/>
              <a:t>Bayesian Data Analysis</a:t>
            </a:r>
          </a:p>
        </p:txBody>
      </p:sp>
      <p:sp>
        <p:nvSpPr>
          <p:cNvPr id="5" name="Text Placeholder 4">
            <a:extLst>
              <a:ext uri="{FF2B5EF4-FFF2-40B4-BE49-F238E27FC236}">
                <a16:creationId xmlns:a16="http://schemas.microsoft.com/office/drawing/2014/main" id="{49D7AFDA-8826-2D1A-B4B0-AE275D4918DD}"/>
              </a:ext>
            </a:extLst>
          </p:cNvPr>
          <p:cNvSpPr>
            <a:spLocks noGrp="1"/>
          </p:cNvSpPr>
          <p:nvPr>
            <p:ph type="body" idx="1"/>
          </p:nvPr>
        </p:nvSpPr>
        <p:spPr/>
        <p:txBody>
          <a:bodyPr/>
          <a:lstStyle/>
          <a:p>
            <a:r>
              <a:rPr lang="en-US" dirty="0"/>
              <a:t>For statistical causal inference</a:t>
            </a:r>
          </a:p>
        </p:txBody>
      </p:sp>
      <p:sp>
        <p:nvSpPr>
          <p:cNvPr id="2" name="Date Placeholder 1">
            <a:extLst>
              <a:ext uri="{FF2B5EF4-FFF2-40B4-BE49-F238E27FC236}">
                <a16:creationId xmlns:a16="http://schemas.microsoft.com/office/drawing/2014/main" id="{FA6A5889-ACA8-8CB3-47EB-A1B2C2551C14}"/>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8EACAF96-2AB5-EA1F-5D66-B61D2E75E1C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3D4183B8-28E5-2770-F1C9-AC5B2C5827A0}"/>
              </a:ext>
            </a:extLst>
          </p:cNvPr>
          <p:cNvSpPr>
            <a:spLocks noGrp="1"/>
          </p:cNvSpPr>
          <p:nvPr>
            <p:ph type="sldNum" sz="quarter" idx="12"/>
          </p:nvPr>
        </p:nvSpPr>
        <p:spPr/>
        <p:txBody>
          <a:bodyPr/>
          <a:lstStyle/>
          <a:p>
            <a:fld id="{C6EBE6D1-86F0-4C3A-8077-EBA4C5B4BE81}" type="slidenum">
              <a:rPr lang="en-US" smtClean="0"/>
              <a:t>46</a:t>
            </a:fld>
            <a:endParaRPr lang="en-US"/>
          </a:p>
        </p:txBody>
      </p:sp>
    </p:spTree>
    <p:extLst>
      <p:ext uri="{BB962C8B-B14F-4D97-AF65-F5344CB8AC3E}">
        <p14:creationId xmlns:p14="http://schemas.microsoft.com/office/powerpoint/2010/main" val="1026668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62E4-7797-F4E5-8D5D-9D510BDA4623}"/>
              </a:ext>
            </a:extLst>
          </p:cNvPr>
          <p:cNvSpPr>
            <a:spLocks noGrp="1"/>
          </p:cNvSpPr>
          <p:nvPr>
            <p:ph type="title"/>
          </p:nvPr>
        </p:nvSpPr>
        <p:spPr/>
        <p:txBody>
          <a:bodyPr/>
          <a:lstStyle/>
          <a:p>
            <a:r>
              <a:rPr lang="en-US" dirty="0"/>
              <a:t>Bayes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A183CF-3949-DC28-5EB3-BA38ECA1B870}"/>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𝑃</m:t>
                      </m:r>
                      <m:d>
                        <m:dPr>
                          <m:ctrlPr>
                            <a:rPr lang="sv-SE" b="0" i="1" smtClean="0">
                              <a:latin typeface="Cambria Math" panose="02040503050406030204" pitchFamily="18" charset="0"/>
                            </a:rPr>
                          </m:ctrlPr>
                        </m:dPr>
                        <m:e>
                          <m:r>
                            <a:rPr lang="sv-SE" b="0" i="1" smtClean="0">
                              <a:latin typeface="Cambria Math" panose="02040503050406030204" pitchFamily="18" charset="0"/>
                            </a:rPr>
                            <m:t>𝐴</m:t>
                          </m:r>
                        </m:e>
                        <m:e>
                          <m:r>
                            <a:rPr lang="sv-SE" b="0" i="1" smtClean="0">
                              <a:latin typeface="Cambria Math" panose="02040503050406030204" pitchFamily="18" charset="0"/>
                            </a:rPr>
                            <m:t>𝐵</m:t>
                          </m:r>
                        </m:e>
                      </m:d>
                      <m:r>
                        <a:rPr lang="sv-SE" b="0" i="1" smtClean="0">
                          <a:latin typeface="Cambria Math" panose="02040503050406030204" pitchFamily="18" charset="0"/>
                        </a:rPr>
                        <m:t>=</m:t>
                      </m:r>
                      <m:f>
                        <m:fPr>
                          <m:ctrlPr>
                            <a:rPr lang="sv-SE" b="0" i="1" smtClean="0">
                              <a:latin typeface="Cambria Math" panose="02040503050406030204" pitchFamily="18" charset="0"/>
                            </a:rPr>
                          </m:ctrlPr>
                        </m:fPr>
                        <m:num>
                          <m:r>
                            <a:rPr lang="sv-SE" b="0" i="1" smtClean="0">
                              <a:latin typeface="Cambria Math" panose="02040503050406030204" pitchFamily="18" charset="0"/>
                            </a:rPr>
                            <m:t>𝑃</m:t>
                          </m:r>
                          <m:d>
                            <m:dPr>
                              <m:ctrlPr>
                                <a:rPr lang="sv-SE" b="0" i="1" smtClean="0">
                                  <a:latin typeface="Cambria Math" panose="02040503050406030204" pitchFamily="18" charset="0"/>
                                </a:rPr>
                              </m:ctrlPr>
                            </m:dPr>
                            <m:e>
                              <m:r>
                                <a:rPr lang="sv-SE" b="0" i="1" smtClean="0">
                                  <a:latin typeface="Cambria Math" panose="02040503050406030204" pitchFamily="18" charset="0"/>
                                </a:rPr>
                                <m:t>𝐵</m:t>
                              </m:r>
                            </m:e>
                            <m:e>
                              <m:r>
                                <a:rPr lang="sv-SE" b="0" i="1" smtClean="0">
                                  <a:latin typeface="Cambria Math" panose="02040503050406030204" pitchFamily="18" charset="0"/>
                                </a:rPr>
                                <m:t>𝐴</m:t>
                              </m:r>
                            </m:e>
                          </m:d>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𝐴</m:t>
                          </m:r>
                          <m:r>
                            <a:rPr lang="sv-SE" b="0" i="1" smtClean="0">
                              <a:latin typeface="Cambria Math" panose="02040503050406030204" pitchFamily="18" charset="0"/>
                            </a:rPr>
                            <m:t>)</m:t>
                          </m:r>
                        </m:num>
                        <m:den>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𝐵</m:t>
                          </m:r>
                          <m:r>
                            <a:rPr lang="sv-SE" b="0" i="1" smtClean="0">
                              <a:latin typeface="Cambria Math" panose="02040503050406030204" pitchFamily="18" charset="0"/>
                            </a:rPr>
                            <m:t>)</m:t>
                          </m:r>
                        </m:den>
                      </m:f>
                    </m:oMath>
                  </m:oMathPara>
                </a14:m>
                <a:endParaRPr lang="sv-SE" b="0" dirty="0"/>
              </a:p>
              <a:p>
                <a:pPr marL="0" indent="0">
                  <a:buNone/>
                </a:pPr>
                <a:r>
                  <a:rPr lang="en-US" dirty="0"/>
                  <a:t>Where</a:t>
                </a:r>
              </a:p>
              <a:p>
                <a14:m>
                  <m:oMath xmlns:m="http://schemas.openxmlformats.org/officeDocument/2006/math">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𝐴</m:t>
                    </m:r>
                    <m:r>
                      <a:rPr lang="sv-SE" b="0" i="1" smtClean="0">
                        <a:latin typeface="Cambria Math" panose="02040503050406030204" pitchFamily="18" charset="0"/>
                      </a:rPr>
                      <m:t>|</m:t>
                    </m:r>
                    <m:r>
                      <a:rPr lang="sv-SE" b="0" i="1" smtClean="0">
                        <a:latin typeface="Cambria Math" panose="02040503050406030204" pitchFamily="18" charset="0"/>
                      </a:rPr>
                      <m:t>𝐵</m:t>
                    </m:r>
                    <m:r>
                      <a:rPr lang="sv-SE" b="0" i="1" smtClean="0">
                        <a:latin typeface="Cambria Math" panose="02040503050406030204" pitchFamily="18" charset="0"/>
                      </a:rPr>
                      <m:t>)</m:t>
                    </m:r>
                  </m:oMath>
                </a14:m>
                <a:r>
                  <a:rPr lang="en-US" dirty="0"/>
                  <a:t> is the posterior probability,</a:t>
                </a:r>
              </a:p>
              <a:p>
                <a14:m>
                  <m:oMath xmlns:m="http://schemas.openxmlformats.org/officeDocument/2006/math">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𝐵</m:t>
                    </m:r>
                    <m:r>
                      <a:rPr lang="sv-SE" b="0" i="1" smtClean="0">
                        <a:latin typeface="Cambria Math" panose="02040503050406030204" pitchFamily="18" charset="0"/>
                      </a:rPr>
                      <m:t>|</m:t>
                    </m:r>
                    <m:r>
                      <a:rPr lang="sv-SE" b="0" i="1" smtClean="0">
                        <a:latin typeface="Cambria Math" panose="02040503050406030204" pitchFamily="18" charset="0"/>
                      </a:rPr>
                      <m:t>𝐴</m:t>
                    </m:r>
                    <m:r>
                      <a:rPr lang="sv-SE" b="0" i="1" smtClean="0">
                        <a:latin typeface="Cambria Math" panose="02040503050406030204" pitchFamily="18" charset="0"/>
                      </a:rPr>
                      <m:t>)</m:t>
                    </m:r>
                  </m:oMath>
                </a14:m>
                <a:r>
                  <a:rPr lang="en-US" dirty="0"/>
                  <a:t> is the conditional probability of B being true in the presence of A, </a:t>
                </a:r>
              </a:p>
              <a:p>
                <a14:m>
                  <m:oMath xmlns:m="http://schemas.openxmlformats.org/officeDocument/2006/math">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𝐴</m:t>
                    </m:r>
                    <m:r>
                      <a:rPr lang="sv-SE" b="0" i="1" smtClean="0">
                        <a:latin typeface="Cambria Math" panose="02040503050406030204" pitchFamily="18" charset="0"/>
                      </a:rPr>
                      <m:t>)</m:t>
                    </m:r>
                  </m:oMath>
                </a14:m>
                <a:r>
                  <a:rPr lang="en-US" dirty="0"/>
                  <a:t> </a:t>
                </a:r>
                <a:r>
                  <a:rPr lang="sv-SE" dirty="0"/>
                  <a:t>is the </a:t>
                </a:r>
                <a:r>
                  <a:rPr lang="en-US" dirty="0"/>
                  <a:t>prior probability, and </a:t>
                </a:r>
                <a:endParaRPr lang="sv-SE" i="1" dirty="0">
                  <a:latin typeface="Cambria Math" panose="02040503050406030204" pitchFamily="18" charset="0"/>
                </a:endParaRPr>
              </a:p>
              <a:p>
                <a14:m>
                  <m:oMath xmlns:m="http://schemas.openxmlformats.org/officeDocument/2006/math">
                    <m:r>
                      <a:rPr lang="sv-SE" i="1">
                        <a:latin typeface="Cambria Math" panose="02040503050406030204" pitchFamily="18" charset="0"/>
                      </a:rPr>
                      <m:t>𝑃</m:t>
                    </m:r>
                    <m:r>
                      <a:rPr lang="sv-SE" i="1">
                        <a:latin typeface="Cambria Math" panose="02040503050406030204" pitchFamily="18" charset="0"/>
                      </a:rPr>
                      <m:t>(</m:t>
                    </m:r>
                    <m:r>
                      <a:rPr lang="sv-SE" i="1">
                        <a:latin typeface="Cambria Math" panose="02040503050406030204" pitchFamily="18" charset="0"/>
                      </a:rPr>
                      <m:t>𝐵</m:t>
                    </m:r>
                    <m:r>
                      <a:rPr lang="sv-SE" i="1">
                        <a:latin typeface="Cambria Math" panose="02040503050406030204" pitchFamily="18" charset="0"/>
                      </a:rPr>
                      <m:t>)</m:t>
                    </m:r>
                  </m:oMath>
                </a14:m>
                <a:r>
                  <a:rPr lang="en-US" dirty="0"/>
                  <a:t> is the marginal probability.</a:t>
                </a:r>
              </a:p>
              <a:p>
                <a:endParaRPr lang="en-US" dirty="0"/>
              </a:p>
              <a:p>
                <a:endParaRPr lang="en-US" dirty="0"/>
              </a:p>
            </p:txBody>
          </p:sp>
        </mc:Choice>
        <mc:Fallback>
          <p:sp>
            <p:nvSpPr>
              <p:cNvPr id="3" name="Content Placeholder 2">
                <a:extLst>
                  <a:ext uri="{FF2B5EF4-FFF2-40B4-BE49-F238E27FC236}">
                    <a16:creationId xmlns:a16="http://schemas.microsoft.com/office/drawing/2014/main" id="{D1A183CF-3949-DC28-5EB3-BA38ECA1B870}"/>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6E01F7-63B8-D1B2-4B83-BB6AAC58771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6C545FCB-08CB-055A-2F04-4069B45BAED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E648900-D064-E9F0-2153-8A516C8024ED}"/>
              </a:ext>
            </a:extLst>
          </p:cNvPr>
          <p:cNvSpPr>
            <a:spLocks noGrp="1"/>
          </p:cNvSpPr>
          <p:nvPr>
            <p:ph type="sldNum" sz="quarter" idx="12"/>
          </p:nvPr>
        </p:nvSpPr>
        <p:spPr/>
        <p:txBody>
          <a:bodyPr/>
          <a:lstStyle/>
          <a:p>
            <a:fld id="{C6EBE6D1-86F0-4C3A-8077-EBA4C5B4BE81}" type="slidenum">
              <a:rPr lang="en-US" smtClean="0"/>
              <a:t>47</a:t>
            </a:fld>
            <a:endParaRPr lang="en-US"/>
          </a:p>
        </p:txBody>
      </p:sp>
    </p:spTree>
    <p:extLst>
      <p:ext uri="{BB962C8B-B14F-4D97-AF65-F5344CB8AC3E}">
        <p14:creationId xmlns:p14="http://schemas.microsoft.com/office/powerpoint/2010/main" val="12191038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BDFA-DD98-5074-F855-6952DEF9CA16}"/>
              </a:ext>
            </a:extLst>
          </p:cNvPr>
          <p:cNvSpPr>
            <a:spLocks noGrp="1"/>
          </p:cNvSpPr>
          <p:nvPr>
            <p:ph type="title"/>
          </p:nvPr>
        </p:nvSpPr>
        <p:spPr/>
        <p:txBody>
          <a:bodyPr/>
          <a:lstStyle/>
          <a:p>
            <a:r>
              <a:rPr lang="en-US" dirty="0"/>
              <a:t>The Bayesian Data Analysis Approach</a:t>
            </a:r>
          </a:p>
        </p:txBody>
      </p:sp>
      <p:sp>
        <p:nvSpPr>
          <p:cNvPr id="3" name="Content Placeholder 2">
            <a:extLst>
              <a:ext uri="{FF2B5EF4-FFF2-40B4-BE49-F238E27FC236}">
                <a16:creationId xmlns:a16="http://schemas.microsoft.com/office/drawing/2014/main" id="{63793681-509F-4BBF-B874-7246C72FD2E0}"/>
              </a:ext>
            </a:extLst>
          </p:cNvPr>
          <p:cNvSpPr>
            <a:spLocks noGrp="1"/>
          </p:cNvSpPr>
          <p:nvPr>
            <p:ph idx="1"/>
          </p:nvPr>
        </p:nvSpPr>
        <p:spPr/>
        <p:txBody>
          <a:bodyPr/>
          <a:lstStyle/>
          <a:p>
            <a:pPr marL="514350" indent="-514350">
              <a:buFont typeface="+mj-lt"/>
              <a:buAutoNum type="arabicPeriod"/>
            </a:pPr>
            <a:r>
              <a:rPr lang="en-US" dirty="0"/>
              <a:t>Define </a:t>
            </a:r>
            <a:r>
              <a:rPr lang="en-US" b="1" dirty="0"/>
              <a:t>regression formula</a:t>
            </a:r>
          </a:p>
          <a:p>
            <a:pPr marL="514350" indent="-514350">
              <a:buFont typeface="+mj-lt"/>
              <a:buAutoNum type="arabicPeriod"/>
            </a:pPr>
            <a:r>
              <a:rPr lang="en-US" dirty="0"/>
              <a:t>Determine </a:t>
            </a:r>
            <a:r>
              <a:rPr lang="en-US" b="1" dirty="0"/>
              <a:t>model distribution</a:t>
            </a:r>
          </a:p>
          <a:p>
            <a:pPr marL="514350" indent="-514350">
              <a:buFont typeface="+mj-lt"/>
              <a:buAutoNum type="arabicPeriod"/>
            </a:pPr>
            <a:r>
              <a:rPr lang="en-US" dirty="0"/>
              <a:t>Select </a:t>
            </a:r>
            <a:r>
              <a:rPr lang="en-US" b="1" dirty="0"/>
              <a:t>priors</a:t>
            </a:r>
            <a:r>
              <a:rPr lang="en-US" dirty="0"/>
              <a:t> for all included factors</a:t>
            </a:r>
          </a:p>
          <a:p>
            <a:pPr marL="514350" indent="-514350">
              <a:buFont typeface="+mj-lt"/>
              <a:buAutoNum type="arabicPeriod"/>
            </a:pPr>
            <a:r>
              <a:rPr lang="en-US" dirty="0"/>
              <a:t>Run </a:t>
            </a:r>
            <a:r>
              <a:rPr lang="en-US" b="1" dirty="0"/>
              <a:t>prior predictive check</a:t>
            </a:r>
          </a:p>
          <a:p>
            <a:pPr marL="514350" indent="-514350">
              <a:buFont typeface="+mj-lt"/>
              <a:buAutoNum type="arabicPeriod"/>
            </a:pPr>
            <a:r>
              <a:rPr lang="en-US" b="1" dirty="0"/>
              <a:t>Fit the model </a:t>
            </a:r>
            <a:r>
              <a:rPr lang="en-US" dirty="0"/>
              <a:t>to the collected data</a:t>
            </a:r>
          </a:p>
          <a:p>
            <a:pPr marL="514350" indent="-514350">
              <a:buFont typeface="+mj-lt"/>
              <a:buAutoNum type="arabicPeriod"/>
            </a:pPr>
            <a:r>
              <a:rPr lang="en-US" dirty="0"/>
              <a:t>Run </a:t>
            </a:r>
            <a:r>
              <a:rPr lang="en-US" b="1" dirty="0"/>
              <a:t>posterior predictive check</a:t>
            </a:r>
          </a:p>
          <a:p>
            <a:pPr marL="514350" indent="-514350">
              <a:buFont typeface="+mj-lt"/>
              <a:buAutoNum type="arabicPeriod"/>
            </a:pPr>
            <a:r>
              <a:rPr lang="en-US" dirty="0"/>
              <a:t>Plot </a:t>
            </a:r>
            <a:r>
              <a:rPr lang="en-US" b="1" dirty="0"/>
              <a:t>marginal distributions</a:t>
            </a:r>
          </a:p>
        </p:txBody>
      </p:sp>
      <p:sp>
        <p:nvSpPr>
          <p:cNvPr id="4" name="Date Placeholder 3">
            <a:extLst>
              <a:ext uri="{FF2B5EF4-FFF2-40B4-BE49-F238E27FC236}">
                <a16:creationId xmlns:a16="http://schemas.microsoft.com/office/drawing/2014/main" id="{7853CEEC-2AF3-92E3-EA6C-8601CAC6D6F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9813379-622C-9DFA-71D3-D0F2A6549985}"/>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9F90D1C8-AB9E-2E02-D0D6-BB067B584D80}"/>
              </a:ext>
            </a:extLst>
          </p:cNvPr>
          <p:cNvSpPr>
            <a:spLocks noGrp="1"/>
          </p:cNvSpPr>
          <p:nvPr>
            <p:ph type="sldNum" sz="quarter" idx="12"/>
          </p:nvPr>
        </p:nvSpPr>
        <p:spPr/>
        <p:txBody>
          <a:bodyPr/>
          <a:lstStyle/>
          <a:p>
            <a:fld id="{C6EBE6D1-86F0-4C3A-8077-EBA4C5B4BE81}" type="slidenum">
              <a:rPr lang="en-US" smtClean="0"/>
              <a:t>48</a:t>
            </a:fld>
            <a:endParaRPr lang="en-US"/>
          </a:p>
        </p:txBody>
      </p:sp>
    </p:spTree>
    <p:extLst>
      <p:ext uri="{BB962C8B-B14F-4D97-AF65-F5344CB8AC3E}">
        <p14:creationId xmlns:p14="http://schemas.microsoft.com/office/powerpoint/2010/main" val="41781100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AutoNum type="arabicPeriod"/>
            </a:pPr>
            <a:r>
              <a:rPr lang="en-US" dirty="0"/>
              <a:t>Define </a:t>
            </a:r>
            <a:r>
              <a:rPr lang="en-US" b="1" dirty="0"/>
              <a:t>regression formula</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49</a:t>
            </a:fld>
            <a:endParaRPr lang="en-US"/>
          </a:p>
        </p:txBody>
      </p:sp>
      <p:pic>
        <p:nvPicPr>
          <p:cNvPr id="7" name="Picture 6">
            <a:extLst>
              <a:ext uri="{FF2B5EF4-FFF2-40B4-BE49-F238E27FC236}">
                <a16:creationId xmlns:a16="http://schemas.microsoft.com/office/drawing/2014/main" id="{B25685E3-5E17-3EA5-6DAF-2EFAEF09A499}"/>
              </a:ext>
            </a:extLst>
          </p:cNvPr>
          <p:cNvPicPr>
            <a:picLocks noChangeAspect="1"/>
          </p:cNvPicPr>
          <p:nvPr/>
        </p:nvPicPr>
        <p:blipFill>
          <a:blip r:embed="rId2"/>
          <a:stretch>
            <a:fillRect/>
          </a:stretch>
        </p:blipFill>
        <p:spPr>
          <a:xfrm>
            <a:off x="838200" y="2909570"/>
            <a:ext cx="5144396" cy="3168650"/>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0927FC8-0BEE-ED75-C4AE-3E9FEF70606A}"/>
                  </a:ext>
                </a:extLst>
              </p:cNvPr>
              <p:cNvSpPr txBox="1"/>
              <p:nvPr/>
            </p:nvSpPr>
            <p:spPr>
              <a:xfrm>
                <a:off x="1240624" y="4101146"/>
                <a:ext cx="13823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𝑚</m:t>
                          </m:r>
                          <m:r>
                            <a:rPr lang="sv-SE" b="0" i="1" smtClean="0">
                              <a:latin typeface="Cambria Math" panose="02040503050406030204" pitchFamily="18" charset="0"/>
                            </a:rPr>
                            <m:t>→</m:t>
                          </m:r>
                          <m:r>
                            <a:rPr lang="sv-SE" b="0" i="1" smtClean="0">
                              <a:latin typeface="Cambria Math" panose="02040503050406030204" pitchFamily="18" charset="0"/>
                            </a:rPr>
                            <m:t>𝑎</m:t>
                          </m:r>
                        </m:sub>
                      </m:sSub>
                      <m:r>
                        <a:rPr lang="sv-SE" b="0" i="1" smtClean="0">
                          <a:latin typeface="Cambria Math" panose="02040503050406030204" pitchFamily="18" charset="0"/>
                        </a:rPr>
                        <m:t>=0.5</m:t>
                      </m:r>
                    </m:oMath>
                  </m:oMathPara>
                </a14:m>
                <a:endParaRPr lang="en-US" dirty="0"/>
              </a:p>
            </p:txBody>
          </p:sp>
        </mc:Choice>
        <mc:Fallback>
          <p:sp>
            <p:nvSpPr>
              <p:cNvPr id="8" name="TextBox 7">
                <a:extLst>
                  <a:ext uri="{FF2B5EF4-FFF2-40B4-BE49-F238E27FC236}">
                    <a16:creationId xmlns:a16="http://schemas.microsoft.com/office/drawing/2014/main" id="{D0927FC8-0BEE-ED75-C4AE-3E9FEF70606A}"/>
                  </a:ext>
                </a:extLst>
              </p:cNvPr>
              <p:cNvSpPr txBox="1">
                <a:spLocks noRot="1" noChangeAspect="1" noMove="1" noResize="1" noEditPoints="1" noAdjustHandles="1" noChangeArrowheads="1" noChangeShapeType="1" noTextEdit="1"/>
              </p:cNvSpPr>
              <p:nvPr/>
            </p:nvSpPr>
            <p:spPr>
              <a:xfrm>
                <a:off x="1240624" y="4101146"/>
                <a:ext cx="1382366"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683050D-C79A-DF1F-0C3F-23C3EF6E32C3}"/>
                  </a:ext>
                </a:extLst>
              </p:cNvPr>
              <p:cNvSpPr txBox="1"/>
              <p:nvPr/>
            </p:nvSpPr>
            <p:spPr>
              <a:xfrm>
                <a:off x="4713634" y="4101146"/>
                <a:ext cx="1380314"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𝑚</m:t>
                          </m:r>
                          <m:r>
                            <a:rPr lang="sv-SE" b="0" i="1" smtClean="0">
                              <a:latin typeface="Cambria Math" panose="02040503050406030204" pitchFamily="18" charset="0"/>
                            </a:rPr>
                            <m:t>→</m:t>
                          </m:r>
                          <m:r>
                            <a:rPr lang="sv-SE" b="0" i="1" smtClean="0">
                              <a:latin typeface="Cambria Math" panose="02040503050406030204" pitchFamily="18" charset="0"/>
                            </a:rPr>
                            <m:t>𝑝</m:t>
                          </m:r>
                        </m:sub>
                      </m:sSub>
                      <m:r>
                        <a:rPr lang="sv-SE" b="0" i="1" smtClean="0">
                          <a:latin typeface="Cambria Math" panose="02040503050406030204" pitchFamily="18" charset="0"/>
                        </a:rPr>
                        <m:t>=0.9</m:t>
                      </m:r>
                    </m:oMath>
                  </m:oMathPara>
                </a14:m>
                <a:endParaRPr lang="en-US" dirty="0"/>
              </a:p>
            </p:txBody>
          </p:sp>
        </mc:Choice>
        <mc:Fallback>
          <p:sp>
            <p:nvSpPr>
              <p:cNvPr id="9" name="TextBox 8">
                <a:extLst>
                  <a:ext uri="{FF2B5EF4-FFF2-40B4-BE49-F238E27FC236}">
                    <a16:creationId xmlns:a16="http://schemas.microsoft.com/office/drawing/2014/main" id="{3683050D-C79A-DF1F-0C3F-23C3EF6E32C3}"/>
                  </a:ext>
                </a:extLst>
              </p:cNvPr>
              <p:cNvSpPr txBox="1">
                <a:spLocks noRot="1" noChangeAspect="1" noMove="1" noResize="1" noEditPoints="1" noAdjustHandles="1" noChangeArrowheads="1" noChangeShapeType="1" noTextEdit="1"/>
              </p:cNvSpPr>
              <p:nvPr/>
            </p:nvSpPr>
            <p:spPr>
              <a:xfrm>
                <a:off x="4713634" y="4101146"/>
                <a:ext cx="1380314" cy="390748"/>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3E0CF89-806E-DF1F-0125-8B92055E0C30}"/>
                  </a:ext>
                </a:extLst>
              </p:cNvPr>
              <p:cNvSpPr txBox="1"/>
              <p:nvPr/>
            </p:nvSpPr>
            <p:spPr>
              <a:xfrm>
                <a:off x="2658718" y="5687472"/>
                <a:ext cx="1503360"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𝑎</m:t>
                          </m:r>
                          <m:r>
                            <a:rPr lang="sv-SE" b="0" i="1" smtClean="0">
                              <a:latin typeface="Cambria Math" panose="02040503050406030204" pitchFamily="18" charset="0"/>
                            </a:rPr>
                            <m:t>→</m:t>
                          </m:r>
                          <m:r>
                            <a:rPr lang="sv-SE" b="0" i="1" smtClean="0">
                              <a:latin typeface="Cambria Math" panose="02040503050406030204" pitchFamily="18" charset="0"/>
                            </a:rPr>
                            <m:t>𝑝</m:t>
                          </m:r>
                        </m:sub>
                      </m:sSub>
                      <m:r>
                        <a:rPr lang="sv-SE" b="0" i="1" smtClean="0">
                          <a:latin typeface="Cambria Math" panose="02040503050406030204" pitchFamily="18" charset="0"/>
                        </a:rPr>
                        <m:t>=−0.3</m:t>
                      </m:r>
                    </m:oMath>
                  </m:oMathPara>
                </a14:m>
                <a:endParaRPr lang="en-US" dirty="0"/>
              </a:p>
            </p:txBody>
          </p:sp>
        </mc:Choice>
        <mc:Fallback>
          <p:sp>
            <p:nvSpPr>
              <p:cNvPr id="10" name="TextBox 9">
                <a:extLst>
                  <a:ext uri="{FF2B5EF4-FFF2-40B4-BE49-F238E27FC236}">
                    <a16:creationId xmlns:a16="http://schemas.microsoft.com/office/drawing/2014/main" id="{C3E0CF89-806E-DF1F-0125-8B92055E0C30}"/>
                  </a:ext>
                </a:extLst>
              </p:cNvPr>
              <p:cNvSpPr txBox="1">
                <a:spLocks noRot="1" noChangeAspect="1" noMove="1" noResize="1" noEditPoints="1" noAdjustHandles="1" noChangeArrowheads="1" noChangeShapeType="1" noTextEdit="1"/>
              </p:cNvSpPr>
              <p:nvPr/>
            </p:nvSpPr>
            <p:spPr>
              <a:xfrm>
                <a:off x="2658718" y="5687472"/>
                <a:ext cx="1503360" cy="390748"/>
              </a:xfrm>
              <a:prstGeom prst="rect">
                <a:avLst/>
              </a:prstGeom>
              <a:blipFill>
                <a:blip r:embed="rId5"/>
                <a:stretch>
                  <a:fillRect b="-7813"/>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B67F98C2-EB07-9193-B917-08F53D13D880}"/>
              </a:ext>
            </a:extLst>
          </p:cNvPr>
          <p:cNvPicPr>
            <a:picLocks noChangeAspect="1"/>
          </p:cNvPicPr>
          <p:nvPr/>
        </p:nvPicPr>
        <p:blipFill>
          <a:blip r:embed="rId6"/>
          <a:stretch>
            <a:fillRect/>
          </a:stretch>
        </p:blipFill>
        <p:spPr>
          <a:xfrm>
            <a:off x="7370204" y="3884899"/>
            <a:ext cx="1628775" cy="466725"/>
          </a:xfrm>
          <a:prstGeom prst="rect">
            <a:avLst/>
          </a:prstGeom>
        </p:spPr>
      </p:pic>
    </p:spTree>
    <p:extLst>
      <p:ext uri="{BB962C8B-B14F-4D97-AF65-F5344CB8AC3E}">
        <p14:creationId xmlns:p14="http://schemas.microsoft.com/office/powerpoint/2010/main" val="218602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550F-8AE2-9A41-6C8E-7D79F0A11070}"/>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18F4FB59-E3EF-A31C-671E-02A0279126F2}"/>
              </a:ext>
            </a:extLst>
          </p:cNvPr>
          <p:cNvSpPr>
            <a:spLocks noGrp="1"/>
          </p:cNvSpPr>
          <p:nvPr>
            <p:ph idx="1"/>
          </p:nvPr>
        </p:nvSpPr>
        <p:spPr>
          <a:xfrm>
            <a:off x="838200" y="1825625"/>
            <a:ext cx="10515600" cy="1015546"/>
          </a:xfrm>
        </p:spPr>
        <p:txBody>
          <a:bodyPr/>
          <a:lstStyle/>
          <a:p>
            <a:pPr marL="0" indent="0">
              <a:buNone/>
            </a:pPr>
            <a:r>
              <a:rPr lang="en-US" dirty="0"/>
              <a:t>This process is subject to several issues which are mostly rooted in two core problems.</a:t>
            </a:r>
          </a:p>
        </p:txBody>
      </p:sp>
      <p:sp>
        <p:nvSpPr>
          <p:cNvPr id="4" name="Date Placeholder 3">
            <a:extLst>
              <a:ext uri="{FF2B5EF4-FFF2-40B4-BE49-F238E27FC236}">
                <a16:creationId xmlns:a16="http://schemas.microsoft.com/office/drawing/2014/main" id="{6F8CF73C-7335-F92B-D7F9-BB19C26F846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A957D1A-984E-2CD4-E048-8D605CE09DF7}"/>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F7ED510-1086-6CC5-A466-408EEA63230B}"/>
              </a:ext>
            </a:extLst>
          </p:cNvPr>
          <p:cNvSpPr>
            <a:spLocks noGrp="1"/>
          </p:cNvSpPr>
          <p:nvPr>
            <p:ph type="sldNum" sz="quarter" idx="12"/>
          </p:nvPr>
        </p:nvSpPr>
        <p:spPr/>
        <p:txBody>
          <a:bodyPr/>
          <a:lstStyle/>
          <a:p>
            <a:fld id="{C6EBE6D1-86F0-4C3A-8077-EBA4C5B4BE81}" type="slidenum">
              <a:rPr lang="en-US" smtClean="0"/>
              <a:t>5</a:t>
            </a:fld>
            <a:endParaRPr lang="en-US"/>
          </a:p>
        </p:txBody>
      </p:sp>
      <p:grpSp>
        <p:nvGrpSpPr>
          <p:cNvPr id="12" name="Group 11">
            <a:extLst>
              <a:ext uri="{FF2B5EF4-FFF2-40B4-BE49-F238E27FC236}">
                <a16:creationId xmlns:a16="http://schemas.microsoft.com/office/drawing/2014/main" id="{0F220537-366F-6AB5-9579-686C6424D352}"/>
              </a:ext>
            </a:extLst>
          </p:cNvPr>
          <p:cNvGrpSpPr/>
          <p:nvPr/>
        </p:nvGrpSpPr>
        <p:grpSpPr>
          <a:xfrm>
            <a:off x="2501400" y="3098529"/>
            <a:ext cx="1080000" cy="1080000"/>
            <a:chOff x="2501400" y="3098529"/>
            <a:chExt cx="1080000" cy="1080000"/>
          </a:xfrm>
        </p:grpSpPr>
        <p:sp>
          <p:nvSpPr>
            <p:cNvPr id="8" name="Oval 7">
              <a:extLst>
                <a:ext uri="{FF2B5EF4-FFF2-40B4-BE49-F238E27FC236}">
                  <a16:creationId xmlns:a16="http://schemas.microsoft.com/office/drawing/2014/main" id="{323E3DD9-8AD6-41FF-E3E2-E32AB76B1855}"/>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Hierarchy with solid fill">
              <a:extLst>
                <a:ext uri="{FF2B5EF4-FFF2-40B4-BE49-F238E27FC236}">
                  <a16:creationId xmlns:a16="http://schemas.microsoft.com/office/drawing/2014/main" id="{481B09AE-E3E4-2EE1-FAC1-E8223DEE669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584200" y="3181329"/>
              <a:ext cx="914400" cy="914400"/>
            </a:xfrm>
            <a:prstGeom prst="rect">
              <a:avLst/>
            </a:prstGeom>
          </p:spPr>
        </p:pic>
      </p:grpSp>
      <p:grpSp>
        <p:nvGrpSpPr>
          <p:cNvPr id="13" name="Group 12">
            <a:extLst>
              <a:ext uri="{FF2B5EF4-FFF2-40B4-BE49-F238E27FC236}">
                <a16:creationId xmlns:a16="http://schemas.microsoft.com/office/drawing/2014/main" id="{F866BD9D-E83C-D482-EF17-BDD1FFCD044F}"/>
              </a:ext>
            </a:extLst>
          </p:cNvPr>
          <p:cNvGrpSpPr/>
          <p:nvPr/>
        </p:nvGrpSpPr>
        <p:grpSpPr>
          <a:xfrm>
            <a:off x="8527800" y="3096918"/>
            <a:ext cx="1080000" cy="1080000"/>
            <a:chOff x="2501400" y="3098529"/>
            <a:chExt cx="1080000" cy="1080000"/>
          </a:xfrm>
        </p:grpSpPr>
        <p:sp>
          <p:nvSpPr>
            <p:cNvPr id="14" name="Oval 13">
              <a:extLst>
                <a:ext uri="{FF2B5EF4-FFF2-40B4-BE49-F238E27FC236}">
                  <a16:creationId xmlns:a16="http://schemas.microsoft.com/office/drawing/2014/main" id="{5F1A57CD-E1D4-3183-2D0A-D01DE9029774}"/>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Wrench with solid fill">
              <a:extLst>
                <a:ext uri="{FF2B5EF4-FFF2-40B4-BE49-F238E27FC236}">
                  <a16:creationId xmlns:a16="http://schemas.microsoft.com/office/drawing/2014/main" id="{C62621A9-DDA9-C491-4AB3-7DDC64A8DAC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84200" y="3181329"/>
              <a:ext cx="914400" cy="914400"/>
            </a:xfrm>
            <a:prstGeom prst="rect">
              <a:avLst/>
            </a:prstGeom>
          </p:spPr>
        </p:pic>
      </p:grpSp>
      <p:sp>
        <p:nvSpPr>
          <p:cNvPr id="16" name="TextBox 15">
            <a:extLst>
              <a:ext uri="{FF2B5EF4-FFF2-40B4-BE49-F238E27FC236}">
                <a16:creationId xmlns:a16="http://schemas.microsoft.com/office/drawing/2014/main" id="{A318E3CB-1780-7B41-9223-7059984F329C}"/>
              </a:ext>
            </a:extLst>
          </p:cNvPr>
          <p:cNvSpPr txBox="1"/>
          <p:nvPr/>
        </p:nvSpPr>
        <p:spPr>
          <a:xfrm>
            <a:off x="1800428" y="4435887"/>
            <a:ext cx="2481943" cy="646331"/>
          </a:xfrm>
          <a:prstGeom prst="rect">
            <a:avLst/>
          </a:prstGeom>
          <a:noFill/>
        </p:spPr>
        <p:txBody>
          <a:bodyPr wrap="square" rtlCol="0">
            <a:spAutoFit/>
          </a:bodyPr>
          <a:lstStyle/>
          <a:p>
            <a:pPr algn="ctr"/>
            <a:r>
              <a:rPr lang="en-US" b="1"/>
              <a:t>Lack of a causal inference framework</a:t>
            </a:r>
          </a:p>
        </p:txBody>
      </p:sp>
      <p:sp>
        <p:nvSpPr>
          <p:cNvPr id="17" name="TextBox 16">
            <a:extLst>
              <a:ext uri="{FF2B5EF4-FFF2-40B4-BE49-F238E27FC236}">
                <a16:creationId xmlns:a16="http://schemas.microsoft.com/office/drawing/2014/main" id="{6259BF62-C3D8-40EA-D845-7004D6381B7D}"/>
              </a:ext>
            </a:extLst>
          </p:cNvPr>
          <p:cNvSpPr txBox="1"/>
          <p:nvPr/>
        </p:nvSpPr>
        <p:spPr>
          <a:xfrm>
            <a:off x="7826828" y="4432665"/>
            <a:ext cx="2481943" cy="646331"/>
          </a:xfrm>
          <a:prstGeom prst="rect">
            <a:avLst/>
          </a:prstGeom>
          <a:noFill/>
        </p:spPr>
        <p:txBody>
          <a:bodyPr wrap="square" rtlCol="0">
            <a:spAutoFit/>
          </a:bodyPr>
          <a:lstStyle/>
          <a:p>
            <a:pPr algn="ctr"/>
            <a:r>
              <a:rPr lang="en-US" b="1" dirty="0"/>
              <a:t>Simple frequentist</a:t>
            </a:r>
            <a:br>
              <a:rPr lang="en-US" b="1" dirty="0"/>
            </a:br>
            <a:r>
              <a:rPr lang="en-US" b="1" dirty="0"/>
              <a:t>analysis methods</a:t>
            </a:r>
          </a:p>
        </p:txBody>
      </p:sp>
    </p:spTree>
    <p:extLst>
      <p:ext uri="{BB962C8B-B14F-4D97-AF65-F5344CB8AC3E}">
        <p14:creationId xmlns:p14="http://schemas.microsoft.com/office/powerpoint/2010/main" val="1973411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1112647"/>
          </a:xfrm>
        </p:spPr>
        <p:txBody>
          <a:bodyPr/>
          <a:lstStyle/>
          <a:p>
            <a:pPr marL="514350" indent="-514350">
              <a:buFont typeface="+mj-lt"/>
              <a:buAutoNum type="arabicPeriod" startAt="2"/>
            </a:pPr>
            <a:r>
              <a:rPr lang="en-US" dirty="0"/>
              <a:t>Determine </a:t>
            </a:r>
            <a:r>
              <a:rPr lang="en-US" b="1" dirty="0"/>
              <a:t>model distribution</a:t>
            </a:r>
          </a:p>
          <a:p>
            <a:pPr marL="514350" indent="-514350">
              <a:buFont typeface="+mj-lt"/>
              <a:buAutoNum type="arabicPeriod" startAt="2"/>
            </a:pPr>
            <a:r>
              <a:rPr lang="en-US" dirty="0"/>
              <a:t>Select </a:t>
            </a:r>
            <a:r>
              <a:rPr lang="en-US" b="1" dirty="0"/>
              <a:t>priors</a:t>
            </a:r>
            <a:r>
              <a:rPr lang="en-US" dirty="0"/>
              <a:t> for all included factors</a:t>
            </a:r>
            <a:endParaRPr lang="en-US" b="1" dirty="0"/>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50</a:t>
            </a:fld>
            <a:endParaRPr lang="en-US"/>
          </a:p>
        </p:txBody>
      </p:sp>
      <p:pic>
        <p:nvPicPr>
          <p:cNvPr id="13" name="Picture 12">
            <a:extLst>
              <a:ext uri="{FF2B5EF4-FFF2-40B4-BE49-F238E27FC236}">
                <a16:creationId xmlns:a16="http://schemas.microsoft.com/office/drawing/2014/main" id="{4DCD1F97-35CA-8612-A0BF-51F62C52C82E}"/>
              </a:ext>
            </a:extLst>
          </p:cNvPr>
          <p:cNvPicPr>
            <a:picLocks noChangeAspect="1"/>
          </p:cNvPicPr>
          <p:nvPr/>
        </p:nvPicPr>
        <p:blipFill>
          <a:blip r:embed="rId2"/>
          <a:stretch>
            <a:fillRect/>
          </a:stretch>
        </p:blipFill>
        <p:spPr>
          <a:xfrm>
            <a:off x="838200" y="3326511"/>
            <a:ext cx="6743700" cy="2228850"/>
          </a:xfrm>
          <a:prstGeom prst="rect">
            <a:avLst/>
          </a:prstGeom>
        </p:spPr>
      </p:pic>
      <p:pic>
        <p:nvPicPr>
          <p:cNvPr id="15" name="Picture 14">
            <a:extLst>
              <a:ext uri="{FF2B5EF4-FFF2-40B4-BE49-F238E27FC236}">
                <a16:creationId xmlns:a16="http://schemas.microsoft.com/office/drawing/2014/main" id="{0DD349AB-B2EE-FCE0-ACFC-38D85A46EEC2}"/>
              </a:ext>
            </a:extLst>
          </p:cNvPr>
          <p:cNvPicPr>
            <a:picLocks noChangeAspect="1"/>
          </p:cNvPicPr>
          <p:nvPr/>
        </p:nvPicPr>
        <p:blipFill>
          <a:blip r:embed="rId3"/>
          <a:stretch>
            <a:fillRect/>
          </a:stretch>
        </p:blipFill>
        <p:spPr>
          <a:xfrm>
            <a:off x="7820977" y="3429000"/>
            <a:ext cx="3743325" cy="914400"/>
          </a:xfrm>
          <a:prstGeom prst="rect">
            <a:avLst/>
          </a:prstGeom>
        </p:spPr>
      </p:pic>
    </p:spTree>
    <p:extLst>
      <p:ext uri="{BB962C8B-B14F-4D97-AF65-F5344CB8AC3E}">
        <p14:creationId xmlns:p14="http://schemas.microsoft.com/office/powerpoint/2010/main" val="3897272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4"/>
            </a:pPr>
            <a:r>
              <a:rPr lang="en-US" dirty="0"/>
              <a:t>Run </a:t>
            </a:r>
            <a:r>
              <a:rPr lang="en-US" b="1" dirty="0"/>
              <a:t>prior predictive check</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51</a:t>
            </a:fld>
            <a:endParaRPr lang="en-US"/>
          </a:p>
        </p:txBody>
      </p:sp>
      <p:pic>
        <p:nvPicPr>
          <p:cNvPr id="8" name="Picture 7">
            <a:extLst>
              <a:ext uri="{FF2B5EF4-FFF2-40B4-BE49-F238E27FC236}">
                <a16:creationId xmlns:a16="http://schemas.microsoft.com/office/drawing/2014/main" id="{43C6568C-01F1-CD5C-741F-1FB352625A9C}"/>
              </a:ext>
            </a:extLst>
          </p:cNvPr>
          <p:cNvPicPr>
            <a:picLocks noChangeAspect="1"/>
          </p:cNvPicPr>
          <p:nvPr/>
        </p:nvPicPr>
        <p:blipFill>
          <a:blip r:embed="rId2"/>
          <a:stretch>
            <a:fillRect/>
          </a:stretch>
        </p:blipFill>
        <p:spPr>
          <a:xfrm>
            <a:off x="2166937" y="2959798"/>
            <a:ext cx="7858125" cy="1743075"/>
          </a:xfrm>
          <a:prstGeom prst="rect">
            <a:avLst/>
          </a:prstGeom>
        </p:spPr>
      </p:pic>
    </p:spTree>
    <p:extLst>
      <p:ext uri="{BB962C8B-B14F-4D97-AF65-F5344CB8AC3E}">
        <p14:creationId xmlns:p14="http://schemas.microsoft.com/office/powerpoint/2010/main" val="569017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4"/>
            </a:pPr>
            <a:r>
              <a:rPr lang="en-US" dirty="0"/>
              <a:t>Run </a:t>
            </a:r>
            <a:r>
              <a:rPr lang="en-US" b="1" dirty="0"/>
              <a:t>prior predictive check</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52</a:t>
            </a:fld>
            <a:endParaRPr lang="en-US"/>
          </a:p>
        </p:txBody>
      </p:sp>
      <p:pic>
        <p:nvPicPr>
          <p:cNvPr id="9" name="Picture 8">
            <a:extLst>
              <a:ext uri="{FF2B5EF4-FFF2-40B4-BE49-F238E27FC236}">
                <a16:creationId xmlns:a16="http://schemas.microsoft.com/office/drawing/2014/main" id="{79203977-70A7-BA05-F4C2-2E03156EDCD2}"/>
              </a:ext>
            </a:extLst>
          </p:cNvPr>
          <p:cNvPicPr>
            <a:picLocks noChangeAspect="1"/>
          </p:cNvPicPr>
          <p:nvPr/>
        </p:nvPicPr>
        <p:blipFill>
          <a:blip r:embed="rId2"/>
          <a:stretch>
            <a:fillRect/>
          </a:stretch>
        </p:blipFill>
        <p:spPr>
          <a:xfrm>
            <a:off x="512064" y="2622105"/>
            <a:ext cx="3638550" cy="609600"/>
          </a:xfrm>
          <a:prstGeom prst="rect">
            <a:avLst/>
          </a:prstGeom>
        </p:spPr>
      </p:pic>
      <p:pic>
        <p:nvPicPr>
          <p:cNvPr id="11" name="Picture 10">
            <a:extLst>
              <a:ext uri="{FF2B5EF4-FFF2-40B4-BE49-F238E27FC236}">
                <a16:creationId xmlns:a16="http://schemas.microsoft.com/office/drawing/2014/main" id="{E7B71640-DF5B-43DB-858B-D55FCBA74232}"/>
              </a:ext>
            </a:extLst>
          </p:cNvPr>
          <p:cNvPicPr>
            <a:picLocks noChangeAspect="1"/>
          </p:cNvPicPr>
          <p:nvPr/>
        </p:nvPicPr>
        <p:blipFill>
          <a:blip r:embed="rId3"/>
          <a:stretch>
            <a:fillRect/>
          </a:stretch>
        </p:blipFill>
        <p:spPr>
          <a:xfrm>
            <a:off x="4150614" y="2156396"/>
            <a:ext cx="6743700" cy="4143375"/>
          </a:xfrm>
          <a:prstGeom prst="rect">
            <a:avLst/>
          </a:prstGeom>
        </p:spPr>
      </p:pic>
    </p:spTree>
    <p:extLst>
      <p:ext uri="{BB962C8B-B14F-4D97-AF65-F5344CB8AC3E}">
        <p14:creationId xmlns:p14="http://schemas.microsoft.com/office/powerpoint/2010/main" val="2106012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5"/>
            </a:pPr>
            <a:r>
              <a:rPr lang="en-US" b="1" dirty="0"/>
              <a:t>Fit the model </a:t>
            </a:r>
            <a:r>
              <a:rPr lang="en-US" dirty="0"/>
              <a:t>to the collected data</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53</a:t>
            </a:fld>
            <a:endParaRPr lang="en-US"/>
          </a:p>
        </p:txBody>
      </p:sp>
      <p:pic>
        <p:nvPicPr>
          <p:cNvPr id="8" name="Picture 7">
            <a:extLst>
              <a:ext uri="{FF2B5EF4-FFF2-40B4-BE49-F238E27FC236}">
                <a16:creationId xmlns:a16="http://schemas.microsoft.com/office/drawing/2014/main" id="{91A1598E-15D5-9924-78CE-E2523CD2D4F8}"/>
              </a:ext>
            </a:extLst>
          </p:cNvPr>
          <p:cNvPicPr>
            <a:picLocks noChangeAspect="1"/>
          </p:cNvPicPr>
          <p:nvPr/>
        </p:nvPicPr>
        <p:blipFill>
          <a:blip r:embed="rId2"/>
          <a:stretch>
            <a:fillRect/>
          </a:stretch>
        </p:blipFill>
        <p:spPr>
          <a:xfrm>
            <a:off x="3762375" y="2833687"/>
            <a:ext cx="4667250" cy="1190625"/>
          </a:xfrm>
          <a:prstGeom prst="rect">
            <a:avLst/>
          </a:prstGeom>
        </p:spPr>
      </p:pic>
    </p:spTree>
    <p:extLst>
      <p:ext uri="{BB962C8B-B14F-4D97-AF65-F5344CB8AC3E}">
        <p14:creationId xmlns:p14="http://schemas.microsoft.com/office/powerpoint/2010/main" val="27124452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6"/>
            </a:pPr>
            <a:r>
              <a:rPr lang="en-US" dirty="0"/>
              <a:t>Run </a:t>
            </a:r>
            <a:r>
              <a:rPr lang="en-US" b="1" dirty="0"/>
              <a:t>posterior predictive check</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54</a:t>
            </a:fld>
            <a:endParaRPr lang="en-US"/>
          </a:p>
        </p:txBody>
      </p:sp>
      <p:pic>
        <p:nvPicPr>
          <p:cNvPr id="7" name="Picture 6">
            <a:extLst>
              <a:ext uri="{FF2B5EF4-FFF2-40B4-BE49-F238E27FC236}">
                <a16:creationId xmlns:a16="http://schemas.microsoft.com/office/drawing/2014/main" id="{08AE1160-EE9B-5870-3353-7489A55524CF}"/>
              </a:ext>
            </a:extLst>
          </p:cNvPr>
          <p:cNvPicPr>
            <a:picLocks noChangeAspect="1"/>
          </p:cNvPicPr>
          <p:nvPr/>
        </p:nvPicPr>
        <p:blipFill>
          <a:blip r:embed="rId2"/>
          <a:stretch>
            <a:fillRect/>
          </a:stretch>
        </p:blipFill>
        <p:spPr>
          <a:xfrm>
            <a:off x="1167384" y="2487168"/>
            <a:ext cx="5245720" cy="3223006"/>
          </a:xfrm>
          <a:prstGeom prst="rect">
            <a:avLst/>
          </a:prstGeom>
        </p:spPr>
      </p:pic>
      <p:pic>
        <p:nvPicPr>
          <p:cNvPr id="9" name="Picture 8">
            <a:extLst>
              <a:ext uri="{FF2B5EF4-FFF2-40B4-BE49-F238E27FC236}">
                <a16:creationId xmlns:a16="http://schemas.microsoft.com/office/drawing/2014/main" id="{C94F81EE-6486-6284-DF6F-858EE302F4C5}"/>
              </a:ext>
            </a:extLst>
          </p:cNvPr>
          <p:cNvPicPr>
            <a:picLocks noChangeAspect="1"/>
          </p:cNvPicPr>
          <p:nvPr/>
        </p:nvPicPr>
        <p:blipFill>
          <a:blip r:embed="rId3"/>
          <a:stretch>
            <a:fillRect/>
          </a:stretch>
        </p:blipFill>
        <p:spPr>
          <a:xfrm>
            <a:off x="6449344" y="2487168"/>
            <a:ext cx="5245720" cy="3270156"/>
          </a:xfrm>
          <a:prstGeom prst="rect">
            <a:avLst/>
          </a:prstGeom>
        </p:spPr>
      </p:pic>
    </p:spTree>
    <p:extLst>
      <p:ext uri="{BB962C8B-B14F-4D97-AF65-F5344CB8AC3E}">
        <p14:creationId xmlns:p14="http://schemas.microsoft.com/office/powerpoint/2010/main" val="17498781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7"/>
            </a:pPr>
            <a:r>
              <a:rPr lang="en-US" dirty="0"/>
              <a:t>Plot </a:t>
            </a:r>
            <a:r>
              <a:rPr lang="en-US" b="1" dirty="0"/>
              <a:t>marginal distributions</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55</a:t>
            </a:fld>
            <a:endParaRPr lang="en-US"/>
          </a:p>
        </p:txBody>
      </p:sp>
      <p:pic>
        <p:nvPicPr>
          <p:cNvPr id="8" name="Picture 7">
            <a:extLst>
              <a:ext uri="{FF2B5EF4-FFF2-40B4-BE49-F238E27FC236}">
                <a16:creationId xmlns:a16="http://schemas.microsoft.com/office/drawing/2014/main" id="{A9121C7C-03E7-8355-295B-E21BE6CBEFB5}"/>
              </a:ext>
            </a:extLst>
          </p:cNvPr>
          <p:cNvPicPr>
            <a:picLocks noChangeAspect="1"/>
          </p:cNvPicPr>
          <p:nvPr/>
        </p:nvPicPr>
        <p:blipFill>
          <a:blip r:embed="rId2"/>
          <a:stretch>
            <a:fillRect/>
          </a:stretch>
        </p:blipFill>
        <p:spPr>
          <a:xfrm>
            <a:off x="838200" y="2622105"/>
            <a:ext cx="5045357" cy="3097150"/>
          </a:xfrm>
          <a:prstGeom prst="rect">
            <a:avLst/>
          </a:prstGeom>
        </p:spPr>
      </p:pic>
      <p:pic>
        <p:nvPicPr>
          <p:cNvPr id="10" name="Picture 9">
            <a:extLst>
              <a:ext uri="{FF2B5EF4-FFF2-40B4-BE49-F238E27FC236}">
                <a16:creationId xmlns:a16="http://schemas.microsoft.com/office/drawing/2014/main" id="{3276ECBA-997B-0299-9686-8A53C6915A74}"/>
              </a:ext>
            </a:extLst>
          </p:cNvPr>
          <p:cNvPicPr>
            <a:picLocks noChangeAspect="1"/>
          </p:cNvPicPr>
          <p:nvPr/>
        </p:nvPicPr>
        <p:blipFill>
          <a:blip r:embed="rId3"/>
          <a:stretch>
            <a:fillRect/>
          </a:stretch>
        </p:blipFill>
        <p:spPr>
          <a:xfrm>
            <a:off x="6087921" y="2622748"/>
            <a:ext cx="5045357" cy="3096507"/>
          </a:xfrm>
          <a:prstGeom prst="rect">
            <a:avLst/>
          </a:prstGeom>
        </p:spPr>
      </p:pic>
    </p:spTree>
    <p:extLst>
      <p:ext uri="{BB962C8B-B14F-4D97-AF65-F5344CB8AC3E}">
        <p14:creationId xmlns:p14="http://schemas.microsoft.com/office/powerpoint/2010/main" val="10217194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8"/>
            </a:pPr>
            <a:r>
              <a:rPr lang="en-US" dirty="0"/>
              <a:t>Inspect the model summary</a:t>
            </a: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56</a:t>
            </a:fld>
            <a:endParaRPr lang="en-US"/>
          </a:p>
        </p:txBody>
      </p:sp>
      <p:pic>
        <p:nvPicPr>
          <p:cNvPr id="9" name="Picture 8">
            <a:extLst>
              <a:ext uri="{FF2B5EF4-FFF2-40B4-BE49-F238E27FC236}">
                <a16:creationId xmlns:a16="http://schemas.microsoft.com/office/drawing/2014/main" id="{5B57D5CF-5412-0E29-4A9E-00A77C4F8237}"/>
              </a:ext>
            </a:extLst>
          </p:cNvPr>
          <p:cNvPicPr>
            <a:picLocks noChangeAspect="1"/>
          </p:cNvPicPr>
          <p:nvPr/>
        </p:nvPicPr>
        <p:blipFill>
          <a:blip r:embed="rId2"/>
          <a:stretch>
            <a:fillRect/>
          </a:stretch>
        </p:blipFill>
        <p:spPr>
          <a:xfrm>
            <a:off x="2890837" y="2487168"/>
            <a:ext cx="6410325" cy="3571875"/>
          </a:xfrm>
          <a:prstGeom prst="rect">
            <a:avLst/>
          </a:prstGeom>
        </p:spPr>
      </p:pic>
      <p:sp>
        <p:nvSpPr>
          <p:cNvPr id="11" name="Rectangle 10">
            <a:extLst>
              <a:ext uri="{FF2B5EF4-FFF2-40B4-BE49-F238E27FC236}">
                <a16:creationId xmlns:a16="http://schemas.microsoft.com/office/drawing/2014/main" id="{FE80D6AA-860F-5C18-4DDB-0D8E44A491A5}"/>
              </a:ext>
            </a:extLst>
          </p:cNvPr>
          <p:cNvSpPr/>
          <p:nvPr/>
        </p:nvSpPr>
        <p:spPr>
          <a:xfrm>
            <a:off x="3366254" y="4545961"/>
            <a:ext cx="1637546" cy="366399"/>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26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9156-C26E-B4B5-8ACA-4B53E1571DAA}"/>
              </a:ext>
            </a:extLst>
          </p:cNvPr>
          <p:cNvSpPr>
            <a:spLocks noGrp="1"/>
          </p:cNvSpPr>
          <p:nvPr>
            <p:ph type="title"/>
          </p:nvPr>
        </p:nvSpPr>
        <p:spPr/>
        <p:txBody>
          <a:bodyPr/>
          <a:lstStyle/>
          <a:p>
            <a:r>
              <a:rPr lang="sv-SE" dirty="0" err="1"/>
              <a:t>Interaction</a:t>
            </a:r>
            <a:r>
              <a:rPr lang="sv-SE" dirty="0"/>
              <a:t> </a:t>
            </a:r>
            <a:r>
              <a:rPr lang="sv-SE" dirty="0" err="1"/>
              <a:t>Effects</a:t>
            </a:r>
            <a:endParaRPr lang="en-US" dirty="0"/>
          </a:p>
        </p:txBody>
      </p:sp>
      <p:sp>
        <p:nvSpPr>
          <p:cNvPr id="3" name="Content Placeholder 2">
            <a:extLst>
              <a:ext uri="{FF2B5EF4-FFF2-40B4-BE49-F238E27FC236}">
                <a16:creationId xmlns:a16="http://schemas.microsoft.com/office/drawing/2014/main" id="{1566A7A2-0D45-D6AF-F7F4-E24C0EC7A09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26F245CC-E6B5-F6E2-0A4E-2B0E3287076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5D76B69E-7621-E669-1741-CAD75B33EF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5C25F02-FB4B-6DF1-5B4C-1119481F544A}"/>
              </a:ext>
            </a:extLst>
          </p:cNvPr>
          <p:cNvSpPr>
            <a:spLocks noGrp="1"/>
          </p:cNvSpPr>
          <p:nvPr>
            <p:ph type="sldNum" sz="quarter" idx="12"/>
          </p:nvPr>
        </p:nvSpPr>
        <p:spPr/>
        <p:txBody>
          <a:bodyPr/>
          <a:lstStyle/>
          <a:p>
            <a:fld id="{C6EBE6D1-86F0-4C3A-8077-EBA4C5B4BE81}" type="slidenum">
              <a:rPr lang="en-US" smtClean="0"/>
              <a:t>57</a:t>
            </a:fld>
            <a:endParaRPr lang="en-US"/>
          </a:p>
        </p:txBody>
      </p:sp>
    </p:spTree>
    <p:extLst>
      <p:ext uri="{BB962C8B-B14F-4D97-AF65-F5344CB8AC3E}">
        <p14:creationId xmlns:p14="http://schemas.microsoft.com/office/powerpoint/2010/main" val="38431420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75D25B-A324-3B21-BD7C-042F775E480D}"/>
              </a:ext>
            </a:extLst>
          </p:cNvPr>
          <p:cNvSpPr>
            <a:spLocks noGrp="1"/>
          </p:cNvSpPr>
          <p:nvPr>
            <p:ph type="title"/>
          </p:nvPr>
        </p:nvSpPr>
        <p:spPr/>
        <p:txBody>
          <a:bodyPr/>
          <a:lstStyle/>
          <a:p>
            <a:r>
              <a:rPr lang="en-US" dirty="0"/>
              <a:t>Bayesian Data Analysis for Statistical Causal Inference</a:t>
            </a:r>
          </a:p>
        </p:txBody>
      </p:sp>
      <p:sp>
        <p:nvSpPr>
          <p:cNvPr id="5" name="Text Placeholder 4">
            <a:extLst>
              <a:ext uri="{FF2B5EF4-FFF2-40B4-BE49-F238E27FC236}">
                <a16:creationId xmlns:a16="http://schemas.microsoft.com/office/drawing/2014/main" id="{FFF3C656-E37D-883D-3BD1-42D8166D68D2}"/>
              </a:ext>
            </a:extLst>
          </p:cNvPr>
          <p:cNvSpPr>
            <a:spLocks noGrp="1"/>
          </p:cNvSpPr>
          <p:nvPr>
            <p:ph type="body" idx="1"/>
          </p:nvPr>
        </p:nvSpPr>
        <p:spPr/>
        <p:txBody>
          <a:bodyPr/>
          <a:lstStyle/>
          <a:p>
            <a:endParaRPr lang="en-US" dirty="0"/>
          </a:p>
        </p:txBody>
      </p:sp>
      <p:sp>
        <p:nvSpPr>
          <p:cNvPr id="2" name="Date Placeholder 1">
            <a:extLst>
              <a:ext uri="{FF2B5EF4-FFF2-40B4-BE49-F238E27FC236}">
                <a16:creationId xmlns:a16="http://schemas.microsoft.com/office/drawing/2014/main" id="{A4682E27-4FB3-7B49-7C0B-6CF3604F79B3}"/>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729B0193-C36E-7DBB-7587-A022AA90A82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6F71582B-048C-F8DF-2A45-8322F20F09DC}"/>
              </a:ext>
            </a:extLst>
          </p:cNvPr>
          <p:cNvSpPr>
            <a:spLocks noGrp="1"/>
          </p:cNvSpPr>
          <p:nvPr>
            <p:ph type="sldNum" sz="quarter" idx="12"/>
          </p:nvPr>
        </p:nvSpPr>
        <p:spPr/>
        <p:txBody>
          <a:bodyPr/>
          <a:lstStyle/>
          <a:p>
            <a:fld id="{C6EBE6D1-86F0-4C3A-8077-EBA4C5B4BE81}" type="slidenum">
              <a:rPr lang="en-US" smtClean="0"/>
              <a:t>58</a:t>
            </a:fld>
            <a:endParaRPr lang="en-US"/>
          </a:p>
        </p:txBody>
      </p:sp>
    </p:spTree>
    <p:extLst>
      <p:ext uri="{BB962C8B-B14F-4D97-AF65-F5344CB8AC3E}">
        <p14:creationId xmlns:p14="http://schemas.microsoft.com/office/powerpoint/2010/main" val="15351403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6309-E5CC-8F7C-0BBE-21E05366A109}"/>
              </a:ext>
            </a:extLst>
          </p:cNvPr>
          <p:cNvSpPr>
            <a:spLocks noGrp="1"/>
          </p:cNvSpPr>
          <p:nvPr>
            <p:ph type="title"/>
          </p:nvPr>
        </p:nvSpPr>
        <p:spPr/>
        <p:txBody>
          <a:bodyPr/>
          <a:lstStyle/>
          <a:p>
            <a:r>
              <a:rPr lang="en-US" dirty="0"/>
              <a:t>General Framework</a:t>
            </a:r>
          </a:p>
        </p:txBody>
      </p:sp>
      <p:sp>
        <p:nvSpPr>
          <p:cNvPr id="4" name="Date Placeholder 3">
            <a:extLst>
              <a:ext uri="{FF2B5EF4-FFF2-40B4-BE49-F238E27FC236}">
                <a16:creationId xmlns:a16="http://schemas.microsoft.com/office/drawing/2014/main" id="{3B07F293-BF7D-C56A-1E2B-E4609B70BCB5}"/>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37E11A16-578A-D4A9-B6D8-7E916F4E9F1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DE09193-5187-A14F-0B4A-F5559820CDC7}"/>
              </a:ext>
            </a:extLst>
          </p:cNvPr>
          <p:cNvSpPr>
            <a:spLocks noGrp="1"/>
          </p:cNvSpPr>
          <p:nvPr>
            <p:ph type="sldNum" sz="quarter" idx="12"/>
          </p:nvPr>
        </p:nvSpPr>
        <p:spPr/>
        <p:txBody>
          <a:bodyPr/>
          <a:lstStyle/>
          <a:p>
            <a:fld id="{C6EBE6D1-86F0-4C3A-8077-EBA4C5B4BE81}" type="slidenum">
              <a:rPr lang="en-US" smtClean="0"/>
              <a:t>59</a:t>
            </a:fld>
            <a:endParaRPr lang="en-US"/>
          </a:p>
        </p:txBody>
      </p:sp>
      <p:grpSp>
        <p:nvGrpSpPr>
          <p:cNvPr id="9" name="Group 8">
            <a:extLst>
              <a:ext uri="{FF2B5EF4-FFF2-40B4-BE49-F238E27FC236}">
                <a16:creationId xmlns:a16="http://schemas.microsoft.com/office/drawing/2014/main" id="{7824BE7D-00FF-5370-C433-4EA9FA1DB4CF}"/>
              </a:ext>
            </a:extLst>
          </p:cNvPr>
          <p:cNvGrpSpPr/>
          <p:nvPr/>
        </p:nvGrpSpPr>
        <p:grpSpPr>
          <a:xfrm>
            <a:off x="838200" y="1936251"/>
            <a:ext cx="10341429" cy="1080000"/>
            <a:chOff x="838200" y="1936251"/>
            <a:chExt cx="10341429" cy="1080000"/>
          </a:xfrm>
        </p:grpSpPr>
        <p:sp>
          <p:nvSpPr>
            <p:cNvPr id="10" name="Oval 9">
              <a:extLst>
                <a:ext uri="{FF2B5EF4-FFF2-40B4-BE49-F238E27FC236}">
                  <a16:creationId xmlns:a16="http://schemas.microsoft.com/office/drawing/2014/main" id="{97454937-7D40-1578-E520-DC1BD10DD8A0}"/>
                </a:ext>
              </a:extLst>
            </p:cNvPr>
            <p:cNvSpPr/>
            <p:nvPr/>
          </p:nvSpPr>
          <p:spPr>
            <a:xfrm>
              <a:off x="838200" y="1936251"/>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Hierarchy with solid fill">
              <a:extLst>
                <a:ext uri="{FF2B5EF4-FFF2-40B4-BE49-F238E27FC236}">
                  <a16:creationId xmlns:a16="http://schemas.microsoft.com/office/drawing/2014/main" id="{791BACD9-8C9C-92CD-837B-41582C8D307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1000" y="2019051"/>
              <a:ext cx="914400" cy="914400"/>
            </a:xfrm>
            <a:prstGeom prst="rect">
              <a:avLst/>
            </a:prstGeom>
          </p:spPr>
        </p:pic>
        <p:sp>
          <p:nvSpPr>
            <p:cNvPr id="12" name="TextBox 11">
              <a:extLst>
                <a:ext uri="{FF2B5EF4-FFF2-40B4-BE49-F238E27FC236}">
                  <a16:creationId xmlns:a16="http://schemas.microsoft.com/office/drawing/2014/main" id="{3FA4F28F-7EE5-7CB3-293D-14B90863E3DC}"/>
                </a:ext>
              </a:extLst>
            </p:cNvPr>
            <p:cNvSpPr txBox="1"/>
            <p:nvPr/>
          </p:nvSpPr>
          <p:spPr>
            <a:xfrm>
              <a:off x="2057400" y="2117437"/>
              <a:ext cx="9122229" cy="707886"/>
            </a:xfrm>
            <a:prstGeom prst="rect">
              <a:avLst/>
            </a:prstGeom>
            <a:noFill/>
          </p:spPr>
          <p:txBody>
            <a:bodyPr wrap="square">
              <a:spAutoFit/>
            </a:bodyPr>
            <a:lstStyle/>
            <a:p>
              <a:pPr marL="0" indent="0">
                <a:buNone/>
              </a:pPr>
              <a:r>
                <a:rPr lang="en-US" sz="2000" b="1" dirty="0"/>
                <a:t>Modelling:</a:t>
              </a:r>
              <a:r>
                <a:rPr lang="en-US" sz="2000" dirty="0"/>
                <a:t> Draw a causal DAG around the phenomenon of interest to make your assumptions explicit and discussable.</a:t>
              </a:r>
            </a:p>
          </p:txBody>
        </p:sp>
      </p:grpSp>
      <p:grpSp>
        <p:nvGrpSpPr>
          <p:cNvPr id="13" name="Group 12">
            <a:extLst>
              <a:ext uri="{FF2B5EF4-FFF2-40B4-BE49-F238E27FC236}">
                <a16:creationId xmlns:a16="http://schemas.microsoft.com/office/drawing/2014/main" id="{CC3A12AC-06AC-1DBC-B0FB-E9B004FE0E31}"/>
              </a:ext>
            </a:extLst>
          </p:cNvPr>
          <p:cNvGrpSpPr/>
          <p:nvPr/>
        </p:nvGrpSpPr>
        <p:grpSpPr>
          <a:xfrm>
            <a:off x="838200" y="3301750"/>
            <a:ext cx="10341429" cy="1080000"/>
            <a:chOff x="838200" y="1936251"/>
            <a:chExt cx="10341429" cy="1080000"/>
          </a:xfrm>
        </p:grpSpPr>
        <p:sp>
          <p:nvSpPr>
            <p:cNvPr id="14" name="Oval 13">
              <a:extLst>
                <a:ext uri="{FF2B5EF4-FFF2-40B4-BE49-F238E27FC236}">
                  <a16:creationId xmlns:a16="http://schemas.microsoft.com/office/drawing/2014/main" id="{2D9E5FEA-ADC4-86F5-4959-5D8CA4E1EA92}"/>
                </a:ext>
              </a:extLst>
            </p:cNvPr>
            <p:cNvSpPr/>
            <p:nvPr/>
          </p:nvSpPr>
          <p:spPr>
            <a:xfrm>
              <a:off x="838200" y="1936251"/>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Filter with solid fill">
              <a:extLst>
                <a:ext uri="{FF2B5EF4-FFF2-40B4-BE49-F238E27FC236}">
                  <a16:creationId xmlns:a16="http://schemas.microsoft.com/office/drawing/2014/main" id="{91E19CD4-E5E0-ACD4-53C0-29B058F882A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21000" y="2019051"/>
              <a:ext cx="914400" cy="914400"/>
            </a:xfrm>
            <a:prstGeom prst="rect">
              <a:avLst/>
            </a:prstGeom>
          </p:spPr>
        </p:pic>
        <p:sp>
          <p:nvSpPr>
            <p:cNvPr id="16" name="TextBox 15">
              <a:extLst>
                <a:ext uri="{FF2B5EF4-FFF2-40B4-BE49-F238E27FC236}">
                  <a16:creationId xmlns:a16="http://schemas.microsoft.com/office/drawing/2014/main" id="{E9920E21-1FB9-C201-D033-7ECCCBE6A84C}"/>
                </a:ext>
              </a:extLst>
            </p:cNvPr>
            <p:cNvSpPr txBox="1"/>
            <p:nvPr/>
          </p:nvSpPr>
          <p:spPr>
            <a:xfrm>
              <a:off x="2057400" y="2117437"/>
              <a:ext cx="9122229" cy="707886"/>
            </a:xfrm>
            <a:prstGeom prst="rect">
              <a:avLst/>
            </a:prstGeom>
            <a:noFill/>
          </p:spPr>
          <p:txBody>
            <a:bodyPr wrap="square">
              <a:spAutoFit/>
            </a:bodyPr>
            <a:lstStyle/>
            <a:p>
              <a:pPr marL="0" indent="0">
                <a:buNone/>
              </a:pPr>
              <a:r>
                <a:rPr lang="en-US" sz="2000" b="1" dirty="0"/>
                <a:t>Identification:</a:t>
              </a:r>
              <a:r>
                <a:rPr lang="en-US" sz="2000" dirty="0"/>
                <a:t> Apply the backdoor criterion to select, which variables you need to control in order to deconfound the phenomenon of interest.</a:t>
              </a:r>
            </a:p>
          </p:txBody>
        </p:sp>
      </p:grpSp>
      <p:grpSp>
        <p:nvGrpSpPr>
          <p:cNvPr id="17" name="Group 16">
            <a:extLst>
              <a:ext uri="{FF2B5EF4-FFF2-40B4-BE49-F238E27FC236}">
                <a16:creationId xmlns:a16="http://schemas.microsoft.com/office/drawing/2014/main" id="{9D390345-2EEB-295C-4F40-949CAA994991}"/>
              </a:ext>
            </a:extLst>
          </p:cNvPr>
          <p:cNvGrpSpPr/>
          <p:nvPr/>
        </p:nvGrpSpPr>
        <p:grpSpPr>
          <a:xfrm>
            <a:off x="838200" y="4667249"/>
            <a:ext cx="10341429" cy="1080000"/>
            <a:chOff x="838200" y="1936251"/>
            <a:chExt cx="10341429" cy="1080000"/>
          </a:xfrm>
        </p:grpSpPr>
        <p:sp>
          <p:nvSpPr>
            <p:cNvPr id="18" name="Oval 17">
              <a:extLst>
                <a:ext uri="{FF2B5EF4-FFF2-40B4-BE49-F238E27FC236}">
                  <a16:creationId xmlns:a16="http://schemas.microsoft.com/office/drawing/2014/main" id="{C209AEC6-4817-AC99-D0BE-F00B334D57A5}"/>
                </a:ext>
              </a:extLst>
            </p:cNvPr>
            <p:cNvSpPr/>
            <p:nvPr/>
          </p:nvSpPr>
          <p:spPr>
            <a:xfrm>
              <a:off x="838200" y="1936251"/>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Graphic 18" descr="Statistics with solid fill">
              <a:extLst>
                <a:ext uri="{FF2B5EF4-FFF2-40B4-BE49-F238E27FC236}">
                  <a16:creationId xmlns:a16="http://schemas.microsoft.com/office/drawing/2014/main" id="{14342304-ECE5-276E-6A9E-551AB6F1506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21000" y="2019051"/>
              <a:ext cx="914400" cy="914400"/>
            </a:xfrm>
            <a:prstGeom prst="rect">
              <a:avLst/>
            </a:prstGeom>
          </p:spPr>
        </p:pic>
        <p:sp>
          <p:nvSpPr>
            <p:cNvPr id="20" name="TextBox 19">
              <a:extLst>
                <a:ext uri="{FF2B5EF4-FFF2-40B4-BE49-F238E27FC236}">
                  <a16:creationId xmlns:a16="http://schemas.microsoft.com/office/drawing/2014/main" id="{C7BDB3BC-337B-0547-5D5F-DEDF986E1ABF}"/>
                </a:ext>
              </a:extLst>
            </p:cNvPr>
            <p:cNvSpPr txBox="1"/>
            <p:nvPr/>
          </p:nvSpPr>
          <p:spPr>
            <a:xfrm>
              <a:off x="2057400" y="2117437"/>
              <a:ext cx="9122229" cy="707886"/>
            </a:xfrm>
            <a:prstGeom prst="rect">
              <a:avLst/>
            </a:prstGeom>
            <a:noFill/>
          </p:spPr>
          <p:txBody>
            <a:bodyPr wrap="square">
              <a:spAutoFit/>
            </a:bodyPr>
            <a:lstStyle/>
            <a:p>
              <a:pPr marL="0" indent="0">
                <a:buNone/>
              </a:pPr>
              <a:r>
                <a:rPr lang="en-US" sz="2000" b="1" dirty="0"/>
                <a:t>Estimation:</a:t>
              </a:r>
              <a:r>
                <a:rPr lang="en-US" sz="2000" dirty="0"/>
                <a:t> If all deconfounders are observable, collect data about the relevant variables and perform a Bayesian data analysis to estimate the causal effect.</a:t>
              </a:r>
            </a:p>
          </p:txBody>
        </p:sp>
      </p:grpSp>
      <p:sp>
        <p:nvSpPr>
          <p:cNvPr id="22" name="TextBox 21">
            <a:extLst>
              <a:ext uri="{FF2B5EF4-FFF2-40B4-BE49-F238E27FC236}">
                <a16:creationId xmlns:a16="http://schemas.microsoft.com/office/drawing/2014/main" id="{4DFDAA6B-7DAD-F20E-21F4-A961B6A40DD4}"/>
              </a:ext>
            </a:extLst>
          </p:cNvPr>
          <p:cNvSpPr txBox="1"/>
          <p:nvPr/>
        </p:nvSpPr>
        <p:spPr>
          <a:xfrm>
            <a:off x="5204460" y="6044657"/>
            <a:ext cx="6355080" cy="338554"/>
          </a:xfrm>
          <a:prstGeom prst="rect">
            <a:avLst/>
          </a:prstGeom>
          <a:noFill/>
        </p:spPr>
        <p:txBody>
          <a:bodyPr wrap="square">
            <a:spAutoFit/>
          </a:bodyPr>
          <a:lstStyle/>
          <a:p>
            <a:r>
              <a:rPr lang="en-US" sz="800" dirty="0"/>
              <a:t>Pearl, J. (2009). Causality. Cambridge university press.</a:t>
            </a:r>
          </a:p>
          <a:p>
            <a:r>
              <a:rPr lang="en-US" sz="800" dirty="0"/>
              <a:t>Siebert, J. (2023). Applications of statistical causal inference in software engineering. </a:t>
            </a:r>
            <a:r>
              <a:rPr lang="en-US" sz="800" i="1" dirty="0"/>
              <a:t>Information and Software Technology</a:t>
            </a:r>
            <a:r>
              <a:rPr lang="en-US" sz="800" dirty="0"/>
              <a:t>, </a:t>
            </a:r>
            <a:r>
              <a:rPr lang="en-US" sz="800" i="1" dirty="0"/>
              <a:t>159</a:t>
            </a:r>
            <a:r>
              <a:rPr lang="en-US" sz="800" dirty="0"/>
              <a:t>, 107198.</a:t>
            </a:r>
          </a:p>
        </p:txBody>
      </p:sp>
    </p:spTree>
    <p:extLst>
      <p:ext uri="{BB962C8B-B14F-4D97-AF65-F5344CB8AC3E}">
        <p14:creationId xmlns:p14="http://schemas.microsoft.com/office/powerpoint/2010/main" val="322466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B8724D-4A2D-EF8F-72D8-A63F6DDDA9C4}"/>
              </a:ext>
            </a:extLst>
          </p:cNvPr>
          <p:cNvSpPr>
            <a:spLocks noGrp="1"/>
          </p:cNvSpPr>
          <p:nvPr>
            <p:ph type="title"/>
          </p:nvPr>
        </p:nvSpPr>
        <p:spPr/>
        <p:txBody>
          <a:bodyPr/>
          <a:lstStyle/>
          <a:p>
            <a:r>
              <a:rPr lang="en-US" dirty="0"/>
              <a:t>Statistical Causal Inference</a:t>
            </a:r>
          </a:p>
        </p:txBody>
      </p:sp>
      <p:sp>
        <p:nvSpPr>
          <p:cNvPr id="5" name="Text Placeholder 4">
            <a:extLst>
              <a:ext uri="{FF2B5EF4-FFF2-40B4-BE49-F238E27FC236}">
                <a16:creationId xmlns:a16="http://schemas.microsoft.com/office/drawing/2014/main" id="{E407892A-18FC-6BF0-5A4A-A73AFF72D71E}"/>
              </a:ext>
            </a:extLst>
          </p:cNvPr>
          <p:cNvSpPr>
            <a:spLocks noGrp="1"/>
          </p:cNvSpPr>
          <p:nvPr>
            <p:ph type="body" idx="1"/>
          </p:nvPr>
        </p:nvSpPr>
        <p:spPr/>
        <p:txBody>
          <a:bodyPr/>
          <a:lstStyle/>
          <a:p>
            <a:r>
              <a:rPr lang="en-US" dirty="0"/>
              <a:t>A rigorous approach to obtaining valid conclusions from data</a:t>
            </a:r>
          </a:p>
        </p:txBody>
      </p:sp>
      <p:sp>
        <p:nvSpPr>
          <p:cNvPr id="2" name="Date Placeholder 1">
            <a:extLst>
              <a:ext uri="{FF2B5EF4-FFF2-40B4-BE49-F238E27FC236}">
                <a16:creationId xmlns:a16="http://schemas.microsoft.com/office/drawing/2014/main" id="{48D72B3E-E6C9-8CAA-9D68-2B5DA476EDE9}"/>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841E30C1-85A3-70CF-6D98-0B52E676F5D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CB47D23-5EEA-5E33-E367-E79E82B33727}"/>
              </a:ext>
            </a:extLst>
          </p:cNvPr>
          <p:cNvSpPr>
            <a:spLocks noGrp="1"/>
          </p:cNvSpPr>
          <p:nvPr>
            <p:ph type="sldNum" sz="quarter" idx="12"/>
          </p:nvPr>
        </p:nvSpPr>
        <p:spPr/>
        <p:txBody>
          <a:bodyPr/>
          <a:lstStyle/>
          <a:p>
            <a:fld id="{C6EBE6D1-86F0-4C3A-8077-EBA4C5B4BE81}" type="slidenum">
              <a:rPr lang="en-US" smtClean="0"/>
              <a:t>6</a:t>
            </a:fld>
            <a:endParaRPr lang="en-US"/>
          </a:p>
        </p:txBody>
      </p:sp>
    </p:spTree>
    <p:extLst>
      <p:ext uri="{BB962C8B-B14F-4D97-AF65-F5344CB8AC3E}">
        <p14:creationId xmlns:p14="http://schemas.microsoft.com/office/powerpoint/2010/main" val="37666539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6CB3-6653-D78A-AB0E-4BF277AD676B}"/>
              </a:ext>
            </a:extLst>
          </p:cNvPr>
          <p:cNvSpPr>
            <a:spLocks noGrp="1"/>
          </p:cNvSpPr>
          <p:nvPr>
            <p:ph type="title"/>
          </p:nvPr>
        </p:nvSpPr>
        <p:spPr/>
        <p:txBody>
          <a:bodyPr/>
          <a:lstStyle/>
          <a:p>
            <a:r>
              <a:rPr lang="en-US" dirty="0"/>
              <a:t>Reading List</a:t>
            </a:r>
          </a:p>
        </p:txBody>
      </p:sp>
      <p:sp>
        <p:nvSpPr>
          <p:cNvPr id="4" name="Date Placeholder 3">
            <a:extLst>
              <a:ext uri="{FF2B5EF4-FFF2-40B4-BE49-F238E27FC236}">
                <a16:creationId xmlns:a16="http://schemas.microsoft.com/office/drawing/2014/main" id="{5BCFB0A4-D606-5609-D9B3-21FDADF5112D}"/>
              </a:ext>
            </a:extLst>
          </p:cNvPr>
          <p:cNvSpPr>
            <a:spLocks noGrp="1"/>
          </p:cNvSpPr>
          <p:nvPr>
            <p:ph type="dt" sz="half" idx="10"/>
          </p:nvPr>
        </p:nvSpPr>
        <p:spPr/>
        <p:txBody>
          <a:bodyPr/>
          <a:lstStyle/>
          <a:p>
            <a:r>
              <a:rPr lang="en-US" dirty="0"/>
              <a:t>2024-10-17</a:t>
            </a:r>
          </a:p>
        </p:txBody>
      </p:sp>
      <p:sp>
        <p:nvSpPr>
          <p:cNvPr id="5" name="Footer Placeholder 4">
            <a:extLst>
              <a:ext uri="{FF2B5EF4-FFF2-40B4-BE49-F238E27FC236}">
                <a16:creationId xmlns:a16="http://schemas.microsoft.com/office/drawing/2014/main" id="{1C9629A7-2DC7-410F-563F-7513EC223179}"/>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FA0E897-F83A-9E29-5FDC-B9C2173B5366}"/>
              </a:ext>
            </a:extLst>
          </p:cNvPr>
          <p:cNvSpPr>
            <a:spLocks noGrp="1"/>
          </p:cNvSpPr>
          <p:nvPr>
            <p:ph type="sldNum" sz="quarter" idx="12"/>
          </p:nvPr>
        </p:nvSpPr>
        <p:spPr/>
        <p:txBody>
          <a:bodyPr/>
          <a:lstStyle/>
          <a:p>
            <a:fld id="{C6EBE6D1-86F0-4C3A-8077-EBA4C5B4BE81}" type="slidenum">
              <a:rPr lang="en-US" smtClean="0"/>
              <a:t>60</a:t>
            </a:fld>
            <a:endParaRPr lang="en-US"/>
          </a:p>
        </p:txBody>
      </p:sp>
      <p:pic>
        <p:nvPicPr>
          <p:cNvPr id="8" name="Graphic 7" descr="Document with solid fill">
            <a:extLst>
              <a:ext uri="{FF2B5EF4-FFF2-40B4-BE49-F238E27FC236}">
                <a16:creationId xmlns:a16="http://schemas.microsoft.com/office/drawing/2014/main" id="{27E301BD-F1B5-995E-1F5B-30360B45EF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3630956"/>
            <a:ext cx="720000" cy="720000"/>
          </a:xfrm>
          <a:prstGeom prst="rect">
            <a:avLst/>
          </a:prstGeom>
        </p:spPr>
      </p:pic>
      <p:pic>
        <p:nvPicPr>
          <p:cNvPr id="10" name="Graphic 9" descr="Closed book with solid fill">
            <a:extLst>
              <a:ext uri="{FF2B5EF4-FFF2-40B4-BE49-F238E27FC236}">
                <a16:creationId xmlns:a16="http://schemas.microsoft.com/office/drawing/2014/main" id="{BD5D6DC4-32F3-3574-F605-98EEB9E757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1832182"/>
            <a:ext cx="720000" cy="720000"/>
          </a:xfrm>
          <a:prstGeom prst="rect">
            <a:avLst/>
          </a:prstGeom>
        </p:spPr>
      </p:pic>
      <p:pic>
        <p:nvPicPr>
          <p:cNvPr id="11" name="Graphic 10" descr="Closed book with solid fill">
            <a:extLst>
              <a:ext uri="{FF2B5EF4-FFF2-40B4-BE49-F238E27FC236}">
                <a16:creationId xmlns:a16="http://schemas.microsoft.com/office/drawing/2014/main" id="{E27DA63F-B4F5-6742-426A-3AB40CC6FD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2731569"/>
            <a:ext cx="720000" cy="720000"/>
          </a:xfrm>
          <a:prstGeom prst="rect">
            <a:avLst/>
          </a:prstGeom>
        </p:spPr>
      </p:pic>
      <p:pic>
        <p:nvPicPr>
          <p:cNvPr id="12" name="Graphic 11" descr="Document with solid fill">
            <a:extLst>
              <a:ext uri="{FF2B5EF4-FFF2-40B4-BE49-F238E27FC236}">
                <a16:creationId xmlns:a16="http://schemas.microsoft.com/office/drawing/2014/main" id="{EF5256A9-07DB-C4E0-08E4-1099363E90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4455486"/>
            <a:ext cx="720000" cy="720000"/>
          </a:xfrm>
          <a:prstGeom prst="rect">
            <a:avLst/>
          </a:prstGeom>
        </p:spPr>
      </p:pic>
      <p:sp>
        <p:nvSpPr>
          <p:cNvPr id="13" name="TextBox 12">
            <a:extLst>
              <a:ext uri="{FF2B5EF4-FFF2-40B4-BE49-F238E27FC236}">
                <a16:creationId xmlns:a16="http://schemas.microsoft.com/office/drawing/2014/main" id="{86F63D0F-CB9C-D7D8-73FB-A78FB49495A2}"/>
              </a:ext>
            </a:extLst>
          </p:cNvPr>
          <p:cNvSpPr txBox="1"/>
          <p:nvPr/>
        </p:nvSpPr>
        <p:spPr>
          <a:xfrm>
            <a:off x="1558200" y="2007516"/>
            <a:ext cx="5526578" cy="369332"/>
          </a:xfrm>
          <a:prstGeom prst="rect">
            <a:avLst/>
          </a:prstGeom>
          <a:noFill/>
        </p:spPr>
        <p:txBody>
          <a:bodyPr wrap="none" rtlCol="0">
            <a:spAutoFit/>
          </a:bodyPr>
          <a:lstStyle/>
          <a:p>
            <a:r>
              <a:rPr lang="en-US" dirty="0"/>
              <a:t>Pearl, J. (2009). Causality. Cambridge university press.</a:t>
            </a:r>
          </a:p>
        </p:txBody>
      </p:sp>
      <p:sp>
        <p:nvSpPr>
          <p:cNvPr id="14" name="TextBox 13">
            <a:extLst>
              <a:ext uri="{FF2B5EF4-FFF2-40B4-BE49-F238E27FC236}">
                <a16:creationId xmlns:a16="http://schemas.microsoft.com/office/drawing/2014/main" id="{DA863A65-8B85-1020-E1B6-9C91741BBAC2}"/>
              </a:ext>
            </a:extLst>
          </p:cNvPr>
          <p:cNvSpPr txBox="1"/>
          <p:nvPr/>
        </p:nvSpPr>
        <p:spPr>
          <a:xfrm>
            <a:off x="1558201" y="2805238"/>
            <a:ext cx="9795599" cy="646331"/>
          </a:xfrm>
          <a:prstGeom prst="rect">
            <a:avLst/>
          </a:prstGeom>
          <a:noFill/>
        </p:spPr>
        <p:txBody>
          <a:bodyPr wrap="square" rtlCol="0">
            <a:spAutoFit/>
          </a:bodyPr>
          <a:lstStyle/>
          <a:p>
            <a:r>
              <a:rPr lang="en-US" dirty="0" err="1"/>
              <a:t>McElreath</a:t>
            </a:r>
            <a:r>
              <a:rPr lang="en-US" dirty="0"/>
              <a:t>, R. (2018). </a:t>
            </a:r>
            <a:r>
              <a:rPr lang="en-US" i="1" dirty="0"/>
              <a:t>Statistical rethinking: A Bayesian course with examples in R and Stan</a:t>
            </a:r>
            <a:r>
              <a:rPr lang="en-US" dirty="0"/>
              <a:t>. Chapman and Hall/CRC.</a:t>
            </a:r>
          </a:p>
        </p:txBody>
      </p:sp>
      <p:sp>
        <p:nvSpPr>
          <p:cNvPr id="15" name="TextBox 14">
            <a:extLst>
              <a:ext uri="{FF2B5EF4-FFF2-40B4-BE49-F238E27FC236}">
                <a16:creationId xmlns:a16="http://schemas.microsoft.com/office/drawing/2014/main" id="{6F33BD0C-D628-B652-90FE-F902E5C5FE85}"/>
              </a:ext>
            </a:extLst>
          </p:cNvPr>
          <p:cNvSpPr txBox="1"/>
          <p:nvPr/>
        </p:nvSpPr>
        <p:spPr>
          <a:xfrm>
            <a:off x="1558200" y="3667790"/>
            <a:ext cx="9795599" cy="646331"/>
          </a:xfrm>
          <a:prstGeom prst="rect">
            <a:avLst/>
          </a:prstGeom>
          <a:noFill/>
        </p:spPr>
        <p:txBody>
          <a:bodyPr wrap="square" rtlCol="0">
            <a:spAutoFit/>
          </a:bodyPr>
          <a:lstStyle/>
          <a:p>
            <a:r>
              <a:rPr lang="en-US" dirty="0"/>
              <a:t>Siebert, J. (2023). Applications of statistical causal inference in software engineering. </a:t>
            </a:r>
            <a:r>
              <a:rPr lang="en-US" i="1" dirty="0"/>
              <a:t>Information and Software Technology</a:t>
            </a:r>
            <a:r>
              <a:rPr lang="en-US" dirty="0"/>
              <a:t>, </a:t>
            </a:r>
            <a:r>
              <a:rPr lang="en-US" i="1" dirty="0"/>
              <a:t>159</a:t>
            </a:r>
            <a:r>
              <a:rPr lang="en-US" dirty="0"/>
              <a:t>, 107198.</a:t>
            </a:r>
          </a:p>
        </p:txBody>
      </p:sp>
      <p:sp>
        <p:nvSpPr>
          <p:cNvPr id="16" name="TextBox 15">
            <a:extLst>
              <a:ext uri="{FF2B5EF4-FFF2-40B4-BE49-F238E27FC236}">
                <a16:creationId xmlns:a16="http://schemas.microsoft.com/office/drawing/2014/main" id="{018BF996-AAB6-541F-C843-FA86DAD60E28}"/>
              </a:ext>
            </a:extLst>
          </p:cNvPr>
          <p:cNvSpPr txBox="1"/>
          <p:nvPr/>
        </p:nvSpPr>
        <p:spPr>
          <a:xfrm>
            <a:off x="1558199" y="4492320"/>
            <a:ext cx="9795599" cy="646331"/>
          </a:xfrm>
          <a:prstGeom prst="rect">
            <a:avLst/>
          </a:prstGeom>
          <a:noFill/>
        </p:spPr>
        <p:txBody>
          <a:bodyPr wrap="square" rtlCol="0">
            <a:spAutoFit/>
          </a:bodyPr>
          <a:lstStyle/>
          <a:p>
            <a:r>
              <a:rPr lang="en-US" dirty="0" err="1"/>
              <a:t>Furia</a:t>
            </a:r>
            <a:r>
              <a:rPr lang="en-US" dirty="0"/>
              <a:t>, C. A., Feldt, R., &amp; </a:t>
            </a:r>
            <a:r>
              <a:rPr lang="en-US" dirty="0" err="1"/>
              <a:t>Torkar</a:t>
            </a:r>
            <a:r>
              <a:rPr lang="en-US" dirty="0"/>
              <a:t>, R. (2019). Bayesian data analysis in empirical software engineering research. </a:t>
            </a:r>
            <a:r>
              <a:rPr lang="en-US" i="1" dirty="0"/>
              <a:t>IEEE Transactions on Software Engineering</a:t>
            </a:r>
            <a:r>
              <a:rPr lang="en-US" dirty="0"/>
              <a:t>, </a:t>
            </a:r>
            <a:r>
              <a:rPr lang="en-US" i="1" dirty="0"/>
              <a:t>47</a:t>
            </a:r>
            <a:r>
              <a:rPr lang="en-US" dirty="0"/>
              <a:t>(9), 1786-1810.</a:t>
            </a:r>
          </a:p>
        </p:txBody>
      </p:sp>
      <p:pic>
        <p:nvPicPr>
          <p:cNvPr id="17" name="Graphic 16" descr="Document with solid fill">
            <a:extLst>
              <a:ext uri="{FF2B5EF4-FFF2-40B4-BE49-F238E27FC236}">
                <a16:creationId xmlns:a16="http://schemas.microsoft.com/office/drawing/2014/main" id="{DE1EB700-A44D-8C95-7BDF-376FF73CB1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5316849"/>
            <a:ext cx="720000" cy="720000"/>
          </a:xfrm>
          <a:prstGeom prst="rect">
            <a:avLst/>
          </a:prstGeom>
        </p:spPr>
      </p:pic>
      <p:sp>
        <p:nvSpPr>
          <p:cNvPr id="18" name="TextBox 17">
            <a:extLst>
              <a:ext uri="{FF2B5EF4-FFF2-40B4-BE49-F238E27FC236}">
                <a16:creationId xmlns:a16="http://schemas.microsoft.com/office/drawing/2014/main" id="{729D7C39-DC77-7312-770F-EC461C843456}"/>
              </a:ext>
            </a:extLst>
          </p:cNvPr>
          <p:cNvSpPr txBox="1"/>
          <p:nvPr/>
        </p:nvSpPr>
        <p:spPr>
          <a:xfrm>
            <a:off x="1558199" y="5215184"/>
            <a:ext cx="9795599" cy="923330"/>
          </a:xfrm>
          <a:prstGeom prst="rect">
            <a:avLst/>
          </a:prstGeom>
          <a:noFill/>
        </p:spPr>
        <p:txBody>
          <a:bodyPr wrap="square" rtlCol="0">
            <a:spAutoFit/>
          </a:bodyPr>
          <a:lstStyle/>
          <a:p>
            <a:r>
              <a:rPr lang="en-US" dirty="0" err="1"/>
              <a:t>Furia</a:t>
            </a:r>
            <a:r>
              <a:rPr lang="en-US" dirty="0"/>
              <a:t>, C. A., </a:t>
            </a:r>
            <a:r>
              <a:rPr lang="en-US" dirty="0" err="1"/>
              <a:t>Torkar</a:t>
            </a:r>
            <a:r>
              <a:rPr lang="en-US" dirty="0"/>
              <a:t>, R., &amp; Feldt, R. (2022). Applying Bayesian analysis guidelines to empirical software engineering data: The case of programming languages and code quality. </a:t>
            </a:r>
            <a:r>
              <a:rPr lang="en-US" i="1" dirty="0"/>
              <a:t>ACM Transactions on Software Engineering and Methodology (TOSEM)</a:t>
            </a:r>
            <a:r>
              <a:rPr lang="en-US" dirty="0"/>
              <a:t>, </a:t>
            </a:r>
            <a:r>
              <a:rPr lang="en-US" i="1" dirty="0"/>
              <a:t>31</a:t>
            </a:r>
            <a:r>
              <a:rPr lang="en-US" dirty="0"/>
              <a:t>(3), 1-38.</a:t>
            </a:r>
          </a:p>
        </p:txBody>
      </p:sp>
    </p:spTree>
    <p:extLst>
      <p:ext uri="{BB962C8B-B14F-4D97-AF65-F5344CB8AC3E}">
        <p14:creationId xmlns:p14="http://schemas.microsoft.com/office/powerpoint/2010/main" val="30722894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2AEE-5D5A-757D-7EC3-E0CB48FFFA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5BFD5DB-15F8-BF66-7412-6F861BAB82B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1571331-D02D-C1C9-BB37-59D89AC3A72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6D3E06A-52A7-D11E-B13C-C8166085C60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00600FD-D21C-09EB-1145-B763131A7476}"/>
              </a:ext>
            </a:extLst>
          </p:cNvPr>
          <p:cNvSpPr>
            <a:spLocks noGrp="1"/>
          </p:cNvSpPr>
          <p:nvPr>
            <p:ph type="sldNum" sz="quarter" idx="12"/>
          </p:nvPr>
        </p:nvSpPr>
        <p:spPr/>
        <p:txBody>
          <a:bodyPr/>
          <a:lstStyle/>
          <a:p>
            <a:fld id="{C6EBE6D1-86F0-4C3A-8077-EBA4C5B4BE81}" type="slidenum">
              <a:rPr lang="en-US" smtClean="0"/>
              <a:t>61</a:t>
            </a:fld>
            <a:endParaRPr lang="en-US"/>
          </a:p>
        </p:txBody>
      </p:sp>
    </p:spTree>
    <p:extLst>
      <p:ext uri="{BB962C8B-B14F-4D97-AF65-F5344CB8AC3E}">
        <p14:creationId xmlns:p14="http://schemas.microsoft.com/office/powerpoint/2010/main" val="261997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2F69B9-A191-7CA7-93C8-50E7A685EC2E}"/>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97F8FBD1-7ECB-D662-C973-2140C8EBA143}"/>
              </a:ext>
            </a:extLst>
          </p:cNvPr>
          <p:cNvSpPr>
            <a:spLocks noGrp="1"/>
          </p:cNvSpPr>
          <p:nvPr>
            <p:ph idx="1"/>
          </p:nvPr>
        </p:nvSpPr>
        <p:spPr>
          <a:xfrm>
            <a:off x="838200" y="1825625"/>
            <a:ext cx="10515600" cy="1701346"/>
          </a:xfrm>
        </p:spPr>
        <p:txBody>
          <a:bodyPr/>
          <a:lstStyle/>
          <a:p>
            <a:pPr marL="0" indent="0">
              <a:buNone/>
            </a:pPr>
            <a:r>
              <a:rPr lang="en-US" dirty="0"/>
              <a:t>Most worthwhile research questions are of causal nature, but answers to such questions </a:t>
            </a:r>
            <a:r>
              <a:rPr lang="en-US" b="1" dirty="0"/>
              <a:t>cannot be computed from data alone</a:t>
            </a:r>
            <a:r>
              <a:rPr lang="en-US" dirty="0"/>
              <a:t>. Instead, addressing them necessitates knowledge about </a:t>
            </a:r>
            <a:r>
              <a:rPr lang="en-US" b="1" i="1" dirty="0"/>
              <a:t>how</a:t>
            </a:r>
            <a:r>
              <a:rPr lang="en-US" b="1" dirty="0"/>
              <a:t> the data was generated</a:t>
            </a:r>
            <a:r>
              <a:rPr lang="en-US" dirty="0"/>
              <a:t>.</a:t>
            </a:r>
          </a:p>
        </p:txBody>
      </p:sp>
      <p:sp>
        <p:nvSpPr>
          <p:cNvPr id="2" name="Date Placeholder 1">
            <a:extLst>
              <a:ext uri="{FF2B5EF4-FFF2-40B4-BE49-F238E27FC236}">
                <a16:creationId xmlns:a16="http://schemas.microsoft.com/office/drawing/2014/main" id="{BFFFB0B4-25F2-B744-CCE3-83BAE7E1AE48}"/>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623648B6-C54C-0D26-06D8-D54F3C8F20C0}"/>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DD5571F-8B5D-33F5-6C8F-B14332CED634}"/>
              </a:ext>
            </a:extLst>
          </p:cNvPr>
          <p:cNvSpPr>
            <a:spLocks noGrp="1"/>
          </p:cNvSpPr>
          <p:nvPr>
            <p:ph type="sldNum" sz="quarter" idx="12"/>
          </p:nvPr>
        </p:nvSpPr>
        <p:spPr/>
        <p:txBody>
          <a:bodyPr/>
          <a:lstStyle/>
          <a:p>
            <a:fld id="{C6EBE6D1-86F0-4C3A-8077-EBA4C5B4BE81}" type="slidenum">
              <a:rPr lang="en-US" smtClean="0"/>
              <a:t>7</a:t>
            </a:fld>
            <a:endParaRPr lang="en-US"/>
          </a:p>
        </p:txBody>
      </p:sp>
      <p:sp>
        <p:nvSpPr>
          <p:cNvPr id="8" name="TextBox 7">
            <a:extLst>
              <a:ext uri="{FF2B5EF4-FFF2-40B4-BE49-F238E27FC236}">
                <a16:creationId xmlns:a16="http://schemas.microsoft.com/office/drawing/2014/main" id="{1DC4FC84-CDEC-F4C5-0B11-7E5994D18D05}"/>
              </a:ext>
            </a:extLst>
          </p:cNvPr>
          <p:cNvSpPr txBox="1"/>
          <p:nvPr/>
        </p:nvSpPr>
        <p:spPr>
          <a:xfrm>
            <a:off x="5257800" y="6140906"/>
            <a:ext cx="6096000" cy="215444"/>
          </a:xfrm>
          <a:prstGeom prst="rect">
            <a:avLst/>
          </a:prstGeom>
          <a:noFill/>
        </p:spPr>
        <p:txBody>
          <a:bodyPr wrap="square">
            <a:spAutoFit/>
          </a:bodyPr>
          <a:lstStyle/>
          <a:p>
            <a:pPr algn="r"/>
            <a:r>
              <a:rPr lang="en-US" sz="800" dirty="0"/>
              <a:t>Pearl, J. (2009). Causal inference in statistics: An overview.</a:t>
            </a:r>
          </a:p>
        </p:txBody>
      </p:sp>
      <p:sp>
        <p:nvSpPr>
          <p:cNvPr id="9" name="Rectangle: Rounded Corners 8">
            <a:extLst>
              <a:ext uri="{FF2B5EF4-FFF2-40B4-BE49-F238E27FC236}">
                <a16:creationId xmlns:a16="http://schemas.microsoft.com/office/drawing/2014/main" id="{5AC8FA38-E0B2-C22F-BF5C-1EF9C4600A6C}"/>
              </a:ext>
            </a:extLst>
          </p:cNvPr>
          <p:cNvSpPr/>
          <p:nvPr/>
        </p:nvSpPr>
        <p:spPr>
          <a:xfrm>
            <a:off x="838201" y="3679372"/>
            <a:ext cx="10515600" cy="625252"/>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t>Statistical causal inference</a:t>
            </a:r>
            <a:r>
              <a:rPr lang="en-US" sz="2000" dirty="0"/>
              <a:t>: inferring causal relationships from quantitative data</a:t>
            </a:r>
          </a:p>
        </p:txBody>
      </p:sp>
    </p:spTree>
    <p:extLst>
      <p:ext uri="{BB962C8B-B14F-4D97-AF65-F5344CB8AC3E}">
        <p14:creationId xmlns:p14="http://schemas.microsoft.com/office/powerpoint/2010/main" val="89980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1884-4224-7D49-E26D-DB5A4047FCD2}"/>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81BF33B5-2467-AF56-A547-8E54B7ACE18B}"/>
              </a:ext>
            </a:extLst>
          </p:cNvPr>
          <p:cNvSpPr>
            <a:spLocks noGrp="1"/>
          </p:cNvSpPr>
          <p:nvPr>
            <p:ph idx="1"/>
          </p:nvPr>
        </p:nvSpPr>
        <p:spPr/>
        <p:txBody>
          <a:bodyPr/>
          <a:lstStyle/>
          <a:p>
            <a:pPr marL="0" indent="0">
              <a:buNone/>
            </a:pPr>
            <a:r>
              <a:rPr lang="en-US" dirty="0"/>
              <a:t>Exchange about causal inference necessitates the following terms:</a:t>
            </a:r>
          </a:p>
          <a:p>
            <a:r>
              <a:rPr lang="en-US" b="1" dirty="0"/>
              <a:t>Factor</a:t>
            </a:r>
            <a:r>
              <a:rPr lang="en-US" dirty="0"/>
              <a:t>: variable of a specific type (e.g., categorical, continuous) projecting a construct onto a value</a:t>
            </a:r>
          </a:p>
          <a:p>
            <a:pPr lvl="1"/>
            <a:r>
              <a:rPr lang="en-US" b="1" dirty="0"/>
              <a:t>Treatment </a:t>
            </a:r>
            <a:r>
              <a:rPr lang="en-US" dirty="0"/>
              <a:t>(or: main factor): independent variable of interest</a:t>
            </a:r>
          </a:p>
          <a:p>
            <a:pPr lvl="1"/>
            <a:r>
              <a:rPr lang="en-US" b="1" dirty="0"/>
              <a:t>Outcome</a:t>
            </a:r>
            <a:r>
              <a:rPr lang="en-US" dirty="0"/>
              <a:t> (or: response variable): dependent variable of interest</a:t>
            </a:r>
          </a:p>
          <a:p>
            <a:r>
              <a:rPr lang="en-US" b="1" dirty="0"/>
              <a:t>Relationships</a:t>
            </a:r>
            <a:r>
              <a:rPr lang="en-US" dirty="0"/>
              <a:t>: association between two factors</a:t>
            </a:r>
          </a:p>
        </p:txBody>
      </p:sp>
      <p:sp>
        <p:nvSpPr>
          <p:cNvPr id="4" name="Date Placeholder 3">
            <a:extLst>
              <a:ext uri="{FF2B5EF4-FFF2-40B4-BE49-F238E27FC236}">
                <a16:creationId xmlns:a16="http://schemas.microsoft.com/office/drawing/2014/main" id="{0B3AE80A-8827-7421-603D-60FD9E55006B}"/>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435D6FA-7776-FC0F-1530-595FABC0E04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B85EF4ED-D4A9-52FB-E31C-D5D0E3DD10B2}"/>
              </a:ext>
            </a:extLst>
          </p:cNvPr>
          <p:cNvSpPr>
            <a:spLocks noGrp="1"/>
          </p:cNvSpPr>
          <p:nvPr>
            <p:ph type="sldNum" sz="quarter" idx="12"/>
          </p:nvPr>
        </p:nvSpPr>
        <p:spPr/>
        <p:txBody>
          <a:bodyPr/>
          <a:lstStyle/>
          <a:p>
            <a:fld id="{C6EBE6D1-86F0-4C3A-8077-EBA4C5B4BE81}" type="slidenum">
              <a:rPr lang="en-US" smtClean="0"/>
              <a:t>8</a:t>
            </a:fld>
            <a:endParaRPr lang="en-US"/>
          </a:p>
        </p:txBody>
      </p:sp>
    </p:spTree>
    <p:extLst>
      <p:ext uri="{BB962C8B-B14F-4D97-AF65-F5344CB8AC3E}">
        <p14:creationId xmlns:p14="http://schemas.microsoft.com/office/powerpoint/2010/main" val="293393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B2CE2-D403-C11F-B904-DAA809B56EC1}"/>
              </a:ext>
            </a:extLst>
          </p:cNvPr>
          <p:cNvSpPr>
            <a:spLocks noGrp="1"/>
          </p:cNvSpPr>
          <p:nvPr>
            <p:ph type="title"/>
          </p:nvPr>
        </p:nvSpPr>
        <p:spPr/>
        <p:txBody>
          <a:bodyPr/>
          <a:lstStyle/>
          <a:p>
            <a:r>
              <a:rPr lang="en-US" dirty="0"/>
              <a:t>Visualizing causal Assumptions via Directed Acyclic Graphs (DAGs)</a:t>
            </a:r>
          </a:p>
        </p:txBody>
      </p:sp>
      <p:sp>
        <p:nvSpPr>
          <p:cNvPr id="2" name="Date Placeholder 1">
            <a:extLst>
              <a:ext uri="{FF2B5EF4-FFF2-40B4-BE49-F238E27FC236}">
                <a16:creationId xmlns:a16="http://schemas.microsoft.com/office/drawing/2014/main" id="{58AE199F-5BE1-5791-234E-416A2EC49EFC}"/>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38339AB9-40FA-E658-2835-8B8F8DC7FCE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D654D3B-BD98-A3BA-29E9-95DE640DFD14}"/>
              </a:ext>
            </a:extLst>
          </p:cNvPr>
          <p:cNvSpPr>
            <a:spLocks noGrp="1"/>
          </p:cNvSpPr>
          <p:nvPr>
            <p:ph type="sldNum" sz="quarter" idx="12"/>
          </p:nvPr>
        </p:nvSpPr>
        <p:spPr/>
        <p:txBody>
          <a:bodyPr/>
          <a:lstStyle/>
          <a:p>
            <a:fld id="{C6EBE6D1-86F0-4C3A-8077-EBA4C5B4BE81}" type="slidenum">
              <a:rPr lang="en-US" smtClean="0"/>
              <a:t>9</a:t>
            </a:fld>
            <a:endParaRPr lang="en-US"/>
          </a:p>
        </p:txBody>
      </p:sp>
      <p:pic>
        <p:nvPicPr>
          <p:cNvPr id="8" name="Picture 7">
            <a:extLst>
              <a:ext uri="{FF2B5EF4-FFF2-40B4-BE49-F238E27FC236}">
                <a16:creationId xmlns:a16="http://schemas.microsoft.com/office/drawing/2014/main" id="{68A3F383-D905-7474-A376-628C3FDDE97D}"/>
              </a:ext>
            </a:extLst>
          </p:cNvPr>
          <p:cNvPicPr>
            <a:picLocks noChangeAspect="1"/>
          </p:cNvPicPr>
          <p:nvPr/>
        </p:nvPicPr>
        <p:blipFill>
          <a:blip r:embed="rId3"/>
          <a:stretch>
            <a:fillRect/>
          </a:stretch>
        </p:blipFill>
        <p:spPr>
          <a:xfrm>
            <a:off x="932159" y="2517548"/>
            <a:ext cx="4184127" cy="3011941"/>
          </a:xfrm>
          <a:prstGeom prst="rect">
            <a:avLst/>
          </a:prstGeom>
        </p:spPr>
      </p:pic>
      <p:pic>
        <p:nvPicPr>
          <p:cNvPr id="10" name="Picture 9">
            <a:extLst>
              <a:ext uri="{FF2B5EF4-FFF2-40B4-BE49-F238E27FC236}">
                <a16:creationId xmlns:a16="http://schemas.microsoft.com/office/drawing/2014/main" id="{EB3535E0-F029-E80E-56F5-6843DE3461F7}"/>
              </a:ext>
            </a:extLst>
          </p:cNvPr>
          <p:cNvPicPr>
            <a:picLocks noChangeAspect="1"/>
          </p:cNvPicPr>
          <p:nvPr/>
        </p:nvPicPr>
        <p:blipFill>
          <a:blip r:embed="rId4"/>
          <a:stretch>
            <a:fillRect/>
          </a:stretch>
        </p:blipFill>
        <p:spPr>
          <a:xfrm>
            <a:off x="5116286" y="2000522"/>
            <a:ext cx="6076950" cy="4219304"/>
          </a:xfrm>
          <a:prstGeom prst="rect">
            <a:avLst/>
          </a:prstGeom>
        </p:spPr>
      </p:pic>
    </p:spTree>
    <p:extLst>
      <p:ext uri="{BB962C8B-B14F-4D97-AF65-F5344CB8AC3E}">
        <p14:creationId xmlns:p14="http://schemas.microsoft.com/office/powerpoint/2010/main" val="1894760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581</TotalTime>
  <Words>2888</Words>
  <Application>Microsoft Office PowerPoint</Application>
  <PresentationFormat>Widescreen</PresentationFormat>
  <Paragraphs>457</Paragraphs>
  <Slides>61</Slides>
  <Notes>17</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AdvP4C4E51</vt:lpstr>
      <vt:lpstr>AdvP4C4E59</vt:lpstr>
      <vt:lpstr>Aptos</vt:lpstr>
      <vt:lpstr>Aptos Display</vt:lpstr>
      <vt:lpstr>Arial</vt:lpstr>
      <vt:lpstr>Cambria Math</vt:lpstr>
      <vt:lpstr>Office Theme</vt:lpstr>
      <vt:lpstr>Bayesian Data Analysis for Statistical Causal Inference</vt:lpstr>
      <vt:lpstr>Context &amp; Goal</vt:lpstr>
      <vt:lpstr>Status Quo</vt:lpstr>
      <vt:lpstr>Data Analysis in Software Engineering Research</vt:lpstr>
      <vt:lpstr>Issues</vt:lpstr>
      <vt:lpstr>Statistical Causal Inference</vt:lpstr>
      <vt:lpstr>Overview</vt:lpstr>
      <vt:lpstr>Terminology</vt:lpstr>
      <vt:lpstr>Visualizing causal Assumptions via Directed Acyclic Graphs (DAGs)</vt:lpstr>
      <vt:lpstr>Experimental vs. Observational Studies</vt:lpstr>
      <vt:lpstr>Experimental vs. Observational Studies</vt:lpstr>
      <vt:lpstr>Sources of Association</vt:lpstr>
      <vt:lpstr>Mediators</vt:lpstr>
      <vt:lpstr>Mediators</vt:lpstr>
      <vt:lpstr>Mediators</vt:lpstr>
      <vt:lpstr>Mediators</vt:lpstr>
      <vt:lpstr>Mediators</vt:lpstr>
      <vt:lpstr>Mediators</vt:lpstr>
      <vt:lpstr>Forks</vt:lpstr>
      <vt:lpstr>Forks</vt:lpstr>
      <vt:lpstr>Forks</vt:lpstr>
      <vt:lpstr>Forks</vt:lpstr>
      <vt:lpstr>Forks</vt:lpstr>
      <vt:lpstr>Colliders</vt:lpstr>
      <vt:lpstr>Colliders</vt:lpstr>
      <vt:lpstr>Colliders</vt:lpstr>
      <vt:lpstr>Colliders</vt:lpstr>
      <vt:lpstr>Colliders</vt:lpstr>
      <vt:lpstr>Controlling Variables</vt:lpstr>
      <vt:lpstr>Controlling Descendants</vt:lpstr>
      <vt:lpstr>Paths</vt:lpstr>
      <vt:lpstr>The Backdoor Adjustment</vt:lpstr>
      <vt:lpstr>The Backdoor Adjustment</vt:lpstr>
      <vt:lpstr>The Backdoor Adjustment</vt:lpstr>
      <vt:lpstr>The Backdoor Adjustment</vt:lpstr>
      <vt:lpstr>The Backdoor Adjustment</vt:lpstr>
      <vt:lpstr>The Backdoor Adjustment</vt:lpstr>
      <vt:lpstr>The Backdoor Adjustment</vt:lpstr>
      <vt:lpstr>The Backdoor Adjustment</vt:lpstr>
      <vt:lpstr>Summary of Part I</vt:lpstr>
      <vt:lpstr>Frequentist Methods</vt:lpstr>
      <vt:lpstr>Basics</vt:lpstr>
      <vt:lpstr>Issues</vt:lpstr>
      <vt:lpstr>Modus tollens in frequentist Analyses</vt:lpstr>
      <vt:lpstr>Standard Tests are Linear Models</vt:lpstr>
      <vt:lpstr>Bayesian Data Analysis</vt:lpstr>
      <vt:lpstr>Bayes Theorem</vt:lpstr>
      <vt:lpstr>The Bayesian Data Analysis Approach</vt:lpstr>
      <vt:lpstr>Demonstration of the Bayesian Approach</vt:lpstr>
      <vt:lpstr>Demonstration of the Bayesian Approach</vt:lpstr>
      <vt:lpstr>Demonstration of the Bayesian Approach</vt:lpstr>
      <vt:lpstr>Demonstration of the Bayesian Approach</vt:lpstr>
      <vt:lpstr>Demonstration of the Bayesian Approach</vt:lpstr>
      <vt:lpstr>Demonstration of the Bayesian Approach</vt:lpstr>
      <vt:lpstr>Demonstration of the Bayesian Approach</vt:lpstr>
      <vt:lpstr>Demonstration of the Bayesian Approach</vt:lpstr>
      <vt:lpstr>Interaction Effects</vt:lpstr>
      <vt:lpstr>Bayesian Data Analysis for Statistical Causal Inference</vt:lpstr>
      <vt:lpstr>General Framework</vt:lpstr>
      <vt:lpstr>Reading List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Frattini</dc:creator>
  <cp:lastModifiedBy>Julian Frattini</cp:lastModifiedBy>
  <cp:revision>20</cp:revision>
  <dcterms:created xsi:type="dcterms:W3CDTF">2024-10-03T09:42:54Z</dcterms:created>
  <dcterms:modified xsi:type="dcterms:W3CDTF">2024-10-17T23:36:18Z</dcterms:modified>
</cp:coreProperties>
</file>