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B_5BC9F408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modernComment_128_C771A009.xml" ContentType="application/vnd.ms-powerpoint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307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314" r:id="rId12"/>
    <p:sldId id="279" r:id="rId13"/>
    <p:sldId id="280" r:id="rId14"/>
    <p:sldId id="281" r:id="rId15"/>
    <p:sldId id="285" r:id="rId16"/>
    <p:sldId id="286" r:id="rId17"/>
    <p:sldId id="315" r:id="rId18"/>
    <p:sldId id="261" r:id="rId19"/>
    <p:sldId id="282" r:id="rId20"/>
    <p:sldId id="316" r:id="rId21"/>
    <p:sldId id="317" r:id="rId22"/>
    <p:sldId id="319" r:id="rId23"/>
    <p:sldId id="318" r:id="rId24"/>
    <p:sldId id="321" r:id="rId25"/>
    <p:sldId id="301" r:id="rId26"/>
    <p:sldId id="320" r:id="rId27"/>
    <p:sldId id="322" r:id="rId28"/>
    <p:sldId id="323" r:id="rId29"/>
    <p:sldId id="324" r:id="rId30"/>
    <p:sldId id="291" r:id="rId31"/>
    <p:sldId id="278" r:id="rId32"/>
    <p:sldId id="262" r:id="rId33"/>
    <p:sldId id="292" r:id="rId34"/>
    <p:sldId id="304" r:id="rId35"/>
    <p:sldId id="305" r:id="rId36"/>
    <p:sldId id="306" r:id="rId37"/>
    <p:sldId id="293" r:id="rId38"/>
    <p:sldId id="295" r:id="rId39"/>
    <p:sldId id="296" r:id="rId40"/>
    <p:sldId id="294" r:id="rId41"/>
    <p:sldId id="297" r:id="rId42"/>
    <p:sldId id="287" r:id="rId43"/>
    <p:sldId id="288" r:id="rId44"/>
    <p:sldId id="289" r:id="rId45"/>
    <p:sldId id="290" r:id="rId46"/>
    <p:sldId id="309" r:id="rId47"/>
    <p:sldId id="263" r:id="rId48"/>
    <p:sldId id="299" r:id="rId49"/>
    <p:sldId id="311" r:id="rId50"/>
    <p:sldId id="312" r:id="rId51"/>
    <p:sldId id="313" r:id="rId52"/>
    <p:sldId id="300" r:id="rId53"/>
    <p:sldId id="271" r:id="rId54"/>
    <p:sldId id="265" r:id="rId55"/>
    <p:sldId id="298" r:id="rId56"/>
    <p:sldId id="308" r:id="rId57"/>
    <p:sldId id="26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314"/>
            <p14:sldId id="279"/>
            <p14:sldId id="280"/>
            <p14:sldId id="281"/>
            <p14:sldId id="285"/>
            <p14:sldId id="286"/>
            <p14:sldId id="315"/>
          </p14:sldIdLst>
        </p14:section>
        <p14:section name="Causal Inference" id="{FDE2B447-3232-47F1-B5FA-B755FA67090E}">
          <p14:sldIdLst>
            <p14:sldId id="261"/>
            <p14:sldId id="282"/>
            <p14:sldId id="316"/>
            <p14:sldId id="317"/>
            <p14:sldId id="319"/>
            <p14:sldId id="318"/>
            <p14:sldId id="321"/>
            <p14:sldId id="301"/>
            <p14:sldId id="320"/>
            <p14:sldId id="322"/>
            <p14:sldId id="323"/>
            <p14:sldId id="324"/>
            <p14:sldId id="291"/>
            <p14:sldId id="278"/>
            <p14:sldId id="262"/>
            <p14:sldId id="292"/>
            <p14:sldId id="304"/>
            <p14:sldId id="305"/>
            <p14:sldId id="306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00FFFF"/>
    <a:srgbClr val="BDBDBD"/>
    <a:srgbClr val="F8766D"/>
    <a:srgbClr val="00BFC4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7" autoAdjust="0"/>
  </p:normalViewPr>
  <p:slideViewPr>
    <p:cSldViewPr snapToGrid="0">
      <p:cViewPr varScale="1">
        <p:scale>
          <a:sx n="68" d="100"/>
          <a:sy n="68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28_C771A00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9BDDF5-D7B4-4558-8AD1-520450B4BDB5}" authorId="{611B345F-1226-5ED8-7F6E-621D34C22D2E}" created="2025-08-21T14:04:47.085">
    <pc:sldMkLst xmlns:pc="http://schemas.microsoft.com/office/powerpoint/2013/main/command">
      <pc:docMk/>
      <pc:sldMk cId="3346112521" sldId="296"/>
    </pc:sldMkLst>
    <p188:txBody>
      <a:bodyPr/>
      <a:lstStyle/>
      <a:p>
        <a:r>
          <a:rPr lang="en-SE"/>
          <a:t>Potentially introduce the notion of “flow of information” before</a:t>
        </a:r>
      </a:p>
    </p188:txBody>
  </p188:cm>
</p188:cmLst>
</file>

<file path=ppt/comments/modernComment_13B_5BC9F4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031F7-A515-4EEE-973C-782A33C25650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“Science before statistics”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3355-F3AF-EABB-EBF1-DCF58DBE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E241E-51A0-41BE-B59A-7A132DBA8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DC16C-6143-37FF-5575-50386ACCB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BCD6-4A2E-0F97-62F4-AA057EA3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</a:t>
            </a:r>
            <a:r>
              <a:rPr lang="en-SE" dirty="0" err="1"/>
              <a:t>tudying</a:t>
            </a:r>
            <a:r>
              <a:rPr lang="en-SE" dirty="0"/>
              <a:t> the effect of passive voice on the completeness of resulting domain models, we found a mediation.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20044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F2C605-0998-11CD-F5C1-95368B63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388368"/>
            <a:ext cx="9485714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1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50AF2B-7961-FB6D-CC67-9912328A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10" y="365125"/>
            <a:ext cx="10036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D52D54-3D09-D03D-BAAD-6E136B7DA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3" y="267789"/>
            <a:ext cx="4947173" cy="6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80.png"/><Relationship Id="rId5" Type="http://schemas.openxmlformats.org/officeDocument/2006/relationships/image" Target="../media/image37.png"/><Relationship Id="rId10" Type="http://schemas.openxmlformats.org/officeDocument/2006/relationships/image" Target="../media/image370.png"/><Relationship Id="rId4" Type="http://schemas.openxmlformats.org/officeDocument/2006/relationships/image" Target="../media/image36.png"/><Relationship Id="rId9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microsoft.com/office/2018/10/relationships/comments" Target="../comments/modernComment_13B_5BC9F408.xml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Relationship Id="rId1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5.png"/><Relationship Id="rId5" Type="http://schemas.openxmlformats.org/officeDocument/2006/relationships/image" Target="../media/image58.sv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7.jpeg"/><Relationship Id="rId9" Type="http://schemas.openxmlformats.org/officeDocument/2006/relationships/hyperlink" Target="https://julianfrattini.github.i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58.sv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4.png"/><Relationship Id="rId5" Type="http://schemas.openxmlformats.org/officeDocument/2006/relationships/image" Target="../media/image58.sv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6.svg"/><Relationship Id="rId5" Type="http://schemas.openxmlformats.org/officeDocument/2006/relationships/image" Target="../media/image58.svg"/><Relationship Id="rId15" Type="http://schemas.openxmlformats.org/officeDocument/2006/relationships/image" Target="../media/image16.svg"/><Relationship Id="rId10" Type="http://schemas.openxmlformats.org/officeDocument/2006/relationships/image" Target="../media/image75.png"/><Relationship Id="rId4" Type="http://schemas.openxmlformats.org/officeDocument/2006/relationships/image" Target="../media/image57.png"/><Relationship Id="rId9" Type="http://schemas.openxmlformats.org/officeDocument/2006/relationships/image" Target="../media/image52.sv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568225.256827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0.png"/><Relationship Id="rId5" Type="http://schemas.openxmlformats.org/officeDocument/2006/relationships/image" Target="../media/image58.svg"/><Relationship Id="rId10" Type="http://schemas.openxmlformats.org/officeDocument/2006/relationships/image" Target="../media/image79.png"/><Relationship Id="rId4" Type="http://schemas.openxmlformats.org/officeDocument/2006/relationships/image" Target="../media/image57.png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4.png"/><Relationship Id="rId5" Type="http://schemas.openxmlformats.org/officeDocument/2006/relationships/image" Target="../media/image58.svg"/><Relationship Id="rId10" Type="http://schemas.openxmlformats.org/officeDocument/2006/relationships/image" Target="../media/image8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8.png"/><Relationship Id="rId5" Type="http://schemas.openxmlformats.org/officeDocument/2006/relationships/image" Target="../media/image58.svg"/><Relationship Id="rId10" Type="http://schemas.openxmlformats.org/officeDocument/2006/relationships/image" Target="../media/image87.png"/><Relationship Id="rId4" Type="http://schemas.openxmlformats.org/officeDocument/2006/relationships/image" Target="../media/image57.png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1.png"/><Relationship Id="rId5" Type="http://schemas.openxmlformats.org/officeDocument/2006/relationships/image" Target="../media/image58.svg"/><Relationship Id="rId10" Type="http://schemas.openxmlformats.org/officeDocument/2006/relationships/image" Target="../media/image90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Relationship Id="rId14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652524.2652554" TargetMode="External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doi.org/10.1145/3643664.364821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6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microsoft.com/office/2018/10/relationships/comments" Target="../comments/modernComment_128_C771A0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7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60.png"/><Relationship Id="rId7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52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svg"/><Relationship Id="rId11" Type="http://schemas.openxmlformats.org/officeDocument/2006/relationships/image" Target="../media/image53.png"/><Relationship Id="rId5" Type="http://schemas.openxmlformats.org/officeDocument/2006/relationships/image" Target="../media/image104.png"/><Relationship Id="rId10" Type="http://schemas.openxmlformats.org/officeDocument/2006/relationships/image" Target="../media/image106.png"/><Relationship Id="rId4" Type="http://schemas.openxmlformats.org/officeDocument/2006/relationships/image" Target="../media/image56.svg"/><Relationship Id="rId9" Type="http://schemas.openxmlformats.org/officeDocument/2006/relationships/image" Target="../media/image61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svg"/><Relationship Id="rId5" Type="http://schemas.openxmlformats.org/officeDocument/2006/relationships/image" Target="../media/image104.png"/><Relationship Id="rId10" Type="http://schemas.openxmlformats.org/officeDocument/2006/relationships/image" Target="../media/image108.svg"/><Relationship Id="rId4" Type="http://schemas.openxmlformats.org/officeDocument/2006/relationships/image" Target="../media/image56.svg"/><Relationship Id="rId9" Type="http://schemas.openxmlformats.org/officeDocument/2006/relationships/image" Target="../media/image10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svg"/><Relationship Id="rId11" Type="http://schemas.openxmlformats.org/officeDocument/2006/relationships/image" Target="../media/image51.png"/><Relationship Id="rId5" Type="http://schemas.openxmlformats.org/officeDocument/2006/relationships/image" Target="../media/image104.png"/><Relationship Id="rId10" Type="http://schemas.openxmlformats.org/officeDocument/2006/relationships/image" Target="../media/image108.svg"/><Relationship Id="rId4" Type="http://schemas.openxmlformats.org/officeDocument/2006/relationships/image" Target="../media/image56.svg"/><Relationship Id="rId9" Type="http://schemas.openxmlformats.org/officeDocument/2006/relationships/image" Target="../media/image10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image" Target="../media/image55.png"/><Relationship Id="rId7" Type="http://schemas.openxmlformats.org/officeDocument/2006/relationships/image" Target="../media/image107.png"/><Relationship Id="rId12" Type="http://schemas.openxmlformats.org/officeDocument/2006/relationships/image" Target="../media/image110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svg"/><Relationship Id="rId11" Type="http://schemas.openxmlformats.org/officeDocument/2006/relationships/image" Target="../media/image109.png"/><Relationship Id="rId5" Type="http://schemas.openxmlformats.org/officeDocument/2006/relationships/image" Target="../media/image104.png"/><Relationship Id="rId10" Type="http://schemas.openxmlformats.org/officeDocument/2006/relationships/image" Target="../media/image49.svg"/><Relationship Id="rId4" Type="http://schemas.openxmlformats.org/officeDocument/2006/relationships/image" Target="../media/image56.svg"/><Relationship Id="rId9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sv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svg"/><Relationship Id="rId4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286-14BD-AA99-5396-08758DE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39B-888B-CA10-B64D-808F284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89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“We study the effect of different </a:t>
            </a:r>
            <a:r>
              <a:rPr lang="en-SE" b="1" dirty="0">
                <a:solidFill>
                  <a:srgbClr val="D0180A"/>
                </a:solidFill>
              </a:rPr>
              <a:t>document reading techniques </a:t>
            </a:r>
            <a:r>
              <a:rPr lang="en-SE" dirty="0"/>
              <a:t>on the </a:t>
            </a:r>
            <a:r>
              <a:rPr lang="en-SE" b="1" dirty="0">
                <a:solidFill>
                  <a:srgbClr val="006D70"/>
                </a:solidFill>
              </a:rPr>
              <a:t>number of identified defects </a:t>
            </a:r>
            <a:r>
              <a:rPr lang="en-SE" dirty="0"/>
              <a:t>in </a:t>
            </a:r>
            <a:r>
              <a:rPr lang="en-SE" b="1" dirty="0"/>
              <a:t>Bachelor- and Master-level </a:t>
            </a:r>
            <a:r>
              <a:rPr lang="en-SE" dirty="0"/>
              <a:t>students.”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089F-AA16-AA17-C54B-7324A6D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BE96-35D1-8071-0AA4-03F79F9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9582-0B5D-1F85-9337-903DB50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A92F7-4BCB-0D7C-9507-AD36C1243E4C}"/>
              </a:ext>
            </a:extLst>
          </p:cNvPr>
          <p:cNvSpPr txBox="1">
            <a:spLocks/>
          </p:cNvSpPr>
          <p:nvPr/>
        </p:nvSpPr>
        <p:spPr>
          <a:xfrm>
            <a:off x="838200" y="3461657"/>
            <a:ext cx="10515600" cy="2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b="1" dirty="0"/>
              <a:t>Factors</a:t>
            </a:r>
            <a:r>
              <a:rPr lang="en-SE" sz="2400" dirty="0"/>
              <a:t>: variables that associate measurements with a construct (e.g., document reading technique, identified defects, student level)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Treatment/Exposure</a:t>
            </a:r>
            <a:r>
              <a:rPr lang="en-SE" sz="2400" dirty="0"/>
              <a:t>: main independent factor of interest</a:t>
            </a:r>
          </a:p>
          <a:p>
            <a:r>
              <a:rPr lang="en-SE" sz="2400" b="1" dirty="0">
                <a:solidFill>
                  <a:srgbClr val="006D70"/>
                </a:solidFill>
              </a:rPr>
              <a:t>Outcome/Response</a:t>
            </a:r>
            <a:r>
              <a:rPr lang="en-SE" sz="2400" dirty="0"/>
              <a:t>: main dependent factor of interest</a:t>
            </a:r>
          </a:p>
          <a:p>
            <a:r>
              <a:rPr lang="en-SE" sz="2400" b="1" dirty="0"/>
              <a:t>Phenomenon</a:t>
            </a:r>
            <a:r>
              <a:rPr lang="en-SE" sz="2400" dirty="0"/>
              <a:t>: main causal effect of interest (</a:t>
            </a:r>
            <a:r>
              <a:rPr lang="en-SE" sz="2400" b="1" dirty="0">
                <a:solidFill>
                  <a:srgbClr val="D0180A"/>
                </a:solidFill>
              </a:rPr>
              <a:t>treatment</a:t>
            </a:r>
            <a:r>
              <a:rPr lang="en-SE" sz="2400" b="1" dirty="0"/>
              <a:t> → </a:t>
            </a:r>
            <a:r>
              <a:rPr lang="en-SE" sz="2400" b="1" dirty="0">
                <a:solidFill>
                  <a:srgbClr val="006D70"/>
                </a:solidFill>
              </a:rPr>
              <a:t>outcome</a:t>
            </a:r>
            <a:r>
              <a:rPr lang="en-SE" sz="2400" dirty="0"/>
              <a:t>)</a:t>
            </a:r>
          </a:p>
          <a:p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5475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4" y="4196011"/>
            <a:ext cx="18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20" y="4152787"/>
            <a:ext cx="397675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632960" y="4196011"/>
            <a:ext cx="11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9D2F3-F648-AEE0-2085-DC03C683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35" y="4675918"/>
            <a:ext cx="3749365" cy="15698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F54CD8-B6EC-3C2B-8618-EFC284404C63}"/>
              </a:ext>
            </a:extLst>
          </p:cNvPr>
          <p:cNvSpPr/>
          <p:nvPr/>
        </p:nvSpPr>
        <p:spPr>
          <a:xfrm>
            <a:off x="4856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44229-3295-AAC4-5E15-C5441D091D3A}"/>
              </a:ext>
            </a:extLst>
          </p:cNvPr>
          <p:cNvSpPr/>
          <p:nvPr/>
        </p:nvSpPr>
        <p:spPr>
          <a:xfrm>
            <a:off x="5872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64C2C3D-BF16-B10D-5ED0-14FEB20389AA}"/>
              </a:ext>
            </a:extLst>
          </p:cNvPr>
          <p:cNvCxnSpPr>
            <a:cxnSpLocks/>
            <a:stCxn id="37" idx="2"/>
            <a:endCxn id="24" idx="3"/>
          </p:cNvCxnSpPr>
          <p:nvPr/>
        </p:nvCxnSpPr>
        <p:spPr>
          <a:xfrm rot="5400000">
            <a:off x="6962816" y="4401042"/>
            <a:ext cx="911420" cy="12400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48750AD-DFE9-C85E-E350-87B79CD055B4}"/>
              </a:ext>
            </a:extLst>
          </p:cNvPr>
          <p:cNvCxnSpPr>
            <a:cxnSpLocks/>
            <a:stCxn id="43" idx="1"/>
            <a:endCxn id="23" idx="1"/>
          </p:cNvCxnSpPr>
          <p:nvPr/>
        </p:nvCxnSpPr>
        <p:spPr>
          <a:xfrm rot="10800000" flipH="1" flipV="1">
            <a:off x="4632959" y="4380677"/>
            <a:ext cx="223075" cy="1096086"/>
          </a:xfrm>
          <a:prstGeom prst="curvedConnector3">
            <a:avLst>
              <a:gd name="adj1" fmla="val -102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F89624-6BA3-9C63-E436-3CDAC92229FB}"/>
              </a:ext>
            </a:extLst>
          </p:cNvPr>
          <p:cNvGrpSpPr/>
          <p:nvPr/>
        </p:nvGrpSpPr>
        <p:grpSpPr>
          <a:xfrm>
            <a:off x="4726767" y="189398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61CDB5E-67C6-DBB5-699D-BB5043CFA7B9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0" name="Graphic 19" descr="Connections with solid fill">
              <a:extLst>
                <a:ext uri="{FF2B5EF4-FFF2-40B4-BE49-F238E27FC236}">
                  <a16:creationId xmlns:a16="http://schemas.microsoft.com/office/drawing/2014/main" id="{D25E7E32-25A5-523A-409C-CCAF4DBC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58CB-A780-89E8-DCCF-ADC3FBC3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909-124D-7C45-A8E0-7C4A434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0C5-1D31-4330-28DA-E36ECC2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C10-2DAB-D9EF-CB25-8EF0558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8E2A-495F-70EB-120A-1AA32DB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9CA2F-4E7A-A6B6-4F4D-9175542D6B35}"/>
              </a:ext>
            </a:extLst>
          </p:cNvPr>
          <p:cNvGrpSpPr/>
          <p:nvPr/>
        </p:nvGrpSpPr>
        <p:grpSpPr>
          <a:xfrm>
            <a:off x="838200" y="1660056"/>
            <a:ext cx="2403652" cy="1978742"/>
            <a:chOff x="4894174" y="3429000"/>
            <a:chExt cx="2403652" cy="1978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70B1-3870-4174-0D65-8D8356318C9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CA016-C38D-5C9C-ED9C-B752C1EC6756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1BC78678-57EC-6F5E-1F5A-D5CFC5EB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10380D-9A90-CC4E-67FB-505B8D4EBB7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SE" b="1" dirty="0"/>
                <a:t>Ground Truth</a:t>
              </a:r>
              <a:endParaRPr lang="en-US" b="1" dirty="0"/>
            </a:p>
            <a:p>
              <a:pPr algn="ctr"/>
              <a:r>
                <a:rPr lang="en-SE" sz="1200" dirty="0"/>
                <a:t>Simulating data based on defined causal relationships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4281-8692-4E6A-A632-51C0F71B595B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8FD66C-1439-1F77-9274-484F499A909C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F0E7E-4EC4-6301-9B19-589F286E8E3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A318608-4E2E-CCB4-8906-4E61B9A1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5F19B-49E7-9754-9E46-6F64C5D45235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statistical model</a:t>
              </a:r>
              <a:r>
                <a:rPr lang="en-SE" sz="1200" dirty="0"/>
                <a:t>s</a:t>
              </a:r>
              <a:r>
                <a:rPr lang="en-US" sz="1200" dirty="0"/>
                <a:t> and running regression </a:t>
              </a:r>
              <a:r>
                <a:rPr lang="en-SE" sz="1200" dirty="0"/>
                <a:t>analyses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0E620-85B6-37BE-F003-5A0393F74B76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1234E-23FE-D9F9-FE0D-4181EEA87F6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BEB15D-B133-FB66-F197-83833F9CC7D0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89750731-FE51-1DCE-9D65-B3C75EB7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F6FE7E-7F53-307A-BA08-6F7BDFB37C6D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E7578-3EC0-3F6A-8F53-3987D234B5E8}"/>
              </a:ext>
            </a:extLst>
          </p:cNvPr>
          <p:cNvGrpSpPr/>
          <p:nvPr/>
        </p:nvGrpSpPr>
        <p:grpSpPr>
          <a:xfrm>
            <a:off x="8451174" y="1660056"/>
            <a:ext cx="2403652" cy="1978742"/>
            <a:chOff x="4894174" y="3429000"/>
            <a:chExt cx="2403652" cy="19787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3D4932-8FD5-B375-028A-E6EBED22E062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792247-D4D6-BD2C-47F1-B1B9743F479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29B1353F-26ED-1271-51B1-B1AA854CF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4651F-88B6-B25F-9D00-F7FB165A2BC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Inference</a:t>
              </a:r>
            </a:p>
            <a:p>
              <a:pPr algn="ctr"/>
              <a:r>
                <a:rPr lang="en-US" sz="1200" dirty="0"/>
                <a:t>Deducing obtainable knowledge from the analysis results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35EC9-BC09-95B3-3C9D-B71A5910D64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3CFB3-7297-23FB-0B02-288E87D634B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9680D-9488-DC93-28A8-062F5C2AB63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D84657-C66F-4C48-ACC5-89191FCDE5D9}"/>
              </a:ext>
            </a:extLst>
          </p:cNvPr>
          <p:cNvSpPr/>
          <p:nvPr/>
        </p:nvSpPr>
        <p:spPr>
          <a:xfrm>
            <a:off x="8962704" y="438564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C321-A342-78C4-3C03-6B72CADAB837}"/>
              </a:ext>
            </a:extLst>
          </p:cNvPr>
          <p:cNvSpPr/>
          <p:nvPr/>
        </p:nvSpPr>
        <p:spPr>
          <a:xfrm>
            <a:off x="10042704" y="438564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5D168A-CD82-E307-F123-227EFF68260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9322704" y="456564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FBA3-11E4-66AC-A631-B9729E2B3820}"/>
              </a:ext>
            </a:extLst>
          </p:cNvPr>
          <p:cNvSpPr txBox="1"/>
          <p:nvPr/>
        </p:nvSpPr>
        <p:spPr>
          <a:xfrm>
            <a:off x="8726878" y="380618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86427-3DF6-16C3-2F51-2D2AA966E8BA}"/>
              </a:ext>
            </a:extLst>
          </p:cNvPr>
          <p:cNvSpPr txBox="1"/>
          <p:nvPr/>
        </p:nvSpPr>
        <p:spPr>
          <a:xfrm>
            <a:off x="9085184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815A8-F3CD-1D61-11CD-17689C38ED0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745904" y="456280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203646-7612-12DE-0463-D98F6BBED5E9}"/>
              </a:ext>
            </a:extLst>
          </p:cNvPr>
          <p:cNvSpPr txBox="1"/>
          <p:nvPr/>
        </p:nvSpPr>
        <p:spPr>
          <a:xfrm>
            <a:off x="1150078" y="3866702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94419-959F-4ABE-E493-F436F617BB62}"/>
              </a:ext>
            </a:extLst>
          </p:cNvPr>
          <p:cNvSpPr txBox="1"/>
          <p:nvPr/>
        </p:nvSpPr>
        <p:spPr>
          <a:xfrm>
            <a:off x="1393670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/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B8CA4F-2F5A-5897-F006-974DEBFA455B}"/>
              </a:ext>
            </a:extLst>
          </p:cNvPr>
          <p:cNvSpPr/>
          <p:nvPr/>
        </p:nvSpPr>
        <p:spPr>
          <a:xfrm>
            <a:off x="1385904" y="4382802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6C909A-BD0D-264F-3191-0B9E6C9CDF60}"/>
              </a:ext>
            </a:extLst>
          </p:cNvPr>
          <p:cNvSpPr/>
          <p:nvPr/>
        </p:nvSpPr>
        <p:spPr>
          <a:xfrm>
            <a:off x="2465904" y="4382802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/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blipFill>
                <a:blip r:embed="rId11"/>
                <a:stretch>
                  <a:fillRect l="-1887" t="-4444" r="-212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FE2E321-DAFA-AD37-B0D9-8FC2CF3034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3" y="4199604"/>
            <a:ext cx="2444478" cy="916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1B8913-773C-B92E-896A-C80EAD14550C}"/>
              </a:ext>
            </a:extLst>
          </p:cNvPr>
          <p:cNvGrpSpPr/>
          <p:nvPr/>
        </p:nvGrpSpPr>
        <p:grpSpPr>
          <a:xfrm>
            <a:off x="4814355" y="5690970"/>
            <a:ext cx="2563289" cy="432000"/>
            <a:chOff x="4604412" y="1893985"/>
            <a:chExt cx="2563289" cy="432000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7A824793-7244-3BCD-2CDA-7A1E239A700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9DDC2717-3A63-F390-A736-E4E26D04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827B3F-4D09-159C-C6EF-438C06C3C6F9}"/>
              </a:ext>
            </a:extLst>
          </p:cNvPr>
          <p:cNvCxnSpPr>
            <a:stCxn id="39" idx="2"/>
            <a:endCxn id="46" idx="2"/>
          </p:cNvCxnSpPr>
          <p:nvPr/>
        </p:nvCxnSpPr>
        <p:spPr>
          <a:xfrm rot="5400000">
            <a:off x="6006721" y="1292007"/>
            <a:ext cx="12700" cy="7691514"/>
          </a:xfrm>
          <a:prstGeom prst="bentConnector3">
            <a:avLst>
              <a:gd name="adj1" fmla="val 3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1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A59AB1-5CC9-C150-9518-096E60FCE5CD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004EF0-11C2-F638-8743-EEA34C26EB7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ABF68D5-BB96-A8E6-55C6-F096E794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136B8-1957-31E4-CDB6-4F3B915AFD9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4E411-1C2F-6F6B-AE47-2E5E3EF0410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926654A-5E76-55C5-7AA2-47232CE6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BD0EB5-201B-F066-6D88-DF819AD3C4B2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4D17C5-8180-3E74-F034-1ADAED9E87D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93E1F12-EBA0-2422-1BAA-26BB89EB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29569-5B2B-BF10-3DA8-183399EE1086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869C8-01FB-D285-9009-1A663DA564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FD82686-7A45-43FC-69A4-2A2E0874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D6E67B-7B1C-562A-5505-9F713DE9F8A7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4C17-B915-0210-B464-434DB5DDC3A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6E0980-8E92-21D9-33C7-BF7D72A6826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6EF87-42F3-BEA9-EC9D-9E213884033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BB21A-6E08-9786-2BAE-7BDC1AF7D224}"/>
              </a:ext>
            </a:extLst>
          </p:cNvPr>
          <p:cNvSpPr txBox="1"/>
          <p:nvPr/>
        </p:nvSpPr>
        <p:spPr>
          <a:xfrm>
            <a:off x="2392335" y="3068414"/>
            <a:ext cx="35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specification format</a:t>
            </a:r>
            <a:r>
              <a:rPr lang="en-SE" noProof="0" dirty="0">
                <a:solidFill>
                  <a:srgbClr val="D0180A"/>
                </a:solidFill>
              </a:rPr>
              <a:t> </a:t>
            </a:r>
          </a:p>
          <a:p>
            <a:r>
              <a:rPr lang="en-SE" dirty="0">
                <a:solidFill>
                  <a:srgbClr val="D0180A"/>
                </a:solidFill>
              </a:rPr>
              <a:t>(0 = baseline, 1 = use case driven)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1381-43DF-4B27-10C1-AB5F8B2C7E03}"/>
              </a:ext>
            </a:extLst>
          </p:cNvPr>
          <p:cNvSpPr txBox="1"/>
          <p:nvPr/>
        </p:nvSpPr>
        <p:spPr>
          <a:xfrm>
            <a:off x="7401051" y="3254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006D70"/>
                </a:solidFill>
              </a:rPr>
              <a:t>lead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format does not affect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4F2C8-C5D5-8257-FBBB-002285CA83CD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3CD1FB-6B22-2409-0ABF-F7A0F0BE17A9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5EA1B8-78F6-8F31-2C5C-5E517C908CF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3B84B-0DCD-F34B-83A1-5FCB47E8FFE3}"/>
              </a:ext>
            </a:extLst>
          </p:cNvPr>
          <p:cNvCxnSpPr>
            <a:cxnSpLocks/>
            <a:stCxn id="63" idx="1"/>
            <a:endCxn id="17" idx="2"/>
          </p:cNvCxnSpPr>
          <p:nvPr/>
        </p:nvCxnSpPr>
        <p:spPr>
          <a:xfrm flipH="1" flipV="1"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18871B-9379-0F28-4350-7267D6312CBD}"/>
              </a:ext>
            </a:extLst>
          </p:cNvPr>
          <p:cNvCxnSpPr>
            <a:cxnSpLocks/>
            <a:stCxn id="63" idx="3"/>
            <a:endCxn id="18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E6464-51A5-B8E3-70B4-B21728AAC44D}"/>
              </a:ext>
            </a:extLst>
          </p:cNvPr>
          <p:cNvSpPr txBox="1"/>
          <p:nvPr/>
        </p:nvSpPr>
        <p:spPr>
          <a:xfrm>
            <a:off x="5594155" y="5600357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noProof="0" dirty="0" err="1">
                <a:solidFill>
                  <a:schemeClr val="bg1">
                    <a:lumMod val="50000"/>
                  </a:schemeClr>
                </a:solidFill>
              </a:rPr>
              <a:t>ressure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low, 1 = high)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SE" sz="1400" dirty="0"/>
                  <a:t>: high pressure lets requirements engineers resort to their baseline way-of-working.</a:t>
                </a:r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SE" sz="1400" dirty="0"/>
                  <a:t>:  high pressure strongly reduces the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(0.8−0.5∗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(0−2∗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 your Instructors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3556A9-61EE-18B6-640B-7B9302B2132B}"/>
              </a:ext>
            </a:extLst>
          </p:cNvPr>
          <p:cNvSpPr/>
          <p:nvPr/>
        </p:nvSpPr>
        <p:spPr>
          <a:xfrm>
            <a:off x="1081200" y="2223519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6497-3DFF-F4C6-7495-38F0BD051CB6}"/>
              </a:ext>
            </a:extLst>
          </p:cNvPr>
          <p:cNvSpPr/>
          <p:nvPr/>
        </p:nvSpPr>
        <p:spPr>
          <a:xfrm>
            <a:off x="3824400" y="2223519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DCBB-4205-7257-78FD-3F3954009E31}"/>
              </a:ext>
            </a:extLst>
          </p:cNvPr>
          <p:cNvSpPr/>
          <p:nvPr/>
        </p:nvSpPr>
        <p:spPr>
          <a:xfrm>
            <a:off x="6567600" y="2223519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0501C-D41C-E8B9-7EEA-FFBFA4B69F63}"/>
              </a:ext>
            </a:extLst>
          </p:cNvPr>
          <p:cNvSpPr/>
          <p:nvPr/>
        </p:nvSpPr>
        <p:spPr>
          <a:xfrm>
            <a:off x="9310800" y="2223519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445E-F004-1FF3-5F2E-C19C28138F7D}"/>
              </a:ext>
            </a:extLst>
          </p:cNvPr>
          <p:cNvSpPr txBox="1"/>
          <p:nvPr/>
        </p:nvSpPr>
        <p:spPr>
          <a:xfrm>
            <a:off x="7037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339D-DDA0-F85B-6D0B-652B73A5B5FD}"/>
              </a:ext>
            </a:extLst>
          </p:cNvPr>
          <p:cNvSpPr txBox="1"/>
          <p:nvPr/>
        </p:nvSpPr>
        <p:spPr>
          <a:xfrm>
            <a:off x="3446913" y="4260733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8B73-250A-F65A-976B-05D1AFBD9237}"/>
              </a:ext>
            </a:extLst>
          </p:cNvPr>
          <p:cNvSpPr txBox="1"/>
          <p:nvPr/>
        </p:nvSpPr>
        <p:spPr>
          <a:xfrm>
            <a:off x="61901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6FF74-878C-6CE6-12EB-99EB83E1282C}"/>
              </a:ext>
            </a:extLst>
          </p:cNvPr>
          <p:cNvSpPr txBox="1"/>
          <p:nvPr/>
        </p:nvSpPr>
        <p:spPr>
          <a:xfrm>
            <a:off x="8933314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973-DDBF-D7D0-D072-4B7FBD9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ED6B7C-1381-1C31-8D01-8751769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EEF8-B181-2735-03C1-703A182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E6BC-592D-B0AD-4A20-1F32DFC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4A2-DB3D-3C0F-C2A2-9FE5C6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1CF0-B994-1CEB-746D-8B1555D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B65F3-DE9E-717C-0BD0-00C96F1C393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F08605-2FDC-DED2-B31C-0860A612B67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3EA9796-56C5-4451-04AF-E334808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7686-AF4A-56A3-3E1D-76953553357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17CFD8-034C-A71F-17C9-2CCADAFAE21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F0A1B720-44DE-BAB2-45B1-901AFE23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5BD38F-F0FE-50DB-08A3-421394BCC7C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09D93DC-3DB8-FD69-45AB-E158E33D50A9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3B45F6F3-B074-B320-0A32-FCF7EF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F18AF-DB2A-F519-122A-3B952FF2123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9A319B-28A0-99C3-9462-0665A10B12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A46007F-5DC7-9A7E-5A8A-51D77EC3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4602AA-1D5E-B942-22F6-279AA6D7D69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9D5391-9110-BF65-DC26-BF7D41ADEB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E78221-4936-3E63-9C0B-232DDAADC8B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0507E3-ABBC-E877-2684-9019F5B23420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86E8B-DB59-A742-40F6-F85A5DFF1544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D1002-43BE-97A5-7FA3-17EC2295378B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ACA41-2867-523E-FEE4-C7233080A39A}"/>
              </a:ext>
            </a:extLst>
          </p:cNvPr>
          <p:cNvSpPr txBox="1"/>
          <p:nvPr/>
        </p:nvSpPr>
        <p:spPr>
          <a:xfrm>
            <a:off x="1016670" y="342900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80C8-2614-8F05-585C-EC80A6A8F644}"/>
              </a:ext>
            </a:extLst>
          </p:cNvPr>
          <p:cNvSpPr txBox="1"/>
          <p:nvPr/>
        </p:nvSpPr>
        <p:spPr>
          <a:xfrm>
            <a:off x="3382935" y="4333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4F66BF-588C-06B2-0C8A-0FA1722A71D1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90ED-27F0-CD91-8C48-0428EDBE1109}"/>
              </a:ext>
            </a:extLst>
          </p:cNvPr>
          <p:cNvSpPr txBox="1"/>
          <p:nvPr/>
        </p:nvSpPr>
        <p:spPr>
          <a:xfrm>
            <a:off x="2791327" y="505063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A159F-5756-8855-CE53-8E640FF882A1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5E53A-4E34-AC74-EA64-A65B90431E1A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C641E-D2C8-4ADD-225A-C2111EB80BA9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117FE4E-1B46-C75F-7729-69947C4AD538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5314595E-8D59-8181-8221-EB33EBCA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0A4E-3B9D-D037-EF40-79B11A09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6744E-2784-C0DB-9082-A3FE970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83A05-39C3-AD2C-75A0-84495426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9A5-FD42-B3DB-8CFB-6A1FA1F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7FA3-2D82-9288-4B3A-CB39BEB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7AB-AB28-5BBC-6C98-4F6AF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7CC95-10A0-2A83-6093-4A0BE70B99C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FA9F4-1D25-240D-1F96-94306EF076F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950C2C4C-4C01-6192-775E-605F0C08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FAB73F-AA57-D0F0-94C8-19F1C60A2D4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237960-2D46-74AE-66C0-17B0BCAB13E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0CCCF04-C193-1FB7-E918-095BF8F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7489A6-C812-0CBC-7B92-0B564AE549B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FE7FA-86E2-4379-C443-10921F53632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4D67EDB-263E-6A53-6367-E0CC6766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BE6FB-816B-97A6-E46A-ECD66097149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B8FFAF-2865-A1B6-3CF7-1EE39CA034B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089071F-03D2-3406-1921-784B6B65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A3E8A4-8196-FBD3-DB0E-9AC01E9CA5F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1F93CF-B3BB-0A53-ADDC-72B01BBF956D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2C719-3A7F-6C91-9B63-7C20338E242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8BD47-A696-C657-D934-0F8D2334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3143256"/>
            <a:ext cx="5707706" cy="28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0E50-DCA3-B62B-5EED-126C2DAA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17583-CE77-D8B1-43AF-BDEC584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B9655-F706-553E-2AA6-DC9ACE2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0F57-A7E8-9C77-95F5-5764421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E7D-50F5-AC27-0887-BC608EF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1999-FB6F-4D3C-340C-31091B3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DDE1E6-65D9-181B-BFEE-1019BCA52243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7B42CD-5F12-148A-EC3B-EC65695E70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CD1D9996-9D55-B742-4970-587BADF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4232C4-F965-EFCD-6370-C5216240F97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1AB084-E70B-C87C-150E-3414BE04467A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8A946020-4AD5-1721-5846-395C2FBF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5C5298-BA48-7828-54B5-E8D6B72CB26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0DDA8C-FC64-C348-7F2F-B198D1D4D5E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B4038DD-5E1C-4847-883C-D5E396A9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6ADF3-992F-C3C4-1571-7D5D3B5E3CF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A59C23-E446-7396-2E8D-0BD70AEC390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67F36FF-DC42-D2EC-2611-A2495B2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4A699-31E5-61D2-2430-0F7D8899EE8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3CE25D-1EA6-E6AF-7418-58620DB44D9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FB451A-FEF7-76B7-B89A-5CB75CCB3E9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D7B-8972-FF89-DB6D-4B425278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86" y="3143256"/>
            <a:ext cx="3083743" cy="309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E548C-A8FE-F510-973D-4061D00E9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813" y="2932349"/>
            <a:ext cx="6624860" cy="33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1BC-8090-E56E-0135-BA773EB0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E9B42-312D-DA71-6E6E-0331656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33D7ED-7D7B-1461-7BF3-6E71D9A3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6E8-07F0-1939-6F43-08CCB3A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ECC-7FB3-568B-383A-86A6D7C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98-BB2C-CDDD-A91A-339C1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34AA5-5BA7-63A4-84CE-8BA5B02451A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C8CA29-446C-FAA2-0DF3-FD393C94061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93550D0-571E-8523-9E42-FD206BB5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841811-AFFC-5E63-4025-968611D1D45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8BE7FB-2FC6-ACE5-2210-0538B307916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5998EF44-58C8-DEE5-76D9-E4EEBE2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65FBD-4869-8679-D4DF-6CB73BC04A7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3F1050-1813-197D-1DD9-164518C8E5C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EED660D-7F2B-25DD-0C24-9C7641DF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588C4-7EB4-6AD9-4E93-D5D935539C18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CEA9B-4A3F-EF42-9605-0A4CA50F22D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25CE715-DA09-CC65-8FC0-E56BD0ACA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23555E-73A0-A2AB-2966-91517BBA2AC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1D0D9-FD45-CC95-9CFA-46595CD018B6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D771F-2481-58FA-A4E6-3497AE54694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4DA6AF2-5E02-7E7D-36C1-39F159C87145}"/>
              </a:ext>
            </a:extLst>
          </p:cNvPr>
          <p:cNvSpPr/>
          <p:nvPr/>
        </p:nvSpPr>
        <p:spPr>
          <a:xfrm>
            <a:off x="1150989" y="353474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C7D0B-FE10-A943-6D04-97CAC014B2AE}"/>
              </a:ext>
            </a:extLst>
          </p:cNvPr>
          <p:cNvSpPr/>
          <p:nvPr/>
        </p:nvSpPr>
        <p:spPr>
          <a:xfrm>
            <a:off x="3642369" y="353474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7148D-718D-5BC1-55CA-3D643F6156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0989" y="371474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FC9A1-B69A-DBD5-1837-DF49908C2EA1}"/>
              </a:ext>
            </a:extLst>
          </p:cNvPr>
          <p:cNvSpPr txBox="1"/>
          <p:nvPr/>
        </p:nvSpPr>
        <p:spPr>
          <a:xfrm>
            <a:off x="1010403" y="3075413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3BA7-FDFE-FE47-E369-C07DF9DA6A11}"/>
              </a:ext>
            </a:extLst>
          </p:cNvPr>
          <p:cNvSpPr txBox="1"/>
          <p:nvPr/>
        </p:nvSpPr>
        <p:spPr>
          <a:xfrm>
            <a:off x="3376668" y="3980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FEA2B-D2A4-EEE0-97E3-5EB8531C7955}"/>
              </a:ext>
            </a:extLst>
          </p:cNvPr>
          <p:cNvSpPr/>
          <p:nvPr/>
        </p:nvSpPr>
        <p:spPr>
          <a:xfrm>
            <a:off x="2396679" y="47063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86E3-5B1E-ED75-848E-801E6D670E14}"/>
              </a:ext>
            </a:extLst>
          </p:cNvPr>
          <p:cNvSpPr txBox="1"/>
          <p:nvPr/>
        </p:nvSpPr>
        <p:spPr>
          <a:xfrm>
            <a:off x="2785060" y="4697044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96977-F3FC-1AA1-36A3-BFDB10B6E24C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0395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401D2-DAED-5D9F-4AAA-071A22B9D5D3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45826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68213-9210-77E1-C80E-6ED30AB02DBA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0AFDB7-9342-8283-5C41-9F3DBF362B8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56E61F58-F0C7-20B9-D99C-8C79D9DD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53A0E19-E62F-620D-5ED8-DCAED2561BE3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8DF15D-E125-5F05-F3FA-BDDF464491FA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cause, we need to statistically adjust for (i.e., control) the confounder to de-bias the effect of interest.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B47B81F-50A0-236B-D83E-A51D8351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2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5710-5209-3650-494F-E40FA670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8C2C8-E124-8D8C-23FB-9E8E8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D9C0C-77F6-15EC-282E-3B51BAA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Whenever </a:t>
            </a:r>
            <a:r>
              <a:rPr lang="en-SE" sz="2400" dirty="0">
                <a:solidFill>
                  <a:srgbClr val="D0180A"/>
                </a:solidFill>
              </a:rPr>
              <a:t>specification format = 0</a:t>
            </a:r>
            <a:r>
              <a:rPr lang="en-SE" sz="2400" dirty="0"/>
              <a:t>, the likelihood that </a:t>
            </a:r>
            <a:r>
              <a:rPr lang="en-SE" sz="2400" dirty="0">
                <a:solidFill>
                  <a:schemeClr val="bg1">
                    <a:lumMod val="50000"/>
                  </a:schemeClr>
                </a:solidFill>
              </a:rPr>
              <a:t>pressure = 1 </a:t>
            </a:r>
            <a:r>
              <a:rPr lang="en-SE" sz="2400" dirty="0"/>
              <a:t>is much higher which causes a </a:t>
            </a:r>
            <a:r>
              <a:rPr lang="en-SE" sz="2400" dirty="0">
                <a:solidFill>
                  <a:srgbClr val="006D70"/>
                </a:solidFill>
              </a:rPr>
              <a:t>lower lead time</a:t>
            </a:r>
            <a:r>
              <a:rPr lang="en-SE" sz="2400" dirty="0"/>
              <a:t>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E4BE-66D0-C9A0-0786-0675C0F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AEB-5155-5447-8E08-24CD922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6ED8-2856-D8C4-324E-C7DE9CA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E64167-2D50-4650-0D3F-B03592653CB2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22A7C-3BFB-6520-2BE1-BCC48D2B493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48945C8-2B8C-A88E-5DA9-3817BC20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1A9929-686F-4586-45BA-2F63FBE0121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82673C9-977C-38C8-6FCA-80920626D77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1E0B8D2-A4FE-E297-C3F9-F27C4C77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243D8-B7BF-F554-F2D0-02E6BF6B369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C29FA-8209-664A-2CA2-DEB87EC4C9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BD5DA61-67F2-9844-A002-E6AEED45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E261F4-F3DA-2900-8D2A-1FA80908A84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2B561F-1B83-57AB-0597-DAACEE0E676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E4A5818C-901F-C1A8-FD3C-28CCC9CE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CCB414-5E88-8809-1940-C1658A3DD59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1686E0-6059-5136-73BE-D113AD17BFA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C913E-0CAB-D514-0398-7ACB84E77BE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F8999F-119C-1D63-1091-9A471BC7CAAB}"/>
              </a:ext>
            </a:extLst>
          </p:cNvPr>
          <p:cNvSpPr/>
          <p:nvPr/>
        </p:nvSpPr>
        <p:spPr>
          <a:xfrm>
            <a:off x="6915499" y="344224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9452C-C164-0A0F-1231-D70B23241A92}"/>
              </a:ext>
            </a:extLst>
          </p:cNvPr>
          <p:cNvSpPr/>
          <p:nvPr/>
        </p:nvSpPr>
        <p:spPr>
          <a:xfrm>
            <a:off x="9406879" y="344224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EF6FD-BBEC-688D-152E-B7391D4AA4F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275499" y="362224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19E31-46DA-AD4C-F103-8A8A53095256}"/>
              </a:ext>
            </a:extLst>
          </p:cNvPr>
          <p:cNvSpPr txBox="1"/>
          <p:nvPr/>
        </p:nvSpPr>
        <p:spPr>
          <a:xfrm>
            <a:off x="6774913" y="298291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959-6C10-5456-D378-8939440B5549}"/>
              </a:ext>
            </a:extLst>
          </p:cNvPr>
          <p:cNvSpPr txBox="1"/>
          <p:nvPr/>
        </p:nvSpPr>
        <p:spPr>
          <a:xfrm>
            <a:off x="9845440" y="34545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E1FBC-FF0D-9120-17E5-2A3FBD77F4D2}"/>
              </a:ext>
            </a:extLst>
          </p:cNvPr>
          <p:cNvSpPr/>
          <p:nvPr/>
        </p:nvSpPr>
        <p:spPr>
          <a:xfrm>
            <a:off x="8161189" y="461387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B4B05-8A6B-B7E8-B148-18EC87C98731}"/>
              </a:ext>
            </a:extLst>
          </p:cNvPr>
          <p:cNvSpPr txBox="1"/>
          <p:nvPr/>
        </p:nvSpPr>
        <p:spPr>
          <a:xfrm>
            <a:off x="8549570" y="460454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C13D-9E29-8E76-493D-2D55C1E32069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8468468" y="374952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378C-B1FA-365A-9FAC-16A5A1FFC3B2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7222778" y="3749521"/>
            <a:ext cx="991132" cy="917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CA5C9-35ED-53CA-C827-6BD2EF0EAD69}"/>
              </a:ext>
            </a:extLst>
          </p:cNvPr>
          <p:cNvGrpSpPr/>
          <p:nvPr/>
        </p:nvGrpSpPr>
        <p:grpSpPr>
          <a:xfrm>
            <a:off x="802568" y="3454561"/>
            <a:ext cx="5656535" cy="1156892"/>
            <a:chOff x="775411" y="5230369"/>
            <a:chExt cx="5656535" cy="11568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B675A98-EACB-2EC5-F173-63541C8F6C6D}"/>
                </a:ext>
              </a:extLst>
            </p:cNvPr>
            <p:cNvSpPr/>
            <p:nvPr/>
          </p:nvSpPr>
          <p:spPr>
            <a:xfrm>
              <a:off x="775411" y="5230369"/>
              <a:ext cx="5656535" cy="115689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“Whenever </a:t>
              </a:r>
              <a:r>
                <a:rPr lang="en-SE" dirty="0">
                  <a:solidFill>
                    <a:srgbClr val="D0180A"/>
                  </a:solidFill>
                </a:rPr>
                <a:t>specification format = 0</a:t>
              </a:r>
              <a:r>
                <a:rPr lang="en-SE" dirty="0"/>
                <a:t>, the likelihood that </a:t>
              </a:r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pressure = 1 </a:t>
              </a:r>
              <a:r>
                <a:rPr lang="en-SE" dirty="0"/>
                <a:t>is much higher” is an association, but not causal in this direction!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91256A0D-115A-677A-CCC7-B1C80FB5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F21D4-605B-A616-83D3-A7A1CBFA5B71}"/>
              </a:ext>
            </a:extLst>
          </p:cNvPr>
          <p:cNvGrpSpPr/>
          <p:nvPr/>
        </p:nvGrpSpPr>
        <p:grpSpPr>
          <a:xfrm rot="2700939">
            <a:off x="7344793" y="3839305"/>
            <a:ext cx="720000" cy="720000"/>
            <a:chOff x="5604304" y="342650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4E21AB-35E9-6EDA-57F5-1E8F10418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826BB903-1D88-D0B9-ACE4-45535BF2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C2D48-C242-F05E-FA7B-D77398748D60}"/>
              </a:ext>
            </a:extLst>
          </p:cNvPr>
          <p:cNvGrpSpPr/>
          <p:nvPr/>
        </p:nvGrpSpPr>
        <p:grpSpPr>
          <a:xfrm rot="18884195">
            <a:off x="8643199" y="3847261"/>
            <a:ext cx="720000" cy="720000"/>
            <a:chOff x="5604304" y="3426506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E32CE-8962-F4F4-C26D-84FCB34665E9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 with solid fill">
              <a:extLst>
                <a:ext uri="{FF2B5EF4-FFF2-40B4-BE49-F238E27FC236}">
                  <a16:creationId xmlns:a16="http://schemas.microsoft.com/office/drawing/2014/main" id="{652DBFB8-64C4-4952-7DC2-0671FC0F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032CAB85-F62C-9893-929F-0D8DAB0CEF22}"/>
              </a:ext>
            </a:extLst>
          </p:cNvPr>
          <p:cNvSpPr txBox="1">
            <a:spLocks/>
          </p:cNvSpPr>
          <p:nvPr/>
        </p:nvSpPr>
        <p:spPr>
          <a:xfrm>
            <a:off x="838200" y="5456173"/>
            <a:ext cx="10515600" cy="8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sz="2400" dirty="0"/>
              <a:t>When </a:t>
            </a:r>
            <a:r>
              <a:rPr lang="en-SE" sz="2400" i="1" dirty="0"/>
              <a:t>not</a:t>
            </a:r>
            <a:r>
              <a:rPr lang="en-SE" sz="2400" dirty="0"/>
              <a:t> controlling the confounder, “information flows” from the cause through the confounder to the effect in a non-causal direction.</a:t>
            </a:r>
          </a:p>
        </p:txBody>
      </p:sp>
      <p:pic>
        <p:nvPicPr>
          <p:cNvPr id="32" name="Graphic 31" descr="Raised hand with solid fill">
            <a:extLst>
              <a:ext uri="{FF2B5EF4-FFF2-40B4-BE49-F238E27FC236}">
                <a16:creationId xmlns:a16="http://schemas.microsoft.com/office/drawing/2014/main" id="{C92CFC32-CD5F-58FB-A0D3-EE0CDAB3A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5862" y="4717843"/>
            <a:ext cx="360000" cy="360000"/>
          </a:xfrm>
          <a:prstGeom prst="rect">
            <a:avLst/>
          </a:prstGeom>
        </p:spPr>
      </p:pic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85741DE9-1B3A-6937-E19F-38C1441C7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374" y="4708300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3F0686-8884-5314-268D-983BDD8CE131}"/>
              </a:ext>
            </a:extLst>
          </p:cNvPr>
          <p:cNvSpPr txBox="1"/>
          <p:nvPr/>
        </p:nvSpPr>
        <p:spPr>
          <a:xfrm>
            <a:off x="970861" y="4708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Remember: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7DCC7D-926E-C052-F834-3F4D8370FE57}"/>
              </a:ext>
            </a:extLst>
          </p:cNvPr>
          <p:cNvSpPr txBox="1"/>
          <p:nvPr/>
        </p:nvSpPr>
        <p:spPr>
          <a:xfrm>
            <a:off x="2729910" y="4712966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observing 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956BE-41F7-81D1-DC29-78A01B0F6BE1}"/>
              </a:ext>
            </a:extLst>
          </p:cNvPr>
          <p:cNvSpPr txBox="1"/>
          <p:nvPr/>
        </p:nvSpPr>
        <p:spPr>
          <a:xfrm>
            <a:off x="4383503" y="47082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32652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</a:t>
            </a:r>
            <a:r>
              <a:rPr lang="en-US" dirty="0"/>
              <a:t>Coverage Is Not Strongly Correlated</a:t>
            </a:r>
            <a:r>
              <a:rPr lang="en-SE" dirty="0"/>
              <a:t> </a:t>
            </a:r>
            <a:r>
              <a:rPr lang="en-US" dirty="0"/>
              <a:t>with Test Suite Effectiveness</a:t>
            </a:r>
            <a:r>
              <a:rPr lang="en-SE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E221-79F2-B1A7-8168-042D9AAF5D18}"/>
              </a:ext>
            </a:extLst>
          </p:cNvPr>
          <p:cNvSpPr txBox="1"/>
          <p:nvPr/>
        </p:nvSpPr>
        <p:spPr>
          <a:xfrm>
            <a:off x="838200" y="5894685"/>
            <a:ext cx="331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Inozemtseva</a:t>
            </a:r>
            <a:r>
              <a:rPr lang="en-US" sz="800" dirty="0"/>
              <a:t>, L., &amp; Holmes, R. (2014, May). Coverage is not strongly correlated with test suite effectiveness. In </a:t>
            </a:r>
            <a:r>
              <a:rPr lang="en-US" sz="800" i="1" dirty="0"/>
              <a:t>Proceedings of the 36th international conference on software engineering</a:t>
            </a:r>
            <a:r>
              <a:rPr lang="en-US" sz="800" dirty="0"/>
              <a:t> (pp. 435-445).</a:t>
            </a:r>
            <a:endParaRPr lang="en-SE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3ECE9-D9E9-0EC7-354D-12164FED63B4}"/>
              </a:ext>
            </a:extLst>
          </p:cNvPr>
          <p:cNvSpPr/>
          <p:nvPr/>
        </p:nvSpPr>
        <p:spPr>
          <a:xfrm>
            <a:off x="4038600" y="5942954"/>
            <a:ext cx="3318933" cy="36512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/>
              <a:t>Most Influential Paper at ICSE’24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2C50D-C271-910F-28B6-5D86F41AEC61}"/>
              </a:ext>
            </a:extLst>
          </p:cNvPr>
          <p:cNvGrpSpPr/>
          <p:nvPr/>
        </p:nvGrpSpPr>
        <p:grpSpPr>
          <a:xfrm>
            <a:off x="996244" y="3006817"/>
            <a:ext cx="4000313" cy="815468"/>
            <a:chOff x="996244" y="3006817"/>
            <a:chExt cx="4000313" cy="8154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FF9359-1F85-D2D7-3124-1D856B05B070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E04F61-3BD8-D6EA-1E19-F54C711C333F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4DE796-C18C-A04A-A00A-1CF915BF6B9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38E90-92E0-535B-5127-2ABCC19365AF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88D24-7BA9-BE69-AD9A-F2E9B3EBEDDF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76D64-E204-D9F3-B7D3-FA5C848E05C2}"/>
              </a:ext>
            </a:extLst>
          </p:cNvPr>
          <p:cNvGrpSpPr/>
          <p:nvPr/>
        </p:nvGrpSpPr>
        <p:grpSpPr>
          <a:xfrm>
            <a:off x="6477209" y="3006817"/>
            <a:ext cx="4000313" cy="1987099"/>
            <a:chOff x="996244" y="3006817"/>
            <a:chExt cx="4000313" cy="198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B036C7-217D-F11C-F7E0-ED73BFAB7FAB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DAA0E0-92FF-5CC1-F0B8-5E4F162A0D2E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C9241E-D0B6-9A35-6E89-B82B2DE4EA71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6017F-97EE-2B94-FFE8-F6CF25745B9E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DB7-C842-DAD6-69AF-1950F4CEF476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2AE67-28D2-706E-4D37-BC1A9F4A72FE}"/>
                </a:ext>
              </a:extLst>
            </p:cNvPr>
            <p:cNvSpPr/>
            <p:nvPr/>
          </p:nvSpPr>
          <p:spPr>
            <a:xfrm>
              <a:off x="2554723" y="4633916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61F32-6638-2189-953D-A420F7D7AC4F}"/>
                </a:ext>
              </a:extLst>
            </p:cNvPr>
            <p:cNvSpPr txBox="1"/>
            <p:nvPr/>
          </p:nvSpPr>
          <p:spPr>
            <a:xfrm>
              <a:off x="2943104" y="4624584"/>
              <a:ext cx="15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suite size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67F5D9-7792-1A99-19AE-35C727DDEFDF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286200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05667D-0711-D779-B48E-E5E1CB8E2DFC}"/>
                </a:ext>
              </a:extLst>
            </p:cNvPr>
            <p:cNvCxnSpPr>
              <a:cxnSpLocks/>
              <a:stCxn id="35" idx="1"/>
              <a:endCxn id="30" idx="5"/>
            </p:cNvCxnSpPr>
            <p:nvPr/>
          </p:nvCxnSpPr>
          <p:spPr>
            <a:xfrm flipH="1" flipV="1">
              <a:off x="161631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B3BA29-C8FD-3B09-FE5F-4772EF916AA0}"/>
              </a:ext>
            </a:extLst>
          </p:cNvPr>
          <p:cNvSpPr/>
          <p:nvPr/>
        </p:nvSpPr>
        <p:spPr>
          <a:xfrm>
            <a:off x="5021167" y="3152235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AF65A-592E-7EC6-1308-938A3A9DDD8A}"/>
              </a:ext>
            </a:extLst>
          </p:cNvPr>
          <p:cNvSpPr txBox="1"/>
          <p:nvPr/>
        </p:nvSpPr>
        <p:spPr>
          <a:xfrm>
            <a:off x="838200" y="5443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http://dx.doi.org/10.1145/2568225.2568271</a:t>
            </a:r>
            <a:r>
              <a:rPr lang="en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2B7-0FC9-2535-E6A5-50A02145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E8AF4-BDF0-979E-9259-F733424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09A37-5248-E227-E7DC-9E32E0F4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F02E-F077-39C1-0685-4CC4A8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EBA1-0910-113E-2423-D8AA1D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D60-A68A-E671-BB78-996AAC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DD1B6A-345C-E688-CC16-CBDA468ECF1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C5261-0EA2-237D-4A85-5ABF688482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2564E65-555B-81DC-8C9C-6F4FC2A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EA6BEE-334E-7595-9120-32013A50490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BC0F27-DFD6-69AD-E58E-B1E0DA19139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FD38B88-0B1B-43B8-2A7F-458C4473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485E1-35A1-FE13-0D45-6EDB9ECE4E61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70149E-4223-08A6-E9A3-16130B36521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E69808B-6209-4370-2362-4EA77B70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AFABA-D605-583F-C38D-638D66EA1B2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CBA6CC-CC0D-5BBF-5C03-435EF60679C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DA6DAB69-57DD-6459-AF0D-3167FEBA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20DFDB-51B9-0F83-D203-22006FC58A1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6C8ABB-622A-D1CC-44AD-F90DCA83786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4F20B-8319-9058-4041-B264A110AA85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0B74B8-1A4B-4F34-1EF0-007BB994269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32C058-AF93-8C55-3DF8-3EABE8ED3353}"/>
              </a:ext>
            </a:extLst>
          </p:cNvPr>
          <p:cNvSpPr txBox="1"/>
          <p:nvPr/>
        </p:nvSpPr>
        <p:spPr>
          <a:xfrm>
            <a:off x="2392335" y="3068414"/>
            <a:ext cx="29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t</a:t>
            </a:r>
            <a:r>
              <a:rPr lang="en-SE" noProof="0" dirty="0" err="1">
                <a:solidFill>
                  <a:srgbClr val="D0180A"/>
                </a:solidFill>
              </a:rPr>
              <a:t>echnique</a:t>
            </a:r>
            <a:endParaRPr lang="en-SE" noProof="0" dirty="0">
              <a:solidFill>
                <a:srgbClr val="D0180A"/>
              </a:solidFill>
            </a:endParaRPr>
          </a:p>
          <a:p>
            <a:r>
              <a:rPr lang="en-SE" dirty="0">
                <a:solidFill>
                  <a:srgbClr val="D0180A"/>
                </a:solidFill>
              </a:rPr>
              <a:t>(0 = baseline, 1 = treatment)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4EB2-0229-7538-11CC-82753CB503F6}"/>
              </a:ext>
            </a:extLst>
          </p:cNvPr>
          <p:cNvSpPr txBox="1"/>
          <p:nvPr/>
        </p:nvSpPr>
        <p:spPr>
          <a:xfrm>
            <a:off x="7401051" y="325492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rgbClr val="006D70"/>
                </a:solidFill>
              </a:rPr>
              <a:t>productivity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SE" sz="1400" dirty="0"/>
                  <a:t>: the treatment technique slightly improves productivity</a:t>
                </a:r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9A47B-074C-4652-688E-AF36DBD42C63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3D203-FE60-76F0-9924-B2C4A4724416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24977B-024F-3206-BC6B-95EC8E2DF70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25C8-D78C-DDE7-0D28-CB0E259ED25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A9C5A-D64E-4E43-6601-6AB1AC9C807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AADFA-D10C-7CD2-332E-28A267F713DC}"/>
              </a:ext>
            </a:extLst>
          </p:cNvPr>
          <p:cNvSpPr txBox="1"/>
          <p:nvPr/>
        </p:nvSpPr>
        <p:spPr>
          <a:xfrm>
            <a:off x="5594155" y="560035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tool appeal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E" sz="1400" dirty="0"/>
                  <a:t>: the prototype implementation of the new technique is not yet appealing</a:t>
                </a:r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E" sz="1400" dirty="0"/>
                  <a:t>:  the more appealing the tool, the greater the productivity</a:t>
                </a:r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blipFill>
                <a:blip r:embed="rId10"/>
                <a:stretch>
                  <a:fillRect l="-456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(0+0.5∗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5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855E-AD15-FF19-0476-C734FE1D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68018D-E9E3-8610-AC0B-213CA8D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C56158-0EC4-3302-D739-7823B4D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9C53-9ED0-4D99-1FD3-F03B6E4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3F5B-27AA-904C-3D8C-B09D290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CB21-1C4D-E9C8-48A3-38B22BC7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CDF906-762E-78E5-F73C-C6612AB2463E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11644E-83C9-6509-2F8B-A9CD60C9BA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AF2F2671-B6E9-6202-81F3-9FB0E3D4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416AF-E36F-160D-8CF8-987811633DBC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14CFE7-310C-C3F3-7A8A-903DEBEAAF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BC762B5-E957-AB87-87CA-0C6FEAF1A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A41E3B-15C8-5CAD-A3DE-0E38314FAFC9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0BBB71-D6A5-D93D-55C8-472023F247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8C35452-2107-2764-52E4-93177F77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9B73E6-AF90-A6CF-F6CA-85A07FF7B643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CB10FD-C3C9-381F-C745-24BBAF0484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ECD3DCC-CEBC-196E-9E9D-3487AE54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278C1-0DA9-03C0-70C9-0562889B5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7D4F5-7B18-2BFD-C20A-F858B1D42E34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CBCB55-5928-00F6-9E38-34EF3848F07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225059-9D4F-9844-06AF-FF0F5D3F72D4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D69AA0-9D7A-ABD4-1F4D-E7AB768C503B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D675F-C686-522E-FF81-E55FD36716B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2B8FA-EA14-57CA-DAFC-603324E2DE24}"/>
              </a:ext>
            </a:extLst>
          </p:cNvPr>
          <p:cNvSpPr txBox="1"/>
          <p:nvPr/>
        </p:nvSpPr>
        <p:spPr>
          <a:xfrm>
            <a:off x="1016670" y="3429000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422B-8917-41BD-E9DB-9E1E915002AF}"/>
              </a:ext>
            </a:extLst>
          </p:cNvPr>
          <p:cNvSpPr txBox="1"/>
          <p:nvPr/>
        </p:nvSpPr>
        <p:spPr>
          <a:xfrm>
            <a:off x="3382935" y="4333666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D6F2C-DA13-FF18-BAE8-2B7CC11C7C8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ED3DA-1D44-FC5A-290F-F9ABF74448CB}"/>
              </a:ext>
            </a:extLst>
          </p:cNvPr>
          <p:cNvSpPr txBox="1"/>
          <p:nvPr/>
        </p:nvSpPr>
        <p:spPr>
          <a:xfrm>
            <a:off x="2791327" y="505063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90B4C-6B00-9C94-319E-E7590823D7D5}"/>
              </a:ext>
            </a:extLst>
          </p:cNvPr>
          <p:cNvCxnSpPr>
            <a:cxnSpLocks/>
            <a:stCxn id="27" idx="7"/>
            <a:endCxn id="23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D8018-361D-2061-6352-54D29F438DEE}"/>
              </a:ext>
            </a:extLst>
          </p:cNvPr>
          <p:cNvCxnSpPr>
            <a:cxnSpLocks/>
            <a:stCxn id="22" idx="5"/>
            <a:endCxn id="27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B2458A-4228-1564-ADEF-022EFA43682F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4F9E3FD-B973-A8FE-DFAE-047E7E172C96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E1E84CE9-A219-24FC-4B17-93D94139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174" r="-140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31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C0F3-D148-D89C-2A1E-63C05698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7B1B07-D8C7-D8F2-787A-8DBC5928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969EDA-0CF6-0071-D9D0-FCB904B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F809-D36A-CC66-DB33-163C3DA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3006-A280-3E9B-6BE6-15EA224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85C-013E-74E6-FC37-BD28C4FF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8C5FB3-914E-BA3A-6AEB-7DE40F01F8D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2D360-6F4E-924A-D8A7-06C5D6A0040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300A9DC-A524-D9E5-ED39-12BC02B5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3F69A9-AA99-C4CE-DD26-546A714501D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6C97B9-0F44-48F7-1DE8-0EBCD3BFABC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3291DC0-EA66-1AFB-16B9-53A55828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977D29-20B0-647B-0F7F-3AD420CB796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44F60B-E5F5-D157-0305-E8D4854AAE2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C94F8B81-111F-34A2-4EDB-E111B538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0C825-2FF5-D8A2-3039-A8E5ABCDCFC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2B0B30-A6B3-0608-B7D0-4F6D49B7182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153C2DD-AB8F-BAB2-8C44-0C3F8E6A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6EBD1F-599E-8059-A247-806F70BE587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5970DB-D8FB-DDE7-0E78-0CD1832E63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29414-8D33-2D0E-B794-C13945B168A3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F68488-37E6-174E-B448-9362A5FE2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59949"/>
            <a:ext cx="6678945" cy="327384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E67CA-FA43-D339-0690-C05BF62347F9}"/>
              </a:ext>
            </a:extLst>
          </p:cNvPr>
          <p:cNvGrpSpPr/>
          <p:nvPr/>
        </p:nvGrpSpPr>
        <p:grpSpPr>
          <a:xfrm>
            <a:off x="7517145" y="2828848"/>
            <a:ext cx="4476967" cy="1771794"/>
            <a:chOff x="7558301" y="3437746"/>
            <a:chExt cx="4476967" cy="1771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1EE62E-5CB3-3EE8-9A58-B0705A03361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8333400" y="4084065"/>
              <a:ext cx="2840400" cy="4825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8E53B-25EA-1D8E-C595-A9BCC0DE4A3A}"/>
                </a:ext>
              </a:extLst>
            </p:cNvPr>
            <p:cNvSpPr txBox="1"/>
            <p:nvPr/>
          </p:nvSpPr>
          <p:spPr>
            <a:xfrm>
              <a:off x="7558301" y="3438423"/>
              <a:ext cx="119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noProof="0" dirty="0">
                  <a:solidFill>
                    <a:srgbClr val="D0180A"/>
                  </a:solidFill>
                </a:rPr>
                <a:t>t</a:t>
              </a:r>
              <a:r>
                <a:rPr lang="en-SE" noProof="0" dirty="0" err="1">
                  <a:solidFill>
                    <a:srgbClr val="D0180A"/>
                  </a:solidFill>
                </a:rPr>
                <a:t>echnique</a:t>
              </a:r>
              <a:endParaRPr lang="en-GB" noProof="0" dirty="0">
                <a:solidFill>
                  <a:srgbClr val="D0180A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87F41-3E31-7D28-1B5C-FEB8AB42E2C1}"/>
                </a:ext>
              </a:extLst>
            </p:cNvPr>
            <p:cNvSpPr txBox="1"/>
            <p:nvPr/>
          </p:nvSpPr>
          <p:spPr>
            <a:xfrm>
              <a:off x="10672331" y="3437746"/>
              <a:ext cx="136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noProof="0" dirty="0">
                  <a:solidFill>
                    <a:srgbClr val="006D70"/>
                  </a:solidFill>
                </a:rPr>
                <a:t>productivity</a:t>
              </a:r>
              <a:endParaRPr lang="en-GB" noProof="0" dirty="0">
                <a:solidFill>
                  <a:srgbClr val="006D7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/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886943-75A3-2FA1-E84C-278B533387CB}"/>
                </a:ext>
              </a:extLst>
            </p:cNvPr>
            <p:cNvSpPr/>
            <p:nvPr/>
          </p:nvSpPr>
          <p:spPr>
            <a:xfrm>
              <a:off x="7973400" y="3904065"/>
              <a:ext cx="360000" cy="360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175881-E9F2-E862-83C2-6B8A95A547B8}"/>
                </a:ext>
              </a:extLst>
            </p:cNvPr>
            <p:cNvSpPr/>
            <p:nvPr/>
          </p:nvSpPr>
          <p:spPr>
            <a:xfrm>
              <a:off x="11173800" y="3908890"/>
              <a:ext cx="360000" cy="360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A4BB6C-B15C-5B4A-D119-9C401FBA05E1}"/>
                </a:ext>
              </a:extLst>
            </p:cNvPr>
            <p:cNvSpPr/>
            <p:nvPr/>
          </p:nvSpPr>
          <p:spPr>
            <a:xfrm>
              <a:off x="9562930" y="4402057"/>
              <a:ext cx="36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EEAB00-1A6E-9CC9-B83F-9F5A947FFB7B}"/>
                </a:ext>
              </a:extLst>
            </p:cNvPr>
            <p:cNvCxnSpPr>
              <a:cxnSpLocks/>
              <a:stCxn id="13" idx="2"/>
              <a:endCxn id="15" idx="1"/>
            </p:cNvCxnSpPr>
            <p:nvPr/>
          </p:nvCxnSpPr>
          <p:spPr>
            <a:xfrm>
              <a:off x="8153400" y="4264065"/>
              <a:ext cx="1409530" cy="3179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CFE149-AFB2-D4D5-34BF-D2D1484F6C42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 flipV="1">
              <a:off x="9922930" y="4268890"/>
              <a:ext cx="1430870" cy="3131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89A55-A2BD-BC6F-7C5C-BC99AA16168E}"/>
                </a:ext>
              </a:extLst>
            </p:cNvPr>
            <p:cNvSpPr txBox="1"/>
            <p:nvPr/>
          </p:nvSpPr>
          <p:spPr>
            <a:xfrm>
              <a:off x="9090123" y="4840208"/>
              <a:ext cx="1305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tool appeal</a:t>
              </a:r>
              <a:endParaRPr lang="en-GB" noProof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/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/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/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SE" dirty="0"/>
              </a:p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−1∗2=−2</m:t>
                    </m:r>
                  </m:oMath>
                </a14:m>
                <a:endParaRPr lang="en-SE" b="0" dirty="0"/>
              </a:p>
              <a:p>
                <a:r>
                  <a:rPr lang="en-SE" dirty="0">
                    <a:solidFill>
                      <a:srgbClr val="00FFFF"/>
                    </a:solidFill>
                  </a:rPr>
                  <a:t>Total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0.5−2=−1.5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blipFill>
                <a:blip r:embed="rId13"/>
                <a:stretch>
                  <a:fillRect l="-1663" t="-2632" b="-98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4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7317-AC57-7E20-977D-99B19CE6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E9A974-8BA1-B9C1-630F-44D0B20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FA732-7D3C-CCCC-C6A1-53F62769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Both statistical models are causally unbiased. The choice, which of them to prefer depends on whet</a:t>
            </a:r>
            <a:r>
              <a:rPr lang="de-DE" sz="2400" dirty="0"/>
              <a:t>h</a:t>
            </a:r>
            <a:r>
              <a:rPr lang="en-SE" sz="2400" dirty="0"/>
              <a:t>er one is interested in the direct or total effect of the treatment.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468E-8C16-D193-187F-B35131A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E1E-57DC-AB37-A641-8D5EF483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90B-DC91-1841-D5D2-5DC9DCAB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BA7CC6-C382-F8A9-E9B5-92EC7358F09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9469AB-3258-31E7-8A24-F7C91DCE481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1462FB7-CF52-14BF-B367-A2A6E5CA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74C8A-BB84-8D4F-D7FF-90093483700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81A5D2-8D8E-24AE-B8C4-DD4E70CD324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7706287B-2938-77D9-DE48-F1AB244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9FFB2B-A796-061B-C598-8D86FDA5D594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AB403-CCAB-7BEC-23D4-06F0AF2035C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6FA7EA9-2741-E079-9B99-B8320D8C0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25E109-98CE-2EE7-10B2-1E01F936FA8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B6AB17-EF18-3603-7405-E9710D7C3D9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5388252B-AE9E-F105-D706-FD1E46DA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37906F-B3DF-446A-3C2F-AD2617DD04F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047EB5-0D50-4222-30AC-636A44CB0403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264560-DF86-AD8E-F9A1-3A2A6E155FF4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C818D6-2C8C-8330-8357-A9C615BDE145}"/>
              </a:ext>
            </a:extLst>
          </p:cNvPr>
          <p:cNvSpPr/>
          <p:nvPr/>
        </p:nvSpPr>
        <p:spPr>
          <a:xfrm>
            <a:off x="1157256" y="346584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96F8D0-FC22-B38A-5258-4C1F45504ED6}"/>
              </a:ext>
            </a:extLst>
          </p:cNvPr>
          <p:cNvSpPr/>
          <p:nvPr/>
        </p:nvSpPr>
        <p:spPr>
          <a:xfrm>
            <a:off x="3648636" y="346584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78D5F-E2D9-A19D-E324-F9B46A2B0EC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7256" y="3645844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6A750D-A636-2396-D85A-6C70592138B8}"/>
              </a:ext>
            </a:extLst>
          </p:cNvPr>
          <p:cNvSpPr txBox="1"/>
          <p:nvPr/>
        </p:nvSpPr>
        <p:spPr>
          <a:xfrm>
            <a:off x="1016670" y="3006512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93AF9-13EF-6F2A-A52C-21834B8A44BA}"/>
              </a:ext>
            </a:extLst>
          </p:cNvPr>
          <p:cNvSpPr txBox="1"/>
          <p:nvPr/>
        </p:nvSpPr>
        <p:spPr>
          <a:xfrm>
            <a:off x="3382935" y="391117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C285E-C050-F080-BA1D-BF5DD02A9BB9}"/>
              </a:ext>
            </a:extLst>
          </p:cNvPr>
          <p:cNvSpPr/>
          <p:nvPr/>
        </p:nvSpPr>
        <p:spPr>
          <a:xfrm>
            <a:off x="2402946" y="463747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599C0-CF85-EB74-A5FB-552E98161D1A}"/>
              </a:ext>
            </a:extLst>
          </p:cNvPr>
          <p:cNvSpPr txBox="1"/>
          <p:nvPr/>
        </p:nvSpPr>
        <p:spPr>
          <a:xfrm>
            <a:off x="2791327" y="46281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91DF7-EBF7-89C7-E89D-4C696917F1C2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1022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6184D-EACD-0987-031C-6C7F5F7CB11B}"/>
              </a:ext>
            </a:extLst>
          </p:cNvPr>
          <p:cNvCxnSpPr>
            <a:cxnSpLocks/>
            <a:stCxn id="2" idx="5"/>
            <a:endCxn id="12" idx="1"/>
          </p:cNvCxnSpPr>
          <p:nvPr/>
        </p:nvCxnSpPr>
        <p:spPr>
          <a:xfrm>
            <a:off x="146453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48DB-F1FD-FED8-3276-1405E17A09E0}"/>
              </a:ext>
            </a:extLst>
          </p:cNvPr>
          <p:cNvGrpSpPr/>
          <p:nvPr/>
        </p:nvGrpSpPr>
        <p:grpSpPr>
          <a:xfrm>
            <a:off x="4814355" y="3609844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9179E3DE-BBD8-40D1-50A6-03F77031D9C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83B4D00C-E9CB-6E2D-3E99-8CAC6E33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/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/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222" r="-140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0A1DDD-4EA7-8E01-B3CA-1CA2C2CD3DD4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/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12000" rtlCol="0" anchor="ctr"/>
                <a:lstStyle/>
                <a:p>
                  <a:r>
                    <a:rPr lang="en-SE" dirty="0"/>
                    <a:t>If the effect of the </a:t>
                  </a:r>
                  <a:r>
                    <a:rPr lang="en-SE" b="1" dirty="0">
                      <a:solidFill>
                        <a:srgbClr val="D0180A"/>
                      </a:solidFill>
                    </a:rPr>
                    <a:t>treatment</a:t>
                  </a:r>
                  <a:r>
                    <a:rPr lang="en-SE" dirty="0"/>
                    <a:t> on the </a:t>
                  </a:r>
                  <a:r>
                    <a:rPr lang="en-SE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mediator</a:t>
                  </a:r>
                  <a:r>
                    <a:rPr lang="en-SE" dirty="0"/>
                    <a:t> is unstable, it is advisable to differentiate the direct from the indirect effect (i.e.,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E" dirty="0"/>
                    <a:t>)</a:t>
                  </a:r>
                </a:p>
              </p:txBody>
            </p:sp>
          </mc:Choice>
          <mc:Fallback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7F11065-B7E2-577E-77DB-75A5574A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</a:t>
            </a:r>
            <a:r>
              <a:rPr lang="en-SE" dirty="0"/>
              <a:t> Mediation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94B3F0-3514-ABC2-6CCC-249288B9A32A}"/>
              </a:ext>
            </a:extLst>
          </p:cNvPr>
          <p:cNvSpPr/>
          <p:nvPr/>
        </p:nvSpPr>
        <p:spPr>
          <a:xfrm>
            <a:off x="5471411" y="2174240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F7FB48-2161-3957-F7DC-E17017119E8B}"/>
              </a:ext>
            </a:extLst>
          </p:cNvPr>
          <p:cNvSpPr txBox="1"/>
          <p:nvPr/>
        </p:nvSpPr>
        <p:spPr>
          <a:xfrm>
            <a:off x="806923" y="5967771"/>
            <a:ext cx="4382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Femmer, H., Kučera, J., &amp; </a:t>
            </a:r>
            <a:r>
              <a:rPr lang="en-US" sz="800" dirty="0" err="1"/>
              <a:t>Vetrò</a:t>
            </a:r>
            <a:r>
              <a:rPr lang="en-US" sz="800" dirty="0"/>
              <a:t>, A. (2014, September). On the impact of passive voice requirements on domain modelling. In </a:t>
            </a:r>
            <a:r>
              <a:rPr lang="en-US" sz="800" i="1" dirty="0"/>
              <a:t>Proceedings of the 8th ACM/IEEE international symposium on empirical software engineering and measurement</a:t>
            </a:r>
            <a:r>
              <a:rPr lang="en-US" sz="800" dirty="0"/>
              <a:t> (pp. 1-4).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53303-E487-277C-1484-43B6012F1B0C}"/>
              </a:ext>
            </a:extLst>
          </p:cNvPr>
          <p:cNvSpPr txBox="1"/>
          <p:nvPr/>
        </p:nvSpPr>
        <p:spPr>
          <a:xfrm>
            <a:off x="6213060" y="5964728"/>
            <a:ext cx="5140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Frattini, J., Fucci, D., Torkar, R., &amp; Mendez, D. (2024, April). A second look at the impact of passive voice requirements on domain modeling: Bayesian reanalysis of an experiment. In </a:t>
            </a:r>
            <a:r>
              <a:rPr lang="en-US" sz="800" i="1" dirty="0"/>
              <a:t>Proceedings of the 1st IEEE/ACM International Workshop on Methodological Issues with Empirical Studies in Software Engineering</a:t>
            </a:r>
            <a:r>
              <a:rPr lang="en-US" sz="800" dirty="0"/>
              <a:t> (pp. 27-33).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FA3546-9432-77A4-9180-7B16FB73A977}"/>
              </a:ext>
            </a:extLst>
          </p:cNvPr>
          <p:cNvSpPr txBox="1"/>
          <p:nvPr/>
        </p:nvSpPr>
        <p:spPr>
          <a:xfrm>
            <a:off x="806923" y="5698716"/>
            <a:ext cx="4382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3"/>
              </a:rPr>
              <a:t>https://doi.org/10.1145/2652524.2652554</a:t>
            </a:r>
            <a:r>
              <a:rPr lang="en-SE" sz="1400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EA858D-9700-E995-9ED9-04D1BA28A555}"/>
              </a:ext>
            </a:extLst>
          </p:cNvPr>
          <p:cNvSpPr txBox="1"/>
          <p:nvPr/>
        </p:nvSpPr>
        <p:spPr>
          <a:xfrm>
            <a:off x="6204475" y="5650475"/>
            <a:ext cx="477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4"/>
              </a:rPr>
              <a:t>https://doi.org/10.1145/3643664.3648211</a:t>
            </a:r>
            <a:r>
              <a:rPr lang="en-SE" sz="1400" dirty="0"/>
              <a:t>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B94F75-7B0D-59CD-5AE0-559B8E205864}"/>
              </a:ext>
            </a:extLst>
          </p:cNvPr>
          <p:cNvGrpSpPr/>
          <p:nvPr/>
        </p:nvGrpSpPr>
        <p:grpSpPr>
          <a:xfrm>
            <a:off x="6547127" y="2145007"/>
            <a:ext cx="5362372" cy="1596145"/>
            <a:chOff x="6547127" y="2145007"/>
            <a:chExt cx="5362372" cy="15961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348624-BF9E-7A26-9220-668D53126932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81CB25-43E2-4C88-58A8-F7F936DC0B60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E8E46D-D65B-96B1-2417-ADA616733AD3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4AF1FD-344C-E1E5-A0B9-BF7FFEB69356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13134-FE3F-95A8-0B19-832F0E5C6D6C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DDDBFB-3B6F-496D-EF70-92CA8C983967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E72A0-1A27-A4F0-F340-58007DBA10BF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656D83-424B-C194-71C8-0AFBDB13514F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9461378" y="2530548"/>
              <a:ext cx="0" cy="24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178D-CABB-BC07-03AB-D3399149D416}"/>
                </a:ext>
              </a:extLst>
            </p:cNvPr>
            <p:cNvCxnSpPr>
              <a:cxnSpLocks/>
              <a:stCxn id="14" idx="7"/>
              <a:endCxn id="1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C68210F-E2D6-871F-CA5E-7DAB98429DB0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CB10E-9019-7731-941C-5A17C08BF46D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E5943-BECE-A7E8-2944-B55BD9A81D22}"/>
                </a:ext>
              </a:extLst>
            </p:cNvPr>
            <p:cNvCxnSpPr>
              <a:cxnSpLocks/>
              <a:stCxn id="14" idx="5"/>
              <a:endCxn id="74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C45F99-1457-16E3-FB24-463640AE080B}"/>
                </a:ext>
              </a:extLst>
            </p:cNvPr>
            <p:cNvCxnSpPr>
              <a:cxnSpLocks/>
              <a:stCxn id="74" idx="0"/>
              <a:endCxn id="15" idx="4"/>
            </p:cNvCxnSpPr>
            <p:nvPr/>
          </p:nvCxnSpPr>
          <p:spPr>
            <a:xfrm flipH="1" flipV="1">
              <a:off x="9461378" y="3135850"/>
              <a:ext cx="5236" cy="2453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026780-0CF0-C472-4B35-E9DBE3A29B26}"/>
              </a:ext>
            </a:extLst>
          </p:cNvPr>
          <p:cNvGrpSpPr/>
          <p:nvPr/>
        </p:nvGrpSpPr>
        <p:grpSpPr>
          <a:xfrm>
            <a:off x="603331" y="2155434"/>
            <a:ext cx="5362372" cy="1596145"/>
            <a:chOff x="6547127" y="2145007"/>
            <a:chExt cx="5362372" cy="159614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C2391-02D3-18F9-EBE5-3387DA16BC78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62B100-5430-B81C-9FDB-D371C5164218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68F774-F611-B88E-4F04-30F54A8C4A5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299278-617B-3513-4ADB-8539CCAC4951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A3E64E-90BF-9952-59DE-10031A110966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2D507B-5704-DE97-44A7-4BB9E400C81A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3E71BC-97C7-5D7B-0A79-6DF49B76DD5C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3D36BA-B5DF-147F-F5B9-22C22E7764B0}"/>
                </a:ext>
              </a:extLst>
            </p:cNvPr>
            <p:cNvCxnSpPr>
              <a:cxnSpLocks/>
              <a:stCxn id="84" idx="7"/>
              <a:endCxn id="8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E07867A-DC23-2816-9490-B08584C54207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1B551E-6205-6A3B-14BB-E9A79F23B882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165EECE-8654-C18E-233A-139F344CA37D}"/>
                </a:ext>
              </a:extLst>
            </p:cNvPr>
            <p:cNvCxnSpPr>
              <a:cxnSpLocks/>
              <a:stCxn id="84" idx="5"/>
              <a:endCxn id="93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D2DE99FD-1762-C0AA-8459-1498DF2CF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33" y="3854900"/>
            <a:ext cx="3833192" cy="17908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37AF01C-D726-AAB4-A90D-D3016565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429" y="3861376"/>
            <a:ext cx="3327417" cy="18373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/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Mann-Whitney </a:t>
                </a:r>
                <a:r>
                  <a:rPr lang="de-DE" dirty="0" err="1"/>
                  <a:t>test</a:t>
                </a:r>
                <a:r>
                  <a:rPr lang="en-SE" dirty="0"/>
                  <a:t>:</a:t>
                </a:r>
              </a:p>
              <a:p>
                <a:r>
                  <a:rPr lang="de-DE" dirty="0">
                    <a:solidFill>
                      <a:srgbClr val="D0180A"/>
                    </a:solidFill>
                  </a:rPr>
                  <a:t>P</a:t>
                </a:r>
                <a:r>
                  <a:rPr lang="en-SE" dirty="0" err="1">
                    <a:solidFill>
                      <a:srgbClr val="D0180A"/>
                    </a:solidFill>
                  </a:rPr>
                  <a:t>assive</a:t>
                </a:r>
                <a:r>
                  <a:rPr lang="en-SE" dirty="0">
                    <a:solidFill>
                      <a:srgbClr val="D0180A"/>
                    </a:solidFill>
                  </a:rPr>
                  <a:t> voice </a:t>
                </a:r>
                <a:r>
                  <a:rPr lang="en-SE" dirty="0"/>
                  <a:t>→ </a:t>
                </a:r>
                <a:r>
                  <a:rPr lang="en-SE" dirty="0">
                    <a:solidFill>
                      <a:srgbClr val="006D70"/>
                    </a:solidFill>
                  </a:rPr>
                  <a:t>missing associations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 = 0.03 &lt;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0.05=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blipFill>
                <a:blip r:embed="rId7"/>
                <a:stretch>
                  <a:fillRect l="-1274" t="-2632" r="-478" b="-19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224"/>
            <a:ext cx="10515600" cy="3381551"/>
          </a:xfrm>
        </p:spPr>
        <p:txBody>
          <a:bodyPr anchor="ctr"/>
          <a:lstStyle/>
          <a:p>
            <a:pPr algn="ctr"/>
            <a:r>
              <a:rPr lang="sv-SE" dirty="0"/>
              <a:t>Break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AB7-C593-E690-B45B-0BE3AA7C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0B32D0A6-8FB9-E439-8CC0-EFDF5A95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8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: Does the </a:t>
            </a:r>
            <a:r>
              <a:rPr lang="en-US" dirty="0">
                <a:solidFill>
                  <a:srgbClr val="D0180A"/>
                </a:solidFill>
              </a:rPr>
              <a:t>length of a requirements specification </a:t>
            </a:r>
            <a:r>
              <a:rPr lang="en-US" dirty="0"/>
              <a:t>affect its </a:t>
            </a:r>
            <a:r>
              <a:rPr lang="en-US" dirty="0">
                <a:solidFill>
                  <a:srgbClr val="006D70"/>
                </a:solidFill>
              </a:rPr>
              <a:t>quality</a:t>
            </a:r>
            <a:r>
              <a:rPr lang="en-US" dirty="0"/>
              <a:t>? Both factors do affect whether the specified feature 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E06A-F297-751B-B8C2-8767549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9D2E-07C3-1930-65AB-B8935B0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3190-A9E5-EC6C-1C4A-6EBD619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2BCAD-02D7-5C65-5536-BF4715C486A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677461" y="4135852"/>
            <a:ext cx="105100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6DA620-76D9-EB2B-901F-A8C0D6AE42E7}"/>
              </a:ext>
            </a:extLst>
          </p:cNvPr>
          <p:cNvSpPr txBox="1"/>
          <p:nvPr/>
        </p:nvSpPr>
        <p:spPr>
          <a:xfrm>
            <a:off x="149571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180A"/>
                </a:solidFill>
              </a:rPr>
              <a:t>Specification length 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9E2F1-CCE7-F4EC-526E-994727D63565}"/>
              </a:ext>
            </a:extLst>
          </p:cNvPr>
          <p:cNvSpPr txBox="1"/>
          <p:nvPr/>
        </p:nvSpPr>
        <p:spPr>
          <a:xfrm>
            <a:off x="354463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6D70"/>
                </a:solidFill>
              </a:rPr>
              <a:t>Specification</a:t>
            </a:r>
          </a:p>
          <a:p>
            <a:pPr algn="ctr"/>
            <a:r>
              <a:rPr lang="en-US" sz="1400" dirty="0">
                <a:solidFill>
                  <a:srgbClr val="006D70"/>
                </a:solidFill>
              </a:rPr>
              <a:t>Quality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/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/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D0180A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/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rgbClr val="006D7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/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blipFill>
                <a:blip r:embed="rId5"/>
                <a:stretch>
                  <a:fillRect b="-4839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F444C2-6219-C03A-66A6-180E04C11F4B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2178501" y="4315853"/>
            <a:ext cx="334568" cy="58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BAF4A0-E60A-DE3A-0071-359CEB41E668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flipH="1">
            <a:off x="3892852" y="4315852"/>
            <a:ext cx="334570" cy="58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D0443DC-9057-3E92-6D5A-D5F95D0A05DA}"/>
              </a:ext>
            </a:extLst>
          </p:cNvPr>
          <p:cNvSpPr txBox="1"/>
          <p:nvPr/>
        </p:nvSpPr>
        <p:spPr>
          <a:xfrm>
            <a:off x="2135728" y="5140541"/>
            <a:ext cx="21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Feature Implementation Success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6A6FF99-952A-7A5E-87BF-42CC347B2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3" y="3484373"/>
            <a:ext cx="2777853" cy="181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/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blipFill>
                <a:blip r:embed="rId7"/>
                <a:stretch>
                  <a:fillRect l="-2697" t="-2222" r="-899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8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6006-1CE2-03F7-E4BE-B05E083B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08F6-24CC-1A6A-35D2-FC721F0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1FB1-2273-6C87-B532-0114E0CD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8B90-46BE-B0D6-6F31-939A3AA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68339-B0D2-1B6D-C573-ED48362F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0" b="55926"/>
          <a:stretch>
            <a:fillRect/>
          </a:stretch>
        </p:blipFill>
        <p:spPr>
          <a:xfrm>
            <a:off x="978195" y="1770925"/>
            <a:ext cx="4825226" cy="8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12A5-93E0-211A-E416-BD14B853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9B89-3471-00CE-42A6-0F6EF4A8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16CC-08BE-76A7-4FC1-ED7E32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5726-436D-69BB-A33D-E739C9F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1AB0-A59B-0D0D-6196-2AF8E5F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D71F7-D9F4-EDD4-9D1F-45F8D9BF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925"/>
            <a:ext cx="4965221" cy="1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5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57" y="5489646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63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30FAEC-21EF-3ED3-33A0-664E78D53B2F}"/>
              </a:ext>
            </a:extLst>
          </p:cNvPr>
          <p:cNvGrpSpPr/>
          <p:nvPr/>
        </p:nvGrpSpPr>
        <p:grpSpPr>
          <a:xfrm>
            <a:off x="2001000" y="4115033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0605B65-60D1-89A6-D875-B99924AA1781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0" name="Graphic 9" descr="Connections with solid fill">
              <a:extLst>
                <a:ext uri="{FF2B5EF4-FFF2-40B4-BE49-F238E27FC236}">
                  <a16:creationId xmlns:a16="http://schemas.microsoft.com/office/drawing/2014/main" id="{78D7CE72-87B3-2F97-1D23-25A8038D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51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5909461" y="6082541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139136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22.08.2025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1224</TotalTime>
  <Words>4346</Words>
  <Application>Microsoft Office PowerPoint</Application>
  <PresentationFormat>Widescreen</PresentationFormat>
  <Paragraphs>728</Paragraphs>
  <Slides>57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Cambria Math</vt:lpstr>
      <vt:lpstr>Office Theme</vt:lpstr>
      <vt:lpstr>Statistical Causal Inference</vt:lpstr>
      <vt:lpstr>Meet your Instructors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Basic 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Practical Example of Confounding</vt:lpstr>
      <vt:lpstr>Mediation: Pipes</vt:lpstr>
      <vt:lpstr>Mediation: Pipes</vt:lpstr>
      <vt:lpstr>Mediation: Pipes</vt:lpstr>
      <vt:lpstr>Mediation: Pipes</vt:lpstr>
      <vt:lpstr>Practical Example of Mediation</vt:lpstr>
      <vt:lpstr>Break</vt:lpstr>
      <vt:lpstr>Causal Inference II</vt:lpstr>
      <vt:lpstr>Including Variables</vt:lpstr>
      <vt:lpstr>Colliders</vt:lpstr>
      <vt:lpstr>Colliders</vt:lpstr>
      <vt:lpstr>Colliders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52</cp:revision>
  <dcterms:created xsi:type="dcterms:W3CDTF">2025-04-03T06:42:22Z</dcterms:created>
  <dcterms:modified xsi:type="dcterms:W3CDTF">2025-08-22T11:07:52Z</dcterms:modified>
</cp:coreProperties>
</file>