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256" r:id="rId2"/>
    <p:sldId id="257" r:id="rId3"/>
    <p:sldId id="258" r:id="rId4"/>
    <p:sldId id="275" r:id="rId5"/>
    <p:sldId id="276" r:id="rId6"/>
    <p:sldId id="277" r:id="rId7"/>
    <p:sldId id="272" r:id="rId8"/>
    <p:sldId id="273" r:id="rId9"/>
    <p:sldId id="260" r:id="rId10"/>
    <p:sldId id="274" r:id="rId11"/>
    <p:sldId id="279" r:id="rId12"/>
    <p:sldId id="280" r:id="rId13"/>
    <p:sldId id="281" r:id="rId14"/>
    <p:sldId id="285" r:id="rId15"/>
    <p:sldId id="286" r:id="rId16"/>
    <p:sldId id="283" r:id="rId17"/>
    <p:sldId id="261" r:id="rId18"/>
    <p:sldId id="284" r:id="rId19"/>
    <p:sldId id="282" r:id="rId20"/>
    <p:sldId id="291" r:id="rId21"/>
    <p:sldId id="278" r:id="rId22"/>
    <p:sldId id="262" r:id="rId23"/>
    <p:sldId id="292" r:id="rId24"/>
    <p:sldId id="293" r:id="rId25"/>
    <p:sldId id="295" r:id="rId26"/>
    <p:sldId id="296" r:id="rId27"/>
    <p:sldId id="294" r:id="rId28"/>
    <p:sldId id="297" r:id="rId29"/>
    <p:sldId id="287" r:id="rId30"/>
    <p:sldId id="288" r:id="rId31"/>
    <p:sldId id="289" r:id="rId32"/>
    <p:sldId id="290" r:id="rId33"/>
    <p:sldId id="263" r:id="rId34"/>
    <p:sldId id="299" r:id="rId35"/>
    <p:sldId id="300" r:id="rId36"/>
    <p:sldId id="264" r:id="rId37"/>
    <p:sldId id="269" r:id="rId38"/>
    <p:sldId id="271" r:id="rId39"/>
    <p:sldId id="270" r:id="rId40"/>
    <p:sldId id="298" r:id="rId41"/>
    <p:sldId id="268" r:id="rId42"/>
    <p:sldId id="265" r:id="rId43"/>
    <p:sldId id="266" r:id="rId44"/>
    <p:sldId id="267"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ening" id="{0675554F-6BDD-421B-BE30-CFF03D3A6A4F}">
          <p14:sldIdLst>
            <p14:sldId id="256"/>
            <p14:sldId id="257"/>
          </p14:sldIdLst>
        </p14:section>
        <p14:section name="Introduction" id="{219976B0-EA5D-423B-AC14-70AB39533388}">
          <p14:sldIdLst>
            <p14:sldId id="258"/>
            <p14:sldId id="275"/>
            <p14:sldId id="276"/>
            <p14:sldId id="277"/>
            <p14:sldId id="272"/>
            <p14:sldId id="273"/>
          </p14:sldIdLst>
        </p14:section>
        <p14:section name="Fundamentals &amp; Notation" id="{836D91A0-18AA-4CD3-9737-2C5E15E91951}">
          <p14:sldIdLst>
            <p14:sldId id="260"/>
            <p14:sldId id="274"/>
            <p14:sldId id="279"/>
            <p14:sldId id="280"/>
            <p14:sldId id="281"/>
            <p14:sldId id="285"/>
            <p14:sldId id="286"/>
            <p14:sldId id="283"/>
          </p14:sldIdLst>
        </p14:section>
        <p14:section name="Causal Inference" id="{FDE2B447-3232-47F1-B5FA-B755FA67090E}">
          <p14:sldIdLst>
            <p14:sldId id="261"/>
            <p14:sldId id="284"/>
            <p14:sldId id="282"/>
            <p14:sldId id="291"/>
            <p14:sldId id="278"/>
            <p14:sldId id="262"/>
            <p14:sldId id="292"/>
            <p14:sldId id="293"/>
            <p14:sldId id="295"/>
            <p14:sldId id="296"/>
            <p14:sldId id="294"/>
            <p14:sldId id="297"/>
            <p14:sldId id="287"/>
            <p14:sldId id="288"/>
            <p14:sldId id="289"/>
            <p14:sldId id="290"/>
          </p14:sldIdLst>
        </p14:section>
        <p14:section name="Conclusion" id="{C5B92FFC-5449-49F8-A611-238C54BE231E}">
          <p14:sldIdLst>
            <p14:sldId id="263"/>
            <p14:sldId id="299"/>
            <p14:sldId id="300"/>
          </p14:sldIdLst>
        </p14:section>
        <p14:section name="Outlook" id="{9BB8FC10-5208-42F1-964D-79F8A3003D50}">
          <p14:sldIdLst>
            <p14:sldId id="264"/>
            <p14:sldId id="269"/>
            <p14:sldId id="271"/>
            <p14:sldId id="270"/>
            <p14:sldId id="298"/>
            <p14:sldId id="268"/>
          </p14:sldIdLst>
        </p14:section>
        <p14:section name="Closing" id="{8FE90ED4-4DD4-49A3-BFD2-8159355FA4F9}">
          <p14:sldIdLst>
            <p14:sldId id="265"/>
            <p14:sldId id="266"/>
            <p14:sldId id="26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1742" autoAdjust="0"/>
  </p:normalViewPr>
  <p:slideViewPr>
    <p:cSldViewPr snapToGrid="0">
      <p:cViewPr varScale="1">
        <p:scale>
          <a:sx n="131" d="100"/>
          <a:sy n="131" d="100"/>
        </p:scale>
        <p:origin x="141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91855A-294E-431A-9859-2765F2241587}" type="datetimeFigureOut">
              <a:rPr lang="en-US" smtClean="0"/>
              <a:t>4/8/2025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C9BBD8-1C1E-4CFA-8C12-0AE7F3A91C3D}" type="slidenum">
              <a:rPr lang="en-US" smtClean="0"/>
              <a:t>‹#›</a:t>
            </a:fld>
            <a:endParaRPr lang="en-US"/>
          </a:p>
        </p:txBody>
      </p:sp>
    </p:spTree>
    <p:extLst>
      <p:ext uri="{BB962C8B-B14F-4D97-AF65-F5344CB8AC3E}">
        <p14:creationId xmlns:p14="http://schemas.microsoft.com/office/powerpoint/2010/main" val="34257586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There seems to be an implicit, collective agreement in our community that </a:t>
            </a:r>
          </a:p>
          <a:p>
            <a:pPr marL="228600" indent="-228600">
              <a:buFont typeface="+mj-lt"/>
              <a:buAutoNum type="arabicPeriod"/>
            </a:pPr>
            <a:r>
              <a:rPr lang="en-US" noProof="0" dirty="0"/>
              <a:t>Studying causal relationships is hard, and therefore</a:t>
            </a:r>
          </a:p>
          <a:p>
            <a:pPr marL="228600" indent="-228600">
              <a:buFont typeface="+mj-lt"/>
              <a:buAutoNum type="arabicPeriod"/>
            </a:pPr>
            <a:r>
              <a:rPr lang="en-US" noProof="0" dirty="0"/>
              <a:t>Detecting correlations is good-enough.</a:t>
            </a:r>
          </a:p>
          <a:p>
            <a:pPr marL="0" marR="0" lvl="0" indent="0" algn="l" defTabSz="914400" rtl="0" eaLnBrk="1" fontAlgn="auto" latinLnBrk="0" hangingPunct="1">
              <a:lnSpc>
                <a:spcPct val="100000"/>
              </a:lnSpc>
              <a:spcBef>
                <a:spcPts val="0"/>
              </a:spcBef>
              <a:spcAft>
                <a:spcPts val="0"/>
              </a:spcAft>
              <a:buClrTx/>
              <a:buSzTx/>
              <a:buFont typeface="+mj-lt"/>
              <a:buNone/>
              <a:tabLst/>
              <a:defRPr/>
            </a:pPr>
            <a:r>
              <a:rPr lang="en-US" noProof="0" dirty="0"/>
              <a:t>So: Why care about causality?</a:t>
            </a:r>
          </a:p>
        </p:txBody>
      </p:sp>
      <p:sp>
        <p:nvSpPr>
          <p:cNvPr id="4" name="Slide Number Placeholder 3"/>
          <p:cNvSpPr>
            <a:spLocks noGrp="1"/>
          </p:cNvSpPr>
          <p:nvPr>
            <p:ph type="sldNum" sz="quarter" idx="5"/>
          </p:nvPr>
        </p:nvSpPr>
        <p:spPr/>
        <p:txBody>
          <a:bodyPr/>
          <a:lstStyle/>
          <a:p>
            <a:fld id="{ACC9BBD8-1C1E-4CFA-8C12-0AE7F3A91C3D}" type="slidenum">
              <a:rPr lang="en-US" smtClean="0"/>
              <a:t>4</a:t>
            </a:fld>
            <a:endParaRPr lang="en-US"/>
          </a:p>
        </p:txBody>
      </p:sp>
    </p:spTree>
    <p:extLst>
      <p:ext uri="{BB962C8B-B14F-4D97-AF65-F5344CB8AC3E}">
        <p14:creationId xmlns:p14="http://schemas.microsoft.com/office/powerpoint/2010/main" val="68268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We all know “Correlation does not imply causality” – but what exactly differentiates the two concepts?</a:t>
            </a:r>
          </a:p>
          <a:p>
            <a:endParaRPr lang="en-US"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Only causal relationships give us reliable recommendation on how to act, and therefore, how to make a positive impact on the target audience of our research (i.e., RE/SE practitioners).</a:t>
            </a:r>
          </a:p>
          <a:p>
            <a:endParaRPr lang="en-US" noProof="0" dirty="0"/>
          </a:p>
          <a:p>
            <a:endParaRPr lang="en-US" noProof="0" dirty="0"/>
          </a:p>
          <a:p>
            <a:r>
              <a:rPr lang="en-US" noProof="0" dirty="0"/>
              <a:t>Disclaimer: </a:t>
            </a:r>
          </a:p>
          <a:p>
            <a:pPr marL="171450" indent="-171450">
              <a:buFont typeface="Arial" panose="020B0604020202020204" pitchFamily="34" charset="0"/>
              <a:buChar char="•"/>
            </a:pPr>
            <a:r>
              <a:rPr lang="en-US" i="0" noProof="0" dirty="0"/>
              <a:t>I do not want to discredit correlational studies.</a:t>
            </a:r>
          </a:p>
          <a:p>
            <a:pPr marL="171450" indent="-171450">
              <a:buFont typeface="Arial" panose="020B0604020202020204" pitchFamily="34" charset="0"/>
              <a:buChar char="•"/>
            </a:pPr>
            <a:r>
              <a:rPr lang="en-US" i="0" noProof="0" dirty="0"/>
              <a:t>They are valuables to detect patterns and trends.</a:t>
            </a:r>
          </a:p>
          <a:p>
            <a:pPr marL="171450" indent="-171450">
              <a:buFont typeface="Arial" panose="020B0604020202020204" pitchFamily="34" charset="0"/>
              <a:buChar char="•"/>
            </a:pPr>
            <a:r>
              <a:rPr lang="en-US" i="0" noProof="0" dirty="0"/>
              <a:t>However, they do not get us any further and are unfit to recommend changes in an organization.</a:t>
            </a:r>
          </a:p>
          <a:p>
            <a:pPr marL="0" indent="0">
              <a:buFont typeface="Arial" panose="020B0604020202020204" pitchFamily="34" charset="0"/>
              <a:buNone/>
            </a:pPr>
            <a:r>
              <a:rPr lang="en-US" i="0" noProof="0" dirty="0"/>
              <a:t>This is the fundamental difference between </a:t>
            </a:r>
            <a:r>
              <a:rPr lang="en-US" b="1" i="0" noProof="0" dirty="0"/>
              <a:t>observing </a:t>
            </a:r>
            <a:r>
              <a:rPr lang="en-US" b="0" i="0" noProof="0" dirty="0"/>
              <a:t>(correlations) and </a:t>
            </a:r>
            <a:r>
              <a:rPr lang="en-US" b="1" i="0" noProof="0" dirty="0"/>
              <a:t>doing </a:t>
            </a:r>
            <a:r>
              <a:rPr lang="en-US" b="0" i="0" noProof="0" dirty="0"/>
              <a:t>(interventions with causal effects).</a:t>
            </a:r>
            <a:endParaRPr lang="en-US" noProof="0" dirty="0"/>
          </a:p>
        </p:txBody>
      </p:sp>
      <p:sp>
        <p:nvSpPr>
          <p:cNvPr id="4" name="Slide Number Placeholder 3"/>
          <p:cNvSpPr>
            <a:spLocks noGrp="1"/>
          </p:cNvSpPr>
          <p:nvPr>
            <p:ph type="sldNum" sz="quarter" idx="5"/>
          </p:nvPr>
        </p:nvSpPr>
        <p:spPr/>
        <p:txBody>
          <a:bodyPr/>
          <a:lstStyle/>
          <a:p>
            <a:fld id="{ACC9BBD8-1C1E-4CFA-8C12-0AE7F3A91C3D}" type="slidenum">
              <a:rPr lang="en-US" smtClean="0"/>
              <a:t>5</a:t>
            </a:fld>
            <a:endParaRPr lang="en-US"/>
          </a:p>
        </p:txBody>
      </p:sp>
    </p:spTree>
    <p:extLst>
      <p:ext uri="{BB962C8B-B14F-4D97-AF65-F5344CB8AC3E}">
        <p14:creationId xmlns:p14="http://schemas.microsoft.com/office/powerpoint/2010/main" val="15204133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sv-SE" dirty="0" err="1"/>
              <a:t>But</a:t>
            </a:r>
            <a:r>
              <a:rPr lang="sv-SE" dirty="0"/>
              <a:t>: experiments </a:t>
            </a:r>
            <a:r>
              <a:rPr lang="sv-SE" dirty="0" err="1"/>
              <a:t>are</a:t>
            </a:r>
            <a:r>
              <a:rPr lang="sv-SE" dirty="0"/>
              <a:t> </a:t>
            </a:r>
            <a:r>
              <a:rPr lang="sv-SE" dirty="0" err="1"/>
              <a:t>expensive</a:t>
            </a:r>
            <a:r>
              <a:rPr lang="sv-SE" dirty="0"/>
              <a:t> and </a:t>
            </a:r>
            <a:r>
              <a:rPr lang="sv-SE" dirty="0" err="1"/>
              <a:t>perturb</a:t>
            </a:r>
            <a:r>
              <a:rPr lang="sv-SE" dirty="0"/>
              <a:t> the </a:t>
            </a:r>
            <a:r>
              <a:rPr lang="sv-SE" dirty="0" err="1"/>
              <a:t>natural</a:t>
            </a:r>
            <a:r>
              <a:rPr lang="sv-SE" dirty="0"/>
              <a:t> </a:t>
            </a:r>
            <a:r>
              <a:rPr lang="sv-SE" dirty="0" err="1"/>
              <a:t>context</a:t>
            </a:r>
            <a:r>
              <a:rPr lang="sv-SE" dirty="0"/>
              <a:t> </a:t>
            </a:r>
            <a:r>
              <a:rPr lang="sv-SE" dirty="0" err="1"/>
              <a:t>of</a:t>
            </a:r>
            <a:r>
              <a:rPr lang="sv-SE" dirty="0"/>
              <a:t> a </a:t>
            </a:r>
            <a:r>
              <a:rPr lang="sv-SE" dirty="0" err="1"/>
              <a:t>phenomenon</a:t>
            </a:r>
            <a:r>
              <a:rPr lang="sv-SE" dirty="0"/>
              <a:t>. </a:t>
            </a:r>
            <a:r>
              <a:rPr lang="sv-SE" dirty="0" err="1"/>
              <a:t>Some</a:t>
            </a:r>
            <a:r>
              <a:rPr lang="sv-SE" dirty="0"/>
              <a:t> </a:t>
            </a:r>
            <a:r>
              <a:rPr lang="sv-SE" dirty="0" err="1"/>
              <a:t>phenomena</a:t>
            </a:r>
            <a:r>
              <a:rPr lang="sv-SE" dirty="0"/>
              <a:t> </a:t>
            </a:r>
            <a:r>
              <a:rPr lang="sv-SE" dirty="0" err="1"/>
              <a:t>cannot</a:t>
            </a:r>
            <a:r>
              <a:rPr lang="sv-SE" dirty="0"/>
              <a:t> be </a:t>
            </a:r>
            <a:r>
              <a:rPr lang="sv-SE" dirty="0" err="1"/>
              <a:t>studied</a:t>
            </a:r>
            <a:r>
              <a:rPr lang="sv-SE" dirty="0"/>
              <a:t> in </a:t>
            </a:r>
            <a:r>
              <a:rPr lang="sv-SE" dirty="0" err="1"/>
              <a:t>controlled</a:t>
            </a:r>
            <a:r>
              <a:rPr lang="sv-SE" dirty="0"/>
              <a:t> experiments at all (</a:t>
            </a:r>
            <a:r>
              <a:rPr lang="sv-SE" dirty="0" err="1"/>
              <a:t>e.g</a:t>
            </a:r>
            <a:r>
              <a:rPr lang="sv-SE" dirty="0"/>
              <a:t>., </a:t>
            </a:r>
            <a:r>
              <a:rPr lang="sv-SE" dirty="0" err="1"/>
              <a:t>impact</a:t>
            </a:r>
            <a:r>
              <a:rPr lang="sv-SE" dirty="0"/>
              <a:t> </a:t>
            </a:r>
            <a:r>
              <a:rPr lang="sv-SE" dirty="0" err="1"/>
              <a:t>of</a:t>
            </a:r>
            <a:r>
              <a:rPr lang="sv-SE" dirty="0"/>
              <a:t> human </a:t>
            </a:r>
            <a:r>
              <a:rPr lang="sv-SE" dirty="0" err="1"/>
              <a:t>factors</a:t>
            </a:r>
            <a:r>
              <a:rPr lang="sv-SE" dirty="0"/>
              <a:t>) </a:t>
            </a:r>
            <a:r>
              <a:rPr lang="sv-SE" dirty="0" err="1"/>
              <a:t>since</a:t>
            </a:r>
            <a:r>
              <a:rPr lang="sv-SE" dirty="0"/>
              <a:t> the </a:t>
            </a:r>
            <a:r>
              <a:rPr lang="sv-SE" dirty="0" err="1"/>
              <a:t>values</a:t>
            </a:r>
            <a:r>
              <a:rPr lang="sv-SE" dirty="0"/>
              <a:t> </a:t>
            </a:r>
            <a:r>
              <a:rPr lang="sv-SE" dirty="0" err="1"/>
              <a:t>of</a:t>
            </a:r>
            <a:r>
              <a:rPr lang="sv-SE" dirty="0"/>
              <a:t> </a:t>
            </a:r>
            <a:r>
              <a:rPr lang="sv-SE" dirty="0" err="1"/>
              <a:t>that</a:t>
            </a:r>
            <a:r>
              <a:rPr lang="sv-SE" dirty="0"/>
              <a:t> </a:t>
            </a:r>
            <a:r>
              <a:rPr lang="sv-SE" dirty="0" err="1"/>
              <a:t>variable</a:t>
            </a:r>
            <a:r>
              <a:rPr lang="sv-SE" dirty="0"/>
              <a:t> </a:t>
            </a:r>
            <a:r>
              <a:rPr lang="sv-SE" dirty="0" err="1"/>
              <a:t>cannot</a:t>
            </a:r>
            <a:r>
              <a:rPr lang="sv-SE" dirty="0"/>
              <a:t> be </a:t>
            </a:r>
            <a:r>
              <a:rPr lang="sv-SE" dirty="0" err="1"/>
              <a:t>assigned</a:t>
            </a:r>
            <a:r>
              <a:rPr lang="sv-SE" dirty="0"/>
              <a:t> </a:t>
            </a:r>
            <a:r>
              <a:rPr lang="sv-SE" dirty="0" err="1"/>
              <a:t>randomly</a:t>
            </a:r>
            <a:r>
              <a:rPr lang="sv-SE" dirty="0"/>
              <a:t>.</a:t>
            </a:r>
          </a:p>
          <a:p>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6</a:t>
            </a:fld>
            <a:endParaRPr lang="en-US"/>
          </a:p>
        </p:txBody>
      </p:sp>
    </p:spTree>
    <p:extLst>
      <p:ext uri="{BB962C8B-B14F-4D97-AF65-F5344CB8AC3E}">
        <p14:creationId xmlns:p14="http://schemas.microsoft.com/office/powerpoint/2010/main" val="19518232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Convincing</a:t>
            </a:r>
            <a:r>
              <a:rPr lang="sv-SE" dirty="0"/>
              <a:t> </a:t>
            </a:r>
            <a:r>
              <a:rPr lang="sv-SE" dirty="0" err="1"/>
              <a:t>you</a:t>
            </a:r>
            <a:r>
              <a:rPr lang="sv-SE" dirty="0"/>
              <a:t> </a:t>
            </a:r>
            <a:r>
              <a:rPr lang="sv-SE" dirty="0" err="1"/>
              <a:t>of</a:t>
            </a:r>
            <a:r>
              <a:rPr lang="sv-SE" dirty="0"/>
              <a:t> the </a:t>
            </a:r>
            <a:r>
              <a:rPr lang="sv-SE" dirty="0" err="1"/>
              <a:t>value</a:t>
            </a:r>
            <a:r>
              <a:rPr lang="sv-SE" dirty="0"/>
              <a:t> </a:t>
            </a:r>
            <a:r>
              <a:rPr lang="sv-SE" dirty="0" err="1"/>
              <a:t>of</a:t>
            </a:r>
            <a:r>
              <a:rPr lang="sv-SE" dirty="0"/>
              <a:t> </a:t>
            </a:r>
            <a:r>
              <a:rPr lang="sv-SE" dirty="0" err="1"/>
              <a:t>causal</a:t>
            </a:r>
            <a:r>
              <a:rPr lang="sv-SE" dirty="0"/>
              <a:t> </a:t>
            </a:r>
            <a:r>
              <a:rPr lang="sv-SE" dirty="0" err="1"/>
              <a:t>inference</a:t>
            </a:r>
            <a:r>
              <a:rPr lang="sv-SE" dirty="0"/>
              <a:t> (check)</a:t>
            </a:r>
          </a:p>
          <a:p>
            <a:r>
              <a:rPr lang="sv-SE" dirty="0"/>
              <a:t>Learning the fundamentals </a:t>
            </a:r>
            <a:r>
              <a:rPr lang="sv-SE" dirty="0" err="1"/>
              <a:t>of</a:t>
            </a:r>
            <a:r>
              <a:rPr lang="sv-SE" dirty="0"/>
              <a:t> </a:t>
            </a:r>
            <a:r>
              <a:rPr lang="sv-SE" dirty="0" err="1"/>
              <a:t>drawing</a:t>
            </a:r>
            <a:r>
              <a:rPr lang="sv-SE" dirty="0"/>
              <a:t> </a:t>
            </a:r>
            <a:r>
              <a:rPr lang="sv-SE" dirty="0" err="1"/>
              <a:t>causal</a:t>
            </a:r>
            <a:r>
              <a:rPr lang="sv-SE" dirty="0"/>
              <a:t> </a:t>
            </a:r>
            <a:r>
              <a:rPr lang="sv-SE" dirty="0" err="1"/>
              <a:t>conclusions</a:t>
            </a:r>
            <a:r>
              <a:rPr lang="sv-SE" dirty="0"/>
              <a:t> from </a:t>
            </a:r>
            <a:r>
              <a:rPr lang="sv-SE" dirty="0" err="1"/>
              <a:t>quantitative</a:t>
            </a:r>
            <a:r>
              <a:rPr lang="sv-SE" dirty="0"/>
              <a:t> data </a:t>
            </a:r>
            <a:r>
              <a:rPr lang="sv-SE" dirty="0" err="1"/>
              <a:t>collected</a:t>
            </a:r>
            <a:r>
              <a:rPr lang="sv-SE" dirty="0"/>
              <a:t> in </a:t>
            </a:r>
            <a:r>
              <a:rPr lang="sv-SE" dirty="0" err="1"/>
              <a:t>observational</a:t>
            </a:r>
            <a:r>
              <a:rPr lang="sv-SE" dirty="0"/>
              <a:t> studies</a:t>
            </a:r>
            <a:endParaRPr lang="en-US" dirty="0"/>
          </a:p>
          <a:p>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7</a:t>
            </a:fld>
            <a:endParaRPr lang="en-US"/>
          </a:p>
        </p:txBody>
      </p:sp>
    </p:spTree>
    <p:extLst>
      <p:ext uri="{BB962C8B-B14F-4D97-AF65-F5344CB8AC3E}">
        <p14:creationId xmlns:p14="http://schemas.microsoft.com/office/powerpoint/2010/main" val="22891371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sv-SE" dirty="0" err="1"/>
              <a:t>Causal</a:t>
            </a:r>
            <a:r>
              <a:rPr lang="sv-SE" dirty="0"/>
              <a:t> </a:t>
            </a:r>
            <a:r>
              <a:rPr lang="sv-SE" dirty="0" err="1"/>
              <a:t>modelling</a:t>
            </a:r>
            <a:r>
              <a:rPr lang="sv-SE" dirty="0"/>
              <a:t>: </a:t>
            </a:r>
            <a:r>
              <a:rPr lang="sv-SE" dirty="0" err="1"/>
              <a:t>visualizing</a:t>
            </a:r>
            <a:r>
              <a:rPr lang="sv-SE" dirty="0"/>
              <a:t> </a:t>
            </a:r>
            <a:r>
              <a:rPr lang="sv-SE" dirty="0" err="1"/>
              <a:t>causal</a:t>
            </a:r>
            <a:r>
              <a:rPr lang="sv-SE" dirty="0"/>
              <a:t> </a:t>
            </a:r>
            <a:r>
              <a:rPr lang="sv-SE" dirty="0" err="1"/>
              <a:t>assumptions</a:t>
            </a:r>
            <a:r>
              <a:rPr lang="sv-SE" dirty="0"/>
              <a:t> </a:t>
            </a:r>
            <a:r>
              <a:rPr lang="sv-SE" dirty="0" err="1"/>
              <a:t>graphically</a:t>
            </a:r>
            <a:endParaRPr lang="sv-SE" dirty="0"/>
          </a:p>
          <a:p>
            <a:r>
              <a:rPr lang="sv-SE" dirty="0" err="1"/>
              <a:t>Statistical</a:t>
            </a:r>
            <a:r>
              <a:rPr lang="sv-SE" dirty="0"/>
              <a:t> </a:t>
            </a:r>
            <a:r>
              <a:rPr lang="sv-SE" dirty="0" err="1"/>
              <a:t>causal</a:t>
            </a:r>
            <a:r>
              <a:rPr lang="sv-SE" dirty="0"/>
              <a:t> </a:t>
            </a:r>
            <a:r>
              <a:rPr lang="sv-SE" dirty="0" err="1"/>
              <a:t>inference</a:t>
            </a:r>
            <a:r>
              <a:rPr lang="sv-SE" dirty="0"/>
              <a:t>: </a:t>
            </a:r>
            <a:r>
              <a:rPr lang="sv-SE" dirty="0" err="1"/>
              <a:t>drawing</a:t>
            </a:r>
            <a:r>
              <a:rPr lang="sv-SE" dirty="0"/>
              <a:t> </a:t>
            </a:r>
            <a:r>
              <a:rPr lang="sv-SE" dirty="0" err="1"/>
              <a:t>reliable</a:t>
            </a:r>
            <a:r>
              <a:rPr lang="sv-SE" dirty="0"/>
              <a:t> </a:t>
            </a:r>
            <a:r>
              <a:rPr lang="sv-SE" dirty="0" err="1"/>
              <a:t>conclusions</a:t>
            </a:r>
            <a:r>
              <a:rPr lang="sv-SE" dirty="0"/>
              <a:t> from </a:t>
            </a:r>
            <a:r>
              <a:rPr lang="sv-SE" dirty="0" err="1"/>
              <a:t>observational</a:t>
            </a:r>
            <a:r>
              <a:rPr lang="sv-SE" dirty="0"/>
              <a:t> data</a:t>
            </a:r>
          </a:p>
          <a:p>
            <a:r>
              <a:rPr lang="sv-SE" dirty="0" err="1"/>
              <a:t>Causal</a:t>
            </a:r>
            <a:r>
              <a:rPr lang="sv-SE" dirty="0"/>
              <a:t> workflow: a </a:t>
            </a:r>
            <a:r>
              <a:rPr lang="sv-SE" dirty="0" err="1"/>
              <a:t>reliable</a:t>
            </a:r>
            <a:r>
              <a:rPr lang="sv-SE" dirty="0"/>
              <a:t> workflow for SCI</a:t>
            </a:r>
          </a:p>
          <a:p>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8</a:t>
            </a:fld>
            <a:endParaRPr lang="en-US"/>
          </a:p>
        </p:txBody>
      </p:sp>
    </p:spTree>
    <p:extLst>
      <p:ext uri="{BB962C8B-B14F-4D97-AF65-F5344CB8AC3E}">
        <p14:creationId xmlns:p14="http://schemas.microsoft.com/office/powerpoint/2010/main" val="3018053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may be a lengthy background section, but also</a:t>
            </a:r>
          </a:p>
          <a:p>
            <a:pPr marL="171450" indent="-171450">
              <a:buFont typeface="Arial" panose="020B0604020202020204" pitchFamily="34" charset="0"/>
              <a:buChar char="•"/>
            </a:pPr>
            <a:r>
              <a:rPr lang="en-US" noProof="0" dirty="0"/>
              <a:t>A good reminder for fundamentals of statistics,</a:t>
            </a:r>
          </a:p>
          <a:p>
            <a:pPr marL="171450" indent="-171450">
              <a:buFont typeface="Arial" panose="020B0604020202020204" pitchFamily="34" charset="0"/>
              <a:buChar char="•"/>
            </a:pPr>
            <a:r>
              <a:rPr lang="en-US" noProof="0" dirty="0"/>
              <a:t>The introduction of a valuable modeling concept, and</a:t>
            </a:r>
          </a:p>
          <a:p>
            <a:pPr marL="171450" indent="-171450">
              <a:buFont typeface="Arial" panose="020B0604020202020204" pitchFamily="34" charset="0"/>
              <a:buChar char="•"/>
            </a:pPr>
            <a:r>
              <a:rPr lang="en-US" noProof="0" dirty="0"/>
              <a:t>A recommendation for a statistical workflow.</a:t>
            </a:r>
          </a:p>
        </p:txBody>
      </p:sp>
      <p:sp>
        <p:nvSpPr>
          <p:cNvPr id="4" name="Slide Number Placeholder 3"/>
          <p:cNvSpPr>
            <a:spLocks noGrp="1"/>
          </p:cNvSpPr>
          <p:nvPr>
            <p:ph type="sldNum" sz="quarter" idx="5"/>
          </p:nvPr>
        </p:nvSpPr>
        <p:spPr/>
        <p:txBody>
          <a:bodyPr/>
          <a:lstStyle/>
          <a:p>
            <a:fld id="{ACC9BBD8-1C1E-4CFA-8C12-0AE7F3A91C3D}" type="slidenum">
              <a:rPr lang="en-US" smtClean="0"/>
              <a:t>9</a:t>
            </a:fld>
            <a:endParaRPr lang="en-US"/>
          </a:p>
        </p:txBody>
      </p:sp>
    </p:spTree>
    <p:extLst>
      <p:ext uri="{BB962C8B-B14F-4D97-AF65-F5344CB8AC3E}">
        <p14:creationId xmlns:p14="http://schemas.microsoft.com/office/powerpoint/2010/main" val="19590641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sv-SE" dirty="0"/>
              <a:t>(</a:t>
            </a:r>
            <a:r>
              <a:rPr lang="sv-SE" dirty="0" err="1"/>
              <a:t>introduce</a:t>
            </a:r>
            <a:r>
              <a:rPr lang="sv-SE" dirty="0"/>
              <a:t> </a:t>
            </a:r>
            <a:r>
              <a:rPr lang="sv-SE" dirty="0" err="1"/>
              <a:t>random</a:t>
            </a:r>
            <a:r>
              <a:rPr lang="sv-SE" dirty="0"/>
              <a:t> </a:t>
            </a:r>
            <a:r>
              <a:rPr lang="sv-SE" dirty="0" err="1"/>
              <a:t>variables</a:t>
            </a:r>
            <a:r>
              <a:rPr lang="sv-SE" dirty="0"/>
              <a:t>)</a:t>
            </a:r>
          </a:p>
          <a:p>
            <a:pPr marL="0" indent="0">
              <a:buNone/>
            </a:pPr>
            <a:r>
              <a:rPr lang="sv-SE" dirty="0"/>
              <a:t>(show simulation </a:t>
            </a:r>
            <a:r>
              <a:rPr lang="sv-SE" dirty="0" err="1"/>
              <a:t>formula</a:t>
            </a:r>
            <a:r>
              <a:rPr lang="sv-SE" dirty="0"/>
              <a:t> and </a:t>
            </a:r>
            <a:r>
              <a:rPr lang="sv-SE" dirty="0" err="1"/>
              <a:t>explain</a:t>
            </a:r>
            <a:r>
              <a:rPr lang="sv-SE" dirty="0"/>
              <a:t> all terms)</a:t>
            </a:r>
          </a:p>
          <a:p>
            <a:pPr marL="0" indent="0">
              <a:buNone/>
            </a:pPr>
            <a:r>
              <a:rPr lang="sv-SE" dirty="0"/>
              <a:t>(</a:t>
            </a:r>
            <a:r>
              <a:rPr lang="sv-SE" dirty="0" err="1"/>
              <a:t>visualize</a:t>
            </a:r>
            <a:r>
              <a:rPr lang="sv-SE" dirty="0"/>
              <a:t> </a:t>
            </a:r>
            <a:r>
              <a:rPr lang="sv-SE" dirty="0" err="1"/>
              <a:t>simulated</a:t>
            </a:r>
            <a:r>
              <a:rPr lang="sv-SE" dirty="0"/>
              <a:t> data)</a:t>
            </a:r>
            <a:endParaRPr lang="en-US" dirty="0"/>
          </a:p>
          <a:p>
            <a:endParaRPr lang="en-US" dirty="0"/>
          </a:p>
        </p:txBody>
      </p:sp>
      <p:sp>
        <p:nvSpPr>
          <p:cNvPr id="4" name="Slide Number Placeholder 3"/>
          <p:cNvSpPr>
            <a:spLocks noGrp="1"/>
          </p:cNvSpPr>
          <p:nvPr>
            <p:ph type="sldNum" sz="quarter" idx="5"/>
          </p:nvPr>
        </p:nvSpPr>
        <p:spPr/>
        <p:txBody>
          <a:bodyPr/>
          <a:lstStyle/>
          <a:p>
            <a:fld id="{ACC9BBD8-1C1E-4CFA-8C12-0AE7F3A91C3D}" type="slidenum">
              <a:rPr lang="en-US" smtClean="0"/>
              <a:t>11</a:t>
            </a:fld>
            <a:endParaRPr lang="en-US"/>
          </a:p>
        </p:txBody>
      </p:sp>
    </p:spTree>
    <p:extLst>
      <p:ext uri="{BB962C8B-B14F-4D97-AF65-F5344CB8AC3E}">
        <p14:creationId xmlns:p14="http://schemas.microsoft.com/office/powerpoint/2010/main" val="24010857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noProof="0" dirty="0"/>
              <a:t>This whole tutorial was designed to teach applying causal inference to RE *research*, but it can also be used for RE itself</a:t>
            </a:r>
          </a:p>
        </p:txBody>
      </p:sp>
      <p:sp>
        <p:nvSpPr>
          <p:cNvPr id="4" name="Slide Number Placeholder 3"/>
          <p:cNvSpPr>
            <a:spLocks noGrp="1"/>
          </p:cNvSpPr>
          <p:nvPr>
            <p:ph type="sldNum" sz="quarter" idx="5"/>
          </p:nvPr>
        </p:nvSpPr>
        <p:spPr/>
        <p:txBody>
          <a:bodyPr/>
          <a:lstStyle/>
          <a:p>
            <a:fld id="{ACC9BBD8-1C1E-4CFA-8C12-0AE7F3A91C3D}" type="slidenum">
              <a:rPr lang="en-US" smtClean="0"/>
              <a:t>39</a:t>
            </a:fld>
            <a:endParaRPr lang="en-US"/>
          </a:p>
        </p:txBody>
      </p:sp>
    </p:spTree>
    <p:extLst>
      <p:ext uri="{BB962C8B-B14F-4D97-AF65-F5344CB8AC3E}">
        <p14:creationId xmlns:p14="http://schemas.microsoft.com/office/powerpoint/2010/main" val="4151304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429E69-458D-894A-D444-E85892B4CD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03FC966-64B3-F10C-897A-7025DCA7020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D47CC0-CFD5-DB6C-4217-C5C5B05F406D}"/>
              </a:ext>
            </a:extLst>
          </p:cNvPr>
          <p:cNvSpPr>
            <a:spLocks noGrp="1"/>
          </p:cNvSpPr>
          <p:nvPr>
            <p:ph type="dt" sz="half" idx="10"/>
          </p:nvPr>
        </p:nvSpPr>
        <p:spPr/>
        <p:txBody>
          <a:bodyPr/>
          <a:lstStyle/>
          <a:p>
            <a:fld id="{5198BA7A-2DC7-4E80-BC43-C2127F15823C}" type="datetime1">
              <a:rPr lang="de-DE" smtClean="0"/>
              <a:t>08.04.2025</a:t>
            </a:fld>
            <a:endParaRPr lang="en-US"/>
          </a:p>
        </p:txBody>
      </p:sp>
      <p:sp>
        <p:nvSpPr>
          <p:cNvPr id="5" name="Footer Placeholder 4">
            <a:extLst>
              <a:ext uri="{FF2B5EF4-FFF2-40B4-BE49-F238E27FC236}">
                <a16:creationId xmlns:a16="http://schemas.microsoft.com/office/drawing/2014/main" id="{64548087-6203-1B61-B5B5-02A4AE343BC4}"/>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F4450979-E927-57CD-68A1-34FD9A767F26}"/>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26085664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9D562-5648-B9A5-E0C6-39B00A1BCD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F70B36-3F51-0DC2-E9F6-E3267475E53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930453-FD96-AEA1-A152-674D33D86612}"/>
              </a:ext>
            </a:extLst>
          </p:cNvPr>
          <p:cNvSpPr>
            <a:spLocks noGrp="1"/>
          </p:cNvSpPr>
          <p:nvPr>
            <p:ph type="dt" sz="half" idx="10"/>
          </p:nvPr>
        </p:nvSpPr>
        <p:spPr/>
        <p:txBody>
          <a:bodyPr/>
          <a:lstStyle/>
          <a:p>
            <a:fld id="{EF4F5A0B-ACD0-49D0-A6FA-765A96ED9790}" type="datetime1">
              <a:rPr lang="de-DE" smtClean="0"/>
              <a:t>08.04.2025</a:t>
            </a:fld>
            <a:endParaRPr lang="en-US"/>
          </a:p>
        </p:txBody>
      </p:sp>
      <p:sp>
        <p:nvSpPr>
          <p:cNvPr id="5" name="Footer Placeholder 4">
            <a:extLst>
              <a:ext uri="{FF2B5EF4-FFF2-40B4-BE49-F238E27FC236}">
                <a16:creationId xmlns:a16="http://schemas.microsoft.com/office/drawing/2014/main" id="{42458F11-99A0-F091-2110-98BD0F8B2A6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0BA065F-014B-99F9-196B-645D6EAB8DC5}"/>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35919042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7A7627D-A1F9-AA57-D7FB-AF93CECD1F2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7BAC3D87-0C65-FE9D-90A5-B10B3FEFBF2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CD3AA08-A6E9-1E4E-1255-AB280ED5DBF5}"/>
              </a:ext>
            </a:extLst>
          </p:cNvPr>
          <p:cNvSpPr>
            <a:spLocks noGrp="1"/>
          </p:cNvSpPr>
          <p:nvPr>
            <p:ph type="dt" sz="half" idx="10"/>
          </p:nvPr>
        </p:nvSpPr>
        <p:spPr/>
        <p:txBody>
          <a:bodyPr/>
          <a:lstStyle/>
          <a:p>
            <a:fld id="{13BE6F7B-86A9-4494-A63D-9BD62DED037F}" type="datetime1">
              <a:rPr lang="de-DE" smtClean="0"/>
              <a:t>08.04.2025</a:t>
            </a:fld>
            <a:endParaRPr lang="en-US"/>
          </a:p>
        </p:txBody>
      </p:sp>
      <p:sp>
        <p:nvSpPr>
          <p:cNvPr id="5" name="Footer Placeholder 4">
            <a:extLst>
              <a:ext uri="{FF2B5EF4-FFF2-40B4-BE49-F238E27FC236}">
                <a16:creationId xmlns:a16="http://schemas.microsoft.com/office/drawing/2014/main" id="{6712C49F-D719-DC92-6244-4A40501A63C9}"/>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DD1B5799-B8E7-6163-20F1-D725207583A9}"/>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1920294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7DEB8-E94D-DA55-4716-3940F7843A1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806917-1F97-7F80-7A90-29CE251AA7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BDABD6A-A897-6448-274D-E7640250AC30}"/>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C2EB64F1-C476-196D-E12B-2E3B38BB2F51}"/>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88EB057-A537-4BD0-F676-5E957E3AA0A8}"/>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7225456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E189E-00D4-B962-57CE-999594C230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7D24315-5E80-F91C-400E-A26A7B2C3F6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217138-020A-0B77-291B-89CFA0BD09DA}"/>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DDFBD751-00DB-DE54-B18D-88B7A070A5B5}"/>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520F302-6FC4-72AC-F7F3-9EBE5A7AE1B1}"/>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40423681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E4D764-7575-6673-9793-BF2BC1D0C88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C501FCA-C3B0-6CF1-544C-58176529234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4C4FCA7-B636-F881-7684-614E3D19857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414FFBB-011F-971E-7F61-032BD705AAFA}"/>
              </a:ext>
            </a:extLst>
          </p:cNvPr>
          <p:cNvSpPr>
            <a:spLocks noGrp="1"/>
          </p:cNvSpPr>
          <p:nvPr>
            <p:ph type="dt" sz="half" idx="10"/>
          </p:nvPr>
        </p:nvSpPr>
        <p:spPr/>
        <p:txBody>
          <a:bodyPr/>
          <a:lstStyle/>
          <a:p>
            <a:fld id="{B816018A-B6F3-4669-A60E-275EFC10913D}" type="datetime1">
              <a:rPr lang="de-DE" smtClean="0"/>
              <a:t>08.04.2025</a:t>
            </a:fld>
            <a:endParaRPr lang="en-US"/>
          </a:p>
        </p:txBody>
      </p:sp>
      <p:sp>
        <p:nvSpPr>
          <p:cNvPr id="6" name="Footer Placeholder 5">
            <a:extLst>
              <a:ext uri="{FF2B5EF4-FFF2-40B4-BE49-F238E27FC236}">
                <a16:creationId xmlns:a16="http://schemas.microsoft.com/office/drawing/2014/main" id="{42614775-DB07-A76A-7A0C-8C34A5B68697}"/>
              </a:ext>
            </a:extLst>
          </p:cNvPr>
          <p:cNvSpPr>
            <a:spLocks noGrp="1"/>
          </p:cNvSpPr>
          <p:nvPr>
            <p:ph type="ftr" sz="quarter" idx="11"/>
          </p:nvPr>
        </p:nvSpPr>
        <p:spPr/>
        <p:txBody>
          <a:bodyPr/>
          <a:lstStyle/>
          <a:p>
            <a:r>
              <a:rPr lang="en-US"/>
              <a:t>Introduction to Statistical Causal Inference</a:t>
            </a:r>
          </a:p>
        </p:txBody>
      </p:sp>
      <p:sp>
        <p:nvSpPr>
          <p:cNvPr id="7" name="Slide Number Placeholder 6">
            <a:extLst>
              <a:ext uri="{FF2B5EF4-FFF2-40B4-BE49-F238E27FC236}">
                <a16:creationId xmlns:a16="http://schemas.microsoft.com/office/drawing/2014/main" id="{A274393F-682D-30A0-43E1-0C9D81CD49AD}"/>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37618240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E62F8-5DFA-53B2-9845-379FB077C3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CD45EB1-B9D7-4140-CEDB-683589EE7A1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85B2C3-5F0C-F9BB-7A3B-9E0CB5BD583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AF577A-98A2-F980-C82D-D7F39C81F8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D9F81EE-1F82-8911-1E90-4ADA28A3934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7376A9F-C72D-B35D-6FB6-9AAB3166AFB0}"/>
              </a:ext>
            </a:extLst>
          </p:cNvPr>
          <p:cNvSpPr>
            <a:spLocks noGrp="1"/>
          </p:cNvSpPr>
          <p:nvPr>
            <p:ph type="dt" sz="half" idx="10"/>
          </p:nvPr>
        </p:nvSpPr>
        <p:spPr/>
        <p:txBody>
          <a:bodyPr/>
          <a:lstStyle/>
          <a:p>
            <a:fld id="{75E1AE47-15F0-44ED-9082-02430EE1862C}" type="datetime1">
              <a:rPr lang="de-DE" smtClean="0"/>
              <a:t>08.04.2025</a:t>
            </a:fld>
            <a:endParaRPr lang="en-US"/>
          </a:p>
        </p:txBody>
      </p:sp>
      <p:sp>
        <p:nvSpPr>
          <p:cNvPr id="8" name="Footer Placeholder 7">
            <a:extLst>
              <a:ext uri="{FF2B5EF4-FFF2-40B4-BE49-F238E27FC236}">
                <a16:creationId xmlns:a16="http://schemas.microsoft.com/office/drawing/2014/main" id="{7EFD63F2-D480-D135-B278-2DC541CCF117}"/>
              </a:ext>
            </a:extLst>
          </p:cNvPr>
          <p:cNvSpPr>
            <a:spLocks noGrp="1"/>
          </p:cNvSpPr>
          <p:nvPr>
            <p:ph type="ftr" sz="quarter" idx="11"/>
          </p:nvPr>
        </p:nvSpPr>
        <p:spPr/>
        <p:txBody>
          <a:bodyPr/>
          <a:lstStyle/>
          <a:p>
            <a:r>
              <a:rPr lang="en-US"/>
              <a:t>Introduction to Statistical Causal Inference</a:t>
            </a:r>
          </a:p>
        </p:txBody>
      </p:sp>
      <p:sp>
        <p:nvSpPr>
          <p:cNvPr id="9" name="Slide Number Placeholder 8">
            <a:extLst>
              <a:ext uri="{FF2B5EF4-FFF2-40B4-BE49-F238E27FC236}">
                <a16:creationId xmlns:a16="http://schemas.microsoft.com/office/drawing/2014/main" id="{ECC28AF1-7957-3A49-25F0-EACF94EE6330}"/>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3443302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B86E5-083F-93C5-F478-F5D8402CD09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4F02BC-E52B-C91F-AE5A-F730220810B8}"/>
              </a:ext>
            </a:extLst>
          </p:cNvPr>
          <p:cNvSpPr>
            <a:spLocks noGrp="1"/>
          </p:cNvSpPr>
          <p:nvPr>
            <p:ph type="dt" sz="half" idx="10"/>
          </p:nvPr>
        </p:nvSpPr>
        <p:spPr/>
        <p:txBody>
          <a:bodyPr/>
          <a:lstStyle/>
          <a:p>
            <a:fld id="{457028B1-AFAA-4D64-87CF-80928E3C88A7}" type="datetime1">
              <a:rPr lang="de-DE" smtClean="0"/>
              <a:t>08.04.2025</a:t>
            </a:fld>
            <a:endParaRPr lang="en-US"/>
          </a:p>
        </p:txBody>
      </p:sp>
      <p:sp>
        <p:nvSpPr>
          <p:cNvPr id="4" name="Footer Placeholder 3">
            <a:extLst>
              <a:ext uri="{FF2B5EF4-FFF2-40B4-BE49-F238E27FC236}">
                <a16:creationId xmlns:a16="http://schemas.microsoft.com/office/drawing/2014/main" id="{D95B97F5-7F65-C59F-4EF1-D8FD17E9D8CA}"/>
              </a:ext>
            </a:extLst>
          </p:cNvPr>
          <p:cNvSpPr>
            <a:spLocks noGrp="1"/>
          </p:cNvSpPr>
          <p:nvPr>
            <p:ph type="ftr" sz="quarter" idx="11"/>
          </p:nvPr>
        </p:nvSpPr>
        <p:spPr/>
        <p:txBody>
          <a:bodyPr/>
          <a:lstStyle/>
          <a:p>
            <a:r>
              <a:rPr lang="en-US"/>
              <a:t>Introduction to Statistical Causal Inference</a:t>
            </a:r>
          </a:p>
        </p:txBody>
      </p:sp>
      <p:sp>
        <p:nvSpPr>
          <p:cNvPr id="5" name="Slide Number Placeholder 4">
            <a:extLst>
              <a:ext uri="{FF2B5EF4-FFF2-40B4-BE49-F238E27FC236}">
                <a16:creationId xmlns:a16="http://schemas.microsoft.com/office/drawing/2014/main" id="{D7A5602F-A260-DEEE-8A40-9EFE97A51844}"/>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25437498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9AEA1F7-AF8A-FE01-8E15-07328C1D6B4D}"/>
              </a:ext>
            </a:extLst>
          </p:cNvPr>
          <p:cNvSpPr>
            <a:spLocks noGrp="1"/>
          </p:cNvSpPr>
          <p:nvPr>
            <p:ph type="dt" sz="half" idx="10"/>
          </p:nvPr>
        </p:nvSpPr>
        <p:spPr/>
        <p:txBody>
          <a:bodyPr/>
          <a:lstStyle/>
          <a:p>
            <a:fld id="{D1DE4F98-DA4D-46C7-974A-FF93C09B0FD4}" type="datetime1">
              <a:rPr lang="de-DE" smtClean="0"/>
              <a:t>08.04.2025</a:t>
            </a:fld>
            <a:endParaRPr lang="en-US"/>
          </a:p>
        </p:txBody>
      </p:sp>
      <p:sp>
        <p:nvSpPr>
          <p:cNvPr id="3" name="Footer Placeholder 2">
            <a:extLst>
              <a:ext uri="{FF2B5EF4-FFF2-40B4-BE49-F238E27FC236}">
                <a16:creationId xmlns:a16="http://schemas.microsoft.com/office/drawing/2014/main" id="{C6A9A64D-9F42-7DE6-AAC0-A71A40420B04}"/>
              </a:ext>
            </a:extLst>
          </p:cNvPr>
          <p:cNvSpPr>
            <a:spLocks noGrp="1"/>
          </p:cNvSpPr>
          <p:nvPr>
            <p:ph type="ftr" sz="quarter" idx="11"/>
          </p:nvPr>
        </p:nvSpPr>
        <p:spPr/>
        <p:txBody>
          <a:bodyPr/>
          <a:lstStyle/>
          <a:p>
            <a:r>
              <a:rPr lang="en-US"/>
              <a:t>Introduction to Statistical Causal Inference</a:t>
            </a:r>
          </a:p>
        </p:txBody>
      </p:sp>
      <p:sp>
        <p:nvSpPr>
          <p:cNvPr id="4" name="Slide Number Placeholder 3">
            <a:extLst>
              <a:ext uri="{FF2B5EF4-FFF2-40B4-BE49-F238E27FC236}">
                <a16:creationId xmlns:a16="http://schemas.microsoft.com/office/drawing/2014/main" id="{E2A5A884-3CF8-83C3-ED81-6CB309B61B2C}"/>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2940465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A117B9-580D-17DE-56FC-4A2A898B26D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A64D56E-5FEB-A01D-7D4A-33AB0D46CA7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1551BE-4547-290B-FEAA-9D5855A845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1E1CDE6-7498-E605-53E6-1194B53EA7CF}"/>
              </a:ext>
            </a:extLst>
          </p:cNvPr>
          <p:cNvSpPr>
            <a:spLocks noGrp="1"/>
          </p:cNvSpPr>
          <p:nvPr>
            <p:ph type="dt" sz="half" idx="10"/>
          </p:nvPr>
        </p:nvSpPr>
        <p:spPr/>
        <p:txBody>
          <a:bodyPr/>
          <a:lstStyle/>
          <a:p>
            <a:fld id="{67FB4E4C-5EC5-4821-A2DA-37F62D6F819F}" type="datetime1">
              <a:rPr lang="de-DE" smtClean="0"/>
              <a:t>08.04.2025</a:t>
            </a:fld>
            <a:endParaRPr lang="en-US"/>
          </a:p>
        </p:txBody>
      </p:sp>
      <p:sp>
        <p:nvSpPr>
          <p:cNvPr id="6" name="Footer Placeholder 5">
            <a:extLst>
              <a:ext uri="{FF2B5EF4-FFF2-40B4-BE49-F238E27FC236}">
                <a16:creationId xmlns:a16="http://schemas.microsoft.com/office/drawing/2014/main" id="{6E39BEA2-08EC-337A-B11C-249820BA49E1}"/>
              </a:ext>
            </a:extLst>
          </p:cNvPr>
          <p:cNvSpPr>
            <a:spLocks noGrp="1"/>
          </p:cNvSpPr>
          <p:nvPr>
            <p:ph type="ftr" sz="quarter" idx="11"/>
          </p:nvPr>
        </p:nvSpPr>
        <p:spPr/>
        <p:txBody>
          <a:bodyPr/>
          <a:lstStyle/>
          <a:p>
            <a:r>
              <a:rPr lang="en-US"/>
              <a:t>Introduction to Statistical Causal Inference</a:t>
            </a:r>
          </a:p>
        </p:txBody>
      </p:sp>
      <p:sp>
        <p:nvSpPr>
          <p:cNvPr id="7" name="Slide Number Placeholder 6">
            <a:extLst>
              <a:ext uri="{FF2B5EF4-FFF2-40B4-BE49-F238E27FC236}">
                <a16:creationId xmlns:a16="http://schemas.microsoft.com/office/drawing/2014/main" id="{5A3EB35E-AF39-13DA-EE69-B77AD7D54C21}"/>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1158950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CD42CE-FDD5-5BA1-6303-A9C49255E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8702EE7-AAB4-7532-B3BF-E69920FBC2E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2579E0-7E58-E8E2-4AC1-DB3701FC51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D6A6D7F-E3D8-D6B0-41B6-9AC078487745}"/>
              </a:ext>
            </a:extLst>
          </p:cNvPr>
          <p:cNvSpPr>
            <a:spLocks noGrp="1"/>
          </p:cNvSpPr>
          <p:nvPr>
            <p:ph type="dt" sz="half" idx="10"/>
          </p:nvPr>
        </p:nvSpPr>
        <p:spPr/>
        <p:txBody>
          <a:bodyPr/>
          <a:lstStyle/>
          <a:p>
            <a:fld id="{72DA2E5A-7DC6-4BD8-9258-B12FA935CEBC}" type="datetime1">
              <a:rPr lang="de-DE" smtClean="0"/>
              <a:t>08.04.2025</a:t>
            </a:fld>
            <a:endParaRPr lang="en-US"/>
          </a:p>
        </p:txBody>
      </p:sp>
      <p:sp>
        <p:nvSpPr>
          <p:cNvPr id="6" name="Footer Placeholder 5">
            <a:extLst>
              <a:ext uri="{FF2B5EF4-FFF2-40B4-BE49-F238E27FC236}">
                <a16:creationId xmlns:a16="http://schemas.microsoft.com/office/drawing/2014/main" id="{19836B61-A809-4A14-9259-0BF60FFAA603}"/>
              </a:ext>
            </a:extLst>
          </p:cNvPr>
          <p:cNvSpPr>
            <a:spLocks noGrp="1"/>
          </p:cNvSpPr>
          <p:nvPr>
            <p:ph type="ftr" sz="quarter" idx="11"/>
          </p:nvPr>
        </p:nvSpPr>
        <p:spPr/>
        <p:txBody>
          <a:bodyPr/>
          <a:lstStyle/>
          <a:p>
            <a:r>
              <a:rPr lang="en-US"/>
              <a:t>Introduction to Statistical Causal Inference</a:t>
            </a:r>
          </a:p>
        </p:txBody>
      </p:sp>
      <p:sp>
        <p:nvSpPr>
          <p:cNvPr id="7" name="Slide Number Placeholder 6">
            <a:extLst>
              <a:ext uri="{FF2B5EF4-FFF2-40B4-BE49-F238E27FC236}">
                <a16:creationId xmlns:a16="http://schemas.microsoft.com/office/drawing/2014/main" id="{924BF20B-C3B9-9ED2-9D7F-4D1479450F6E}"/>
              </a:ext>
            </a:extLst>
          </p:cNvPr>
          <p:cNvSpPr>
            <a:spLocks noGrp="1"/>
          </p:cNvSpPr>
          <p:nvPr>
            <p:ph type="sldNum" sz="quarter" idx="12"/>
          </p:nvPr>
        </p:nvSpPr>
        <p:spPr/>
        <p:txBody>
          <a:bodyPr/>
          <a:lstStyle/>
          <a:p>
            <a:fld id="{0FA2D919-C0DE-4971-A2E9-D4AC0031921B}" type="slidenum">
              <a:rPr lang="en-US" smtClean="0"/>
              <a:t>‹#›</a:t>
            </a:fld>
            <a:endParaRPr lang="en-US"/>
          </a:p>
        </p:txBody>
      </p:sp>
    </p:spTree>
    <p:extLst>
      <p:ext uri="{BB962C8B-B14F-4D97-AF65-F5344CB8AC3E}">
        <p14:creationId xmlns:p14="http://schemas.microsoft.com/office/powerpoint/2010/main" val="12864884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98787CA-5348-9302-C22B-8466D8DDCA3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531847D-D84E-4978-94B3-435961454B5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E770F7-7EFD-ACDD-FC48-3C5482BD676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D3ED238-00C2-4FF9-B84E-244465BBE055}" type="datetime1">
              <a:rPr lang="de-DE" smtClean="0"/>
              <a:t>08.04.2025</a:t>
            </a:fld>
            <a:endParaRPr lang="en-US"/>
          </a:p>
        </p:txBody>
      </p:sp>
      <p:sp>
        <p:nvSpPr>
          <p:cNvPr id="5" name="Footer Placeholder 4">
            <a:extLst>
              <a:ext uri="{FF2B5EF4-FFF2-40B4-BE49-F238E27FC236}">
                <a16:creationId xmlns:a16="http://schemas.microsoft.com/office/drawing/2014/main" id="{516EAEBA-69DC-5F9E-4F84-B967356F02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US"/>
              <a:t>Introduction to Statistical Causal Inference</a:t>
            </a:r>
          </a:p>
        </p:txBody>
      </p:sp>
      <p:sp>
        <p:nvSpPr>
          <p:cNvPr id="6" name="Slide Number Placeholder 5">
            <a:extLst>
              <a:ext uri="{FF2B5EF4-FFF2-40B4-BE49-F238E27FC236}">
                <a16:creationId xmlns:a16="http://schemas.microsoft.com/office/drawing/2014/main" id="{263E38BF-68C0-0CF5-071D-B4F0C8440A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FA2D919-C0DE-4971-A2E9-D4AC0031921B}" type="slidenum">
              <a:rPr lang="en-US" smtClean="0"/>
              <a:t>‹#›</a:t>
            </a:fld>
            <a:endParaRPr lang="en-US"/>
          </a:p>
        </p:txBody>
      </p:sp>
    </p:spTree>
    <p:extLst>
      <p:ext uri="{BB962C8B-B14F-4D97-AF65-F5344CB8AC3E}">
        <p14:creationId xmlns:p14="http://schemas.microsoft.com/office/powerpoint/2010/main" val="10688189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ithub.com/JulianFrattini/bda4sci/blob/main/LICENSE" TargetMode="Externa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hyperlink" Target="https://julianfrattini.github.io/" TargetMode="External"/><Relationship Id="rId4" Type="http://schemas.openxmlformats.org/officeDocument/2006/relationships/hyperlink" Target="https://github.com/JulianFrattini/bda4sc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hyperlink" Target="https://bayes.cs.ucla.edu/BOOK-2K/d-sep.html" TargetMode="Externa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arxiv.org/abs/2412.12634" TargetMode="External"/><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hyperlink" Target="https://doi.org/10.1007/s00766-012-0149-0" TargetMode="External"/><Relationship Id="rId3" Type="http://schemas.openxmlformats.org/officeDocument/2006/relationships/image" Target="../media/image3.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hyperlink" Target="https://doi.org/10.1007/s00766-022-00371-x" TargetMode="External"/><Relationship Id="rId5" Type="http://schemas.openxmlformats.org/officeDocument/2006/relationships/image" Target="../media/image4.png"/><Relationship Id="rId4" Type="http://schemas.openxmlformats.org/officeDocument/2006/relationships/hyperlink" Target="https://doi.org/10.1109/CHASE52884.2021.00009" TargetMode="External"/><Relationship Id="rId9" Type="http://schemas.openxmlformats.org/officeDocument/2006/relationships/hyperlink" Target="https://doi.org/10.1109/APSEC.2005.38" TargetMode="Externa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10" Type="http://schemas.openxmlformats.org/officeDocument/2006/relationships/image" Target="../media/image19.svg"/><Relationship Id="rId4" Type="http://schemas.openxmlformats.org/officeDocument/2006/relationships/image" Target="../media/image13.svg"/><Relationship Id="rId9"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3.svg"/><Relationship Id="rId5" Type="http://schemas.openxmlformats.org/officeDocument/2006/relationships/image" Target="../media/image22.png"/><Relationship Id="rId4" Type="http://schemas.openxmlformats.org/officeDocument/2006/relationships/image" Target="../media/image21.svg"/></Relationships>
</file>

<file path=ppt/slides/_rels/slide8.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B79CF-D123-5240-9660-9B987422816B}"/>
              </a:ext>
            </a:extLst>
          </p:cNvPr>
          <p:cNvSpPr>
            <a:spLocks noGrp="1"/>
          </p:cNvSpPr>
          <p:nvPr>
            <p:ph type="ctrTitle"/>
          </p:nvPr>
        </p:nvSpPr>
        <p:spPr/>
        <p:txBody>
          <a:bodyPr/>
          <a:lstStyle/>
          <a:p>
            <a:r>
              <a:rPr lang="en-US" dirty="0"/>
              <a:t>Statistical Causal Inference</a:t>
            </a:r>
          </a:p>
        </p:txBody>
      </p:sp>
      <p:sp>
        <p:nvSpPr>
          <p:cNvPr id="3" name="Subtitle 2">
            <a:extLst>
              <a:ext uri="{FF2B5EF4-FFF2-40B4-BE49-F238E27FC236}">
                <a16:creationId xmlns:a16="http://schemas.microsoft.com/office/drawing/2014/main" id="{1932F3F9-69BB-58C3-BC97-450CBE9A25C7}"/>
              </a:ext>
            </a:extLst>
          </p:cNvPr>
          <p:cNvSpPr>
            <a:spLocks noGrp="1"/>
          </p:cNvSpPr>
          <p:nvPr>
            <p:ph type="subTitle" idx="1"/>
          </p:nvPr>
        </p:nvSpPr>
        <p:spPr/>
        <p:txBody>
          <a:bodyPr/>
          <a:lstStyle/>
          <a:p>
            <a:r>
              <a:rPr lang="en-US" dirty="0"/>
              <a:t>a gentle introduction to advanced analysis of quantitative data</a:t>
            </a:r>
          </a:p>
        </p:txBody>
      </p:sp>
      <p:sp>
        <p:nvSpPr>
          <p:cNvPr id="5" name="TextBox 4">
            <a:extLst>
              <a:ext uri="{FF2B5EF4-FFF2-40B4-BE49-F238E27FC236}">
                <a16:creationId xmlns:a16="http://schemas.microsoft.com/office/drawing/2014/main" id="{20B73DB9-431F-3CC6-D5C5-72FE4375F751}"/>
              </a:ext>
            </a:extLst>
          </p:cNvPr>
          <p:cNvSpPr txBox="1"/>
          <p:nvPr/>
        </p:nvSpPr>
        <p:spPr>
          <a:xfrm>
            <a:off x="7326064" y="5859885"/>
            <a:ext cx="4175374" cy="523220"/>
          </a:xfrm>
          <a:prstGeom prst="rect">
            <a:avLst/>
          </a:prstGeom>
          <a:noFill/>
        </p:spPr>
        <p:txBody>
          <a:bodyPr wrap="none" rtlCol="0">
            <a:spAutoFit/>
          </a:bodyPr>
          <a:lstStyle/>
          <a:p>
            <a:pPr algn="r"/>
            <a:r>
              <a:rPr lang="en-US" sz="1400" dirty="0"/>
              <a:t>Copyright © 2024 Julian Frattini. </a:t>
            </a:r>
          </a:p>
          <a:p>
            <a:pPr algn="r"/>
            <a:r>
              <a:rPr lang="en-US" sz="1400" dirty="0"/>
              <a:t>This work is licensed under the </a:t>
            </a:r>
            <a:r>
              <a:rPr lang="en-US" sz="1400" dirty="0">
                <a:hlinkClick r:id="rId2"/>
              </a:rPr>
              <a:t>Apache-2.0</a:t>
            </a:r>
            <a:r>
              <a:rPr lang="en-US" sz="1400" dirty="0"/>
              <a:t> License.</a:t>
            </a:r>
          </a:p>
        </p:txBody>
      </p:sp>
      <p:grpSp>
        <p:nvGrpSpPr>
          <p:cNvPr id="6" name="Group 5">
            <a:extLst>
              <a:ext uri="{FF2B5EF4-FFF2-40B4-BE49-F238E27FC236}">
                <a16:creationId xmlns:a16="http://schemas.microsoft.com/office/drawing/2014/main" id="{1E86B476-F92E-635A-73AC-7B19FF1BAB6F}"/>
              </a:ext>
            </a:extLst>
          </p:cNvPr>
          <p:cNvGrpSpPr/>
          <p:nvPr/>
        </p:nvGrpSpPr>
        <p:grpSpPr>
          <a:xfrm>
            <a:off x="7967672" y="5336710"/>
            <a:ext cx="3533766" cy="444265"/>
            <a:chOff x="7967672" y="5336710"/>
            <a:chExt cx="3533766" cy="444265"/>
          </a:xfrm>
        </p:grpSpPr>
        <p:grpSp>
          <p:nvGrpSpPr>
            <p:cNvPr id="7" name="Group 6">
              <a:extLst>
                <a:ext uri="{FF2B5EF4-FFF2-40B4-BE49-F238E27FC236}">
                  <a16:creationId xmlns:a16="http://schemas.microsoft.com/office/drawing/2014/main" id="{4AFAE8ED-8874-6947-0790-FB939B9086D4}"/>
                </a:ext>
              </a:extLst>
            </p:cNvPr>
            <p:cNvGrpSpPr/>
            <p:nvPr/>
          </p:nvGrpSpPr>
          <p:grpSpPr>
            <a:xfrm>
              <a:off x="7967672" y="5370114"/>
              <a:ext cx="3508652" cy="369332"/>
              <a:chOff x="7896235" y="5406529"/>
              <a:chExt cx="3508652" cy="369332"/>
            </a:xfrm>
          </p:grpSpPr>
          <p:pic>
            <p:nvPicPr>
              <p:cNvPr id="10" name="Picture 9" descr="A black background with a black square&#10;&#10;Description automatically generated with medium confidence">
                <a:extLst>
                  <a:ext uri="{FF2B5EF4-FFF2-40B4-BE49-F238E27FC236}">
                    <a16:creationId xmlns:a16="http://schemas.microsoft.com/office/drawing/2014/main" id="{978C3A3E-DF79-4ECF-81BE-51425C5D27F6}"/>
                  </a:ext>
                </a:extLst>
              </p:cNvPr>
              <p:cNvPicPr>
                <a:picLocks noChangeAspect="1"/>
              </p:cNvPicPr>
              <p:nvPr/>
            </p:nvPicPr>
            <p:blipFill>
              <a:blip r:embed="rId3"/>
              <a:stretch>
                <a:fillRect/>
              </a:stretch>
            </p:blipFill>
            <p:spPr>
              <a:xfrm>
                <a:off x="7896235" y="5422888"/>
                <a:ext cx="344101" cy="344101"/>
              </a:xfrm>
              <a:prstGeom prst="rect">
                <a:avLst/>
              </a:prstGeom>
            </p:spPr>
          </p:pic>
          <p:sp>
            <p:nvSpPr>
              <p:cNvPr id="18" name="TextBox 17">
                <a:extLst>
                  <a:ext uri="{FF2B5EF4-FFF2-40B4-BE49-F238E27FC236}">
                    <a16:creationId xmlns:a16="http://schemas.microsoft.com/office/drawing/2014/main" id="{422C3E1F-6E66-2C8E-ED22-1AE2D09626D7}"/>
                  </a:ext>
                </a:extLst>
              </p:cNvPr>
              <p:cNvSpPr txBox="1"/>
              <p:nvPr/>
            </p:nvSpPr>
            <p:spPr>
              <a:xfrm>
                <a:off x="8240336" y="5406529"/>
                <a:ext cx="2356992" cy="369332"/>
              </a:xfrm>
              <a:prstGeom prst="rect">
                <a:avLst/>
              </a:prstGeom>
              <a:noFill/>
            </p:spPr>
            <p:txBody>
              <a:bodyPr wrap="none" rtlCol="0">
                <a:spAutoFit/>
              </a:bodyPr>
              <a:lstStyle/>
              <a:p>
                <a:r>
                  <a:rPr lang="sv-SE" dirty="0" err="1"/>
                  <a:t>JulianFrattini</a:t>
                </a:r>
                <a:r>
                  <a:rPr lang="sv-SE" dirty="0"/>
                  <a:t>/</a:t>
                </a:r>
                <a:r>
                  <a:rPr lang="sv-SE" b="1" dirty="0"/>
                  <a:t>bda4sci</a:t>
                </a:r>
                <a:endParaRPr lang="en-US" b="1" dirty="0"/>
              </a:p>
            </p:txBody>
          </p:sp>
          <p:sp>
            <p:nvSpPr>
              <p:cNvPr id="23" name="Rectangle: Rounded Corners 22">
                <a:extLst>
                  <a:ext uri="{FF2B5EF4-FFF2-40B4-BE49-F238E27FC236}">
                    <a16:creationId xmlns:a16="http://schemas.microsoft.com/office/drawing/2014/main" id="{03F16B4B-688C-4411-0F2B-4620B1E05BFB}"/>
                  </a:ext>
                </a:extLst>
              </p:cNvPr>
              <p:cNvSpPr/>
              <p:nvPr/>
            </p:nvSpPr>
            <p:spPr>
              <a:xfrm>
                <a:off x="10668000" y="5456392"/>
                <a:ext cx="736887" cy="279245"/>
              </a:xfrm>
              <a:prstGeom prst="roundRect">
                <a:avLst>
                  <a:gd name="adj" fmla="val 50000"/>
                </a:avLst>
              </a:prstGeom>
              <a:noFill/>
              <a:ln w="19050">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sv-SE" sz="1200" dirty="0">
                    <a:solidFill>
                      <a:schemeClr val="tx1">
                        <a:lumMod val="65000"/>
                        <a:lumOff val="35000"/>
                      </a:schemeClr>
                    </a:solidFill>
                  </a:rPr>
                  <a:t>Public</a:t>
                </a:r>
                <a:endParaRPr lang="en-US" sz="1200" dirty="0">
                  <a:solidFill>
                    <a:schemeClr val="tx1">
                      <a:lumMod val="65000"/>
                      <a:lumOff val="35000"/>
                    </a:schemeClr>
                  </a:solidFill>
                </a:endParaRPr>
              </a:p>
            </p:txBody>
          </p:sp>
        </p:grpSp>
        <p:sp>
          <p:nvSpPr>
            <p:cNvPr id="8" name="Rectangle 7">
              <a:hlinkClick r:id="rId4"/>
              <a:extLst>
                <a:ext uri="{FF2B5EF4-FFF2-40B4-BE49-F238E27FC236}">
                  <a16:creationId xmlns:a16="http://schemas.microsoft.com/office/drawing/2014/main" id="{BBC37E3A-4AA5-4A80-4281-48806EAA0D97}"/>
                </a:ext>
              </a:extLst>
            </p:cNvPr>
            <p:cNvSpPr/>
            <p:nvPr/>
          </p:nvSpPr>
          <p:spPr>
            <a:xfrm>
              <a:off x="7967672" y="5336710"/>
              <a:ext cx="3533766" cy="4442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82D109D8-3D13-8951-069B-62A5A9E3347A}"/>
              </a:ext>
            </a:extLst>
          </p:cNvPr>
          <p:cNvSpPr txBox="1"/>
          <p:nvPr/>
        </p:nvSpPr>
        <p:spPr>
          <a:xfrm>
            <a:off x="1866348" y="5398220"/>
            <a:ext cx="4488986" cy="923330"/>
          </a:xfrm>
          <a:prstGeom prst="rect">
            <a:avLst/>
          </a:prstGeom>
          <a:noFill/>
        </p:spPr>
        <p:txBody>
          <a:bodyPr wrap="none" rtlCol="0">
            <a:spAutoFit/>
          </a:bodyPr>
          <a:lstStyle/>
          <a:p>
            <a:r>
              <a:rPr lang="sv-SE" dirty="0"/>
              <a:t>Julian </a:t>
            </a:r>
            <a:r>
              <a:rPr lang="sv-SE" b="1" dirty="0"/>
              <a:t>Frattini</a:t>
            </a:r>
            <a:r>
              <a:rPr lang="sv-SE" dirty="0"/>
              <a:t>, </a:t>
            </a:r>
            <a:r>
              <a:rPr lang="sv-SE" dirty="0" err="1"/>
              <a:t>Ph.D</a:t>
            </a:r>
            <a:r>
              <a:rPr lang="sv-SE" dirty="0"/>
              <a:t>.</a:t>
            </a:r>
          </a:p>
          <a:p>
            <a:r>
              <a:rPr lang="en-US" dirty="0">
                <a:solidFill>
                  <a:schemeClr val="tx1">
                    <a:lumMod val="50000"/>
                    <a:lumOff val="50000"/>
                  </a:schemeClr>
                </a:solidFill>
              </a:rPr>
              <a:t>Chalmers University of Technology, Sweden</a:t>
            </a:r>
          </a:p>
          <a:p>
            <a:r>
              <a:rPr lang="en-US" dirty="0">
                <a:hlinkClick r:id="rId5"/>
              </a:rPr>
              <a:t>https://julianfrattini.github.io/</a:t>
            </a:r>
            <a:r>
              <a:rPr lang="en-US" dirty="0"/>
              <a:t> </a:t>
            </a:r>
          </a:p>
        </p:txBody>
      </p:sp>
      <p:sp>
        <p:nvSpPr>
          <p:cNvPr id="25" name="Oval 24">
            <a:extLst>
              <a:ext uri="{FF2B5EF4-FFF2-40B4-BE49-F238E27FC236}">
                <a16:creationId xmlns:a16="http://schemas.microsoft.com/office/drawing/2014/main" id="{F979A8E3-DC94-0D9F-FF03-AB4900FA8801}"/>
              </a:ext>
            </a:extLst>
          </p:cNvPr>
          <p:cNvSpPr/>
          <p:nvPr/>
        </p:nvSpPr>
        <p:spPr>
          <a:xfrm>
            <a:off x="715676" y="5303105"/>
            <a:ext cx="1080000" cy="1080000"/>
          </a:xfrm>
          <a:prstGeom prst="ellipse">
            <a:avLst/>
          </a:prstGeom>
          <a:blipFill dpi="0" rotWithShape="1">
            <a:blip r:embed="rId6">
              <a:extLst>
                <a:ext uri="{28A0092B-C50C-407E-A947-70E740481C1C}">
                  <a14:useLocalDpi xmlns:a14="http://schemas.microsoft.com/office/drawing/2010/main" val="0"/>
                </a:ext>
              </a:extLst>
            </a:blip>
            <a:srcRect/>
            <a:stretch>
              <a:fillRect/>
            </a:stretch>
          </a:bli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889452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332CBEF-4893-827C-5C86-15871F0B0076}"/>
              </a:ext>
            </a:extLst>
          </p:cNvPr>
          <p:cNvSpPr>
            <a:spLocks noGrp="1"/>
          </p:cNvSpPr>
          <p:nvPr>
            <p:ph type="title"/>
          </p:nvPr>
        </p:nvSpPr>
        <p:spPr/>
        <p:txBody>
          <a:bodyPr/>
          <a:lstStyle/>
          <a:p>
            <a:r>
              <a:rPr lang="sv-SE" dirty="0" err="1"/>
              <a:t>Terminology</a:t>
            </a:r>
            <a:endParaRPr lang="en-US" dirty="0"/>
          </a:p>
        </p:txBody>
      </p:sp>
      <p:sp>
        <p:nvSpPr>
          <p:cNvPr id="8" name="Content Placeholder 7">
            <a:extLst>
              <a:ext uri="{FF2B5EF4-FFF2-40B4-BE49-F238E27FC236}">
                <a16:creationId xmlns:a16="http://schemas.microsoft.com/office/drawing/2014/main" id="{E9BF99CD-224A-4802-9144-DD192E2DA62C}"/>
              </a:ext>
            </a:extLst>
          </p:cNvPr>
          <p:cNvSpPr>
            <a:spLocks noGrp="1"/>
          </p:cNvSpPr>
          <p:nvPr>
            <p:ph idx="1"/>
          </p:nvPr>
        </p:nvSpPr>
        <p:spPr/>
        <p:txBody>
          <a:bodyPr/>
          <a:lstStyle/>
          <a:p>
            <a:r>
              <a:rPr lang="sv-SE" dirty="0" err="1"/>
              <a:t>Variable</a:t>
            </a:r>
            <a:r>
              <a:rPr lang="sv-SE" dirty="0"/>
              <a:t>:</a:t>
            </a:r>
          </a:p>
          <a:p>
            <a:pPr lvl="1"/>
            <a:r>
              <a:rPr lang="sv-SE" dirty="0" err="1"/>
              <a:t>Variable</a:t>
            </a:r>
            <a:r>
              <a:rPr lang="sv-SE" dirty="0"/>
              <a:t> </a:t>
            </a:r>
            <a:r>
              <a:rPr lang="sv-SE" dirty="0" err="1"/>
              <a:t>types</a:t>
            </a:r>
            <a:r>
              <a:rPr lang="sv-SE" dirty="0"/>
              <a:t>: </a:t>
            </a:r>
            <a:r>
              <a:rPr lang="sv-SE" dirty="0" err="1"/>
              <a:t>categorical</a:t>
            </a:r>
            <a:r>
              <a:rPr lang="sv-SE" dirty="0"/>
              <a:t>, </a:t>
            </a:r>
            <a:r>
              <a:rPr lang="sv-SE" dirty="0" err="1"/>
              <a:t>ordinal</a:t>
            </a:r>
            <a:r>
              <a:rPr lang="sv-SE" dirty="0"/>
              <a:t>, </a:t>
            </a:r>
            <a:r>
              <a:rPr lang="sv-SE" dirty="0" err="1"/>
              <a:t>ratio</a:t>
            </a:r>
            <a:r>
              <a:rPr lang="sv-SE" dirty="0"/>
              <a:t>, …</a:t>
            </a:r>
          </a:p>
          <a:p>
            <a:pPr lvl="1"/>
            <a:r>
              <a:rPr lang="sv-SE" dirty="0"/>
              <a:t>Exposure &amp; </a:t>
            </a:r>
            <a:r>
              <a:rPr lang="sv-SE" dirty="0" err="1"/>
              <a:t>Outcome</a:t>
            </a:r>
            <a:r>
              <a:rPr lang="sv-SE" dirty="0"/>
              <a:t>: </a:t>
            </a:r>
            <a:r>
              <a:rPr lang="sv-SE" dirty="0" err="1"/>
              <a:t>treatment</a:t>
            </a:r>
            <a:r>
              <a:rPr lang="sv-SE" dirty="0"/>
              <a:t>/</a:t>
            </a:r>
            <a:r>
              <a:rPr lang="sv-SE" dirty="0" err="1"/>
              <a:t>main</a:t>
            </a:r>
            <a:r>
              <a:rPr lang="sv-SE" dirty="0"/>
              <a:t> </a:t>
            </a:r>
            <a:r>
              <a:rPr lang="sv-SE" dirty="0" err="1"/>
              <a:t>factor</a:t>
            </a:r>
            <a:r>
              <a:rPr lang="sv-SE" dirty="0"/>
              <a:t> and </a:t>
            </a:r>
            <a:r>
              <a:rPr lang="sv-SE" dirty="0" err="1"/>
              <a:t>dependent</a:t>
            </a:r>
            <a:r>
              <a:rPr lang="sv-SE" dirty="0"/>
              <a:t> </a:t>
            </a:r>
            <a:r>
              <a:rPr lang="sv-SE" dirty="0" err="1"/>
              <a:t>variable</a:t>
            </a:r>
            <a:endParaRPr lang="sv-SE" dirty="0"/>
          </a:p>
          <a:p>
            <a:r>
              <a:rPr lang="sv-SE" dirty="0" err="1"/>
              <a:t>Phenomenon</a:t>
            </a:r>
            <a:r>
              <a:rPr lang="sv-SE" dirty="0"/>
              <a:t>:</a:t>
            </a:r>
            <a:endParaRPr lang="en-US" dirty="0"/>
          </a:p>
        </p:txBody>
      </p:sp>
      <p:sp>
        <p:nvSpPr>
          <p:cNvPr id="4" name="Date Placeholder 3">
            <a:extLst>
              <a:ext uri="{FF2B5EF4-FFF2-40B4-BE49-F238E27FC236}">
                <a16:creationId xmlns:a16="http://schemas.microsoft.com/office/drawing/2014/main" id="{5A78AC82-99EB-ED77-CCDB-2360EA73C440}"/>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F1776D38-7063-A97A-7F39-A6BE05CAC86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C79C40A-BFCC-3404-7478-4B8CD7C9277F}"/>
              </a:ext>
            </a:extLst>
          </p:cNvPr>
          <p:cNvSpPr>
            <a:spLocks noGrp="1"/>
          </p:cNvSpPr>
          <p:nvPr>
            <p:ph type="sldNum" sz="quarter" idx="12"/>
          </p:nvPr>
        </p:nvSpPr>
        <p:spPr/>
        <p:txBody>
          <a:bodyPr/>
          <a:lstStyle/>
          <a:p>
            <a:fld id="{0FA2D919-C0DE-4971-A2E9-D4AC0031921B}" type="slidenum">
              <a:rPr lang="en-US" smtClean="0"/>
              <a:t>10</a:t>
            </a:fld>
            <a:endParaRPr lang="en-US"/>
          </a:p>
        </p:txBody>
      </p:sp>
    </p:spTree>
    <p:extLst>
      <p:ext uri="{BB962C8B-B14F-4D97-AF65-F5344CB8AC3E}">
        <p14:creationId xmlns:p14="http://schemas.microsoft.com/office/powerpoint/2010/main" val="12639196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1A5F6-F7AB-4DB8-C9E8-F19D0ED51CBB}"/>
              </a:ext>
            </a:extLst>
          </p:cNvPr>
          <p:cNvSpPr>
            <a:spLocks noGrp="1"/>
          </p:cNvSpPr>
          <p:nvPr>
            <p:ph type="title"/>
          </p:nvPr>
        </p:nvSpPr>
        <p:spPr/>
        <p:txBody>
          <a:bodyPr/>
          <a:lstStyle/>
          <a:p>
            <a:r>
              <a:rPr lang="sv-SE" dirty="0"/>
              <a:t>Simulations</a:t>
            </a:r>
            <a:endParaRPr lang="en-US" dirty="0"/>
          </a:p>
        </p:txBody>
      </p:sp>
      <p:sp>
        <p:nvSpPr>
          <p:cNvPr id="3" name="Content Placeholder 2">
            <a:extLst>
              <a:ext uri="{FF2B5EF4-FFF2-40B4-BE49-F238E27FC236}">
                <a16:creationId xmlns:a16="http://schemas.microsoft.com/office/drawing/2014/main" id="{52B50619-5306-9C83-AAB9-EBC3FC85B3F3}"/>
              </a:ext>
            </a:extLst>
          </p:cNvPr>
          <p:cNvSpPr>
            <a:spLocks noGrp="1"/>
          </p:cNvSpPr>
          <p:nvPr>
            <p:ph idx="1"/>
          </p:nvPr>
        </p:nvSpPr>
        <p:spPr/>
        <p:txBody>
          <a:bodyPr/>
          <a:lstStyle/>
          <a:p>
            <a:pPr marL="0" indent="0">
              <a:buNone/>
            </a:pPr>
            <a:r>
              <a:rPr lang="en-US" dirty="0"/>
              <a:t>To demonstrate the process of SCI, we </a:t>
            </a:r>
            <a:r>
              <a:rPr lang="en-US" b="1" dirty="0"/>
              <a:t>simulate</a:t>
            </a:r>
            <a:r>
              <a:rPr lang="en-US" dirty="0"/>
              <a:t> data sets. This gives us control over phenomena, i.e., a reliable ”ground truth.”</a:t>
            </a:r>
          </a:p>
        </p:txBody>
      </p:sp>
      <p:sp>
        <p:nvSpPr>
          <p:cNvPr id="4" name="Date Placeholder 3">
            <a:extLst>
              <a:ext uri="{FF2B5EF4-FFF2-40B4-BE49-F238E27FC236}">
                <a16:creationId xmlns:a16="http://schemas.microsoft.com/office/drawing/2014/main" id="{4064314F-9A52-EFD3-6592-3191D0666757}"/>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844F9094-F08D-13B2-52C0-F4D3C099E38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AF75CD3B-B9CD-71ED-0273-CB8B0CEA3757}"/>
              </a:ext>
            </a:extLst>
          </p:cNvPr>
          <p:cNvSpPr>
            <a:spLocks noGrp="1"/>
          </p:cNvSpPr>
          <p:nvPr>
            <p:ph type="sldNum" sz="quarter" idx="12"/>
          </p:nvPr>
        </p:nvSpPr>
        <p:spPr/>
        <p:txBody>
          <a:bodyPr/>
          <a:lstStyle/>
          <a:p>
            <a:fld id="{0FA2D919-C0DE-4971-A2E9-D4AC0031921B}" type="slidenum">
              <a:rPr lang="en-US" smtClean="0"/>
              <a:t>11</a:t>
            </a:fld>
            <a:endParaRPr lang="en-US"/>
          </a:p>
        </p:txBody>
      </p:sp>
    </p:spTree>
    <p:extLst>
      <p:ext uri="{BB962C8B-B14F-4D97-AF65-F5344CB8AC3E}">
        <p14:creationId xmlns:p14="http://schemas.microsoft.com/office/powerpoint/2010/main" val="40075072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7A01D5-E46A-3D2F-2040-19A469994ACF}"/>
              </a:ext>
            </a:extLst>
          </p:cNvPr>
          <p:cNvSpPr>
            <a:spLocks noGrp="1"/>
          </p:cNvSpPr>
          <p:nvPr>
            <p:ph type="title"/>
          </p:nvPr>
        </p:nvSpPr>
        <p:spPr/>
        <p:txBody>
          <a:bodyPr/>
          <a:lstStyle/>
          <a:p>
            <a:r>
              <a:rPr lang="sv-SE" dirty="0" err="1"/>
              <a:t>Causal</a:t>
            </a:r>
            <a:r>
              <a:rPr lang="sv-SE" dirty="0"/>
              <a:t> </a:t>
            </a:r>
            <a:r>
              <a:rPr lang="sv-SE" dirty="0" err="1"/>
              <a:t>Modeling</a:t>
            </a:r>
            <a:endParaRPr lang="en-US" dirty="0"/>
          </a:p>
        </p:txBody>
      </p:sp>
      <p:sp>
        <p:nvSpPr>
          <p:cNvPr id="3" name="Content Placeholder 2">
            <a:extLst>
              <a:ext uri="{FF2B5EF4-FFF2-40B4-BE49-F238E27FC236}">
                <a16:creationId xmlns:a16="http://schemas.microsoft.com/office/drawing/2014/main" id="{268C1ED3-CD9B-41F7-C616-17DFEBB418D3}"/>
              </a:ext>
            </a:extLst>
          </p:cNvPr>
          <p:cNvSpPr>
            <a:spLocks noGrp="1"/>
          </p:cNvSpPr>
          <p:nvPr>
            <p:ph idx="1"/>
          </p:nvPr>
        </p:nvSpPr>
        <p:spPr/>
        <p:txBody>
          <a:bodyPr/>
          <a:lstStyle/>
          <a:p>
            <a:pPr marL="0" indent="0">
              <a:buNone/>
            </a:pPr>
            <a:r>
              <a:rPr lang="sv-SE" dirty="0" err="1"/>
              <a:t>Directed</a:t>
            </a:r>
            <a:r>
              <a:rPr lang="sv-SE" dirty="0"/>
              <a:t>, </a:t>
            </a:r>
            <a:r>
              <a:rPr lang="sv-SE" dirty="0" err="1"/>
              <a:t>acyclic</a:t>
            </a:r>
            <a:r>
              <a:rPr lang="sv-SE" dirty="0"/>
              <a:t> </a:t>
            </a:r>
            <a:r>
              <a:rPr lang="sv-SE" dirty="0" err="1"/>
              <a:t>graphs</a:t>
            </a:r>
            <a:r>
              <a:rPr lang="sv-SE" dirty="0"/>
              <a:t> (DAGs) </a:t>
            </a:r>
            <a:r>
              <a:rPr lang="sv-SE" dirty="0" err="1"/>
              <a:t>can</a:t>
            </a:r>
            <a:r>
              <a:rPr lang="sv-SE" dirty="0"/>
              <a:t> </a:t>
            </a:r>
            <a:r>
              <a:rPr lang="sv-SE" dirty="0" err="1"/>
              <a:t>represent</a:t>
            </a:r>
            <a:r>
              <a:rPr lang="sv-SE" dirty="0"/>
              <a:t> </a:t>
            </a:r>
            <a:r>
              <a:rPr lang="sv-SE" dirty="0" err="1"/>
              <a:t>causal</a:t>
            </a:r>
            <a:r>
              <a:rPr lang="sv-SE" dirty="0"/>
              <a:t> </a:t>
            </a:r>
            <a:r>
              <a:rPr lang="sv-SE" dirty="0" err="1"/>
              <a:t>assumptions</a:t>
            </a:r>
            <a:r>
              <a:rPr lang="sv-SE" dirty="0"/>
              <a:t>, </a:t>
            </a:r>
            <a:r>
              <a:rPr lang="sv-SE" dirty="0" err="1"/>
              <a:t>where</a:t>
            </a:r>
            <a:r>
              <a:rPr lang="sv-SE" dirty="0"/>
              <a:t> </a:t>
            </a:r>
            <a:r>
              <a:rPr lang="sv-SE" dirty="0" err="1"/>
              <a:t>nodes</a:t>
            </a:r>
            <a:r>
              <a:rPr lang="sv-SE" dirty="0"/>
              <a:t> </a:t>
            </a:r>
            <a:r>
              <a:rPr lang="sv-SE" dirty="0" err="1"/>
              <a:t>represent</a:t>
            </a:r>
            <a:r>
              <a:rPr lang="sv-SE" dirty="0"/>
              <a:t> </a:t>
            </a:r>
            <a:r>
              <a:rPr lang="sv-SE" dirty="0" err="1"/>
              <a:t>variables</a:t>
            </a:r>
            <a:r>
              <a:rPr lang="sv-SE" dirty="0"/>
              <a:t> and </a:t>
            </a:r>
            <a:r>
              <a:rPr lang="sv-SE" dirty="0" err="1"/>
              <a:t>edges</a:t>
            </a:r>
            <a:r>
              <a:rPr lang="sv-SE" dirty="0"/>
              <a:t> </a:t>
            </a:r>
            <a:r>
              <a:rPr lang="sv-SE" dirty="0" err="1"/>
              <a:t>represent</a:t>
            </a:r>
            <a:r>
              <a:rPr lang="sv-SE" dirty="0"/>
              <a:t> </a:t>
            </a:r>
            <a:r>
              <a:rPr lang="sv-SE" dirty="0" err="1"/>
              <a:t>assume</a:t>
            </a:r>
            <a:r>
              <a:rPr lang="sv-SE" dirty="0"/>
              <a:t>/potential </a:t>
            </a:r>
            <a:r>
              <a:rPr lang="sv-SE" dirty="0" err="1"/>
              <a:t>causal</a:t>
            </a:r>
            <a:r>
              <a:rPr lang="sv-SE" dirty="0"/>
              <a:t> relationships </a:t>
            </a:r>
            <a:r>
              <a:rPr lang="sv-SE" dirty="0" err="1"/>
              <a:t>between</a:t>
            </a:r>
            <a:r>
              <a:rPr lang="sv-SE" dirty="0"/>
              <a:t> </a:t>
            </a:r>
            <a:r>
              <a:rPr lang="sv-SE" dirty="0" err="1"/>
              <a:t>those</a:t>
            </a:r>
            <a:r>
              <a:rPr lang="sv-SE" dirty="0"/>
              <a:t> </a:t>
            </a:r>
            <a:r>
              <a:rPr lang="sv-SE" dirty="0" err="1"/>
              <a:t>variables</a:t>
            </a:r>
            <a:r>
              <a:rPr lang="sv-SE" dirty="0"/>
              <a:t>. </a:t>
            </a:r>
            <a:r>
              <a:rPr lang="sv-SE" dirty="0" err="1"/>
              <a:t>More</a:t>
            </a:r>
            <a:r>
              <a:rPr lang="sv-SE" dirty="0"/>
              <a:t> </a:t>
            </a:r>
            <a:r>
              <a:rPr lang="sv-SE" dirty="0" err="1"/>
              <a:t>importantly</a:t>
            </a:r>
            <a:r>
              <a:rPr lang="sv-SE" dirty="0"/>
              <a:t>, the </a:t>
            </a:r>
            <a:r>
              <a:rPr lang="sv-SE" dirty="0" err="1"/>
              <a:t>absence</a:t>
            </a:r>
            <a:r>
              <a:rPr lang="sv-SE" dirty="0"/>
              <a:t> </a:t>
            </a:r>
            <a:r>
              <a:rPr lang="sv-SE" dirty="0" err="1"/>
              <a:t>of</a:t>
            </a:r>
            <a:r>
              <a:rPr lang="sv-SE" dirty="0"/>
              <a:t> an </a:t>
            </a:r>
            <a:r>
              <a:rPr lang="sv-SE" dirty="0" err="1"/>
              <a:t>edge</a:t>
            </a:r>
            <a:r>
              <a:rPr lang="sv-SE" dirty="0"/>
              <a:t> </a:t>
            </a:r>
            <a:r>
              <a:rPr lang="sv-SE" dirty="0" err="1"/>
              <a:t>encodes</a:t>
            </a:r>
            <a:r>
              <a:rPr lang="sv-SE" dirty="0"/>
              <a:t> the </a:t>
            </a:r>
            <a:r>
              <a:rPr lang="sv-SE" i="1" dirty="0" err="1"/>
              <a:t>certainty</a:t>
            </a:r>
            <a:r>
              <a:rPr lang="sv-SE" dirty="0"/>
              <a:t> </a:t>
            </a:r>
            <a:r>
              <a:rPr lang="sv-SE" dirty="0" err="1"/>
              <a:t>that</a:t>
            </a:r>
            <a:r>
              <a:rPr lang="sv-SE" dirty="0"/>
              <a:t> </a:t>
            </a:r>
            <a:r>
              <a:rPr lang="sv-SE" dirty="0" err="1"/>
              <a:t>two</a:t>
            </a:r>
            <a:r>
              <a:rPr lang="sv-SE" dirty="0"/>
              <a:t> </a:t>
            </a:r>
            <a:r>
              <a:rPr lang="sv-SE" dirty="0" err="1"/>
              <a:t>variables</a:t>
            </a:r>
            <a:r>
              <a:rPr lang="sv-SE" dirty="0"/>
              <a:t> </a:t>
            </a:r>
            <a:r>
              <a:rPr lang="sv-SE" dirty="0" err="1"/>
              <a:t>are</a:t>
            </a:r>
            <a:r>
              <a:rPr lang="sv-SE" dirty="0"/>
              <a:t> not </a:t>
            </a:r>
            <a:r>
              <a:rPr lang="sv-SE" dirty="0" err="1"/>
              <a:t>directly</a:t>
            </a:r>
            <a:r>
              <a:rPr lang="sv-SE" dirty="0"/>
              <a:t> </a:t>
            </a:r>
            <a:r>
              <a:rPr lang="sv-SE" dirty="0" err="1"/>
              <a:t>related</a:t>
            </a:r>
            <a:r>
              <a:rPr lang="sv-SE" dirty="0"/>
              <a:t>.</a:t>
            </a:r>
          </a:p>
        </p:txBody>
      </p:sp>
      <p:sp>
        <p:nvSpPr>
          <p:cNvPr id="4" name="Date Placeholder 3">
            <a:extLst>
              <a:ext uri="{FF2B5EF4-FFF2-40B4-BE49-F238E27FC236}">
                <a16:creationId xmlns:a16="http://schemas.microsoft.com/office/drawing/2014/main" id="{D3ECDEA1-9251-8010-9BDF-96EB0C689E28}"/>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C9BBC3B8-D200-43BE-3E66-C6281791291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9A06E96-EAC8-884A-18DB-A872B14C1C4B}"/>
              </a:ext>
            </a:extLst>
          </p:cNvPr>
          <p:cNvSpPr>
            <a:spLocks noGrp="1"/>
          </p:cNvSpPr>
          <p:nvPr>
            <p:ph type="sldNum" sz="quarter" idx="12"/>
          </p:nvPr>
        </p:nvSpPr>
        <p:spPr/>
        <p:txBody>
          <a:bodyPr/>
          <a:lstStyle/>
          <a:p>
            <a:fld id="{0FA2D919-C0DE-4971-A2E9-D4AC0031921B}" type="slidenum">
              <a:rPr lang="en-US" smtClean="0"/>
              <a:t>12</a:t>
            </a:fld>
            <a:endParaRPr lang="en-US"/>
          </a:p>
        </p:txBody>
      </p:sp>
    </p:spTree>
    <p:extLst>
      <p:ext uri="{BB962C8B-B14F-4D97-AF65-F5344CB8AC3E}">
        <p14:creationId xmlns:p14="http://schemas.microsoft.com/office/powerpoint/2010/main" val="42254664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FE031-4C28-B0A1-EFC9-22834B2E29D5}"/>
              </a:ext>
            </a:extLst>
          </p:cNvPr>
          <p:cNvSpPr>
            <a:spLocks noGrp="1"/>
          </p:cNvSpPr>
          <p:nvPr>
            <p:ph type="title"/>
          </p:nvPr>
        </p:nvSpPr>
        <p:spPr/>
        <p:txBody>
          <a:bodyPr/>
          <a:lstStyle/>
          <a:p>
            <a:r>
              <a:rPr lang="sv-SE" dirty="0" err="1"/>
              <a:t>Causal</a:t>
            </a:r>
            <a:r>
              <a:rPr lang="sv-SE" dirty="0"/>
              <a:t> </a:t>
            </a:r>
            <a:r>
              <a:rPr lang="sv-SE" dirty="0" err="1"/>
              <a:t>Modeling</a:t>
            </a:r>
            <a:r>
              <a:rPr lang="sv-SE" dirty="0"/>
              <a:t> and Simulations</a:t>
            </a:r>
            <a:endParaRPr lang="en-US" dirty="0"/>
          </a:p>
        </p:txBody>
      </p:sp>
      <p:sp>
        <p:nvSpPr>
          <p:cNvPr id="3" name="Content Placeholder 2">
            <a:extLst>
              <a:ext uri="{FF2B5EF4-FFF2-40B4-BE49-F238E27FC236}">
                <a16:creationId xmlns:a16="http://schemas.microsoft.com/office/drawing/2014/main" id="{A1E00562-090E-65DB-54CB-75337E07E1FA}"/>
              </a:ext>
            </a:extLst>
          </p:cNvPr>
          <p:cNvSpPr>
            <a:spLocks noGrp="1"/>
          </p:cNvSpPr>
          <p:nvPr>
            <p:ph idx="1"/>
          </p:nvPr>
        </p:nvSpPr>
        <p:spPr/>
        <p:txBody>
          <a:bodyPr/>
          <a:lstStyle/>
          <a:p>
            <a:pPr marL="0" indent="0">
              <a:buNone/>
            </a:pPr>
            <a:r>
              <a:rPr lang="sv-SE" dirty="0"/>
              <a:t>(</a:t>
            </a:r>
            <a:r>
              <a:rPr lang="sv-SE" dirty="0" err="1"/>
              <a:t>Visualizations</a:t>
            </a:r>
            <a:r>
              <a:rPr lang="sv-SE" dirty="0"/>
              <a:t> </a:t>
            </a:r>
            <a:r>
              <a:rPr lang="sv-SE" dirty="0" err="1"/>
              <a:t>of</a:t>
            </a:r>
            <a:r>
              <a:rPr lang="sv-SE" dirty="0"/>
              <a:t> a </a:t>
            </a:r>
            <a:r>
              <a:rPr lang="sv-SE" dirty="0" err="1"/>
              <a:t>causal</a:t>
            </a:r>
            <a:r>
              <a:rPr lang="sv-SE" dirty="0"/>
              <a:t> </a:t>
            </a:r>
            <a:r>
              <a:rPr lang="sv-SE" dirty="0" err="1"/>
              <a:t>model</a:t>
            </a:r>
            <a:r>
              <a:rPr lang="sv-SE" dirty="0"/>
              <a:t> </a:t>
            </a:r>
            <a:r>
              <a:rPr lang="sv-SE" dirty="0" err="1"/>
              <a:t>with</a:t>
            </a:r>
            <a:r>
              <a:rPr lang="sv-SE" dirty="0"/>
              <a:t> </a:t>
            </a:r>
            <a:r>
              <a:rPr lang="sv-SE" dirty="0" err="1"/>
              <a:t>values</a:t>
            </a:r>
            <a:r>
              <a:rPr lang="sv-SE" dirty="0"/>
              <a:t> from the data simulation)</a:t>
            </a:r>
          </a:p>
          <a:p>
            <a:pPr marL="0" indent="0">
              <a:buNone/>
            </a:pPr>
            <a:r>
              <a:rPr lang="sv-SE" dirty="0" err="1"/>
              <a:t>This</a:t>
            </a:r>
            <a:r>
              <a:rPr lang="sv-SE" dirty="0"/>
              <a:t> </a:t>
            </a:r>
            <a:r>
              <a:rPr lang="sv-SE" dirty="0" err="1"/>
              <a:t>represents</a:t>
            </a:r>
            <a:r>
              <a:rPr lang="sv-SE" dirty="0"/>
              <a:t> </a:t>
            </a:r>
            <a:r>
              <a:rPr lang="sv-SE" dirty="0" err="1"/>
              <a:t>our</a:t>
            </a:r>
            <a:r>
              <a:rPr lang="sv-SE" dirty="0"/>
              <a:t> </a:t>
            </a:r>
            <a:r>
              <a:rPr lang="sv-SE" dirty="0" err="1"/>
              <a:t>ground</a:t>
            </a:r>
            <a:r>
              <a:rPr lang="sv-SE" dirty="0"/>
              <a:t> </a:t>
            </a:r>
            <a:r>
              <a:rPr lang="sv-SE" dirty="0" err="1"/>
              <a:t>truth</a:t>
            </a:r>
            <a:r>
              <a:rPr lang="sv-SE" dirty="0"/>
              <a:t> (</a:t>
            </a:r>
            <a:r>
              <a:rPr lang="sv-SE" dirty="0" err="1"/>
              <a:t>both</a:t>
            </a:r>
            <a:r>
              <a:rPr lang="sv-SE" dirty="0"/>
              <a:t> in terms </a:t>
            </a:r>
            <a:r>
              <a:rPr lang="sv-SE" dirty="0" err="1"/>
              <a:t>of</a:t>
            </a:r>
            <a:r>
              <a:rPr lang="sv-SE" dirty="0"/>
              <a:t> </a:t>
            </a:r>
            <a:r>
              <a:rPr lang="sv-SE" dirty="0" err="1"/>
              <a:t>effects</a:t>
            </a:r>
            <a:r>
              <a:rPr lang="sv-SE" dirty="0"/>
              <a:t> and </a:t>
            </a:r>
            <a:r>
              <a:rPr lang="sv-SE" dirty="0" err="1"/>
              <a:t>their</a:t>
            </a:r>
            <a:r>
              <a:rPr lang="sv-SE" dirty="0"/>
              <a:t> </a:t>
            </a:r>
            <a:r>
              <a:rPr lang="sv-SE" dirty="0" err="1"/>
              <a:t>strength</a:t>
            </a:r>
            <a:r>
              <a:rPr lang="sv-SE" dirty="0"/>
              <a:t>.</a:t>
            </a:r>
            <a:endParaRPr lang="en-US" dirty="0"/>
          </a:p>
        </p:txBody>
      </p:sp>
      <p:sp>
        <p:nvSpPr>
          <p:cNvPr id="4" name="Date Placeholder 3">
            <a:extLst>
              <a:ext uri="{FF2B5EF4-FFF2-40B4-BE49-F238E27FC236}">
                <a16:creationId xmlns:a16="http://schemas.microsoft.com/office/drawing/2014/main" id="{391C31E4-B837-E3AD-19CD-DA2169B6D840}"/>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6D52ACAE-8AF6-3700-929A-555787B3584D}"/>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0BFA429D-6C4C-537C-D79C-65AB94298FCB}"/>
              </a:ext>
            </a:extLst>
          </p:cNvPr>
          <p:cNvSpPr>
            <a:spLocks noGrp="1"/>
          </p:cNvSpPr>
          <p:nvPr>
            <p:ph type="sldNum" sz="quarter" idx="12"/>
          </p:nvPr>
        </p:nvSpPr>
        <p:spPr/>
        <p:txBody>
          <a:bodyPr/>
          <a:lstStyle/>
          <a:p>
            <a:fld id="{0FA2D919-C0DE-4971-A2E9-D4AC0031921B}" type="slidenum">
              <a:rPr lang="en-US" smtClean="0"/>
              <a:t>13</a:t>
            </a:fld>
            <a:endParaRPr lang="en-US"/>
          </a:p>
        </p:txBody>
      </p:sp>
    </p:spTree>
    <p:extLst>
      <p:ext uri="{BB962C8B-B14F-4D97-AF65-F5344CB8AC3E}">
        <p14:creationId xmlns:p14="http://schemas.microsoft.com/office/powerpoint/2010/main" val="376440605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AB243-503F-BFE0-E08E-64749FE6AC44}"/>
              </a:ext>
            </a:extLst>
          </p:cNvPr>
          <p:cNvSpPr>
            <a:spLocks noGrp="1"/>
          </p:cNvSpPr>
          <p:nvPr>
            <p:ph type="title"/>
          </p:nvPr>
        </p:nvSpPr>
        <p:spPr/>
        <p:txBody>
          <a:bodyPr/>
          <a:lstStyle/>
          <a:p>
            <a:r>
              <a:rPr lang="sv-SE" dirty="0"/>
              <a:t>Regression </a:t>
            </a:r>
            <a:r>
              <a:rPr lang="sv-SE" dirty="0" err="1"/>
              <a:t>analyses</a:t>
            </a:r>
            <a:endParaRPr lang="en-US" dirty="0"/>
          </a:p>
        </p:txBody>
      </p:sp>
      <p:sp>
        <p:nvSpPr>
          <p:cNvPr id="3" name="Content Placeholder 2">
            <a:extLst>
              <a:ext uri="{FF2B5EF4-FFF2-40B4-BE49-F238E27FC236}">
                <a16:creationId xmlns:a16="http://schemas.microsoft.com/office/drawing/2014/main" id="{A08A1FCE-8EF9-2974-65F7-D35A40A80502}"/>
              </a:ext>
            </a:extLst>
          </p:cNvPr>
          <p:cNvSpPr>
            <a:spLocks noGrp="1"/>
          </p:cNvSpPr>
          <p:nvPr>
            <p:ph idx="1"/>
          </p:nvPr>
        </p:nvSpPr>
        <p:spPr/>
        <p:txBody>
          <a:bodyPr/>
          <a:lstStyle/>
          <a:p>
            <a:pPr marL="0" indent="0">
              <a:buNone/>
            </a:pPr>
            <a:r>
              <a:rPr lang="sv-SE" dirty="0"/>
              <a:t>For </a:t>
            </a:r>
            <a:r>
              <a:rPr lang="sv-SE" dirty="0" err="1"/>
              <a:t>our</a:t>
            </a:r>
            <a:r>
              <a:rPr lang="sv-SE" dirty="0"/>
              <a:t> data </a:t>
            </a:r>
            <a:r>
              <a:rPr lang="sv-SE" dirty="0" err="1"/>
              <a:t>analysis</a:t>
            </a:r>
            <a:r>
              <a:rPr lang="sv-SE" dirty="0"/>
              <a:t> </a:t>
            </a:r>
            <a:r>
              <a:rPr lang="sv-SE" dirty="0" err="1"/>
              <a:t>tool</a:t>
            </a:r>
            <a:r>
              <a:rPr lang="sv-SE" dirty="0"/>
              <a:t>, </a:t>
            </a:r>
            <a:r>
              <a:rPr lang="sv-SE" dirty="0" err="1"/>
              <a:t>we</a:t>
            </a:r>
            <a:r>
              <a:rPr lang="sv-SE" dirty="0"/>
              <a:t> </a:t>
            </a:r>
            <a:r>
              <a:rPr lang="sv-SE" dirty="0" err="1"/>
              <a:t>will</a:t>
            </a:r>
            <a:r>
              <a:rPr lang="sv-SE" dirty="0"/>
              <a:t> </a:t>
            </a:r>
            <a:r>
              <a:rPr lang="sv-SE" dirty="0" err="1"/>
              <a:t>use</a:t>
            </a:r>
            <a:r>
              <a:rPr lang="sv-SE" dirty="0"/>
              <a:t> </a:t>
            </a:r>
            <a:r>
              <a:rPr lang="sv-SE" dirty="0" err="1"/>
              <a:t>linear</a:t>
            </a:r>
            <a:r>
              <a:rPr lang="sv-SE" dirty="0"/>
              <a:t> regressions (</a:t>
            </a:r>
            <a:r>
              <a:rPr lang="sv-SE" dirty="0" err="1"/>
              <a:t>which</a:t>
            </a:r>
            <a:r>
              <a:rPr lang="sv-SE" dirty="0"/>
              <a:t> </a:t>
            </a:r>
            <a:r>
              <a:rPr lang="sv-SE" dirty="0" err="1"/>
              <a:t>are</a:t>
            </a:r>
            <a:r>
              <a:rPr lang="sv-SE" dirty="0"/>
              <a:t> </a:t>
            </a:r>
            <a:r>
              <a:rPr lang="sv-SE" dirty="0" err="1"/>
              <a:t>more</a:t>
            </a:r>
            <a:r>
              <a:rPr lang="sv-SE" dirty="0"/>
              <a:t> </a:t>
            </a:r>
            <a:r>
              <a:rPr lang="sv-SE" dirty="0" err="1"/>
              <a:t>powerful</a:t>
            </a:r>
            <a:r>
              <a:rPr lang="sv-SE" dirty="0"/>
              <a:t> </a:t>
            </a:r>
            <a:r>
              <a:rPr lang="sv-SE" dirty="0" err="1"/>
              <a:t>than</a:t>
            </a:r>
            <a:r>
              <a:rPr lang="sv-SE" dirty="0"/>
              <a:t> </a:t>
            </a:r>
            <a:r>
              <a:rPr lang="sv-SE" dirty="0" err="1"/>
              <a:t>NHSTs</a:t>
            </a:r>
            <a:r>
              <a:rPr lang="sv-SE" dirty="0"/>
              <a:t> </a:t>
            </a:r>
            <a:r>
              <a:rPr lang="sv-SE" dirty="0" err="1"/>
              <a:t>but</a:t>
            </a:r>
            <a:r>
              <a:rPr lang="sv-SE" dirty="0"/>
              <a:t> </a:t>
            </a:r>
            <a:r>
              <a:rPr lang="sv-SE" dirty="0" err="1"/>
              <a:t>more</a:t>
            </a:r>
            <a:r>
              <a:rPr lang="sv-SE" dirty="0"/>
              <a:t> </a:t>
            </a:r>
            <a:r>
              <a:rPr lang="sv-SE" dirty="0" err="1"/>
              <a:t>approachable</a:t>
            </a:r>
            <a:r>
              <a:rPr lang="sv-SE" dirty="0"/>
              <a:t> </a:t>
            </a:r>
            <a:r>
              <a:rPr lang="sv-SE" dirty="0" err="1"/>
              <a:t>than</a:t>
            </a:r>
            <a:r>
              <a:rPr lang="sv-SE" dirty="0"/>
              <a:t> </a:t>
            </a:r>
            <a:r>
              <a:rPr lang="sv-SE" dirty="0" err="1"/>
              <a:t>Bayesian</a:t>
            </a:r>
            <a:r>
              <a:rPr lang="sv-SE" dirty="0"/>
              <a:t> data </a:t>
            </a:r>
            <a:r>
              <a:rPr lang="sv-SE" dirty="0" err="1"/>
              <a:t>analysis</a:t>
            </a:r>
            <a:r>
              <a:rPr lang="sv-SE" dirty="0"/>
              <a:t>).</a:t>
            </a:r>
          </a:p>
          <a:p>
            <a:pPr marL="0" indent="0">
              <a:buNone/>
            </a:pPr>
            <a:r>
              <a:rPr lang="sv-SE" dirty="0"/>
              <a:t>Limitations: </a:t>
            </a:r>
            <a:r>
              <a:rPr lang="sv-SE" dirty="0" err="1"/>
              <a:t>assumption</a:t>
            </a:r>
            <a:r>
              <a:rPr lang="sv-SE" dirty="0"/>
              <a:t> </a:t>
            </a:r>
            <a:r>
              <a:rPr lang="sv-SE" dirty="0" err="1"/>
              <a:t>of</a:t>
            </a:r>
            <a:r>
              <a:rPr lang="sv-SE" dirty="0"/>
              <a:t> monotonicity, etc.</a:t>
            </a:r>
          </a:p>
          <a:p>
            <a:pPr marL="0" indent="0">
              <a:buNone/>
            </a:pPr>
            <a:r>
              <a:rPr lang="sv-SE" dirty="0"/>
              <a:t>(</a:t>
            </a:r>
            <a:r>
              <a:rPr lang="sv-SE" dirty="0" err="1"/>
              <a:t>example</a:t>
            </a:r>
            <a:r>
              <a:rPr lang="sv-SE" dirty="0"/>
              <a:t> </a:t>
            </a:r>
            <a:r>
              <a:rPr lang="sv-SE" dirty="0" err="1"/>
              <a:t>of</a:t>
            </a:r>
            <a:r>
              <a:rPr lang="sv-SE" dirty="0"/>
              <a:t> a regression </a:t>
            </a:r>
            <a:r>
              <a:rPr lang="sv-SE" dirty="0" err="1"/>
              <a:t>formula</a:t>
            </a:r>
            <a:r>
              <a:rPr lang="sv-SE" dirty="0"/>
              <a:t> </a:t>
            </a:r>
            <a:r>
              <a:rPr lang="sv-SE" dirty="0" err="1"/>
              <a:t>with</a:t>
            </a:r>
            <a:r>
              <a:rPr lang="sv-SE" dirty="0"/>
              <a:t> </a:t>
            </a:r>
            <a:r>
              <a:rPr lang="sv-SE" dirty="0" err="1"/>
              <a:t>explanations</a:t>
            </a:r>
            <a:r>
              <a:rPr lang="sv-SE" dirty="0"/>
              <a:t>, </a:t>
            </a:r>
            <a:r>
              <a:rPr lang="sv-SE" dirty="0" err="1"/>
              <a:t>regression+data</a:t>
            </a:r>
            <a:r>
              <a:rPr lang="sv-SE" dirty="0"/>
              <a:t>, and </a:t>
            </a:r>
            <a:r>
              <a:rPr lang="sv-SE" dirty="0" err="1"/>
              <a:t>results</a:t>
            </a:r>
            <a:r>
              <a:rPr lang="sv-SE" dirty="0"/>
              <a:t>)</a:t>
            </a:r>
            <a:endParaRPr lang="en-US" dirty="0"/>
          </a:p>
        </p:txBody>
      </p:sp>
      <p:sp>
        <p:nvSpPr>
          <p:cNvPr id="4" name="Date Placeholder 3">
            <a:extLst>
              <a:ext uri="{FF2B5EF4-FFF2-40B4-BE49-F238E27FC236}">
                <a16:creationId xmlns:a16="http://schemas.microsoft.com/office/drawing/2014/main" id="{C9CC0A60-369F-F0DC-30E9-71FD2581535B}"/>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BFBC0A56-DCEB-842D-1DC3-75DA265C55B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A640CAB-C13E-5EB5-F935-34260882F9C2}"/>
              </a:ext>
            </a:extLst>
          </p:cNvPr>
          <p:cNvSpPr>
            <a:spLocks noGrp="1"/>
          </p:cNvSpPr>
          <p:nvPr>
            <p:ph type="sldNum" sz="quarter" idx="12"/>
          </p:nvPr>
        </p:nvSpPr>
        <p:spPr/>
        <p:txBody>
          <a:bodyPr/>
          <a:lstStyle/>
          <a:p>
            <a:fld id="{0FA2D919-C0DE-4971-A2E9-D4AC0031921B}" type="slidenum">
              <a:rPr lang="en-US" smtClean="0"/>
              <a:t>14</a:t>
            </a:fld>
            <a:endParaRPr lang="en-US"/>
          </a:p>
        </p:txBody>
      </p:sp>
    </p:spTree>
    <p:extLst>
      <p:ext uri="{BB962C8B-B14F-4D97-AF65-F5344CB8AC3E}">
        <p14:creationId xmlns:p14="http://schemas.microsoft.com/office/powerpoint/2010/main" val="8558962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A01E6C-DB69-79F2-BCC0-98A63EA77A92}"/>
              </a:ext>
            </a:extLst>
          </p:cNvPr>
          <p:cNvSpPr>
            <a:spLocks noGrp="1"/>
          </p:cNvSpPr>
          <p:nvPr>
            <p:ph type="title"/>
          </p:nvPr>
        </p:nvSpPr>
        <p:spPr/>
        <p:txBody>
          <a:bodyPr/>
          <a:lstStyle/>
          <a:p>
            <a:r>
              <a:rPr lang="en-US" dirty="0"/>
              <a:t>From causal to statistical Models</a:t>
            </a:r>
          </a:p>
        </p:txBody>
      </p:sp>
      <p:sp>
        <p:nvSpPr>
          <p:cNvPr id="3" name="Content Placeholder 2">
            <a:extLst>
              <a:ext uri="{FF2B5EF4-FFF2-40B4-BE49-F238E27FC236}">
                <a16:creationId xmlns:a16="http://schemas.microsoft.com/office/drawing/2014/main" id="{E89FECFB-C43D-85C7-A853-FB43C0AD7B76}"/>
              </a:ext>
            </a:extLst>
          </p:cNvPr>
          <p:cNvSpPr>
            <a:spLocks noGrp="1"/>
          </p:cNvSpPr>
          <p:nvPr>
            <p:ph idx="1"/>
          </p:nvPr>
        </p:nvSpPr>
        <p:spPr/>
        <p:txBody>
          <a:bodyPr/>
          <a:lstStyle/>
          <a:p>
            <a:pPr marL="0" indent="0">
              <a:buNone/>
            </a:pPr>
            <a:r>
              <a:rPr lang="sv-SE" dirty="0"/>
              <a:t>Connection </a:t>
            </a:r>
            <a:r>
              <a:rPr lang="sv-SE" dirty="0" err="1"/>
              <a:t>between</a:t>
            </a:r>
            <a:r>
              <a:rPr lang="sv-SE" dirty="0"/>
              <a:t> </a:t>
            </a:r>
            <a:r>
              <a:rPr lang="sv-SE" dirty="0" err="1"/>
              <a:t>causal</a:t>
            </a:r>
            <a:r>
              <a:rPr lang="sv-SE" dirty="0"/>
              <a:t> and </a:t>
            </a:r>
            <a:r>
              <a:rPr lang="sv-SE" dirty="0" err="1"/>
              <a:t>statistical</a:t>
            </a:r>
            <a:r>
              <a:rPr lang="sv-SE" dirty="0"/>
              <a:t> </a:t>
            </a:r>
            <a:r>
              <a:rPr lang="sv-SE" dirty="0" err="1"/>
              <a:t>models</a:t>
            </a:r>
            <a:r>
              <a:rPr lang="sv-SE" dirty="0"/>
              <a:t>:</a:t>
            </a:r>
          </a:p>
          <a:p>
            <a:r>
              <a:rPr lang="sv-SE" dirty="0" err="1"/>
              <a:t>Causal</a:t>
            </a:r>
            <a:r>
              <a:rPr lang="sv-SE" dirty="0"/>
              <a:t> </a:t>
            </a:r>
            <a:r>
              <a:rPr lang="sv-SE" dirty="0" err="1"/>
              <a:t>models</a:t>
            </a:r>
            <a:r>
              <a:rPr lang="sv-SE" dirty="0"/>
              <a:t> </a:t>
            </a:r>
            <a:r>
              <a:rPr lang="sv-SE" dirty="0" err="1"/>
              <a:t>encode</a:t>
            </a:r>
            <a:r>
              <a:rPr lang="sv-SE" dirty="0"/>
              <a:t> </a:t>
            </a:r>
            <a:r>
              <a:rPr lang="sv-SE" dirty="0" err="1"/>
              <a:t>causal</a:t>
            </a:r>
            <a:r>
              <a:rPr lang="sv-SE" dirty="0"/>
              <a:t> </a:t>
            </a:r>
            <a:r>
              <a:rPr lang="sv-SE" dirty="0" err="1"/>
              <a:t>assumptions</a:t>
            </a:r>
            <a:endParaRPr lang="sv-SE" dirty="0"/>
          </a:p>
          <a:p>
            <a:r>
              <a:rPr lang="sv-SE" dirty="0" err="1"/>
              <a:t>Statistical</a:t>
            </a:r>
            <a:r>
              <a:rPr lang="sv-SE" dirty="0"/>
              <a:t> </a:t>
            </a:r>
            <a:r>
              <a:rPr lang="sv-SE" dirty="0" err="1"/>
              <a:t>models</a:t>
            </a:r>
            <a:r>
              <a:rPr lang="sv-SE" dirty="0"/>
              <a:t> </a:t>
            </a:r>
            <a:r>
              <a:rPr lang="sv-SE" dirty="0" err="1"/>
              <a:t>implements</a:t>
            </a:r>
            <a:r>
              <a:rPr lang="sv-SE" dirty="0"/>
              <a:t> </a:t>
            </a:r>
            <a:r>
              <a:rPr lang="sv-SE" dirty="0" err="1"/>
              <a:t>inference</a:t>
            </a:r>
            <a:endParaRPr lang="sv-SE" dirty="0"/>
          </a:p>
          <a:p>
            <a:pPr marL="0" indent="0">
              <a:buNone/>
            </a:pPr>
            <a:r>
              <a:rPr lang="en-US" dirty="0"/>
              <a:t>Statistical causal inference (SCI) = deriving statistical models from causal models</a:t>
            </a:r>
          </a:p>
          <a:p>
            <a:pPr marL="0" indent="0">
              <a:buNone/>
            </a:pPr>
            <a:r>
              <a:rPr lang="en-US" dirty="0"/>
              <a:t>(how to do this is a major learning outcome of this tutorial)</a:t>
            </a:r>
            <a:endParaRPr lang="sv-SE" dirty="0"/>
          </a:p>
        </p:txBody>
      </p:sp>
      <p:sp>
        <p:nvSpPr>
          <p:cNvPr id="4" name="Date Placeholder 3">
            <a:extLst>
              <a:ext uri="{FF2B5EF4-FFF2-40B4-BE49-F238E27FC236}">
                <a16:creationId xmlns:a16="http://schemas.microsoft.com/office/drawing/2014/main" id="{AB3815D4-0A17-D099-17B5-A1DAFE5AFEEC}"/>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A5116B80-EDE5-8EB8-F144-D105377FDA67}"/>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DCE5599A-9DCA-D75E-0D2F-B954B45DC1A5}"/>
              </a:ext>
            </a:extLst>
          </p:cNvPr>
          <p:cNvSpPr>
            <a:spLocks noGrp="1"/>
          </p:cNvSpPr>
          <p:nvPr>
            <p:ph type="sldNum" sz="quarter" idx="12"/>
          </p:nvPr>
        </p:nvSpPr>
        <p:spPr/>
        <p:txBody>
          <a:bodyPr/>
          <a:lstStyle/>
          <a:p>
            <a:fld id="{0FA2D919-C0DE-4971-A2E9-D4AC0031921B}" type="slidenum">
              <a:rPr lang="en-US" smtClean="0"/>
              <a:t>15</a:t>
            </a:fld>
            <a:endParaRPr lang="en-US"/>
          </a:p>
        </p:txBody>
      </p:sp>
    </p:spTree>
    <p:extLst>
      <p:ext uri="{BB962C8B-B14F-4D97-AF65-F5344CB8AC3E}">
        <p14:creationId xmlns:p14="http://schemas.microsoft.com/office/powerpoint/2010/main" val="2348458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D79717-431B-2210-A855-58DE168C7255}"/>
              </a:ext>
            </a:extLst>
          </p:cNvPr>
          <p:cNvSpPr>
            <a:spLocks noGrp="1"/>
          </p:cNvSpPr>
          <p:nvPr>
            <p:ph type="title"/>
          </p:nvPr>
        </p:nvSpPr>
        <p:spPr/>
        <p:txBody>
          <a:bodyPr/>
          <a:lstStyle/>
          <a:p>
            <a:r>
              <a:rPr lang="en-US" dirty="0"/>
              <a:t>Pedagogy of this Tutorial</a:t>
            </a:r>
          </a:p>
        </p:txBody>
      </p:sp>
      <p:sp>
        <p:nvSpPr>
          <p:cNvPr id="3" name="Content Placeholder 2">
            <a:extLst>
              <a:ext uri="{FF2B5EF4-FFF2-40B4-BE49-F238E27FC236}">
                <a16:creationId xmlns:a16="http://schemas.microsoft.com/office/drawing/2014/main" id="{116E2723-508A-E6BA-43AC-4A01FE368918}"/>
              </a:ext>
            </a:extLst>
          </p:cNvPr>
          <p:cNvSpPr>
            <a:spLocks noGrp="1"/>
          </p:cNvSpPr>
          <p:nvPr>
            <p:ph idx="1"/>
          </p:nvPr>
        </p:nvSpPr>
        <p:spPr/>
        <p:txBody>
          <a:bodyPr/>
          <a:lstStyle/>
          <a:p>
            <a:pPr marL="0" indent="0">
              <a:buNone/>
            </a:pPr>
            <a:r>
              <a:rPr lang="sv-SE" dirty="0" err="1"/>
              <a:t>With</a:t>
            </a:r>
            <a:r>
              <a:rPr lang="sv-SE" dirty="0"/>
              <a:t> all </a:t>
            </a:r>
            <a:r>
              <a:rPr lang="sv-SE" dirty="0" err="1"/>
              <a:t>of</a:t>
            </a:r>
            <a:r>
              <a:rPr lang="sv-SE" dirty="0"/>
              <a:t> </a:t>
            </a:r>
            <a:r>
              <a:rPr lang="sv-SE" dirty="0" err="1"/>
              <a:t>these</a:t>
            </a:r>
            <a:r>
              <a:rPr lang="sv-SE" dirty="0"/>
              <a:t> fundamentals, </a:t>
            </a:r>
            <a:r>
              <a:rPr lang="sv-SE" dirty="0" err="1"/>
              <a:t>this</a:t>
            </a:r>
            <a:r>
              <a:rPr lang="sv-SE" dirty="0"/>
              <a:t> is </a:t>
            </a:r>
            <a:r>
              <a:rPr lang="sv-SE" dirty="0" err="1"/>
              <a:t>how</a:t>
            </a:r>
            <a:r>
              <a:rPr lang="sv-SE" dirty="0"/>
              <a:t> the </a:t>
            </a:r>
            <a:r>
              <a:rPr lang="sv-SE" dirty="0" err="1"/>
              <a:t>following</a:t>
            </a:r>
            <a:r>
              <a:rPr lang="sv-SE" dirty="0"/>
              <a:t> </a:t>
            </a:r>
            <a:r>
              <a:rPr lang="sv-SE" dirty="0" err="1"/>
              <a:t>examples</a:t>
            </a:r>
            <a:r>
              <a:rPr lang="sv-SE" dirty="0"/>
              <a:t> </a:t>
            </a:r>
            <a:r>
              <a:rPr lang="sv-SE" dirty="0" err="1"/>
              <a:t>will</a:t>
            </a:r>
            <a:r>
              <a:rPr lang="sv-SE" dirty="0"/>
              <a:t> look like:</a:t>
            </a:r>
          </a:p>
          <a:p>
            <a:pPr marL="0" indent="0">
              <a:buNone/>
            </a:pPr>
            <a:r>
              <a:rPr lang="sv-SE" dirty="0"/>
              <a:t>(</a:t>
            </a:r>
            <a:r>
              <a:rPr lang="sv-SE" dirty="0" err="1"/>
              <a:t>example</a:t>
            </a:r>
            <a:r>
              <a:rPr lang="sv-SE" dirty="0"/>
              <a:t> </a:t>
            </a:r>
            <a:r>
              <a:rPr lang="sv-SE" dirty="0" err="1"/>
              <a:t>phenomenon</a:t>
            </a:r>
            <a:r>
              <a:rPr lang="sv-SE" dirty="0"/>
              <a:t> x -&gt; y </a:t>
            </a:r>
            <a:r>
              <a:rPr lang="sv-SE" dirty="0" err="1"/>
              <a:t>with</a:t>
            </a:r>
            <a:r>
              <a:rPr lang="sv-SE" dirty="0"/>
              <a:t> </a:t>
            </a:r>
            <a:r>
              <a:rPr lang="sv-SE" i="1" dirty="0" err="1"/>
              <a:t>assumed</a:t>
            </a:r>
            <a:r>
              <a:rPr lang="sv-SE" i="1" dirty="0"/>
              <a:t> </a:t>
            </a:r>
            <a:r>
              <a:rPr lang="sv-SE" dirty="0"/>
              <a:t>DAG and data)</a:t>
            </a:r>
          </a:p>
          <a:p>
            <a:pPr marL="0" indent="0">
              <a:buNone/>
            </a:pPr>
            <a:r>
              <a:rPr lang="sv-SE" dirty="0"/>
              <a:t>(derivation </a:t>
            </a:r>
            <a:r>
              <a:rPr lang="sv-SE" dirty="0" err="1"/>
              <a:t>of</a:t>
            </a:r>
            <a:r>
              <a:rPr lang="sv-SE" dirty="0"/>
              <a:t> a </a:t>
            </a:r>
            <a:r>
              <a:rPr lang="sv-SE" dirty="0" err="1"/>
              <a:t>statistical</a:t>
            </a:r>
            <a:r>
              <a:rPr lang="sv-SE" dirty="0"/>
              <a:t> </a:t>
            </a:r>
            <a:r>
              <a:rPr lang="sv-SE" dirty="0" err="1"/>
              <a:t>model</a:t>
            </a:r>
            <a:r>
              <a:rPr lang="sv-SE" dirty="0"/>
              <a:t>, </a:t>
            </a:r>
            <a:r>
              <a:rPr lang="sv-SE" dirty="0" err="1"/>
              <a:t>running</a:t>
            </a:r>
            <a:r>
              <a:rPr lang="sv-SE" dirty="0"/>
              <a:t> a regression </a:t>
            </a:r>
            <a:r>
              <a:rPr lang="sv-SE" dirty="0" err="1"/>
              <a:t>analysis</a:t>
            </a:r>
            <a:r>
              <a:rPr lang="sv-SE" dirty="0"/>
              <a:t>)</a:t>
            </a:r>
          </a:p>
          <a:p>
            <a:pPr marL="0" indent="0">
              <a:buNone/>
            </a:pPr>
            <a:r>
              <a:rPr lang="sv-SE" dirty="0"/>
              <a:t>(</a:t>
            </a:r>
            <a:r>
              <a:rPr lang="sv-SE" dirty="0" err="1"/>
              <a:t>comparing</a:t>
            </a:r>
            <a:r>
              <a:rPr lang="sv-SE" dirty="0"/>
              <a:t> the </a:t>
            </a:r>
            <a:r>
              <a:rPr lang="sv-SE" dirty="0" err="1"/>
              <a:t>results</a:t>
            </a:r>
            <a:r>
              <a:rPr lang="sv-SE" dirty="0"/>
              <a:t> </a:t>
            </a:r>
            <a:r>
              <a:rPr lang="sv-SE" dirty="0" err="1"/>
              <a:t>of</a:t>
            </a:r>
            <a:r>
              <a:rPr lang="sv-SE" dirty="0"/>
              <a:t> the regression </a:t>
            </a:r>
            <a:r>
              <a:rPr lang="sv-SE" dirty="0" err="1"/>
              <a:t>analysis</a:t>
            </a:r>
            <a:r>
              <a:rPr lang="sv-SE" dirty="0"/>
              <a:t> </a:t>
            </a:r>
            <a:r>
              <a:rPr lang="sv-SE" dirty="0" err="1"/>
              <a:t>with</a:t>
            </a:r>
            <a:r>
              <a:rPr lang="sv-SE" dirty="0"/>
              <a:t> the </a:t>
            </a:r>
            <a:r>
              <a:rPr lang="sv-SE" dirty="0" err="1"/>
              <a:t>values</a:t>
            </a:r>
            <a:r>
              <a:rPr lang="sv-SE" dirty="0"/>
              <a:t> </a:t>
            </a:r>
            <a:r>
              <a:rPr lang="sv-SE" dirty="0" err="1"/>
              <a:t>of</a:t>
            </a:r>
            <a:r>
              <a:rPr lang="sv-SE" dirty="0"/>
              <a:t> the simulation: </a:t>
            </a:r>
            <a:r>
              <a:rPr lang="sv-SE" dirty="0" err="1"/>
              <a:t>if</a:t>
            </a:r>
            <a:r>
              <a:rPr lang="sv-SE" dirty="0"/>
              <a:t> </a:t>
            </a:r>
            <a:r>
              <a:rPr lang="sv-SE" dirty="0" err="1"/>
              <a:t>they</a:t>
            </a:r>
            <a:r>
              <a:rPr lang="sv-SE" dirty="0"/>
              <a:t> </a:t>
            </a:r>
            <a:r>
              <a:rPr lang="sv-SE" dirty="0" err="1"/>
              <a:t>overlap</a:t>
            </a:r>
            <a:r>
              <a:rPr lang="sv-SE" dirty="0"/>
              <a:t>, </a:t>
            </a:r>
            <a:r>
              <a:rPr lang="sv-SE" dirty="0" err="1"/>
              <a:t>we</a:t>
            </a:r>
            <a:r>
              <a:rPr lang="sv-SE" dirty="0"/>
              <a:t> </a:t>
            </a:r>
            <a:r>
              <a:rPr lang="sv-SE" dirty="0" err="1"/>
              <a:t>inferred</a:t>
            </a:r>
            <a:r>
              <a:rPr lang="sv-SE" dirty="0"/>
              <a:t> the </a:t>
            </a:r>
            <a:r>
              <a:rPr lang="sv-SE" dirty="0" err="1"/>
              <a:t>correct</a:t>
            </a:r>
            <a:r>
              <a:rPr lang="sv-SE" dirty="0"/>
              <a:t> </a:t>
            </a:r>
            <a:r>
              <a:rPr lang="sv-SE" dirty="0" err="1"/>
              <a:t>causal</a:t>
            </a:r>
            <a:r>
              <a:rPr lang="sv-SE" dirty="0"/>
              <a:t> </a:t>
            </a:r>
            <a:r>
              <a:rPr lang="sv-SE" dirty="0" err="1"/>
              <a:t>conclusion</a:t>
            </a:r>
            <a:r>
              <a:rPr lang="sv-SE" dirty="0"/>
              <a:t>)</a:t>
            </a:r>
          </a:p>
          <a:p>
            <a:pPr marL="0" indent="0">
              <a:buNone/>
            </a:pPr>
            <a:r>
              <a:rPr lang="sv-SE" dirty="0"/>
              <a:t>(</a:t>
            </a:r>
            <a:r>
              <a:rPr lang="sv-SE" dirty="0" err="1"/>
              <a:t>revealing</a:t>
            </a:r>
            <a:r>
              <a:rPr lang="sv-SE" dirty="0"/>
              <a:t> the </a:t>
            </a:r>
            <a:r>
              <a:rPr lang="sv-SE" i="1" dirty="0" err="1"/>
              <a:t>actual</a:t>
            </a:r>
            <a:r>
              <a:rPr lang="sv-SE" i="1" dirty="0"/>
              <a:t> </a:t>
            </a:r>
            <a:r>
              <a:rPr lang="sv-SE" dirty="0"/>
              <a:t>DAG </a:t>
            </a:r>
            <a:r>
              <a:rPr lang="sv-SE" dirty="0" err="1"/>
              <a:t>with</a:t>
            </a:r>
            <a:r>
              <a:rPr lang="sv-SE" dirty="0"/>
              <a:t> simulation </a:t>
            </a:r>
            <a:r>
              <a:rPr lang="sv-SE" dirty="0" err="1"/>
              <a:t>weights</a:t>
            </a:r>
            <a:r>
              <a:rPr lang="sv-SE" dirty="0"/>
              <a:t>)</a:t>
            </a:r>
          </a:p>
        </p:txBody>
      </p:sp>
      <p:sp>
        <p:nvSpPr>
          <p:cNvPr id="4" name="Date Placeholder 3">
            <a:extLst>
              <a:ext uri="{FF2B5EF4-FFF2-40B4-BE49-F238E27FC236}">
                <a16:creationId xmlns:a16="http://schemas.microsoft.com/office/drawing/2014/main" id="{486B42AD-5FF6-3C6B-154B-70788EB47247}"/>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F36C80CB-5BD2-3956-909D-A2041B01D2FC}"/>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A8C1FFD-70A7-10CA-9A83-4FBE423CE1F9}"/>
              </a:ext>
            </a:extLst>
          </p:cNvPr>
          <p:cNvSpPr>
            <a:spLocks noGrp="1"/>
          </p:cNvSpPr>
          <p:nvPr>
            <p:ph type="sldNum" sz="quarter" idx="12"/>
          </p:nvPr>
        </p:nvSpPr>
        <p:spPr/>
        <p:txBody>
          <a:bodyPr/>
          <a:lstStyle/>
          <a:p>
            <a:fld id="{0FA2D919-C0DE-4971-A2E9-D4AC0031921B}" type="slidenum">
              <a:rPr lang="en-US" smtClean="0"/>
              <a:t>16</a:t>
            </a:fld>
            <a:endParaRPr lang="en-US"/>
          </a:p>
        </p:txBody>
      </p:sp>
    </p:spTree>
    <p:extLst>
      <p:ext uri="{BB962C8B-B14F-4D97-AF65-F5344CB8AC3E}">
        <p14:creationId xmlns:p14="http://schemas.microsoft.com/office/powerpoint/2010/main" val="2274188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D5246-3BED-9B8C-7CC3-745A5B9DAEEC}"/>
              </a:ext>
            </a:extLst>
          </p:cNvPr>
          <p:cNvSpPr>
            <a:spLocks noGrp="1"/>
          </p:cNvSpPr>
          <p:nvPr>
            <p:ph type="title"/>
          </p:nvPr>
        </p:nvSpPr>
        <p:spPr/>
        <p:txBody>
          <a:bodyPr/>
          <a:lstStyle/>
          <a:p>
            <a:r>
              <a:rPr lang="en-US" dirty="0"/>
              <a:t>Causal Inference I</a:t>
            </a:r>
          </a:p>
        </p:txBody>
      </p:sp>
      <p:sp>
        <p:nvSpPr>
          <p:cNvPr id="3" name="Text Placeholder 2">
            <a:extLst>
              <a:ext uri="{FF2B5EF4-FFF2-40B4-BE49-F238E27FC236}">
                <a16:creationId xmlns:a16="http://schemas.microsoft.com/office/drawing/2014/main" id="{948E0F1F-0BFC-2071-C843-139FD4439B6F}"/>
              </a:ext>
            </a:extLst>
          </p:cNvPr>
          <p:cNvSpPr>
            <a:spLocks noGrp="1"/>
          </p:cNvSpPr>
          <p:nvPr>
            <p:ph type="body" idx="1"/>
          </p:nvPr>
        </p:nvSpPr>
        <p:spPr/>
        <p:txBody>
          <a:bodyPr/>
          <a:lstStyle/>
          <a:p>
            <a:r>
              <a:rPr lang="en-US" dirty="0"/>
              <a:t>Confounders and Mediators</a:t>
            </a:r>
          </a:p>
        </p:txBody>
      </p:sp>
      <p:sp>
        <p:nvSpPr>
          <p:cNvPr id="4" name="Date Placeholder 3">
            <a:extLst>
              <a:ext uri="{FF2B5EF4-FFF2-40B4-BE49-F238E27FC236}">
                <a16:creationId xmlns:a16="http://schemas.microsoft.com/office/drawing/2014/main" id="{93755037-50BD-1D61-59B2-DD05C677F6B9}"/>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8BF7982B-EC53-86B8-8606-8F1307AEF74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0DEC97F9-3760-7F43-C06D-CE23A2CF262E}"/>
              </a:ext>
            </a:extLst>
          </p:cNvPr>
          <p:cNvSpPr>
            <a:spLocks noGrp="1"/>
          </p:cNvSpPr>
          <p:nvPr>
            <p:ph type="sldNum" sz="quarter" idx="12"/>
          </p:nvPr>
        </p:nvSpPr>
        <p:spPr/>
        <p:txBody>
          <a:bodyPr/>
          <a:lstStyle/>
          <a:p>
            <a:fld id="{0FA2D919-C0DE-4971-A2E9-D4AC0031921B}" type="slidenum">
              <a:rPr lang="en-US" smtClean="0"/>
              <a:t>17</a:t>
            </a:fld>
            <a:endParaRPr lang="en-US"/>
          </a:p>
        </p:txBody>
      </p:sp>
    </p:spTree>
    <p:extLst>
      <p:ext uri="{BB962C8B-B14F-4D97-AF65-F5344CB8AC3E}">
        <p14:creationId xmlns:p14="http://schemas.microsoft.com/office/powerpoint/2010/main" val="11225156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65D9BB5-6C97-CE52-1901-536B40624E58}"/>
              </a:ext>
            </a:extLst>
          </p:cNvPr>
          <p:cNvSpPr>
            <a:spLocks noGrp="1"/>
          </p:cNvSpPr>
          <p:nvPr>
            <p:ph type="title"/>
          </p:nvPr>
        </p:nvSpPr>
        <p:spPr/>
        <p:txBody>
          <a:bodyPr/>
          <a:lstStyle/>
          <a:p>
            <a:r>
              <a:rPr lang="en-US" dirty="0"/>
              <a:t>Statistical Causal Inference from Observational Data</a:t>
            </a:r>
          </a:p>
        </p:txBody>
      </p:sp>
      <p:sp>
        <p:nvSpPr>
          <p:cNvPr id="4" name="Date Placeholder 3">
            <a:extLst>
              <a:ext uri="{FF2B5EF4-FFF2-40B4-BE49-F238E27FC236}">
                <a16:creationId xmlns:a16="http://schemas.microsoft.com/office/drawing/2014/main" id="{A5884245-F52B-9559-90F1-B925F958AAD6}"/>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2A1F4DF7-0591-2037-3C8D-E68A5043212F}"/>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098E9853-1428-A9F7-FB16-CD15DFF9E571}"/>
              </a:ext>
            </a:extLst>
          </p:cNvPr>
          <p:cNvSpPr>
            <a:spLocks noGrp="1"/>
          </p:cNvSpPr>
          <p:nvPr>
            <p:ph type="sldNum" sz="quarter" idx="12"/>
          </p:nvPr>
        </p:nvSpPr>
        <p:spPr/>
        <p:txBody>
          <a:bodyPr/>
          <a:lstStyle/>
          <a:p>
            <a:fld id="{0FA2D919-C0DE-4971-A2E9-D4AC0031921B}" type="slidenum">
              <a:rPr lang="en-US" smtClean="0"/>
              <a:t>18</a:t>
            </a:fld>
            <a:endParaRPr lang="en-US"/>
          </a:p>
        </p:txBody>
      </p:sp>
      <p:sp>
        <p:nvSpPr>
          <p:cNvPr id="9" name="Content Placeholder 2">
            <a:extLst>
              <a:ext uri="{FF2B5EF4-FFF2-40B4-BE49-F238E27FC236}">
                <a16:creationId xmlns:a16="http://schemas.microsoft.com/office/drawing/2014/main" id="{CBDE9AA9-90AB-0A52-014D-2AE79524E70D}"/>
              </a:ext>
            </a:extLst>
          </p:cNvPr>
          <p:cNvSpPr txBox="1">
            <a:spLocks/>
          </p:cNvSpPr>
          <p:nvPr/>
        </p:nvSpPr>
        <p:spPr>
          <a:xfrm>
            <a:off x="838200" y="1825625"/>
            <a:ext cx="10515600" cy="17448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dirty="0"/>
              <a:t>Since (1) most relationships of interest are rarely limited to only two variables and (2) these additional variables may interact with the relationship of interest in unforeseen ways, we need to be aware of </a:t>
            </a:r>
            <a:r>
              <a:rPr lang="en-US" i="1" dirty="0"/>
              <a:t>how</a:t>
            </a:r>
            <a:r>
              <a:rPr lang="en-US" dirty="0"/>
              <a:t> they can interact.</a:t>
            </a:r>
          </a:p>
        </p:txBody>
      </p:sp>
    </p:spTree>
    <p:extLst>
      <p:ext uri="{BB962C8B-B14F-4D97-AF65-F5344CB8AC3E}">
        <p14:creationId xmlns:p14="http://schemas.microsoft.com/office/powerpoint/2010/main" val="6396890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209F160-BB08-C1ED-0F82-9A7002A7D28D}"/>
              </a:ext>
            </a:extLst>
          </p:cNvPr>
          <p:cNvSpPr>
            <a:spLocks noGrp="1"/>
          </p:cNvSpPr>
          <p:nvPr>
            <p:ph type="title"/>
          </p:nvPr>
        </p:nvSpPr>
        <p:spPr/>
        <p:txBody>
          <a:bodyPr/>
          <a:lstStyle/>
          <a:p>
            <a:r>
              <a:rPr lang="sv-SE" dirty="0"/>
              <a:t>(</a:t>
            </a:r>
            <a:r>
              <a:rPr lang="sv-SE" dirty="0" err="1"/>
              <a:t>Confounding</a:t>
            </a:r>
            <a:r>
              <a:rPr lang="sv-SE" dirty="0"/>
              <a:t>)</a:t>
            </a:r>
            <a:endParaRPr lang="en-US" dirty="0"/>
          </a:p>
        </p:txBody>
      </p:sp>
      <p:sp>
        <p:nvSpPr>
          <p:cNvPr id="8" name="Content Placeholder 7">
            <a:extLst>
              <a:ext uri="{FF2B5EF4-FFF2-40B4-BE49-F238E27FC236}">
                <a16:creationId xmlns:a16="http://schemas.microsoft.com/office/drawing/2014/main" id="{C4ADB0C9-8D46-E745-607E-9C560680B81B}"/>
              </a:ext>
            </a:extLst>
          </p:cNvPr>
          <p:cNvSpPr>
            <a:spLocks noGrp="1"/>
          </p:cNvSpPr>
          <p:nvPr>
            <p:ph idx="1"/>
          </p:nvPr>
        </p:nvSpPr>
        <p:spPr/>
        <p:txBody>
          <a:bodyPr/>
          <a:lstStyle/>
          <a:p>
            <a:pPr marL="0" indent="0">
              <a:buNone/>
            </a:pPr>
            <a:r>
              <a:rPr lang="sv-SE" dirty="0" err="1"/>
              <a:t>Example</a:t>
            </a:r>
            <a:r>
              <a:rPr lang="sv-SE" dirty="0"/>
              <a:t>: </a:t>
            </a:r>
          </a:p>
          <a:p>
            <a:r>
              <a:rPr lang="sv-SE" dirty="0"/>
              <a:t>(</a:t>
            </a:r>
            <a:r>
              <a:rPr lang="sv-SE" dirty="0" err="1"/>
              <a:t>assumed</a:t>
            </a:r>
            <a:r>
              <a:rPr lang="sv-SE" dirty="0"/>
              <a:t> </a:t>
            </a:r>
            <a:r>
              <a:rPr lang="sv-SE" dirty="0" err="1"/>
              <a:t>causal</a:t>
            </a:r>
            <a:r>
              <a:rPr lang="sv-SE" dirty="0"/>
              <a:t> DAG </a:t>
            </a:r>
            <a:r>
              <a:rPr lang="sv-SE" dirty="0" err="1"/>
              <a:t>of</a:t>
            </a:r>
            <a:r>
              <a:rPr lang="sv-SE" dirty="0"/>
              <a:t> x-&gt;y and z-&gt;y </a:t>
            </a:r>
            <a:r>
              <a:rPr lang="sv-SE" dirty="0" err="1"/>
              <a:t>with</a:t>
            </a:r>
            <a:r>
              <a:rPr lang="sv-SE" dirty="0"/>
              <a:t> </a:t>
            </a:r>
            <a:r>
              <a:rPr lang="sv-SE" dirty="0" err="1"/>
              <a:t>simulated</a:t>
            </a:r>
            <a:r>
              <a:rPr lang="sv-SE" dirty="0"/>
              <a:t> data)</a:t>
            </a:r>
          </a:p>
          <a:p>
            <a:r>
              <a:rPr lang="sv-SE" dirty="0"/>
              <a:t>(</a:t>
            </a:r>
            <a:r>
              <a:rPr lang="sv-SE" dirty="0" err="1"/>
              <a:t>running</a:t>
            </a:r>
            <a:r>
              <a:rPr lang="sv-SE" dirty="0"/>
              <a:t> </a:t>
            </a:r>
            <a:r>
              <a:rPr lang="sv-SE" dirty="0" err="1"/>
              <a:t>y~x</a:t>
            </a:r>
            <a:r>
              <a:rPr lang="sv-SE" dirty="0"/>
              <a:t> and </a:t>
            </a:r>
            <a:r>
              <a:rPr lang="sv-SE" dirty="0" err="1"/>
              <a:t>y~x+z</a:t>
            </a:r>
            <a:r>
              <a:rPr lang="sv-SE" dirty="0"/>
              <a:t> and </a:t>
            </a:r>
            <a:r>
              <a:rPr lang="sv-SE" dirty="0" err="1"/>
              <a:t>comparing</a:t>
            </a:r>
            <a:r>
              <a:rPr lang="sv-SE" dirty="0"/>
              <a:t> the </a:t>
            </a:r>
            <a:r>
              <a:rPr lang="sv-SE" dirty="0" err="1"/>
              <a:t>results</a:t>
            </a:r>
            <a:r>
              <a:rPr lang="sv-SE" dirty="0"/>
              <a:t>)</a:t>
            </a:r>
          </a:p>
          <a:p>
            <a:r>
              <a:rPr lang="sv-SE" dirty="0"/>
              <a:t>(</a:t>
            </a:r>
            <a:r>
              <a:rPr lang="sv-SE" dirty="0" err="1"/>
              <a:t>revealing</a:t>
            </a:r>
            <a:r>
              <a:rPr lang="sv-SE" dirty="0"/>
              <a:t> the </a:t>
            </a:r>
            <a:r>
              <a:rPr lang="sv-SE" dirty="0" err="1"/>
              <a:t>correct</a:t>
            </a:r>
            <a:r>
              <a:rPr lang="sv-SE" dirty="0"/>
              <a:t> DAG </a:t>
            </a:r>
            <a:r>
              <a:rPr lang="sv-SE" dirty="0" err="1"/>
              <a:t>that</a:t>
            </a:r>
            <a:r>
              <a:rPr lang="sv-SE" dirty="0"/>
              <a:t> </a:t>
            </a:r>
            <a:r>
              <a:rPr lang="sv-SE" dirty="0" err="1"/>
              <a:t>also</a:t>
            </a:r>
            <a:r>
              <a:rPr lang="sv-SE" dirty="0"/>
              <a:t> </a:t>
            </a:r>
            <a:r>
              <a:rPr lang="sv-SE" dirty="0" err="1"/>
              <a:t>includes</a:t>
            </a:r>
            <a:r>
              <a:rPr lang="sv-SE" dirty="0"/>
              <a:t> z-&gt;x)</a:t>
            </a:r>
            <a:endParaRPr lang="en-US" dirty="0"/>
          </a:p>
        </p:txBody>
      </p:sp>
      <p:sp>
        <p:nvSpPr>
          <p:cNvPr id="4" name="Date Placeholder 3">
            <a:extLst>
              <a:ext uri="{FF2B5EF4-FFF2-40B4-BE49-F238E27FC236}">
                <a16:creationId xmlns:a16="http://schemas.microsoft.com/office/drawing/2014/main" id="{1D22A7B2-35E6-2E09-4F41-3D07706AB035}"/>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E4661E3C-F52F-2DA2-36E2-33D678B70F6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9E2188C-DFE3-964B-D15E-6DDB7A66C13A}"/>
              </a:ext>
            </a:extLst>
          </p:cNvPr>
          <p:cNvSpPr>
            <a:spLocks noGrp="1"/>
          </p:cNvSpPr>
          <p:nvPr>
            <p:ph type="sldNum" sz="quarter" idx="12"/>
          </p:nvPr>
        </p:nvSpPr>
        <p:spPr/>
        <p:txBody>
          <a:bodyPr/>
          <a:lstStyle/>
          <a:p>
            <a:fld id="{0FA2D919-C0DE-4971-A2E9-D4AC0031921B}" type="slidenum">
              <a:rPr lang="en-US" smtClean="0"/>
              <a:t>19</a:t>
            </a:fld>
            <a:endParaRPr lang="en-US"/>
          </a:p>
        </p:txBody>
      </p:sp>
    </p:spTree>
    <p:extLst>
      <p:ext uri="{BB962C8B-B14F-4D97-AF65-F5344CB8AC3E}">
        <p14:creationId xmlns:p14="http://schemas.microsoft.com/office/powerpoint/2010/main" val="3715286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2452CE-73D5-F9AA-FDFA-AB59FE178050}"/>
              </a:ext>
            </a:extLst>
          </p:cNvPr>
          <p:cNvSpPr>
            <a:spLocks noGrp="1"/>
          </p:cNvSpPr>
          <p:nvPr>
            <p:ph type="title"/>
          </p:nvPr>
        </p:nvSpPr>
        <p:spPr/>
        <p:txBody>
          <a:bodyPr/>
          <a:lstStyle/>
          <a:p>
            <a:r>
              <a:rPr lang="en-US" dirty="0"/>
              <a:t>Overview</a:t>
            </a:r>
          </a:p>
        </p:txBody>
      </p:sp>
      <p:sp>
        <p:nvSpPr>
          <p:cNvPr id="4" name="Date Placeholder 3">
            <a:extLst>
              <a:ext uri="{FF2B5EF4-FFF2-40B4-BE49-F238E27FC236}">
                <a16:creationId xmlns:a16="http://schemas.microsoft.com/office/drawing/2014/main" id="{9140C1D8-6D3E-30A6-8E56-91992FD3CE97}"/>
              </a:ext>
            </a:extLst>
          </p:cNvPr>
          <p:cNvSpPr>
            <a:spLocks noGrp="1"/>
          </p:cNvSpPr>
          <p:nvPr>
            <p:ph type="dt" sz="half" idx="10"/>
          </p:nvPr>
        </p:nvSpPr>
        <p:spPr/>
        <p:txBody>
          <a:bodyPr/>
          <a:lstStyle/>
          <a:p>
            <a:fld id="{3DC0E102-9A36-4A87-9A15-82104AF8337B}" type="datetime1">
              <a:rPr lang="de-DE" smtClean="0"/>
              <a:t>08.04.2025</a:t>
            </a:fld>
            <a:endParaRPr lang="en-US"/>
          </a:p>
        </p:txBody>
      </p:sp>
      <p:sp>
        <p:nvSpPr>
          <p:cNvPr id="5" name="Footer Placeholder 4">
            <a:extLst>
              <a:ext uri="{FF2B5EF4-FFF2-40B4-BE49-F238E27FC236}">
                <a16:creationId xmlns:a16="http://schemas.microsoft.com/office/drawing/2014/main" id="{E78C7B7A-0591-794F-B923-5879A279E7C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75773938-22CB-DF40-124B-8C67EE9B2290}"/>
              </a:ext>
            </a:extLst>
          </p:cNvPr>
          <p:cNvSpPr>
            <a:spLocks noGrp="1"/>
          </p:cNvSpPr>
          <p:nvPr>
            <p:ph type="sldNum" sz="quarter" idx="12"/>
          </p:nvPr>
        </p:nvSpPr>
        <p:spPr/>
        <p:txBody>
          <a:bodyPr/>
          <a:lstStyle/>
          <a:p>
            <a:fld id="{0FA2D919-C0DE-4971-A2E9-D4AC0031921B}" type="slidenum">
              <a:rPr lang="en-US" smtClean="0"/>
              <a:t>2</a:t>
            </a:fld>
            <a:endParaRPr lang="en-US"/>
          </a:p>
        </p:txBody>
      </p:sp>
      <p:graphicFrame>
        <p:nvGraphicFramePr>
          <p:cNvPr id="7" name="Table 6">
            <a:extLst>
              <a:ext uri="{FF2B5EF4-FFF2-40B4-BE49-F238E27FC236}">
                <a16:creationId xmlns:a16="http://schemas.microsoft.com/office/drawing/2014/main" id="{14DD6E82-8A6A-8C01-7341-89DDBDB70FBC}"/>
              </a:ext>
            </a:extLst>
          </p:cNvPr>
          <p:cNvGraphicFramePr>
            <a:graphicFrameLocks noGrp="1"/>
          </p:cNvGraphicFramePr>
          <p:nvPr>
            <p:extLst>
              <p:ext uri="{D42A27DB-BD31-4B8C-83A1-F6EECF244321}">
                <p14:modId xmlns:p14="http://schemas.microsoft.com/office/powerpoint/2010/main" val="1568406709"/>
              </p:ext>
            </p:extLst>
          </p:nvPr>
        </p:nvGraphicFramePr>
        <p:xfrm>
          <a:off x="838199" y="1690688"/>
          <a:ext cx="10515600" cy="3606800"/>
        </p:xfrm>
        <a:graphic>
          <a:graphicData uri="http://schemas.openxmlformats.org/drawingml/2006/table">
            <a:tbl>
              <a:tblPr firstRow="1" bandRow="1">
                <a:tableStyleId>{073A0DAA-6AF3-43AB-8588-CEC1D06C72B9}</a:tableStyleId>
              </a:tblPr>
              <a:tblGrid>
                <a:gridCol w="2105026">
                  <a:extLst>
                    <a:ext uri="{9D8B030D-6E8A-4147-A177-3AD203B41FA5}">
                      <a16:colId xmlns:a16="http://schemas.microsoft.com/office/drawing/2014/main" val="4060947080"/>
                    </a:ext>
                  </a:extLst>
                </a:gridCol>
                <a:gridCol w="1428750">
                  <a:extLst>
                    <a:ext uri="{9D8B030D-6E8A-4147-A177-3AD203B41FA5}">
                      <a16:colId xmlns:a16="http://schemas.microsoft.com/office/drawing/2014/main" val="1711192878"/>
                    </a:ext>
                  </a:extLst>
                </a:gridCol>
                <a:gridCol w="4800600">
                  <a:extLst>
                    <a:ext uri="{9D8B030D-6E8A-4147-A177-3AD203B41FA5}">
                      <a16:colId xmlns:a16="http://schemas.microsoft.com/office/drawing/2014/main" val="2617493845"/>
                    </a:ext>
                  </a:extLst>
                </a:gridCol>
                <a:gridCol w="2181224">
                  <a:extLst>
                    <a:ext uri="{9D8B030D-6E8A-4147-A177-3AD203B41FA5}">
                      <a16:colId xmlns:a16="http://schemas.microsoft.com/office/drawing/2014/main" val="3235810340"/>
                    </a:ext>
                  </a:extLst>
                </a:gridCol>
              </a:tblGrid>
              <a:tr h="370840">
                <a:tc>
                  <a:txBody>
                    <a:bodyPr/>
                    <a:lstStyle/>
                    <a:p>
                      <a:r>
                        <a:rPr lang="en-US" noProof="0" dirty="0"/>
                        <a:t>Session</a:t>
                      </a:r>
                    </a:p>
                  </a:txBody>
                  <a:tcPr/>
                </a:tc>
                <a:tc>
                  <a:txBody>
                    <a:bodyPr/>
                    <a:lstStyle/>
                    <a:p>
                      <a:r>
                        <a:rPr lang="en-US" noProof="0" dirty="0"/>
                        <a:t>Time</a:t>
                      </a:r>
                    </a:p>
                  </a:txBody>
                  <a:tcPr/>
                </a:tc>
                <a:tc>
                  <a:txBody>
                    <a:bodyPr/>
                    <a:lstStyle/>
                    <a:p>
                      <a:r>
                        <a:rPr lang="en-US" noProof="0" dirty="0"/>
                        <a:t>Content</a:t>
                      </a:r>
                    </a:p>
                  </a:txBody>
                  <a:tcPr/>
                </a:tc>
                <a:tc>
                  <a:txBody>
                    <a:bodyPr/>
                    <a:lstStyle/>
                    <a:p>
                      <a:r>
                        <a:rPr lang="en-US" noProof="0" dirty="0"/>
                        <a:t>Style</a:t>
                      </a:r>
                    </a:p>
                  </a:txBody>
                  <a:tcPr/>
                </a:tc>
                <a:extLst>
                  <a:ext uri="{0D108BD9-81ED-4DB2-BD59-A6C34878D82A}">
                    <a16:rowId xmlns:a16="http://schemas.microsoft.com/office/drawing/2014/main" val="3236769831"/>
                  </a:ext>
                </a:extLst>
              </a:tr>
              <a:tr h="370840">
                <a:tc>
                  <a:txBody>
                    <a:bodyPr/>
                    <a:lstStyle/>
                    <a:p>
                      <a:r>
                        <a:rPr lang="en-US" noProof="0" dirty="0"/>
                        <a:t>Introduction</a:t>
                      </a:r>
                    </a:p>
                  </a:txBody>
                  <a:tcPr/>
                </a:tc>
                <a:tc>
                  <a:txBody>
                    <a:bodyPr/>
                    <a:lstStyle/>
                    <a:p>
                      <a:r>
                        <a:rPr lang="en-US" noProof="0" dirty="0"/>
                        <a:t>09:00-09:15</a:t>
                      </a:r>
                    </a:p>
                  </a:txBody>
                  <a:tcPr/>
                </a:tc>
                <a:tc>
                  <a:txBody>
                    <a:bodyPr/>
                    <a:lstStyle/>
                    <a:p>
                      <a:r>
                        <a:rPr lang="en-US" noProof="0" dirty="0"/>
                        <a:t>State-of-the-art, motivation, and goals</a:t>
                      </a:r>
                    </a:p>
                  </a:txBody>
                  <a:tcPr/>
                </a:tc>
                <a:tc>
                  <a:txBody>
                    <a:bodyPr/>
                    <a:lstStyle/>
                    <a:p>
                      <a:r>
                        <a:rPr lang="en-US" noProof="0" dirty="0"/>
                        <a:t>Lecture</a:t>
                      </a:r>
                    </a:p>
                  </a:txBody>
                  <a:tcPr/>
                </a:tc>
                <a:extLst>
                  <a:ext uri="{0D108BD9-81ED-4DB2-BD59-A6C34878D82A}">
                    <a16:rowId xmlns:a16="http://schemas.microsoft.com/office/drawing/2014/main" val="2924862747"/>
                  </a:ext>
                </a:extLst>
              </a:tr>
              <a:tr h="370840">
                <a:tc>
                  <a:txBody>
                    <a:bodyPr/>
                    <a:lstStyle/>
                    <a:p>
                      <a:r>
                        <a:rPr lang="en-US" noProof="0" dirty="0"/>
                        <a:t>Fundamentals &amp; Notation</a:t>
                      </a:r>
                    </a:p>
                  </a:txBody>
                  <a:tcPr/>
                </a:tc>
                <a:tc>
                  <a:txBody>
                    <a:bodyPr/>
                    <a:lstStyle/>
                    <a:p>
                      <a:r>
                        <a:rPr lang="en-US" noProof="0" dirty="0"/>
                        <a:t>09:15-09:45</a:t>
                      </a:r>
                    </a:p>
                  </a:txBody>
                  <a:tcPr/>
                </a:tc>
                <a:tc>
                  <a:txBody>
                    <a:bodyPr/>
                    <a:lstStyle/>
                    <a:p>
                      <a:r>
                        <a:rPr lang="en-US" noProof="0" dirty="0"/>
                        <a:t>Fundamental terminology in statistics, and notation used throughout this tutorial</a:t>
                      </a:r>
                    </a:p>
                  </a:txBody>
                  <a:tcPr/>
                </a:tc>
                <a:tc>
                  <a:txBody>
                    <a:bodyPr/>
                    <a:lstStyle/>
                    <a:p>
                      <a:r>
                        <a:rPr lang="en-US" noProof="0" dirty="0"/>
                        <a:t>Lecture</a:t>
                      </a:r>
                    </a:p>
                  </a:txBody>
                  <a:tcPr/>
                </a:tc>
                <a:extLst>
                  <a:ext uri="{0D108BD9-81ED-4DB2-BD59-A6C34878D82A}">
                    <a16:rowId xmlns:a16="http://schemas.microsoft.com/office/drawing/2014/main" val="1795015782"/>
                  </a:ext>
                </a:extLst>
              </a:tr>
              <a:tr h="370840">
                <a:tc>
                  <a:txBody>
                    <a:bodyPr/>
                    <a:lstStyle/>
                    <a:p>
                      <a:r>
                        <a:rPr lang="en-US" noProof="0" dirty="0"/>
                        <a:t>Causal Inference I</a:t>
                      </a:r>
                    </a:p>
                  </a:txBody>
                  <a:tcPr/>
                </a:tc>
                <a:tc>
                  <a:txBody>
                    <a:bodyPr/>
                    <a:lstStyle/>
                    <a:p>
                      <a:r>
                        <a:rPr lang="en-US" noProof="0" dirty="0"/>
                        <a:t>09:45-10:30</a:t>
                      </a:r>
                    </a:p>
                  </a:txBody>
                  <a:tcPr/>
                </a:tc>
                <a:tc>
                  <a:txBody>
                    <a:bodyPr/>
                    <a:lstStyle/>
                    <a:p>
                      <a:r>
                        <a:rPr lang="en-US" noProof="0" dirty="0"/>
                        <a:t>Mediation and confounders </a:t>
                      </a:r>
                    </a:p>
                  </a:txBody>
                  <a:tcPr/>
                </a:tc>
                <a:tc>
                  <a:txBody>
                    <a:bodyPr/>
                    <a:lstStyle/>
                    <a:p>
                      <a:r>
                        <a:rPr lang="en-US" noProof="0" dirty="0"/>
                        <a:t>Lecture &amp; Exercises</a:t>
                      </a:r>
                    </a:p>
                  </a:txBody>
                  <a:tcPr/>
                </a:tc>
                <a:extLst>
                  <a:ext uri="{0D108BD9-81ED-4DB2-BD59-A6C34878D82A}">
                    <a16:rowId xmlns:a16="http://schemas.microsoft.com/office/drawing/2014/main" val="1718220225"/>
                  </a:ext>
                </a:extLst>
              </a:tr>
              <a:tr h="370840">
                <a:tc>
                  <a:txBody>
                    <a:bodyPr/>
                    <a:lstStyle/>
                    <a:p>
                      <a:r>
                        <a:rPr lang="en-US" noProof="0" dirty="0">
                          <a:solidFill>
                            <a:schemeClr val="bg1"/>
                          </a:solidFill>
                        </a:rPr>
                        <a:t>Break</a:t>
                      </a:r>
                    </a:p>
                  </a:txBody>
                  <a:tcPr>
                    <a:solidFill>
                      <a:schemeClr val="bg1">
                        <a:lumMod val="50000"/>
                      </a:schemeClr>
                    </a:solidFill>
                  </a:tcPr>
                </a:tc>
                <a:tc>
                  <a:txBody>
                    <a:bodyPr/>
                    <a:lstStyle/>
                    <a:p>
                      <a:r>
                        <a:rPr lang="en-US" noProof="0" dirty="0">
                          <a:solidFill>
                            <a:schemeClr val="bg1"/>
                          </a:solidFill>
                        </a:rPr>
                        <a:t>10:30-10:45</a:t>
                      </a:r>
                    </a:p>
                  </a:txBody>
                  <a:tcPr>
                    <a:solidFill>
                      <a:schemeClr val="bg1">
                        <a:lumMod val="50000"/>
                      </a:schemeClr>
                    </a:solidFill>
                  </a:tcPr>
                </a:tc>
                <a:tc>
                  <a:txBody>
                    <a:bodyPr/>
                    <a:lstStyle/>
                    <a:p>
                      <a:endParaRPr lang="en-US" noProof="0" dirty="0">
                        <a:solidFill>
                          <a:schemeClr val="bg1"/>
                        </a:solidFill>
                      </a:endParaRPr>
                    </a:p>
                  </a:txBody>
                  <a:tcPr>
                    <a:solidFill>
                      <a:schemeClr val="bg1">
                        <a:lumMod val="50000"/>
                      </a:schemeClr>
                    </a:solidFill>
                  </a:tcPr>
                </a:tc>
                <a:tc>
                  <a:txBody>
                    <a:bodyPr/>
                    <a:lstStyle/>
                    <a:p>
                      <a:endParaRPr lang="en-US" noProof="0" dirty="0">
                        <a:solidFill>
                          <a:schemeClr val="bg1"/>
                        </a:solidFill>
                      </a:endParaRPr>
                    </a:p>
                  </a:txBody>
                  <a:tcPr>
                    <a:solidFill>
                      <a:schemeClr val="bg1">
                        <a:lumMod val="50000"/>
                      </a:schemeClr>
                    </a:solidFill>
                  </a:tcPr>
                </a:tc>
                <a:extLst>
                  <a:ext uri="{0D108BD9-81ED-4DB2-BD59-A6C34878D82A}">
                    <a16:rowId xmlns:a16="http://schemas.microsoft.com/office/drawing/2014/main" val="2834851480"/>
                  </a:ext>
                </a:extLst>
              </a:tr>
              <a:tr h="370840">
                <a:tc>
                  <a:txBody>
                    <a:bodyPr/>
                    <a:lstStyle/>
                    <a:p>
                      <a:r>
                        <a:rPr lang="en-US" noProof="0" dirty="0"/>
                        <a:t>Causal Inference II</a:t>
                      </a:r>
                    </a:p>
                  </a:txBody>
                  <a:tcPr/>
                </a:tc>
                <a:tc>
                  <a:txBody>
                    <a:bodyPr/>
                    <a:lstStyle/>
                    <a:p>
                      <a:r>
                        <a:rPr lang="en-US" noProof="0" dirty="0"/>
                        <a:t>10:45-11:15</a:t>
                      </a:r>
                    </a:p>
                  </a:txBody>
                  <a:tcPr/>
                </a:tc>
                <a:tc>
                  <a:txBody>
                    <a:bodyPr/>
                    <a:lstStyle/>
                    <a:p>
                      <a:r>
                        <a:rPr lang="en-US" noProof="0" dirty="0"/>
                        <a:t>Colliders and model comparison</a:t>
                      </a:r>
                    </a:p>
                  </a:txBody>
                  <a:tcPr/>
                </a:tc>
                <a:tc>
                  <a:txBody>
                    <a:bodyPr/>
                    <a:lstStyle/>
                    <a:p>
                      <a:r>
                        <a:rPr lang="en-US" noProof="0" dirty="0"/>
                        <a:t>Lecture &amp; Exercises</a:t>
                      </a:r>
                    </a:p>
                  </a:txBody>
                  <a:tcPr/>
                </a:tc>
                <a:extLst>
                  <a:ext uri="{0D108BD9-81ED-4DB2-BD59-A6C34878D82A}">
                    <a16:rowId xmlns:a16="http://schemas.microsoft.com/office/drawing/2014/main" val="266909002"/>
                  </a:ext>
                </a:extLst>
              </a:tr>
              <a:tr h="370840">
                <a:tc>
                  <a:txBody>
                    <a:bodyPr/>
                    <a:lstStyle/>
                    <a:p>
                      <a:r>
                        <a:rPr lang="en-US" noProof="0" dirty="0"/>
                        <a:t>Conclusion</a:t>
                      </a:r>
                    </a:p>
                  </a:txBody>
                  <a:tcPr/>
                </a:tc>
                <a:tc>
                  <a:txBody>
                    <a:bodyPr/>
                    <a:lstStyle/>
                    <a:p>
                      <a:r>
                        <a:rPr lang="en-US" noProof="0" dirty="0"/>
                        <a:t>11:15-11:30</a:t>
                      </a:r>
                    </a:p>
                  </a:txBody>
                  <a:tcPr/>
                </a:tc>
                <a:tc>
                  <a:txBody>
                    <a:bodyPr/>
                    <a:lstStyle/>
                    <a:p>
                      <a:r>
                        <a:rPr lang="en-US" noProof="0" dirty="0"/>
                        <a:t>Workflow for causal inference</a:t>
                      </a:r>
                    </a:p>
                  </a:txBody>
                  <a:tcPr/>
                </a:tc>
                <a:tc>
                  <a:txBody>
                    <a:bodyPr/>
                    <a:lstStyle/>
                    <a:p>
                      <a:r>
                        <a:rPr lang="en-US" noProof="0" dirty="0"/>
                        <a:t>Lecture</a:t>
                      </a:r>
                    </a:p>
                  </a:txBody>
                  <a:tcPr/>
                </a:tc>
                <a:extLst>
                  <a:ext uri="{0D108BD9-81ED-4DB2-BD59-A6C34878D82A}">
                    <a16:rowId xmlns:a16="http://schemas.microsoft.com/office/drawing/2014/main" val="540603620"/>
                  </a:ext>
                </a:extLst>
              </a:tr>
              <a:tr h="370840">
                <a:tc>
                  <a:txBody>
                    <a:bodyPr/>
                    <a:lstStyle/>
                    <a:p>
                      <a:r>
                        <a:rPr lang="en-US" noProof="0" dirty="0"/>
                        <a:t>Outlook</a:t>
                      </a:r>
                    </a:p>
                  </a:txBody>
                  <a:tcPr/>
                </a:tc>
                <a:tc>
                  <a:txBody>
                    <a:bodyPr/>
                    <a:lstStyle/>
                    <a:p>
                      <a:r>
                        <a:rPr lang="en-US" noProof="0" dirty="0"/>
                        <a:t>11:30-11:45</a:t>
                      </a:r>
                    </a:p>
                  </a:txBody>
                  <a:tcPr/>
                </a:tc>
                <a:tc>
                  <a:txBody>
                    <a:bodyPr/>
                    <a:lstStyle/>
                    <a:p>
                      <a:r>
                        <a:rPr lang="en-US" noProof="0" dirty="0"/>
                        <a:t>Further applications, structured reading list</a:t>
                      </a:r>
                    </a:p>
                  </a:txBody>
                  <a:tcPr/>
                </a:tc>
                <a:tc>
                  <a:txBody>
                    <a:bodyPr/>
                    <a:lstStyle/>
                    <a:p>
                      <a:r>
                        <a:rPr lang="en-US" noProof="0" dirty="0"/>
                        <a:t>Lecture</a:t>
                      </a:r>
                    </a:p>
                  </a:txBody>
                  <a:tcPr/>
                </a:tc>
                <a:extLst>
                  <a:ext uri="{0D108BD9-81ED-4DB2-BD59-A6C34878D82A}">
                    <a16:rowId xmlns:a16="http://schemas.microsoft.com/office/drawing/2014/main" val="770718205"/>
                  </a:ext>
                </a:extLst>
              </a:tr>
              <a:tr h="370840">
                <a:tc>
                  <a:txBody>
                    <a:bodyPr/>
                    <a:lstStyle/>
                    <a:p>
                      <a:r>
                        <a:rPr lang="en-US" noProof="0" dirty="0"/>
                        <a:t>Feedback</a:t>
                      </a:r>
                    </a:p>
                  </a:txBody>
                  <a:tcPr/>
                </a:tc>
                <a:tc>
                  <a:txBody>
                    <a:bodyPr/>
                    <a:lstStyle/>
                    <a:p>
                      <a:r>
                        <a:rPr lang="en-US" noProof="0" dirty="0"/>
                        <a:t>11:45-12:00</a:t>
                      </a:r>
                    </a:p>
                  </a:txBody>
                  <a:tcPr/>
                </a:tc>
                <a:tc>
                  <a:txBody>
                    <a:bodyPr/>
                    <a:lstStyle/>
                    <a:p>
                      <a:r>
                        <a:rPr lang="en-US" noProof="0" dirty="0"/>
                        <a:t>Reflection, discussion, and closing</a:t>
                      </a:r>
                    </a:p>
                  </a:txBody>
                  <a:tcPr/>
                </a:tc>
                <a:tc>
                  <a:txBody>
                    <a:bodyPr/>
                    <a:lstStyle/>
                    <a:p>
                      <a:r>
                        <a:rPr lang="en-US" noProof="0" dirty="0"/>
                        <a:t>Open discussion</a:t>
                      </a:r>
                    </a:p>
                  </a:txBody>
                  <a:tcPr/>
                </a:tc>
                <a:extLst>
                  <a:ext uri="{0D108BD9-81ED-4DB2-BD59-A6C34878D82A}">
                    <a16:rowId xmlns:a16="http://schemas.microsoft.com/office/drawing/2014/main" val="1514719542"/>
                  </a:ext>
                </a:extLst>
              </a:tr>
            </a:tbl>
          </a:graphicData>
        </a:graphic>
      </p:graphicFrame>
    </p:spTree>
    <p:extLst>
      <p:ext uri="{BB962C8B-B14F-4D97-AF65-F5344CB8AC3E}">
        <p14:creationId xmlns:p14="http://schemas.microsoft.com/office/powerpoint/2010/main" val="366922809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88881-4A7F-CC9C-8254-6FF409E6D738}"/>
              </a:ext>
            </a:extLst>
          </p:cNvPr>
          <p:cNvSpPr>
            <a:spLocks noGrp="1"/>
          </p:cNvSpPr>
          <p:nvPr>
            <p:ph type="title"/>
          </p:nvPr>
        </p:nvSpPr>
        <p:spPr/>
        <p:txBody>
          <a:bodyPr/>
          <a:lstStyle/>
          <a:p>
            <a:r>
              <a:rPr lang="sv-SE" dirty="0"/>
              <a:t>(</a:t>
            </a:r>
            <a:r>
              <a:rPr lang="sv-SE" dirty="0" err="1"/>
              <a:t>Mediation</a:t>
            </a:r>
            <a:r>
              <a:rPr lang="sv-SE" dirty="0"/>
              <a:t>)</a:t>
            </a:r>
            <a:endParaRPr lang="en-US" dirty="0"/>
          </a:p>
        </p:txBody>
      </p:sp>
      <p:sp>
        <p:nvSpPr>
          <p:cNvPr id="3" name="Content Placeholder 2">
            <a:extLst>
              <a:ext uri="{FF2B5EF4-FFF2-40B4-BE49-F238E27FC236}">
                <a16:creationId xmlns:a16="http://schemas.microsoft.com/office/drawing/2014/main" id="{F357211C-897F-A9AF-D1D7-F19B48FD3BD8}"/>
              </a:ext>
            </a:extLst>
          </p:cNvPr>
          <p:cNvSpPr>
            <a:spLocks noGrp="1"/>
          </p:cNvSpPr>
          <p:nvPr>
            <p:ph idx="1"/>
          </p:nvPr>
        </p:nvSpPr>
        <p:spPr/>
        <p:txBody>
          <a:bodyPr/>
          <a:lstStyle/>
          <a:p>
            <a:pPr marL="0" indent="0">
              <a:buNone/>
            </a:pPr>
            <a:r>
              <a:rPr lang="sv-SE" dirty="0" err="1"/>
              <a:t>Example</a:t>
            </a:r>
            <a:r>
              <a:rPr lang="sv-SE" dirty="0"/>
              <a:t>: passive voice (PV), </a:t>
            </a:r>
            <a:r>
              <a:rPr lang="sv-SE" dirty="0" err="1"/>
              <a:t>missing</a:t>
            </a:r>
            <a:r>
              <a:rPr lang="sv-SE" dirty="0"/>
              <a:t> associations (MA), and </a:t>
            </a:r>
            <a:r>
              <a:rPr lang="sv-SE" dirty="0" err="1"/>
              <a:t>missing</a:t>
            </a:r>
            <a:r>
              <a:rPr lang="sv-SE" dirty="0"/>
              <a:t> </a:t>
            </a:r>
            <a:r>
              <a:rPr lang="sv-SE" dirty="0" err="1"/>
              <a:t>entities</a:t>
            </a:r>
            <a:r>
              <a:rPr lang="sv-SE" dirty="0"/>
              <a:t> (ME)</a:t>
            </a:r>
          </a:p>
          <a:p>
            <a:r>
              <a:rPr lang="en-US" dirty="0"/>
              <a:t>(assuming PV -&gt; MA and PV -&gt; ME)</a:t>
            </a:r>
          </a:p>
          <a:p>
            <a:r>
              <a:rPr lang="en-US" dirty="0"/>
              <a:t>(running MA ~ PV with a positive result)</a:t>
            </a:r>
          </a:p>
          <a:p>
            <a:r>
              <a:rPr lang="en-US" dirty="0"/>
              <a:t>(however: effect is actually 0)</a:t>
            </a:r>
          </a:p>
          <a:p>
            <a:r>
              <a:rPr lang="en-US" dirty="0"/>
              <a:t>(actual DAG also includes ME -&gt; MA)</a:t>
            </a:r>
          </a:p>
          <a:p>
            <a:pPr marL="0" indent="0">
              <a:buNone/>
            </a:pPr>
            <a:r>
              <a:rPr lang="en-US" dirty="0"/>
              <a:t>Direct effects =!= total effect (other examples: mediation is in the opposite direction of the direct effect)</a:t>
            </a:r>
          </a:p>
        </p:txBody>
      </p:sp>
      <p:sp>
        <p:nvSpPr>
          <p:cNvPr id="4" name="Date Placeholder 3">
            <a:extLst>
              <a:ext uri="{FF2B5EF4-FFF2-40B4-BE49-F238E27FC236}">
                <a16:creationId xmlns:a16="http://schemas.microsoft.com/office/drawing/2014/main" id="{30C8E529-73F6-1A5F-A028-F78611C6618D}"/>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B6EA8270-E13F-349D-D324-D26D0164FC7F}"/>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FBFCD1A-2FDB-A3CF-7C96-AB84A3E00004}"/>
              </a:ext>
            </a:extLst>
          </p:cNvPr>
          <p:cNvSpPr>
            <a:spLocks noGrp="1"/>
          </p:cNvSpPr>
          <p:nvPr>
            <p:ph type="sldNum" sz="quarter" idx="12"/>
          </p:nvPr>
        </p:nvSpPr>
        <p:spPr/>
        <p:txBody>
          <a:bodyPr/>
          <a:lstStyle/>
          <a:p>
            <a:fld id="{0FA2D919-C0DE-4971-A2E9-D4AC0031921B}" type="slidenum">
              <a:rPr lang="en-US" smtClean="0"/>
              <a:t>20</a:t>
            </a:fld>
            <a:endParaRPr lang="en-US"/>
          </a:p>
        </p:txBody>
      </p:sp>
    </p:spTree>
    <p:extLst>
      <p:ext uri="{BB962C8B-B14F-4D97-AF65-F5344CB8AC3E}">
        <p14:creationId xmlns:p14="http://schemas.microsoft.com/office/powerpoint/2010/main" val="34733909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99D4-C353-0552-EF71-14FA5481DAAE}"/>
              </a:ext>
            </a:extLst>
          </p:cNvPr>
          <p:cNvSpPr>
            <a:spLocks noGrp="1"/>
          </p:cNvSpPr>
          <p:nvPr>
            <p:ph type="title"/>
          </p:nvPr>
        </p:nvSpPr>
        <p:spPr/>
        <p:txBody>
          <a:bodyPr/>
          <a:lstStyle/>
          <a:p>
            <a:r>
              <a:rPr lang="sv-SE" dirty="0"/>
              <a:t>Break</a:t>
            </a:r>
            <a:endParaRPr lang="en-US" dirty="0"/>
          </a:p>
        </p:txBody>
      </p:sp>
      <p:sp>
        <p:nvSpPr>
          <p:cNvPr id="3" name="Text Placeholder 2">
            <a:extLst>
              <a:ext uri="{FF2B5EF4-FFF2-40B4-BE49-F238E27FC236}">
                <a16:creationId xmlns:a16="http://schemas.microsoft.com/office/drawing/2014/main" id="{9A55373B-72C7-EE44-93D8-505C70BC95A4}"/>
              </a:ext>
            </a:extLst>
          </p:cNvPr>
          <p:cNvSpPr>
            <a:spLocks noGrp="1"/>
          </p:cNvSpPr>
          <p:nvPr>
            <p:ph type="body" idx="1"/>
          </p:nvPr>
        </p:nvSpPr>
        <p:spPr/>
        <p:txBody>
          <a:bodyPr/>
          <a:lstStyle/>
          <a:p>
            <a:endParaRPr lang="en-US"/>
          </a:p>
        </p:txBody>
      </p:sp>
      <p:sp>
        <p:nvSpPr>
          <p:cNvPr id="4" name="Date Placeholder 3">
            <a:extLst>
              <a:ext uri="{FF2B5EF4-FFF2-40B4-BE49-F238E27FC236}">
                <a16:creationId xmlns:a16="http://schemas.microsoft.com/office/drawing/2014/main" id="{E7A0D6C1-E9C2-E46F-B097-DF07383A7BEB}"/>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924902CA-45D2-A254-130D-BD728BDB847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DFE58113-EE49-662C-BC78-AD3E84F8CB3E}"/>
              </a:ext>
            </a:extLst>
          </p:cNvPr>
          <p:cNvSpPr>
            <a:spLocks noGrp="1"/>
          </p:cNvSpPr>
          <p:nvPr>
            <p:ph type="sldNum" sz="quarter" idx="12"/>
          </p:nvPr>
        </p:nvSpPr>
        <p:spPr/>
        <p:txBody>
          <a:bodyPr/>
          <a:lstStyle/>
          <a:p>
            <a:fld id="{0FA2D919-C0DE-4971-A2E9-D4AC0031921B}" type="slidenum">
              <a:rPr lang="en-US" smtClean="0"/>
              <a:t>21</a:t>
            </a:fld>
            <a:endParaRPr lang="en-US"/>
          </a:p>
        </p:txBody>
      </p:sp>
    </p:spTree>
    <p:extLst>
      <p:ext uri="{BB962C8B-B14F-4D97-AF65-F5344CB8AC3E}">
        <p14:creationId xmlns:p14="http://schemas.microsoft.com/office/powerpoint/2010/main" val="148371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D12E4A-BABF-B44F-C52F-72351A35E829}"/>
              </a:ext>
            </a:extLst>
          </p:cNvPr>
          <p:cNvSpPr>
            <a:spLocks noGrp="1"/>
          </p:cNvSpPr>
          <p:nvPr>
            <p:ph type="title"/>
          </p:nvPr>
        </p:nvSpPr>
        <p:spPr/>
        <p:txBody>
          <a:bodyPr/>
          <a:lstStyle/>
          <a:p>
            <a:r>
              <a:rPr lang="sv-SE" dirty="0" err="1"/>
              <a:t>Causal</a:t>
            </a:r>
            <a:r>
              <a:rPr lang="sv-SE" dirty="0"/>
              <a:t> </a:t>
            </a:r>
            <a:r>
              <a:rPr lang="sv-SE" dirty="0" err="1"/>
              <a:t>Inference</a:t>
            </a:r>
            <a:r>
              <a:rPr lang="sv-SE" dirty="0"/>
              <a:t> II</a:t>
            </a:r>
            <a:endParaRPr lang="en-US" dirty="0"/>
          </a:p>
        </p:txBody>
      </p:sp>
      <p:sp>
        <p:nvSpPr>
          <p:cNvPr id="3" name="Text Placeholder 2">
            <a:extLst>
              <a:ext uri="{FF2B5EF4-FFF2-40B4-BE49-F238E27FC236}">
                <a16:creationId xmlns:a16="http://schemas.microsoft.com/office/drawing/2014/main" id="{EA01FD17-A372-DAF2-5C10-6DB8278D2141}"/>
              </a:ext>
            </a:extLst>
          </p:cNvPr>
          <p:cNvSpPr>
            <a:spLocks noGrp="1"/>
          </p:cNvSpPr>
          <p:nvPr>
            <p:ph type="body" idx="1"/>
          </p:nvPr>
        </p:nvSpPr>
        <p:spPr/>
        <p:txBody>
          <a:bodyPr/>
          <a:lstStyle/>
          <a:p>
            <a:r>
              <a:rPr lang="sv-SE" dirty="0" err="1"/>
              <a:t>Colliders</a:t>
            </a:r>
            <a:r>
              <a:rPr lang="sv-SE" dirty="0"/>
              <a:t>, D-separation, and </a:t>
            </a:r>
            <a:r>
              <a:rPr lang="sv-SE" dirty="0" err="1"/>
              <a:t>Model</a:t>
            </a:r>
            <a:r>
              <a:rPr lang="sv-SE" dirty="0"/>
              <a:t> </a:t>
            </a:r>
            <a:r>
              <a:rPr lang="sv-SE" dirty="0" err="1"/>
              <a:t>Comparison</a:t>
            </a:r>
            <a:endParaRPr lang="en-US" dirty="0"/>
          </a:p>
        </p:txBody>
      </p:sp>
      <p:sp>
        <p:nvSpPr>
          <p:cNvPr id="4" name="Date Placeholder 3">
            <a:extLst>
              <a:ext uri="{FF2B5EF4-FFF2-40B4-BE49-F238E27FC236}">
                <a16:creationId xmlns:a16="http://schemas.microsoft.com/office/drawing/2014/main" id="{EE48D8C4-66FA-2A61-8FE4-FD02E4BE9608}"/>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35CFBC02-6486-CF04-1261-CBF86F6359CE}"/>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A6DCB70-E6B1-1B3E-525C-00E71EE0BB00}"/>
              </a:ext>
            </a:extLst>
          </p:cNvPr>
          <p:cNvSpPr>
            <a:spLocks noGrp="1"/>
          </p:cNvSpPr>
          <p:nvPr>
            <p:ph type="sldNum" sz="quarter" idx="12"/>
          </p:nvPr>
        </p:nvSpPr>
        <p:spPr/>
        <p:txBody>
          <a:bodyPr/>
          <a:lstStyle/>
          <a:p>
            <a:fld id="{0FA2D919-C0DE-4971-A2E9-D4AC0031921B}" type="slidenum">
              <a:rPr lang="en-US" smtClean="0"/>
              <a:t>22</a:t>
            </a:fld>
            <a:endParaRPr lang="en-US"/>
          </a:p>
        </p:txBody>
      </p:sp>
    </p:spTree>
    <p:extLst>
      <p:ext uri="{BB962C8B-B14F-4D97-AF65-F5344CB8AC3E}">
        <p14:creationId xmlns:p14="http://schemas.microsoft.com/office/powerpoint/2010/main" val="42200826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AD32345-75DD-563C-5705-BD033D10EF93}"/>
              </a:ext>
            </a:extLst>
          </p:cNvPr>
          <p:cNvSpPr>
            <a:spLocks noGrp="1"/>
          </p:cNvSpPr>
          <p:nvPr>
            <p:ph type="title"/>
          </p:nvPr>
        </p:nvSpPr>
        <p:spPr/>
        <p:txBody>
          <a:bodyPr/>
          <a:lstStyle/>
          <a:p>
            <a:r>
              <a:rPr lang="sv-SE" dirty="0" err="1"/>
              <a:t>Including</a:t>
            </a:r>
            <a:r>
              <a:rPr lang="sv-SE" dirty="0"/>
              <a:t> </a:t>
            </a:r>
            <a:r>
              <a:rPr lang="sv-SE" dirty="0" err="1"/>
              <a:t>Variables</a:t>
            </a:r>
            <a:endParaRPr lang="en-US" dirty="0"/>
          </a:p>
        </p:txBody>
      </p:sp>
      <p:sp>
        <p:nvSpPr>
          <p:cNvPr id="8" name="Content Placeholder 7">
            <a:extLst>
              <a:ext uri="{FF2B5EF4-FFF2-40B4-BE49-F238E27FC236}">
                <a16:creationId xmlns:a16="http://schemas.microsoft.com/office/drawing/2014/main" id="{1C10B6BC-D402-673F-1860-9D0F940BA806}"/>
              </a:ext>
            </a:extLst>
          </p:cNvPr>
          <p:cNvSpPr>
            <a:spLocks noGrp="1"/>
          </p:cNvSpPr>
          <p:nvPr>
            <p:ph idx="1"/>
          </p:nvPr>
        </p:nvSpPr>
        <p:spPr/>
        <p:txBody>
          <a:bodyPr/>
          <a:lstStyle/>
          <a:p>
            <a:pPr marL="0" indent="0">
              <a:buNone/>
            </a:pPr>
            <a:r>
              <a:rPr lang="sv-SE" dirty="0"/>
              <a:t>So far, </a:t>
            </a:r>
            <a:r>
              <a:rPr lang="sv-SE" dirty="0" err="1"/>
              <a:t>we</a:t>
            </a:r>
            <a:r>
              <a:rPr lang="sv-SE" dirty="0"/>
              <a:t> </a:t>
            </a:r>
            <a:r>
              <a:rPr lang="sv-SE" dirty="0" err="1"/>
              <a:t>learned</a:t>
            </a:r>
            <a:r>
              <a:rPr lang="sv-SE" dirty="0"/>
              <a:t> </a:t>
            </a:r>
            <a:r>
              <a:rPr lang="sv-SE" dirty="0" err="1"/>
              <a:t>that</a:t>
            </a:r>
            <a:r>
              <a:rPr lang="sv-SE" dirty="0"/>
              <a:t> </a:t>
            </a:r>
            <a:r>
              <a:rPr lang="sv-SE" dirty="0" err="1"/>
              <a:t>including</a:t>
            </a:r>
            <a:r>
              <a:rPr lang="sv-SE" dirty="0"/>
              <a:t> </a:t>
            </a:r>
            <a:r>
              <a:rPr lang="sv-SE" dirty="0" err="1"/>
              <a:t>additional</a:t>
            </a:r>
            <a:r>
              <a:rPr lang="sv-SE" dirty="0"/>
              <a:t> </a:t>
            </a:r>
            <a:r>
              <a:rPr lang="sv-SE" dirty="0" err="1"/>
              <a:t>variables</a:t>
            </a:r>
            <a:r>
              <a:rPr lang="sv-SE" dirty="0"/>
              <a:t> is </a:t>
            </a:r>
            <a:r>
              <a:rPr lang="sv-SE" dirty="0" err="1"/>
              <a:t>beneficial</a:t>
            </a:r>
            <a:r>
              <a:rPr lang="sv-SE" dirty="0"/>
              <a:t> to (1) </a:t>
            </a:r>
            <a:r>
              <a:rPr lang="sv-SE" dirty="0" err="1"/>
              <a:t>differentiate</a:t>
            </a:r>
            <a:r>
              <a:rPr lang="sv-SE" dirty="0"/>
              <a:t> the total from the </a:t>
            </a:r>
            <a:r>
              <a:rPr lang="sv-SE" dirty="0" err="1"/>
              <a:t>direct</a:t>
            </a:r>
            <a:r>
              <a:rPr lang="sv-SE" dirty="0"/>
              <a:t> </a:t>
            </a:r>
            <a:r>
              <a:rPr lang="sv-SE" dirty="0" err="1"/>
              <a:t>effect</a:t>
            </a:r>
            <a:r>
              <a:rPr lang="sv-SE" dirty="0"/>
              <a:t> and (2) </a:t>
            </a:r>
            <a:r>
              <a:rPr lang="sv-SE" dirty="0" err="1"/>
              <a:t>deconfound</a:t>
            </a:r>
            <a:r>
              <a:rPr lang="sv-SE" dirty="0"/>
              <a:t> a </a:t>
            </a:r>
            <a:r>
              <a:rPr lang="sv-SE" dirty="0" err="1"/>
              <a:t>causal</a:t>
            </a:r>
            <a:r>
              <a:rPr lang="sv-SE" dirty="0"/>
              <a:t> </a:t>
            </a:r>
            <a:r>
              <a:rPr lang="sv-SE" dirty="0" err="1"/>
              <a:t>effect</a:t>
            </a:r>
            <a:r>
              <a:rPr lang="sv-SE" dirty="0"/>
              <a:t>. So: just </a:t>
            </a:r>
            <a:r>
              <a:rPr lang="sv-SE" dirty="0" err="1"/>
              <a:t>add</a:t>
            </a:r>
            <a:r>
              <a:rPr lang="sv-SE" dirty="0"/>
              <a:t> all </a:t>
            </a:r>
            <a:r>
              <a:rPr lang="sv-SE" dirty="0" err="1"/>
              <a:t>available</a:t>
            </a:r>
            <a:r>
              <a:rPr lang="sv-SE" dirty="0"/>
              <a:t> </a:t>
            </a:r>
            <a:r>
              <a:rPr lang="sv-SE" dirty="0" err="1"/>
              <a:t>variables</a:t>
            </a:r>
            <a:r>
              <a:rPr lang="sv-SE" dirty="0"/>
              <a:t>?</a:t>
            </a:r>
          </a:p>
          <a:p>
            <a:pPr marL="0" indent="0">
              <a:buNone/>
            </a:pPr>
            <a:r>
              <a:rPr lang="sv-SE" dirty="0"/>
              <a:t>Common </a:t>
            </a:r>
            <a:r>
              <a:rPr lang="sv-SE" dirty="0" err="1"/>
              <a:t>conception</a:t>
            </a:r>
            <a:r>
              <a:rPr lang="sv-SE" dirty="0"/>
              <a:t>: it is </a:t>
            </a:r>
            <a:r>
              <a:rPr lang="sv-SE" dirty="0" err="1"/>
              <a:t>safe</a:t>
            </a:r>
            <a:r>
              <a:rPr lang="sv-SE" dirty="0"/>
              <a:t> to </a:t>
            </a:r>
            <a:r>
              <a:rPr lang="sv-SE" dirty="0" err="1"/>
              <a:t>include</a:t>
            </a:r>
            <a:r>
              <a:rPr lang="sv-SE" dirty="0"/>
              <a:t> all pre-</a:t>
            </a:r>
            <a:r>
              <a:rPr lang="sv-SE" dirty="0" err="1"/>
              <a:t>treatment</a:t>
            </a:r>
            <a:r>
              <a:rPr lang="sv-SE" dirty="0"/>
              <a:t> </a:t>
            </a:r>
            <a:r>
              <a:rPr lang="sv-SE" dirty="0" err="1"/>
              <a:t>variables</a:t>
            </a:r>
            <a:r>
              <a:rPr lang="sv-SE" dirty="0"/>
              <a:t>.</a:t>
            </a:r>
          </a:p>
          <a:p>
            <a:pPr marL="0" indent="0">
              <a:buNone/>
            </a:pPr>
            <a:r>
              <a:rPr lang="sv-SE" dirty="0" err="1"/>
              <a:t>However</a:t>
            </a:r>
            <a:r>
              <a:rPr lang="sv-SE" dirty="0"/>
              <a:t>, </a:t>
            </a:r>
            <a:r>
              <a:rPr lang="sv-SE" dirty="0" err="1"/>
              <a:t>this</a:t>
            </a:r>
            <a:r>
              <a:rPr lang="sv-SE" dirty="0"/>
              <a:t> is not the </a:t>
            </a:r>
            <a:r>
              <a:rPr lang="sv-SE" dirty="0" err="1"/>
              <a:t>case</a:t>
            </a:r>
            <a:r>
              <a:rPr lang="sv-SE" dirty="0"/>
              <a:t>.</a:t>
            </a:r>
            <a:endParaRPr lang="en-US" dirty="0"/>
          </a:p>
        </p:txBody>
      </p:sp>
      <p:sp>
        <p:nvSpPr>
          <p:cNvPr id="4" name="Date Placeholder 3">
            <a:extLst>
              <a:ext uri="{FF2B5EF4-FFF2-40B4-BE49-F238E27FC236}">
                <a16:creationId xmlns:a16="http://schemas.microsoft.com/office/drawing/2014/main" id="{B0BC9830-CA89-6B67-C319-BFEDEF454AB0}"/>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00A4CEED-B0A3-FB24-8CDE-2DE8A1BDA781}"/>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A1EE746A-7904-6F5B-65D0-FD2EABCB3359}"/>
              </a:ext>
            </a:extLst>
          </p:cNvPr>
          <p:cNvSpPr>
            <a:spLocks noGrp="1"/>
          </p:cNvSpPr>
          <p:nvPr>
            <p:ph type="sldNum" sz="quarter" idx="12"/>
          </p:nvPr>
        </p:nvSpPr>
        <p:spPr/>
        <p:txBody>
          <a:bodyPr/>
          <a:lstStyle/>
          <a:p>
            <a:fld id="{0FA2D919-C0DE-4971-A2E9-D4AC0031921B}" type="slidenum">
              <a:rPr lang="en-US" smtClean="0"/>
              <a:t>23</a:t>
            </a:fld>
            <a:endParaRPr lang="en-US"/>
          </a:p>
        </p:txBody>
      </p:sp>
    </p:spTree>
    <p:extLst>
      <p:ext uri="{BB962C8B-B14F-4D97-AF65-F5344CB8AC3E}">
        <p14:creationId xmlns:p14="http://schemas.microsoft.com/office/powerpoint/2010/main" val="574032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249D1B-BB61-1604-F62C-08E0A3514283}"/>
              </a:ext>
            </a:extLst>
          </p:cNvPr>
          <p:cNvSpPr>
            <a:spLocks noGrp="1"/>
          </p:cNvSpPr>
          <p:nvPr>
            <p:ph type="title"/>
          </p:nvPr>
        </p:nvSpPr>
        <p:spPr/>
        <p:txBody>
          <a:bodyPr/>
          <a:lstStyle/>
          <a:p>
            <a:r>
              <a:rPr lang="sv-SE" dirty="0"/>
              <a:t>(</a:t>
            </a:r>
            <a:r>
              <a:rPr lang="sv-SE" dirty="0" err="1"/>
              <a:t>Collider</a:t>
            </a:r>
            <a:r>
              <a:rPr lang="sv-SE" dirty="0"/>
              <a:t>)</a:t>
            </a:r>
            <a:endParaRPr lang="en-US" dirty="0"/>
          </a:p>
        </p:txBody>
      </p:sp>
      <p:sp>
        <p:nvSpPr>
          <p:cNvPr id="3" name="Content Placeholder 2">
            <a:extLst>
              <a:ext uri="{FF2B5EF4-FFF2-40B4-BE49-F238E27FC236}">
                <a16:creationId xmlns:a16="http://schemas.microsoft.com/office/drawing/2014/main" id="{EEB7217F-5F79-A7C7-D055-E5416001AE4F}"/>
              </a:ext>
            </a:extLst>
          </p:cNvPr>
          <p:cNvSpPr>
            <a:spLocks noGrp="1"/>
          </p:cNvSpPr>
          <p:nvPr>
            <p:ph idx="1"/>
          </p:nvPr>
        </p:nvSpPr>
        <p:spPr/>
        <p:txBody>
          <a:bodyPr/>
          <a:lstStyle/>
          <a:p>
            <a:pPr marL="0" indent="0">
              <a:buNone/>
            </a:pPr>
            <a:r>
              <a:rPr lang="sv-SE" dirty="0" err="1"/>
              <a:t>Example</a:t>
            </a:r>
            <a:r>
              <a:rPr lang="sv-SE" dirty="0"/>
              <a:t>:</a:t>
            </a:r>
          </a:p>
          <a:p>
            <a:pPr marL="0" indent="0">
              <a:buNone/>
            </a:pPr>
            <a:r>
              <a:rPr lang="sv-SE" dirty="0" err="1"/>
              <a:t>This</a:t>
            </a:r>
            <a:r>
              <a:rPr lang="sv-SE" dirty="0"/>
              <a:t> is </a:t>
            </a:r>
            <a:r>
              <a:rPr lang="sv-SE" dirty="0" err="1"/>
              <a:t>known</a:t>
            </a:r>
            <a:r>
              <a:rPr lang="sv-SE" dirty="0"/>
              <a:t> as </a:t>
            </a:r>
            <a:r>
              <a:rPr lang="sv-SE" dirty="0" err="1"/>
              <a:t>Berkson’s</a:t>
            </a:r>
            <a:r>
              <a:rPr lang="sv-SE" dirty="0"/>
              <a:t> paradox/</a:t>
            </a:r>
            <a:r>
              <a:rPr lang="sv-SE" dirty="0" err="1"/>
              <a:t>fallacy</a:t>
            </a:r>
            <a:r>
              <a:rPr lang="sv-SE" dirty="0"/>
              <a:t>.</a:t>
            </a:r>
            <a:endParaRPr lang="en-US" dirty="0"/>
          </a:p>
        </p:txBody>
      </p:sp>
      <p:sp>
        <p:nvSpPr>
          <p:cNvPr id="4" name="Date Placeholder 3">
            <a:extLst>
              <a:ext uri="{FF2B5EF4-FFF2-40B4-BE49-F238E27FC236}">
                <a16:creationId xmlns:a16="http://schemas.microsoft.com/office/drawing/2014/main" id="{8C0C6188-7DD4-0379-2C6A-A22EE0A0B538}"/>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A73AAD9F-E5E1-5B2A-1D5B-2140E9228101}"/>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2CBBA98-F464-6C5A-B381-1F65FF09A24D}"/>
              </a:ext>
            </a:extLst>
          </p:cNvPr>
          <p:cNvSpPr>
            <a:spLocks noGrp="1"/>
          </p:cNvSpPr>
          <p:nvPr>
            <p:ph type="sldNum" sz="quarter" idx="12"/>
          </p:nvPr>
        </p:nvSpPr>
        <p:spPr/>
        <p:txBody>
          <a:bodyPr/>
          <a:lstStyle/>
          <a:p>
            <a:fld id="{0FA2D919-C0DE-4971-A2E9-D4AC0031921B}" type="slidenum">
              <a:rPr lang="en-US" smtClean="0"/>
              <a:t>24</a:t>
            </a:fld>
            <a:endParaRPr lang="en-US"/>
          </a:p>
        </p:txBody>
      </p:sp>
    </p:spTree>
    <p:extLst>
      <p:ext uri="{BB962C8B-B14F-4D97-AF65-F5344CB8AC3E}">
        <p14:creationId xmlns:p14="http://schemas.microsoft.com/office/powerpoint/2010/main" val="547386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F78FC-3CC7-BC3A-F7A4-A4F55DE33978}"/>
              </a:ext>
            </a:extLst>
          </p:cNvPr>
          <p:cNvSpPr>
            <a:spLocks noGrp="1"/>
          </p:cNvSpPr>
          <p:nvPr>
            <p:ph type="title"/>
          </p:nvPr>
        </p:nvSpPr>
        <p:spPr/>
        <p:txBody>
          <a:bodyPr/>
          <a:lstStyle/>
          <a:p>
            <a:r>
              <a:rPr lang="sv-SE" dirty="0"/>
              <a:t>Basic </a:t>
            </a:r>
            <a:r>
              <a:rPr lang="sv-SE" dirty="0" err="1"/>
              <a:t>Types</a:t>
            </a:r>
            <a:r>
              <a:rPr lang="sv-SE" dirty="0"/>
              <a:t> </a:t>
            </a:r>
            <a:r>
              <a:rPr lang="sv-SE" dirty="0" err="1"/>
              <a:t>of</a:t>
            </a:r>
            <a:r>
              <a:rPr lang="sv-SE" dirty="0"/>
              <a:t> Association</a:t>
            </a:r>
            <a:endParaRPr lang="en-US" dirty="0"/>
          </a:p>
        </p:txBody>
      </p:sp>
      <p:sp>
        <p:nvSpPr>
          <p:cNvPr id="3" name="Content Placeholder 2">
            <a:extLst>
              <a:ext uri="{FF2B5EF4-FFF2-40B4-BE49-F238E27FC236}">
                <a16:creationId xmlns:a16="http://schemas.microsoft.com/office/drawing/2014/main" id="{0DC1F0E8-F995-CEE9-0701-5FAB4336E20E}"/>
              </a:ext>
            </a:extLst>
          </p:cNvPr>
          <p:cNvSpPr>
            <a:spLocks noGrp="1"/>
          </p:cNvSpPr>
          <p:nvPr>
            <p:ph idx="1"/>
          </p:nvPr>
        </p:nvSpPr>
        <p:spPr/>
        <p:txBody>
          <a:bodyPr/>
          <a:lstStyle/>
          <a:p>
            <a:pPr marL="0" indent="0">
              <a:buNone/>
            </a:pPr>
            <a:r>
              <a:rPr lang="sv-SE" dirty="0"/>
              <a:t>T</a:t>
            </a:r>
            <a:r>
              <a:rPr lang="en-US" dirty="0"/>
              <a:t>here are three basic types of association</a:t>
            </a:r>
            <a:endParaRPr lang="sv-SE" dirty="0"/>
          </a:p>
        </p:txBody>
      </p:sp>
      <p:sp>
        <p:nvSpPr>
          <p:cNvPr id="4" name="Date Placeholder 3">
            <a:extLst>
              <a:ext uri="{FF2B5EF4-FFF2-40B4-BE49-F238E27FC236}">
                <a16:creationId xmlns:a16="http://schemas.microsoft.com/office/drawing/2014/main" id="{BA317C87-F1E5-83F5-7A17-FEF5E0448220}"/>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1970F16E-DEB5-CD64-3B67-DBDFB55507C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15F8A4A-64DB-81A6-5725-DE9026D3DBC9}"/>
              </a:ext>
            </a:extLst>
          </p:cNvPr>
          <p:cNvSpPr>
            <a:spLocks noGrp="1"/>
          </p:cNvSpPr>
          <p:nvPr>
            <p:ph type="sldNum" sz="quarter" idx="12"/>
          </p:nvPr>
        </p:nvSpPr>
        <p:spPr/>
        <p:txBody>
          <a:bodyPr/>
          <a:lstStyle/>
          <a:p>
            <a:fld id="{0FA2D919-C0DE-4971-A2E9-D4AC0031921B}" type="slidenum">
              <a:rPr lang="en-US" smtClean="0"/>
              <a:t>25</a:t>
            </a:fld>
            <a:endParaRPr lang="en-US"/>
          </a:p>
        </p:txBody>
      </p:sp>
      <p:grpSp>
        <p:nvGrpSpPr>
          <p:cNvPr id="7" name="Group 6">
            <a:extLst>
              <a:ext uri="{FF2B5EF4-FFF2-40B4-BE49-F238E27FC236}">
                <a16:creationId xmlns:a16="http://schemas.microsoft.com/office/drawing/2014/main" id="{BE445FD8-69C7-3822-A44C-7F67DEB3A51F}"/>
              </a:ext>
            </a:extLst>
          </p:cNvPr>
          <p:cNvGrpSpPr/>
          <p:nvPr/>
        </p:nvGrpSpPr>
        <p:grpSpPr>
          <a:xfrm>
            <a:off x="2207915" y="3756524"/>
            <a:ext cx="1441885" cy="2004259"/>
            <a:chOff x="2207915" y="3756524"/>
            <a:chExt cx="1441885" cy="2004259"/>
          </a:xfrm>
        </p:grpSpPr>
        <p:grpSp>
          <p:nvGrpSpPr>
            <p:cNvPr id="8" name="Group 7">
              <a:extLst>
                <a:ext uri="{FF2B5EF4-FFF2-40B4-BE49-F238E27FC236}">
                  <a16:creationId xmlns:a16="http://schemas.microsoft.com/office/drawing/2014/main" id="{0D167C0E-174C-A68E-A267-6B2CE06F9E2D}"/>
                </a:ext>
              </a:extLst>
            </p:cNvPr>
            <p:cNvGrpSpPr/>
            <p:nvPr/>
          </p:nvGrpSpPr>
          <p:grpSpPr>
            <a:xfrm>
              <a:off x="2209800" y="3756524"/>
              <a:ext cx="1440000" cy="1440000"/>
              <a:chOff x="1665515" y="3935094"/>
              <a:chExt cx="1440000" cy="1440000"/>
            </a:xfrm>
          </p:grpSpPr>
          <p:sp>
            <p:nvSpPr>
              <p:cNvPr id="10" name="Oval 9">
                <a:extLst>
                  <a:ext uri="{FF2B5EF4-FFF2-40B4-BE49-F238E27FC236}">
                    <a16:creationId xmlns:a16="http://schemas.microsoft.com/office/drawing/2014/main" id="{86ADB02A-7748-968A-E57D-97ECE9239EB2}"/>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Oval 10">
                <a:extLst>
                  <a:ext uri="{FF2B5EF4-FFF2-40B4-BE49-F238E27FC236}">
                    <a16:creationId xmlns:a16="http://schemas.microsoft.com/office/drawing/2014/main" id="{0F5B7DCD-D427-C018-8B8D-B4DA8D6BBF66}"/>
                  </a:ext>
                </a:extLst>
              </p:cNvPr>
              <p:cNvSpPr/>
              <p:nvPr/>
            </p:nvSpPr>
            <p:spPr>
              <a:xfrm>
                <a:off x="1767840" y="451109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2B886EEF-92A6-4E5F-229F-3EB8C125AA1E}"/>
                  </a:ext>
                </a:extLst>
              </p:cNvPr>
              <p:cNvSpPr/>
              <p:nvPr/>
            </p:nvSpPr>
            <p:spPr>
              <a:xfrm>
                <a:off x="2241515"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2103767B-9517-3343-4F76-D9A9A83871FF}"/>
                  </a:ext>
                </a:extLst>
              </p:cNvPr>
              <p:cNvSpPr/>
              <p:nvPr/>
            </p:nvSpPr>
            <p:spPr>
              <a:xfrm>
                <a:off x="2715190" y="4510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a:extLst>
                  <a:ext uri="{FF2B5EF4-FFF2-40B4-BE49-F238E27FC236}">
                    <a16:creationId xmlns:a16="http://schemas.microsoft.com/office/drawing/2014/main" id="{C6403836-DEAF-1763-8E2F-0CD4F00F479C}"/>
                  </a:ext>
                </a:extLst>
              </p:cNvPr>
              <p:cNvCxnSpPr>
                <a:stCxn id="11" idx="6"/>
                <a:endCxn id="12" idx="2"/>
              </p:cNvCxnSpPr>
              <p:nvPr/>
            </p:nvCxnSpPr>
            <p:spPr>
              <a:xfrm flipV="1">
                <a:off x="2055840" y="4654876"/>
                <a:ext cx="185675" cy="218"/>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E50BB502-DFAF-4C15-1C5B-16A97C596058}"/>
                  </a:ext>
                </a:extLst>
              </p:cNvPr>
              <p:cNvCxnSpPr>
                <a:cxnSpLocks/>
                <a:stCxn id="12" idx="6"/>
                <a:endCxn id="13" idx="2"/>
              </p:cNvCxnSpPr>
              <p:nvPr/>
            </p:nvCxnSpPr>
            <p:spPr>
              <a:xfrm>
                <a:off x="2529515" y="4654876"/>
                <a:ext cx="185675" cy="0"/>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9" name="TextBox 8">
              <a:extLst>
                <a:ext uri="{FF2B5EF4-FFF2-40B4-BE49-F238E27FC236}">
                  <a16:creationId xmlns:a16="http://schemas.microsoft.com/office/drawing/2014/main" id="{8CCECF38-3E70-DA20-AF6E-1799C43573A7}"/>
                </a:ext>
              </a:extLst>
            </p:cNvPr>
            <p:cNvSpPr txBox="1"/>
            <p:nvPr/>
          </p:nvSpPr>
          <p:spPr>
            <a:xfrm>
              <a:off x="2207915" y="5299118"/>
              <a:ext cx="1438022" cy="461665"/>
            </a:xfrm>
            <a:prstGeom prst="rect">
              <a:avLst/>
            </a:prstGeom>
            <a:noFill/>
          </p:spPr>
          <p:txBody>
            <a:bodyPr wrap="none" rtlCol="0">
              <a:spAutoFit/>
            </a:bodyPr>
            <a:lstStyle/>
            <a:p>
              <a:pPr algn="ctr"/>
              <a:r>
                <a:rPr lang="en-US" sz="2400" b="1" dirty="0"/>
                <a:t>Mediator</a:t>
              </a:r>
            </a:p>
          </p:txBody>
        </p:sp>
      </p:grpSp>
      <p:grpSp>
        <p:nvGrpSpPr>
          <p:cNvPr id="16" name="Group 15">
            <a:extLst>
              <a:ext uri="{FF2B5EF4-FFF2-40B4-BE49-F238E27FC236}">
                <a16:creationId xmlns:a16="http://schemas.microsoft.com/office/drawing/2014/main" id="{E2627AD0-C4B8-37EE-BB39-F89D543036BC}"/>
              </a:ext>
            </a:extLst>
          </p:cNvPr>
          <p:cNvGrpSpPr/>
          <p:nvPr/>
        </p:nvGrpSpPr>
        <p:grpSpPr>
          <a:xfrm>
            <a:off x="5086811" y="3756524"/>
            <a:ext cx="2018377" cy="2003433"/>
            <a:chOff x="5086811" y="3756524"/>
            <a:chExt cx="2018377" cy="2003433"/>
          </a:xfrm>
        </p:grpSpPr>
        <p:grpSp>
          <p:nvGrpSpPr>
            <p:cNvPr id="17" name="Group 16">
              <a:extLst>
                <a:ext uri="{FF2B5EF4-FFF2-40B4-BE49-F238E27FC236}">
                  <a16:creationId xmlns:a16="http://schemas.microsoft.com/office/drawing/2014/main" id="{8EF5B837-7466-1624-21F2-CB1E140045C1}"/>
                </a:ext>
              </a:extLst>
            </p:cNvPr>
            <p:cNvGrpSpPr/>
            <p:nvPr/>
          </p:nvGrpSpPr>
          <p:grpSpPr>
            <a:xfrm>
              <a:off x="5376000" y="3756524"/>
              <a:ext cx="1440000" cy="1440000"/>
              <a:chOff x="1665515" y="3935094"/>
              <a:chExt cx="1440000" cy="1440000"/>
            </a:xfrm>
          </p:grpSpPr>
          <p:sp>
            <p:nvSpPr>
              <p:cNvPr id="19" name="Oval 18">
                <a:extLst>
                  <a:ext uri="{FF2B5EF4-FFF2-40B4-BE49-F238E27FC236}">
                    <a16:creationId xmlns:a16="http://schemas.microsoft.com/office/drawing/2014/main" id="{D7315C23-B3C7-F8AA-B63B-FB1DDC08813C}"/>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D75A1E31-1E34-9166-90A3-9AC9C1B979E7}"/>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BFEC00C7-7E13-2FE4-1DD1-6B733A205C37}"/>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Oval 21">
                <a:extLst>
                  <a:ext uri="{FF2B5EF4-FFF2-40B4-BE49-F238E27FC236}">
                    <a16:creationId xmlns:a16="http://schemas.microsoft.com/office/drawing/2014/main" id="{4117B456-7334-A543-4BF0-0FC5392788B0}"/>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3" name="Straight Arrow Connector 22">
                <a:extLst>
                  <a:ext uri="{FF2B5EF4-FFF2-40B4-BE49-F238E27FC236}">
                    <a16:creationId xmlns:a16="http://schemas.microsoft.com/office/drawing/2014/main" id="{F165B4F2-A253-F60F-AB17-7A4751306002}"/>
                  </a:ext>
                </a:extLst>
              </p:cNvPr>
              <p:cNvCxnSpPr>
                <a:cxnSpLocks/>
                <a:stCxn id="21" idx="3"/>
                <a:endCxn id="20" idx="7"/>
              </p:cNvCxnSpPr>
              <p:nvPr/>
            </p:nvCxnSpPr>
            <p:spPr>
              <a:xfrm flipH="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4" name="Straight Arrow Connector 23">
                <a:extLst>
                  <a:ext uri="{FF2B5EF4-FFF2-40B4-BE49-F238E27FC236}">
                    <a16:creationId xmlns:a16="http://schemas.microsoft.com/office/drawing/2014/main" id="{29832CB6-640D-ED08-074B-EEC2F3186364}"/>
                  </a:ext>
                </a:extLst>
              </p:cNvPr>
              <p:cNvCxnSpPr>
                <a:cxnSpLocks/>
                <a:stCxn id="21" idx="5"/>
                <a:endCxn id="22" idx="1"/>
              </p:cNvCxnSpPr>
              <p:nvPr/>
            </p:nvCxnSpPr>
            <p:spPr>
              <a:xfrm>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18" name="TextBox 17">
              <a:extLst>
                <a:ext uri="{FF2B5EF4-FFF2-40B4-BE49-F238E27FC236}">
                  <a16:creationId xmlns:a16="http://schemas.microsoft.com/office/drawing/2014/main" id="{16BC5666-77C1-2384-089B-A86A21392682}"/>
                </a:ext>
              </a:extLst>
            </p:cNvPr>
            <p:cNvSpPr txBox="1"/>
            <p:nvPr/>
          </p:nvSpPr>
          <p:spPr>
            <a:xfrm>
              <a:off x="5086811" y="5298292"/>
              <a:ext cx="2018377" cy="461665"/>
            </a:xfrm>
            <a:prstGeom prst="rect">
              <a:avLst/>
            </a:prstGeom>
            <a:noFill/>
          </p:spPr>
          <p:txBody>
            <a:bodyPr wrap="square" rtlCol="0">
              <a:spAutoFit/>
            </a:bodyPr>
            <a:lstStyle/>
            <a:p>
              <a:pPr algn="ctr"/>
              <a:r>
                <a:rPr lang="en-US" sz="2400" b="1" dirty="0"/>
                <a:t>Fork</a:t>
              </a:r>
            </a:p>
          </p:txBody>
        </p:sp>
      </p:grpSp>
      <p:grpSp>
        <p:nvGrpSpPr>
          <p:cNvPr id="25" name="Group 24">
            <a:extLst>
              <a:ext uri="{FF2B5EF4-FFF2-40B4-BE49-F238E27FC236}">
                <a16:creationId xmlns:a16="http://schemas.microsoft.com/office/drawing/2014/main" id="{8C5BF85D-51D7-69A0-9B7D-9538399EB780}"/>
              </a:ext>
            </a:extLst>
          </p:cNvPr>
          <p:cNvGrpSpPr/>
          <p:nvPr/>
        </p:nvGrpSpPr>
        <p:grpSpPr>
          <a:xfrm>
            <a:off x="8253011" y="3756524"/>
            <a:ext cx="2018377" cy="2003433"/>
            <a:chOff x="8253011" y="3756524"/>
            <a:chExt cx="2018377" cy="2003433"/>
          </a:xfrm>
        </p:grpSpPr>
        <p:grpSp>
          <p:nvGrpSpPr>
            <p:cNvPr id="26" name="Group 25">
              <a:extLst>
                <a:ext uri="{FF2B5EF4-FFF2-40B4-BE49-F238E27FC236}">
                  <a16:creationId xmlns:a16="http://schemas.microsoft.com/office/drawing/2014/main" id="{4F8BF9C0-36F3-899A-B67A-60A09BD39EB5}"/>
                </a:ext>
              </a:extLst>
            </p:cNvPr>
            <p:cNvGrpSpPr/>
            <p:nvPr/>
          </p:nvGrpSpPr>
          <p:grpSpPr>
            <a:xfrm>
              <a:off x="8542200" y="3756524"/>
              <a:ext cx="1440000" cy="1440000"/>
              <a:chOff x="1665515" y="3935094"/>
              <a:chExt cx="1440000" cy="1440000"/>
            </a:xfrm>
          </p:grpSpPr>
          <p:sp>
            <p:nvSpPr>
              <p:cNvPr id="28" name="Oval 27">
                <a:extLst>
                  <a:ext uri="{FF2B5EF4-FFF2-40B4-BE49-F238E27FC236}">
                    <a16:creationId xmlns:a16="http://schemas.microsoft.com/office/drawing/2014/main" id="{7E339AD8-BD95-0760-2437-95D4E99638BE}"/>
                  </a:ext>
                </a:extLst>
              </p:cNvPr>
              <p:cNvSpPr/>
              <p:nvPr/>
            </p:nvSpPr>
            <p:spPr>
              <a:xfrm>
                <a:off x="1665515" y="3935094"/>
                <a:ext cx="1440000" cy="1440000"/>
              </a:xfrm>
              <a:prstGeom prst="ellipse">
                <a:avLst/>
              </a:prstGeom>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7820B945-7DCE-25EF-5CFF-153B700A0763}"/>
                  </a:ext>
                </a:extLst>
              </p:cNvPr>
              <p:cNvSpPr/>
              <p:nvPr/>
            </p:nvSpPr>
            <p:spPr>
              <a:xfrm>
                <a:off x="1767840" y="46813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9C26EE2B-5B40-9AED-8C92-5882459F9C29}"/>
                  </a:ext>
                </a:extLst>
              </p:cNvPr>
              <p:cNvSpPr/>
              <p:nvPr/>
            </p:nvSpPr>
            <p:spPr>
              <a:xfrm>
                <a:off x="2220833" y="4222876"/>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Oval 30">
                <a:extLst>
                  <a:ext uri="{FF2B5EF4-FFF2-40B4-BE49-F238E27FC236}">
                    <a16:creationId xmlns:a16="http://schemas.microsoft.com/office/drawing/2014/main" id="{7D804767-69E7-3D16-E66B-506DFA5E123F}"/>
                  </a:ext>
                </a:extLst>
              </p:cNvPr>
              <p:cNvSpPr/>
              <p:nvPr/>
            </p:nvSpPr>
            <p:spPr>
              <a:xfrm>
                <a:off x="2686696" y="4689564"/>
                <a:ext cx="288000" cy="28800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 name="Straight Arrow Connector 31">
                <a:extLst>
                  <a:ext uri="{FF2B5EF4-FFF2-40B4-BE49-F238E27FC236}">
                    <a16:creationId xmlns:a16="http://schemas.microsoft.com/office/drawing/2014/main" id="{2AF6762B-48B4-E026-3EDD-6FA43B602674}"/>
                  </a:ext>
                </a:extLst>
              </p:cNvPr>
              <p:cNvCxnSpPr>
                <a:cxnSpLocks/>
                <a:stCxn id="29" idx="7"/>
                <a:endCxn id="30" idx="3"/>
              </p:cNvCxnSpPr>
              <p:nvPr/>
            </p:nvCxnSpPr>
            <p:spPr>
              <a:xfrm flipV="1">
                <a:off x="2013663" y="4468699"/>
                <a:ext cx="249347" cy="2548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a:extLst>
                  <a:ext uri="{FF2B5EF4-FFF2-40B4-BE49-F238E27FC236}">
                    <a16:creationId xmlns:a16="http://schemas.microsoft.com/office/drawing/2014/main" id="{6AC8B911-422C-E6D2-8320-0E9CC5FCCD1B}"/>
                  </a:ext>
                </a:extLst>
              </p:cNvPr>
              <p:cNvCxnSpPr>
                <a:cxnSpLocks/>
                <a:stCxn id="31" idx="1"/>
                <a:endCxn id="30" idx="5"/>
              </p:cNvCxnSpPr>
              <p:nvPr/>
            </p:nvCxnSpPr>
            <p:spPr>
              <a:xfrm flipH="1" flipV="1">
                <a:off x="2466656" y="4468699"/>
                <a:ext cx="262217" cy="263042"/>
              </a:xfrm>
              <a:prstGeom prst="straightConnector1">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grpSp>
        <p:sp>
          <p:nvSpPr>
            <p:cNvPr id="27" name="TextBox 26">
              <a:extLst>
                <a:ext uri="{FF2B5EF4-FFF2-40B4-BE49-F238E27FC236}">
                  <a16:creationId xmlns:a16="http://schemas.microsoft.com/office/drawing/2014/main" id="{A022AD05-2EA5-68C7-CEF4-E95C7EC29E76}"/>
                </a:ext>
              </a:extLst>
            </p:cNvPr>
            <p:cNvSpPr txBox="1"/>
            <p:nvPr/>
          </p:nvSpPr>
          <p:spPr>
            <a:xfrm>
              <a:off x="8253011" y="5298292"/>
              <a:ext cx="2018377" cy="461665"/>
            </a:xfrm>
            <a:prstGeom prst="rect">
              <a:avLst/>
            </a:prstGeom>
            <a:noFill/>
          </p:spPr>
          <p:txBody>
            <a:bodyPr wrap="square" rtlCol="0">
              <a:spAutoFit/>
            </a:bodyPr>
            <a:lstStyle/>
            <a:p>
              <a:pPr algn="ctr"/>
              <a:r>
                <a:rPr lang="en-US" sz="2400" b="1" dirty="0"/>
                <a:t>Collider</a:t>
              </a:r>
            </a:p>
          </p:txBody>
        </p:sp>
      </p:grpSp>
    </p:spTree>
    <p:extLst>
      <p:ext uri="{BB962C8B-B14F-4D97-AF65-F5344CB8AC3E}">
        <p14:creationId xmlns:p14="http://schemas.microsoft.com/office/powerpoint/2010/main" val="898424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4D984-D518-32C9-4EF5-CA5E0B845B8F}"/>
              </a:ext>
            </a:extLst>
          </p:cNvPr>
          <p:cNvSpPr>
            <a:spLocks noGrp="1"/>
          </p:cNvSpPr>
          <p:nvPr>
            <p:ph type="title"/>
          </p:nvPr>
        </p:nvSpPr>
        <p:spPr/>
        <p:txBody>
          <a:bodyPr/>
          <a:lstStyle/>
          <a:p>
            <a:r>
              <a:rPr lang="sv-SE" dirty="0"/>
              <a:t>Basic </a:t>
            </a:r>
            <a:r>
              <a:rPr lang="sv-SE" dirty="0" err="1"/>
              <a:t>Types</a:t>
            </a:r>
            <a:r>
              <a:rPr lang="sv-SE" dirty="0"/>
              <a:t> </a:t>
            </a:r>
            <a:r>
              <a:rPr lang="sv-SE" dirty="0" err="1"/>
              <a:t>of</a:t>
            </a:r>
            <a:r>
              <a:rPr lang="sv-SE" dirty="0"/>
              <a:t> Association</a:t>
            </a:r>
            <a:endParaRPr lang="en-US" dirty="0"/>
          </a:p>
        </p:txBody>
      </p:sp>
      <p:sp>
        <p:nvSpPr>
          <p:cNvPr id="3" name="Content Placeholder 2">
            <a:extLst>
              <a:ext uri="{FF2B5EF4-FFF2-40B4-BE49-F238E27FC236}">
                <a16:creationId xmlns:a16="http://schemas.microsoft.com/office/drawing/2014/main" id="{DF62D629-A6BE-16A9-EF3B-B8F19B1A3515}"/>
              </a:ext>
            </a:extLst>
          </p:cNvPr>
          <p:cNvSpPr>
            <a:spLocks noGrp="1"/>
          </p:cNvSpPr>
          <p:nvPr>
            <p:ph idx="1"/>
          </p:nvPr>
        </p:nvSpPr>
        <p:spPr/>
        <p:txBody>
          <a:bodyPr/>
          <a:lstStyle/>
          <a:p>
            <a:pPr marL="0" indent="0">
              <a:buNone/>
            </a:pPr>
            <a:r>
              <a:rPr lang="sv-SE" dirty="0"/>
              <a:t>The </a:t>
            </a:r>
            <a:r>
              <a:rPr lang="sv-SE" dirty="0" err="1"/>
              <a:t>three</a:t>
            </a:r>
            <a:r>
              <a:rPr lang="sv-SE" dirty="0"/>
              <a:t> </a:t>
            </a:r>
            <a:r>
              <a:rPr lang="sv-SE" dirty="0" err="1"/>
              <a:t>basic</a:t>
            </a:r>
            <a:r>
              <a:rPr lang="sv-SE" dirty="0"/>
              <a:t> </a:t>
            </a:r>
            <a:r>
              <a:rPr lang="sv-SE" dirty="0" err="1"/>
              <a:t>types</a:t>
            </a:r>
            <a:r>
              <a:rPr lang="sv-SE" dirty="0"/>
              <a:t> </a:t>
            </a:r>
            <a:r>
              <a:rPr lang="sv-SE" dirty="0" err="1"/>
              <a:t>of</a:t>
            </a:r>
            <a:r>
              <a:rPr lang="sv-SE" dirty="0"/>
              <a:t> association </a:t>
            </a:r>
            <a:r>
              <a:rPr lang="sv-SE" dirty="0" err="1"/>
              <a:t>behave</a:t>
            </a:r>
            <a:r>
              <a:rPr lang="sv-SE" dirty="0"/>
              <a:t> </a:t>
            </a:r>
            <a:r>
              <a:rPr lang="sv-SE" dirty="0" err="1"/>
              <a:t>differently</a:t>
            </a:r>
            <a:r>
              <a:rPr lang="sv-SE" dirty="0"/>
              <a:t> </a:t>
            </a:r>
            <a:r>
              <a:rPr lang="sv-SE" dirty="0" err="1"/>
              <a:t>when</a:t>
            </a:r>
            <a:r>
              <a:rPr lang="sv-SE" dirty="0"/>
              <a:t> </a:t>
            </a:r>
            <a:r>
              <a:rPr lang="sv-SE" dirty="0" err="1"/>
              <a:t>statistically</a:t>
            </a:r>
            <a:r>
              <a:rPr lang="sv-SE" dirty="0"/>
              <a:t> </a:t>
            </a:r>
            <a:r>
              <a:rPr lang="sv-SE" dirty="0" err="1"/>
              <a:t>controlling</a:t>
            </a:r>
            <a:r>
              <a:rPr lang="sv-SE" dirty="0"/>
              <a:t> for the </a:t>
            </a:r>
            <a:r>
              <a:rPr lang="sv-SE" dirty="0" err="1"/>
              <a:t>third</a:t>
            </a:r>
            <a:r>
              <a:rPr lang="sv-SE" dirty="0"/>
              <a:t> </a:t>
            </a:r>
            <a:r>
              <a:rPr lang="sv-SE" dirty="0" err="1"/>
              <a:t>variable</a:t>
            </a:r>
            <a:r>
              <a:rPr lang="sv-SE" dirty="0"/>
              <a:t>:</a:t>
            </a:r>
            <a:endParaRPr lang="en-US" dirty="0"/>
          </a:p>
        </p:txBody>
      </p:sp>
      <p:sp>
        <p:nvSpPr>
          <p:cNvPr id="4" name="Date Placeholder 3">
            <a:extLst>
              <a:ext uri="{FF2B5EF4-FFF2-40B4-BE49-F238E27FC236}">
                <a16:creationId xmlns:a16="http://schemas.microsoft.com/office/drawing/2014/main" id="{DC513192-8CE3-79D8-EAB3-35D97F68A109}"/>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84EF2C75-983A-4A7A-D815-E2C4157A7F1C}"/>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0CD2B199-179A-2733-1C79-5F06954B8A01}"/>
              </a:ext>
            </a:extLst>
          </p:cNvPr>
          <p:cNvSpPr>
            <a:spLocks noGrp="1"/>
          </p:cNvSpPr>
          <p:nvPr>
            <p:ph type="sldNum" sz="quarter" idx="12"/>
          </p:nvPr>
        </p:nvSpPr>
        <p:spPr/>
        <p:txBody>
          <a:bodyPr/>
          <a:lstStyle/>
          <a:p>
            <a:fld id="{0FA2D919-C0DE-4971-A2E9-D4AC0031921B}" type="slidenum">
              <a:rPr lang="en-US" smtClean="0"/>
              <a:t>26</a:t>
            </a:fld>
            <a:endParaRPr lang="en-US"/>
          </a:p>
        </p:txBody>
      </p:sp>
    </p:spTree>
    <p:extLst>
      <p:ext uri="{BB962C8B-B14F-4D97-AF65-F5344CB8AC3E}">
        <p14:creationId xmlns:p14="http://schemas.microsoft.com/office/powerpoint/2010/main" val="334611252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CB685-E138-A5B6-F802-EFAA34361A4C}"/>
              </a:ext>
            </a:extLst>
          </p:cNvPr>
          <p:cNvSpPr>
            <a:spLocks noGrp="1"/>
          </p:cNvSpPr>
          <p:nvPr>
            <p:ph type="title"/>
          </p:nvPr>
        </p:nvSpPr>
        <p:spPr/>
        <p:txBody>
          <a:bodyPr/>
          <a:lstStyle/>
          <a:p>
            <a:r>
              <a:rPr lang="sv-SE" dirty="0" err="1"/>
              <a:t>Deriving</a:t>
            </a:r>
            <a:r>
              <a:rPr lang="sv-SE" dirty="0"/>
              <a:t> a </a:t>
            </a:r>
            <a:r>
              <a:rPr lang="sv-SE" dirty="0" err="1"/>
              <a:t>statistical</a:t>
            </a:r>
            <a:r>
              <a:rPr lang="sv-SE" dirty="0"/>
              <a:t> </a:t>
            </a:r>
            <a:r>
              <a:rPr lang="sv-SE" dirty="0" err="1"/>
              <a:t>Model</a:t>
            </a:r>
            <a:r>
              <a:rPr lang="sv-SE" dirty="0"/>
              <a:t> from a </a:t>
            </a:r>
            <a:r>
              <a:rPr lang="sv-SE" dirty="0" err="1"/>
              <a:t>causal</a:t>
            </a:r>
            <a:r>
              <a:rPr lang="sv-SE" dirty="0"/>
              <a:t> </a:t>
            </a:r>
            <a:r>
              <a:rPr lang="sv-SE" dirty="0" err="1"/>
              <a:t>Model</a:t>
            </a:r>
            <a:r>
              <a:rPr lang="sv-SE" dirty="0"/>
              <a:t>: d-separation</a:t>
            </a:r>
            <a:endParaRPr lang="en-US" dirty="0"/>
          </a:p>
        </p:txBody>
      </p:sp>
      <p:sp>
        <p:nvSpPr>
          <p:cNvPr id="3" name="Content Placeholder 2">
            <a:extLst>
              <a:ext uri="{FF2B5EF4-FFF2-40B4-BE49-F238E27FC236}">
                <a16:creationId xmlns:a16="http://schemas.microsoft.com/office/drawing/2014/main" id="{EFB16A0E-D5B6-B943-CA50-9C3C086B7798}"/>
              </a:ext>
            </a:extLst>
          </p:cNvPr>
          <p:cNvSpPr>
            <a:spLocks noGrp="1"/>
          </p:cNvSpPr>
          <p:nvPr>
            <p:ph idx="1"/>
          </p:nvPr>
        </p:nvSpPr>
        <p:spPr/>
        <p:txBody>
          <a:bodyPr/>
          <a:lstStyle/>
          <a:p>
            <a:pPr marL="0" indent="0">
              <a:buNone/>
            </a:pPr>
            <a:r>
              <a:rPr lang="sv-SE" dirty="0"/>
              <a:t>A general </a:t>
            </a:r>
            <a:r>
              <a:rPr lang="sv-SE" dirty="0" err="1"/>
              <a:t>framework</a:t>
            </a:r>
            <a:r>
              <a:rPr lang="sv-SE" dirty="0"/>
              <a:t> to </a:t>
            </a:r>
            <a:r>
              <a:rPr lang="sv-SE" dirty="0" err="1"/>
              <a:t>derive</a:t>
            </a:r>
            <a:r>
              <a:rPr lang="sv-SE" dirty="0"/>
              <a:t> </a:t>
            </a:r>
            <a:r>
              <a:rPr lang="sv-SE" dirty="0" err="1"/>
              <a:t>statistical</a:t>
            </a:r>
            <a:r>
              <a:rPr lang="sv-SE" dirty="0"/>
              <a:t> </a:t>
            </a:r>
            <a:r>
              <a:rPr lang="sv-SE" dirty="0" err="1"/>
              <a:t>models</a:t>
            </a:r>
            <a:r>
              <a:rPr lang="sv-SE" dirty="0"/>
              <a:t> from </a:t>
            </a:r>
            <a:r>
              <a:rPr lang="sv-SE" dirty="0" err="1"/>
              <a:t>causal</a:t>
            </a:r>
            <a:r>
              <a:rPr lang="sv-SE" dirty="0"/>
              <a:t> </a:t>
            </a:r>
            <a:r>
              <a:rPr lang="sv-SE" dirty="0" err="1"/>
              <a:t>models</a:t>
            </a:r>
            <a:r>
              <a:rPr lang="sv-SE" dirty="0"/>
              <a:t> </a:t>
            </a:r>
            <a:r>
              <a:rPr lang="sv-SE" dirty="0" err="1"/>
              <a:t>uses</a:t>
            </a:r>
            <a:r>
              <a:rPr lang="sv-SE" dirty="0"/>
              <a:t> d-separation. </a:t>
            </a:r>
            <a:r>
              <a:rPr lang="sv-SE" dirty="0" err="1"/>
              <a:t>Its</a:t>
            </a:r>
            <a:r>
              <a:rPr lang="sv-SE" dirty="0"/>
              <a:t> </a:t>
            </a:r>
            <a:r>
              <a:rPr lang="sv-SE" dirty="0" err="1"/>
              <a:t>outcome</a:t>
            </a:r>
            <a:r>
              <a:rPr lang="sv-SE" dirty="0"/>
              <a:t> is the </a:t>
            </a:r>
            <a:r>
              <a:rPr lang="sv-SE" i="1" dirty="0" err="1"/>
              <a:t>adjustment</a:t>
            </a:r>
            <a:r>
              <a:rPr lang="sv-SE" i="1" dirty="0"/>
              <a:t> set</a:t>
            </a:r>
            <a:r>
              <a:rPr lang="sv-SE" dirty="0"/>
              <a:t>, i.e., the set </a:t>
            </a:r>
            <a:r>
              <a:rPr lang="sv-SE" dirty="0" err="1"/>
              <a:t>of</a:t>
            </a:r>
            <a:r>
              <a:rPr lang="sv-SE" dirty="0"/>
              <a:t> </a:t>
            </a:r>
            <a:r>
              <a:rPr lang="sv-SE" dirty="0" err="1"/>
              <a:t>variables</a:t>
            </a:r>
            <a:r>
              <a:rPr lang="sv-SE" dirty="0"/>
              <a:t> to </a:t>
            </a:r>
            <a:r>
              <a:rPr lang="sv-SE" dirty="0" err="1"/>
              <a:t>control</a:t>
            </a:r>
            <a:r>
              <a:rPr lang="sv-SE" dirty="0"/>
              <a:t> </a:t>
            </a:r>
            <a:r>
              <a:rPr lang="sv-SE" dirty="0" err="1"/>
              <a:t>statistically</a:t>
            </a:r>
            <a:r>
              <a:rPr lang="sv-SE" dirty="0"/>
              <a:t> in order to </a:t>
            </a:r>
            <a:r>
              <a:rPr lang="sv-SE" dirty="0" err="1"/>
              <a:t>deconfound</a:t>
            </a:r>
            <a:r>
              <a:rPr lang="sv-SE" dirty="0"/>
              <a:t> the </a:t>
            </a:r>
            <a:r>
              <a:rPr lang="sv-SE" dirty="0" err="1"/>
              <a:t>causal</a:t>
            </a:r>
            <a:r>
              <a:rPr lang="sv-SE" dirty="0"/>
              <a:t> </a:t>
            </a:r>
            <a:r>
              <a:rPr lang="sv-SE" dirty="0" err="1"/>
              <a:t>effect</a:t>
            </a:r>
            <a:r>
              <a:rPr lang="sv-SE" dirty="0"/>
              <a:t> </a:t>
            </a:r>
            <a:r>
              <a:rPr lang="sv-SE" dirty="0" err="1"/>
              <a:t>between</a:t>
            </a:r>
            <a:r>
              <a:rPr lang="sv-SE" dirty="0"/>
              <a:t> the exposure and the </a:t>
            </a:r>
            <a:r>
              <a:rPr lang="sv-SE" dirty="0" err="1"/>
              <a:t>outcome</a:t>
            </a:r>
            <a:r>
              <a:rPr lang="sv-SE" dirty="0"/>
              <a:t>.</a:t>
            </a:r>
          </a:p>
          <a:p>
            <a:pPr marL="0" indent="0">
              <a:buNone/>
            </a:pPr>
            <a:endParaRPr lang="sv-SE" dirty="0"/>
          </a:p>
          <a:p>
            <a:pPr marL="0" indent="0">
              <a:buNone/>
            </a:pPr>
            <a:r>
              <a:rPr lang="en-US" dirty="0">
                <a:hlinkClick r:id="rId2"/>
              </a:rPr>
              <a:t>https://bayes.cs.ucla.edu/BOOK-2K/d-sep.html</a:t>
            </a:r>
            <a:r>
              <a:rPr lang="sv-SE" dirty="0"/>
              <a:t> </a:t>
            </a:r>
            <a:endParaRPr lang="en-US" dirty="0"/>
          </a:p>
        </p:txBody>
      </p:sp>
      <p:sp>
        <p:nvSpPr>
          <p:cNvPr id="4" name="Date Placeholder 3">
            <a:extLst>
              <a:ext uri="{FF2B5EF4-FFF2-40B4-BE49-F238E27FC236}">
                <a16:creationId xmlns:a16="http://schemas.microsoft.com/office/drawing/2014/main" id="{9254DF0C-883F-EF08-C47B-748D4F15265E}"/>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13A587E4-C813-16A5-A723-B84D42C31CB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801C69C6-658E-795A-B968-D882D3E1456C}"/>
              </a:ext>
            </a:extLst>
          </p:cNvPr>
          <p:cNvSpPr>
            <a:spLocks noGrp="1"/>
          </p:cNvSpPr>
          <p:nvPr>
            <p:ph type="sldNum" sz="quarter" idx="12"/>
          </p:nvPr>
        </p:nvSpPr>
        <p:spPr/>
        <p:txBody>
          <a:bodyPr/>
          <a:lstStyle/>
          <a:p>
            <a:fld id="{0FA2D919-C0DE-4971-A2E9-D4AC0031921B}" type="slidenum">
              <a:rPr lang="en-US" smtClean="0"/>
              <a:t>27</a:t>
            </a:fld>
            <a:endParaRPr lang="en-US"/>
          </a:p>
        </p:txBody>
      </p:sp>
    </p:spTree>
    <p:extLst>
      <p:ext uri="{BB962C8B-B14F-4D97-AF65-F5344CB8AC3E}">
        <p14:creationId xmlns:p14="http://schemas.microsoft.com/office/powerpoint/2010/main" val="19064816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9311B4-7994-C422-582A-A0C655791F65}"/>
              </a:ext>
            </a:extLst>
          </p:cNvPr>
          <p:cNvSpPr>
            <a:spLocks noGrp="1"/>
          </p:cNvSpPr>
          <p:nvPr>
            <p:ph type="title"/>
          </p:nvPr>
        </p:nvSpPr>
        <p:spPr/>
        <p:txBody>
          <a:bodyPr/>
          <a:lstStyle/>
          <a:p>
            <a:r>
              <a:rPr lang="sv-SE" dirty="0" err="1"/>
              <a:t>Exercises</a:t>
            </a:r>
            <a:endParaRPr lang="en-US" dirty="0"/>
          </a:p>
        </p:txBody>
      </p:sp>
      <p:sp>
        <p:nvSpPr>
          <p:cNvPr id="3" name="Content Placeholder 2">
            <a:extLst>
              <a:ext uri="{FF2B5EF4-FFF2-40B4-BE49-F238E27FC236}">
                <a16:creationId xmlns:a16="http://schemas.microsoft.com/office/drawing/2014/main" id="{6A9F43D3-DE29-5FC3-0D6E-D876DED2A5D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CBFB09EB-5EB2-C850-AD3B-0326572DA261}"/>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A616949B-6B95-49E4-C467-E55A5BDE9088}"/>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398F953-2F86-BDE6-F755-6AA85D7CEB2E}"/>
              </a:ext>
            </a:extLst>
          </p:cNvPr>
          <p:cNvSpPr>
            <a:spLocks noGrp="1"/>
          </p:cNvSpPr>
          <p:nvPr>
            <p:ph type="sldNum" sz="quarter" idx="12"/>
          </p:nvPr>
        </p:nvSpPr>
        <p:spPr/>
        <p:txBody>
          <a:bodyPr/>
          <a:lstStyle/>
          <a:p>
            <a:fld id="{0FA2D919-C0DE-4971-A2E9-D4AC0031921B}" type="slidenum">
              <a:rPr lang="en-US" smtClean="0"/>
              <a:t>28</a:t>
            </a:fld>
            <a:endParaRPr lang="en-US"/>
          </a:p>
        </p:txBody>
      </p:sp>
    </p:spTree>
    <p:extLst>
      <p:ext uri="{BB962C8B-B14F-4D97-AF65-F5344CB8AC3E}">
        <p14:creationId xmlns:p14="http://schemas.microsoft.com/office/powerpoint/2010/main" val="278120022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AFC0E5F3-1434-A0BB-F719-7E54E897FD41}"/>
              </a:ext>
            </a:extLst>
          </p:cNvPr>
          <p:cNvSpPr>
            <a:spLocks noGrp="1"/>
          </p:cNvSpPr>
          <p:nvPr>
            <p:ph type="title"/>
          </p:nvPr>
        </p:nvSpPr>
        <p:spPr/>
        <p:txBody>
          <a:bodyPr/>
          <a:lstStyle/>
          <a:p>
            <a:r>
              <a:rPr lang="sv-SE" dirty="0" err="1"/>
              <a:t>Causal</a:t>
            </a:r>
            <a:r>
              <a:rPr lang="sv-SE" dirty="0"/>
              <a:t> </a:t>
            </a:r>
            <a:r>
              <a:rPr lang="sv-SE" dirty="0" err="1"/>
              <a:t>Modelling</a:t>
            </a:r>
            <a:endParaRPr lang="en-US" dirty="0"/>
          </a:p>
        </p:txBody>
      </p:sp>
      <p:sp>
        <p:nvSpPr>
          <p:cNvPr id="8" name="Content Placeholder 7">
            <a:extLst>
              <a:ext uri="{FF2B5EF4-FFF2-40B4-BE49-F238E27FC236}">
                <a16:creationId xmlns:a16="http://schemas.microsoft.com/office/drawing/2014/main" id="{90F14BF1-14C1-ED23-8F41-E2E8744B1B72}"/>
              </a:ext>
            </a:extLst>
          </p:cNvPr>
          <p:cNvSpPr>
            <a:spLocks noGrp="1"/>
          </p:cNvSpPr>
          <p:nvPr>
            <p:ph idx="1"/>
          </p:nvPr>
        </p:nvSpPr>
        <p:spPr/>
        <p:txBody>
          <a:bodyPr/>
          <a:lstStyle/>
          <a:p>
            <a:pPr marL="0" indent="0">
              <a:buNone/>
            </a:pPr>
            <a:r>
              <a:rPr lang="sv-SE" dirty="0" err="1"/>
              <a:t>Imperative</a:t>
            </a:r>
            <a:r>
              <a:rPr lang="sv-SE" dirty="0"/>
              <a:t> for </a:t>
            </a:r>
            <a:r>
              <a:rPr lang="sv-SE" dirty="0" err="1"/>
              <a:t>drawing</a:t>
            </a:r>
            <a:r>
              <a:rPr lang="sv-SE" dirty="0"/>
              <a:t> the </a:t>
            </a:r>
            <a:r>
              <a:rPr lang="sv-SE" dirty="0" err="1"/>
              <a:t>correct</a:t>
            </a:r>
            <a:r>
              <a:rPr lang="sv-SE" dirty="0"/>
              <a:t> </a:t>
            </a:r>
            <a:r>
              <a:rPr lang="sv-SE" dirty="0" err="1"/>
              <a:t>conclusions</a:t>
            </a:r>
            <a:r>
              <a:rPr lang="sv-SE" dirty="0"/>
              <a:t> </a:t>
            </a:r>
            <a:r>
              <a:rPr lang="sv-SE" dirty="0" err="1"/>
              <a:t>through</a:t>
            </a:r>
            <a:r>
              <a:rPr lang="sv-SE" dirty="0"/>
              <a:t> </a:t>
            </a:r>
            <a:r>
              <a:rPr lang="sv-SE" dirty="0" err="1"/>
              <a:t>statistical</a:t>
            </a:r>
            <a:r>
              <a:rPr lang="sv-SE" dirty="0"/>
              <a:t> </a:t>
            </a:r>
            <a:r>
              <a:rPr lang="sv-SE" dirty="0" err="1"/>
              <a:t>inference</a:t>
            </a:r>
            <a:r>
              <a:rPr lang="sv-SE" dirty="0"/>
              <a:t> is the </a:t>
            </a:r>
            <a:r>
              <a:rPr lang="sv-SE" dirty="0" err="1"/>
              <a:t>causal</a:t>
            </a:r>
            <a:r>
              <a:rPr lang="sv-SE" dirty="0"/>
              <a:t> </a:t>
            </a:r>
            <a:r>
              <a:rPr lang="sv-SE" dirty="0" err="1"/>
              <a:t>model</a:t>
            </a:r>
            <a:r>
              <a:rPr lang="sv-SE" dirty="0"/>
              <a:t> </a:t>
            </a:r>
            <a:r>
              <a:rPr lang="sv-SE" dirty="0" err="1"/>
              <a:t>of</a:t>
            </a:r>
            <a:r>
              <a:rPr lang="sv-SE" dirty="0"/>
              <a:t> </a:t>
            </a:r>
            <a:r>
              <a:rPr lang="sv-SE" dirty="0" err="1"/>
              <a:t>our</a:t>
            </a:r>
            <a:r>
              <a:rPr lang="sv-SE" dirty="0"/>
              <a:t> data.</a:t>
            </a:r>
          </a:p>
          <a:p>
            <a:pPr marL="0" indent="0">
              <a:buNone/>
            </a:pPr>
            <a:r>
              <a:rPr lang="en-US" dirty="0"/>
              <a:t>Remember: “Data alone cannot give us causal inference – we must also know about how the data emerged</a:t>
            </a:r>
            <a:r>
              <a:rPr lang="sv-SE" dirty="0"/>
              <a:t>” (show </a:t>
            </a:r>
            <a:r>
              <a:rPr lang="sv-SE" dirty="0" err="1"/>
              <a:t>collider</a:t>
            </a:r>
            <a:r>
              <a:rPr lang="sv-SE" dirty="0"/>
              <a:t> </a:t>
            </a:r>
            <a:r>
              <a:rPr lang="sv-SE" dirty="0" err="1"/>
              <a:t>versus</a:t>
            </a:r>
            <a:r>
              <a:rPr lang="sv-SE" dirty="0"/>
              <a:t> </a:t>
            </a:r>
            <a:r>
              <a:rPr lang="sv-SE" dirty="0" err="1"/>
              <a:t>fork</a:t>
            </a:r>
            <a:r>
              <a:rPr lang="sv-SE" dirty="0"/>
              <a:t>: same data, different </a:t>
            </a:r>
            <a:r>
              <a:rPr lang="sv-SE" dirty="0" err="1"/>
              <a:t>statistical</a:t>
            </a:r>
            <a:r>
              <a:rPr lang="sv-SE" dirty="0"/>
              <a:t> </a:t>
            </a:r>
            <a:r>
              <a:rPr lang="sv-SE" dirty="0" err="1"/>
              <a:t>models</a:t>
            </a:r>
            <a:r>
              <a:rPr lang="sv-SE" dirty="0"/>
              <a:t> from the </a:t>
            </a:r>
            <a:r>
              <a:rPr lang="sv-SE" dirty="0" err="1"/>
              <a:t>causal</a:t>
            </a:r>
            <a:r>
              <a:rPr lang="sv-SE" dirty="0"/>
              <a:t> </a:t>
            </a:r>
            <a:r>
              <a:rPr lang="sv-SE" dirty="0" err="1"/>
              <a:t>models</a:t>
            </a:r>
            <a:r>
              <a:rPr lang="sv-SE" dirty="0"/>
              <a:t>)</a:t>
            </a:r>
          </a:p>
          <a:p>
            <a:pPr marL="0" indent="0">
              <a:buNone/>
            </a:pPr>
            <a:r>
              <a:rPr lang="en-US" dirty="0"/>
              <a:t>But in real life, there is no grand reveal about the “actual” causal model as I just provided.</a:t>
            </a:r>
          </a:p>
          <a:p>
            <a:pPr marL="0" indent="0">
              <a:buNone/>
            </a:pPr>
            <a:r>
              <a:rPr lang="en-US" dirty="0"/>
              <a:t>So how do you determine the “correct” causal model?</a:t>
            </a:r>
          </a:p>
        </p:txBody>
      </p:sp>
      <p:sp>
        <p:nvSpPr>
          <p:cNvPr id="4" name="Date Placeholder 3">
            <a:extLst>
              <a:ext uri="{FF2B5EF4-FFF2-40B4-BE49-F238E27FC236}">
                <a16:creationId xmlns:a16="http://schemas.microsoft.com/office/drawing/2014/main" id="{71E4394E-C715-860E-859D-88B4EB4BEC9A}"/>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DF02D87C-0308-54F5-4785-4FC183BB15F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75A1C807-BF18-7BA8-6017-25B076E61F26}"/>
              </a:ext>
            </a:extLst>
          </p:cNvPr>
          <p:cNvSpPr>
            <a:spLocks noGrp="1"/>
          </p:cNvSpPr>
          <p:nvPr>
            <p:ph type="sldNum" sz="quarter" idx="12"/>
          </p:nvPr>
        </p:nvSpPr>
        <p:spPr/>
        <p:txBody>
          <a:bodyPr/>
          <a:lstStyle/>
          <a:p>
            <a:fld id="{0FA2D919-C0DE-4971-A2E9-D4AC0031921B}" type="slidenum">
              <a:rPr lang="en-US" smtClean="0"/>
              <a:t>29</a:t>
            </a:fld>
            <a:endParaRPr lang="en-US"/>
          </a:p>
        </p:txBody>
      </p:sp>
    </p:spTree>
    <p:extLst>
      <p:ext uri="{BB962C8B-B14F-4D97-AF65-F5344CB8AC3E}">
        <p14:creationId xmlns:p14="http://schemas.microsoft.com/office/powerpoint/2010/main" val="25484044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CE763765-6F2B-E7EE-DB2E-2917F4102148}"/>
              </a:ext>
            </a:extLst>
          </p:cNvPr>
          <p:cNvSpPr>
            <a:spLocks noGrp="1"/>
          </p:cNvSpPr>
          <p:nvPr>
            <p:ph type="title"/>
          </p:nvPr>
        </p:nvSpPr>
        <p:spPr/>
        <p:txBody>
          <a:bodyPr/>
          <a:lstStyle/>
          <a:p>
            <a:r>
              <a:rPr lang="en-US" dirty="0"/>
              <a:t>Introduction</a:t>
            </a:r>
          </a:p>
        </p:txBody>
      </p:sp>
      <p:sp>
        <p:nvSpPr>
          <p:cNvPr id="8" name="Text Placeholder 7">
            <a:extLst>
              <a:ext uri="{FF2B5EF4-FFF2-40B4-BE49-F238E27FC236}">
                <a16:creationId xmlns:a16="http://schemas.microsoft.com/office/drawing/2014/main" id="{3067B897-F929-1DAB-9217-DC94745E42AD}"/>
              </a:ext>
            </a:extLst>
          </p:cNvPr>
          <p:cNvSpPr>
            <a:spLocks noGrp="1"/>
          </p:cNvSpPr>
          <p:nvPr>
            <p:ph type="body" idx="1"/>
          </p:nvPr>
        </p:nvSpPr>
        <p:spPr/>
        <p:txBody>
          <a:bodyPr/>
          <a:lstStyle/>
          <a:p>
            <a:r>
              <a:rPr lang="en-US" dirty="0"/>
              <a:t>Goals and Expectations</a:t>
            </a:r>
          </a:p>
        </p:txBody>
      </p:sp>
      <p:sp>
        <p:nvSpPr>
          <p:cNvPr id="4" name="Date Placeholder 3">
            <a:extLst>
              <a:ext uri="{FF2B5EF4-FFF2-40B4-BE49-F238E27FC236}">
                <a16:creationId xmlns:a16="http://schemas.microsoft.com/office/drawing/2014/main" id="{EF54AFD4-05CC-B4A2-9CC0-2CE880BE60AE}"/>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B2B5EEB5-6E9B-1E0C-19C8-42EEA3311B15}"/>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4626182-BD5C-EB4B-B865-8BB65026A580}"/>
              </a:ext>
            </a:extLst>
          </p:cNvPr>
          <p:cNvSpPr>
            <a:spLocks noGrp="1"/>
          </p:cNvSpPr>
          <p:nvPr>
            <p:ph type="sldNum" sz="quarter" idx="12"/>
          </p:nvPr>
        </p:nvSpPr>
        <p:spPr/>
        <p:txBody>
          <a:bodyPr/>
          <a:lstStyle/>
          <a:p>
            <a:fld id="{0FA2D919-C0DE-4971-A2E9-D4AC0031921B}" type="slidenum">
              <a:rPr lang="en-US" smtClean="0"/>
              <a:t>3</a:t>
            </a:fld>
            <a:endParaRPr lang="en-US"/>
          </a:p>
        </p:txBody>
      </p:sp>
    </p:spTree>
    <p:extLst>
      <p:ext uri="{BB962C8B-B14F-4D97-AF65-F5344CB8AC3E}">
        <p14:creationId xmlns:p14="http://schemas.microsoft.com/office/powerpoint/2010/main" val="351855093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1DF18-BFB1-0A6E-54AA-4E104604031A}"/>
              </a:ext>
            </a:extLst>
          </p:cNvPr>
          <p:cNvSpPr>
            <a:spLocks noGrp="1"/>
          </p:cNvSpPr>
          <p:nvPr>
            <p:ph type="title"/>
          </p:nvPr>
        </p:nvSpPr>
        <p:spPr/>
        <p:txBody>
          <a:bodyPr/>
          <a:lstStyle/>
          <a:p>
            <a:r>
              <a:rPr lang="sv-SE" dirty="0" err="1"/>
              <a:t>Causal</a:t>
            </a:r>
            <a:r>
              <a:rPr lang="sv-SE" dirty="0"/>
              <a:t> </a:t>
            </a:r>
            <a:r>
              <a:rPr lang="sv-SE" dirty="0" err="1"/>
              <a:t>Modelling</a:t>
            </a:r>
            <a:endParaRPr lang="en-US" dirty="0"/>
          </a:p>
        </p:txBody>
      </p:sp>
      <p:sp>
        <p:nvSpPr>
          <p:cNvPr id="3" name="Content Placeholder 2">
            <a:extLst>
              <a:ext uri="{FF2B5EF4-FFF2-40B4-BE49-F238E27FC236}">
                <a16:creationId xmlns:a16="http://schemas.microsoft.com/office/drawing/2014/main" id="{B6E57C64-8564-A038-A67E-F8B57C19696E}"/>
              </a:ext>
            </a:extLst>
          </p:cNvPr>
          <p:cNvSpPr>
            <a:spLocks noGrp="1"/>
          </p:cNvSpPr>
          <p:nvPr>
            <p:ph idx="1"/>
          </p:nvPr>
        </p:nvSpPr>
        <p:spPr/>
        <p:txBody>
          <a:bodyPr/>
          <a:lstStyle/>
          <a:p>
            <a:pPr marL="0" indent="0">
              <a:buNone/>
            </a:pPr>
            <a:r>
              <a:rPr lang="sv-SE" dirty="0"/>
              <a:t>It is </a:t>
            </a:r>
            <a:r>
              <a:rPr lang="sv-SE" dirty="0" err="1"/>
              <a:t>impossible</a:t>
            </a:r>
            <a:r>
              <a:rPr lang="sv-SE" dirty="0"/>
              <a:t> to </a:t>
            </a:r>
            <a:r>
              <a:rPr lang="sv-SE" dirty="0" err="1"/>
              <a:t>determine</a:t>
            </a:r>
            <a:r>
              <a:rPr lang="sv-SE" dirty="0"/>
              <a:t> the ”</a:t>
            </a:r>
            <a:r>
              <a:rPr lang="sv-SE" dirty="0" err="1"/>
              <a:t>correct</a:t>
            </a:r>
            <a:r>
              <a:rPr lang="sv-SE" dirty="0"/>
              <a:t>” </a:t>
            </a:r>
            <a:r>
              <a:rPr lang="sv-SE" dirty="0" err="1"/>
              <a:t>causal</a:t>
            </a:r>
            <a:r>
              <a:rPr lang="sv-SE" dirty="0"/>
              <a:t> </a:t>
            </a:r>
            <a:r>
              <a:rPr lang="sv-SE" dirty="0" err="1"/>
              <a:t>model</a:t>
            </a:r>
            <a:r>
              <a:rPr lang="sv-SE" dirty="0"/>
              <a:t> – </a:t>
            </a:r>
            <a:r>
              <a:rPr lang="sv-SE" dirty="0" err="1"/>
              <a:t>we</a:t>
            </a:r>
            <a:r>
              <a:rPr lang="sv-SE" dirty="0"/>
              <a:t> </a:t>
            </a:r>
            <a:r>
              <a:rPr lang="sv-SE" dirty="0" err="1"/>
              <a:t>would</a:t>
            </a:r>
            <a:r>
              <a:rPr lang="sv-SE" dirty="0"/>
              <a:t> </a:t>
            </a:r>
            <a:r>
              <a:rPr lang="sv-SE" dirty="0" err="1"/>
              <a:t>need</a:t>
            </a:r>
            <a:r>
              <a:rPr lang="sv-SE" dirty="0"/>
              <a:t> to look </a:t>
            </a:r>
            <a:r>
              <a:rPr lang="sv-SE" dirty="0" err="1"/>
              <a:t>behind</a:t>
            </a:r>
            <a:r>
              <a:rPr lang="sv-SE" dirty="0"/>
              <a:t> the </a:t>
            </a:r>
            <a:r>
              <a:rPr lang="sv-SE" dirty="0" err="1"/>
              <a:t>curtain</a:t>
            </a:r>
            <a:r>
              <a:rPr lang="sv-SE" dirty="0"/>
              <a:t> and </a:t>
            </a:r>
            <a:r>
              <a:rPr lang="sv-SE" dirty="0" err="1"/>
              <a:t>see</a:t>
            </a:r>
            <a:r>
              <a:rPr lang="sv-SE" dirty="0"/>
              <a:t> the ”</a:t>
            </a:r>
            <a:r>
              <a:rPr lang="sv-SE" dirty="0" err="1"/>
              <a:t>fabric</a:t>
            </a:r>
            <a:r>
              <a:rPr lang="sv-SE" dirty="0"/>
              <a:t> </a:t>
            </a:r>
            <a:r>
              <a:rPr lang="sv-SE" dirty="0" err="1"/>
              <a:t>of</a:t>
            </a:r>
            <a:r>
              <a:rPr lang="sv-SE" dirty="0"/>
              <a:t> the </a:t>
            </a:r>
            <a:r>
              <a:rPr lang="sv-SE" dirty="0" err="1"/>
              <a:t>world</a:t>
            </a:r>
            <a:r>
              <a:rPr lang="sv-SE" dirty="0"/>
              <a:t>.”</a:t>
            </a:r>
          </a:p>
          <a:p>
            <a:pPr marL="0" indent="0">
              <a:buNone/>
            </a:pPr>
            <a:r>
              <a:rPr lang="sv-SE" dirty="0" err="1"/>
              <a:t>Instead</a:t>
            </a:r>
            <a:r>
              <a:rPr lang="sv-SE" dirty="0"/>
              <a:t> </a:t>
            </a:r>
            <a:r>
              <a:rPr lang="sv-SE" dirty="0" err="1"/>
              <a:t>of</a:t>
            </a:r>
            <a:r>
              <a:rPr lang="sv-SE" dirty="0"/>
              <a:t> </a:t>
            </a:r>
            <a:r>
              <a:rPr lang="sv-SE" dirty="0" err="1"/>
              <a:t>aiming</a:t>
            </a:r>
            <a:r>
              <a:rPr lang="sv-SE" dirty="0"/>
              <a:t> for a ”</a:t>
            </a:r>
            <a:r>
              <a:rPr lang="sv-SE" dirty="0" err="1"/>
              <a:t>correct</a:t>
            </a:r>
            <a:r>
              <a:rPr lang="sv-SE" dirty="0"/>
              <a:t>” </a:t>
            </a:r>
            <a:r>
              <a:rPr lang="sv-SE" dirty="0" err="1"/>
              <a:t>causal</a:t>
            </a:r>
            <a:r>
              <a:rPr lang="sv-SE" dirty="0"/>
              <a:t> </a:t>
            </a:r>
            <a:r>
              <a:rPr lang="sv-SE" dirty="0" err="1"/>
              <a:t>model</a:t>
            </a:r>
            <a:r>
              <a:rPr lang="sv-SE" dirty="0"/>
              <a:t>, </a:t>
            </a:r>
            <a:r>
              <a:rPr lang="sv-SE" dirty="0" err="1"/>
              <a:t>rather</a:t>
            </a:r>
            <a:r>
              <a:rPr lang="sv-SE" dirty="0"/>
              <a:t> </a:t>
            </a:r>
            <a:r>
              <a:rPr lang="sv-SE" dirty="0" err="1"/>
              <a:t>aim</a:t>
            </a:r>
            <a:r>
              <a:rPr lang="sv-SE" dirty="0"/>
              <a:t> for a ”transparent” and ”</a:t>
            </a:r>
            <a:r>
              <a:rPr lang="sv-SE" dirty="0" err="1"/>
              <a:t>useful</a:t>
            </a:r>
            <a:r>
              <a:rPr lang="sv-SE" dirty="0"/>
              <a:t>” </a:t>
            </a:r>
            <a:r>
              <a:rPr lang="sv-SE" dirty="0" err="1"/>
              <a:t>causal</a:t>
            </a:r>
            <a:r>
              <a:rPr lang="sv-SE" dirty="0"/>
              <a:t> </a:t>
            </a:r>
            <a:r>
              <a:rPr lang="sv-SE" dirty="0" err="1"/>
              <a:t>model</a:t>
            </a:r>
            <a:r>
              <a:rPr lang="sv-SE" dirty="0"/>
              <a:t>.</a:t>
            </a:r>
          </a:p>
          <a:p>
            <a:r>
              <a:rPr lang="en-US" dirty="0"/>
              <a:t>“transparent” is easy: visualize your causal assumptions via DAGs</a:t>
            </a:r>
          </a:p>
          <a:p>
            <a:r>
              <a:rPr lang="en-US" dirty="0"/>
              <a:t>“useful” is more difficult: how do you assess the usability of a causal model?</a:t>
            </a:r>
          </a:p>
        </p:txBody>
      </p:sp>
      <p:sp>
        <p:nvSpPr>
          <p:cNvPr id="4" name="Date Placeholder 3">
            <a:extLst>
              <a:ext uri="{FF2B5EF4-FFF2-40B4-BE49-F238E27FC236}">
                <a16:creationId xmlns:a16="http://schemas.microsoft.com/office/drawing/2014/main" id="{0ED3B4B5-AE44-AACD-5819-01FD1A184C47}"/>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9A1DA929-4A88-E571-8868-35F44C9CC788}"/>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947A479-0A90-E6F9-5011-B610AC03A8B3}"/>
              </a:ext>
            </a:extLst>
          </p:cNvPr>
          <p:cNvSpPr>
            <a:spLocks noGrp="1"/>
          </p:cNvSpPr>
          <p:nvPr>
            <p:ph type="sldNum" sz="quarter" idx="12"/>
          </p:nvPr>
        </p:nvSpPr>
        <p:spPr/>
        <p:txBody>
          <a:bodyPr/>
          <a:lstStyle/>
          <a:p>
            <a:fld id="{0FA2D919-C0DE-4971-A2E9-D4AC0031921B}" type="slidenum">
              <a:rPr lang="en-US" smtClean="0"/>
              <a:t>30</a:t>
            </a:fld>
            <a:endParaRPr lang="en-US"/>
          </a:p>
        </p:txBody>
      </p:sp>
    </p:spTree>
    <p:extLst>
      <p:ext uri="{BB962C8B-B14F-4D97-AF65-F5344CB8AC3E}">
        <p14:creationId xmlns:p14="http://schemas.microsoft.com/office/powerpoint/2010/main" val="53491141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25DF60-5FF8-ABE9-66EA-7C2B53BC40E5}"/>
              </a:ext>
            </a:extLst>
          </p:cNvPr>
          <p:cNvSpPr>
            <a:spLocks noGrp="1"/>
          </p:cNvSpPr>
          <p:nvPr>
            <p:ph type="title"/>
          </p:nvPr>
        </p:nvSpPr>
        <p:spPr/>
        <p:txBody>
          <a:bodyPr/>
          <a:lstStyle/>
          <a:p>
            <a:r>
              <a:rPr lang="sv-SE" dirty="0" err="1"/>
              <a:t>Model</a:t>
            </a:r>
            <a:r>
              <a:rPr lang="sv-SE" dirty="0"/>
              <a:t> </a:t>
            </a:r>
            <a:r>
              <a:rPr lang="sv-SE" dirty="0" err="1"/>
              <a:t>Comparison</a:t>
            </a:r>
            <a:endParaRPr lang="en-US" dirty="0"/>
          </a:p>
        </p:txBody>
      </p:sp>
      <p:sp>
        <p:nvSpPr>
          <p:cNvPr id="3" name="Content Placeholder 2">
            <a:extLst>
              <a:ext uri="{FF2B5EF4-FFF2-40B4-BE49-F238E27FC236}">
                <a16:creationId xmlns:a16="http://schemas.microsoft.com/office/drawing/2014/main" id="{C86BC54E-8EAA-EA85-6F11-1EB9597F6FCC}"/>
              </a:ext>
            </a:extLst>
          </p:cNvPr>
          <p:cNvSpPr>
            <a:spLocks noGrp="1"/>
          </p:cNvSpPr>
          <p:nvPr>
            <p:ph idx="1"/>
          </p:nvPr>
        </p:nvSpPr>
        <p:spPr/>
        <p:txBody>
          <a:bodyPr/>
          <a:lstStyle/>
          <a:p>
            <a:pPr marL="0" indent="0">
              <a:buNone/>
            </a:pPr>
            <a:r>
              <a:rPr lang="sv-SE" dirty="0" err="1"/>
              <a:t>There</a:t>
            </a:r>
            <a:r>
              <a:rPr lang="sv-SE" dirty="0"/>
              <a:t> is no absolute </a:t>
            </a:r>
            <a:r>
              <a:rPr lang="sv-SE" dirty="0" err="1"/>
              <a:t>way</a:t>
            </a:r>
            <a:r>
              <a:rPr lang="sv-SE" dirty="0"/>
              <a:t> to </a:t>
            </a:r>
            <a:r>
              <a:rPr lang="sv-SE" dirty="0" err="1"/>
              <a:t>assess</a:t>
            </a:r>
            <a:r>
              <a:rPr lang="sv-SE" dirty="0"/>
              <a:t> the </a:t>
            </a:r>
            <a:r>
              <a:rPr lang="sv-SE" dirty="0" err="1"/>
              <a:t>usefulness</a:t>
            </a:r>
            <a:r>
              <a:rPr lang="sv-SE" dirty="0"/>
              <a:t> </a:t>
            </a:r>
            <a:r>
              <a:rPr lang="sv-SE" dirty="0" err="1"/>
              <a:t>of</a:t>
            </a:r>
            <a:r>
              <a:rPr lang="sv-SE" dirty="0"/>
              <a:t> a </a:t>
            </a:r>
            <a:r>
              <a:rPr lang="sv-SE" dirty="0" err="1"/>
              <a:t>causal</a:t>
            </a:r>
            <a:r>
              <a:rPr lang="sv-SE" dirty="0"/>
              <a:t> </a:t>
            </a:r>
            <a:r>
              <a:rPr lang="sv-SE" dirty="0" err="1"/>
              <a:t>model</a:t>
            </a:r>
            <a:r>
              <a:rPr lang="sv-SE" dirty="0"/>
              <a:t>, </a:t>
            </a:r>
            <a:r>
              <a:rPr lang="sv-SE" dirty="0" err="1"/>
              <a:t>but</a:t>
            </a:r>
            <a:r>
              <a:rPr lang="sv-SE" dirty="0"/>
              <a:t> a relative </a:t>
            </a:r>
            <a:r>
              <a:rPr lang="sv-SE" dirty="0" err="1"/>
              <a:t>way</a:t>
            </a:r>
            <a:r>
              <a:rPr lang="sv-SE" dirty="0"/>
              <a:t>: </a:t>
            </a:r>
            <a:r>
              <a:rPr lang="sv-SE" dirty="0" err="1"/>
              <a:t>model</a:t>
            </a:r>
            <a:r>
              <a:rPr lang="sv-SE" dirty="0"/>
              <a:t> </a:t>
            </a:r>
            <a:r>
              <a:rPr lang="sv-SE" dirty="0" err="1"/>
              <a:t>comparison</a:t>
            </a:r>
            <a:r>
              <a:rPr lang="sv-SE" dirty="0"/>
              <a:t>!</a:t>
            </a:r>
          </a:p>
          <a:p>
            <a:pPr marL="0" indent="0">
              <a:buNone/>
            </a:pPr>
            <a:r>
              <a:rPr lang="sv-SE" dirty="0"/>
              <a:t>(show 2x2-matrix </a:t>
            </a:r>
            <a:r>
              <a:rPr lang="sv-SE" dirty="0" err="1"/>
              <a:t>of</a:t>
            </a:r>
            <a:r>
              <a:rPr lang="sv-SE" dirty="0"/>
              <a:t> </a:t>
            </a:r>
            <a:r>
              <a:rPr lang="sv-SE" i="1" dirty="0" err="1"/>
              <a:t>actual</a:t>
            </a:r>
            <a:r>
              <a:rPr lang="sv-SE" i="1" dirty="0"/>
              <a:t> </a:t>
            </a:r>
            <a:r>
              <a:rPr lang="sv-SE" dirty="0"/>
              <a:t>DAGs </a:t>
            </a:r>
            <a:r>
              <a:rPr lang="sv-SE" dirty="0" err="1"/>
              <a:t>versus</a:t>
            </a:r>
            <a:r>
              <a:rPr lang="sv-SE" dirty="0"/>
              <a:t> </a:t>
            </a:r>
            <a:r>
              <a:rPr lang="sv-SE" i="1" dirty="0" err="1"/>
              <a:t>assumed</a:t>
            </a:r>
            <a:r>
              <a:rPr lang="sv-SE" dirty="0"/>
              <a:t> DAGs + </a:t>
            </a:r>
            <a:r>
              <a:rPr lang="sv-SE" dirty="0" err="1"/>
              <a:t>statistical</a:t>
            </a:r>
            <a:r>
              <a:rPr lang="sv-SE" dirty="0"/>
              <a:t> </a:t>
            </a:r>
            <a:r>
              <a:rPr lang="sv-SE" dirty="0" err="1"/>
              <a:t>model</a:t>
            </a:r>
            <a:r>
              <a:rPr lang="sv-SE" dirty="0"/>
              <a:t>)</a:t>
            </a:r>
          </a:p>
          <a:p>
            <a:pPr marL="0" indent="0">
              <a:buNone/>
            </a:pPr>
            <a:r>
              <a:rPr lang="sv-SE" dirty="0"/>
              <a:t>(</a:t>
            </a:r>
            <a:r>
              <a:rPr lang="sv-SE" dirty="0" err="1"/>
              <a:t>infer</a:t>
            </a:r>
            <a:r>
              <a:rPr lang="sv-SE" dirty="0"/>
              <a:t> from </a:t>
            </a:r>
            <a:r>
              <a:rPr lang="sv-SE" dirty="0" err="1"/>
              <a:t>their</a:t>
            </a:r>
            <a:r>
              <a:rPr lang="sv-SE" dirty="0"/>
              <a:t> </a:t>
            </a:r>
            <a:r>
              <a:rPr lang="sv-SE" dirty="0" err="1"/>
              <a:t>comparison</a:t>
            </a:r>
            <a:r>
              <a:rPr lang="sv-SE" dirty="0"/>
              <a:t> </a:t>
            </a:r>
            <a:r>
              <a:rPr lang="sv-SE" dirty="0" err="1"/>
              <a:t>which</a:t>
            </a:r>
            <a:r>
              <a:rPr lang="sv-SE" dirty="0"/>
              <a:t> </a:t>
            </a:r>
            <a:r>
              <a:rPr lang="sv-SE" dirty="0" err="1"/>
              <a:t>model</a:t>
            </a:r>
            <a:r>
              <a:rPr lang="sv-SE" dirty="0"/>
              <a:t> is </a:t>
            </a:r>
            <a:r>
              <a:rPr lang="sv-SE" dirty="0" err="1"/>
              <a:t>more</a:t>
            </a:r>
            <a:r>
              <a:rPr lang="sv-SE" dirty="0"/>
              <a:t> </a:t>
            </a:r>
            <a:r>
              <a:rPr lang="sv-SE" dirty="0" err="1"/>
              <a:t>useful</a:t>
            </a:r>
            <a:r>
              <a:rPr lang="sv-SE" dirty="0"/>
              <a:t>)</a:t>
            </a:r>
            <a:endParaRPr lang="en-US" dirty="0"/>
          </a:p>
        </p:txBody>
      </p:sp>
      <p:sp>
        <p:nvSpPr>
          <p:cNvPr id="4" name="Date Placeholder 3">
            <a:extLst>
              <a:ext uri="{FF2B5EF4-FFF2-40B4-BE49-F238E27FC236}">
                <a16:creationId xmlns:a16="http://schemas.microsoft.com/office/drawing/2014/main" id="{05AA87DF-D795-158C-D062-721AEB250735}"/>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0D142B72-4358-A144-4761-86BE08699F3F}"/>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96CADCDB-1ACC-D01C-6652-BFCAE6C283E2}"/>
              </a:ext>
            </a:extLst>
          </p:cNvPr>
          <p:cNvSpPr>
            <a:spLocks noGrp="1"/>
          </p:cNvSpPr>
          <p:nvPr>
            <p:ph type="sldNum" sz="quarter" idx="12"/>
          </p:nvPr>
        </p:nvSpPr>
        <p:spPr/>
        <p:txBody>
          <a:bodyPr/>
          <a:lstStyle/>
          <a:p>
            <a:fld id="{0FA2D919-C0DE-4971-A2E9-D4AC0031921B}" type="slidenum">
              <a:rPr lang="en-US" smtClean="0"/>
              <a:t>31</a:t>
            </a:fld>
            <a:endParaRPr lang="en-US"/>
          </a:p>
        </p:txBody>
      </p:sp>
    </p:spTree>
    <p:extLst>
      <p:ext uri="{BB962C8B-B14F-4D97-AF65-F5344CB8AC3E}">
        <p14:creationId xmlns:p14="http://schemas.microsoft.com/office/powerpoint/2010/main" val="2327527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D4229-0067-DE36-8906-BC6B216DE994}"/>
              </a:ext>
            </a:extLst>
          </p:cNvPr>
          <p:cNvSpPr>
            <a:spLocks noGrp="1"/>
          </p:cNvSpPr>
          <p:nvPr>
            <p:ph type="title"/>
          </p:nvPr>
        </p:nvSpPr>
        <p:spPr/>
        <p:txBody>
          <a:bodyPr/>
          <a:lstStyle/>
          <a:p>
            <a:r>
              <a:rPr lang="sv-SE" dirty="0" err="1"/>
              <a:t>Example</a:t>
            </a:r>
            <a:r>
              <a:rPr lang="sv-SE" dirty="0"/>
              <a:t>: </a:t>
            </a:r>
            <a:r>
              <a:rPr lang="sv-SE" dirty="0" err="1"/>
              <a:t>Impact</a:t>
            </a:r>
            <a:r>
              <a:rPr lang="sv-SE" dirty="0"/>
              <a:t> </a:t>
            </a:r>
            <a:r>
              <a:rPr lang="sv-SE" dirty="0" err="1"/>
              <a:t>of</a:t>
            </a:r>
            <a:r>
              <a:rPr lang="sv-SE" dirty="0"/>
              <a:t> Passive Voice on </a:t>
            </a:r>
            <a:r>
              <a:rPr lang="sv-SE" dirty="0" err="1"/>
              <a:t>Domain</a:t>
            </a:r>
            <a:r>
              <a:rPr lang="sv-SE" dirty="0"/>
              <a:t> </a:t>
            </a:r>
            <a:r>
              <a:rPr lang="sv-SE" dirty="0" err="1"/>
              <a:t>Modelling</a:t>
            </a:r>
            <a:endParaRPr lang="en-US" dirty="0"/>
          </a:p>
        </p:txBody>
      </p:sp>
      <p:sp>
        <p:nvSpPr>
          <p:cNvPr id="3" name="Content Placeholder 2">
            <a:extLst>
              <a:ext uri="{FF2B5EF4-FFF2-40B4-BE49-F238E27FC236}">
                <a16:creationId xmlns:a16="http://schemas.microsoft.com/office/drawing/2014/main" id="{02962160-5E13-8B87-2CB2-3D55EE980DC9}"/>
              </a:ext>
            </a:extLst>
          </p:cNvPr>
          <p:cNvSpPr>
            <a:spLocks noGrp="1"/>
          </p:cNvSpPr>
          <p:nvPr>
            <p:ph idx="1"/>
          </p:nvPr>
        </p:nvSpPr>
        <p:spPr/>
        <p:txBody>
          <a:bodyPr/>
          <a:lstStyle/>
          <a:p>
            <a:pPr marL="0" indent="0">
              <a:buNone/>
            </a:pPr>
            <a:r>
              <a:rPr lang="sv-SE" dirty="0"/>
              <a:t>(MVT </a:t>
            </a:r>
            <a:r>
              <a:rPr lang="sv-SE" dirty="0" err="1"/>
              <a:t>example</a:t>
            </a:r>
            <a:r>
              <a:rPr lang="sv-SE" dirty="0"/>
              <a:t> </a:t>
            </a:r>
            <a:r>
              <a:rPr lang="sv-SE" dirty="0" err="1"/>
              <a:t>showing</a:t>
            </a:r>
            <a:r>
              <a:rPr lang="sv-SE" dirty="0"/>
              <a:t> </a:t>
            </a:r>
            <a:r>
              <a:rPr lang="sv-SE" dirty="0" err="1"/>
              <a:t>revised</a:t>
            </a:r>
            <a:r>
              <a:rPr lang="sv-SE" dirty="0"/>
              <a:t> </a:t>
            </a:r>
            <a:r>
              <a:rPr lang="sv-SE" dirty="0" err="1"/>
              <a:t>causal</a:t>
            </a:r>
            <a:r>
              <a:rPr lang="sv-SE" dirty="0"/>
              <a:t> </a:t>
            </a:r>
            <a:r>
              <a:rPr lang="sv-SE" dirty="0" err="1"/>
              <a:t>assumptions</a:t>
            </a:r>
            <a:r>
              <a:rPr lang="sv-SE" dirty="0"/>
              <a:t>)</a:t>
            </a:r>
            <a:endParaRPr lang="en-US" dirty="0"/>
          </a:p>
        </p:txBody>
      </p:sp>
      <p:sp>
        <p:nvSpPr>
          <p:cNvPr id="4" name="Date Placeholder 3">
            <a:extLst>
              <a:ext uri="{FF2B5EF4-FFF2-40B4-BE49-F238E27FC236}">
                <a16:creationId xmlns:a16="http://schemas.microsoft.com/office/drawing/2014/main" id="{A090BC88-434C-F66B-D14B-5FD986B27427}"/>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4EB2B373-25FE-3BA8-11BA-5FA8840A8DC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DA79462-D824-1555-5D18-7D7957FA8C2D}"/>
              </a:ext>
            </a:extLst>
          </p:cNvPr>
          <p:cNvSpPr>
            <a:spLocks noGrp="1"/>
          </p:cNvSpPr>
          <p:nvPr>
            <p:ph type="sldNum" sz="quarter" idx="12"/>
          </p:nvPr>
        </p:nvSpPr>
        <p:spPr/>
        <p:txBody>
          <a:bodyPr/>
          <a:lstStyle/>
          <a:p>
            <a:fld id="{0FA2D919-C0DE-4971-A2E9-D4AC0031921B}" type="slidenum">
              <a:rPr lang="en-US" smtClean="0"/>
              <a:t>32</a:t>
            </a:fld>
            <a:endParaRPr lang="en-US"/>
          </a:p>
        </p:txBody>
      </p:sp>
    </p:spTree>
    <p:extLst>
      <p:ext uri="{BB962C8B-B14F-4D97-AF65-F5344CB8AC3E}">
        <p14:creationId xmlns:p14="http://schemas.microsoft.com/office/powerpoint/2010/main" val="4122088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261425-41D5-A26D-781A-36BE6E7DA85F}"/>
              </a:ext>
            </a:extLst>
          </p:cNvPr>
          <p:cNvSpPr>
            <a:spLocks noGrp="1"/>
          </p:cNvSpPr>
          <p:nvPr>
            <p:ph type="title"/>
          </p:nvPr>
        </p:nvSpPr>
        <p:spPr/>
        <p:txBody>
          <a:bodyPr/>
          <a:lstStyle/>
          <a:p>
            <a:r>
              <a:rPr lang="sv-SE" dirty="0" err="1"/>
              <a:t>Conclusion</a:t>
            </a:r>
            <a:endParaRPr lang="en-US" dirty="0"/>
          </a:p>
        </p:txBody>
      </p:sp>
      <p:sp>
        <p:nvSpPr>
          <p:cNvPr id="3" name="Text Placeholder 2">
            <a:extLst>
              <a:ext uri="{FF2B5EF4-FFF2-40B4-BE49-F238E27FC236}">
                <a16:creationId xmlns:a16="http://schemas.microsoft.com/office/drawing/2014/main" id="{1EDF2E0A-B307-EEBF-2CAF-19986907D463}"/>
              </a:ext>
            </a:extLst>
          </p:cNvPr>
          <p:cNvSpPr>
            <a:spLocks noGrp="1"/>
          </p:cNvSpPr>
          <p:nvPr>
            <p:ph type="body" idx="1"/>
          </p:nvPr>
        </p:nvSpPr>
        <p:spPr/>
        <p:txBody>
          <a:bodyPr/>
          <a:lstStyle/>
          <a:p>
            <a:r>
              <a:rPr lang="sv-SE" dirty="0"/>
              <a:t>A Workflow for </a:t>
            </a:r>
            <a:r>
              <a:rPr lang="sv-SE" dirty="0" err="1"/>
              <a:t>Causal</a:t>
            </a:r>
            <a:r>
              <a:rPr lang="sv-SE" dirty="0"/>
              <a:t> </a:t>
            </a:r>
            <a:r>
              <a:rPr lang="sv-SE" dirty="0" err="1"/>
              <a:t>Inference</a:t>
            </a:r>
            <a:r>
              <a:rPr lang="sv-SE" dirty="0"/>
              <a:t> to </a:t>
            </a:r>
            <a:r>
              <a:rPr lang="sv-SE" dirty="0" err="1"/>
              <a:t>take</a:t>
            </a:r>
            <a:r>
              <a:rPr lang="sv-SE" dirty="0"/>
              <a:t> </a:t>
            </a:r>
            <a:r>
              <a:rPr lang="sv-SE" dirty="0" err="1"/>
              <a:t>home</a:t>
            </a:r>
            <a:endParaRPr lang="en-US" dirty="0"/>
          </a:p>
        </p:txBody>
      </p:sp>
      <p:sp>
        <p:nvSpPr>
          <p:cNvPr id="4" name="Date Placeholder 3">
            <a:extLst>
              <a:ext uri="{FF2B5EF4-FFF2-40B4-BE49-F238E27FC236}">
                <a16:creationId xmlns:a16="http://schemas.microsoft.com/office/drawing/2014/main" id="{C6FFC31C-6365-972D-7899-BA4C903714AE}"/>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5AE49F3B-9E1F-366E-1CC5-FBD09FD01728}"/>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EAAB1B5D-0DC8-B246-2DC1-9EA9462A48F9}"/>
              </a:ext>
            </a:extLst>
          </p:cNvPr>
          <p:cNvSpPr>
            <a:spLocks noGrp="1"/>
          </p:cNvSpPr>
          <p:nvPr>
            <p:ph type="sldNum" sz="quarter" idx="12"/>
          </p:nvPr>
        </p:nvSpPr>
        <p:spPr/>
        <p:txBody>
          <a:bodyPr/>
          <a:lstStyle/>
          <a:p>
            <a:fld id="{0FA2D919-C0DE-4971-A2E9-D4AC0031921B}" type="slidenum">
              <a:rPr lang="en-US" smtClean="0"/>
              <a:t>33</a:t>
            </a:fld>
            <a:endParaRPr lang="en-US"/>
          </a:p>
        </p:txBody>
      </p:sp>
    </p:spTree>
    <p:extLst>
      <p:ext uri="{BB962C8B-B14F-4D97-AF65-F5344CB8AC3E}">
        <p14:creationId xmlns:p14="http://schemas.microsoft.com/office/powerpoint/2010/main" val="25818215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D181A2F-78DA-C928-AB92-182CDA96BB59}"/>
              </a:ext>
            </a:extLst>
          </p:cNvPr>
          <p:cNvSpPr>
            <a:spLocks noGrp="1"/>
          </p:cNvSpPr>
          <p:nvPr>
            <p:ph type="title"/>
          </p:nvPr>
        </p:nvSpPr>
        <p:spPr/>
        <p:txBody>
          <a:bodyPr/>
          <a:lstStyle/>
          <a:p>
            <a:r>
              <a:rPr lang="sv-SE" dirty="0" err="1"/>
              <a:t>Causal</a:t>
            </a:r>
            <a:r>
              <a:rPr lang="sv-SE" dirty="0"/>
              <a:t> Workflow</a:t>
            </a:r>
            <a:endParaRPr lang="en-US" dirty="0"/>
          </a:p>
        </p:txBody>
      </p:sp>
      <p:sp>
        <p:nvSpPr>
          <p:cNvPr id="8" name="Content Placeholder 7">
            <a:extLst>
              <a:ext uri="{FF2B5EF4-FFF2-40B4-BE49-F238E27FC236}">
                <a16:creationId xmlns:a16="http://schemas.microsoft.com/office/drawing/2014/main" id="{9CE305CD-4A23-04E8-8544-800C13D1EB64}"/>
              </a:ext>
            </a:extLst>
          </p:cNvPr>
          <p:cNvSpPr>
            <a:spLocks noGrp="1"/>
          </p:cNvSpPr>
          <p:nvPr>
            <p:ph idx="1"/>
          </p:nvPr>
        </p:nvSpPr>
        <p:spPr/>
        <p:txBody>
          <a:bodyPr/>
          <a:lstStyle/>
          <a:p>
            <a:pPr marL="514350" indent="-514350">
              <a:buAutoNum type="arabicPeriod"/>
            </a:pPr>
            <a:r>
              <a:rPr lang="sv-SE" dirty="0" err="1"/>
              <a:t>Modeling</a:t>
            </a:r>
            <a:endParaRPr lang="sv-SE" dirty="0"/>
          </a:p>
          <a:p>
            <a:pPr marL="514350" indent="-514350">
              <a:buAutoNum type="arabicPeriod"/>
            </a:pPr>
            <a:r>
              <a:rPr lang="sv-SE" dirty="0" err="1"/>
              <a:t>Identification</a:t>
            </a:r>
            <a:endParaRPr lang="sv-SE" dirty="0"/>
          </a:p>
          <a:p>
            <a:pPr marL="514350" indent="-514350">
              <a:buAutoNum type="arabicPeriod"/>
            </a:pPr>
            <a:r>
              <a:rPr lang="sv-SE" dirty="0" err="1"/>
              <a:t>Estimation</a:t>
            </a:r>
            <a:endParaRPr lang="en-US" dirty="0"/>
          </a:p>
        </p:txBody>
      </p:sp>
      <p:sp>
        <p:nvSpPr>
          <p:cNvPr id="4" name="Date Placeholder 3">
            <a:extLst>
              <a:ext uri="{FF2B5EF4-FFF2-40B4-BE49-F238E27FC236}">
                <a16:creationId xmlns:a16="http://schemas.microsoft.com/office/drawing/2014/main" id="{ACD504CB-94CA-8247-959D-F38A1B926B57}"/>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15F5E643-9603-D133-F61C-F2E80BAAAFA4}"/>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6879301-DBC3-CC0D-BAFD-9B903BD3DD0D}"/>
              </a:ext>
            </a:extLst>
          </p:cNvPr>
          <p:cNvSpPr>
            <a:spLocks noGrp="1"/>
          </p:cNvSpPr>
          <p:nvPr>
            <p:ph type="sldNum" sz="quarter" idx="12"/>
          </p:nvPr>
        </p:nvSpPr>
        <p:spPr/>
        <p:txBody>
          <a:bodyPr/>
          <a:lstStyle/>
          <a:p>
            <a:fld id="{0FA2D919-C0DE-4971-A2E9-D4AC0031921B}" type="slidenum">
              <a:rPr lang="en-US" smtClean="0"/>
              <a:t>34</a:t>
            </a:fld>
            <a:endParaRPr lang="en-US"/>
          </a:p>
        </p:txBody>
      </p:sp>
    </p:spTree>
    <p:extLst>
      <p:ext uri="{BB962C8B-B14F-4D97-AF65-F5344CB8AC3E}">
        <p14:creationId xmlns:p14="http://schemas.microsoft.com/office/powerpoint/2010/main" val="328853772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CB063-E5A2-EF18-7F0A-ED08C6709DA5}"/>
              </a:ext>
            </a:extLst>
          </p:cNvPr>
          <p:cNvSpPr>
            <a:spLocks noGrp="1"/>
          </p:cNvSpPr>
          <p:nvPr>
            <p:ph type="title"/>
          </p:nvPr>
        </p:nvSpPr>
        <p:spPr/>
        <p:txBody>
          <a:bodyPr/>
          <a:lstStyle/>
          <a:p>
            <a:r>
              <a:rPr lang="sv-SE" dirty="0" err="1"/>
              <a:t>Scientific</a:t>
            </a:r>
            <a:r>
              <a:rPr lang="sv-SE" dirty="0"/>
              <a:t> Workflow</a:t>
            </a:r>
            <a:endParaRPr lang="en-US" dirty="0"/>
          </a:p>
        </p:txBody>
      </p:sp>
      <p:sp>
        <p:nvSpPr>
          <p:cNvPr id="3" name="Content Placeholder 2">
            <a:extLst>
              <a:ext uri="{FF2B5EF4-FFF2-40B4-BE49-F238E27FC236}">
                <a16:creationId xmlns:a16="http://schemas.microsoft.com/office/drawing/2014/main" id="{F15135B1-C3F6-D9F3-BBBB-94B87AC42CEB}"/>
              </a:ext>
            </a:extLst>
          </p:cNvPr>
          <p:cNvSpPr>
            <a:spLocks noGrp="1"/>
          </p:cNvSpPr>
          <p:nvPr>
            <p:ph idx="1"/>
          </p:nvPr>
        </p:nvSpPr>
        <p:spPr/>
        <p:txBody>
          <a:bodyPr/>
          <a:lstStyle/>
          <a:p>
            <a:r>
              <a:rPr lang="sv-SE" dirty="0"/>
              <a:t>(</a:t>
            </a:r>
            <a:r>
              <a:rPr lang="sv-SE" dirty="0" err="1"/>
              <a:t>Causal</a:t>
            </a:r>
            <a:r>
              <a:rPr lang="sv-SE" dirty="0"/>
              <a:t> workflow)</a:t>
            </a:r>
          </a:p>
          <a:p>
            <a:r>
              <a:rPr lang="sv-SE" dirty="0" err="1"/>
              <a:t>Report</a:t>
            </a:r>
            <a:r>
              <a:rPr lang="sv-SE" dirty="0"/>
              <a:t> </a:t>
            </a:r>
            <a:r>
              <a:rPr lang="sv-SE" dirty="0" err="1"/>
              <a:t>anaylsis</a:t>
            </a:r>
            <a:endParaRPr lang="sv-SE" dirty="0"/>
          </a:p>
          <a:p>
            <a:r>
              <a:rPr lang="sv-SE" dirty="0" err="1"/>
              <a:t>Compare</a:t>
            </a:r>
            <a:r>
              <a:rPr lang="sv-SE" dirty="0"/>
              <a:t> </a:t>
            </a:r>
            <a:r>
              <a:rPr lang="sv-SE" dirty="0" err="1"/>
              <a:t>hypotheses</a:t>
            </a:r>
            <a:endParaRPr lang="en-US" dirty="0"/>
          </a:p>
        </p:txBody>
      </p:sp>
      <p:sp>
        <p:nvSpPr>
          <p:cNvPr id="4" name="Date Placeholder 3">
            <a:extLst>
              <a:ext uri="{FF2B5EF4-FFF2-40B4-BE49-F238E27FC236}">
                <a16:creationId xmlns:a16="http://schemas.microsoft.com/office/drawing/2014/main" id="{EB4FB287-DA97-2F23-D530-371282DD8292}"/>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88E2CC05-A768-9644-C491-8EA6EB836A5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9DDCCF7C-0CE3-8EE1-B18D-532912067DB7}"/>
              </a:ext>
            </a:extLst>
          </p:cNvPr>
          <p:cNvSpPr>
            <a:spLocks noGrp="1"/>
          </p:cNvSpPr>
          <p:nvPr>
            <p:ph type="sldNum" sz="quarter" idx="12"/>
          </p:nvPr>
        </p:nvSpPr>
        <p:spPr/>
        <p:txBody>
          <a:bodyPr/>
          <a:lstStyle/>
          <a:p>
            <a:fld id="{0FA2D919-C0DE-4971-A2E9-D4AC0031921B}" type="slidenum">
              <a:rPr lang="en-US" smtClean="0"/>
              <a:t>35</a:t>
            </a:fld>
            <a:endParaRPr lang="en-US"/>
          </a:p>
        </p:txBody>
      </p:sp>
    </p:spTree>
    <p:extLst>
      <p:ext uri="{BB962C8B-B14F-4D97-AF65-F5344CB8AC3E}">
        <p14:creationId xmlns:p14="http://schemas.microsoft.com/office/powerpoint/2010/main" val="188104871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B92BD-0D6F-BE7C-7755-464B0439BDE3}"/>
              </a:ext>
            </a:extLst>
          </p:cNvPr>
          <p:cNvSpPr>
            <a:spLocks noGrp="1"/>
          </p:cNvSpPr>
          <p:nvPr>
            <p:ph type="title"/>
          </p:nvPr>
        </p:nvSpPr>
        <p:spPr/>
        <p:txBody>
          <a:bodyPr/>
          <a:lstStyle/>
          <a:p>
            <a:r>
              <a:rPr lang="sv-SE" dirty="0"/>
              <a:t>Outlook</a:t>
            </a:r>
            <a:endParaRPr lang="en-US" dirty="0"/>
          </a:p>
        </p:txBody>
      </p:sp>
      <p:sp>
        <p:nvSpPr>
          <p:cNvPr id="3" name="Text Placeholder 2">
            <a:extLst>
              <a:ext uri="{FF2B5EF4-FFF2-40B4-BE49-F238E27FC236}">
                <a16:creationId xmlns:a16="http://schemas.microsoft.com/office/drawing/2014/main" id="{9C6C5389-C59D-1EBF-53B2-0B5E9D1EAD9F}"/>
              </a:ext>
            </a:extLst>
          </p:cNvPr>
          <p:cNvSpPr>
            <a:spLocks noGrp="1"/>
          </p:cNvSpPr>
          <p:nvPr>
            <p:ph type="body" idx="1"/>
          </p:nvPr>
        </p:nvSpPr>
        <p:spPr/>
        <p:txBody>
          <a:bodyPr/>
          <a:lstStyle/>
          <a:p>
            <a:r>
              <a:rPr lang="en-US" dirty="0"/>
              <a:t>Other Applications and Further Reading</a:t>
            </a:r>
          </a:p>
        </p:txBody>
      </p:sp>
      <p:sp>
        <p:nvSpPr>
          <p:cNvPr id="4" name="Date Placeholder 3">
            <a:extLst>
              <a:ext uri="{FF2B5EF4-FFF2-40B4-BE49-F238E27FC236}">
                <a16:creationId xmlns:a16="http://schemas.microsoft.com/office/drawing/2014/main" id="{63F0472C-413A-FA4F-30E2-39922982E745}"/>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F8920A62-F09B-1264-1865-8823CC7182F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6148DC84-DA46-B0CB-4655-C3BD21E3DC36}"/>
              </a:ext>
            </a:extLst>
          </p:cNvPr>
          <p:cNvSpPr>
            <a:spLocks noGrp="1"/>
          </p:cNvSpPr>
          <p:nvPr>
            <p:ph type="sldNum" sz="quarter" idx="12"/>
          </p:nvPr>
        </p:nvSpPr>
        <p:spPr/>
        <p:txBody>
          <a:bodyPr/>
          <a:lstStyle/>
          <a:p>
            <a:fld id="{0FA2D919-C0DE-4971-A2E9-D4AC0031921B}" type="slidenum">
              <a:rPr lang="en-US" smtClean="0"/>
              <a:t>36</a:t>
            </a:fld>
            <a:endParaRPr lang="en-US"/>
          </a:p>
        </p:txBody>
      </p:sp>
    </p:spTree>
    <p:extLst>
      <p:ext uri="{BB962C8B-B14F-4D97-AF65-F5344CB8AC3E}">
        <p14:creationId xmlns:p14="http://schemas.microsoft.com/office/powerpoint/2010/main" val="41990392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5337A56C-D953-82A6-A9B1-146498079AA7}"/>
              </a:ext>
            </a:extLst>
          </p:cNvPr>
          <p:cNvSpPr>
            <a:spLocks noGrp="1"/>
          </p:cNvSpPr>
          <p:nvPr>
            <p:ph type="title"/>
          </p:nvPr>
        </p:nvSpPr>
        <p:spPr/>
        <p:txBody>
          <a:bodyPr/>
          <a:lstStyle/>
          <a:p>
            <a:r>
              <a:rPr lang="en-US" dirty="0"/>
              <a:t>Managing Variance Theories</a:t>
            </a:r>
          </a:p>
        </p:txBody>
      </p:sp>
      <p:sp>
        <p:nvSpPr>
          <p:cNvPr id="8" name="Content Placeholder 7">
            <a:extLst>
              <a:ext uri="{FF2B5EF4-FFF2-40B4-BE49-F238E27FC236}">
                <a16:creationId xmlns:a16="http://schemas.microsoft.com/office/drawing/2014/main" id="{4CEA5A94-1AED-C848-113C-8176DE0A357C}"/>
              </a:ext>
            </a:extLst>
          </p:cNvPr>
          <p:cNvSpPr>
            <a:spLocks noGrp="1"/>
          </p:cNvSpPr>
          <p:nvPr>
            <p:ph idx="1"/>
          </p:nvPr>
        </p:nvSpPr>
        <p:spPr/>
        <p:txBody>
          <a:bodyPr/>
          <a:lstStyle/>
          <a:p>
            <a:pPr marL="0" indent="0">
              <a:buNone/>
            </a:pPr>
            <a:r>
              <a:rPr lang="en-US" dirty="0"/>
              <a:t>The process of model comparison lends itself to a transparent evolution of empirical evidence about a phenomenon resulting in a more robust variance theory.</a:t>
            </a:r>
          </a:p>
        </p:txBody>
      </p:sp>
      <p:sp>
        <p:nvSpPr>
          <p:cNvPr id="4" name="Date Placeholder 3">
            <a:extLst>
              <a:ext uri="{FF2B5EF4-FFF2-40B4-BE49-F238E27FC236}">
                <a16:creationId xmlns:a16="http://schemas.microsoft.com/office/drawing/2014/main" id="{0D1B0F45-71BB-C0FC-C9DC-BC6747104E47}"/>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61B69FD3-7D0B-6D23-1397-5C7E1340F110}"/>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87459A2-8AFC-6E00-2F20-E6A9B990E8EF}"/>
              </a:ext>
            </a:extLst>
          </p:cNvPr>
          <p:cNvSpPr>
            <a:spLocks noGrp="1"/>
          </p:cNvSpPr>
          <p:nvPr>
            <p:ph type="sldNum" sz="quarter" idx="12"/>
          </p:nvPr>
        </p:nvSpPr>
        <p:spPr/>
        <p:txBody>
          <a:bodyPr/>
          <a:lstStyle/>
          <a:p>
            <a:fld id="{0FA2D919-C0DE-4971-A2E9-D4AC0031921B}" type="slidenum">
              <a:rPr lang="en-US" smtClean="0"/>
              <a:t>37</a:t>
            </a:fld>
            <a:endParaRPr lang="en-US"/>
          </a:p>
        </p:txBody>
      </p:sp>
      <p:sp>
        <p:nvSpPr>
          <p:cNvPr id="10" name="TextBox 9">
            <a:extLst>
              <a:ext uri="{FF2B5EF4-FFF2-40B4-BE49-F238E27FC236}">
                <a16:creationId xmlns:a16="http://schemas.microsoft.com/office/drawing/2014/main" id="{A47BAAC6-A2A5-07BB-EAFF-FE362C2974BB}"/>
              </a:ext>
            </a:extLst>
          </p:cNvPr>
          <p:cNvSpPr txBox="1"/>
          <p:nvPr/>
        </p:nvSpPr>
        <p:spPr>
          <a:xfrm>
            <a:off x="838200" y="5530632"/>
            <a:ext cx="6096000" cy="646331"/>
          </a:xfrm>
          <a:prstGeom prst="rect">
            <a:avLst/>
          </a:prstGeom>
          <a:noFill/>
        </p:spPr>
        <p:txBody>
          <a:bodyPr wrap="square">
            <a:spAutoFit/>
          </a:bodyPr>
          <a:lstStyle/>
          <a:p>
            <a:r>
              <a:rPr lang="en-US" sz="1200" dirty="0"/>
              <a:t>Frattini, J., Fischbach, J., Fucci, D., Unterkalmsteiner, M., &amp; Mendez, D. (2024). Replications, Revisions, and </a:t>
            </a:r>
            <a:r>
              <a:rPr lang="en-US" sz="1200" dirty="0" err="1"/>
              <a:t>Reanalyses</a:t>
            </a:r>
            <a:r>
              <a:rPr lang="en-US" sz="1200" dirty="0"/>
              <a:t>: Managing Variance Theories in Software Engineering. </a:t>
            </a:r>
            <a:r>
              <a:rPr lang="en-US" sz="1200" i="1" dirty="0" err="1"/>
              <a:t>arXiv</a:t>
            </a:r>
            <a:r>
              <a:rPr lang="en-US" sz="1200" i="1" dirty="0"/>
              <a:t> preprint arXiv:2412.12634</a:t>
            </a:r>
            <a:r>
              <a:rPr lang="en-US" sz="1200" dirty="0"/>
              <a:t>.</a:t>
            </a:r>
          </a:p>
        </p:txBody>
      </p:sp>
    </p:spTree>
    <p:extLst>
      <p:ext uri="{BB962C8B-B14F-4D97-AF65-F5344CB8AC3E}">
        <p14:creationId xmlns:p14="http://schemas.microsoft.com/office/powerpoint/2010/main" val="29962215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A053A2-635D-D196-13E6-9B73628B682E}"/>
            </a:ext>
          </a:extLst>
        </p:cNvPr>
        <p:cNvGrpSpPr/>
        <p:nvPr/>
      </p:nvGrpSpPr>
      <p:grpSpPr>
        <a:xfrm>
          <a:off x="0" y="0"/>
          <a:ext cx="0" cy="0"/>
          <a:chOff x="0" y="0"/>
          <a:chExt cx="0" cy="0"/>
        </a:xfrm>
      </p:grpSpPr>
      <p:sp>
        <p:nvSpPr>
          <p:cNvPr id="7" name="Title 6">
            <a:extLst>
              <a:ext uri="{FF2B5EF4-FFF2-40B4-BE49-F238E27FC236}">
                <a16:creationId xmlns:a16="http://schemas.microsoft.com/office/drawing/2014/main" id="{9A040065-F1B8-AA14-7EFC-EA871BB07DEA}"/>
              </a:ext>
            </a:extLst>
          </p:cNvPr>
          <p:cNvSpPr>
            <a:spLocks noGrp="1"/>
          </p:cNvSpPr>
          <p:nvPr>
            <p:ph type="title"/>
          </p:nvPr>
        </p:nvSpPr>
        <p:spPr/>
        <p:txBody>
          <a:bodyPr/>
          <a:lstStyle/>
          <a:p>
            <a:r>
              <a:rPr lang="en-US" dirty="0"/>
              <a:t>Managing Variance Theories</a:t>
            </a:r>
          </a:p>
        </p:txBody>
      </p:sp>
      <p:pic>
        <p:nvPicPr>
          <p:cNvPr id="3" name="Content Placeholder 2">
            <a:extLst>
              <a:ext uri="{FF2B5EF4-FFF2-40B4-BE49-F238E27FC236}">
                <a16:creationId xmlns:a16="http://schemas.microsoft.com/office/drawing/2014/main" id="{8B00DE07-9858-5912-4A7F-B550A583B546}"/>
              </a:ext>
            </a:extLst>
          </p:cNvPr>
          <p:cNvPicPr>
            <a:picLocks noGrp="1" noChangeAspect="1"/>
          </p:cNvPicPr>
          <p:nvPr>
            <p:ph idx="1"/>
          </p:nvPr>
        </p:nvPicPr>
        <p:blipFill>
          <a:blip r:embed="rId2"/>
          <a:stretch>
            <a:fillRect/>
          </a:stretch>
        </p:blipFill>
        <p:spPr>
          <a:xfrm>
            <a:off x="1932725" y="1617876"/>
            <a:ext cx="8326549" cy="4351338"/>
          </a:xfrm>
        </p:spPr>
      </p:pic>
      <p:sp>
        <p:nvSpPr>
          <p:cNvPr id="4" name="Date Placeholder 3">
            <a:extLst>
              <a:ext uri="{FF2B5EF4-FFF2-40B4-BE49-F238E27FC236}">
                <a16:creationId xmlns:a16="http://schemas.microsoft.com/office/drawing/2014/main" id="{259B269D-C91F-2931-9E93-31524417B020}"/>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FE9F5B1A-765E-F28A-8E46-F2C4ACED6FED}"/>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F5694023-86A0-299B-13C7-8F737C2A0B41}"/>
              </a:ext>
            </a:extLst>
          </p:cNvPr>
          <p:cNvSpPr>
            <a:spLocks noGrp="1"/>
          </p:cNvSpPr>
          <p:nvPr>
            <p:ph type="sldNum" sz="quarter" idx="12"/>
          </p:nvPr>
        </p:nvSpPr>
        <p:spPr/>
        <p:txBody>
          <a:bodyPr/>
          <a:lstStyle/>
          <a:p>
            <a:fld id="{0FA2D919-C0DE-4971-A2E9-D4AC0031921B}" type="slidenum">
              <a:rPr lang="en-US" smtClean="0"/>
              <a:t>38</a:t>
            </a:fld>
            <a:endParaRPr lang="en-US"/>
          </a:p>
        </p:txBody>
      </p:sp>
      <p:sp>
        <p:nvSpPr>
          <p:cNvPr id="10" name="TextBox 9">
            <a:extLst>
              <a:ext uri="{FF2B5EF4-FFF2-40B4-BE49-F238E27FC236}">
                <a16:creationId xmlns:a16="http://schemas.microsoft.com/office/drawing/2014/main" id="{0E870CA0-C2A4-E223-2F96-8B9FAE46426B}"/>
              </a:ext>
            </a:extLst>
          </p:cNvPr>
          <p:cNvSpPr txBox="1"/>
          <p:nvPr/>
        </p:nvSpPr>
        <p:spPr>
          <a:xfrm>
            <a:off x="838200" y="5969214"/>
            <a:ext cx="6096000" cy="415498"/>
          </a:xfrm>
          <a:prstGeom prst="rect">
            <a:avLst/>
          </a:prstGeom>
          <a:noFill/>
        </p:spPr>
        <p:txBody>
          <a:bodyPr wrap="square">
            <a:spAutoFit/>
          </a:bodyPr>
          <a:lstStyle/>
          <a:p>
            <a:r>
              <a:rPr lang="en-US" sz="1050" dirty="0"/>
              <a:t>Frattini, J., Fischbach, J., Fucci, D., Unterkalmsteiner, M., &amp; Mendez, D. (2024). Replications, Revisions, and </a:t>
            </a:r>
            <a:r>
              <a:rPr lang="en-US" sz="1050" dirty="0" err="1"/>
              <a:t>Reanalyses</a:t>
            </a:r>
            <a:r>
              <a:rPr lang="en-US" sz="1050" dirty="0"/>
              <a:t>: Managing Variance Theories in Software Engineering. </a:t>
            </a:r>
            <a:r>
              <a:rPr lang="en-US" sz="1050" i="1" dirty="0" err="1"/>
              <a:t>arXiv</a:t>
            </a:r>
            <a:r>
              <a:rPr lang="en-US" sz="1050" i="1" dirty="0"/>
              <a:t> preprint </a:t>
            </a:r>
            <a:r>
              <a:rPr lang="en-US" sz="1050" i="1" dirty="0">
                <a:hlinkClick r:id="rId3"/>
              </a:rPr>
              <a:t>arXiv:2412.12634</a:t>
            </a:r>
            <a:r>
              <a:rPr lang="en-US" sz="1050" dirty="0"/>
              <a:t>.</a:t>
            </a:r>
          </a:p>
        </p:txBody>
      </p:sp>
    </p:spTree>
    <p:extLst>
      <p:ext uri="{BB962C8B-B14F-4D97-AF65-F5344CB8AC3E}">
        <p14:creationId xmlns:p14="http://schemas.microsoft.com/office/powerpoint/2010/main" val="73571578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30654-B77D-8016-A924-DFB27C933CE1}"/>
              </a:ext>
            </a:extLst>
          </p:cNvPr>
          <p:cNvSpPr>
            <a:spLocks noGrp="1"/>
          </p:cNvSpPr>
          <p:nvPr>
            <p:ph type="title"/>
          </p:nvPr>
        </p:nvSpPr>
        <p:spPr/>
        <p:txBody>
          <a:bodyPr/>
          <a:lstStyle/>
          <a:p>
            <a:r>
              <a:rPr lang="sv-SE" dirty="0" err="1"/>
              <a:t>Causal</a:t>
            </a:r>
            <a:r>
              <a:rPr lang="sv-SE" dirty="0"/>
              <a:t> </a:t>
            </a:r>
            <a:r>
              <a:rPr lang="sv-SE" dirty="0" err="1"/>
              <a:t>Inference</a:t>
            </a:r>
            <a:r>
              <a:rPr lang="sv-SE" dirty="0"/>
              <a:t> for </a:t>
            </a:r>
            <a:r>
              <a:rPr lang="sv-SE" dirty="0" err="1"/>
              <a:t>Requirements</a:t>
            </a:r>
            <a:r>
              <a:rPr lang="sv-SE" dirty="0"/>
              <a:t> </a:t>
            </a:r>
            <a:r>
              <a:rPr lang="sv-SE" dirty="0" err="1"/>
              <a:t>Engineering</a:t>
            </a:r>
            <a:endParaRPr lang="en-US" dirty="0"/>
          </a:p>
        </p:txBody>
      </p:sp>
      <p:sp>
        <p:nvSpPr>
          <p:cNvPr id="3" name="Content Placeholder 2">
            <a:extLst>
              <a:ext uri="{FF2B5EF4-FFF2-40B4-BE49-F238E27FC236}">
                <a16:creationId xmlns:a16="http://schemas.microsoft.com/office/drawing/2014/main" id="{09051662-1295-5DC6-1A2F-805B39EA986E}"/>
              </a:ext>
            </a:extLst>
          </p:cNvPr>
          <p:cNvSpPr>
            <a:spLocks noGrp="1"/>
          </p:cNvSpPr>
          <p:nvPr>
            <p:ph idx="1"/>
          </p:nvPr>
        </p:nvSpPr>
        <p:spPr/>
        <p:txBody>
          <a:bodyPr/>
          <a:lstStyle/>
          <a:p>
            <a:pPr marL="0" indent="0">
              <a:buNone/>
            </a:pPr>
            <a:r>
              <a:rPr lang="sv-SE" dirty="0"/>
              <a:t>(</a:t>
            </a:r>
            <a:r>
              <a:rPr lang="sv-SE" dirty="0" err="1"/>
              <a:t>reference</a:t>
            </a:r>
            <a:r>
              <a:rPr lang="sv-SE" dirty="0"/>
              <a:t> to CauSE-25-3)</a:t>
            </a:r>
            <a:endParaRPr lang="en-US" dirty="0"/>
          </a:p>
        </p:txBody>
      </p:sp>
      <p:sp>
        <p:nvSpPr>
          <p:cNvPr id="4" name="Date Placeholder 3">
            <a:extLst>
              <a:ext uri="{FF2B5EF4-FFF2-40B4-BE49-F238E27FC236}">
                <a16:creationId xmlns:a16="http://schemas.microsoft.com/office/drawing/2014/main" id="{2CD2663B-F13E-9D7E-FC04-2D6F917F9AFE}"/>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5B11AC17-3609-8B06-5914-7085578185A3}"/>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87D902BF-5B4E-2A0B-6761-CE7079777429}"/>
              </a:ext>
            </a:extLst>
          </p:cNvPr>
          <p:cNvSpPr>
            <a:spLocks noGrp="1"/>
          </p:cNvSpPr>
          <p:nvPr>
            <p:ph type="sldNum" sz="quarter" idx="12"/>
          </p:nvPr>
        </p:nvSpPr>
        <p:spPr/>
        <p:txBody>
          <a:bodyPr/>
          <a:lstStyle/>
          <a:p>
            <a:fld id="{0FA2D919-C0DE-4971-A2E9-D4AC0031921B}" type="slidenum">
              <a:rPr lang="en-US" smtClean="0"/>
              <a:t>39</a:t>
            </a:fld>
            <a:endParaRPr lang="en-US"/>
          </a:p>
        </p:txBody>
      </p:sp>
    </p:spTree>
    <p:extLst>
      <p:ext uri="{BB962C8B-B14F-4D97-AF65-F5344CB8AC3E}">
        <p14:creationId xmlns:p14="http://schemas.microsoft.com/office/powerpoint/2010/main" val="24397861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E4496814-E6E8-AF59-48EA-2C88428A6AFE}"/>
              </a:ext>
            </a:extLst>
          </p:cNvPr>
          <p:cNvSpPr>
            <a:spLocks noGrp="1"/>
          </p:cNvSpPr>
          <p:nvPr>
            <p:ph type="title"/>
          </p:nvPr>
        </p:nvSpPr>
        <p:spPr/>
        <p:txBody>
          <a:bodyPr/>
          <a:lstStyle/>
          <a:p>
            <a:r>
              <a:rPr lang="en-US" dirty="0"/>
              <a:t>State-of-the-art</a:t>
            </a:r>
          </a:p>
        </p:txBody>
      </p:sp>
      <p:sp>
        <p:nvSpPr>
          <p:cNvPr id="4" name="Date Placeholder 3">
            <a:extLst>
              <a:ext uri="{FF2B5EF4-FFF2-40B4-BE49-F238E27FC236}">
                <a16:creationId xmlns:a16="http://schemas.microsoft.com/office/drawing/2014/main" id="{F68BFACD-3B4A-CB5E-645E-3446E72AE50C}"/>
              </a:ext>
            </a:extLst>
          </p:cNvPr>
          <p:cNvSpPr>
            <a:spLocks noGrp="1"/>
          </p:cNvSpPr>
          <p:nvPr>
            <p:ph type="dt" sz="half" idx="10"/>
          </p:nvPr>
        </p:nvSpPr>
        <p:spPr/>
        <p:txBody>
          <a:bodyPr/>
          <a:lstStyle/>
          <a:p>
            <a:fld id="{B1F82A23-AB26-4EA9-9EE4-DB6F9A4796C6}" type="datetime1">
              <a:rPr lang="de-DE" smtClean="0"/>
              <a:t>08.04.2025</a:t>
            </a:fld>
            <a:endParaRPr lang="en-US" dirty="0"/>
          </a:p>
        </p:txBody>
      </p:sp>
      <p:sp>
        <p:nvSpPr>
          <p:cNvPr id="5" name="Footer Placeholder 4">
            <a:extLst>
              <a:ext uri="{FF2B5EF4-FFF2-40B4-BE49-F238E27FC236}">
                <a16:creationId xmlns:a16="http://schemas.microsoft.com/office/drawing/2014/main" id="{0C36527D-ED42-3A78-13DC-DBB30CC0671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3D17868A-84F4-286C-CD7B-0C1A6006F032}"/>
              </a:ext>
            </a:extLst>
          </p:cNvPr>
          <p:cNvSpPr>
            <a:spLocks noGrp="1"/>
          </p:cNvSpPr>
          <p:nvPr>
            <p:ph type="sldNum" sz="quarter" idx="12"/>
          </p:nvPr>
        </p:nvSpPr>
        <p:spPr/>
        <p:txBody>
          <a:bodyPr/>
          <a:lstStyle/>
          <a:p>
            <a:fld id="{0FA2D919-C0DE-4971-A2E9-D4AC0031921B}" type="slidenum">
              <a:rPr lang="en-US" smtClean="0"/>
              <a:t>4</a:t>
            </a:fld>
            <a:endParaRPr lang="en-US"/>
          </a:p>
        </p:txBody>
      </p:sp>
      <p:pic>
        <p:nvPicPr>
          <p:cNvPr id="3" name="Picture 2">
            <a:extLst>
              <a:ext uri="{FF2B5EF4-FFF2-40B4-BE49-F238E27FC236}">
                <a16:creationId xmlns:a16="http://schemas.microsoft.com/office/drawing/2014/main" id="{6B183B19-313A-7363-40DB-219F7656B34D}"/>
              </a:ext>
            </a:extLst>
          </p:cNvPr>
          <p:cNvPicPr>
            <a:picLocks noChangeAspect="1"/>
          </p:cNvPicPr>
          <p:nvPr/>
        </p:nvPicPr>
        <p:blipFill>
          <a:blip r:embed="rId3"/>
          <a:stretch>
            <a:fillRect/>
          </a:stretch>
        </p:blipFill>
        <p:spPr>
          <a:xfrm>
            <a:off x="838200" y="1884891"/>
            <a:ext cx="5010150" cy="2343150"/>
          </a:xfrm>
          <a:prstGeom prst="rect">
            <a:avLst/>
          </a:prstGeom>
          <a:effectLst>
            <a:outerShdw blurRad="63500" sx="102000" sy="102000" algn="ctr" rotWithShape="0">
              <a:prstClr val="black">
                <a:alpha val="40000"/>
              </a:prstClr>
            </a:outerShdw>
          </a:effectLst>
        </p:spPr>
      </p:pic>
      <p:sp>
        <p:nvSpPr>
          <p:cNvPr id="9" name="Rectangle 8">
            <a:extLst>
              <a:ext uri="{FF2B5EF4-FFF2-40B4-BE49-F238E27FC236}">
                <a16:creationId xmlns:a16="http://schemas.microsoft.com/office/drawing/2014/main" id="{39D28F5F-CC60-85EA-6FCA-08DA375B7416}"/>
              </a:ext>
            </a:extLst>
          </p:cNvPr>
          <p:cNvSpPr/>
          <p:nvPr/>
        </p:nvSpPr>
        <p:spPr>
          <a:xfrm>
            <a:off x="934720" y="2417870"/>
            <a:ext cx="3103880" cy="240981"/>
          </a:xfrm>
          <a:prstGeom prst="rect">
            <a:avLst/>
          </a:prstGeom>
          <a:solidFill>
            <a:srgbClr val="C00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DAE6EC4-4823-F09F-C521-D18178CD6DCE}"/>
              </a:ext>
            </a:extLst>
          </p:cNvPr>
          <p:cNvSpPr/>
          <p:nvPr/>
        </p:nvSpPr>
        <p:spPr>
          <a:xfrm>
            <a:off x="1183640" y="2658850"/>
            <a:ext cx="3103880" cy="245851"/>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E3A0D77-7CC3-2F74-F25F-71850A264905}"/>
              </a:ext>
            </a:extLst>
          </p:cNvPr>
          <p:cNvSpPr txBox="1"/>
          <p:nvPr/>
        </p:nvSpPr>
        <p:spPr>
          <a:xfrm>
            <a:off x="838200" y="4291660"/>
            <a:ext cx="5095240" cy="646331"/>
          </a:xfrm>
          <a:prstGeom prst="rect">
            <a:avLst/>
          </a:prstGeom>
          <a:noFill/>
        </p:spPr>
        <p:txBody>
          <a:bodyPr wrap="square" rtlCol="0">
            <a:spAutoFit/>
          </a:bodyPr>
          <a:lstStyle/>
          <a:p>
            <a:r>
              <a:rPr lang="en-US" sz="900" dirty="0" err="1"/>
              <a:t>Sanei</a:t>
            </a:r>
            <a:r>
              <a:rPr lang="en-US" sz="900" dirty="0"/>
              <a:t>, A., Cheng, J., &amp; Adams, B. (2021, May). The impacts of sentiments and tones in community-generated issue discussions. In </a:t>
            </a:r>
            <a:r>
              <a:rPr lang="en-US" sz="900" i="1" dirty="0"/>
              <a:t>2021 IEEE/ACM 13th International Workshop on Cooperative and Human Aspects of Software Engineering (CHASE)</a:t>
            </a:r>
            <a:r>
              <a:rPr lang="en-US" sz="900" dirty="0"/>
              <a:t> (pp. 1-10). IEEE. DOI: </a:t>
            </a:r>
            <a:r>
              <a:rPr lang="en-US" sz="900" dirty="0">
                <a:hlinkClick r:id="rId4"/>
              </a:rPr>
              <a:t>10.1109/CHASE52884.2021.00009</a:t>
            </a:r>
            <a:endParaRPr lang="en-US" sz="900" dirty="0"/>
          </a:p>
        </p:txBody>
      </p:sp>
      <p:pic>
        <p:nvPicPr>
          <p:cNvPr id="13" name="Picture 12">
            <a:extLst>
              <a:ext uri="{FF2B5EF4-FFF2-40B4-BE49-F238E27FC236}">
                <a16:creationId xmlns:a16="http://schemas.microsoft.com/office/drawing/2014/main" id="{F5C0A147-6D39-1327-AAE1-A8BE9CD8CDBF}"/>
              </a:ext>
            </a:extLst>
          </p:cNvPr>
          <p:cNvPicPr>
            <a:picLocks noChangeAspect="1"/>
          </p:cNvPicPr>
          <p:nvPr/>
        </p:nvPicPr>
        <p:blipFill>
          <a:blip r:embed="rId5"/>
          <a:stretch>
            <a:fillRect/>
          </a:stretch>
        </p:blipFill>
        <p:spPr>
          <a:xfrm>
            <a:off x="7427931" y="1471799"/>
            <a:ext cx="4022389" cy="4129246"/>
          </a:xfrm>
          <a:prstGeom prst="rect">
            <a:avLst/>
          </a:prstGeom>
          <a:effectLst>
            <a:outerShdw blurRad="63500" sx="102000" sy="102000" algn="ctr" rotWithShape="0">
              <a:prstClr val="black">
                <a:alpha val="40000"/>
              </a:prstClr>
            </a:outerShdw>
          </a:effectLst>
        </p:spPr>
      </p:pic>
      <p:sp>
        <p:nvSpPr>
          <p:cNvPr id="14" name="Rectangle 13">
            <a:extLst>
              <a:ext uri="{FF2B5EF4-FFF2-40B4-BE49-F238E27FC236}">
                <a16:creationId xmlns:a16="http://schemas.microsoft.com/office/drawing/2014/main" id="{DFCBFB27-DAC6-A680-FD80-5D66AEFB1B35}"/>
              </a:ext>
            </a:extLst>
          </p:cNvPr>
          <p:cNvSpPr/>
          <p:nvPr/>
        </p:nvSpPr>
        <p:spPr>
          <a:xfrm>
            <a:off x="8780767" y="4113597"/>
            <a:ext cx="2560320" cy="212800"/>
          </a:xfrm>
          <a:prstGeom prst="rect">
            <a:avLst/>
          </a:prstGeom>
          <a:solidFill>
            <a:srgbClr val="C00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0CAFAF70-8F7B-DB6E-8ACF-AF0C30AA871D}"/>
              </a:ext>
            </a:extLst>
          </p:cNvPr>
          <p:cNvSpPr/>
          <p:nvPr/>
        </p:nvSpPr>
        <p:spPr>
          <a:xfrm>
            <a:off x="10299687" y="4538121"/>
            <a:ext cx="1041400" cy="212800"/>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07DDC02-3F70-FBDF-9177-AD7882DD3DD9}"/>
              </a:ext>
            </a:extLst>
          </p:cNvPr>
          <p:cNvSpPr/>
          <p:nvPr/>
        </p:nvSpPr>
        <p:spPr>
          <a:xfrm>
            <a:off x="7513021" y="4326397"/>
            <a:ext cx="3828066" cy="212800"/>
          </a:xfrm>
          <a:prstGeom prst="rect">
            <a:avLst/>
          </a:prstGeom>
          <a:solidFill>
            <a:srgbClr val="C00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F41C4E20-EBBB-5B8A-AC57-697D71BC2871}"/>
              </a:ext>
            </a:extLst>
          </p:cNvPr>
          <p:cNvSpPr/>
          <p:nvPr/>
        </p:nvSpPr>
        <p:spPr>
          <a:xfrm>
            <a:off x="7513021" y="4538121"/>
            <a:ext cx="2786666" cy="212800"/>
          </a:xfrm>
          <a:prstGeom prst="rect">
            <a:avLst/>
          </a:prstGeom>
          <a:solidFill>
            <a:srgbClr val="C00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D444053D-F771-A474-D35E-607B59EC0CDD}"/>
              </a:ext>
            </a:extLst>
          </p:cNvPr>
          <p:cNvSpPr/>
          <p:nvPr/>
        </p:nvSpPr>
        <p:spPr>
          <a:xfrm>
            <a:off x="7513021" y="4749845"/>
            <a:ext cx="3828066" cy="212800"/>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A2397972-1BBE-28C4-452D-8202FD6502BB}"/>
              </a:ext>
            </a:extLst>
          </p:cNvPr>
          <p:cNvSpPr/>
          <p:nvPr/>
        </p:nvSpPr>
        <p:spPr>
          <a:xfrm>
            <a:off x="7513021" y="4960493"/>
            <a:ext cx="1496346" cy="132641"/>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3F2F848F-807F-D41E-5569-F0CD6BC0418B}"/>
              </a:ext>
            </a:extLst>
          </p:cNvPr>
          <p:cNvSpPr txBox="1"/>
          <p:nvPr/>
        </p:nvSpPr>
        <p:spPr>
          <a:xfrm>
            <a:off x="7427931" y="5664285"/>
            <a:ext cx="4022389" cy="646331"/>
          </a:xfrm>
          <a:prstGeom prst="rect">
            <a:avLst/>
          </a:prstGeom>
          <a:noFill/>
        </p:spPr>
        <p:txBody>
          <a:bodyPr wrap="square">
            <a:spAutoFit/>
          </a:bodyPr>
          <a:lstStyle/>
          <a:p>
            <a:r>
              <a:rPr lang="en-US" sz="900" dirty="0"/>
              <a:t>Frattini, J., Fischbach, J., Mendez, D., Unterkalmsteiner, M., Vogelsang, A., &amp; Wnuk, K. (2023). Causality in requirements artifacts: prevalence, detection, and impact. </a:t>
            </a:r>
            <a:r>
              <a:rPr lang="en-US" sz="900" i="1" dirty="0"/>
              <a:t>Requirements Engineering</a:t>
            </a:r>
            <a:r>
              <a:rPr lang="en-US" sz="900" dirty="0"/>
              <a:t>, </a:t>
            </a:r>
            <a:r>
              <a:rPr lang="en-US" sz="900" i="1" dirty="0"/>
              <a:t>28</a:t>
            </a:r>
            <a:r>
              <a:rPr lang="en-US" sz="900" dirty="0"/>
              <a:t>(1), 49-74. DOI: </a:t>
            </a:r>
            <a:r>
              <a:rPr lang="en-US" sz="900" dirty="0">
                <a:hlinkClick r:id="rId6"/>
              </a:rPr>
              <a:t>10.1007/s00766-022-00371-x</a:t>
            </a:r>
            <a:endParaRPr lang="en-US" sz="900" dirty="0"/>
          </a:p>
        </p:txBody>
      </p:sp>
      <p:pic>
        <p:nvPicPr>
          <p:cNvPr id="24" name="Picture 23">
            <a:extLst>
              <a:ext uri="{FF2B5EF4-FFF2-40B4-BE49-F238E27FC236}">
                <a16:creationId xmlns:a16="http://schemas.microsoft.com/office/drawing/2014/main" id="{BCDC2DCD-CCAE-9F6C-7B50-9865DF6477E6}"/>
              </a:ext>
            </a:extLst>
          </p:cNvPr>
          <p:cNvPicPr>
            <a:picLocks noChangeAspect="1"/>
          </p:cNvPicPr>
          <p:nvPr/>
        </p:nvPicPr>
        <p:blipFill>
          <a:blip r:embed="rId7"/>
          <a:stretch>
            <a:fillRect/>
          </a:stretch>
        </p:blipFill>
        <p:spPr>
          <a:xfrm>
            <a:off x="2712632" y="1637628"/>
            <a:ext cx="3840656" cy="3582743"/>
          </a:xfrm>
          <a:prstGeom prst="rect">
            <a:avLst/>
          </a:prstGeom>
          <a:effectLst>
            <a:outerShdw blurRad="63500" sx="102000" sy="102000" algn="ctr" rotWithShape="0">
              <a:prstClr val="black">
                <a:alpha val="40000"/>
              </a:prstClr>
            </a:outerShdw>
          </a:effectLst>
        </p:spPr>
      </p:pic>
      <p:sp>
        <p:nvSpPr>
          <p:cNvPr id="25" name="Rectangle 24">
            <a:extLst>
              <a:ext uri="{FF2B5EF4-FFF2-40B4-BE49-F238E27FC236}">
                <a16:creationId xmlns:a16="http://schemas.microsoft.com/office/drawing/2014/main" id="{BC95B3B0-9E51-073E-9E62-9CBA855FDF14}"/>
              </a:ext>
            </a:extLst>
          </p:cNvPr>
          <p:cNvSpPr/>
          <p:nvPr/>
        </p:nvSpPr>
        <p:spPr>
          <a:xfrm>
            <a:off x="3690969" y="4016857"/>
            <a:ext cx="2064671" cy="203140"/>
          </a:xfrm>
          <a:prstGeom prst="rect">
            <a:avLst/>
          </a:prstGeom>
          <a:solidFill>
            <a:srgbClr val="C00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E8367AE5-C9A0-801C-0D5A-8CB80631C6FB}"/>
              </a:ext>
            </a:extLst>
          </p:cNvPr>
          <p:cNvSpPr/>
          <p:nvPr/>
        </p:nvSpPr>
        <p:spPr>
          <a:xfrm>
            <a:off x="2735580" y="4224827"/>
            <a:ext cx="2471420" cy="203140"/>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9368A4E7-8F4C-9EEC-9522-863B2DD90B95}"/>
              </a:ext>
            </a:extLst>
          </p:cNvPr>
          <p:cNvSpPr/>
          <p:nvPr/>
        </p:nvSpPr>
        <p:spPr>
          <a:xfrm>
            <a:off x="5755640" y="4024901"/>
            <a:ext cx="771519" cy="203140"/>
          </a:xfrm>
          <a:prstGeom prst="rect">
            <a:avLst/>
          </a:prstGeom>
          <a:solidFill>
            <a:srgbClr val="FFC00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CD1BA083-10B9-4064-4D18-4712287067FB}"/>
              </a:ext>
            </a:extLst>
          </p:cNvPr>
          <p:cNvSpPr/>
          <p:nvPr/>
        </p:nvSpPr>
        <p:spPr>
          <a:xfrm>
            <a:off x="3015301" y="4430463"/>
            <a:ext cx="3517259" cy="203140"/>
          </a:xfrm>
          <a:prstGeom prst="rect">
            <a:avLst/>
          </a:prstGeom>
          <a:solidFill>
            <a:srgbClr val="92D05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1" name="Rectangle 30">
            <a:extLst>
              <a:ext uri="{FF2B5EF4-FFF2-40B4-BE49-F238E27FC236}">
                <a16:creationId xmlns:a16="http://schemas.microsoft.com/office/drawing/2014/main" id="{D0546234-B9AD-F37B-303D-5B01FD2A3506}"/>
              </a:ext>
            </a:extLst>
          </p:cNvPr>
          <p:cNvSpPr/>
          <p:nvPr/>
        </p:nvSpPr>
        <p:spPr>
          <a:xfrm>
            <a:off x="2712632" y="4631524"/>
            <a:ext cx="3791667" cy="378549"/>
          </a:xfrm>
          <a:prstGeom prst="rect">
            <a:avLst/>
          </a:prstGeom>
          <a:solidFill>
            <a:srgbClr val="92D05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2" name="Rectangle 31">
            <a:extLst>
              <a:ext uri="{FF2B5EF4-FFF2-40B4-BE49-F238E27FC236}">
                <a16:creationId xmlns:a16="http://schemas.microsoft.com/office/drawing/2014/main" id="{620C5D81-B1D1-E048-940B-891EEEBE73D8}"/>
              </a:ext>
            </a:extLst>
          </p:cNvPr>
          <p:cNvSpPr/>
          <p:nvPr/>
        </p:nvSpPr>
        <p:spPr>
          <a:xfrm>
            <a:off x="2712633" y="5010073"/>
            <a:ext cx="548728" cy="203140"/>
          </a:xfrm>
          <a:prstGeom prst="rect">
            <a:avLst/>
          </a:prstGeom>
          <a:solidFill>
            <a:srgbClr val="92D050">
              <a:alpha val="3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a:extLst>
              <a:ext uri="{FF2B5EF4-FFF2-40B4-BE49-F238E27FC236}">
                <a16:creationId xmlns:a16="http://schemas.microsoft.com/office/drawing/2014/main" id="{D5F43C2D-F2C8-A6E3-B3E5-F5FD488FEC41}"/>
              </a:ext>
            </a:extLst>
          </p:cNvPr>
          <p:cNvSpPr txBox="1"/>
          <p:nvPr/>
        </p:nvSpPr>
        <p:spPr>
          <a:xfrm>
            <a:off x="2712109" y="5248171"/>
            <a:ext cx="3840657" cy="1061829"/>
          </a:xfrm>
          <a:prstGeom prst="rect">
            <a:avLst/>
          </a:prstGeom>
          <a:noFill/>
        </p:spPr>
        <p:txBody>
          <a:bodyPr wrap="square">
            <a:spAutoFit/>
          </a:bodyPr>
          <a:lstStyle/>
          <a:p>
            <a:r>
              <a:rPr lang="en-US" sz="900" dirty="0"/>
              <a:t>McGee, S., &amp; Greer, D. (2012). Towards an understanding of the causes and effects of software requirements change: two case studies. </a:t>
            </a:r>
            <a:r>
              <a:rPr lang="en-US" sz="900" i="1" dirty="0"/>
              <a:t>Requirements Engineering</a:t>
            </a:r>
            <a:r>
              <a:rPr lang="en-US" sz="900" dirty="0"/>
              <a:t>, </a:t>
            </a:r>
            <a:r>
              <a:rPr lang="en-US" sz="900" i="1" dirty="0"/>
              <a:t>17</a:t>
            </a:r>
            <a:r>
              <a:rPr lang="en-US" sz="900" dirty="0"/>
              <a:t>, 133-155. DOI: </a:t>
            </a:r>
            <a:r>
              <a:rPr lang="en-US" sz="900" dirty="0">
                <a:hlinkClick r:id="rId8"/>
              </a:rPr>
              <a:t>10.1007/s00766-012-0149-0</a:t>
            </a:r>
            <a:endParaRPr lang="en-US" sz="900" dirty="0"/>
          </a:p>
          <a:p>
            <a:r>
              <a:rPr lang="en-US" sz="900" b="1" dirty="0"/>
              <a:t>Referring to </a:t>
            </a:r>
            <a:r>
              <a:rPr lang="en-US" sz="900" dirty="0"/>
              <a:t> </a:t>
            </a:r>
            <a:r>
              <a:rPr lang="en-US" sz="900" dirty="0" err="1"/>
              <a:t>Loconsole</a:t>
            </a:r>
            <a:r>
              <a:rPr lang="en-US" sz="900" dirty="0"/>
              <a:t>, A., &amp; </a:t>
            </a:r>
            <a:r>
              <a:rPr lang="en-US" sz="900" dirty="0" err="1"/>
              <a:t>Borstler</a:t>
            </a:r>
            <a:r>
              <a:rPr lang="en-US" sz="900" dirty="0"/>
              <a:t>, J. (2005, December). An industrial case study on requirements volatility measures. In </a:t>
            </a:r>
            <a:r>
              <a:rPr lang="en-US" sz="900" i="1" dirty="0"/>
              <a:t>12th Asia-Pacific Software Engineering Conference (APSEC'05)</a:t>
            </a:r>
            <a:r>
              <a:rPr lang="en-US" sz="900" dirty="0"/>
              <a:t> (pp. 8-pp). IEEE. DOI: </a:t>
            </a:r>
            <a:r>
              <a:rPr lang="en-US" sz="900" dirty="0">
                <a:hlinkClick r:id="rId9"/>
              </a:rPr>
              <a:t>10.1109/APSEC.2005.38</a:t>
            </a:r>
            <a:endParaRPr lang="en-US" sz="900" dirty="0"/>
          </a:p>
        </p:txBody>
      </p:sp>
    </p:spTree>
    <p:extLst>
      <p:ext uri="{BB962C8B-B14F-4D97-AF65-F5344CB8AC3E}">
        <p14:creationId xmlns:p14="http://schemas.microsoft.com/office/powerpoint/2010/main" val="417453723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22A07-772A-13D8-AA1E-C42DA24A7374}"/>
              </a:ext>
            </a:extLst>
          </p:cNvPr>
          <p:cNvSpPr>
            <a:spLocks noGrp="1"/>
          </p:cNvSpPr>
          <p:nvPr>
            <p:ph type="title"/>
          </p:nvPr>
        </p:nvSpPr>
        <p:spPr/>
        <p:txBody>
          <a:bodyPr/>
          <a:lstStyle/>
          <a:p>
            <a:r>
              <a:rPr lang="sv-SE" dirty="0" err="1"/>
              <a:t>What</a:t>
            </a:r>
            <a:r>
              <a:rPr lang="sv-SE" dirty="0"/>
              <a:t> </a:t>
            </a:r>
            <a:r>
              <a:rPr lang="sv-SE" dirty="0" err="1"/>
              <a:t>we</a:t>
            </a:r>
            <a:r>
              <a:rPr lang="sv-SE" dirty="0"/>
              <a:t> </a:t>
            </a:r>
            <a:r>
              <a:rPr lang="sv-SE" dirty="0" err="1"/>
              <a:t>did</a:t>
            </a:r>
            <a:r>
              <a:rPr lang="sv-SE" dirty="0"/>
              <a:t> not cover</a:t>
            </a:r>
            <a:endParaRPr lang="en-US" dirty="0"/>
          </a:p>
        </p:txBody>
      </p:sp>
      <p:sp>
        <p:nvSpPr>
          <p:cNvPr id="3" name="Content Placeholder 2">
            <a:extLst>
              <a:ext uri="{FF2B5EF4-FFF2-40B4-BE49-F238E27FC236}">
                <a16:creationId xmlns:a16="http://schemas.microsoft.com/office/drawing/2014/main" id="{066F4B6A-5598-1768-2F14-3AFB2FED1E6D}"/>
              </a:ext>
            </a:extLst>
          </p:cNvPr>
          <p:cNvSpPr>
            <a:spLocks noGrp="1"/>
          </p:cNvSpPr>
          <p:nvPr>
            <p:ph idx="1"/>
          </p:nvPr>
        </p:nvSpPr>
        <p:spPr/>
        <p:txBody>
          <a:bodyPr/>
          <a:lstStyle/>
          <a:p>
            <a:pPr marL="0" indent="0">
              <a:buNone/>
            </a:pPr>
            <a:r>
              <a:rPr lang="sv-SE" dirty="0" err="1"/>
              <a:t>Interaction</a:t>
            </a:r>
            <a:r>
              <a:rPr lang="sv-SE" dirty="0"/>
              <a:t>, </a:t>
            </a:r>
            <a:r>
              <a:rPr lang="sv-SE" dirty="0" err="1"/>
              <a:t>ancestors</a:t>
            </a:r>
            <a:r>
              <a:rPr lang="sv-SE" dirty="0"/>
              <a:t>, </a:t>
            </a:r>
            <a:r>
              <a:rPr lang="sv-SE" dirty="0" err="1"/>
              <a:t>Bayesian</a:t>
            </a:r>
            <a:r>
              <a:rPr lang="sv-SE" dirty="0"/>
              <a:t> data </a:t>
            </a:r>
            <a:r>
              <a:rPr lang="sv-SE" dirty="0" err="1"/>
              <a:t>analysis</a:t>
            </a:r>
            <a:r>
              <a:rPr lang="sv-SE" dirty="0"/>
              <a:t>, …</a:t>
            </a:r>
            <a:endParaRPr lang="en-US" dirty="0"/>
          </a:p>
        </p:txBody>
      </p:sp>
      <p:sp>
        <p:nvSpPr>
          <p:cNvPr id="4" name="Date Placeholder 3">
            <a:extLst>
              <a:ext uri="{FF2B5EF4-FFF2-40B4-BE49-F238E27FC236}">
                <a16:creationId xmlns:a16="http://schemas.microsoft.com/office/drawing/2014/main" id="{D31B1CB5-47E0-3ACB-71F3-B13F1FFC5AC8}"/>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17AC9131-48C0-1AA4-C34F-73198A048427}"/>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526A7149-BADC-F2F2-C29D-4B183D844183}"/>
              </a:ext>
            </a:extLst>
          </p:cNvPr>
          <p:cNvSpPr>
            <a:spLocks noGrp="1"/>
          </p:cNvSpPr>
          <p:nvPr>
            <p:ph type="sldNum" sz="quarter" idx="12"/>
          </p:nvPr>
        </p:nvSpPr>
        <p:spPr/>
        <p:txBody>
          <a:bodyPr/>
          <a:lstStyle/>
          <a:p>
            <a:fld id="{0FA2D919-C0DE-4971-A2E9-D4AC0031921B}" type="slidenum">
              <a:rPr lang="en-US" smtClean="0"/>
              <a:t>40</a:t>
            </a:fld>
            <a:endParaRPr lang="en-US"/>
          </a:p>
        </p:txBody>
      </p:sp>
    </p:spTree>
    <p:extLst>
      <p:ext uri="{BB962C8B-B14F-4D97-AF65-F5344CB8AC3E}">
        <p14:creationId xmlns:p14="http://schemas.microsoft.com/office/powerpoint/2010/main" val="23233664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989641E-E9C1-B740-61BA-2D95BD4AC58C}"/>
              </a:ext>
            </a:extLst>
          </p:cNvPr>
          <p:cNvSpPr>
            <a:spLocks noGrp="1"/>
          </p:cNvSpPr>
          <p:nvPr>
            <p:ph type="title"/>
          </p:nvPr>
        </p:nvSpPr>
        <p:spPr/>
        <p:txBody>
          <a:bodyPr/>
          <a:lstStyle/>
          <a:p>
            <a:r>
              <a:rPr lang="sv-SE" dirty="0"/>
              <a:t>Reading list</a:t>
            </a:r>
            <a:endParaRPr lang="en-US" dirty="0"/>
          </a:p>
        </p:txBody>
      </p:sp>
      <p:sp>
        <p:nvSpPr>
          <p:cNvPr id="8" name="Content Placeholder 7">
            <a:extLst>
              <a:ext uri="{FF2B5EF4-FFF2-40B4-BE49-F238E27FC236}">
                <a16:creationId xmlns:a16="http://schemas.microsoft.com/office/drawing/2014/main" id="{3A1AEDDC-AB7A-3745-623D-18D396FADAB7}"/>
              </a:ext>
            </a:extLst>
          </p:cNvPr>
          <p:cNvSpPr>
            <a:spLocks noGrp="1"/>
          </p:cNvSpPr>
          <p:nvPr>
            <p:ph idx="1"/>
          </p:nvPr>
        </p:nvSpPr>
        <p:spPr/>
        <p:txBody>
          <a:bodyPr>
            <a:normAutofit fontScale="85000" lnSpcReduction="20000"/>
          </a:bodyPr>
          <a:lstStyle/>
          <a:p>
            <a:r>
              <a:rPr lang="en-US" b="1" dirty="0"/>
              <a:t>Pearl</a:t>
            </a:r>
            <a:r>
              <a:rPr lang="en-US" dirty="0"/>
              <a:t>, J., &amp; Mackenzie, D. (2018). </a:t>
            </a:r>
            <a:r>
              <a:rPr lang="en-US" i="1" dirty="0"/>
              <a:t>The book of why: the new science of cause and effect</a:t>
            </a:r>
            <a:r>
              <a:rPr lang="en-US" dirty="0"/>
              <a:t>. Basic books.</a:t>
            </a:r>
          </a:p>
          <a:p>
            <a:r>
              <a:rPr lang="en-US" b="1" dirty="0" err="1"/>
              <a:t>McElreath</a:t>
            </a:r>
            <a:r>
              <a:rPr lang="en-US" dirty="0"/>
              <a:t>, R. (2018). </a:t>
            </a:r>
            <a:r>
              <a:rPr lang="en-US" i="1" dirty="0"/>
              <a:t>Statistical rethinking: A Bayesian course with examples in R and Stan</a:t>
            </a:r>
            <a:r>
              <a:rPr lang="en-US" dirty="0"/>
              <a:t>. Chapman and Hall/CRC.</a:t>
            </a:r>
          </a:p>
          <a:p>
            <a:r>
              <a:rPr lang="en-US" b="1" dirty="0"/>
              <a:t>Siebert</a:t>
            </a:r>
            <a:r>
              <a:rPr lang="en-US" dirty="0"/>
              <a:t>, J. (2023). Applications of statistical causal inference in software engineering. </a:t>
            </a:r>
            <a:r>
              <a:rPr lang="en-US" i="1" dirty="0"/>
              <a:t>Information and Software Technology</a:t>
            </a:r>
            <a:r>
              <a:rPr lang="en-US" dirty="0"/>
              <a:t>, </a:t>
            </a:r>
            <a:r>
              <a:rPr lang="en-US" i="1" dirty="0"/>
              <a:t>159</a:t>
            </a:r>
            <a:r>
              <a:rPr lang="en-US" dirty="0"/>
              <a:t>, 107198.</a:t>
            </a:r>
          </a:p>
          <a:p>
            <a:r>
              <a:rPr lang="en-US" b="1" dirty="0"/>
              <a:t>Furia</a:t>
            </a:r>
            <a:r>
              <a:rPr lang="en-US" dirty="0"/>
              <a:t>, C. A., </a:t>
            </a:r>
            <a:r>
              <a:rPr lang="en-US" b="1" dirty="0"/>
              <a:t>Feldt</a:t>
            </a:r>
            <a:r>
              <a:rPr lang="en-US" dirty="0"/>
              <a:t>, R., &amp; </a:t>
            </a:r>
            <a:r>
              <a:rPr lang="en-US" b="1" dirty="0"/>
              <a:t>Torkar</a:t>
            </a:r>
            <a:r>
              <a:rPr lang="en-US" dirty="0"/>
              <a:t>, R. (2019). Bayesian data analysis in empirical software engineering research. </a:t>
            </a:r>
            <a:r>
              <a:rPr lang="en-US" i="1" dirty="0"/>
              <a:t>IEEE Transactions on Software Engineering</a:t>
            </a:r>
            <a:r>
              <a:rPr lang="en-US" dirty="0"/>
              <a:t>, </a:t>
            </a:r>
            <a:r>
              <a:rPr lang="en-US" i="1" dirty="0"/>
              <a:t>47</a:t>
            </a:r>
            <a:r>
              <a:rPr lang="en-US" dirty="0"/>
              <a:t>(9), 1786-1810.</a:t>
            </a:r>
          </a:p>
          <a:p>
            <a:r>
              <a:rPr lang="en-US" b="1" dirty="0"/>
              <a:t>Furia</a:t>
            </a:r>
            <a:r>
              <a:rPr lang="en-US" dirty="0"/>
              <a:t>, C. A., </a:t>
            </a:r>
            <a:r>
              <a:rPr lang="en-US" b="1" dirty="0"/>
              <a:t>Torkar</a:t>
            </a:r>
            <a:r>
              <a:rPr lang="en-US" dirty="0"/>
              <a:t>, R., &amp; </a:t>
            </a:r>
            <a:r>
              <a:rPr lang="en-US" b="1" dirty="0"/>
              <a:t>Feldt</a:t>
            </a:r>
            <a:r>
              <a:rPr lang="en-US" dirty="0"/>
              <a:t>, R. (2022). Applying Bayesian analysis guidelines to empirical software engineering data: The case of programming languages and code quality. </a:t>
            </a:r>
            <a:r>
              <a:rPr lang="en-US" i="1" dirty="0"/>
              <a:t>ACM Transactions on Software Engineering and Methodology (TOSEM)</a:t>
            </a:r>
            <a:r>
              <a:rPr lang="en-US" dirty="0"/>
              <a:t>, </a:t>
            </a:r>
            <a:r>
              <a:rPr lang="en-US" i="1" dirty="0"/>
              <a:t>31</a:t>
            </a:r>
            <a:r>
              <a:rPr lang="en-US" dirty="0"/>
              <a:t>(3), 1-38.</a:t>
            </a:r>
          </a:p>
        </p:txBody>
      </p:sp>
      <p:sp>
        <p:nvSpPr>
          <p:cNvPr id="4" name="Date Placeholder 3">
            <a:extLst>
              <a:ext uri="{FF2B5EF4-FFF2-40B4-BE49-F238E27FC236}">
                <a16:creationId xmlns:a16="http://schemas.microsoft.com/office/drawing/2014/main" id="{215E3BDD-6671-39CF-E4DA-60258EEF38F2}"/>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D132D39E-0BEE-7E00-45F2-E07F008EBB94}"/>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96FD6B6B-6D1E-47EC-3DE7-DC42089E75F4}"/>
              </a:ext>
            </a:extLst>
          </p:cNvPr>
          <p:cNvSpPr>
            <a:spLocks noGrp="1"/>
          </p:cNvSpPr>
          <p:nvPr>
            <p:ph type="sldNum" sz="quarter" idx="12"/>
          </p:nvPr>
        </p:nvSpPr>
        <p:spPr/>
        <p:txBody>
          <a:bodyPr/>
          <a:lstStyle/>
          <a:p>
            <a:fld id="{0FA2D919-C0DE-4971-A2E9-D4AC0031921B}" type="slidenum">
              <a:rPr lang="en-US" smtClean="0"/>
              <a:t>41</a:t>
            </a:fld>
            <a:endParaRPr lang="en-US"/>
          </a:p>
        </p:txBody>
      </p:sp>
    </p:spTree>
    <p:extLst>
      <p:ext uri="{BB962C8B-B14F-4D97-AF65-F5344CB8AC3E}">
        <p14:creationId xmlns:p14="http://schemas.microsoft.com/office/powerpoint/2010/main" val="316906993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1D306-394C-D90B-E46B-8766697F91E3}"/>
              </a:ext>
            </a:extLst>
          </p:cNvPr>
          <p:cNvSpPr>
            <a:spLocks noGrp="1"/>
          </p:cNvSpPr>
          <p:nvPr>
            <p:ph type="title"/>
          </p:nvPr>
        </p:nvSpPr>
        <p:spPr/>
        <p:txBody>
          <a:bodyPr/>
          <a:lstStyle/>
          <a:p>
            <a:r>
              <a:rPr lang="sv-SE" dirty="0" err="1"/>
              <a:t>Closing</a:t>
            </a:r>
            <a:endParaRPr lang="en-US" dirty="0"/>
          </a:p>
        </p:txBody>
      </p:sp>
      <p:sp>
        <p:nvSpPr>
          <p:cNvPr id="3" name="Text Placeholder 2">
            <a:extLst>
              <a:ext uri="{FF2B5EF4-FFF2-40B4-BE49-F238E27FC236}">
                <a16:creationId xmlns:a16="http://schemas.microsoft.com/office/drawing/2014/main" id="{705CC634-B326-28D2-1E1B-1335D2E6F34A}"/>
              </a:ext>
            </a:extLst>
          </p:cNvPr>
          <p:cNvSpPr>
            <a:spLocks noGrp="1"/>
          </p:cNvSpPr>
          <p:nvPr>
            <p:ph type="body" idx="1"/>
          </p:nvPr>
        </p:nvSpPr>
        <p:spPr/>
        <p:txBody>
          <a:bodyPr/>
          <a:lstStyle/>
          <a:p>
            <a:r>
              <a:rPr lang="sv-SE" dirty="0" err="1"/>
              <a:t>Open</a:t>
            </a:r>
            <a:r>
              <a:rPr lang="sv-SE" dirty="0"/>
              <a:t> Exchange</a:t>
            </a:r>
            <a:endParaRPr lang="en-US" dirty="0"/>
          </a:p>
        </p:txBody>
      </p:sp>
      <p:sp>
        <p:nvSpPr>
          <p:cNvPr id="4" name="Date Placeholder 3">
            <a:extLst>
              <a:ext uri="{FF2B5EF4-FFF2-40B4-BE49-F238E27FC236}">
                <a16:creationId xmlns:a16="http://schemas.microsoft.com/office/drawing/2014/main" id="{B75457D0-EAB0-CA67-1503-C17A741D9495}"/>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D1744D75-142B-E740-59FA-F85F4F098056}"/>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C825405C-2108-A843-CD1A-1AECD6BF7A70}"/>
              </a:ext>
            </a:extLst>
          </p:cNvPr>
          <p:cNvSpPr>
            <a:spLocks noGrp="1"/>
          </p:cNvSpPr>
          <p:nvPr>
            <p:ph type="sldNum" sz="quarter" idx="12"/>
          </p:nvPr>
        </p:nvSpPr>
        <p:spPr/>
        <p:txBody>
          <a:bodyPr/>
          <a:lstStyle/>
          <a:p>
            <a:fld id="{0FA2D919-C0DE-4971-A2E9-D4AC0031921B}" type="slidenum">
              <a:rPr lang="en-US" smtClean="0"/>
              <a:t>42</a:t>
            </a:fld>
            <a:endParaRPr lang="en-US"/>
          </a:p>
        </p:txBody>
      </p:sp>
    </p:spTree>
    <p:extLst>
      <p:ext uri="{BB962C8B-B14F-4D97-AF65-F5344CB8AC3E}">
        <p14:creationId xmlns:p14="http://schemas.microsoft.com/office/powerpoint/2010/main" val="37609471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2577528-D62A-74DF-7D57-3726B1BBE424}"/>
              </a:ext>
            </a:extLst>
          </p:cNvPr>
          <p:cNvSpPr>
            <a:spLocks noGrp="1"/>
          </p:cNvSpPr>
          <p:nvPr>
            <p:ph type="title"/>
          </p:nvPr>
        </p:nvSpPr>
        <p:spPr/>
        <p:txBody>
          <a:bodyPr/>
          <a:lstStyle/>
          <a:p>
            <a:r>
              <a:rPr lang="sv-SE" dirty="0"/>
              <a:t>Material</a:t>
            </a:r>
            <a:endParaRPr lang="en-US" dirty="0"/>
          </a:p>
        </p:txBody>
      </p:sp>
      <p:sp>
        <p:nvSpPr>
          <p:cNvPr id="8" name="Content Placeholder 7">
            <a:extLst>
              <a:ext uri="{FF2B5EF4-FFF2-40B4-BE49-F238E27FC236}">
                <a16:creationId xmlns:a16="http://schemas.microsoft.com/office/drawing/2014/main" id="{7000BD61-F927-9C7C-27C5-FA80F709750F}"/>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FD694583-67E3-567A-CE99-BF15A055B5B1}"/>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4B16ED83-2453-0BBC-0605-02E22ADEB2DA}"/>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B60453BF-A770-D155-739E-B37782C6D32E}"/>
              </a:ext>
            </a:extLst>
          </p:cNvPr>
          <p:cNvSpPr>
            <a:spLocks noGrp="1"/>
          </p:cNvSpPr>
          <p:nvPr>
            <p:ph type="sldNum" sz="quarter" idx="12"/>
          </p:nvPr>
        </p:nvSpPr>
        <p:spPr/>
        <p:txBody>
          <a:bodyPr/>
          <a:lstStyle/>
          <a:p>
            <a:fld id="{0FA2D919-C0DE-4971-A2E9-D4AC0031921B}" type="slidenum">
              <a:rPr lang="en-US" smtClean="0"/>
              <a:t>43</a:t>
            </a:fld>
            <a:endParaRPr lang="en-US"/>
          </a:p>
        </p:txBody>
      </p:sp>
    </p:spTree>
    <p:extLst>
      <p:ext uri="{BB962C8B-B14F-4D97-AF65-F5344CB8AC3E}">
        <p14:creationId xmlns:p14="http://schemas.microsoft.com/office/powerpoint/2010/main" val="15403101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8718C8-7F98-28A0-5D24-9C3BE37DACA1}"/>
              </a:ext>
            </a:extLst>
          </p:cNvPr>
          <p:cNvSpPr>
            <a:spLocks noGrp="1"/>
          </p:cNvSpPr>
          <p:nvPr>
            <p:ph type="title"/>
          </p:nvPr>
        </p:nvSpPr>
        <p:spPr/>
        <p:txBody>
          <a:bodyPr/>
          <a:lstStyle/>
          <a:p>
            <a:r>
              <a:rPr lang="sv-SE" dirty="0" err="1"/>
              <a:t>References</a:t>
            </a:r>
            <a:endParaRPr lang="en-US" dirty="0"/>
          </a:p>
        </p:txBody>
      </p:sp>
      <p:sp>
        <p:nvSpPr>
          <p:cNvPr id="3" name="Content Placeholder 2">
            <a:extLst>
              <a:ext uri="{FF2B5EF4-FFF2-40B4-BE49-F238E27FC236}">
                <a16:creationId xmlns:a16="http://schemas.microsoft.com/office/drawing/2014/main" id="{1761E54D-C595-435D-FF0E-6BD90DBC3B82}"/>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D1735866-D517-98FE-8405-4A82D1B88175}"/>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4D8FA0E3-97C6-027F-7DC6-4C018A780D99}"/>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83935912-01B8-B6EC-6485-5842149F9C16}"/>
              </a:ext>
            </a:extLst>
          </p:cNvPr>
          <p:cNvSpPr>
            <a:spLocks noGrp="1"/>
          </p:cNvSpPr>
          <p:nvPr>
            <p:ph type="sldNum" sz="quarter" idx="12"/>
          </p:nvPr>
        </p:nvSpPr>
        <p:spPr/>
        <p:txBody>
          <a:bodyPr/>
          <a:lstStyle/>
          <a:p>
            <a:fld id="{0FA2D919-C0DE-4971-A2E9-D4AC0031921B}" type="slidenum">
              <a:rPr lang="en-US" smtClean="0"/>
              <a:t>44</a:t>
            </a:fld>
            <a:endParaRPr lang="en-US"/>
          </a:p>
        </p:txBody>
      </p:sp>
    </p:spTree>
    <p:extLst>
      <p:ext uri="{BB962C8B-B14F-4D97-AF65-F5344CB8AC3E}">
        <p14:creationId xmlns:p14="http://schemas.microsoft.com/office/powerpoint/2010/main" val="42165268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07C81C-A1BF-D1B7-2640-4711CFF699F8}"/>
              </a:ext>
            </a:extLst>
          </p:cNvPr>
          <p:cNvSpPr>
            <a:spLocks noGrp="1"/>
          </p:cNvSpPr>
          <p:nvPr>
            <p:ph type="title"/>
          </p:nvPr>
        </p:nvSpPr>
        <p:spPr/>
        <p:txBody>
          <a:bodyPr/>
          <a:lstStyle/>
          <a:p>
            <a:r>
              <a:rPr lang="en-US" dirty="0"/>
              <a:t>Correlation versus Causality</a:t>
            </a:r>
          </a:p>
        </p:txBody>
      </p:sp>
      <p:sp>
        <p:nvSpPr>
          <p:cNvPr id="3" name="Content Placeholder 2">
            <a:extLst>
              <a:ext uri="{FF2B5EF4-FFF2-40B4-BE49-F238E27FC236}">
                <a16:creationId xmlns:a16="http://schemas.microsoft.com/office/drawing/2014/main" id="{FA80506F-FEDE-9318-E20E-0AA487F45151}"/>
              </a:ext>
            </a:extLst>
          </p:cNvPr>
          <p:cNvSpPr>
            <a:spLocks noGrp="1"/>
          </p:cNvSpPr>
          <p:nvPr>
            <p:ph idx="1"/>
          </p:nvPr>
        </p:nvSpPr>
        <p:spPr>
          <a:xfrm>
            <a:off x="838200" y="3672921"/>
            <a:ext cx="10515600" cy="1466215"/>
          </a:xfrm>
        </p:spPr>
        <p:txBody>
          <a:bodyPr>
            <a:normAutofit fontScale="92500" lnSpcReduction="10000"/>
          </a:bodyPr>
          <a:lstStyle/>
          <a:p>
            <a:pPr marL="0" indent="0">
              <a:buNone/>
            </a:pPr>
            <a:r>
              <a:rPr lang="sv-SE" dirty="0"/>
              <a:t>I</a:t>
            </a:r>
            <a:r>
              <a:rPr lang="en-US" dirty="0"/>
              <a:t>f we want to make a </a:t>
            </a:r>
            <a:r>
              <a:rPr lang="en-US" b="1" dirty="0"/>
              <a:t>positive impact </a:t>
            </a:r>
            <a:r>
              <a:rPr lang="en-US" dirty="0"/>
              <a:t>on the target audience of our research (i.e., RE/SE practitioners), we need to provide </a:t>
            </a:r>
            <a:r>
              <a:rPr lang="en-US" b="1" dirty="0"/>
              <a:t>reliable recommendations on how to act </a:t>
            </a:r>
            <a:r>
              <a:rPr lang="en-US" dirty="0"/>
              <a:t>– which we can only derive from </a:t>
            </a:r>
            <a:r>
              <a:rPr lang="en-US" b="1" dirty="0"/>
              <a:t>causal</a:t>
            </a:r>
            <a:r>
              <a:rPr lang="en-US" dirty="0"/>
              <a:t> relationships, not correlations.</a:t>
            </a:r>
          </a:p>
        </p:txBody>
      </p:sp>
      <p:sp>
        <p:nvSpPr>
          <p:cNvPr id="4" name="Date Placeholder 3">
            <a:extLst>
              <a:ext uri="{FF2B5EF4-FFF2-40B4-BE49-F238E27FC236}">
                <a16:creationId xmlns:a16="http://schemas.microsoft.com/office/drawing/2014/main" id="{72313719-8DAA-FA36-43B1-A46D784E2763}"/>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3633E04D-DEE9-84E5-4792-98F8AEAFB767}"/>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49DE150-6A02-E9B2-9B95-D357B96496D9}"/>
              </a:ext>
            </a:extLst>
          </p:cNvPr>
          <p:cNvSpPr>
            <a:spLocks noGrp="1"/>
          </p:cNvSpPr>
          <p:nvPr>
            <p:ph type="sldNum" sz="quarter" idx="12"/>
          </p:nvPr>
        </p:nvSpPr>
        <p:spPr/>
        <p:txBody>
          <a:bodyPr/>
          <a:lstStyle/>
          <a:p>
            <a:fld id="{0FA2D919-C0DE-4971-A2E9-D4AC0031921B}" type="slidenum">
              <a:rPr lang="en-US" smtClean="0"/>
              <a:t>5</a:t>
            </a:fld>
            <a:endParaRPr lang="en-US" dirty="0"/>
          </a:p>
        </p:txBody>
      </p:sp>
      <p:sp>
        <p:nvSpPr>
          <p:cNvPr id="9" name="TextBox 8">
            <a:extLst>
              <a:ext uri="{FF2B5EF4-FFF2-40B4-BE49-F238E27FC236}">
                <a16:creationId xmlns:a16="http://schemas.microsoft.com/office/drawing/2014/main" id="{AFCAAE86-A36C-9BC5-0C25-FDDB6D92FB7D}"/>
              </a:ext>
            </a:extLst>
          </p:cNvPr>
          <p:cNvSpPr txBox="1"/>
          <p:nvPr/>
        </p:nvSpPr>
        <p:spPr>
          <a:xfrm>
            <a:off x="7907731" y="6394729"/>
            <a:ext cx="3204058" cy="276999"/>
          </a:xfrm>
          <a:prstGeom prst="rect">
            <a:avLst/>
          </a:prstGeom>
          <a:noFill/>
        </p:spPr>
        <p:txBody>
          <a:bodyPr wrap="square">
            <a:spAutoFit/>
          </a:bodyPr>
          <a:lstStyle/>
          <a:p>
            <a:pPr algn="r"/>
            <a:r>
              <a:rPr lang="en-US" sz="1200" baseline="30000" dirty="0"/>
              <a:t>1</a:t>
            </a:r>
            <a:r>
              <a:rPr lang="en-US" sz="1200" dirty="0"/>
              <a:t>we’ll revisit this statement later</a:t>
            </a:r>
          </a:p>
        </p:txBody>
      </p:sp>
      <p:grpSp>
        <p:nvGrpSpPr>
          <p:cNvPr id="12" name="Group 11">
            <a:extLst>
              <a:ext uri="{FF2B5EF4-FFF2-40B4-BE49-F238E27FC236}">
                <a16:creationId xmlns:a16="http://schemas.microsoft.com/office/drawing/2014/main" id="{AF0170DD-3F15-69DF-BF1B-A2CD4898C771}"/>
              </a:ext>
            </a:extLst>
          </p:cNvPr>
          <p:cNvGrpSpPr/>
          <p:nvPr/>
        </p:nvGrpSpPr>
        <p:grpSpPr>
          <a:xfrm>
            <a:off x="3078480" y="5305882"/>
            <a:ext cx="6035039" cy="946595"/>
            <a:chOff x="775411" y="5230368"/>
            <a:chExt cx="6035039" cy="946595"/>
          </a:xfrm>
        </p:grpSpPr>
        <p:sp>
          <p:nvSpPr>
            <p:cNvPr id="7" name="Rectangle: Rounded Corners 6">
              <a:extLst>
                <a:ext uri="{FF2B5EF4-FFF2-40B4-BE49-F238E27FC236}">
                  <a16:creationId xmlns:a16="http://schemas.microsoft.com/office/drawing/2014/main" id="{167DB7A9-0AFB-7D89-7C1A-94A5D3AE1DD6}"/>
                </a:ext>
              </a:extLst>
            </p:cNvPr>
            <p:cNvSpPr/>
            <p:nvPr/>
          </p:nvSpPr>
          <p:spPr>
            <a:xfrm>
              <a:off x="775411" y="5230368"/>
              <a:ext cx="6035039" cy="946595"/>
            </a:xfrm>
            <a:prstGeom prst="roundRect">
              <a:avLst/>
            </a:prstGeom>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612000" rtlCol="0" anchor="ctr"/>
            <a:lstStyle/>
            <a:p>
              <a:r>
                <a:rPr lang="en-US" dirty="0"/>
                <a:t>We cannot infer causality from data alone – we must also know the process that created that data.</a:t>
              </a:r>
              <a:r>
                <a:rPr lang="en-US" baseline="30000" dirty="0"/>
                <a:t>1</a:t>
              </a:r>
            </a:p>
          </p:txBody>
        </p:sp>
        <p:pic>
          <p:nvPicPr>
            <p:cNvPr id="11" name="Graphic 10" descr="Open quotation mark with solid fill">
              <a:extLst>
                <a:ext uri="{FF2B5EF4-FFF2-40B4-BE49-F238E27FC236}">
                  <a16:creationId xmlns:a16="http://schemas.microsoft.com/office/drawing/2014/main" id="{B97B62C8-0097-A527-ADE8-10BE2529342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rot="10800000">
              <a:off x="775412" y="5343665"/>
              <a:ext cx="720000" cy="720000"/>
            </a:xfrm>
            <a:prstGeom prst="rect">
              <a:avLst/>
            </a:prstGeom>
          </p:spPr>
        </p:pic>
      </p:grpSp>
      <p:sp>
        <p:nvSpPr>
          <p:cNvPr id="14" name="TextBox 13">
            <a:extLst>
              <a:ext uri="{FF2B5EF4-FFF2-40B4-BE49-F238E27FC236}">
                <a16:creationId xmlns:a16="http://schemas.microsoft.com/office/drawing/2014/main" id="{5896B250-C81A-E64D-B295-3192BB4F1B26}"/>
              </a:ext>
            </a:extLst>
          </p:cNvPr>
          <p:cNvSpPr txBox="1"/>
          <p:nvPr/>
        </p:nvSpPr>
        <p:spPr>
          <a:xfrm>
            <a:off x="2120831" y="2587822"/>
            <a:ext cx="2635300" cy="923330"/>
          </a:xfrm>
          <a:prstGeom prst="rect">
            <a:avLst/>
          </a:prstGeom>
          <a:noFill/>
        </p:spPr>
        <p:txBody>
          <a:bodyPr wrap="square">
            <a:spAutoFit/>
          </a:bodyPr>
          <a:lstStyle/>
          <a:p>
            <a:pPr marL="0" indent="0" algn="ctr">
              <a:buNone/>
            </a:pPr>
            <a:r>
              <a:rPr lang="en-US" b="1" dirty="0"/>
              <a:t>Correlation:</a:t>
            </a:r>
          </a:p>
          <a:p>
            <a:pPr marL="0" indent="0" algn="ctr">
              <a:buNone/>
            </a:pPr>
            <a:r>
              <a:rPr lang="en-US" dirty="0"/>
              <a:t>when we </a:t>
            </a:r>
            <a:r>
              <a:rPr lang="en-US" i="1" dirty="0"/>
              <a:t>observe</a:t>
            </a:r>
            <a:r>
              <a:rPr lang="en-US" dirty="0"/>
              <a:t> X, </a:t>
            </a:r>
          </a:p>
          <a:p>
            <a:pPr marL="0" indent="0" algn="ctr">
              <a:buNone/>
            </a:pPr>
            <a:r>
              <a:rPr lang="en-US" dirty="0"/>
              <a:t>we also observe Y</a:t>
            </a:r>
          </a:p>
        </p:txBody>
      </p:sp>
      <p:pic>
        <p:nvPicPr>
          <p:cNvPr id="16" name="Graphic 15" descr="Raised hand with solid fill">
            <a:extLst>
              <a:ext uri="{FF2B5EF4-FFF2-40B4-BE49-F238E27FC236}">
                <a16:creationId xmlns:a16="http://schemas.microsoft.com/office/drawing/2014/main" id="{CA956E1D-65FB-1AF0-6690-1627DB6E454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8296321" y="1673422"/>
            <a:ext cx="914400" cy="914400"/>
          </a:xfrm>
          <a:prstGeom prst="rect">
            <a:avLst/>
          </a:prstGeom>
        </p:spPr>
      </p:pic>
      <p:pic>
        <p:nvPicPr>
          <p:cNvPr id="18" name="Graphic 17" descr="Eye with solid fill">
            <a:extLst>
              <a:ext uri="{FF2B5EF4-FFF2-40B4-BE49-F238E27FC236}">
                <a16:creationId xmlns:a16="http://schemas.microsoft.com/office/drawing/2014/main" id="{DC3318F7-1DB1-344E-2916-48A042F6F2CB}"/>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981281" y="1673422"/>
            <a:ext cx="914400" cy="914400"/>
          </a:xfrm>
          <a:prstGeom prst="rect">
            <a:avLst/>
          </a:prstGeom>
        </p:spPr>
      </p:pic>
      <p:sp>
        <p:nvSpPr>
          <p:cNvPr id="20" name="TextBox 19">
            <a:extLst>
              <a:ext uri="{FF2B5EF4-FFF2-40B4-BE49-F238E27FC236}">
                <a16:creationId xmlns:a16="http://schemas.microsoft.com/office/drawing/2014/main" id="{EE7BD2C6-E66D-F733-782B-5AF40BB4375E}"/>
              </a:ext>
            </a:extLst>
          </p:cNvPr>
          <p:cNvSpPr txBox="1"/>
          <p:nvPr/>
        </p:nvSpPr>
        <p:spPr>
          <a:xfrm>
            <a:off x="6985986" y="2587822"/>
            <a:ext cx="3535070" cy="923330"/>
          </a:xfrm>
          <a:prstGeom prst="rect">
            <a:avLst/>
          </a:prstGeom>
          <a:noFill/>
        </p:spPr>
        <p:txBody>
          <a:bodyPr wrap="square">
            <a:spAutoFit/>
          </a:bodyPr>
          <a:lstStyle/>
          <a:p>
            <a:pPr marL="0" indent="0" algn="ctr">
              <a:buNone/>
            </a:pPr>
            <a:r>
              <a:rPr lang="en-US" b="1" dirty="0"/>
              <a:t>Causality</a:t>
            </a:r>
            <a:r>
              <a:rPr lang="en-US" dirty="0"/>
              <a:t>: </a:t>
            </a:r>
          </a:p>
          <a:p>
            <a:pPr marL="0" indent="0" algn="ctr">
              <a:buNone/>
            </a:pPr>
            <a:r>
              <a:rPr lang="en-US" dirty="0"/>
              <a:t>when we </a:t>
            </a:r>
            <a:r>
              <a:rPr lang="en-US" i="1" dirty="0"/>
              <a:t>do</a:t>
            </a:r>
            <a:r>
              <a:rPr lang="en-US" dirty="0"/>
              <a:t> X, </a:t>
            </a:r>
          </a:p>
          <a:p>
            <a:pPr marL="0" indent="0" algn="ctr">
              <a:buNone/>
            </a:pPr>
            <a:r>
              <a:rPr lang="en-US" dirty="0"/>
              <a:t>we observe Y.</a:t>
            </a:r>
          </a:p>
        </p:txBody>
      </p:sp>
    </p:spTree>
    <p:extLst>
      <p:ext uri="{BB962C8B-B14F-4D97-AF65-F5344CB8AC3E}">
        <p14:creationId xmlns:p14="http://schemas.microsoft.com/office/powerpoint/2010/main" val="11301957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926E0F-6D3C-7CB6-3EBC-D30E7B418EA4}"/>
              </a:ext>
            </a:extLst>
          </p:cNvPr>
          <p:cNvSpPr>
            <a:spLocks noGrp="1"/>
          </p:cNvSpPr>
          <p:nvPr>
            <p:ph type="title"/>
          </p:nvPr>
        </p:nvSpPr>
        <p:spPr/>
        <p:txBody>
          <a:bodyPr/>
          <a:lstStyle/>
          <a:p>
            <a:r>
              <a:rPr lang="en-US" dirty="0"/>
              <a:t>Experimental vs. Observational Studies</a:t>
            </a:r>
          </a:p>
        </p:txBody>
      </p:sp>
      <p:sp>
        <p:nvSpPr>
          <p:cNvPr id="3" name="Content Placeholder 2">
            <a:extLst>
              <a:ext uri="{FF2B5EF4-FFF2-40B4-BE49-F238E27FC236}">
                <a16:creationId xmlns:a16="http://schemas.microsoft.com/office/drawing/2014/main" id="{7D9E17BD-9ECC-584F-CE66-DA619E01909F}"/>
              </a:ext>
            </a:extLst>
          </p:cNvPr>
          <p:cNvSpPr>
            <a:spLocks noGrp="1"/>
          </p:cNvSpPr>
          <p:nvPr>
            <p:ph idx="1"/>
          </p:nvPr>
        </p:nvSpPr>
        <p:spPr>
          <a:xfrm>
            <a:off x="838200" y="1825625"/>
            <a:ext cx="10515600" cy="1325563"/>
          </a:xfrm>
        </p:spPr>
        <p:txBody>
          <a:bodyPr/>
          <a:lstStyle/>
          <a:p>
            <a:pPr marL="0" indent="0">
              <a:buNone/>
            </a:pPr>
            <a:r>
              <a:rPr lang="en-US" dirty="0"/>
              <a:t>One ”straightforward” way to distinguish correlation from causality: </a:t>
            </a:r>
            <a:r>
              <a:rPr lang="en-US" b="1" dirty="0"/>
              <a:t>conduct a (controlled) experiment</a:t>
            </a:r>
            <a:r>
              <a:rPr lang="en-US" dirty="0"/>
              <a:t>, where we exert control over a treatment and isolate its effect from all confounding.</a:t>
            </a:r>
          </a:p>
        </p:txBody>
      </p:sp>
      <p:sp>
        <p:nvSpPr>
          <p:cNvPr id="4" name="Date Placeholder 3">
            <a:extLst>
              <a:ext uri="{FF2B5EF4-FFF2-40B4-BE49-F238E27FC236}">
                <a16:creationId xmlns:a16="http://schemas.microsoft.com/office/drawing/2014/main" id="{831E049E-8069-3730-02A1-D5A5832CBA6F}"/>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CE80D031-B52A-B22D-65AD-5208E3DA92B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C84C927-AF2D-C904-AE32-16D8D39E9E29}"/>
              </a:ext>
            </a:extLst>
          </p:cNvPr>
          <p:cNvSpPr>
            <a:spLocks noGrp="1"/>
          </p:cNvSpPr>
          <p:nvPr>
            <p:ph type="sldNum" sz="quarter" idx="12"/>
          </p:nvPr>
        </p:nvSpPr>
        <p:spPr/>
        <p:txBody>
          <a:bodyPr/>
          <a:lstStyle/>
          <a:p>
            <a:fld id="{0FA2D919-C0DE-4971-A2E9-D4AC0031921B}" type="slidenum">
              <a:rPr lang="en-US" smtClean="0"/>
              <a:t>6</a:t>
            </a:fld>
            <a:endParaRPr lang="en-US"/>
          </a:p>
        </p:txBody>
      </p:sp>
      <p:grpSp>
        <p:nvGrpSpPr>
          <p:cNvPr id="12" name="Group 11">
            <a:extLst>
              <a:ext uri="{FF2B5EF4-FFF2-40B4-BE49-F238E27FC236}">
                <a16:creationId xmlns:a16="http://schemas.microsoft.com/office/drawing/2014/main" id="{E6B67477-AF0B-1623-5BA2-BE5B3D2C0FDD}"/>
              </a:ext>
            </a:extLst>
          </p:cNvPr>
          <p:cNvGrpSpPr/>
          <p:nvPr/>
        </p:nvGrpSpPr>
        <p:grpSpPr>
          <a:xfrm>
            <a:off x="955244" y="3429000"/>
            <a:ext cx="2403652" cy="2132630"/>
            <a:chOff x="4894174" y="3429000"/>
            <a:chExt cx="2403652" cy="2132630"/>
          </a:xfrm>
        </p:grpSpPr>
        <p:grpSp>
          <p:nvGrpSpPr>
            <p:cNvPr id="10" name="Group 9">
              <a:extLst>
                <a:ext uri="{FF2B5EF4-FFF2-40B4-BE49-F238E27FC236}">
                  <a16:creationId xmlns:a16="http://schemas.microsoft.com/office/drawing/2014/main" id="{5AFD7788-9DF3-6427-4BFB-03391A89DE67}"/>
                </a:ext>
              </a:extLst>
            </p:cNvPr>
            <p:cNvGrpSpPr/>
            <p:nvPr/>
          </p:nvGrpSpPr>
          <p:grpSpPr>
            <a:xfrm>
              <a:off x="5556000" y="3429000"/>
              <a:ext cx="1080000" cy="1080000"/>
              <a:chOff x="3313786" y="3686861"/>
              <a:chExt cx="1080000" cy="1080000"/>
            </a:xfrm>
          </p:grpSpPr>
          <p:sp>
            <p:nvSpPr>
              <p:cNvPr id="7" name="Oval 6">
                <a:extLst>
                  <a:ext uri="{FF2B5EF4-FFF2-40B4-BE49-F238E27FC236}">
                    <a16:creationId xmlns:a16="http://schemas.microsoft.com/office/drawing/2014/main" id="{398E7490-2C0F-E8A8-0921-F6AE05674F4C}"/>
                  </a:ext>
                </a:extLst>
              </p:cNvPr>
              <p:cNvSpPr/>
              <p:nvPr/>
            </p:nvSpPr>
            <p:spPr>
              <a:xfrm>
                <a:off x="3313786" y="3686861"/>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descr="Flying Money with solid fill">
                <a:extLst>
                  <a:ext uri="{FF2B5EF4-FFF2-40B4-BE49-F238E27FC236}">
                    <a16:creationId xmlns:a16="http://schemas.microsoft.com/office/drawing/2014/main" id="{3ABC9A5C-0899-D4BD-0FC1-68778363AAE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396586" y="3769661"/>
                <a:ext cx="914400" cy="914400"/>
              </a:xfrm>
              <a:prstGeom prst="rect">
                <a:avLst/>
              </a:prstGeom>
            </p:spPr>
          </p:pic>
        </p:grpSp>
        <p:sp>
          <p:nvSpPr>
            <p:cNvPr id="11" name="TextBox 10">
              <a:extLst>
                <a:ext uri="{FF2B5EF4-FFF2-40B4-BE49-F238E27FC236}">
                  <a16:creationId xmlns:a16="http://schemas.microsoft.com/office/drawing/2014/main" id="{6192D482-2076-DA9C-2F2A-DD11ED57A98E}"/>
                </a:ext>
              </a:extLst>
            </p:cNvPr>
            <p:cNvSpPr txBox="1"/>
            <p:nvPr/>
          </p:nvSpPr>
          <p:spPr>
            <a:xfrm>
              <a:off x="4894174" y="4669078"/>
              <a:ext cx="2403652" cy="892552"/>
            </a:xfrm>
            <a:prstGeom prst="rect">
              <a:avLst/>
            </a:prstGeom>
            <a:noFill/>
          </p:spPr>
          <p:txBody>
            <a:bodyPr wrap="square" rtlCol="0">
              <a:spAutoFit/>
            </a:bodyPr>
            <a:lstStyle/>
            <a:p>
              <a:pPr algn="ctr"/>
              <a:r>
                <a:rPr lang="en-US" b="1" dirty="0"/>
                <a:t>Expensive</a:t>
              </a:r>
            </a:p>
            <a:p>
              <a:pPr algn="ctr"/>
              <a:r>
                <a:rPr lang="en-US" sz="1600" dirty="0"/>
                <a:t>Recruiting eligible participants is difficult </a:t>
              </a:r>
            </a:p>
          </p:txBody>
        </p:sp>
      </p:grpSp>
      <p:grpSp>
        <p:nvGrpSpPr>
          <p:cNvPr id="23" name="Group 22">
            <a:extLst>
              <a:ext uri="{FF2B5EF4-FFF2-40B4-BE49-F238E27FC236}">
                <a16:creationId xmlns:a16="http://schemas.microsoft.com/office/drawing/2014/main" id="{A5C0B264-5B48-DF38-5270-D3303FE93FED}"/>
              </a:ext>
            </a:extLst>
          </p:cNvPr>
          <p:cNvGrpSpPr/>
          <p:nvPr/>
        </p:nvGrpSpPr>
        <p:grpSpPr>
          <a:xfrm>
            <a:off x="3492902" y="3429000"/>
            <a:ext cx="2403652" cy="2101852"/>
            <a:chOff x="4894174" y="3429000"/>
            <a:chExt cx="2403652" cy="2101852"/>
          </a:xfrm>
        </p:grpSpPr>
        <p:grpSp>
          <p:nvGrpSpPr>
            <p:cNvPr id="24" name="Group 23">
              <a:extLst>
                <a:ext uri="{FF2B5EF4-FFF2-40B4-BE49-F238E27FC236}">
                  <a16:creationId xmlns:a16="http://schemas.microsoft.com/office/drawing/2014/main" id="{717A8823-0719-8D1E-39F5-095D4C01FDFF}"/>
                </a:ext>
              </a:extLst>
            </p:cNvPr>
            <p:cNvGrpSpPr/>
            <p:nvPr/>
          </p:nvGrpSpPr>
          <p:grpSpPr>
            <a:xfrm>
              <a:off x="5556000" y="3429000"/>
              <a:ext cx="1080000" cy="1080000"/>
              <a:chOff x="3313786" y="3686861"/>
              <a:chExt cx="1080000" cy="1080000"/>
            </a:xfrm>
          </p:grpSpPr>
          <p:sp>
            <p:nvSpPr>
              <p:cNvPr id="26" name="Oval 25">
                <a:extLst>
                  <a:ext uri="{FF2B5EF4-FFF2-40B4-BE49-F238E27FC236}">
                    <a16:creationId xmlns:a16="http://schemas.microsoft.com/office/drawing/2014/main" id="{6EA48B92-9EC2-A025-8C5F-8B753D185662}"/>
                  </a:ext>
                </a:extLst>
              </p:cNvPr>
              <p:cNvSpPr/>
              <p:nvPr/>
            </p:nvSpPr>
            <p:spPr>
              <a:xfrm>
                <a:off x="3313786" y="3686861"/>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Graphic 26" descr="Forest scene with solid fill">
                <a:extLst>
                  <a:ext uri="{FF2B5EF4-FFF2-40B4-BE49-F238E27FC236}">
                    <a16:creationId xmlns:a16="http://schemas.microsoft.com/office/drawing/2014/main" id="{35BE519F-3E92-4F93-D6E8-65E5C181DC2E}"/>
                  </a:ext>
                </a:extLst>
              </p:cNvPr>
              <p:cNvPicPr>
                <a:picLocks noChangeAspect="1"/>
              </p:cNvPicPr>
              <p:nvPr/>
            </p:nvPicPr>
            <p:blipFill>
              <a:blip r:embed="rId5">
                <a:extLst>
                  <a:ext uri="{96DAC541-7B7A-43D3-8B79-37D633B846F1}">
                    <asvg:svgBlip xmlns:asvg="http://schemas.microsoft.com/office/drawing/2016/SVG/main" r:embed="rId6"/>
                  </a:ext>
                </a:extLst>
              </a:blip>
              <a:srcRect/>
              <a:stretch/>
            </p:blipFill>
            <p:spPr>
              <a:xfrm>
                <a:off x="3396586" y="3769661"/>
                <a:ext cx="914400" cy="914400"/>
              </a:xfrm>
              <a:prstGeom prst="rect">
                <a:avLst/>
              </a:prstGeom>
            </p:spPr>
          </p:pic>
        </p:grpSp>
        <p:sp>
          <p:nvSpPr>
            <p:cNvPr id="25" name="TextBox 24">
              <a:extLst>
                <a:ext uri="{FF2B5EF4-FFF2-40B4-BE49-F238E27FC236}">
                  <a16:creationId xmlns:a16="http://schemas.microsoft.com/office/drawing/2014/main" id="{70E4E1AC-CBEE-D673-1DD4-DD0C3DCFE979}"/>
                </a:ext>
              </a:extLst>
            </p:cNvPr>
            <p:cNvSpPr txBox="1"/>
            <p:nvPr/>
          </p:nvSpPr>
          <p:spPr>
            <a:xfrm>
              <a:off x="4894174" y="4669078"/>
              <a:ext cx="2403652" cy="861774"/>
            </a:xfrm>
            <a:prstGeom prst="rect">
              <a:avLst/>
            </a:prstGeom>
            <a:noFill/>
          </p:spPr>
          <p:txBody>
            <a:bodyPr wrap="square" rtlCol="0">
              <a:spAutoFit/>
            </a:bodyPr>
            <a:lstStyle/>
            <a:p>
              <a:pPr algn="ctr"/>
              <a:r>
                <a:rPr lang="en-US" b="1" dirty="0"/>
                <a:t>Disruptive</a:t>
              </a:r>
            </a:p>
            <a:p>
              <a:pPr algn="ctr"/>
              <a:r>
                <a:rPr lang="en-US" sz="1600" dirty="0"/>
                <a:t>Experiments perturb the natural context</a:t>
              </a:r>
            </a:p>
          </p:txBody>
        </p:sp>
      </p:grpSp>
      <p:grpSp>
        <p:nvGrpSpPr>
          <p:cNvPr id="33" name="Group 32">
            <a:extLst>
              <a:ext uri="{FF2B5EF4-FFF2-40B4-BE49-F238E27FC236}">
                <a16:creationId xmlns:a16="http://schemas.microsoft.com/office/drawing/2014/main" id="{EBBD9692-1549-B8CF-73F0-60F62EECE3EB}"/>
              </a:ext>
            </a:extLst>
          </p:cNvPr>
          <p:cNvGrpSpPr/>
          <p:nvPr/>
        </p:nvGrpSpPr>
        <p:grpSpPr>
          <a:xfrm>
            <a:off x="6030560" y="3429000"/>
            <a:ext cx="2403652" cy="2101852"/>
            <a:chOff x="4894174" y="3429000"/>
            <a:chExt cx="2403652" cy="2101852"/>
          </a:xfrm>
        </p:grpSpPr>
        <p:grpSp>
          <p:nvGrpSpPr>
            <p:cNvPr id="34" name="Group 33">
              <a:extLst>
                <a:ext uri="{FF2B5EF4-FFF2-40B4-BE49-F238E27FC236}">
                  <a16:creationId xmlns:a16="http://schemas.microsoft.com/office/drawing/2014/main" id="{7E152CBB-69B5-AC9F-E6B5-2437F524A400}"/>
                </a:ext>
              </a:extLst>
            </p:cNvPr>
            <p:cNvGrpSpPr/>
            <p:nvPr/>
          </p:nvGrpSpPr>
          <p:grpSpPr>
            <a:xfrm>
              <a:off x="5556000" y="3429000"/>
              <a:ext cx="1080000" cy="1080000"/>
              <a:chOff x="3313786" y="3686861"/>
              <a:chExt cx="1080000" cy="1080000"/>
            </a:xfrm>
          </p:grpSpPr>
          <p:sp>
            <p:nvSpPr>
              <p:cNvPr id="36" name="Oval 35">
                <a:extLst>
                  <a:ext uri="{FF2B5EF4-FFF2-40B4-BE49-F238E27FC236}">
                    <a16:creationId xmlns:a16="http://schemas.microsoft.com/office/drawing/2014/main" id="{11B1B7D8-758A-EC52-D562-1D663C96BE59}"/>
                  </a:ext>
                </a:extLst>
              </p:cNvPr>
              <p:cNvSpPr/>
              <p:nvPr/>
            </p:nvSpPr>
            <p:spPr>
              <a:xfrm>
                <a:off x="3313786" y="3686861"/>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Graphic 36" descr="Right Brain with solid fill">
                <a:extLst>
                  <a:ext uri="{FF2B5EF4-FFF2-40B4-BE49-F238E27FC236}">
                    <a16:creationId xmlns:a16="http://schemas.microsoft.com/office/drawing/2014/main" id="{CC1E6FD6-6AAA-1754-20F6-B79D6CC48118}"/>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3396586" y="3769661"/>
                <a:ext cx="914400" cy="914400"/>
              </a:xfrm>
              <a:prstGeom prst="rect">
                <a:avLst/>
              </a:prstGeom>
            </p:spPr>
          </p:pic>
        </p:grpSp>
        <p:sp>
          <p:nvSpPr>
            <p:cNvPr id="35" name="TextBox 34">
              <a:extLst>
                <a:ext uri="{FF2B5EF4-FFF2-40B4-BE49-F238E27FC236}">
                  <a16:creationId xmlns:a16="http://schemas.microsoft.com/office/drawing/2014/main" id="{8E12ECA0-BF47-69CA-2F7E-0EFD81CC7C1C}"/>
                </a:ext>
              </a:extLst>
            </p:cNvPr>
            <p:cNvSpPr txBox="1"/>
            <p:nvPr/>
          </p:nvSpPr>
          <p:spPr>
            <a:xfrm>
              <a:off x="4894174" y="4669078"/>
              <a:ext cx="2403652" cy="861774"/>
            </a:xfrm>
            <a:prstGeom prst="rect">
              <a:avLst/>
            </a:prstGeom>
            <a:noFill/>
          </p:spPr>
          <p:txBody>
            <a:bodyPr wrap="square" rtlCol="0">
              <a:spAutoFit/>
            </a:bodyPr>
            <a:lstStyle/>
            <a:p>
              <a:pPr algn="ctr"/>
              <a:r>
                <a:rPr lang="en-US" b="1" dirty="0"/>
                <a:t>Impossible</a:t>
              </a:r>
            </a:p>
            <a:p>
              <a:pPr algn="ctr"/>
              <a:r>
                <a:rPr lang="en-US" sz="1600" dirty="0"/>
                <a:t>Some factors are impossible to control</a:t>
              </a:r>
            </a:p>
          </p:txBody>
        </p:sp>
      </p:grpSp>
      <p:grpSp>
        <p:nvGrpSpPr>
          <p:cNvPr id="38" name="Group 37">
            <a:extLst>
              <a:ext uri="{FF2B5EF4-FFF2-40B4-BE49-F238E27FC236}">
                <a16:creationId xmlns:a16="http://schemas.microsoft.com/office/drawing/2014/main" id="{F348F97D-AB27-9FC0-7E0C-86FAE05BB410}"/>
              </a:ext>
            </a:extLst>
          </p:cNvPr>
          <p:cNvGrpSpPr/>
          <p:nvPr/>
        </p:nvGrpSpPr>
        <p:grpSpPr>
          <a:xfrm>
            <a:off x="8568218" y="3429000"/>
            <a:ext cx="2403652" cy="2594295"/>
            <a:chOff x="4894174" y="3429000"/>
            <a:chExt cx="2403652" cy="2594295"/>
          </a:xfrm>
        </p:grpSpPr>
        <p:grpSp>
          <p:nvGrpSpPr>
            <p:cNvPr id="39" name="Group 38">
              <a:extLst>
                <a:ext uri="{FF2B5EF4-FFF2-40B4-BE49-F238E27FC236}">
                  <a16:creationId xmlns:a16="http://schemas.microsoft.com/office/drawing/2014/main" id="{DF097F5B-10A9-0F02-1292-E434DFA8477D}"/>
                </a:ext>
              </a:extLst>
            </p:cNvPr>
            <p:cNvGrpSpPr/>
            <p:nvPr/>
          </p:nvGrpSpPr>
          <p:grpSpPr>
            <a:xfrm>
              <a:off x="5556000" y="3429000"/>
              <a:ext cx="1080000" cy="1080000"/>
              <a:chOff x="3313786" y="3686861"/>
              <a:chExt cx="1080000" cy="1080000"/>
            </a:xfrm>
          </p:grpSpPr>
          <p:sp>
            <p:nvSpPr>
              <p:cNvPr id="41" name="Oval 40">
                <a:extLst>
                  <a:ext uri="{FF2B5EF4-FFF2-40B4-BE49-F238E27FC236}">
                    <a16:creationId xmlns:a16="http://schemas.microsoft.com/office/drawing/2014/main" id="{0BB6DDAC-EF08-61B1-AE3E-ED8D582D62B8}"/>
                  </a:ext>
                </a:extLst>
              </p:cNvPr>
              <p:cNvSpPr/>
              <p:nvPr/>
            </p:nvSpPr>
            <p:spPr>
              <a:xfrm>
                <a:off x="3313786" y="3686861"/>
                <a:ext cx="1080000" cy="1080000"/>
              </a:xfrm>
              <a:prstGeom prst="ellipse">
                <a:avLst/>
              </a:prstGeom>
              <a:solidFill>
                <a:srgbClr val="C00000"/>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2" name="Graphic 41" descr="Bar chart with solid fill">
                <a:extLst>
                  <a:ext uri="{FF2B5EF4-FFF2-40B4-BE49-F238E27FC236}">
                    <a16:creationId xmlns:a16="http://schemas.microsoft.com/office/drawing/2014/main" id="{02D681B4-E588-25CA-DF28-623910AABBCF}"/>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3396586" y="3769661"/>
                <a:ext cx="914400" cy="914400"/>
              </a:xfrm>
              <a:prstGeom prst="rect">
                <a:avLst/>
              </a:prstGeom>
            </p:spPr>
          </p:pic>
        </p:grpSp>
        <p:sp>
          <p:nvSpPr>
            <p:cNvPr id="40" name="TextBox 39">
              <a:extLst>
                <a:ext uri="{FF2B5EF4-FFF2-40B4-BE49-F238E27FC236}">
                  <a16:creationId xmlns:a16="http://schemas.microsoft.com/office/drawing/2014/main" id="{18C5D87B-90D1-41E2-FFA2-23688B8A3358}"/>
                </a:ext>
              </a:extLst>
            </p:cNvPr>
            <p:cNvSpPr txBox="1"/>
            <p:nvPr/>
          </p:nvSpPr>
          <p:spPr>
            <a:xfrm>
              <a:off x="4894174" y="4669078"/>
              <a:ext cx="2403652" cy="1354217"/>
            </a:xfrm>
            <a:prstGeom prst="rect">
              <a:avLst/>
            </a:prstGeom>
            <a:noFill/>
          </p:spPr>
          <p:txBody>
            <a:bodyPr wrap="square" rtlCol="0">
              <a:spAutoFit/>
            </a:bodyPr>
            <a:lstStyle/>
            <a:p>
              <a:pPr algn="ctr"/>
              <a:r>
                <a:rPr lang="en-US" b="1" dirty="0"/>
                <a:t>Assumed</a:t>
              </a:r>
            </a:p>
            <a:p>
              <a:pPr algn="ctr"/>
              <a:r>
                <a:rPr lang="en-US" sz="1600" dirty="0"/>
                <a:t>The validity of experimental results depends on several conditions</a:t>
              </a:r>
            </a:p>
          </p:txBody>
        </p:sp>
      </p:grpSp>
    </p:spTree>
    <p:extLst>
      <p:ext uri="{BB962C8B-B14F-4D97-AF65-F5344CB8AC3E}">
        <p14:creationId xmlns:p14="http://schemas.microsoft.com/office/powerpoint/2010/main" val="27569416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14D0696-0A64-BA1F-8595-7E857ABD879B}"/>
              </a:ext>
            </a:extLst>
          </p:cNvPr>
          <p:cNvSpPr>
            <a:spLocks noGrp="1"/>
          </p:cNvSpPr>
          <p:nvPr>
            <p:ph type="title"/>
          </p:nvPr>
        </p:nvSpPr>
        <p:spPr/>
        <p:txBody>
          <a:bodyPr/>
          <a:lstStyle/>
          <a:p>
            <a:r>
              <a:rPr lang="en-US" dirty="0"/>
              <a:t>Goals of this Tutorial</a:t>
            </a:r>
          </a:p>
        </p:txBody>
      </p:sp>
      <p:sp>
        <p:nvSpPr>
          <p:cNvPr id="4" name="Date Placeholder 3">
            <a:extLst>
              <a:ext uri="{FF2B5EF4-FFF2-40B4-BE49-F238E27FC236}">
                <a16:creationId xmlns:a16="http://schemas.microsoft.com/office/drawing/2014/main" id="{CD239AD5-6997-CEED-802E-18A199A521ED}"/>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FB776506-4EF1-63FC-CC6B-69FEADB212BB}"/>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452623E8-CACE-0FB8-CDC3-0AED4B40B9CA}"/>
              </a:ext>
            </a:extLst>
          </p:cNvPr>
          <p:cNvSpPr>
            <a:spLocks noGrp="1"/>
          </p:cNvSpPr>
          <p:nvPr>
            <p:ph type="sldNum" sz="quarter" idx="12"/>
          </p:nvPr>
        </p:nvSpPr>
        <p:spPr/>
        <p:txBody>
          <a:bodyPr/>
          <a:lstStyle/>
          <a:p>
            <a:fld id="{0FA2D919-C0DE-4971-A2E9-D4AC0031921B}" type="slidenum">
              <a:rPr lang="en-US" smtClean="0"/>
              <a:t>7</a:t>
            </a:fld>
            <a:endParaRPr lang="en-US"/>
          </a:p>
        </p:txBody>
      </p:sp>
      <p:pic>
        <p:nvPicPr>
          <p:cNvPr id="3" name="Graphic 2" descr="Bullseye with solid fill">
            <a:extLst>
              <a:ext uri="{FF2B5EF4-FFF2-40B4-BE49-F238E27FC236}">
                <a16:creationId xmlns:a16="http://schemas.microsoft.com/office/drawing/2014/main" id="{CF641006-0507-867A-A93F-4FC49041CE0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1930420"/>
            <a:ext cx="914400" cy="914400"/>
          </a:xfrm>
          <a:prstGeom prst="rect">
            <a:avLst/>
          </a:prstGeom>
        </p:spPr>
      </p:pic>
      <p:pic>
        <p:nvPicPr>
          <p:cNvPr id="9" name="Graphic 8" descr="Bullseye with solid fill">
            <a:extLst>
              <a:ext uri="{FF2B5EF4-FFF2-40B4-BE49-F238E27FC236}">
                <a16:creationId xmlns:a16="http://schemas.microsoft.com/office/drawing/2014/main" id="{B8B272F6-9235-351C-2F7E-4039803E482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38200" y="3133686"/>
            <a:ext cx="914400" cy="914400"/>
          </a:xfrm>
          <a:prstGeom prst="rect">
            <a:avLst/>
          </a:prstGeom>
        </p:spPr>
      </p:pic>
      <p:sp>
        <p:nvSpPr>
          <p:cNvPr id="10" name="TextBox 9">
            <a:extLst>
              <a:ext uri="{FF2B5EF4-FFF2-40B4-BE49-F238E27FC236}">
                <a16:creationId xmlns:a16="http://schemas.microsoft.com/office/drawing/2014/main" id="{49CE961E-834F-FC61-0011-B7D9DFC2AD8D}"/>
              </a:ext>
            </a:extLst>
          </p:cNvPr>
          <p:cNvSpPr txBox="1"/>
          <p:nvPr/>
        </p:nvSpPr>
        <p:spPr>
          <a:xfrm>
            <a:off x="1752600" y="2202954"/>
            <a:ext cx="6118470" cy="369332"/>
          </a:xfrm>
          <a:prstGeom prst="rect">
            <a:avLst/>
          </a:prstGeom>
          <a:noFill/>
        </p:spPr>
        <p:txBody>
          <a:bodyPr wrap="none" rtlCol="0">
            <a:spAutoFit/>
          </a:bodyPr>
          <a:lstStyle/>
          <a:p>
            <a:r>
              <a:rPr lang="en-US" dirty="0"/>
              <a:t>Convincing you of the </a:t>
            </a:r>
            <a:r>
              <a:rPr lang="en-US" b="1" dirty="0"/>
              <a:t>value of statistical causal inference </a:t>
            </a:r>
          </a:p>
        </p:txBody>
      </p:sp>
      <p:sp>
        <p:nvSpPr>
          <p:cNvPr id="11" name="TextBox 10">
            <a:extLst>
              <a:ext uri="{FF2B5EF4-FFF2-40B4-BE49-F238E27FC236}">
                <a16:creationId xmlns:a16="http://schemas.microsoft.com/office/drawing/2014/main" id="{B1E9ECA4-36F6-48F2-747E-A91DA83C3DDC}"/>
              </a:ext>
            </a:extLst>
          </p:cNvPr>
          <p:cNvSpPr txBox="1"/>
          <p:nvPr/>
        </p:nvSpPr>
        <p:spPr>
          <a:xfrm>
            <a:off x="1752600" y="3272356"/>
            <a:ext cx="8340425" cy="646331"/>
          </a:xfrm>
          <a:prstGeom prst="rect">
            <a:avLst/>
          </a:prstGeom>
          <a:noFill/>
        </p:spPr>
        <p:txBody>
          <a:bodyPr wrap="none" rtlCol="0">
            <a:spAutoFit/>
          </a:bodyPr>
          <a:lstStyle/>
          <a:p>
            <a:r>
              <a:rPr lang="en-US" dirty="0"/>
              <a:t>Learning the fundamentals of </a:t>
            </a:r>
            <a:r>
              <a:rPr lang="en-US" b="1" dirty="0"/>
              <a:t>drawing causal conclusions </a:t>
            </a:r>
            <a:r>
              <a:rPr lang="en-US" dirty="0"/>
              <a:t>from quantitative data </a:t>
            </a:r>
          </a:p>
          <a:p>
            <a:r>
              <a:rPr lang="en-US" dirty="0"/>
              <a:t>collected in </a:t>
            </a:r>
            <a:r>
              <a:rPr lang="en-US" b="1" dirty="0"/>
              <a:t>observational studies</a:t>
            </a:r>
          </a:p>
        </p:txBody>
      </p:sp>
      <p:pic>
        <p:nvPicPr>
          <p:cNvPr id="13" name="Graphic 12" descr="Checkmark with solid fill">
            <a:extLst>
              <a:ext uri="{FF2B5EF4-FFF2-40B4-BE49-F238E27FC236}">
                <a16:creationId xmlns:a16="http://schemas.microsoft.com/office/drawing/2014/main" id="{4DEDCC39-F47E-BA3F-2561-E55E089DE17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025400" y="2117620"/>
            <a:ext cx="540000" cy="540000"/>
          </a:xfrm>
          <a:prstGeom prst="rect">
            <a:avLst/>
          </a:prstGeom>
        </p:spPr>
      </p:pic>
    </p:spTree>
    <p:extLst>
      <p:ext uri="{BB962C8B-B14F-4D97-AF65-F5344CB8AC3E}">
        <p14:creationId xmlns:p14="http://schemas.microsoft.com/office/powerpoint/2010/main" val="35762647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Oval 14">
            <a:extLst>
              <a:ext uri="{FF2B5EF4-FFF2-40B4-BE49-F238E27FC236}">
                <a16:creationId xmlns:a16="http://schemas.microsoft.com/office/drawing/2014/main" id="{850798B6-18B2-FB17-B13D-6509A0D60BC8}"/>
              </a:ext>
            </a:extLst>
          </p:cNvPr>
          <p:cNvSpPr/>
          <p:nvPr/>
        </p:nvSpPr>
        <p:spPr>
          <a:xfrm>
            <a:off x="838200" y="1946319"/>
            <a:ext cx="1080000" cy="1080000"/>
          </a:xfrm>
          <a:prstGeom prst="ellipse">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a:extLst>
              <a:ext uri="{FF2B5EF4-FFF2-40B4-BE49-F238E27FC236}">
                <a16:creationId xmlns:a16="http://schemas.microsoft.com/office/drawing/2014/main" id="{3B5E171D-01D5-AED9-76E3-B266D90B2C5B}"/>
              </a:ext>
            </a:extLst>
          </p:cNvPr>
          <p:cNvSpPr/>
          <p:nvPr/>
        </p:nvSpPr>
        <p:spPr>
          <a:xfrm>
            <a:off x="838200" y="4795190"/>
            <a:ext cx="1080000" cy="1080000"/>
          </a:xfrm>
          <a:prstGeom prst="ellipse">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E0AD3EC-B2D3-DECF-B896-AE14E1285254}"/>
              </a:ext>
            </a:extLst>
          </p:cNvPr>
          <p:cNvSpPr/>
          <p:nvPr/>
        </p:nvSpPr>
        <p:spPr>
          <a:xfrm>
            <a:off x="838200" y="3372942"/>
            <a:ext cx="1080000" cy="1080000"/>
          </a:xfrm>
          <a:prstGeom prst="ellipse">
            <a:avLst/>
          </a:prstGeom>
          <a:solidFill>
            <a:schemeClr val="bg1">
              <a:lumMod val="85000"/>
            </a:schemeClr>
          </a:solidFill>
          <a:ln>
            <a:no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DF19434-C738-E0D2-B785-AB1DAD20096D}"/>
              </a:ext>
            </a:extLst>
          </p:cNvPr>
          <p:cNvSpPr>
            <a:spLocks noGrp="1"/>
          </p:cNvSpPr>
          <p:nvPr>
            <p:ph type="title"/>
          </p:nvPr>
        </p:nvSpPr>
        <p:spPr/>
        <p:txBody>
          <a:bodyPr/>
          <a:lstStyle/>
          <a:p>
            <a:r>
              <a:rPr lang="en-US" dirty="0"/>
              <a:t>Learning Outcomes</a:t>
            </a:r>
          </a:p>
        </p:txBody>
      </p:sp>
      <p:sp>
        <p:nvSpPr>
          <p:cNvPr id="4" name="Date Placeholder 3">
            <a:extLst>
              <a:ext uri="{FF2B5EF4-FFF2-40B4-BE49-F238E27FC236}">
                <a16:creationId xmlns:a16="http://schemas.microsoft.com/office/drawing/2014/main" id="{B93CE3D7-E1A1-BB88-5FE2-D963642993E1}"/>
              </a:ext>
            </a:extLst>
          </p:cNvPr>
          <p:cNvSpPr>
            <a:spLocks noGrp="1"/>
          </p:cNvSpPr>
          <p:nvPr>
            <p:ph type="dt" sz="half" idx="10"/>
          </p:nvPr>
        </p:nvSpPr>
        <p:spPr/>
        <p:txBody>
          <a:bodyPr/>
          <a:lstStyle/>
          <a:p>
            <a:fld id="{403A2FDA-9B6F-4F19-BB52-15CB2FEB03DD}" type="datetime1">
              <a:rPr lang="de-DE" smtClean="0"/>
              <a:t>08.04.2025</a:t>
            </a:fld>
            <a:endParaRPr lang="en-US"/>
          </a:p>
        </p:txBody>
      </p:sp>
      <p:sp>
        <p:nvSpPr>
          <p:cNvPr id="5" name="Footer Placeholder 4">
            <a:extLst>
              <a:ext uri="{FF2B5EF4-FFF2-40B4-BE49-F238E27FC236}">
                <a16:creationId xmlns:a16="http://schemas.microsoft.com/office/drawing/2014/main" id="{FE875079-DFAC-BA5A-0E7F-606CF7A90D47}"/>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29726F37-FC47-0DCA-4B48-26075D033CAC}"/>
              </a:ext>
            </a:extLst>
          </p:cNvPr>
          <p:cNvSpPr>
            <a:spLocks noGrp="1"/>
          </p:cNvSpPr>
          <p:nvPr>
            <p:ph type="sldNum" sz="quarter" idx="12"/>
          </p:nvPr>
        </p:nvSpPr>
        <p:spPr/>
        <p:txBody>
          <a:bodyPr/>
          <a:lstStyle/>
          <a:p>
            <a:fld id="{0FA2D919-C0DE-4971-A2E9-D4AC0031921B}" type="slidenum">
              <a:rPr lang="en-US" smtClean="0"/>
              <a:t>8</a:t>
            </a:fld>
            <a:endParaRPr lang="en-US"/>
          </a:p>
        </p:txBody>
      </p:sp>
      <p:pic>
        <p:nvPicPr>
          <p:cNvPr id="8" name="Graphic 7" descr="Statistics with solid fill">
            <a:extLst>
              <a:ext uri="{FF2B5EF4-FFF2-40B4-BE49-F238E27FC236}">
                <a16:creationId xmlns:a16="http://schemas.microsoft.com/office/drawing/2014/main" id="{62A1C673-D4CB-1F04-2ABC-16A9C54C025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21000" y="3455742"/>
            <a:ext cx="914400" cy="914400"/>
          </a:xfrm>
          <a:prstGeom prst="rect">
            <a:avLst/>
          </a:prstGeom>
        </p:spPr>
      </p:pic>
      <p:pic>
        <p:nvPicPr>
          <p:cNvPr id="10" name="Graphic 9" descr="Workflow with solid fill">
            <a:extLst>
              <a:ext uri="{FF2B5EF4-FFF2-40B4-BE49-F238E27FC236}">
                <a16:creationId xmlns:a16="http://schemas.microsoft.com/office/drawing/2014/main" id="{001ABD3D-126A-DC5A-15DA-5C809EA66E4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21000" y="4877990"/>
            <a:ext cx="914400" cy="914400"/>
          </a:xfrm>
          <a:prstGeom prst="rect">
            <a:avLst/>
          </a:prstGeom>
        </p:spPr>
      </p:pic>
      <p:pic>
        <p:nvPicPr>
          <p:cNvPr id="12" name="Graphic 11" descr="Influencer with solid fill">
            <a:extLst>
              <a:ext uri="{FF2B5EF4-FFF2-40B4-BE49-F238E27FC236}">
                <a16:creationId xmlns:a16="http://schemas.microsoft.com/office/drawing/2014/main" id="{882076C2-F191-E878-605C-72CFF65506E0}"/>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21000" y="2029119"/>
            <a:ext cx="914400" cy="914400"/>
          </a:xfrm>
          <a:prstGeom prst="rect">
            <a:avLst/>
          </a:prstGeom>
        </p:spPr>
      </p:pic>
      <p:sp>
        <p:nvSpPr>
          <p:cNvPr id="18" name="TextBox 17">
            <a:extLst>
              <a:ext uri="{FF2B5EF4-FFF2-40B4-BE49-F238E27FC236}">
                <a16:creationId xmlns:a16="http://schemas.microsoft.com/office/drawing/2014/main" id="{8B814829-569C-B934-C138-D85DCC41735E}"/>
              </a:ext>
            </a:extLst>
          </p:cNvPr>
          <p:cNvSpPr txBox="1"/>
          <p:nvPr/>
        </p:nvSpPr>
        <p:spPr>
          <a:xfrm>
            <a:off x="2209800" y="2147765"/>
            <a:ext cx="7036991" cy="677108"/>
          </a:xfrm>
          <a:prstGeom prst="rect">
            <a:avLst/>
          </a:prstGeom>
          <a:noFill/>
        </p:spPr>
        <p:txBody>
          <a:bodyPr wrap="none" rtlCol="0">
            <a:spAutoFit/>
          </a:bodyPr>
          <a:lstStyle/>
          <a:p>
            <a:r>
              <a:rPr lang="en-US" sz="2000" b="1" dirty="0"/>
              <a:t>Causal Modelling</a:t>
            </a:r>
          </a:p>
          <a:p>
            <a:r>
              <a:rPr lang="en-US" dirty="0"/>
              <a:t>Communicating transparent causal assumptions in graphical models</a:t>
            </a:r>
          </a:p>
        </p:txBody>
      </p:sp>
      <p:sp>
        <p:nvSpPr>
          <p:cNvPr id="19" name="TextBox 18">
            <a:extLst>
              <a:ext uri="{FF2B5EF4-FFF2-40B4-BE49-F238E27FC236}">
                <a16:creationId xmlns:a16="http://schemas.microsoft.com/office/drawing/2014/main" id="{58D94976-2A7C-0B9A-D424-B47825F86BC8}"/>
              </a:ext>
            </a:extLst>
          </p:cNvPr>
          <p:cNvSpPr txBox="1"/>
          <p:nvPr/>
        </p:nvSpPr>
        <p:spPr>
          <a:xfrm>
            <a:off x="2209799" y="3574388"/>
            <a:ext cx="6700232" cy="677108"/>
          </a:xfrm>
          <a:prstGeom prst="rect">
            <a:avLst/>
          </a:prstGeom>
          <a:noFill/>
        </p:spPr>
        <p:txBody>
          <a:bodyPr wrap="none" rtlCol="0">
            <a:spAutoFit/>
          </a:bodyPr>
          <a:lstStyle/>
          <a:p>
            <a:r>
              <a:rPr lang="en-US" sz="2000" b="1" dirty="0"/>
              <a:t>Statistical Causal Inference (SCI)</a:t>
            </a:r>
          </a:p>
          <a:p>
            <a:r>
              <a:rPr lang="en-US" dirty="0"/>
              <a:t>Drawing reliable conclusions from quantitative, observational data</a:t>
            </a:r>
          </a:p>
        </p:txBody>
      </p:sp>
      <p:sp>
        <p:nvSpPr>
          <p:cNvPr id="20" name="TextBox 19">
            <a:extLst>
              <a:ext uri="{FF2B5EF4-FFF2-40B4-BE49-F238E27FC236}">
                <a16:creationId xmlns:a16="http://schemas.microsoft.com/office/drawing/2014/main" id="{577BF96E-C645-611F-19A7-C93D4EEF06DF}"/>
              </a:ext>
            </a:extLst>
          </p:cNvPr>
          <p:cNvSpPr txBox="1"/>
          <p:nvPr/>
        </p:nvSpPr>
        <p:spPr>
          <a:xfrm>
            <a:off x="2209798" y="5001011"/>
            <a:ext cx="8367804" cy="677108"/>
          </a:xfrm>
          <a:prstGeom prst="rect">
            <a:avLst/>
          </a:prstGeom>
          <a:noFill/>
        </p:spPr>
        <p:txBody>
          <a:bodyPr wrap="none" rtlCol="0">
            <a:spAutoFit/>
          </a:bodyPr>
          <a:lstStyle/>
          <a:p>
            <a:r>
              <a:rPr lang="en-US" sz="2000" b="1" dirty="0"/>
              <a:t>Causal Workflow</a:t>
            </a:r>
          </a:p>
          <a:p>
            <a:r>
              <a:rPr lang="en-US" dirty="0"/>
              <a:t>Structured process for performing statistical causal inference in an empirical study</a:t>
            </a:r>
          </a:p>
        </p:txBody>
      </p:sp>
    </p:spTree>
    <p:extLst>
      <p:ext uri="{BB962C8B-B14F-4D97-AF65-F5344CB8AC3E}">
        <p14:creationId xmlns:p14="http://schemas.microsoft.com/office/powerpoint/2010/main" val="42828762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B96D-BFE2-703D-3E62-171D3297EA1A}"/>
              </a:ext>
            </a:extLst>
          </p:cNvPr>
          <p:cNvSpPr>
            <a:spLocks noGrp="1"/>
          </p:cNvSpPr>
          <p:nvPr>
            <p:ph type="title"/>
          </p:nvPr>
        </p:nvSpPr>
        <p:spPr/>
        <p:txBody>
          <a:bodyPr/>
          <a:lstStyle/>
          <a:p>
            <a:r>
              <a:rPr lang="sv-SE" dirty="0"/>
              <a:t>Fundamentals &amp; Notation </a:t>
            </a:r>
            <a:endParaRPr lang="en-US" dirty="0"/>
          </a:p>
        </p:txBody>
      </p:sp>
      <p:sp>
        <p:nvSpPr>
          <p:cNvPr id="3" name="Text Placeholder 2">
            <a:extLst>
              <a:ext uri="{FF2B5EF4-FFF2-40B4-BE49-F238E27FC236}">
                <a16:creationId xmlns:a16="http://schemas.microsoft.com/office/drawing/2014/main" id="{FD3AC0DC-57DD-7843-5E4E-38769C5A0DFD}"/>
              </a:ext>
            </a:extLst>
          </p:cNvPr>
          <p:cNvSpPr>
            <a:spLocks noGrp="1"/>
          </p:cNvSpPr>
          <p:nvPr>
            <p:ph type="body" idx="1"/>
          </p:nvPr>
        </p:nvSpPr>
        <p:spPr/>
        <p:txBody>
          <a:bodyPr/>
          <a:lstStyle/>
          <a:p>
            <a:r>
              <a:rPr lang="sv-SE" dirty="0"/>
              <a:t>Syntax and </a:t>
            </a:r>
            <a:r>
              <a:rPr lang="sv-SE" dirty="0" err="1"/>
              <a:t>Pedagogics</a:t>
            </a:r>
            <a:r>
              <a:rPr lang="sv-SE" dirty="0"/>
              <a:t> </a:t>
            </a:r>
            <a:r>
              <a:rPr lang="sv-SE" dirty="0" err="1"/>
              <a:t>of</a:t>
            </a:r>
            <a:r>
              <a:rPr lang="sv-SE" dirty="0"/>
              <a:t> </a:t>
            </a:r>
            <a:r>
              <a:rPr lang="sv-SE" dirty="0" err="1"/>
              <a:t>this</a:t>
            </a:r>
            <a:r>
              <a:rPr lang="sv-SE" dirty="0"/>
              <a:t> </a:t>
            </a:r>
            <a:r>
              <a:rPr lang="sv-SE" dirty="0" err="1"/>
              <a:t>Tutorial</a:t>
            </a:r>
            <a:endParaRPr lang="en-US" dirty="0"/>
          </a:p>
        </p:txBody>
      </p:sp>
      <p:sp>
        <p:nvSpPr>
          <p:cNvPr id="4" name="Date Placeholder 3">
            <a:extLst>
              <a:ext uri="{FF2B5EF4-FFF2-40B4-BE49-F238E27FC236}">
                <a16:creationId xmlns:a16="http://schemas.microsoft.com/office/drawing/2014/main" id="{F0B737CE-2AF4-1113-1432-8B5D472BC863}"/>
              </a:ext>
            </a:extLst>
          </p:cNvPr>
          <p:cNvSpPr>
            <a:spLocks noGrp="1"/>
          </p:cNvSpPr>
          <p:nvPr>
            <p:ph type="dt" sz="half" idx="10"/>
          </p:nvPr>
        </p:nvSpPr>
        <p:spPr/>
        <p:txBody>
          <a:bodyPr/>
          <a:lstStyle/>
          <a:p>
            <a:fld id="{B1F82A23-AB26-4EA9-9EE4-DB6F9A4796C6}" type="datetime1">
              <a:rPr lang="de-DE" smtClean="0"/>
              <a:t>08.04.2025</a:t>
            </a:fld>
            <a:endParaRPr lang="en-US"/>
          </a:p>
        </p:txBody>
      </p:sp>
      <p:sp>
        <p:nvSpPr>
          <p:cNvPr id="5" name="Footer Placeholder 4">
            <a:extLst>
              <a:ext uri="{FF2B5EF4-FFF2-40B4-BE49-F238E27FC236}">
                <a16:creationId xmlns:a16="http://schemas.microsoft.com/office/drawing/2014/main" id="{38BC287D-36B3-87CB-424B-E325DAB4D6BE}"/>
              </a:ext>
            </a:extLst>
          </p:cNvPr>
          <p:cNvSpPr>
            <a:spLocks noGrp="1"/>
          </p:cNvSpPr>
          <p:nvPr>
            <p:ph type="ftr" sz="quarter" idx="11"/>
          </p:nvPr>
        </p:nvSpPr>
        <p:spPr/>
        <p:txBody>
          <a:bodyPr/>
          <a:lstStyle/>
          <a:p>
            <a:r>
              <a:rPr lang="en-US"/>
              <a:t>Introduction to Statistical Causal Inference</a:t>
            </a:r>
          </a:p>
        </p:txBody>
      </p:sp>
      <p:sp>
        <p:nvSpPr>
          <p:cNvPr id="6" name="Slide Number Placeholder 5">
            <a:extLst>
              <a:ext uri="{FF2B5EF4-FFF2-40B4-BE49-F238E27FC236}">
                <a16:creationId xmlns:a16="http://schemas.microsoft.com/office/drawing/2014/main" id="{1D0A5055-4310-1353-62F8-F4C7A2413673}"/>
              </a:ext>
            </a:extLst>
          </p:cNvPr>
          <p:cNvSpPr>
            <a:spLocks noGrp="1"/>
          </p:cNvSpPr>
          <p:nvPr>
            <p:ph type="sldNum" sz="quarter" idx="12"/>
          </p:nvPr>
        </p:nvSpPr>
        <p:spPr/>
        <p:txBody>
          <a:bodyPr/>
          <a:lstStyle/>
          <a:p>
            <a:fld id="{0FA2D919-C0DE-4971-A2E9-D4AC0031921B}" type="slidenum">
              <a:rPr lang="en-US" smtClean="0"/>
              <a:t>9</a:t>
            </a:fld>
            <a:endParaRPr lang="en-US"/>
          </a:p>
        </p:txBody>
      </p:sp>
    </p:spTree>
    <p:extLst>
      <p:ext uri="{BB962C8B-B14F-4D97-AF65-F5344CB8AC3E}">
        <p14:creationId xmlns:p14="http://schemas.microsoft.com/office/powerpoint/2010/main" val="347296533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TM04033921[[fn=Damask]]</Template>
  <TotalTime>273</TotalTime>
  <Words>2485</Words>
  <Application>Microsoft Office PowerPoint</Application>
  <PresentationFormat>Widescreen</PresentationFormat>
  <Paragraphs>362</Paragraphs>
  <Slides>44</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44</vt:i4>
      </vt:variant>
    </vt:vector>
  </HeadingPairs>
  <TitlesOfParts>
    <vt:vector size="48" baseType="lpstr">
      <vt:lpstr>Aptos</vt:lpstr>
      <vt:lpstr>Aptos Display</vt:lpstr>
      <vt:lpstr>Arial</vt:lpstr>
      <vt:lpstr>Office Theme</vt:lpstr>
      <vt:lpstr>Statistical Causal Inference</vt:lpstr>
      <vt:lpstr>Overview</vt:lpstr>
      <vt:lpstr>Introduction</vt:lpstr>
      <vt:lpstr>State-of-the-art</vt:lpstr>
      <vt:lpstr>Correlation versus Causality</vt:lpstr>
      <vt:lpstr>Experimental vs. Observational Studies</vt:lpstr>
      <vt:lpstr>Goals of this Tutorial</vt:lpstr>
      <vt:lpstr>Learning Outcomes</vt:lpstr>
      <vt:lpstr>Fundamentals &amp; Notation </vt:lpstr>
      <vt:lpstr>Terminology</vt:lpstr>
      <vt:lpstr>Simulations</vt:lpstr>
      <vt:lpstr>Causal Modeling</vt:lpstr>
      <vt:lpstr>Causal Modeling and Simulations</vt:lpstr>
      <vt:lpstr>Regression analyses</vt:lpstr>
      <vt:lpstr>From causal to statistical Models</vt:lpstr>
      <vt:lpstr>Pedagogy of this Tutorial</vt:lpstr>
      <vt:lpstr>Causal Inference I</vt:lpstr>
      <vt:lpstr>Statistical Causal Inference from Observational Data</vt:lpstr>
      <vt:lpstr>(Confounding)</vt:lpstr>
      <vt:lpstr>(Mediation)</vt:lpstr>
      <vt:lpstr>Break</vt:lpstr>
      <vt:lpstr>Causal Inference II</vt:lpstr>
      <vt:lpstr>Including Variables</vt:lpstr>
      <vt:lpstr>(Collider)</vt:lpstr>
      <vt:lpstr>Basic Types of Association</vt:lpstr>
      <vt:lpstr>Basic Types of Association</vt:lpstr>
      <vt:lpstr>Deriving a statistical Model from a causal Model: d-separation</vt:lpstr>
      <vt:lpstr>Exercises</vt:lpstr>
      <vt:lpstr>Causal Modelling</vt:lpstr>
      <vt:lpstr>Causal Modelling</vt:lpstr>
      <vt:lpstr>Model Comparison</vt:lpstr>
      <vt:lpstr>Example: Impact of Passive Voice on Domain Modelling</vt:lpstr>
      <vt:lpstr>Conclusion</vt:lpstr>
      <vt:lpstr>Causal Workflow</vt:lpstr>
      <vt:lpstr>Scientific Workflow</vt:lpstr>
      <vt:lpstr>Outlook</vt:lpstr>
      <vt:lpstr>Managing Variance Theories</vt:lpstr>
      <vt:lpstr>Managing Variance Theories</vt:lpstr>
      <vt:lpstr>Causal Inference for Requirements Engineering</vt:lpstr>
      <vt:lpstr>What we did not cover</vt:lpstr>
      <vt:lpstr>Reading list</vt:lpstr>
      <vt:lpstr>Closing</vt:lpstr>
      <vt:lpstr>Material</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Julian Frattini</dc:creator>
  <cp:lastModifiedBy>Julian Frattini</cp:lastModifiedBy>
  <cp:revision>18</cp:revision>
  <dcterms:created xsi:type="dcterms:W3CDTF">2025-04-03T06:42:22Z</dcterms:created>
  <dcterms:modified xsi:type="dcterms:W3CDTF">2025-04-08T12:36:12Z</dcterms:modified>
</cp:coreProperties>
</file>