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7" r:id="rId3"/>
    <p:sldId id="258" r:id="rId4"/>
    <p:sldId id="275" r:id="rId5"/>
    <p:sldId id="276" r:id="rId6"/>
    <p:sldId id="277" r:id="rId7"/>
    <p:sldId id="272" r:id="rId8"/>
    <p:sldId id="273" r:id="rId9"/>
    <p:sldId id="260" r:id="rId10"/>
    <p:sldId id="274" r:id="rId11"/>
    <p:sldId id="279" r:id="rId12"/>
    <p:sldId id="280" r:id="rId13"/>
    <p:sldId id="281" r:id="rId14"/>
    <p:sldId id="285" r:id="rId15"/>
    <p:sldId id="286" r:id="rId16"/>
    <p:sldId id="283" r:id="rId17"/>
    <p:sldId id="261" r:id="rId18"/>
    <p:sldId id="284" r:id="rId19"/>
    <p:sldId id="282" r:id="rId20"/>
    <p:sldId id="278" r:id="rId21"/>
    <p:sldId id="262" r:id="rId22"/>
    <p:sldId id="287" r:id="rId23"/>
    <p:sldId id="288" r:id="rId24"/>
    <p:sldId id="289" r:id="rId25"/>
    <p:sldId id="290" r:id="rId26"/>
    <p:sldId id="263" r:id="rId27"/>
    <p:sldId id="264" r:id="rId28"/>
    <p:sldId id="269" r:id="rId29"/>
    <p:sldId id="271" r:id="rId30"/>
    <p:sldId id="270" r:id="rId31"/>
    <p:sldId id="268" r:id="rId32"/>
    <p:sldId id="265" r:id="rId33"/>
    <p:sldId id="266" r:id="rId34"/>
    <p:sldId id="26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0675554F-6BDD-421B-BE30-CFF03D3A6A4F}">
          <p14:sldIdLst>
            <p14:sldId id="256"/>
            <p14:sldId id="257"/>
          </p14:sldIdLst>
        </p14:section>
        <p14:section name="Introduction" id="{219976B0-EA5D-423B-AC14-70AB39533388}">
          <p14:sldIdLst>
            <p14:sldId id="258"/>
            <p14:sldId id="275"/>
            <p14:sldId id="276"/>
            <p14:sldId id="277"/>
            <p14:sldId id="272"/>
            <p14:sldId id="273"/>
          </p14:sldIdLst>
        </p14:section>
        <p14:section name="Fundamentals &amp; Notation" id="{836D91A0-18AA-4CD3-9737-2C5E15E91951}">
          <p14:sldIdLst>
            <p14:sldId id="260"/>
            <p14:sldId id="274"/>
            <p14:sldId id="279"/>
            <p14:sldId id="280"/>
            <p14:sldId id="281"/>
            <p14:sldId id="285"/>
            <p14:sldId id="286"/>
            <p14:sldId id="283"/>
          </p14:sldIdLst>
        </p14:section>
        <p14:section name="Causal Inference" id="{FDE2B447-3232-47F1-B5FA-B755FA67090E}">
          <p14:sldIdLst>
            <p14:sldId id="261"/>
            <p14:sldId id="284"/>
            <p14:sldId id="282"/>
            <p14:sldId id="278"/>
            <p14:sldId id="262"/>
            <p14:sldId id="287"/>
            <p14:sldId id="288"/>
            <p14:sldId id="289"/>
            <p14:sldId id="290"/>
          </p14:sldIdLst>
        </p14:section>
        <p14:section name="Conclusion" id="{C5B92FFC-5449-49F8-A611-238C54BE231E}">
          <p14:sldIdLst>
            <p14:sldId id="263"/>
          </p14:sldIdLst>
        </p14:section>
        <p14:section name="Outlook" id="{9BB8FC10-5208-42F1-964D-79F8A3003D50}">
          <p14:sldIdLst>
            <p14:sldId id="264"/>
            <p14:sldId id="269"/>
            <p14:sldId id="271"/>
            <p14:sldId id="270"/>
            <p14:sldId id="268"/>
          </p14:sldIdLst>
        </p14:section>
        <p14:section name="Closing" id="{8FE90ED4-4DD4-49A3-BFD2-8159355FA4F9}">
          <p14:sldIdLst>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42" autoAdjust="0"/>
  </p:normalViewPr>
  <p:slideViewPr>
    <p:cSldViewPr snapToGrid="0">
      <p:cViewPr>
        <p:scale>
          <a:sx n="100" d="100"/>
          <a:sy n="100" d="100"/>
        </p:scale>
        <p:origin x="257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1855A-294E-431A-9859-2765F2241587}"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9BBD8-1C1E-4CFA-8C12-0AE7F3A91C3D}" type="slidenum">
              <a:rPr lang="en-US" smtClean="0"/>
              <a:t>‹#›</a:t>
            </a:fld>
            <a:endParaRPr lang="en-US"/>
          </a:p>
        </p:txBody>
      </p:sp>
    </p:spTree>
    <p:extLst>
      <p:ext uri="{BB962C8B-B14F-4D97-AF65-F5344CB8AC3E}">
        <p14:creationId xmlns:p14="http://schemas.microsoft.com/office/powerpoint/2010/main" val="342575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a:p>
            <a:r>
              <a:rPr lang="en-US" noProof="0" dirty="0"/>
              <a:t>There seems to be an implicit, collective agreement in our community that </a:t>
            </a:r>
          </a:p>
          <a:p>
            <a:pPr marL="228600" indent="-228600">
              <a:buFont typeface="+mj-lt"/>
              <a:buAutoNum type="arabicPeriod"/>
            </a:pPr>
            <a:r>
              <a:rPr lang="en-US" noProof="0" dirty="0"/>
              <a:t>Studying causal relationships is hard, and therefore</a:t>
            </a:r>
          </a:p>
          <a:p>
            <a:pPr marL="228600" indent="-228600">
              <a:buFont typeface="+mj-lt"/>
              <a:buAutoNum type="arabicPeriod"/>
            </a:pPr>
            <a:r>
              <a:rPr lang="en-US" noProof="0" dirty="0"/>
              <a:t>Detecting correlations is good-enough.</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noProof="0" dirty="0"/>
              <a:t>So: Why care about causality?</a:t>
            </a:r>
          </a:p>
        </p:txBody>
      </p:sp>
      <p:sp>
        <p:nvSpPr>
          <p:cNvPr id="4" name="Slide Number Placeholder 3"/>
          <p:cNvSpPr>
            <a:spLocks noGrp="1"/>
          </p:cNvSpPr>
          <p:nvPr>
            <p:ph type="sldNum" sz="quarter" idx="5"/>
          </p:nvPr>
        </p:nvSpPr>
        <p:spPr/>
        <p:txBody>
          <a:bodyPr/>
          <a:lstStyle/>
          <a:p>
            <a:fld id="{ACC9BBD8-1C1E-4CFA-8C12-0AE7F3A91C3D}" type="slidenum">
              <a:rPr lang="en-US" smtClean="0"/>
              <a:t>4</a:t>
            </a:fld>
            <a:endParaRPr lang="en-US"/>
          </a:p>
        </p:txBody>
      </p:sp>
    </p:spTree>
    <p:extLst>
      <p:ext uri="{BB962C8B-B14F-4D97-AF65-F5344CB8AC3E}">
        <p14:creationId xmlns:p14="http://schemas.microsoft.com/office/powerpoint/2010/main" val="68268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5</a:t>
            </a:fld>
            <a:endParaRPr lang="en-US"/>
          </a:p>
        </p:txBody>
      </p:sp>
    </p:spTree>
    <p:extLst>
      <p:ext uri="{BB962C8B-B14F-4D97-AF65-F5344CB8AC3E}">
        <p14:creationId xmlns:p14="http://schemas.microsoft.com/office/powerpoint/2010/main" val="152041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whole tutorial was designed to teach applying causal inference to RE *research*, but it can also be used for RE itself</a:t>
            </a:r>
          </a:p>
        </p:txBody>
      </p:sp>
      <p:sp>
        <p:nvSpPr>
          <p:cNvPr id="4" name="Slide Number Placeholder 3"/>
          <p:cNvSpPr>
            <a:spLocks noGrp="1"/>
          </p:cNvSpPr>
          <p:nvPr>
            <p:ph type="sldNum" sz="quarter" idx="5"/>
          </p:nvPr>
        </p:nvSpPr>
        <p:spPr/>
        <p:txBody>
          <a:bodyPr/>
          <a:lstStyle/>
          <a:p>
            <a:fld id="{ACC9BBD8-1C1E-4CFA-8C12-0AE7F3A91C3D}" type="slidenum">
              <a:rPr lang="en-US" smtClean="0"/>
              <a:t>30</a:t>
            </a:fld>
            <a:endParaRPr lang="en-US"/>
          </a:p>
        </p:txBody>
      </p:sp>
    </p:spTree>
    <p:extLst>
      <p:ext uri="{BB962C8B-B14F-4D97-AF65-F5344CB8AC3E}">
        <p14:creationId xmlns:p14="http://schemas.microsoft.com/office/powerpoint/2010/main" val="415130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E69-458D-894A-D444-E85892B4C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3FC966-64B3-F10C-897A-7025DCA70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D47CC0-CFD5-DB6C-4217-C5C5B05F406D}"/>
              </a:ext>
            </a:extLst>
          </p:cNvPr>
          <p:cNvSpPr>
            <a:spLocks noGrp="1"/>
          </p:cNvSpPr>
          <p:nvPr>
            <p:ph type="dt" sz="half" idx="10"/>
          </p:nvPr>
        </p:nvSpPr>
        <p:spPr/>
        <p:txBody>
          <a:bodyPr/>
          <a:lstStyle/>
          <a:p>
            <a:fld id="{5198BA7A-2DC7-4E80-BC43-C2127F15823C}" type="datetime1">
              <a:rPr lang="de-DE" smtClean="0"/>
              <a:t>03.04.2025</a:t>
            </a:fld>
            <a:endParaRPr lang="en-US"/>
          </a:p>
        </p:txBody>
      </p:sp>
      <p:sp>
        <p:nvSpPr>
          <p:cNvPr id="5" name="Footer Placeholder 4">
            <a:extLst>
              <a:ext uri="{FF2B5EF4-FFF2-40B4-BE49-F238E27FC236}">
                <a16:creationId xmlns:a16="http://schemas.microsoft.com/office/drawing/2014/main" id="{64548087-6203-1B61-B5B5-02A4AE343BC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F4450979-E927-57CD-68A1-34FD9A767F26}"/>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60856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D562-5648-B9A5-E0C6-39B00A1BC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70B36-3F51-0DC2-E9F6-E3267475E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30453-FD96-AEA1-A152-674D33D86612}"/>
              </a:ext>
            </a:extLst>
          </p:cNvPr>
          <p:cNvSpPr>
            <a:spLocks noGrp="1"/>
          </p:cNvSpPr>
          <p:nvPr>
            <p:ph type="dt" sz="half" idx="10"/>
          </p:nvPr>
        </p:nvSpPr>
        <p:spPr/>
        <p:txBody>
          <a:bodyPr/>
          <a:lstStyle/>
          <a:p>
            <a:fld id="{EF4F5A0B-ACD0-49D0-A6FA-765A96ED9790}" type="datetime1">
              <a:rPr lang="de-DE" smtClean="0"/>
              <a:t>03.04.2025</a:t>
            </a:fld>
            <a:endParaRPr lang="en-US"/>
          </a:p>
        </p:txBody>
      </p:sp>
      <p:sp>
        <p:nvSpPr>
          <p:cNvPr id="5" name="Footer Placeholder 4">
            <a:extLst>
              <a:ext uri="{FF2B5EF4-FFF2-40B4-BE49-F238E27FC236}">
                <a16:creationId xmlns:a16="http://schemas.microsoft.com/office/drawing/2014/main" id="{42458F11-99A0-F091-2110-98BD0F8B2A6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0BA065F-014B-99F9-196B-645D6EAB8DC5}"/>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59190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7627D-A1F9-AA57-D7FB-AF93CECD1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AC3D87-0C65-FE9D-90A5-B10B3FEFB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3AA08-A6E9-1E4E-1255-AB280ED5DBF5}"/>
              </a:ext>
            </a:extLst>
          </p:cNvPr>
          <p:cNvSpPr>
            <a:spLocks noGrp="1"/>
          </p:cNvSpPr>
          <p:nvPr>
            <p:ph type="dt" sz="half" idx="10"/>
          </p:nvPr>
        </p:nvSpPr>
        <p:spPr/>
        <p:txBody>
          <a:bodyPr/>
          <a:lstStyle/>
          <a:p>
            <a:fld id="{13BE6F7B-86A9-4494-A63D-9BD62DED037F}" type="datetime1">
              <a:rPr lang="de-DE" smtClean="0"/>
              <a:t>03.04.2025</a:t>
            </a:fld>
            <a:endParaRPr lang="en-US"/>
          </a:p>
        </p:txBody>
      </p:sp>
      <p:sp>
        <p:nvSpPr>
          <p:cNvPr id="5" name="Footer Placeholder 4">
            <a:extLst>
              <a:ext uri="{FF2B5EF4-FFF2-40B4-BE49-F238E27FC236}">
                <a16:creationId xmlns:a16="http://schemas.microsoft.com/office/drawing/2014/main" id="{6712C49F-D719-DC92-6244-4A40501A63C9}"/>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D1B5799-B8E7-6163-20F1-D725207583A9}"/>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9202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DEB8-E94D-DA55-4716-3940F7843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06917-1F97-7F80-7A90-29CE251AA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ABD6A-A897-6448-274D-E7640250AC30}"/>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C2EB64F1-C476-196D-E12B-2E3B38BB2F5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88EB057-A537-4BD0-F676-5E957E3AA0A8}"/>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72254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89E-00D4-B962-57CE-999594C23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24315-5E80-F91C-400E-A26A7B2C3F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17138-020A-0B77-291B-89CFA0BD09DA}"/>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DDFBD751-00DB-DE54-B18D-88B7A070A5B5}"/>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520F302-6FC4-72AC-F7F3-9EBE5A7AE1B1}"/>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404236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764-7575-6673-9793-BF2BC1D0C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01FCA-C3B0-6CF1-544C-581765292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4FCA7-B636-F881-7684-614E3D198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FFBB-011F-971E-7F61-032BD705AAFA}"/>
              </a:ext>
            </a:extLst>
          </p:cNvPr>
          <p:cNvSpPr>
            <a:spLocks noGrp="1"/>
          </p:cNvSpPr>
          <p:nvPr>
            <p:ph type="dt" sz="half" idx="10"/>
          </p:nvPr>
        </p:nvSpPr>
        <p:spPr/>
        <p:txBody>
          <a:bodyPr/>
          <a:lstStyle/>
          <a:p>
            <a:fld id="{B816018A-B6F3-4669-A60E-275EFC10913D}" type="datetime1">
              <a:rPr lang="de-DE" smtClean="0"/>
              <a:t>03.04.2025</a:t>
            </a:fld>
            <a:endParaRPr lang="en-US"/>
          </a:p>
        </p:txBody>
      </p:sp>
      <p:sp>
        <p:nvSpPr>
          <p:cNvPr id="6" name="Footer Placeholder 5">
            <a:extLst>
              <a:ext uri="{FF2B5EF4-FFF2-40B4-BE49-F238E27FC236}">
                <a16:creationId xmlns:a16="http://schemas.microsoft.com/office/drawing/2014/main" id="{42614775-DB07-A76A-7A0C-8C34A5B68697}"/>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A274393F-682D-30A0-43E1-0C9D81CD49AD}"/>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76182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2F8-5DFA-53B2-9845-379FB077C3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45EB1-B9D7-4140-CEDB-683589EE7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5B2C3-5F0C-F9BB-7A3B-9E0CB5BD5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F577A-98A2-F980-C82D-D7F39C81F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F81EE-1F82-8911-1E90-4ADA28A39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76A9F-C72D-B35D-6FB6-9AAB3166AFB0}"/>
              </a:ext>
            </a:extLst>
          </p:cNvPr>
          <p:cNvSpPr>
            <a:spLocks noGrp="1"/>
          </p:cNvSpPr>
          <p:nvPr>
            <p:ph type="dt" sz="half" idx="10"/>
          </p:nvPr>
        </p:nvSpPr>
        <p:spPr/>
        <p:txBody>
          <a:bodyPr/>
          <a:lstStyle/>
          <a:p>
            <a:fld id="{75E1AE47-15F0-44ED-9082-02430EE1862C}" type="datetime1">
              <a:rPr lang="de-DE" smtClean="0"/>
              <a:t>03.04.2025</a:t>
            </a:fld>
            <a:endParaRPr lang="en-US"/>
          </a:p>
        </p:txBody>
      </p:sp>
      <p:sp>
        <p:nvSpPr>
          <p:cNvPr id="8" name="Footer Placeholder 7">
            <a:extLst>
              <a:ext uri="{FF2B5EF4-FFF2-40B4-BE49-F238E27FC236}">
                <a16:creationId xmlns:a16="http://schemas.microsoft.com/office/drawing/2014/main" id="{7EFD63F2-D480-D135-B278-2DC541CCF117}"/>
              </a:ext>
            </a:extLst>
          </p:cNvPr>
          <p:cNvSpPr>
            <a:spLocks noGrp="1"/>
          </p:cNvSpPr>
          <p:nvPr>
            <p:ph type="ftr" sz="quarter" idx="11"/>
          </p:nvPr>
        </p:nvSpPr>
        <p:spPr/>
        <p:txBody>
          <a:bodyPr/>
          <a:lstStyle/>
          <a:p>
            <a:r>
              <a:rPr lang="en-US"/>
              <a:t>Introduction to Statistical Causal Inference</a:t>
            </a:r>
          </a:p>
        </p:txBody>
      </p:sp>
      <p:sp>
        <p:nvSpPr>
          <p:cNvPr id="9" name="Slide Number Placeholder 8">
            <a:extLst>
              <a:ext uri="{FF2B5EF4-FFF2-40B4-BE49-F238E27FC236}">
                <a16:creationId xmlns:a16="http://schemas.microsoft.com/office/drawing/2014/main" id="{ECC28AF1-7957-3A49-25F0-EACF94EE6330}"/>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44330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6E5-083F-93C5-F478-F5D8402CD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F02BC-E52B-C91F-AE5A-F730220810B8}"/>
              </a:ext>
            </a:extLst>
          </p:cNvPr>
          <p:cNvSpPr>
            <a:spLocks noGrp="1"/>
          </p:cNvSpPr>
          <p:nvPr>
            <p:ph type="dt" sz="half" idx="10"/>
          </p:nvPr>
        </p:nvSpPr>
        <p:spPr/>
        <p:txBody>
          <a:bodyPr/>
          <a:lstStyle/>
          <a:p>
            <a:fld id="{457028B1-AFAA-4D64-87CF-80928E3C88A7}" type="datetime1">
              <a:rPr lang="de-DE" smtClean="0"/>
              <a:t>03.04.2025</a:t>
            </a:fld>
            <a:endParaRPr lang="en-US"/>
          </a:p>
        </p:txBody>
      </p:sp>
      <p:sp>
        <p:nvSpPr>
          <p:cNvPr id="4" name="Footer Placeholder 3">
            <a:extLst>
              <a:ext uri="{FF2B5EF4-FFF2-40B4-BE49-F238E27FC236}">
                <a16:creationId xmlns:a16="http://schemas.microsoft.com/office/drawing/2014/main" id="{D95B97F5-7F65-C59F-4EF1-D8FD17E9D8CA}"/>
              </a:ext>
            </a:extLst>
          </p:cNvPr>
          <p:cNvSpPr>
            <a:spLocks noGrp="1"/>
          </p:cNvSpPr>
          <p:nvPr>
            <p:ph type="ftr" sz="quarter" idx="11"/>
          </p:nvPr>
        </p:nvSpPr>
        <p:spPr/>
        <p:txBody>
          <a:bodyPr/>
          <a:lstStyle/>
          <a:p>
            <a:r>
              <a:rPr lang="en-US"/>
              <a:t>Introduction to Statistical Causal Inference</a:t>
            </a:r>
          </a:p>
        </p:txBody>
      </p:sp>
      <p:sp>
        <p:nvSpPr>
          <p:cNvPr id="5" name="Slide Number Placeholder 4">
            <a:extLst>
              <a:ext uri="{FF2B5EF4-FFF2-40B4-BE49-F238E27FC236}">
                <a16:creationId xmlns:a16="http://schemas.microsoft.com/office/drawing/2014/main" id="{D7A5602F-A260-DEEE-8A40-9EFE97A51844}"/>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5437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EA1F7-AF8A-FE01-8E15-07328C1D6B4D}"/>
              </a:ext>
            </a:extLst>
          </p:cNvPr>
          <p:cNvSpPr>
            <a:spLocks noGrp="1"/>
          </p:cNvSpPr>
          <p:nvPr>
            <p:ph type="dt" sz="half" idx="10"/>
          </p:nvPr>
        </p:nvSpPr>
        <p:spPr/>
        <p:txBody>
          <a:bodyPr/>
          <a:lstStyle/>
          <a:p>
            <a:fld id="{D1DE4F98-DA4D-46C7-974A-FF93C09B0FD4}" type="datetime1">
              <a:rPr lang="de-DE" smtClean="0"/>
              <a:t>03.04.2025</a:t>
            </a:fld>
            <a:endParaRPr lang="en-US"/>
          </a:p>
        </p:txBody>
      </p:sp>
      <p:sp>
        <p:nvSpPr>
          <p:cNvPr id="3" name="Footer Placeholder 2">
            <a:extLst>
              <a:ext uri="{FF2B5EF4-FFF2-40B4-BE49-F238E27FC236}">
                <a16:creationId xmlns:a16="http://schemas.microsoft.com/office/drawing/2014/main" id="{C6A9A64D-9F42-7DE6-AAC0-A71A40420B04}"/>
              </a:ext>
            </a:extLst>
          </p:cNvPr>
          <p:cNvSpPr>
            <a:spLocks noGrp="1"/>
          </p:cNvSpPr>
          <p:nvPr>
            <p:ph type="ftr" sz="quarter" idx="11"/>
          </p:nvPr>
        </p:nvSpPr>
        <p:spPr/>
        <p:txBody>
          <a:bodyPr/>
          <a:lstStyle/>
          <a:p>
            <a:r>
              <a:rPr lang="en-US"/>
              <a:t>Introduction to Statistical Causal Inference</a:t>
            </a:r>
          </a:p>
        </p:txBody>
      </p:sp>
      <p:sp>
        <p:nvSpPr>
          <p:cNvPr id="4" name="Slide Number Placeholder 3">
            <a:extLst>
              <a:ext uri="{FF2B5EF4-FFF2-40B4-BE49-F238E27FC236}">
                <a16:creationId xmlns:a16="http://schemas.microsoft.com/office/drawing/2014/main" id="{E2A5A884-3CF8-83C3-ED81-6CB309B61B2C}"/>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94046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17B9-580D-17DE-56FC-4A2A898B2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4D56E-5FEB-A01D-7D4A-33AB0D46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551BE-4547-290B-FEAA-9D5855A84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1CDE6-7498-E605-53E6-1194B53EA7CF}"/>
              </a:ext>
            </a:extLst>
          </p:cNvPr>
          <p:cNvSpPr>
            <a:spLocks noGrp="1"/>
          </p:cNvSpPr>
          <p:nvPr>
            <p:ph type="dt" sz="half" idx="10"/>
          </p:nvPr>
        </p:nvSpPr>
        <p:spPr/>
        <p:txBody>
          <a:bodyPr/>
          <a:lstStyle/>
          <a:p>
            <a:fld id="{67FB4E4C-5EC5-4821-A2DA-37F62D6F819F}" type="datetime1">
              <a:rPr lang="de-DE" smtClean="0"/>
              <a:t>03.04.2025</a:t>
            </a:fld>
            <a:endParaRPr lang="en-US"/>
          </a:p>
        </p:txBody>
      </p:sp>
      <p:sp>
        <p:nvSpPr>
          <p:cNvPr id="6" name="Footer Placeholder 5">
            <a:extLst>
              <a:ext uri="{FF2B5EF4-FFF2-40B4-BE49-F238E27FC236}">
                <a16:creationId xmlns:a16="http://schemas.microsoft.com/office/drawing/2014/main" id="{6E39BEA2-08EC-337A-B11C-249820BA49E1}"/>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5A3EB35E-AF39-13DA-EE69-B77AD7D54C21}"/>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1589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42CE-FDD5-5BA1-6303-A9C49255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02EE7-AAB4-7532-B3BF-E69920FBC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579E0-7E58-E8E2-4AC1-DB3701FC5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A6D7F-E3D8-D6B0-41B6-9AC078487745}"/>
              </a:ext>
            </a:extLst>
          </p:cNvPr>
          <p:cNvSpPr>
            <a:spLocks noGrp="1"/>
          </p:cNvSpPr>
          <p:nvPr>
            <p:ph type="dt" sz="half" idx="10"/>
          </p:nvPr>
        </p:nvSpPr>
        <p:spPr/>
        <p:txBody>
          <a:bodyPr/>
          <a:lstStyle/>
          <a:p>
            <a:fld id="{72DA2E5A-7DC6-4BD8-9258-B12FA935CEBC}" type="datetime1">
              <a:rPr lang="de-DE" smtClean="0"/>
              <a:t>03.04.2025</a:t>
            </a:fld>
            <a:endParaRPr lang="en-US"/>
          </a:p>
        </p:txBody>
      </p:sp>
      <p:sp>
        <p:nvSpPr>
          <p:cNvPr id="6" name="Footer Placeholder 5">
            <a:extLst>
              <a:ext uri="{FF2B5EF4-FFF2-40B4-BE49-F238E27FC236}">
                <a16:creationId xmlns:a16="http://schemas.microsoft.com/office/drawing/2014/main" id="{19836B61-A809-4A14-9259-0BF60FFAA603}"/>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924BF20B-C3B9-9ED2-9D7F-4D1479450F6E}"/>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28648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787CA-5348-9302-C22B-8466D8DDC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1847D-D84E-4978-94B3-435961454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70F7-7EFD-ACDD-FC48-3C5482BD6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ED238-00C2-4FF9-B84E-244465BBE055}" type="datetime1">
              <a:rPr lang="de-DE" smtClean="0"/>
              <a:t>03.04.2025</a:t>
            </a:fld>
            <a:endParaRPr lang="en-US"/>
          </a:p>
        </p:txBody>
      </p:sp>
      <p:sp>
        <p:nvSpPr>
          <p:cNvPr id="5" name="Footer Placeholder 4">
            <a:extLst>
              <a:ext uri="{FF2B5EF4-FFF2-40B4-BE49-F238E27FC236}">
                <a16:creationId xmlns:a16="http://schemas.microsoft.com/office/drawing/2014/main" id="{516EAEBA-69DC-5F9E-4F84-B967356F0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Statistical Causal Inference</a:t>
            </a:r>
          </a:p>
        </p:txBody>
      </p:sp>
      <p:sp>
        <p:nvSpPr>
          <p:cNvPr id="6" name="Slide Number Placeholder 5">
            <a:extLst>
              <a:ext uri="{FF2B5EF4-FFF2-40B4-BE49-F238E27FC236}">
                <a16:creationId xmlns:a16="http://schemas.microsoft.com/office/drawing/2014/main" id="{263E38BF-68C0-0CF5-071D-B4F0C8440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2D919-C0DE-4971-A2E9-D4AC0031921B}" type="slidenum">
              <a:rPr lang="en-US" smtClean="0"/>
              <a:t>‹#›</a:t>
            </a:fld>
            <a:endParaRPr lang="en-US"/>
          </a:p>
        </p:txBody>
      </p:sp>
    </p:spTree>
    <p:extLst>
      <p:ext uri="{BB962C8B-B14F-4D97-AF65-F5344CB8AC3E}">
        <p14:creationId xmlns:p14="http://schemas.microsoft.com/office/powerpoint/2010/main" val="106881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s://julianfrattini.github.io/" TargetMode="External"/><Relationship Id="rId4" Type="http://schemas.openxmlformats.org/officeDocument/2006/relationships/hyperlink" Target="https://github.com/JulianFrattini/bda4sc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2412.1263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79CF-D123-5240-9660-9B987422816B}"/>
              </a:ext>
            </a:extLst>
          </p:cNvPr>
          <p:cNvSpPr>
            <a:spLocks noGrp="1"/>
          </p:cNvSpPr>
          <p:nvPr>
            <p:ph type="ctrTitle"/>
          </p:nvPr>
        </p:nvSpPr>
        <p:spPr/>
        <p:txBody>
          <a:bodyPr/>
          <a:lstStyle/>
          <a:p>
            <a:r>
              <a:rPr lang="en-US" dirty="0"/>
              <a:t>Statistical Causal Inference</a:t>
            </a:r>
          </a:p>
        </p:txBody>
      </p:sp>
      <p:sp>
        <p:nvSpPr>
          <p:cNvPr id="3" name="Subtitle 2">
            <a:extLst>
              <a:ext uri="{FF2B5EF4-FFF2-40B4-BE49-F238E27FC236}">
                <a16:creationId xmlns:a16="http://schemas.microsoft.com/office/drawing/2014/main" id="{1932F3F9-69BB-58C3-BC97-450CBE9A25C7}"/>
              </a:ext>
            </a:extLst>
          </p:cNvPr>
          <p:cNvSpPr>
            <a:spLocks noGrp="1"/>
          </p:cNvSpPr>
          <p:nvPr>
            <p:ph type="subTitle" idx="1"/>
          </p:nvPr>
        </p:nvSpPr>
        <p:spPr/>
        <p:txBody>
          <a:bodyPr/>
          <a:lstStyle/>
          <a:p>
            <a:r>
              <a:rPr lang="en-US" dirty="0"/>
              <a:t>a gentle introduction to advanced analysis of quantitative data</a:t>
            </a:r>
          </a:p>
        </p:txBody>
      </p:sp>
      <p:sp>
        <p:nvSpPr>
          <p:cNvPr id="5" name="TextBox 4">
            <a:extLst>
              <a:ext uri="{FF2B5EF4-FFF2-40B4-BE49-F238E27FC236}">
                <a16:creationId xmlns:a16="http://schemas.microsoft.com/office/drawing/2014/main" id="{20B73DB9-431F-3CC6-D5C5-72FE4375F751}"/>
              </a:ext>
            </a:extLst>
          </p:cNvPr>
          <p:cNvSpPr txBox="1"/>
          <p:nvPr/>
        </p:nvSpPr>
        <p:spPr>
          <a:xfrm>
            <a:off x="7326064" y="5859885"/>
            <a:ext cx="4175374" cy="523220"/>
          </a:xfrm>
          <a:prstGeom prst="rect">
            <a:avLst/>
          </a:prstGeom>
          <a:noFill/>
        </p:spPr>
        <p:txBody>
          <a:bodyPr wrap="none" rtlCol="0">
            <a:spAutoFit/>
          </a:bodyPr>
          <a:lstStyle/>
          <a:p>
            <a:pPr algn="r"/>
            <a:r>
              <a:rPr lang="en-US" sz="1400" dirty="0"/>
              <a:t>Copyright © 2024 Julian Frattini. </a:t>
            </a:r>
          </a:p>
          <a:p>
            <a:pPr algn="r"/>
            <a:r>
              <a:rPr lang="en-US" sz="1400" dirty="0"/>
              <a:t>This work is licensed under the </a:t>
            </a:r>
            <a:r>
              <a:rPr lang="en-US" sz="1400" dirty="0">
                <a:hlinkClick r:id="rId2"/>
              </a:rPr>
              <a:t>Apache-2.0</a:t>
            </a:r>
            <a:r>
              <a:rPr lang="en-US" sz="1400" dirty="0"/>
              <a:t> License.</a:t>
            </a:r>
          </a:p>
        </p:txBody>
      </p:sp>
      <p:grpSp>
        <p:nvGrpSpPr>
          <p:cNvPr id="6" name="Group 5">
            <a:extLst>
              <a:ext uri="{FF2B5EF4-FFF2-40B4-BE49-F238E27FC236}">
                <a16:creationId xmlns:a16="http://schemas.microsoft.com/office/drawing/2014/main" id="{1E86B476-F92E-635A-73AC-7B19FF1BAB6F}"/>
              </a:ext>
            </a:extLst>
          </p:cNvPr>
          <p:cNvGrpSpPr/>
          <p:nvPr/>
        </p:nvGrpSpPr>
        <p:grpSpPr>
          <a:xfrm>
            <a:off x="7967672" y="5336710"/>
            <a:ext cx="3533766" cy="444265"/>
            <a:chOff x="7967672" y="5336710"/>
            <a:chExt cx="3533766" cy="444265"/>
          </a:xfrm>
        </p:grpSpPr>
        <p:grpSp>
          <p:nvGrpSpPr>
            <p:cNvPr id="7" name="Group 6">
              <a:extLst>
                <a:ext uri="{FF2B5EF4-FFF2-40B4-BE49-F238E27FC236}">
                  <a16:creationId xmlns:a16="http://schemas.microsoft.com/office/drawing/2014/main" id="{4AFAE8ED-8874-6947-0790-FB939B9086D4}"/>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978C3A3E-DF79-4ECF-81BE-51425C5D27F6}"/>
                  </a:ext>
                </a:extLst>
              </p:cNvPr>
              <p:cNvPicPr>
                <a:picLocks noChangeAspect="1"/>
              </p:cNvPicPr>
              <p:nvPr/>
            </p:nvPicPr>
            <p:blipFill>
              <a:blip r:embed="rId3"/>
              <a:stretch>
                <a:fillRect/>
              </a:stretch>
            </p:blipFill>
            <p:spPr>
              <a:xfrm>
                <a:off x="7896235" y="5422888"/>
                <a:ext cx="344101" cy="344101"/>
              </a:xfrm>
              <a:prstGeom prst="rect">
                <a:avLst/>
              </a:prstGeom>
            </p:spPr>
          </p:pic>
          <p:sp>
            <p:nvSpPr>
              <p:cNvPr id="18" name="TextBox 17">
                <a:extLst>
                  <a:ext uri="{FF2B5EF4-FFF2-40B4-BE49-F238E27FC236}">
                    <a16:creationId xmlns:a16="http://schemas.microsoft.com/office/drawing/2014/main" id="{422C3E1F-6E66-2C8E-ED22-1AE2D09626D7}"/>
                  </a:ext>
                </a:extLst>
              </p:cNvPr>
              <p:cNvSpPr txBox="1"/>
              <p:nvPr/>
            </p:nvSpPr>
            <p:spPr>
              <a:xfrm>
                <a:off x="8240336" y="5406529"/>
                <a:ext cx="2356992" cy="369332"/>
              </a:xfrm>
              <a:prstGeom prst="rect">
                <a:avLst/>
              </a:prstGeom>
              <a:noFill/>
            </p:spPr>
            <p:txBody>
              <a:bodyPr wrap="none" rtlCol="0">
                <a:spAutoFit/>
              </a:bodyPr>
              <a:lstStyle/>
              <a:p>
                <a:r>
                  <a:rPr lang="sv-SE" dirty="0" err="1"/>
                  <a:t>JulianFrattini</a:t>
                </a:r>
                <a:r>
                  <a:rPr lang="sv-SE" dirty="0"/>
                  <a:t>/</a:t>
                </a:r>
                <a:r>
                  <a:rPr lang="sv-SE" b="1" dirty="0"/>
                  <a:t>bda4sci</a:t>
                </a:r>
                <a:endParaRPr lang="en-US" b="1" dirty="0"/>
              </a:p>
            </p:txBody>
          </p:sp>
          <p:sp>
            <p:nvSpPr>
              <p:cNvPr id="23" name="Rectangle: Rounded Corners 22">
                <a:extLst>
                  <a:ext uri="{FF2B5EF4-FFF2-40B4-BE49-F238E27FC236}">
                    <a16:creationId xmlns:a16="http://schemas.microsoft.com/office/drawing/2014/main" id="{03F16B4B-688C-4411-0F2B-4620B1E05BFB}"/>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8" name="Rectangle 7">
              <a:hlinkClick r:id="rId4"/>
              <a:extLst>
                <a:ext uri="{FF2B5EF4-FFF2-40B4-BE49-F238E27FC236}">
                  <a16:creationId xmlns:a16="http://schemas.microsoft.com/office/drawing/2014/main" id="{BBC37E3A-4AA5-4A80-4281-48806EAA0D97}"/>
                </a:ext>
              </a:extLst>
            </p:cNvPr>
            <p:cNvSpPr/>
            <p:nvPr/>
          </p:nvSpPr>
          <p:spPr>
            <a:xfrm>
              <a:off x="7967672" y="5336710"/>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82D109D8-3D13-8951-069B-62A5A9E3347A}"/>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25" name="Oval 24">
            <a:extLst>
              <a:ext uri="{FF2B5EF4-FFF2-40B4-BE49-F238E27FC236}">
                <a16:creationId xmlns:a16="http://schemas.microsoft.com/office/drawing/2014/main" id="{F979A8E3-DC94-0D9F-FF03-AB4900FA8801}"/>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94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32CBEF-4893-827C-5C86-15871F0B0076}"/>
              </a:ext>
            </a:extLst>
          </p:cNvPr>
          <p:cNvSpPr>
            <a:spLocks noGrp="1"/>
          </p:cNvSpPr>
          <p:nvPr>
            <p:ph type="title"/>
          </p:nvPr>
        </p:nvSpPr>
        <p:spPr/>
        <p:txBody>
          <a:bodyPr/>
          <a:lstStyle/>
          <a:p>
            <a:r>
              <a:rPr lang="sv-SE" dirty="0" err="1"/>
              <a:t>Terminology</a:t>
            </a:r>
            <a:endParaRPr lang="en-US" dirty="0"/>
          </a:p>
        </p:txBody>
      </p:sp>
      <p:sp>
        <p:nvSpPr>
          <p:cNvPr id="8" name="Content Placeholder 7">
            <a:extLst>
              <a:ext uri="{FF2B5EF4-FFF2-40B4-BE49-F238E27FC236}">
                <a16:creationId xmlns:a16="http://schemas.microsoft.com/office/drawing/2014/main" id="{E9BF99CD-224A-4802-9144-DD192E2DA62C}"/>
              </a:ext>
            </a:extLst>
          </p:cNvPr>
          <p:cNvSpPr>
            <a:spLocks noGrp="1"/>
          </p:cNvSpPr>
          <p:nvPr>
            <p:ph idx="1"/>
          </p:nvPr>
        </p:nvSpPr>
        <p:spPr/>
        <p:txBody>
          <a:bodyPr/>
          <a:lstStyle/>
          <a:p>
            <a:r>
              <a:rPr lang="sv-SE" dirty="0" err="1"/>
              <a:t>Variable</a:t>
            </a:r>
            <a:r>
              <a:rPr lang="sv-SE" dirty="0"/>
              <a:t>:</a:t>
            </a:r>
          </a:p>
          <a:p>
            <a:r>
              <a:rPr lang="sv-SE" dirty="0" err="1"/>
              <a:t>Phenomenon</a:t>
            </a:r>
            <a:endParaRPr lang="en-US" dirty="0"/>
          </a:p>
        </p:txBody>
      </p:sp>
      <p:sp>
        <p:nvSpPr>
          <p:cNvPr id="4" name="Date Placeholder 3">
            <a:extLst>
              <a:ext uri="{FF2B5EF4-FFF2-40B4-BE49-F238E27FC236}">
                <a16:creationId xmlns:a16="http://schemas.microsoft.com/office/drawing/2014/main" id="{5A78AC82-99EB-ED77-CCDB-2360EA73C440}"/>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F1776D38-7063-A97A-7F39-A6BE05CAC86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C79C40A-BFCC-3404-7478-4B8CD7C9277F}"/>
              </a:ext>
            </a:extLst>
          </p:cNvPr>
          <p:cNvSpPr>
            <a:spLocks noGrp="1"/>
          </p:cNvSpPr>
          <p:nvPr>
            <p:ph type="sldNum" sz="quarter" idx="12"/>
          </p:nvPr>
        </p:nvSpPr>
        <p:spPr/>
        <p:txBody>
          <a:bodyPr/>
          <a:lstStyle/>
          <a:p>
            <a:fld id="{0FA2D919-C0DE-4971-A2E9-D4AC0031921B}" type="slidenum">
              <a:rPr lang="en-US" smtClean="0"/>
              <a:t>10</a:t>
            </a:fld>
            <a:endParaRPr lang="en-US"/>
          </a:p>
        </p:txBody>
      </p:sp>
    </p:spTree>
    <p:extLst>
      <p:ext uri="{BB962C8B-B14F-4D97-AF65-F5344CB8AC3E}">
        <p14:creationId xmlns:p14="http://schemas.microsoft.com/office/powerpoint/2010/main" val="126391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A5F6-F7AB-4DB8-C9E8-F19D0ED51CBB}"/>
              </a:ext>
            </a:extLst>
          </p:cNvPr>
          <p:cNvSpPr>
            <a:spLocks noGrp="1"/>
          </p:cNvSpPr>
          <p:nvPr>
            <p:ph type="title"/>
          </p:nvPr>
        </p:nvSpPr>
        <p:spPr/>
        <p:txBody>
          <a:bodyPr/>
          <a:lstStyle/>
          <a:p>
            <a:r>
              <a:rPr lang="sv-SE" dirty="0"/>
              <a:t>Simulations</a:t>
            </a:r>
            <a:endParaRPr lang="en-US" dirty="0"/>
          </a:p>
        </p:txBody>
      </p:sp>
      <p:sp>
        <p:nvSpPr>
          <p:cNvPr id="3" name="Content Placeholder 2">
            <a:extLst>
              <a:ext uri="{FF2B5EF4-FFF2-40B4-BE49-F238E27FC236}">
                <a16:creationId xmlns:a16="http://schemas.microsoft.com/office/drawing/2014/main" id="{52B50619-5306-9C83-AAB9-EBC3FC85B3F3}"/>
              </a:ext>
            </a:extLst>
          </p:cNvPr>
          <p:cNvSpPr>
            <a:spLocks noGrp="1"/>
          </p:cNvSpPr>
          <p:nvPr>
            <p:ph idx="1"/>
          </p:nvPr>
        </p:nvSpPr>
        <p:spPr/>
        <p:txBody>
          <a:bodyPr/>
          <a:lstStyle/>
          <a:p>
            <a:pPr marL="0" indent="0">
              <a:buNone/>
            </a:pPr>
            <a:r>
              <a:rPr lang="sv-SE" dirty="0"/>
              <a:t>To </a:t>
            </a:r>
            <a:r>
              <a:rPr lang="sv-SE" dirty="0" err="1"/>
              <a:t>demonstrate</a:t>
            </a:r>
            <a:r>
              <a:rPr lang="sv-SE" dirty="0"/>
              <a:t> the process </a:t>
            </a:r>
            <a:r>
              <a:rPr lang="sv-SE" dirty="0" err="1"/>
              <a:t>of</a:t>
            </a:r>
            <a:r>
              <a:rPr lang="sv-SE" dirty="0"/>
              <a:t> SCI, </a:t>
            </a:r>
            <a:r>
              <a:rPr lang="sv-SE" dirty="0" err="1"/>
              <a:t>we</a:t>
            </a:r>
            <a:r>
              <a:rPr lang="sv-SE" dirty="0"/>
              <a:t> </a:t>
            </a:r>
            <a:r>
              <a:rPr lang="sv-SE" dirty="0" err="1"/>
              <a:t>simulate</a:t>
            </a:r>
            <a:r>
              <a:rPr lang="sv-SE" dirty="0"/>
              <a:t> data sets. </a:t>
            </a:r>
            <a:r>
              <a:rPr lang="sv-SE" dirty="0" err="1"/>
              <a:t>This</a:t>
            </a:r>
            <a:r>
              <a:rPr lang="sv-SE" dirty="0"/>
              <a:t> gives </a:t>
            </a:r>
            <a:r>
              <a:rPr lang="sv-SE" dirty="0" err="1"/>
              <a:t>us</a:t>
            </a:r>
            <a:r>
              <a:rPr lang="sv-SE" dirty="0"/>
              <a:t> </a:t>
            </a:r>
            <a:r>
              <a:rPr lang="sv-SE" dirty="0" err="1"/>
              <a:t>control</a:t>
            </a:r>
            <a:r>
              <a:rPr lang="sv-SE" dirty="0"/>
              <a:t> over the ”</a:t>
            </a:r>
            <a:r>
              <a:rPr lang="sv-SE" dirty="0" err="1"/>
              <a:t>ground</a:t>
            </a:r>
            <a:r>
              <a:rPr lang="sv-SE" dirty="0"/>
              <a:t> </a:t>
            </a:r>
            <a:r>
              <a:rPr lang="sv-SE" dirty="0" err="1"/>
              <a:t>truth</a:t>
            </a:r>
            <a:r>
              <a:rPr lang="sv-SE" dirty="0"/>
              <a:t>” </a:t>
            </a:r>
            <a:r>
              <a:rPr lang="sv-SE" dirty="0" err="1"/>
              <a:t>of</a:t>
            </a:r>
            <a:r>
              <a:rPr lang="sv-SE" dirty="0"/>
              <a:t> relationships.</a:t>
            </a:r>
          </a:p>
          <a:p>
            <a:pPr marL="0" indent="0">
              <a:buNone/>
            </a:pPr>
            <a:r>
              <a:rPr lang="sv-SE" dirty="0"/>
              <a:t>(</a:t>
            </a:r>
            <a:r>
              <a:rPr lang="sv-SE" dirty="0" err="1"/>
              <a:t>introduce</a:t>
            </a:r>
            <a:r>
              <a:rPr lang="sv-SE" dirty="0"/>
              <a:t> </a:t>
            </a:r>
            <a:r>
              <a:rPr lang="sv-SE" dirty="0" err="1"/>
              <a:t>random</a:t>
            </a:r>
            <a:r>
              <a:rPr lang="sv-SE" dirty="0"/>
              <a:t> </a:t>
            </a:r>
            <a:r>
              <a:rPr lang="sv-SE" dirty="0" err="1"/>
              <a:t>variables</a:t>
            </a:r>
            <a:r>
              <a:rPr lang="sv-SE" dirty="0"/>
              <a:t>)</a:t>
            </a:r>
          </a:p>
          <a:p>
            <a:pPr marL="0" indent="0">
              <a:buNone/>
            </a:pPr>
            <a:r>
              <a:rPr lang="sv-SE" dirty="0"/>
              <a:t>(show simulation </a:t>
            </a:r>
            <a:r>
              <a:rPr lang="sv-SE" dirty="0" err="1"/>
              <a:t>formula</a:t>
            </a:r>
            <a:r>
              <a:rPr lang="sv-SE" dirty="0"/>
              <a:t> and </a:t>
            </a:r>
            <a:r>
              <a:rPr lang="sv-SE" dirty="0" err="1"/>
              <a:t>explain</a:t>
            </a:r>
            <a:r>
              <a:rPr lang="sv-SE" dirty="0"/>
              <a:t> all terms)</a:t>
            </a:r>
          </a:p>
          <a:p>
            <a:pPr marL="0" indent="0">
              <a:buNone/>
            </a:pPr>
            <a:r>
              <a:rPr lang="sv-SE" dirty="0"/>
              <a:t>(</a:t>
            </a:r>
            <a:r>
              <a:rPr lang="sv-SE" dirty="0" err="1"/>
              <a:t>visualize</a:t>
            </a:r>
            <a:r>
              <a:rPr lang="sv-SE" dirty="0"/>
              <a:t> </a:t>
            </a:r>
            <a:r>
              <a:rPr lang="sv-SE" dirty="0" err="1"/>
              <a:t>simulated</a:t>
            </a:r>
            <a:r>
              <a:rPr lang="sv-SE" dirty="0"/>
              <a:t> data)</a:t>
            </a:r>
            <a:endParaRPr lang="en-US" dirty="0"/>
          </a:p>
        </p:txBody>
      </p:sp>
      <p:sp>
        <p:nvSpPr>
          <p:cNvPr id="4" name="Date Placeholder 3">
            <a:extLst>
              <a:ext uri="{FF2B5EF4-FFF2-40B4-BE49-F238E27FC236}">
                <a16:creationId xmlns:a16="http://schemas.microsoft.com/office/drawing/2014/main" id="{4064314F-9A52-EFD3-6592-3191D0666757}"/>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844F9094-F08D-13B2-52C0-F4D3C099E38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AF75CD3B-B9CD-71ED-0273-CB8B0CEA3757}"/>
              </a:ext>
            </a:extLst>
          </p:cNvPr>
          <p:cNvSpPr>
            <a:spLocks noGrp="1"/>
          </p:cNvSpPr>
          <p:nvPr>
            <p:ph type="sldNum" sz="quarter" idx="12"/>
          </p:nvPr>
        </p:nvSpPr>
        <p:spPr/>
        <p:txBody>
          <a:bodyPr/>
          <a:lstStyle/>
          <a:p>
            <a:fld id="{0FA2D919-C0DE-4971-A2E9-D4AC0031921B}" type="slidenum">
              <a:rPr lang="en-US" smtClean="0"/>
              <a:t>11</a:t>
            </a:fld>
            <a:endParaRPr lang="en-US"/>
          </a:p>
        </p:txBody>
      </p:sp>
    </p:spTree>
    <p:extLst>
      <p:ext uri="{BB962C8B-B14F-4D97-AF65-F5344CB8AC3E}">
        <p14:creationId xmlns:p14="http://schemas.microsoft.com/office/powerpoint/2010/main" val="400750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01D5-E46A-3D2F-2040-19A469994ACF}"/>
              </a:ext>
            </a:extLst>
          </p:cNvPr>
          <p:cNvSpPr>
            <a:spLocks noGrp="1"/>
          </p:cNvSpPr>
          <p:nvPr>
            <p:ph type="title"/>
          </p:nvPr>
        </p:nvSpPr>
        <p:spPr/>
        <p:txBody>
          <a:bodyPr/>
          <a:lstStyle/>
          <a:p>
            <a:r>
              <a:rPr lang="sv-SE" dirty="0" err="1"/>
              <a:t>Causal</a:t>
            </a:r>
            <a:r>
              <a:rPr lang="sv-SE" dirty="0"/>
              <a:t> </a:t>
            </a:r>
            <a:r>
              <a:rPr lang="sv-SE" dirty="0" err="1"/>
              <a:t>Modeling</a:t>
            </a:r>
            <a:endParaRPr lang="en-US" dirty="0"/>
          </a:p>
        </p:txBody>
      </p:sp>
      <p:sp>
        <p:nvSpPr>
          <p:cNvPr id="3" name="Content Placeholder 2">
            <a:extLst>
              <a:ext uri="{FF2B5EF4-FFF2-40B4-BE49-F238E27FC236}">
                <a16:creationId xmlns:a16="http://schemas.microsoft.com/office/drawing/2014/main" id="{268C1ED3-CD9B-41F7-C616-17DFEBB418D3}"/>
              </a:ext>
            </a:extLst>
          </p:cNvPr>
          <p:cNvSpPr>
            <a:spLocks noGrp="1"/>
          </p:cNvSpPr>
          <p:nvPr>
            <p:ph idx="1"/>
          </p:nvPr>
        </p:nvSpPr>
        <p:spPr/>
        <p:txBody>
          <a:bodyPr/>
          <a:lstStyle/>
          <a:p>
            <a:pPr marL="0" indent="0">
              <a:buNone/>
            </a:pPr>
            <a:r>
              <a:rPr lang="sv-SE" dirty="0" err="1"/>
              <a:t>Directed</a:t>
            </a:r>
            <a:r>
              <a:rPr lang="sv-SE" dirty="0"/>
              <a:t>, </a:t>
            </a:r>
            <a:r>
              <a:rPr lang="sv-SE" dirty="0" err="1"/>
              <a:t>acyclic</a:t>
            </a:r>
            <a:r>
              <a:rPr lang="sv-SE" dirty="0"/>
              <a:t> </a:t>
            </a:r>
            <a:r>
              <a:rPr lang="sv-SE" dirty="0" err="1"/>
              <a:t>graphs</a:t>
            </a:r>
            <a:r>
              <a:rPr lang="sv-SE" dirty="0"/>
              <a:t> (DAGs) </a:t>
            </a:r>
            <a:r>
              <a:rPr lang="sv-SE" dirty="0" err="1"/>
              <a:t>can</a:t>
            </a:r>
            <a:r>
              <a:rPr lang="sv-SE" dirty="0"/>
              <a:t> </a:t>
            </a:r>
            <a:r>
              <a:rPr lang="sv-SE" dirty="0" err="1"/>
              <a:t>represent</a:t>
            </a:r>
            <a:r>
              <a:rPr lang="sv-SE" dirty="0"/>
              <a:t> </a:t>
            </a:r>
            <a:r>
              <a:rPr lang="sv-SE" dirty="0" err="1"/>
              <a:t>causal</a:t>
            </a:r>
            <a:r>
              <a:rPr lang="sv-SE" dirty="0"/>
              <a:t> </a:t>
            </a:r>
            <a:r>
              <a:rPr lang="sv-SE" dirty="0" err="1"/>
              <a:t>assumptions</a:t>
            </a:r>
            <a:r>
              <a:rPr lang="sv-SE" dirty="0"/>
              <a:t>, </a:t>
            </a:r>
            <a:r>
              <a:rPr lang="sv-SE" dirty="0" err="1"/>
              <a:t>where</a:t>
            </a:r>
            <a:r>
              <a:rPr lang="sv-SE" dirty="0"/>
              <a:t> </a:t>
            </a:r>
            <a:r>
              <a:rPr lang="sv-SE" dirty="0" err="1"/>
              <a:t>nodes</a:t>
            </a:r>
            <a:r>
              <a:rPr lang="sv-SE" dirty="0"/>
              <a:t> </a:t>
            </a:r>
            <a:r>
              <a:rPr lang="sv-SE" dirty="0" err="1"/>
              <a:t>represent</a:t>
            </a:r>
            <a:r>
              <a:rPr lang="sv-SE" dirty="0"/>
              <a:t> </a:t>
            </a:r>
            <a:r>
              <a:rPr lang="sv-SE" dirty="0" err="1"/>
              <a:t>variables</a:t>
            </a:r>
            <a:r>
              <a:rPr lang="sv-SE" dirty="0"/>
              <a:t> and </a:t>
            </a:r>
            <a:r>
              <a:rPr lang="sv-SE" dirty="0" err="1"/>
              <a:t>edges</a:t>
            </a:r>
            <a:r>
              <a:rPr lang="sv-SE" dirty="0"/>
              <a:t> </a:t>
            </a:r>
            <a:r>
              <a:rPr lang="sv-SE" dirty="0" err="1"/>
              <a:t>represent</a:t>
            </a:r>
            <a:r>
              <a:rPr lang="sv-SE" dirty="0"/>
              <a:t> </a:t>
            </a:r>
            <a:r>
              <a:rPr lang="sv-SE" dirty="0" err="1"/>
              <a:t>assume</a:t>
            </a:r>
            <a:r>
              <a:rPr lang="sv-SE" dirty="0"/>
              <a:t>/potential </a:t>
            </a:r>
            <a:r>
              <a:rPr lang="sv-SE" dirty="0" err="1"/>
              <a:t>causal</a:t>
            </a:r>
            <a:r>
              <a:rPr lang="sv-SE" dirty="0"/>
              <a:t> relationships </a:t>
            </a:r>
            <a:r>
              <a:rPr lang="sv-SE" dirty="0" err="1"/>
              <a:t>between</a:t>
            </a:r>
            <a:r>
              <a:rPr lang="sv-SE" dirty="0"/>
              <a:t> </a:t>
            </a:r>
            <a:r>
              <a:rPr lang="sv-SE" dirty="0" err="1"/>
              <a:t>those</a:t>
            </a:r>
            <a:r>
              <a:rPr lang="sv-SE" dirty="0"/>
              <a:t> </a:t>
            </a:r>
            <a:r>
              <a:rPr lang="sv-SE" dirty="0" err="1"/>
              <a:t>variables</a:t>
            </a:r>
            <a:r>
              <a:rPr lang="sv-SE" dirty="0"/>
              <a:t>. </a:t>
            </a:r>
            <a:r>
              <a:rPr lang="sv-SE" dirty="0" err="1"/>
              <a:t>More</a:t>
            </a:r>
            <a:r>
              <a:rPr lang="sv-SE" dirty="0"/>
              <a:t> </a:t>
            </a:r>
            <a:r>
              <a:rPr lang="sv-SE" dirty="0" err="1"/>
              <a:t>importantly</a:t>
            </a:r>
            <a:r>
              <a:rPr lang="sv-SE" dirty="0"/>
              <a:t>, the </a:t>
            </a:r>
            <a:r>
              <a:rPr lang="sv-SE" dirty="0" err="1"/>
              <a:t>absence</a:t>
            </a:r>
            <a:r>
              <a:rPr lang="sv-SE" dirty="0"/>
              <a:t> </a:t>
            </a:r>
            <a:r>
              <a:rPr lang="sv-SE" dirty="0" err="1"/>
              <a:t>of</a:t>
            </a:r>
            <a:r>
              <a:rPr lang="sv-SE" dirty="0"/>
              <a:t> an </a:t>
            </a:r>
            <a:r>
              <a:rPr lang="sv-SE" dirty="0" err="1"/>
              <a:t>edge</a:t>
            </a:r>
            <a:r>
              <a:rPr lang="sv-SE" dirty="0"/>
              <a:t> </a:t>
            </a:r>
            <a:r>
              <a:rPr lang="sv-SE" dirty="0" err="1"/>
              <a:t>encodes</a:t>
            </a:r>
            <a:r>
              <a:rPr lang="sv-SE" dirty="0"/>
              <a:t> the </a:t>
            </a:r>
            <a:r>
              <a:rPr lang="sv-SE" i="1" dirty="0" err="1"/>
              <a:t>certainty</a:t>
            </a:r>
            <a:r>
              <a:rPr lang="sv-SE" dirty="0"/>
              <a:t> </a:t>
            </a:r>
            <a:r>
              <a:rPr lang="sv-SE" dirty="0" err="1"/>
              <a:t>that</a:t>
            </a:r>
            <a:r>
              <a:rPr lang="sv-SE" dirty="0"/>
              <a:t> </a:t>
            </a:r>
            <a:r>
              <a:rPr lang="sv-SE" dirty="0" err="1"/>
              <a:t>two</a:t>
            </a:r>
            <a:r>
              <a:rPr lang="sv-SE" dirty="0"/>
              <a:t> </a:t>
            </a:r>
            <a:r>
              <a:rPr lang="sv-SE" dirty="0" err="1"/>
              <a:t>variables</a:t>
            </a:r>
            <a:r>
              <a:rPr lang="sv-SE" dirty="0"/>
              <a:t> </a:t>
            </a:r>
            <a:r>
              <a:rPr lang="sv-SE" dirty="0" err="1"/>
              <a:t>are</a:t>
            </a:r>
            <a:r>
              <a:rPr lang="sv-SE" dirty="0"/>
              <a:t> not </a:t>
            </a:r>
            <a:r>
              <a:rPr lang="sv-SE" dirty="0" err="1"/>
              <a:t>directly</a:t>
            </a:r>
            <a:r>
              <a:rPr lang="sv-SE" dirty="0"/>
              <a:t> </a:t>
            </a:r>
            <a:r>
              <a:rPr lang="sv-SE" dirty="0" err="1"/>
              <a:t>related</a:t>
            </a:r>
            <a:r>
              <a:rPr lang="sv-SE" dirty="0"/>
              <a:t>.</a:t>
            </a:r>
          </a:p>
        </p:txBody>
      </p:sp>
      <p:sp>
        <p:nvSpPr>
          <p:cNvPr id="4" name="Date Placeholder 3">
            <a:extLst>
              <a:ext uri="{FF2B5EF4-FFF2-40B4-BE49-F238E27FC236}">
                <a16:creationId xmlns:a16="http://schemas.microsoft.com/office/drawing/2014/main" id="{D3ECDEA1-9251-8010-9BDF-96EB0C689E28}"/>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C9BBC3B8-D200-43BE-3E66-C6281791291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9A06E96-EAC8-884A-18DB-A872B14C1C4B}"/>
              </a:ext>
            </a:extLst>
          </p:cNvPr>
          <p:cNvSpPr>
            <a:spLocks noGrp="1"/>
          </p:cNvSpPr>
          <p:nvPr>
            <p:ph type="sldNum" sz="quarter" idx="12"/>
          </p:nvPr>
        </p:nvSpPr>
        <p:spPr/>
        <p:txBody>
          <a:bodyPr/>
          <a:lstStyle/>
          <a:p>
            <a:fld id="{0FA2D919-C0DE-4971-A2E9-D4AC0031921B}" type="slidenum">
              <a:rPr lang="en-US" smtClean="0"/>
              <a:t>12</a:t>
            </a:fld>
            <a:endParaRPr lang="en-US"/>
          </a:p>
        </p:txBody>
      </p:sp>
    </p:spTree>
    <p:extLst>
      <p:ext uri="{BB962C8B-B14F-4D97-AF65-F5344CB8AC3E}">
        <p14:creationId xmlns:p14="http://schemas.microsoft.com/office/powerpoint/2010/main" val="422546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E031-4C28-B0A1-EFC9-22834B2E29D5}"/>
              </a:ext>
            </a:extLst>
          </p:cNvPr>
          <p:cNvSpPr>
            <a:spLocks noGrp="1"/>
          </p:cNvSpPr>
          <p:nvPr>
            <p:ph type="title"/>
          </p:nvPr>
        </p:nvSpPr>
        <p:spPr/>
        <p:txBody>
          <a:bodyPr/>
          <a:lstStyle/>
          <a:p>
            <a:r>
              <a:rPr lang="sv-SE" dirty="0" err="1"/>
              <a:t>Causal</a:t>
            </a:r>
            <a:r>
              <a:rPr lang="sv-SE" dirty="0"/>
              <a:t> </a:t>
            </a:r>
            <a:r>
              <a:rPr lang="sv-SE" dirty="0" err="1"/>
              <a:t>Modeling</a:t>
            </a:r>
            <a:r>
              <a:rPr lang="sv-SE" dirty="0"/>
              <a:t> and Simulations</a:t>
            </a:r>
            <a:endParaRPr lang="en-US" dirty="0"/>
          </a:p>
        </p:txBody>
      </p:sp>
      <p:sp>
        <p:nvSpPr>
          <p:cNvPr id="3" name="Content Placeholder 2">
            <a:extLst>
              <a:ext uri="{FF2B5EF4-FFF2-40B4-BE49-F238E27FC236}">
                <a16:creationId xmlns:a16="http://schemas.microsoft.com/office/drawing/2014/main" id="{A1E00562-090E-65DB-54CB-75337E07E1FA}"/>
              </a:ext>
            </a:extLst>
          </p:cNvPr>
          <p:cNvSpPr>
            <a:spLocks noGrp="1"/>
          </p:cNvSpPr>
          <p:nvPr>
            <p:ph idx="1"/>
          </p:nvPr>
        </p:nvSpPr>
        <p:spPr/>
        <p:txBody>
          <a:bodyPr/>
          <a:lstStyle/>
          <a:p>
            <a:pPr marL="0" indent="0">
              <a:buNone/>
            </a:pPr>
            <a:r>
              <a:rPr lang="sv-SE" dirty="0"/>
              <a:t>(</a:t>
            </a:r>
            <a:r>
              <a:rPr lang="sv-SE" dirty="0" err="1"/>
              <a:t>Visualizations</a:t>
            </a:r>
            <a:r>
              <a:rPr lang="sv-SE" dirty="0"/>
              <a:t> </a:t>
            </a:r>
            <a:r>
              <a:rPr lang="sv-SE" dirty="0" err="1"/>
              <a:t>of</a:t>
            </a:r>
            <a:r>
              <a:rPr lang="sv-SE" dirty="0"/>
              <a:t> a </a:t>
            </a:r>
            <a:r>
              <a:rPr lang="sv-SE" dirty="0" err="1"/>
              <a:t>causal</a:t>
            </a:r>
            <a:r>
              <a:rPr lang="sv-SE" dirty="0"/>
              <a:t> </a:t>
            </a:r>
            <a:r>
              <a:rPr lang="sv-SE" dirty="0" err="1"/>
              <a:t>model</a:t>
            </a:r>
            <a:r>
              <a:rPr lang="sv-SE" dirty="0"/>
              <a:t> </a:t>
            </a:r>
            <a:r>
              <a:rPr lang="sv-SE" dirty="0" err="1"/>
              <a:t>with</a:t>
            </a:r>
            <a:r>
              <a:rPr lang="sv-SE" dirty="0"/>
              <a:t> </a:t>
            </a:r>
            <a:r>
              <a:rPr lang="sv-SE" dirty="0" err="1"/>
              <a:t>values</a:t>
            </a:r>
            <a:r>
              <a:rPr lang="sv-SE" dirty="0"/>
              <a:t> from the data simulation)</a:t>
            </a:r>
            <a:endParaRPr lang="en-US" dirty="0"/>
          </a:p>
        </p:txBody>
      </p:sp>
      <p:sp>
        <p:nvSpPr>
          <p:cNvPr id="4" name="Date Placeholder 3">
            <a:extLst>
              <a:ext uri="{FF2B5EF4-FFF2-40B4-BE49-F238E27FC236}">
                <a16:creationId xmlns:a16="http://schemas.microsoft.com/office/drawing/2014/main" id="{391C31E4-B837-E3AD-19CD-DA2169B6D840}"/>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6D52ACAE-8AF6-3700-929A-555787B3584D}"/>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BFA429D-6C4C-537C-D79C-65AB94298FCB}"/>
              </a:ext>
            </a:extLst>
          </p:cNvPr>
          <p:cNvSpPr>
            <a:spLocks noGrp="1"/>
          </p:cNvSpPr>
          <p:nvPr>
            <p:ph type="sldNum" sz="quarter" idx="12"/>
          </p:nvPr>
        </p:nvSpPr>
        <p:spPr/>
        <p:txBody>
          <a:bodyPr/>
          <a:lstStyle/>
          <a:p>
            <a:fld id="{0FA2D919-C0DE-4971-A2E9-D4AC0031921B}" type="slidenum">
              <a:rPr lang="en-US" smtClean="0"/>
              <a:t>13</a:t>
            </a:fld>
            <a:endParaRPr lang="en-US"/>
          </a:p>
        </p:txBody>
      </p:sp>
    </p:spTree>
    <p:extLst>
      <p:ext uri="{BB962C8B-B14F-4D97-AF65-F5344CB8AC3E}">
        <p14:creationId xmlns:p14="http://schemas.microsoft.com/office/powerpoint/2010/main" val="376440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B243-503F-BFE0-E08E-64749FE6AC44}"/>
              </a:ext>
            </a:extLst>
          </p:cNvPr>
          <p:cNvSpPr>
            <a:spLocks noGrp="1"/>
          </p:cNvSpPr>
          <p:nvPr>
            <p:ph type="title"/>
          </p:nvPr>
        </p:nvSpPr>
        <p:spPr/>
        <p:txBody>
          <a:bodyPr/>
          <a:lstStyle/>
          <a:p>
            <a:r>
              <a:rPr lang="sv-SE" dirty="0"/>
              <a:t>Regression </a:t>
            </a:r>
            <a:r>
              <a:rPr lang="sv-SE" dirty="0" err="1"/>
              <a:t>analyses</a:t>
            </a:r>
            <a:endParaRPr lang="en-US" dirty="0"/>
          </a:p>
        </p:txBody>
      </p:sp>
      <p:sp>
        <p:nvSpPr>
          <p:cNvPr id="3" name="Content Placeholder 2">
            <a:extLst>
              <a:ext uri="{FF2B5EF4-FFF2-40B4-BE49-F238E27FC236}">
                <a16:creationId xmlns:a16="http://schemas.microsoft.com/office/drawing/2014/main" id="{A08A1FCE-8EF9-2974-65F7-D35A40A80502}"/>
              </a:ext>
            </a:extLst>
          </p:cNvPr>
          <p:cNvSpPr>
            <a:spLocks noGrp="1"/>
          </p:cNvSpPr>
          <p:nvPr>
            <p:ph idx="1"/>
          </p:nvPr>
        </p:nvSpPr>
        <p:spPr/>
        <p:txBody>
          <a:bodyPr/>
          <a:lstStyle/>
          <a:p>
            <a:pPr marL="0" indent="0">
              <a:buNone/>
            </a:pPr>
            <a:r>
              <a:rPr lang="sv-SE" dirty="0"/>
              <a:t>For </a:t>
            </a:r>
            <a:r>
              <a:rPr lang="sv-SE" dirty="0" err="1"/>
              <a:t>our</a:t>
            </a:r>
            <a:r>
              <a:rPr lang="sv-SE" dirty="0"/>
              <a:t> data </a:t>
            </a:r>
            <a:r>
              <a:rPr lang="sv-SE" dirty="0" err="1"/>
              <a:t>analysis</a:t>
            </a:r>
            <a:r>
              <a:rPr lang="sv-SE" dirty="0"/>
              <a:t> </a:t>
            </a:r>
            <a:r>
              <a:rPr lang="sv-SE" dirty="0" err="1"/>
              <a:t>tool</a:t>
            </a:r>
            <a:r>
              <a:rPr lang="sv-SE" dirty="0"/>
              <a:t>, </a:t>
            </a:r>
            <a:r>
              <a:rPr lang="sv-SE" dirty="0" err="1"/>
              <a:t>we</a:t>
            </a:r>
            <a:r>
              <a:rPr lang="sv-SE" dirty="0"/>
              <a:t> </a:t>
            </a:r>
            <a:r>
              <a:rPr lang="sv-SE" dirty="0" err="1"/>
              <a:t>will</a:t>
            </a:r>
            <a:r>
              <a:rPr lang="sv-SE" dirty="0"/>
              <a:t> </a:t>
            </a:r>
            <a:r>
              <a:rPr lang="sv-SE" dirty="0" err="1"/>
              <a:t>use</a:t>
            </a:r>
            <a:r>
              <a:rPr lang="sv-SE" dirty="0"/>
              <a:t> </a:t>
            </a:r>
            <a:r>
              <a:rPr lang="sv-SE" dirty="0" err="1"/>
              <a:t>linear</a:t>
            </a:r>
            <a:r>
              <a:rPr lang="sv-SE" dirty="0"/>
              <a:t> regressions (</a:t>
            </a:r>
            <a:r>
              <a:rPr lang="sv-SE" dirty="0" err="1"/>
              <a:t>which</a:t>
            </a:r>
            <a:r>
              <a:rPr lang="sv-SE" dirty="0"/>
              <a:t> </a:t>
            </a:r>
            <a:r>
              <a:rPr lang="sv-SE" dirty="0" err="1"/>
              <a:t>are</a:t>
            </a:r>
            <a:r>
              <a:rPr lang="sv-SE" dirty="0"/>
              <a:t> </a:t>
            </a:r>
            <a:r>
              <a:rPr lang="sv-SE" dirty="0" err="1"/>
              <a:t>more</a:t>
            </a:r>
            <a:r>
              <a:rPr lang="sv-SE" dirty="0"/>
              <a:t> </a:t>
            </a:r>
            <a:r>
              <a:rPr lang="sv-SE" dirty="0" err="1"/>
              <a:t>powerful</a:t>
            </a:r>
            <a:r>
              <a:rPr lang="sv-SE" dirty="0"/>
              <a:t> </a:t>
            </a:r>
            <a:r>
              <a:rPr lang="sv-SE" dirty="0" err="1"/>
              <a:t>than</a:t>
            </a:r>
            <a:r>
              <a:rPr lang="sv-SE" dirty="0"/>
              <a:t> </a:t>
            </a:r>
            <a:r>
              <a:rPr lang="sv-SE" dirty="0" err="1"/>
              <a:t>NHSTs</a:t>
            </a:r>
            <a:r>
              <a:rPr lang="sv-SE" dirty="0"/>
              <a:t> </a:t>
            </a:r>
            <a:r>
              <a:rPr lang="sv-SE" dirty="0" err="1"/>
              <a:t>but</a:t>
            </a:r>
            <a:r>
              <a:rPr lang="sv-SE" dirty="0"/>
              <a:t> </a:t>
            </a:r>
            <a:r>
              <a:rPr lang="sv-SE" dirty="0" err="1"/>
              <a:t>more</a:t>
            </a:r>
            <a:r>
              <a:rPr lang="sv-SE" dirty="0"/>
              <a:t> </a:t>
            </a:r>
            <a:r>
              <a:rPr lang="sv-SE" dirty="0" err="1"/>
              <a:t>approachable</a:t>
            </a:r>
            <a:r>
              <a:rPr lang="sv-SE" dirty="0"/>
              <a:t> </a:t>
            </a:r>
            <a:r>
              <a:rPr lang="sv-SE" dirty="0" err="1"/>
              <a:t>than</a:t>
            </a:r>
            <a:r>
              <a:rPr lang="sv-SE" dirty="0"/>
              <a:t> </a:t>
            </a:r>
            <a:r>
              <a:rPr lang="sv-SE" dirty="0" err="1"/>
              <a:t>Bayesian</a:t>
            </a:r>
            <a:r>
              <a:rPr lang="sv-SE" dirty="0"/>
              <a:t> data </a:t>
            </a:r>
            <a:r>
              <a:rPr lang="sv-SE" dirty="0" err="1"/>
              <a:t>analysis</a:t>
            </a:r>
            <a:r>
              <a:rPr lang="sv-SE" dirty="0"/>
              <a:t>).</a:t>
            </a:r>
          </a:p>
          <a:p>
            <a:pPr marL="0" indent="0">
              <a:buNone/>
            </a:pPr>
            <a:r>
              <a:rPr lang="sv-SE" dirty="0"/>
              <a:t>Limitations: </a:t>
            </a:r>
            <a:r>
              <a:rPr lang="sv-SE" dirty="0" err="1"/>
              <a:t>assumption</a:t>
            </a:r>
            <a:r>
              <a:rPr lang="sv-SE" dirty="0"/>
              <a:t> </a:t>
            </a:r>
            <a:r>
              <a:rPr lang="sv-SE" dirty="0" err="1"/>
              <a:t>of</a:t>
            </a:r>
            <a:r>
              <a:rPr lang="sv-SE" dirty="0"/>
              <a:t> monotonicity, etc.</a:t>
            </a:r>
          </a:p>
          <a:p>
            <a:pPr marL="0" indent="0">
              <a:buNone/>
            </a:pPr>
            <a:r>
              <a:rPr lang="sv-SE" dirty="0"/>
              <a:t>(</a:t>
            </a:r>
            <a:r>
              <a:rPr lang="sv-SE" dirty="0" err="1"/>
              <a:t>example</a:t>
            </a:r>
            <a:r>
              <a:rPr lang="sv-SE" dirty="0"/>
              <a:t> </a:t>
            </a:r>
            <a:r>
              <a:rPr lang="sv-SE" dirty="0" err="1"/>
              <a:t>of</a:t>
            </a:r>
            <a:r>
              <a:rPr lang="sv-SE" dirty="0"/>
              <a:t> a regression </a:t>
            </a:r>
            <a:r>
              <a:rPr lang="sv-SE" dirty="0" err="1"/>
              <a:t>formula</a:t>
            </a:r>
            <a:r>
              <a:rPr lang="sv-SE" dirty="0"/>
              <a:t> </a:t>
            </a:r>
            <a:r>
              <a:rPr lang="sv-SE" dirty="0" err="1"/>
              <a:t>with</a:t>
            </a:r>
            <a:r>
              <a:rPr lang="sv-SE" dirty="0"/>
              <a:t> </a:t>
            </a:r>
            <a:r>
              <a:rPr lang="sv-SE" dirty="0" err="1"/>
              <a:t>explanations</a:t>
            </a:r>
            <a:r>
              <a:rPr lang="sv-SE" dirty="0"/>
              <a:t>, </a:t>
            </a:r>
            <a:r>
              <a:rPr lang="sv-SE" dirty="0" err="1"/>
              <a:t>regression+data</a:t>
            </a:r>
            <a:r>
              <a:rPr lang="sv-SE" dirty="0"/>
              <a:t>, and </a:t>
            </a:r>
            <a:r>
              <a:rPr lang="sv-SE" dirty="0" err="1"/>
              <a:t>results</a:t>
            </a:r>
            <a:r>
              <a:rPr lang="sv-SE" dirty="0"/>
              <a:t>)</a:t>
            </a:r>
            <a:endParaRPr lang="en-US" dirty="0"/>
          </a:p>
        </p:txBody>
      </p:sp>
      <p:sp>
        <p:nvSpPr>
          <p:cNvPr id="4" name="Date Placeholder 3">
            <a:extLst>
              <a:ext uri="{FF2B5EF4-FFF2-40B4-BE49-F238E27FC236}">
                <a16:creationId xmlns:a16="http://schemas.microsoft.com/office/drawing/2014/main" id="{C9CC0A60-369F-F0DC-30E9-71FD2581535B}"/>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BFBC0A56-DCEB-842D-1DC3-75DA265C55B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A640CAB-C13E-5EB5-F935-34260882F9C2}"/>
              </a:ext>
            </a:extLst>
          </p:cNvPr>
          <p:cNvSpPr>
            <a:spLocks noGrp="1"/>
          </p:cNvSpPr>
          <p:nvPr>
            <p:ph type="sldNum" sz="quarter" idx="12"/>
          </p:nvPr>
        </p:nvSpPr>
        <p:spPr/>
        <p:txBody>
          <a:bodyPr/>
          <a:lstStyle/>
          <a:p>
            <a:fld id="{0FA2D919-C0DE-4971-A2E9-D4AC0031921B}" type="slidenum">
              <a:rPr lang="en-US" smtClean="0"/>
              <a:t>14</a:t>
            </a:fld>
            <a:endParaRPr lang="en-US"/>
          </a:p>
        </p:txBody>
      </p:sp>
    </p:spTree>
    <p:extLst>
      <p:ext uri="{BB962C8B-B14F-4D97-AF65-F5344CB8AC3E}">
        <p14:creationId xmlns:p14="http://schemas.microsoft.com/office/powerpoint/2010/main" val="85589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1E6C-DB69-79F2-BCC0-98A63EA77A92}"/>
              </a:ext>
            </a:extLst>
          </p:cNvPr>
          <p:cNvSpPr>
            <a:spLocks noGrp="1"/>
          </p:cNvSpPr>
          <p:nvPr>
            <p:ph type="title"/>
          </p:nvPr>
        </p:nvSpPr>
        <p:spPr/>
        <p:txBody>
          <a:bodyPr/>
          <a:lstStyle/>
          <a:p>
            <a:r>
              <a:rPr lang="sv-SE" dirty="0"/>
              <a:t>From </a:t>
            </a:r>
            <a:r>
              <a:rPr lang="sv-SE" dirty="0" err="1"/>
              <a:t>causal</a:t>
            </a:r>
            <a:r>
              <a:rPr lang="sv-SE" dirty="0"/>
              <a:t> to </a:t>
            </a:r>
            <a:r>
              <a:rPr lang="sv-SE" dirty="0" err="1"/>
              <a:t>statistical</a:t>
            </a:r>
            <a:r>
              <a:rPr lang="sv-SE" dirty="0"/>
              <a:t> </a:t>
            </a:r>
            <a:r>
              <a:rPr lang="sv-SE" dirty="0" err="1"/>
              <a:t>Models</a:t>
            </a:r>
            <a:endParaRPr lang="en-US" dirty="0"/>
          </a:p>
        </p:txBody>
      </p:sp>
      <p:sp>
        <p:nvSpPr>
          <p:cNvPr id="3" name="Content Placeholder 2">
            <a:extLst>
              <a:ext uri="{FF2B5EF4-FFF2-40B4-BE49-F238E27FC236}">
                <a16:creationId xmlns:a16="http://schemas.microsoft.com/office/drawing/2014/main" id="{E89FECFB-C43D-85C7-A853-FB43C0AD7B76}"/>
              </a:ext>
            </a:extLst>
          </p:cNvPr>
          <p:cNvSpPr>
            <a:spLocks noGrp="1"/>
          </p:cNvSpPr>
          <p:nvPr>
            <p:ph idx="1"/>
          </p:nvPr>
        </p:nvSpPr>
        <p:spPr/>
        <p:txBody>
          <a:bodyPr/>
          <a:lstStyle/>
          <a:p>
            <a:pPr marL="0" indent="0">
              <a:buNone/>
            </a:pPr>
            <a:r>
              <a:rPr lang="sv-SE" dirty="0"/>
              <a:t>Connection </a:t>
            </a:r>
            <a:r>
              <a:rPr lang="sv-SE" dirty="0" err="1"/>
              <a:t>between</a:t>
            </a:r>
            <a:r>
              <a:rPr lang="sv-SE" dirty="0"/>
              <a:t> </a:t>
            </a:r>
            <a:r>
              <a:rPr lang="sv-SE" dirty="0" err="1"/>
              <a:t>causal</a:t>
            </a:r>
            <a:r>
              <a:rPr lang="sv-SE" dirty="0"/>
              <a:t> and </a:t>
            </a:r>
            <a:r>
              <a:rPr lang="sv-SE" dirty="0" err="1"/>
              <a:t>statistical</a:t>
            </a:r>
            <a:r>
              <a:rPr lang="sv-SE" dirty="0"/>
              <a:t> </a:t>
            </a:r>
            <a:r>
              <a:rPr lang="sv-SE" dirty="0" err="1"/>
              <a:t>models</a:t>
            </a:r>
            <a:r>
              <a:rPr lang="sv-SE" dirty="0"/>
              <a:t>:</a:t>
            </a:r>
          </a:p>
          <a:p>
            <a:r>
              <a:rPr lang="sv-SE" dirty="0" err="1"/>
              <a:t>Causal</a:t>
            </a:r>
            <a:r>
              <a:rPr lang="sv-SE" dirty="0"/>
              <a:t> </a:t>
            </a:r>
            <a:r>
              <a:rPr lang="sv-SE" dirty="0" err="1"/>
              <a:t>models</a:t>
            </a:r>
            <a:r>
              <a:rPr lang="sv-SE" dirty="0"/>
              <a:t> </a:t>
            </a:r>
            <a:r>
              <a:rPr lang="sv-SE" dirty="0" err="1"/>
              <a:t>encode</a:t>
            </a:r>
            <a:r>
              <a:rPr lang="sv-SE" dirty="0"/>
              <a:t> </a:t>
            </a:r>
            <a:r>
              <a:rPr lang="sv-SE" dirty="0" err="1"/>
              <a:t>causal</a:t>
            </a:r>
            <a:r>
              <a:rPr lang="sv-SE" dirty="0"/>
              <a:t> </a:t>
            </a:r>
            <a:r>
              <a:rPr lang="sv-SE" dirty="0" err="1"/>
              <a:t>assumptions</a:t>
            </a:r>
            <a:endParaRPr lang="sv-SE" dirty="0"/>
          </a:p>
          <a:p>
            <a:r>
              <a:rPr lang="sv-SE" dirty="0" err="1"/>
              <a:t>Statistical</a:t>
            </a:r>
            <a:r>
              <a:rPr lang="sv-SE" dirty="0"/>
              <a:t> </a:t>
            </a:r>
            <a:r>
              <a:rPr lang="sv-SE" dirty="0" err="1"/>
              <a:t>models</a:t>
            </a:r>
            <a:r>
              <a:rPr lang="sv-SE" dirty="0"/>
              <a:t> </a:t>
            </a:r>
            <a:r>
              <a:rPr lang="sv-SE" dirty="0" err="1"/>
              <a:t>implements</a:t>
            </a:r>
            <a:r>
              <a:rPr lang="sv-SE" dirty="0"/>
              <a:t> </a:t>
            </a:r>
            <a:r>
              <a:rPr lang="sv-SE" dirty="0" err="1"/>
              <a:t>inference</a:t>
            </a:r>
            <a:endParaRPr lang="sv-SE" dirty="0"/>
          </a:p>
          <a:p>
            <a:pPr marL="0" indent="0">
              <a:buNone/>
            </a:pPr>
            <a:r>
              <a:rPr lang="en-US" dirty="0"/>
              <a:t>Statistical causal inference (SCI) = deriving statistical models from causal models</a:t>
            </a:r>
          </a:p>
          <a:p>
            <a:pPr marL="0" indent="0">
              <a:buNone/>
            </a:pPr>
            <a:r>
              <a:rPr lang="en-US" dirty="0"/>
              <a:t>(how to do this is a major learning outcome of this tutorial)</a:t>
            </a:r>
            <a:endParaRPr lang="sv-SE" dirty="0"/>
          </a:p>
        </p:txBody>
      </p:sp>
      <p:sp>
        <p:nvSpPr>
          <p:cNvPr id="4" name="Date Placeholder 3">
            <a:extLst>
              <a:ext uri="{FF2B5EF4-FFF2-40B4-BE49-F238E27FC236}">
                <a16:creationId xmlns:a16="http://schemas.microsoft.com/office/drawing/2014/main" id="{AB3815D4-0A17-D099-17B5-A1DAFE5AFEEC}"/>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A5116B80-EDE5-8EB8-F144-D105377FDA6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CE5599A-9DCA-D75E-0D2F-B954B45DC1A5}"/>
              </a:ext>
            </a:extLst>
          </p:cNvPr>
          <p:cNvSpPr>
            <a:spLocks noGrp="1"/>
          </p:cNvSpPr>
          <p:nvPr>
            <p:ph type="sldNum" sz="quarter" idx="12"/>
          </p:nvPr>
        </p:nvSpPr>
        <p:spPr/>
        <p:txBody>
          <a:bodyPr/>
          <a:lstStyle/>
          <a:p>
            <a:fld id="{0FA2D919-C0DE-4971-A2E9-D4AC0031921B}" type="slidenum">
              <a:rPr lang="en-US" smtClean="0"/>
              <a:t>15</a:t>
            </a:fld>
            <a:endParaRPr lang="en-US"/>
          </a:p>
        </p:txBody>
      </p:sp>
    </p:spTree>
    <p:extLst>
      <p:ext uri="{BB962C8B-B14F-4D97-AF65-F5344CB8AC3E}">
        <p14:creationId xmlns:p14="http://schemas.microsoft.com/office/powerpoint/2010/main" val="23484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9717-431B-2210-A855-58DE168C7255}"/>
              </a:ext>
            </a:extLst>
          </p:cNvPr>
          <p:cNvSpPr>
            <a:spLocks noGrp="1"/>
          </p:cNvSpPr>
          <p:nvPr>
            <p:ph type="title"/>
          </p:nvPr>
        </p:nvSpPr>
        <p:spPr/>
        <p:txBody>
          <a:bodyPr/>
          <a:lstStyle/>
          <a:p>
            <a:r>
              <a:rPr lang="sv-SE" dirty="0" err="1"/>
              <a:t>Example</a:t>
            </a:r>
            <a:endParaRPr lang="en-US" dirty="0"/>
          </a:p>
        </p:txBody>
      </p:sp>
      <p:sp>
        <p:nvSpPr>
          <p:cNvPr id="3" name="Content Placeholder 2">
            <a:extLst>
              <a:ext uri="{FF2B5EF4-FFF2-40B4-BE49-F238E27FC236}">
                <a16:creationId xmlns:a16="http://schemas.microsoft.com/office/drawing/2014/main" id="{116E2723-508A-E6BA-43AC-4A01FE368918}"/>
              </a:ext>
            </a:extLst>
          </p:cNvPr>
          <p:cNvSpPr>
            <a:spLocks noGrp="1"/>
          </p:cNvSpPr>
          <p:nvPr>
            <p:ph idx="1"/>
          </p:nvPr>
        </p:nvSpPr>
        <p:spPr/>
        <p:txBody>
          <a:bodyPr/>
          <a:lstStyle/>
          <a:p>
            <a:pPr marL="0" indent="0">
              <a:buNone/>
            </a:pPr>
            <a:r>
              <a:rPr lang="sv-SE" dirty="0" err="1"/>
              <a:t>With</a:t>
            </a:r>
            <a:r>
              <a:rPr lang="sv-SE" dirty="0"/>
              <a:t> all </a:t>
            </a:r>
            <a:r>
              <a:rPr lang="sv-SE" dirty="0" err="1"/>
              <a:t>of</a:t>
            </a:r>
            <a:r>
              <a:rPr lang="sv-SE" dirty="0"/>
              <a:t> </a:t>
            </a:r>
            <a:r>
              <a:rPr lang="sv-SE" dirty="0" err="1"/>
              <a:t>these</a:t>
            </a:r>
            <a:r>
              <a:rPr lang="sv-SE" dirty="0"/>
              <a:t> fundamentals, </a:t>
            </a:r>
            <a:r>
              <a:rPr lang="sv-SE" dirty="0" err="1"/>
              <a:t>this</a:t>
            </a:r>
            <a:r>
              <a:rPr lang="sv-SE" dirty="0"/>
              <a:t> is </a:t>
            </a:r>
            <a:r>
              <a:rPr lang="sv-SE" dirty="0" err="1"/>
              <a:t>how</a:t>
            </a:r>
            <a:r>
              <a:rPr lang="sv-SE" dirty="0"/>
              <a:t> the </a:t>
            </a:r>
            <a:r>
              <a:rPr lang="sv-SE" dirty="0" err="1"/>
              <a:t>following</a:t>
            </a:r>
            <a:r>
              <a:rPr lang="sv-SE" dirty="0"/>
              <a:t> </a:t>
            </a:r>
            <a:r>
              <a:rPr lang="sv-SE" dirty="0" err="1"/>
              <a:t>examples</a:t>
            </a:r>
            <a:r>
              <a:rPr lang="sv-SE" dirty="0"/>
              <a:t> </a:t>
            </a:r>
            <a:r>
              <a:rPr lang="sv-SE" dirty="0" err="1"/>
              <a:t>will</a:t>
            </a:r>
            <a:r>
              <a:rPr lang="sv-SE" dirty="0"/>
              <a:t> look like:</a:t>
            </a:r>
          </a:p>
          <a:p>
            <a:pPr marL="0" indent="0">
              <a:buNone/>
            </a:pPr>
            <a:r>
              <a:rPr lang="sv-SE" dirty="0"/>
              <a:t>(</a:t>
            </a:r>
            <a:r>
              <a:rPr lang="sv-SE" dirty="0" err="1"/>
              <a:t>example</a:t>
            </a:r>
            <a:r>
              <a:rPr lang="sv-SE" dirty="0"/>
              <a:t> </a:t>
            </a:r>
            <a:r>
              <a:rPr lang="sv-SE" dirty="0" err="1"/>
              <a:t>phenomenon</a:t>
            </a:r>
            <a:r>
              <a:rPr lang="sv-SE" dirty="0"/>
              <a:t> x -&gt; y </a:t>
            </a:r>
            <a:r>
              <a:rPr lang="sv-SE" dirty="0" err="1"/>
              <a:t>with</a:t>
            </a:r>
            <a:r>
              <a:rPr lang="sv-SE" dirty="0"/>
              <a:t> </a:t>
            </a:r>
            <a:r>
              <a:rPr lang="sv-SE" i="1" dirty="0" err="1"/>
              <a:t>assumed</a:t>
            </a:r>
            <a:r>
              <a:rPr lang="sv-SE" i="1" dirty="0"/>
              <a:t> </a:t>
            </a:r>
            <a:r>
              <a:rPr lang="sv-SE" dirty="0"/>
              <a:t>DAG and data)</a:t>
            </a:r>
          </a:p>
          <a:p>
            <a:pPr marL="0" indent="0">
              <a:buNone/>
            </a:pPr>
            <a:r>
              <a:rPr lang="sv-SE" dirty="0"/>
              <a:t>(derivation </a:t>
            </a:r>
            <a:r>
              <a:rPr lang="sv-SE" dirty="0" err="1"/>
              <a:t>of</a:t>
            </a:r>
            <a:r>
              <a:rPr lang="sv-SE" dirty="0"/>
              <a:t> a </a:t>
            </a:r>
            <a:r>
              <a:rPr lang="sv-SE" dirty="0" err="1"/>
              <a:t>statistical</a:t>
            </a:r>
            <a:r>
              <a:rPr lang="sv-SE" dirty="0"/>
              <a:t> </a:t>
            </a:r>
            <a:r>
              <a:rPr lang="sv-SE" dirty="0" err="1"/>
              <a:t>model</a:t>
            </a:r>
            <a:r>
              <a:rPr lang="sv-SE" dirty="0"/>
              <a:t>, </a:t>
            </a:r>
            <a:r>
              <a:rPr lang="sv-SE" dirty="0" err="1"/>
              <a:t>running</a:t>
            </a:r>
            <a:r>
              <a:rPr lang="sv-SE" dirty="0"/>
              <a:t> a regression </a:t>
            </a:r>
            <a:r>
              <a:rPr lang="sv-SE" dirty="0" err="1"/>
              <a:t>analysis</a:t>
            </a:r>
            <a:r>
              <a:rPr lang="sv-SE" dirty="0"/>
              <a:t>)</a:t>
            </a:r>
          </a:p>
          <a:p>
            <a:pPr marL="0" indent="0">
              <a:buNone/>
            </a:pPr>
            <a:r>
              <a:rPr lang="sv-SE" dirty="0"/>
              <a:t>(</a:t>
            </a:r>
            <a:r>
              <a:rPr lang="sv-SE" dirty="0" err="1"/>
              <a:t>comparing</a:t>
            </a:r>
            <a:r>
              <a:rPr lang="sv-SE" dirty="0"/>
              <a:t> the </a:t>
            </a:r>
            <a:r>
              <a:rPr lang="sv-SE" dirty="0" err="1"/>
              <a:t>results</a:t>
            </a:r>
            <a:r>
              <a:rPr lang="sv-SE" dirty="0"/>
              <a:t> </a:t>
            </a:r>
            <a:r>
              <a:rPr lang="sv-SE" dirty="0" err="1"/>
              <a:t>of</a:t>
            </a:r>
            <a:r>
              <a:rPr lang="sv-SE" dirty="0"/>
              <a:t> the regression </a:t>
            </a:r>
            <a:r>
              <a:rPr lang="sv-SE" dirty="0" err="1"/>
              <a:t>analysis</a:t>
            </a:r>
            <a:r>
              <a:rPr lang="sv-SE" dirty="0"/>
              <a:t> </a:t>
            </a:r>
            <a:r>
              <a:rPr lang="sv-SE" dirty="0" err="1"/>
              <a:t>with</a:t>
            </a:r>
            <a:r>
              <a:rPr lang="sv-SE" dirty="0"/>
              <a:t> the </a:t>
            </a:r>
            <a:r>
              <a:rPr lang="sv-SE" dirty="0" err="1"/>
              <a:t>values</a:t>
            </a:r>
            <a:r>
              <a:rPr lang="sv-SE" dirty="0"/>
              <a:t> </a:t>
            </a:r>
            <a:r>
              <a:rPr lang="sv-SE" dirty="0" err="1"/>
              <a:t>of</a:t>
            </a:r>
            <a:r>
              <a:rPr lang="sv-SE" dirty="0"/>
              <a:t> the simulation: </a:t>
            </a:r>
            <a:r>
              <a:rPr lang="sv-SE" dirty="0" err="1"/>
              <a:t>if</a:t>
            </a:r>
            <a:r>
              <a:rPr lang="sv-SE" dirty="0"/>
              <a:t> </a:t>
            </a:r>
            <a:r>
              <a:rPr lang="sv-SE" dirty="0" err="1"/>
              <a:t>they</a:t>
            </a:r>
            <a:r>
              <a:rPr lang="sv-SE" dirty="0"/>
              <a:t> </a:t>
            </a:r>
            <a:r>
              <a:rPr lang="sv-SE" dirty="0" err="1"/>
              <a:t>overlap</a:t>
            </a:r>
            <a:r>
              <a:rPr lang="sv-SE" dirty="0"/>
              <a:t>, </a:t>
            </a:r>
            <a:r>
              <a:rPr lang="sv-SE" dirty="0" err="1"/>
              <a:t>we</a:t>
            </a:r>
            <a:r>
              <a:rPr lang="sv-SE" dirty="0"/>
              <a:t> </a:t>
            </a:r>
            <a:r>
              <a:rPr lang="sv-SE" dirty="0" err="1"/>
              <a:t>inferred</a:t>
            </a:r>
            <a:r>
              <a:rPr lang="sv-SE" dirty="0"/>
              <a:t> the </a:t>
            </a:r>
            <a:r>
              <a:rPr lang="sv-SE" dirty="0" err="1"/>
              <a:t>correct</a:t>
            </a:r>
            <a:r>
              <a:rPr lang="sv-SE" dirty="0"/>
              <a:t> </a:t>
            </a:r>
            <a:r>
              <a:rPr lang="sv-SE" dirty="0" err="1"/>
              <a:t>causal</a:t>
            </a:r>
            <a:r>
              <a:rPr lang="sv-SE" dirty="0"/>
              <a:t> </a:t>
            </a:r>
            <a:r>
              <a:rPr lang="sv-SE" dirty="0" err="1"/>
              <a:t>conclusion</a:t>
            </a:r>
            <a:r>
              <a:rPr lang="sv-SE" dirty="0"/>
              <a:t>)</a:t>
            </a:r>
          </a:p>
          <a:p>
            <a:pPr marL="0" indent="0">
              <a:buNone/>
            </a:pPr>
            <a:r>
              <a:rPr lang="sv-SE" dirty="0"/>
              <a:t>(</a:t>
            </a:r>
            <a:r>
              <a:rPr lang="sv-SE" dirty="0" err="1"/>
              <a:t>revealing</a:t>
            </a:r>
            <a:r>
              <a:rPr lang="sv-SE" dirty="0"/>
              <a:t> the </a:t>
            </a:r>
            <a:r>
              <a:rPr lang="sv-SE" i="1" dirty="0" err="1"/>
              <a:t>actual</a:t>
            </a:r>
            <a:r>
              <a:rPr lang="sv-SE" i="1" dirty="0"/>
              <a:t> </a:t>
            </a:r>
            <a:r>
              <a:rPr lang="sv-SE" dirty="0"/>
              <a:t>DAG </a:t>
            </a:r>
            <a:r>
              <a:rPr lang="sv-SE" dirty="0" err="1"/>
              <a:t>with</a:t>
            </a:r>
            <a:r>
              <a:rPr lang="sv-SE" dirty="0"/>
              <a:t> simulation </a:t>
            </a:r>
            <a:r>
              <a:rPr lang="sv-SE" dirty="0" err="1"/>
              <a:t>weights</a:t>
            </a:r>
            <a:r>
              <a:rPr lang="sv-SE" dirty="0"/>
              <a:t>)</a:t>
            </a:r>
          </a:p>
        </p:txBody>
      </p:sp>
      <p:sp>
        <p:nvSpPr>
          <p:cNvPr id="4" name="Date Placeholder 3">
            <a:extLst>
              <a:ext uri="{FF2B5EF4-FFF2-40B4-BE49-F238E27FC236}">
                <a16:creationId xmlns:a16="http://schemas.microsoft.com/office/drawing/2014/main" id="{486B42AD-5FF6-3C6B-154B-70788EB47247}"/>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F36C80CB-5BD2-3956-909D-A2041B01D2FC}"/>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A8C1FFD-70A7-10CA-9A83-4FBE423CE1F9}"/>
              </a:ext>
            </a:extLst>
          </p:cNvPr>
          <p:cNvSpPr>
            <a:spLocks noGrp="1"/>
          </p:cNvSpPr>
          <p:nvPr>
            <p:ph type="sldNum" sz="quarter" idx="12"/>
          </p:nvPr>
        </p:nvSpPr>
        <p:spPr/>
        <p:txBody>
          <a:bodyPr/>
          <a:lstStyle/>
          <a:p>
            <a:fld id="{0FA2D919-C0DE-4971-A2E9-D4AC0031921B}" type="slidenum">
              <a:rPr lang="en-US" smtClean="0"/>
              <a:t>16</a:t>
            </a:fld>
            <a:endParaRPr lang="en-US"/>
          </a:p>
        </p:txBody>
      </p:sp>
    </p:spTree>
    <p:extLst>
      <p:ext uri="{BB962C8B-B14F-4D97-AF65-F5344CB8AC3E}">
        <p14:creationId xmlns:p14="http://schemas.microsoft.com/office/powerpoint/2010/main" val="227418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5246-3BED-9B8C-7CC3-745A5B9DAEEC}"/>
              </a:ext>
            </a:extLst>
          </p:cNvPr>
          <p:cNvSpPr>
            <a:spLocks noGrp="1"/>
          </p:cNvSpPr>
          <p:nvPr>
            <p:ph type="title"/>
          </p:nvPr>
        </p:nvSpPr>
        <p:spPr/>
        <p:txBody>
          <a:bodyPr/>
          <a:lstStyle/>
          <a:p>
            <a:r>
              <a:rPr lang="en-US" dirty="0"/>
              <a:t>Causal Inference I</a:t>
            </a:r>
          </a:p>
        </p:txBody>
      </p:sp>
      <p:sp>
        <p:nvSpPr>
          <p:cNvPr id="3" name="Text Placeholder 2">
            <a:extLst>
              <a:ext uri="{FF2B5EF4-FFF2-40B4-BE49-F238E27FC236}">
                <a16:creationId xmlns:a16="http://schemas.microsoft.com/office/drawing/2014/main" id="{948E0F1F-0BFC-2071-C843-139FD4439B6F}"/>
              </a:ext>
            </a:extLst>
          </p:cNvPr>
          <p:cNvSpPr>
            <a:spLocks noGrp="1"/>
          </p:cNvSpPr>
          <p:nvPr>
            <p:ph type="body" idx="1"/>
          </p:nvPr>
        </p:nvSpPr>
        <p:spPr/>
        <p:txBody>
          <a:bodyPr/>
          <a:lstStyle/>
          <a:p>
            <a:r>
              <a:rPr lang="en-US" dirty="0"/>
              <a:t>Confounders and Mediators</a:t>
            </a:r>
          </a:p>
        </p:txBody>
      </p:sp>
      <p:sp>
        <p:nvSpPr>
          <p:cNvPr id="4" name="Date Placeholder 3">
            <a:extLst>
              <a:ext uri="{FF2B5EF4-FFF2-40B4-BE49-F238E27FC236}">
                <a16:creationId xmlns:a16="http://schemas.microsoft.com/office/drawing/2014/main" id="{93755037-50BD-1D61-59B2-DD05C677F6B9}"/>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8BF7982B-EC53-86B8-8606-8F1307AEF74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DEC97F9-3760-7F43-C06D-CE23A2CF262E}"/>
              </a:ext>
            </a:extLst>
          </p:cNvPr>
          <p:cNvSpPr>
            <a:spLocks noGrp="1"/>
          </p:cNvSpPr>
          <p:nvPr>
            <p:ph type="sldNum" sz="quarter" idx="12"/>
          </p:nvPr>
        </p:nvSpPr>
        <p:spPr/>
        <p:txBody>
          <a:bodyPr/>
          <a:lstStyle/>
          <a:p>
            <a:fld id="{0FA2D919-C0DE-4971-A2E9-D4AC0031921B}" type="slidenum">
              <a:rPr lang="en-US" smtClean="0"/>
              <a:t>17</a:t>
            </a:fld>
            <a:endParaRPr lang="en-US"/>
          </a:p>
        </p:txBody>
      </p:sp>
    </p:spTree>
    <p:extLst>
      <p:ext uri="{BB962C8B-B14F-4D97-AF65-F5344CB8AC3E}">
        <p14:creationId xmlns:p14="http://schemas.microsoft.com/office/powerpoint/2010/main" val="112251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5D9BB5-6C97-CE52-1901-536B40624E58}"/>
              </a:ext>
            </a:extLst>
          </p:cNvPr>
          <p:cNvSpPr>
            <a:spLocks noGrp="1"/>
          </p:cNvSpPr>
          <p:nvPr>
            <p:ph type="title"/>
          </p:nvPr>
        </p:nvSpPr>
        <p:spPr/>
        <p:txBody>
          <a:bodyPr/>
          <a:lstStyle/>
          <a:p>
            <a:r>
              <a:rPr lang="en-US" dirty="0"/>
              <a:t>Statistical Causal Inference from Observational Data</a:t>
            </a:r>
          </a:p>
        </p:txBody>
      </p:sp>
      <p:sp>
        <p:nvSpPr>
          <p:cNvPr id="4" name="Date Placeholder 3">
            <a:extLst>
              <a:ext uri="{FF2B5EF4-FFF2-40B4-BE49-F238E27FC236}">
                <a16:creationId xmlns:a16="http://schemas.microsoft.com/office/drawing/2014/main" id="{A5884245-F52B-9559-90F1-B925F958AAD6}"/>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2A1F4DF7-0591-2037-3C8D-E68A5043212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98E9853-1428-A9F7-FB16-CD15DFF9E571}"/>
              </a:ext>
            </a:extLst>
          </p:cNvPr>
          <p:cNvSpPr>
            <a:spLocks noGrp="1"/>
          </p:cNvSpPr>
          <p:nvPr>
            <p:ph type="sldNum" sz="quarter" idx="12"/>
          </p:nvPr>
        </p:nvSpPr>
        <p:spPr/>
        <p:txBody>
          <a:bodyPr/>
          <a:lstStyle/>
          <a:p>
            <a:fld id="{0FA2D919-C0DE-4971-A2E9-D4AC0031921B}" type="slidenum">
              <a:rPr lang="en-US" smtClean="0"/>
              <a:t>18</a:t>
            </a:fld>
            <a:endParaRPr lang="en-US"/>
          </a:p>
        </p:txBody>
      </p:sp>
      <p:sp>
        <p:nvSpPr>
          <p:cNvPr id="9" name="Content Placeholder 2">
            <a:extLst>
              <a:ext uri="{FF2B5EF4-FFF2-40B4-BE49-F238E27FC236}">
                <a16:creationId xmlns:a16="http://schemas.microsoft.com/office/drawing/2014/main" id="{CBDE9AA9-90AB-0A52-014D-2AE79524E70D}"/>
              </a:ext>
            </a:extLst>
          </p:cNvPr>
          <p:cNvSpPr txBox="1">
            <a:spLocks/>
          </p:cNvSpPr>
          <p:nvPr/>
        </p:nvSpPr>
        <p:spPr>
          <a:xfrm>
            <a:off x="838200" y="1825625"/>
            <a:ext cx="10515600" cy="1744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Since (1) most relationships of interest are rarely limited to only two variables and (2) these additional variables may interact with the relationship of interest in unforeseen ways, we need to be aware of </a:t>
            </a:r>
            <a:r>
              <a:rPr lang="en-US" i="1"/>
              <a:t>how</a:t>
            </a:r>
            <a:r>
              <a:rPr lang="en-US"/>
              <a:t> they can interact.</a:t>
            </a:r>
            <a:endParaRPr lang="en-US" dirty="0"/>
          </a:p>
        </p:txBody>
      </p:sp>
      <p:grpSp>
        <p:nvGrpSpPr>
          <p:cNvPr id="10" name="Group 9">
            <a:extLst>
              <a:ext uri="{FF2B5EF4-FFF2-40B4-BE49-F238E27FC236}">
                <a16:creationId xmlns:a16="http://schemas.microsoft.com/office/drawing/2014/main" id="{5A0BA40A-CE07-1558-0FE2-36C2C1BE8BFA}"/>
              </a:ext>
            </a:extLst>
          </p:cNvPr>
          <p:cNvGrpSpPr/>
          <p:nvPr/>
        </p:nvGrpSpPr>
        <p:grpSpPr>
          <a:xfrm>
            <a:off x="2207915" y="3756524"/>
            <a:ext cx="1441885" cy="2004259"/>
            <a:chOff x="2207915" y="3756524"/>
            <a:chExt cx="1441885" cy="2004259"/>
          </a:xfrm>
        </p:grpSpPr>
        <p:grpSp>
          <p:nvGrpSpPr>
            <p:cNvPr id="11" name="Group 10">
              <a:extLst>
                <a:ext uri="{FF2B5EF4-FFF2-40B4-BE49-F238E27FC236}">
                  <a16:creationId xmlns:a16="http://schemas.microsoft.com/office/drawing/2014/main" id="{285FC084-E4A7-6525-01BA-54E1DE62B399}"/>
                </a:ext>
              </a:extLst>
            </p:cNvPr>
            <p:cNvGrpSpPr/>
            <p:nvPr/>
          </p:nvGrpSpPr>
          <p:grpSpPr>
            <a:xfrm>
              <a:off x="2209800" y="3756524"/>
              <a:ext cx="1440000" cy="1440000"/>
              <a:chOff x="1665515" y="3935094"/>
              <a:chExt cx="1440000" cy="1440000"/>
            </a:xfrm>
          </p:grpSpPr>
          <p:sp>
            <p:nvSpPr>
              <p:cNvPr id="13" name="Oval 12">
                <a:extLst>
                  <a:ext uri="{FF2B5EF4-FFF2-40B4-BE49-F238E27FC236}">
                    <a16:creationId xmlns:a16="http://schemas.microsoft.com/office/drawing/2014/main" id="{63F9C9A7-2ADF-4CA8-19DE-99D5495F9261}"/>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6CCDDABF-52DB-7779-38DE-C26A393A4031}"/>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9435126-35DD-AA2F-BFAE-9533F49B4FD4}"/>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F9682F3-18B2-0AB2-99B6-FD0650A43CA2}"/>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B1225C6-ED1F-ADD1-56C1-12C839559532}"/>
                  </a:ext>
                </a:extLst>
              </p:cNvPr>
              <p:cNvCxnSpPr>
                <a:stCxn id="14" idx="6"/>
                <a:endCxn id="15"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E712B96-BF08-3D9B-8DDC-FD06A6F1805B}"/>
                  </a:ext>
                </a:extLst>
              </p:cNvPr>
              <p:cNvCxnSpPr>
                <a:cxnSpLocks/>
                <a:stCxn id="15" idx="6"/>
                <a:endCxn id="16"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BCF2EF47-B8F8-DF01-D01D-EB5C846B2FEC}"/>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grpSp>
      <p:grpSp>
        <p:nvGrpSpPr>
          <p:cNvPr id="19" name="Group 18">
            <a:extLst>
              <a:ext uri="{FF2B5EF4-FFF2-40B4-BE49-F238E27FC236}">
                <a16:creationId xmlns:a16="http://schemas.microsoft.com/office/drawing/2014/main" id="{EA4BFBF3-BDAF-2C0A-3070-D95696A47C49}"/>
              </a:ext>
            </a:extLst>
          </p:cNvPr>
          <p:cNvGrpSpPr/>
          <p:nvPr/>
        </p:nvGrpSpPr>
        <p:grpSpPr>
          <a:xfrm>
            <a:off x="5086811" y="3756524"/>
            <a:ext cx="2018377" cy="2003433"/>
            <a:chOff x="5086811" y="3756524"/>
            <a:chExt cx="2018377" cy="2003433"/>
          </a:xfrm>
        </p:grpSpPr>
        <p:grpSp>
          <p:nvGrpSpPr>
            <p:cNvPr id="20" name="Group 19">
              <a:extLst>
                <a:ext uri="{FF2B5EF4-FFF2-40B4-BE49-F238E27FC236}">
                  <a16:creationId xmlns:a16="http://schemas.microsoft.com/office/drawing/2014/main" id="{ECB7C799-8331-9D7F-7F9D-BE292EB2601F}"/>
                </a:ext>
              </a:extLst>
            </p:cNvPr>
            <p:cNvGrpSpPr/>
            <p:nvPr/>
          </p:nvGrpSpPr>
          <p:grpSpPr>
            <a:xfrm>
              <a:off x="5376000" y="3756524"/>
              <a:ext cx="1440000" cy="1440000"/>
              <a:chOff x="1665515" y="3935094"/>
              <a:chExt cx="1440000" cy="1440000"/>
            </a:xfrm>
          </p:grpSpPr>
          <p:sp>
            <p:nvSpPr>
              <p:cNvPr id="22" name="Oval 21">
                <a:extLst>
                  <a:ext uri="{FF2B5EF4-FFF2-40B4-BE49-F238E27FC236}">
                    <a16:creationId xmlns:a16="http://schemas.microsoft.com/office/drawing/2014/main" id="{AD6B36CF-A7F1-FB8D-42C0-FB86603BF4ED}"/>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68DFB17-B6BE-C20C-38E0-611371749C8B}"/>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7DE425-E5A0-AB31-B74B-7412ED771B8C}"/>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F4B3E9D0-B297-B45D-6D70-42BCFCD91030}"/>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623A15C-55A0-946F-2A10-718806D93D00}"/>
                  </a:ext>
                </a:extLst>
              </p:cNvPr>
              <p:cNvCxnSpPr>
                <a:cxnSpLocks/>
                <a:stCxn id="24" idx="3"/>
                <a:endCxn id="23"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355AA8E-37EC-0ECF-27C8-36E55C9CBA72}"/>
                  </a:ext>
                </a:extLst>
              </p:cNvPr>
              <p:cNvCxnSpPr>
                <a:cxnSpLocks/>
                <a:stCxn id="24" idx="5"/>
                <a:endCxn id="25"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21" name="TextBox 20">
              <a:extLst>
                <a:ext uri="{FF2B5EF4-FFF2-40B4-BE49-F238E27FC236}">
                  <a16:creationId xmlns:a16="http://schemas.microsoft.com/office/drawing/2014/main" id="{B10B995A-13FE-84FC-6A69-E0B35BE39E00}"/>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grpSp>
      <p:grpSp>
        <p:nvGrpSpPr>
          <p:cNvPr id="28" name="Group 27">
            <a:extLst>
              <a:ext uri="{FF2B5EF4-FFF2-40B4-BE49-F238E27FC236}">
                <a16:creationId xmlns:a16="http://schemas.microsoft.com/office/drawing/2014/main" id="{84C046FE-7FF6-7F85-4592-147BB4690717}"/>
              </a:ext>
            </a:extLst>
          </p:cNvPr>
          <p:cNvGrpSpPr/>
          <p:nvPr/>
        </p:nvGrpSpPr>
        <p:grpSpPr>
          <a:xfrm>
            <a:off x="8253011" y="3756524"/>
            <a:ext cx="2018377" cy="2003433"/>
            <a:chOff x="8253011" y="3756524"/>
            <a:chExt cx="2018377" cy="2003433"/>
          </a:xfrm>
        </p:grpSpPr>
        <p:grpSp>
          <p:nvGrpSpPr>
            <p:cNvPr id="29" name="Group 28">
              <a:extLst>
                <a:ext uri="{FF2B5EF4-FFF2-40B4-BE49-F238E27FC236}">
                  <a16:creationId xmlns:a16="http://schemas.microsoft.com/office/drawing/2014/main" id="{6234A822-18C7-BBEF-DD41-90A975D959C3}"/>
                </a:ext>
              </a:extLst>
            </p:cNvPr>
            <p:cNvGrpSpPr/>
            <p:nvPr/>
          </p:nvGrpSpPr>
          <p:grpSpPr>
            <a:xfrm>
              <a:off x="8542200" y="3756524"/>
              <a:ext cx="1440000" cy="1440000"/>
              <a:chOff x="1665515" y="3935094"/>
              <a:chExt cx="1440000" cy="1440000"/>
            </a:xfrm>
          </p:grpSpPr>
          <p:sp>
            <p:nvSpPr>
              <p:cNvPr id="31" name="Oval 30">
                <a:extLst>
                  <a:ext uri="{FF2B5EF4-FFF2-40B4-BE49-F238E27FC236}">
                    <a16:creationId xmlns:a16="http://schemas.microsoft.com/office/drawing/2014/main" id="{7BDB2421-9CCA-E109-E234-3805406B4672}"/>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77BE730-0D18-55AA-00C0-CB2FDFC310A7}"/>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991A89C-A273-6F8A-C8D0-3A2F65557EA4}"/>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2DDA1D1E-F5EE-AD01-69FB-46B9317278E0}"/>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560EF6CF-94F0-D6D5-BD4E-C732F1270263}"/>
                  </a:ext>
                </a:extLst>
              </p:cNvPr>
              <p:cNvCxnSpPr>
                <a:cxnSpLocks/>
                <a:stCxn id="32" idx="7"/>
                <a:endCxn id="33"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E981EB6-BEF3-41F5-CADE-3257A29F17D5}"/>
                  </a:ext>
                </a:extLst>
              </p:cNvPr>
              <p:cNvCxnSpPr>
                <a:cxnSpLocks/>
                <a:stCxn id="34" idx="1"/>
                <a:endCxn id="33"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B86136FE-A770-5C10-CE7F-10D4EF138F1B}"/>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grpSp>
    </p:spTree>
    <p:extLst>
      <p:ext uri="{BB962C8B-B14F-4D97-AF65-F5344CB8AC3E}">
        <p14:creationId xmlns:p14="http://schemas.microsoft.com/office/powerpoint/2010/main" val="6396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09F160-BB08-C1ED-0F82-9A7002A7D28D}"/>
              </a:ext>
            </a:extLst>
          </p:cNvPr>
          <p:cNvSpPr>
            <a:spLocks noGrp="1"/>
          </p:cNvSpPr>
          <p:nvPr>
            <p:ph type="title"/>
          </p:nvPr>
        </p:nvSpPr>
        <p:spPr/>
        <p:txBody>
          <a:bodyPr/>
          <a:lstStyle/>
          <a:p>
            <a:r>
              <a:rPr lang="sv-SE" dirty="0"/>
              <a:t>(</a:t>
            </a:r>
            <a:r>
              <a:rPr lang="sv-SE" dirty="0" err="1"/>
              <a:t>Confounding</a:t>
            </a:r>
            <a:r>
              <a:rPr lang="sv-SE" dirty="0"/>
              <a:t>)</a:t>
            </a:r>
            <a:endParaRPr lang="en-US" dirty="0"/>
          </a:p>
        </p:txBody>
      </p:sp>
      <p:sp>
        <p:nvSpPr>
          <p:cNvPr id="8" name="Content Placeholder 7">
            <a:extLst>
              <a:ext uri="{FF2B5EF4-FFF2-40B4-BE49-F238E27FC236}">
                <a16:creationId xmlns:a16="http://schemas.microsoft.com/office/drawing/2014/main" id="{C4ADB0C9-8D46-E745-607E-9C560680B81B}"/>
              </a:ext>
            </a:extLst>
          </p:cNvPr>
          <p:cNvSpPr>
            <a:spLocks noGrp="1"/>
          </p:cNvSpPr>
          <p:nvPr>
            <p:ph idx="1"/>
          </p:nvPr>
        </p:nvSpPr>
        <p:spPr/>
        <p:txBody>
          <a:bodyPr/>
          <a:lstStyle/>
          <a:p>
            <a:r>
              <a:rPr lang="sv-SE" dirty="0"/>
              <a:t>(</a:t>
            </a:r>
            <a:r>
              <a:rPr lang="sv-SE" dirty="0" err="1"/>
              <a:t>assumed</a:t>
            </a:r>
            <a:r>
              <a:rPr lang="sv-SE" dirty="0"/>
              <a:t> </a:t>
            </a:r>
            <a:r>
              <a:rPr lang="sv-SE" dirty="0" err="1"/>
              <a:t>causal</a:t>
            </a:r>
            <a:r>
              <a:rPr lang="sv-SE" dirty="0"/>
              <a:t> DAG </a:t>
            </a:r>
            <a:r>
              <a:rPr lang="sv-SE" dirty="0" err="1"/>
              <a:t>of</a:t>
            </a:r>
            <a:r>
              <a:rPr lang="sv-SE" dirty="0"/>
              <a:t> x-&gt;y and z-&gt;y </a:t>
            </a:r>
            <a:r>
              <a:rPr lang="sv-SE" dirty="0" err="1"/>
              <a:t>with</a:t>
            </a:r>
            <a:r>
              <a:rPr lang="sv-SE" dirty="0"/>
              <a:t> </a:t>
            </a:r>
            <a:r>
              <a:rPr lang="sv-SE" dirty="0" err="1"/>
              <a:t>simulated</a:t>
            </a:r>
            <a:r>
              <a:rPr lang="sv-SE" dirty="0"/>
              <a:t> data)</a:t>
            </a:r>
          </a:p>
          <a:p>
            <a:r>
              <a:rPr lang="sv-SE" dirty="0"/>
              <a:t>(</a:t>
            </a:r>
            <a:r>
              <a:rPr lang="sv-SE" dirty="0" err="1"/>
              <a:t>running</a:t>
            </a:r>
            <a:r>
              <a:rPr lang="sv-SE" dirty="0"/>
              <a:t> </a:t>
            </a:r>
            <a:r>
              <a:rPr lang="sv-SE" dirty="0" err="1"/>
              <a:t>y~x</a:t>
            </a:r>
            <a:r>
              <a:rPr lang="sv-SE" dirty="0"/>
              <a:t> and </a:t>
            </a:r>
            <a:r>
              <a:rPr lang="sv-SE" dirty="0" err="1"/>
              <a:t>y~x+z</a:t>
            </a:r>
            <a:r>
              <a:rPr lang="sv-SE" dirty="0"/>
              <a:t> and </a:t>
            </a:r>
            <a:r>
              <a:rPr lang="sv-SE" dirty="0" err="1"/>
              <a:t>comparing</a:t>
            </a:r>
            <a:r>
              <a:rPr lang="sv-SE" dirty="0"/>
              <a:t> the </a:t>
            </a:r>
            <a:r>
              <a:rPr lang="sv-SE" dirty="0" err="1"/>
              <a:t>results</a:t>
            </a:r>
            <a:r>
              <a:rPr lang="sv-SE" dirty="0"/>
              <a:t>)</a:t>
            </a:r>
          </a:p>
          <a:p>
            <a:r>
              <a:rPr lang="sv-SE" dirty="0"/>
              <a:t>(</a:t>
            </a:r>
            <a:r>
              <a:rPr lang="sv-SE" dirty="0" err="1"/>
              <a:t>revealing</a:t>
            </a:r>
            <a:r>
              <a:rPr lang="sv-SE" dirty="0"/>
              <a:t> the </a:t>
            </a:r>
            <a:r>
              <a:rPr lang="sv-SE" dirty="0" err="1"/>
              <a:t>correct</a:t>
            </a:r>
            <a:r>
              <a:rPr lang="sv-SE" dirty="0"/>
              <a:t> DAG </a:t>
            </a:r>
            <a:r>
              <a:rPr lang="sv-SE" dirty="0" err="1"/>
              <a:t>that</a:t>
            </a:r>
            <a:r>
              <a:rPr lang="sv-SE" dirty="0"/>
              <a:t> </a:t>
            </a:r>
            <a:r>
              <a:rPr lang="sv-SE" dirty="0" err="1"/>
              <a:t>also</a:t>
            </a:r>
            <a:r>
              <a:rPr lang="sv-SE" dirty="0"/>
              <a:t> </a:t>
            </a:r>
            <a:r>
              <a:rPr lang="sv-SE" dirty="0" err="1"/>
              <a:t>includes</a:t>
            </a:r>
            <a:r>
              <a:rPr lang="sv-SE" dirty="0"/>
              <a:t> z-&gt;x)</a:t>
            </a:r>
            <a:endParaRPr lang="en-US" dirty="0"/>
          </a:p>
        </p:txBody>
      </p:sp>
      <p:sp>
        <p:nvSpPr>
          <p:cNvPr id="4" name="Date Placeholder 3">
            <a:extLst>
              <a:ext uri="{FF2B5EF4-FFF2-40B4-BE49-F238E27FC236}">
                <a16:creationId xmlns:a16="http://schemas.microsoft.com/office/drawing/2014/main" id="{1D22A7B2-35E6-2E09-4F41-3D07706AB035}"/>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E4661E3C-F52F-2DA2-36E2-33D678B70F6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9E2188C-DFE3-964B-D15E-6DDB7A66C13A}"/>
              </a:ext>
            </a:extLst>
          </p:cNvPr>
          <p:cNvSpPr>
            <a:spLocks noGrp="1"/>
          </p:cNvSpPr>
          <p:nvPr>
            <p:ph type="sldNum" sz="quarter" idx="12"/>
          </p:nvPr>
        </p:nvSpPr>
        <p:spPr/>
        <p:txBody>
          <a:bodyPr/>
          <a:lstStyle/>
          <a:p>
            <a:fld id="{0FA2D919-C0DE-4971-A2E9-D4AC0031921B}" type="slidenum">
              <a:rPr lang="en-US" smtClean="0"/>
              <a:t>19</a:t>
            </a:fld>
            <a:endParaRPr lang="en-US"/>
          </a:p>
        </p:txBody>
      </p:sp>
    </p:spTree>
    <p:extLst>
      <p:ext uri="{BB962C8B-B14F-4D97-AF65-F5344CB8AC3E}">
        <p14:creationId xmlns:p14="http://schemas.microsoft.com/office/powerpoint/2010/main" val="371528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52CE-73D5-F9AA-FDFA-AB59FE178050}"/>
              </a:ext>
            </a:extLst>
          </p:cNvPr>
          <p:cNvSpPr>
            <a:spLocks noGrp="1"/>
          </p:cNvSpPr>
          <p:nvPr>
            <p:ph type="title"/>
          </p:nvPr>
        </p:nvSpPr>
        <p:spPr/>
        <p:txBody>
          <a:bodyPr/>
          <a:lstStyle/>
          <a:p>
            <a:r>
              <a:rPr lang="en-US" dirty="0"/>
              <a:t>Overview</a:t>
            </a:r>
          </a:p>
        </p:txBody>
      </p:sp>
      <p:sp>
        <p:nvSpPr>
          <p:cNvPr id="4" name="Date Placeholder 3">
            <a:extLst>
              <a:ext uri="{FF2B5EF4-FFF2-40B4-BE49-F238E27FC236}">
                <a16:creationId xmlns:a16="http://schemas.microsoft.com/office/drawing/2014/main" id="{9140C1D8-6D3E-30A6-8E56-91992FD3CE97}"/>
              </a:ext>
            </a:extLst>
          </p:cNvPr>
          <p:cNvSpPr>
            <a:spLocks noGrp="1"/>
          </p:cNvSpPr>
          <p:nvPr>
            <p:ph type="dt" sz="half" idx="10"/>
          </p:nvPr>
        </p:nvSpPr>
        <p:spPr/>
        <p:txBody>
          <a:bodyPr/>
          <a:lstStyle/>
          <a:p>
            <a:fld id="{3DC0E102-9A36-4A87-9A15-82104AF8337B}" type="datetime1">
              <a:rPr lang="de-DE" smtClean="0"/>
              <a:t>03.04.2025</a:t>
            </a:fld>
            <a:endParaRPr lang="en-US"/>
          </a:p>
        </p:txBody>
      </p:sp>
      <p:sp>
        <p:nvSpPr>
          <p:cNvPr id="5" name="Footer Placeholder 4">
            <a:extLst>
              <a:ext uri="{FF2B5EF4-FFF2-40B4-BE49-F238E27FC236}">
                <a16:creationId xmlns:a16="http://schemas.microsoft.com/office/drawing/2014/main" id="{E78C7B7A-0591-794F-B923-5879A279E7C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75773938-22CB-DF40-124B-8C67EE9B2290}"/>
              </a:ext>
            </a:extLst>
          </p:cNvPr>
          <p:cNvSpPr>
            <a:spLocks noGrp="1"/>
          </p:cNvSpPr>
          <p:nvPr>
            <p:ph type="sldNum" sz="quarter" idx="12"/>
          </p:nvPr>
        </p:nvSpPr>
        <p:spPr/>
        <p:txBody>
          <a:bodyPr/>
          <a:lstStyle/>
          <a:p>
            <a:fld id="{0FA2D919-C0DE-4971-A2E9-D4AC0031921B}" type="slidenum">
              <a:rPr lang="en-US" smtClean="0"/>
              <a:t>2</a:t>
            </a:fld>
            <a:endParaRPr lang="en-US"/>
          </a:p>
        </p:txBody>
      </p:sp>
      <p:graphicFrame>
        <p:nvGraphicFramePr>
          <p:cNvPr id="7" name="Table 6">
            <a:extLst>
              <a:ext uri="{FF2B5EF4-FFF2-40B4-BE49-F238E27FC236}">
                <a16:creationId xmlns:a16="http://schemas.microsoft.com/office/drawing/2014/main" id="{14DD6E82-8A6A-8C01-7341-89DDBDB70FBC}"/>
              </a:ext>
            </a:extLst>
          </p:cNvPr>
          <p:cNvGraphicFramePr>
            <a:graphicFrameLocks noGrp="1"/>
          </p:cNvGraphicFramePr>
          <p:nvPr>
            <p:extLst>
              <p:ext uri="{D42A27DB-BD31-4B8C-83A1-F6EECF244321}">
                <p14:modId xmlns:p14="http://schemas.microsoft.com/office/powerpoint/2010/main" val="1568406709"/>
              </p:ext>
            </p:extLst>
          </p:nvPr>
        </p:nvGraphicFramePr>
        <p:xfrm>
          <a:off x="838199" y="1690688"/>
          <a:ext cx="10515600" cy="3606800"/>
        </p:xfrm>
        <a:graphic>
          <a:graphicData uri="http://schemas.openxmlformats.org/drawingml/2006/table">
            <a:tbl>
              <a:tblPr firstRow="1" bandRow="1">
                <a:tableStyleId>{073A0DAA-6AF3-43AB-8588-CEC1D06C72B9}</a:tableStyleId>
              </a:tblPr>
              <a:tblGrid>
                <a:gridCol w="2105026">
                  <a:extLst>
                    <a:ext uri="{9D8B030D-6E8A-4147-A177-3AD203B41FA5}">
                      <a16:colId xmlns:a16="http://schemas.microsoft.com/office/drawing/2014/main" val="4060947080"/>
                    </a:ext>
                  </a:extLst>
                </a:gridCol>
                <a:gridCol w="1428750">
                  <a:extLst>
                    <a:ext uri="{9D8B030D-6E8A-4147-A177-3AD203B41FA5}">
                      <a16:colId xmlns:a16="http://schemas.microsoft.com/office/drawing/2014/main" val="1711192878"/>
                    </a:ext>
                  </a:extLst>
                </a:gridCol>
                <a:gridCol w="4800600">
                  <a:extLst>
                    <a:ext uri="{9D8B030D-6E8A-4147-A177-3AD203B41FA5}">
                      <a16:colId xmlns:a16="http://schemas.microsoft.com/office/drawing/2014/main" val="2617493845"/>
                    </a:ext>
                  </a:extLst>
                </a:gridCol>
                <a:gridCol w="2181224">
                  <a:extLst>
                    <a:ext uri="{9D8B030D-6E8A-4147-A177-3AD203B41FA5}">
                      <a16:colId xmlns:a16="http://schemas.microsoft.com/office/drawing/2014/main" val="3235810340"/>
                    </a:ext>
                  </a:extLst>
                </a:gridCol>
              </a:tblGrid>
              <a:tr h="370840">
                <a:tc>
                  <a:txBody>
                    <a:bodyPr/>
                    <a:lstStyle/>
                    <a:p>
                      <a:r>
                        <a:rPr lang="en-US" noProof="0" dirty="0"/>
                        <a:t>Session</a:t>
                      </a:r>
                    </a:p>
                  </a:txBody>
                  <a:tcPr/>
                </a:tc>
                <a:tc>
                  <a:txBody>
                    <a:bodyPr/>
                    <a:lstStyle/>
                    <a:p>
                      <a:r>
                        <a:rPr lang="en-US" noProof="0" dirty="0"/>
                        <a:t>Time</a:t>
                      </a:r>
                    </a:p>
                  </a:txBody>
                  <a:tcPr/>
                </a:tc>
                <a:tc>
                  <a:txBody>
                    <a:bodyPr/>
                    <a:lstStyle/>
                    <a:p>
                      <a:r>
                        <a:rPr lang="en-US" noProof="0" dirty="0"/>
                        <a:t>Content</a:t>
                      </a:r>
                    </a:p>
                  </a:txBody>
                  <a:tcPr/>
                </a:tc>
                <a:tc>
                  <a:txBody>
                    <a:bodyPr/>
                    <a:lstStyle/>
                    <a:p>
                      <a:r>
                        <a:rPr lang="en-US" noProof="0" dirty="0"/>
                        <a:t>Style</a:t>
                      </a:r>
                    </a:p>
                  </a:txBody>
                  <a:tcPr/>
                </a:tc>
                <a:extLst>
                  <a:ext uri="{0D108BD9-81ED-4DB2-BD59-A6C34878D82A}">
                    <a16:rowId xmlns:a16="http://schemas.microsoft.com/office/drawing/2014/main" val="3236769831"/>
                  </a:ext>
                </a:extLst>
              </a:tr>
              <a:tr h="370840">
                <a:tc>
                  <a:txBody>
                    <a:bodyPr/>
                    <a:lstStyle/>
                    <a:p>
                      <a:r>
                        <a:rPr lang="en-US" noProof="0" dirty="0"/>
                        <a:t>Introduction</a:t>
                      </a:r>
                    </a:p>
                  </a:txBody>
                  <a:tcPr/>
                </a:tc>
                <a:tc>
                  <a:txBody>
                    <a:bodyPr/>
                    <a:lstStyle/>
                    <a:p>
                      <a:r>
                        <a:rPr lang="en-US" noProof="0" dirty="0"/>
                        <a:t>09:00-09:15</a:t>
                      </a:r>
                    </a:p>
                  </a:txBody>
                  <a:tcPr/>
                </a:tc>
                <a:tc>
                  <a:txBody>
                    <a:bodyPr/>
                    <a:lstStyle/>
                    <a:p>
                      <a:r>
                        <a:rPr lang="en-US" noProof="0" dirty="0"/>
                        <a:t>State-of-the-art, motivation, and goals</a:t>
                      </a:r>
                    </a:p>
                  </a:txBody>
                  <a:tcPr/>
                </a:tc>
                <a:tc>
                  <a:txBody>
                    <a:bodyPr/>
                    <a:lstStyle/>
                    <a:p>
                      <a:r>
                        <a:rPr lang="en-US" noProof="0" dirty="0"/>
                        <a:t>Lecture</a:t>
                      </a:r>
                    </a:p>
                  </a:txBody>
                  <a:tcPr/>
                </a:tc>
                <a:extLst>
                  <a:ext uri="{0D108BD9-81ED-4DB2-BD59-A6C34878D82A}">
                    <a16:rowId xmlns:a16="http://schemas.microsoft.com/office/drawing/2014/main" val="2924862747"/>
                  </a:ext>
                </a:extLst>
              </a:tr>
              <a:tr h="370840">
                <a:tc>
                  <a:txBody>
                    <a:bodyPr/>
                    <a:lstStyle/>
                    <a:p>
                      <a:r>
                        <a:rPr lang="en-US" noProof="0" dirty="0"/>
                        <a:t>Fundamentals &amp; Notation</a:t>
                      </a:r>
                    </a:p>
                  </a:txBody>
                  <a:tcPr/>
                </a:tc>
                <a:tc>
                  <a:txBody>
                    <a:bodyPr/>
                    <a:lstStyle/>
                    <a:p>
                      <a:r>
                        <a:rPr lang="en-US" noProof="0" dirty="0"/>
                        <a:t>09:15-09:45</a:t>
                      </a:r>
                    </a:p>
                  </a:txBody>
                  <a:tcPr/>
                </a:tc>
                <a:tc>
                  <a:txBody>
                    <a:bodyPr/>
                    <a:lstStyle/>
                    <a:p>
                      <a:r>
                        <a:rPr lang="en-US" noProof="0" dirty="0"/>
                        <a:t>Fundamental terminology in statistics, and notation used throughout this tutorial</a:t>
                      </a:r>
                    </a:p>
                  </a:txBody>
                  <a:tcPr/>
                </a:tc>
                <a:tc>
                  <a:txBody>
                    <a:bodyPr/>
                    <a:lstStyle/>
                    <a:p>
                      <a:r>
                        <a:rPr lang="en-US" noProof="0" dirty="0"/>
                        <a:t>Lecture</a:t>
                      </a:r>
                    </a:p>
                  </a:txBody>
                  <a:tcPr/>
                </a:tc>
                <a:extLst>
                  <a:ext uri="{0D108BD9-81ED-4DB2-BD59-A6C34878D82A}">
                    <a16:rowId xmlns:a16="http://schemas.microsoft.com/office/drawing/2014/main" val="1795015782"/>
                  </a:ext>
                </a:extLst>
              </a:tr>
              <a:tr h="370840">
                <a:tc>
                  <a:txBody>
                    <a:bodyPr/>
                    <a:lstStyle/>
                    <a:p>
                      <a:r>
                        <a:rPr lang="en-US" noProof="0" dirty="0"/>
                        <a:t>Causal Inference I</a:t>
                      </a:r>
                    </a:p>
                  </a:txBody>
                  <a:tcPr/>
                </a:tc>
                <a:tc>
                  <a:txBody>
                    <a:bodyPr/>
                    <a:lstStyle/>
                    <a:p>
                      <a:r>
                        <a:rPr lang="en-US" noProof="0" dirty="0"/>
                        <a:t>09:45-10:30</a:t>
                      </a:r>
                    </a:p>
                  </a:txBody>
                  <a:tcPr/>
                </a:tc>
                <a:tc>
                  <a:txBody>
                    <a:bodyPr/>
                    <a:lstStyle/>
                    <a:p>
                      <a:r>
                        <a:rPr lang="en-US" noProof="0" dirty="0"/>
                        <a:t>Mediation and confounders </a:t>
                      </a:r>
                    </a:p>
                  </a:txBody>
                  <a:tcPr/>
                </a:tc>
                <a:tc>
                  <a:txBody>
                    <a:bodyPr/>
                    <a:lstStyle/>
                    <a:p>
                      <a:r>
                        <a:rPr lang="en-US" noProof="0" dirty="0"/>
                        <a:t>Lecture &amp; Exercises</a:t>
                      </a:r>
                    </a:p>
                  </a:txBody>
                  <a:tcPr/>
                </a:tc>
                <a:extLst>
                  <a:ext uri="{0D108BD9-81ED-4DB2-BD59-A6C34878D82A}">
                    <a16:rowId xmlns:a16="http://schemas.microsoft.com/office/drawing/2014/main" val="1718220225"/>
                  </a:ext>
                </a:extLst>
              </a:tr>
              <a:tr h="370840">
                <a:tc>
                  <a:txBody>
                    <a:bodyPr/>
                    <a:lstStyle/>
                    <a:p>
                      <a:r>
                        <a:rPr lang="en-US" noProof="0" dirty="0">
                          <a:solidFill>
                            <a:schemeClr val="bg1"/>
                          </a:solidFill>
                        </a:rPr>
                        <a:t>Break</a:t>
                      </a:r>
                    </a:p>
                  </a:txBody>
                  <a:tcPr>
                    <a:solidFill>
                      <a:schemeClr val="bg1">
                        <a:lumMod val="50000"/>
                      </a:schemeClr>
                    </a:solidFill>
                  </a:tcPr>
                </a:tc>
                <a:tc>
                  <a:txBody>
                    <a:bodyPr/>
                    <a:lstStyle/>
                    <a:p>
                      <a:r>
                        <a:rPr lang="en-US" noProof="0" dirty="0">
                          <a:solidFill>
                            <a:schemeClr val="bg1"/>
                          </a:solidFill>
                        </a:rPr>
                        <a:t>10:30-10:45</a:t>
                      </a:r>
                    </a:p>
                  </a:txBody>
                  <a:tcPr>
                    <a:solidFill>
                      <a:schemeClr val="bg1">
                        <a:lumMod val="50000"/>
                      </a:schemeClr>
                    </a:solidFill>
                  </a:tcPr>
                </a:tc>
                <a:tc>
                  <a:txBody>
                    <a:bodyPr/>
                    <a:lstStyle/>
                    <a:p>
                      <a:endParaRPr lang="en-US" noProof="0" dirty="0">
                        <a:solidFill>
                          <a:schemeClr val="bg1"/>
                        </a:solidFill>
                      </a:endParaRPr>
                    </a:p>
                  </a:txBody>
                  <a:tcPr>
                    <a:solidFill>
                      <a:schemeClr val="bg1">
                        <a:lumMod val="50000"/>
                      </a:schemeClr>
                    </a:solidFill>
                  </a:tcPr>
                </a:tc>
                <a:tc>
                  <a:txBody>
                    <a:bodyPr/>
                    <a:lstStyle/>
                    <a:p>
                      <a:endParaRPr lang="en-US" noProof="0" dirty="0">
                        <a:solidFill>
                          <a:schemeClr val="bg1"/>
                        </a:solidFill>
                      </a:endParaRPr>
                    </a:p>
                  </a:txBody>
                  <a:tcPr>
                    <a:solidFill>
                      <a:schemeClr val="bg1">
                        <a:lumMod val="50000"/>
                      </a:schemeClr>
                    </a:solidFill>
                  </a:tcPr>
                </a:tc>
                <a:extLst>
                  <a:ext uri="{0D108BD9-81ED-4DB2-BD59-A6C34878D82A}">
                    <a16:rowId xmlns:a16="http://schemas.microsoft.com/office/drawing/2014/main" val="2834851480"/>
                  </a:ext>
                </a:extLst>
              </a:tr>
              <a:tr h="370840">
                <a:tc>
                  <a:txBody>
                    <a:bodyPr/>
                    <a:lstStyle/>
                    <a:p>
                      <a:r>
                        <a:rPr lang="en-US" noProof="0" dirty="0"/>
                        <a:t>Causal Inference II</a:t>
                      </a:r>
                    </a:p>
                  </a:txBody>
                  <a:tcPr/>
                </a:tc>
                <a:tc>
                  <a:txBody>
                    <a:bodyPr/>
                    <a:lstStyle/>
                    <a:p>
                      <a:r>
                        <a:rPr lang="en-US" noProof="0" dirty="0"/>
                        <a:t>10:45-11:15</a:t>
                      </a:r>
                    </a:p>
                  </a:txBody>
                  <a:tcPr/>
                </a:tc>
                <a:tc>
                  <a:txBody>
                    <a:bodyPr/>
                    <a:lstStyle/>
                    <a:p>
                      <a:r>
                        <a:rPr lang="en-US" noProof="0" dirty="0"/>
                        <a:t>Colliders and model comparison</a:t>
                      </a:r>
                    </a:p>
                  </a:txBody>
                  <a:tcPr/>
                </a:tc>
                <a:tc>
                  <a:txBody>
                    <a:bodyPr/>
                    <a:lstStyle/>
                    <a:p>
                      <a:r>
                        <a:rPr lang="en-US" noProof="0" dirty="0"/>
                        <a:t>Lecture &amp; Exercises</a:t>
                      </a:r>
                    </a:p>
                  </a:txBody>
                  <a:tcPr/>
                </a:tc>
                <a:extLst>
                  <a:ext uri="{0D108BD9-81ED-4DB2-BD59-A6C34878D82A}">
                    <a16:rowId xmlns:a16="http://schemas.microsoft.com/office/drawing/2014/main" val="266909002"/>
                  </a:ext>
                </a:extLst>
              </a:tr>
              <a:tr h="370840">
                <a:tc>
                  <a:txBody>
                    <a:bodyPr/>
                    <a:lstStyle/>
                    <a:p>
                      <a:r>
                        <a:rPr lang="en-US" noProof="0" dirty="0"/>
                        <a:t>Conclusion</a:t>
                      </a:r>
                    </a:p>
                  </a:txBody>
                  <a:tcPr/>
                </a:tc>
                <a:tc>
                  <a:txBody>
                    <a:bodyPr/>
                    <a:lstStyle/>
                    <a:p>
                      <a:r>
                        <a:rPr lang="en-US" noProof="0" dirty="0"/>
                        <a:t>11:15-11:30</a:t>
                      </a:r>
                    </a:p>
                  </a:txBody>
                  <a:tcPr/>
                </a:tc>
                <a:tc>
                  <a:txBody>
                    <a:bodyPr/>
                    <a:lstStyle/>
                    <a:p>
                      <a:r>
                        <a:rPr lang="en-US" noProof="0" dirty="0"/>
                        <a:t>Workflow for causal inference</a:t>
                      </a:r>
                    </a:p>
                  </a:txBody>
                  <a:tcPr/>
                </a:tc>
                <a:tc>
                  <a:txBody>
                    <a:bodyPr/>
                    <a:lstStyle/>
                    <a:p>
                      <a:r>
                        <a:rPr lang="en-US" noProof="0" dirty="0"/>
                        <a:t>Lecture</a:t>
                      </a:r>
                    </a:p>
                  </a:txBody>
                  <a:tcPr/>
                </a:tc>
                <a:extLst>
                  <a:ext uri="{0D108BD9-81ED-4DB2-BD59-A6C34878D82A}">
                    <a16:rowId xmlns:a16="http://schemas.microsoft.com/office/drawing/2014/main" val="540603620"/>
                  </a:ext>
                </a:extLst>
              </a:tr>
              <a:tr h="370840">
                <a:tc>
                  <a:txBody>
                    <a:bodyPr/>
                    <a:lstStyle/>
                    <a:p>
                      <a:r>
                        <a:rPr lang="en-US" noProof="0" dirty="0"/>
                        <a:t>Outlook</a:t>
                      </a:r>
                    </a:p>
                  </a:txBody>
                  <a:tcPr/>
                </a:tc>
                <a:tc>
                  <a:txBody>
                    <a:bodyPr/>
                    <a:lstStyle/>
                    <a:p>
                      <a:r>
                        <a:rPr lang="en-US" noProof="0" dirty="0"/>
                        <a:t>11:30-11:45</a:t>
                      </a:r>
                    </a:p>
                  </a:txBody>
                  <a:tcPr/>
                </a:tc>
                <a:tc>
                  <a:txBody>
                    <a:bodyPr/>
                    <a:lstStyle/>
                    <a:p>
                      <a:r>
                        <a:rPr lang="en-US" noProof="0" dirty="0"/>
                        <a:t>Further applications, structured reading list</a:t>
                      </a:r>
                    </a:p>
                  </a:txBody>
                  <a:tcPr/>
                </a:tc>
                <a:tc>
                  <a:txBody>
                    <a:bodyPr/>
                    <a:lstStyle/>
                    <a:p>
                      <a:r>
                        <a:rPr lang="en-US" noProof="0" dirty="0"/>
                        <a:t>Lecture</a:t>
                      </a:r>
                    </a:p>
                  </a:txBody>
                  <a:tcPr/>
                </a:tc>
                <a:extLst>
                  <a:ext uri="{0D108BD9-81ED-4DB2-BD59-A6C34878D82A}">
                    <a16:rowId xmlns:a16="http://schemas.microsoft.com/office/drawing/2014/main" val="770718205"/>
                  </a:ext>
                </a:extLst>
              </a:tr>
              <a:tr h="370840">
                <a:tc>
                  <a:txBody>
                    <a:bodyPr/>
                    <a:lstStyle/>
                    <a:p>
                      <a:r>
                        <a:rPr lang="en-US" noProof="0" dirty="0"/>
                        <a:t>Feedback</a:t>
                      </a:r>
                    </a:p>
                  </a:txBody>
                  <a:tcPr/>
                </a:tc>
                <a:tc>
                  <a:txBody>
                    <a:bodyPr/>
                    <a:lstStyle/>
                    <a:p>
                      <a:r>
                        <a:rPr lang="en-US" noProof="0" dirty="0"/>
                        <a:t>11:45-12:00</a:t>
                      </a:r>
                    </a:p>
                  </a:txBody>
                  <a:tcPr/>
                </a:tc>
                <a:tc>
                  <a:txBody>
                    <a:bodyPr/>
                    <a:lstStyle/>
                    <a:p>
                      <a:r>
                        <a:rPr lang="en-US" noProof="0" dirty="0"/>
                        <a:t>Reflection, discussion, and closing</a:t>
                      </a:r>
                    </a:p>
                  </a:txBody>
                  <a:tcPr/>
                </a:tc>
                <a:tc>
                  <a:txBody>
                    <a:bodyPr/>
                    <a:lstStyle/>
                    <a:p>
                      <a:r>
                        <a:rPr lang="en-US" noProof="0" dirty="0"/>
                        <a:t>Open discussion</a:t>
                      </a:r>
                    </a:p>
                  </a:txBody>
                  <a:tcPr/>
                </a:tc>
                <a:extLst>
                  <a:ext uri="{0D108BD9-81ED-4DB2-BD59-A6C34878D82A}">
                    <a16:rowId xmlns:a16="http://schemas.microsoft.com/office/drawing/2014/main" val="1514719542"/>
                  </a:ext>
                </a:extLst>
              </a:tr>
            </a:tbl>
          </a:graphicData>
        </a:graphic>
      </p:graphicFrame>
    </p:spTree>
    <p:extLst>
      <p:ext uri="{BB962C8B-B14F-4D97-AF65-F5344CB8AC3E}">
        <p14:creationId xmlns:p14="http://schemas.microsoft.com/office/powerpoint/2010/main" val="366922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9D4-C353-0552-EF71-14FA5481DAAE}"/>
              </a:ext>
            </a:extLst>
          </p:cNvPr>
          <p:cNvSpPr>
            <a:spLocks noGrp="1"/>
          </p:cNvSpPr>
          <p:nvPr>
            <p:ph type="title"/>
          </p:nvPr>
        </p:nvSpPr>
        <p:spPr/>
        <p:txBody>
          <a:bodyPr/>
          <a:lstStyle/>
          <a:p>
            <a:r>
              <a:rPr lang="sv-SE" dirty="0"/>
              <a:t>Break</a:t>
            </a:r>
            <a:endParaRPr lang="en-US" dirty="0"/>
          </a:p>
        </p:txBody>
      </p:sp>
      <p:sp>
        <p:nvSpPr>
          <p:cNvPr id="3" name="Text Placeholder 2">
            <a:extLst>
              <a:ext uri="{FF2B5EF4-FFF2-40B4-BE49-F238E27FC236}">
                <a16:creationId xmlns:a16="http://schemas.microsoft.com/office/drawing/2014/main" id="{9A55373B-72C7-EE44-93D8-505C70BC95A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7A0D6C1-E9C2-E46F-B097-DF07383A7BEB}"/>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924902CA-45D2-A254-130D-BD728BDB847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FE58113-EE49-662C-BC78-AD3E84F8CB3E}"/>
              </a:ext>
            </a:extLst>
          </p:cNvPr>
          <p:cNvSpPr>
            <a:spLocks noGrp="1"/>
          </p:cNvSpPr>
          <p:nvPr>
            <p:ph type="sldNum" sz="quarter" idx="12"/>
          </p:nvPr>
        </p:nvSpPr>
        <p:spPr/>
        <p:txBody>
          <a:bodyPr/>
          <a:lstStyle/>
          <a:p>
            <a:fld id="{0FA2D919-C0DE-4971-A2E9-D4AC0031921B}" type="slidenum">
              <a:rPr lang="en-US" smtClean="0"/>
              <a:t>20</a:t>
            </a:fld>
            <a:endParaRPr lang="en-US"/>
          </a:p>
        </p:txBody>
      </p:sp>
    </p:spTree>
    <p:extLst>
      <p:ext uri="{BB962C8B-B14F-4D97-AF65-F5344CB8AC3E}">
        <p14:creationId xmlns:p14="http://schemas.microsoft.com/office/powerpoint/2010/main" val="148371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2E4A-BABF-B44F-C52F-72351A35E829}"/>
              </a:ext>
            </a:extLst>
          </p:cNvPr>
          <p:cNvSpPr>
            <a:spLocks noGrp="1"/>
          </p:cNvSpPr>
          <p:nvPr>
            <p:ph type="title"/>
          </p:nvPr>
        </p:nvSpPr>
        <p:spPr/>
        <p:txBody>
          <a:bodyPr/>
          <a:lstStyle/>
          <a:p>
            <a:r>
              <a:rPr lang="sv-SE" dirty="0" err="1"/>
              <a:t>Causal</a:t>
            </a:r>
            <a:r>
              <a:rPr lang="sv-SE" dirty="0"/>
              <a:t> </a:t>
            </a:r>
            <a:r>
              <a:rPr lang="sv-SE" dirty="0" err="1"/>
              <a:t>Inference</a:t>
            </a:r>
            <a:r>
              <a:rPr lang="sv-SE" dirty="0"/>
              <a:t> II</a:t>
            </a:r>
            <a:endParaRPr lang="en-US" dirty="0"/>
          </a:p>
        </p:txBody>
      </p:sp>
      <p:sp>
        <p:nvSpPr>
          <p:cNvPr id="3" name="Text Placeholder 2">
            <a:extLst>
              <a:ext uri="{FF2B5EF4-FFF2-40B4-BE49-F238E27FC236}">
                <a16:creationId xmlns:a16="http://schemas.microsoft.com/office/drawing/2014/main" id="{EA01FD17-A372-DAF2-5C10-6DB8278D2141}"/>
              </a:ext>
            </a:extLst>
          </p:cNvPr>
          <p:cNvSpPr>
            <a:spLocks noGrp="1"/>
          </p:cNvSpPr>
          <p:nvPr>
            <p:ph type="body" idx="1"/>
          </p:nvPr>
        </p:nvSpPr>
        <p:spPr/>
        <p:txBody>
          <a:bodyPr/>
          <a:lstStyle/>
          <a:p>
            <a:r>
              <a:rPr lang="sv-SE" dirty="0" err="1"/>
              <a:t>Colliders</a:t>
            </a:r>
            <a:r>
              <a:rPr lang="sv-SE" dirty="0"/>
              <a:t>, D-separation, and </a:t>
            </a:r>
            <a:r>
              <a:rPr lang="sv-SE" dirty="0" err="1"/>
              <a:t>Model</a:t>
            </a:r>
            <a:r>
              <a:rPr lang="sv-SE" dirty="0"/>
              <a:t> </a:t>
            </a:r>
            <a:r>
              <a:rPr lang="sv-SE" dirty="0" err="1"/>
              <a:t>Comparison</a:t>
            </a:r>
            <a:endParaRPr lang="en-US" dirty="0"/>
          </a:p>
        </p:txBody>
      </p:sp>
      <p:sp>
        <p:nvSpPr>
          <p:cNvPr id="4" name="Date Placeholder 3">
            <a:extLst>
              <a:ext uri="{FF2B5EF4-FFF2-40B4-BE49-F238E27FC236}">
                <a16:creationId xmlns:a16="http://schemas.microsoft.com/office/drawing/2014/main" id="{EE48D8C4-66FA-2A61-8FE4-FD02E4BE9608}"/>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35CFBC02-6486-CF04-1261-CBF86F6359CE}"/>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A6DCB70-E6B1-1B3E-525C-00E71EE0BB00}"/>
              </a:ext>
            </a:extLst>
          </p:cNvPr>
          <p:cNvSpPr>
            <a:spLocks noGrp="1"/>
          </p:cNvSpPr>
          <p:nvPr>
            <p:ph type="sldNum" sz="quarter" idx="12"/>
          </p:nvPr>
        </p:nvSpPr>
        <p:spPr/>
        <p:txBody>
          <a:bodyPr/>
          <a:lstStyle/>
          <a:p>
            <a:fld id="{0FA2D919-C0DE-4971-A2E9-D4AC0031921B}" type="slidenum">
              <a:rPr lang="en-US" smtClean="0"/>
              <a:t>21</a:t>
            </a:fld>
            <a:endParaRPr lang="en-US"/>
          </a:p>
        </p:txBody>
      </p:sp>
    </p:spTree>
    <p:extLst>
      <p:ext uri="{BB962C8B-B14F-4D97-AF65-F5344CB8AC3E}">
        <p14:creationId xmlns:p14="http://schemas.microsoft.com/office/powerpoint/2010/main" val="422008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C0E5F3-1434-A0BB-F719-7E54E897FD41}"/>
              </a:ext>
            </a:extLst>
          </p:cNvPr>
          <p:cNvSpPr>
            <a:spLocks noGrp="1"/>
          </p:cNvSpPr>
          <p:nvPr>
            <p:ph type="title"/>
          </p:nvPr>
        </p:nvSpPr>
        <p:spPr/>
        <p:txBody>
          <a:bodyPr/>
          <a:lstStyle/>
          <a:p>
            <a:r>
              <a:rPr lang="sv-SE" dirty="0" err="1"/>
              <a:t>Causal</a:t>
            </a:r>
            <a:r>
              <a:rPr lang="sv-SE" dirty="0"/>
              <a:t> </a:t>
            </a:r>
            <a:r>
              <a:rPr lang="sv-SE" dirty="0" err="1"/>
              <a:t>Modelling</a:t>
            </a:r>
            <a:endParaRPr lang="en-US" dirty="0"/>
          </a:p>
        </p:txBody>
      </p:sp>
      <p:sp>
        <p:nvSpPr>
          <p:cNvPr id="8" name="Content Placeholder 7">
            <a:extLst>
              <a:ext uri="{FF2B5EF4-FFF2-40B4-BE49-F238E27FC236}">
                <a16:creationId xmlns:a16="http://schemas.microsoft.com/office/drawing/2014/main" id="{90F14BF1-14C1-ED23-8F41-E2E8744B1B72}"/>
              </a:ext>
            </a:extLst>
          </p:cNvPr>
          <p:cNvSpPr>
            <a:spLocks noGrp="1"/>
          </p:cNvSpPr>
          <p:nvPr>
            <p:ph idx="1"/>
          </p:nvPr>
        </p:nvSpPr>
        <p:spPr/>
        <p:txBody>
          <a:bodyPr/>
          <a:lstStyle/>
          <a:p>
            <a:pPr marL="0" indent="0">
              <a:buNone/>
            </a:pPr>
            <a:r>
              <a:rPr lang="sv-SE" dirty="0" err="1"/>
              <a:t>Imperative</a:t>
            </a:r>
            <a:r>
              <a:rPr lang="sv-SE" dirty="0"/>
              <a:t> for </a:t>
            </a:r>
            <a:r>
              <a:rPr lang="sv-SE" dirty="0" err="1"/>
              <a:t>drawing</a:t>
            </a:r>
            <a:r>
              <a:rPr lang="sv-SE" dirty="0"/>
              <a:t> the </a:t>
            </a:r>
            <a:r>
              <a:rPr lang="sv-SE" dirty="0" err="1"/>
              <a:t>correct</a:t>
            </a:r>
            <a:r>
              <a:rPr lang="sv-SE" dirty="0"/>
              <a:t> </a:t>
            </a:r>
            <a:r>
              <a:rPr lang="sv-SE" dirty="0" err="1"/>
              <a:t>conclusions</a:t>
            </a:r>
            <a:r>
              <a:rPr lang="sv-SE" dirty="0"/>
              <a:t> </a:t>
            </a:r>
            <a:r>
              <a:rPr lang="sv-SE" dirty="0" err="1"/>
              <a:t>through</a:t>
            </a:r>
            <a:r>
              <a:rPr lang="sv-SE" dirty="0"/>
              <a:t> </a:t>
            </a:r>
            <a:r>
              <a:rPr lang="sv-SE" dirty="0" err="1"/>
              <a:t>statistical</a:t>
            </a:r>
            <a:r>
              <a:rPr lang="sv-SE" dirty="0"/>
              <a:t> </a:t>
            </a:r>
            <a:r>
              <a:rPr lang="sv-SE" dirty="0" err="1"/>
              <a:t>inference</a:t>
            </a:r>
            <a:r>
              <a:rPr lang="sv-SE" dirty="0"/>
              <a:t> is the </a:t>
            </a:r>
            <a:r>
              <a:rPr lang="sv-SE" dirty="0" err="1"/>
              <a:t>causal</a:t>
            </a:r>
            <a:r>
              <a:rPr lang="sv-SE" dirty="0"/>
              <a:t> </a:t>
            </a:r>
            <a:r>
              <a:rPr lang="sv-SE" dirty="0" err="1"/>
              <a:t>model</a:t>
            </a:r>
            <a:r>
              <a:rPr lang="sv-SE" dirty="0"/>
              <a:t> </a:t>
            </a:r>
            <a:r>
              <a:rPr lang="sv-SE" dirty="0" err="1"/>
              <a:t>of</a:t>
            </a:r>
            <a:r>
              <a:rPr lang="sv-SE" dirty="0"/>
              <a:t> </a:t>
            </a:r>
            <a:r>
              <a:rPr lang="sv-SE" dirty="0" err="1"/>
              <a:t>our</a:t>
            </a:r>
            <a:r>
              <a:rPr lang="sv-SE" dirty="0"/>
              <a:t> data.</a:t>
            </a:r>
          </a:p>
          <a:p>
            <a:pPr marL="0" indent="0">
              <a:buNone/>
            </a:pPr>
            <a:r>
              <a:rPr lang="en-US" dirty="0"/>
              <a:t>Remember: “Data alone cannot give us causal inference – we must also know about how the data emerged</a:t>
            </a:r>
            <a:r>
              <a:rPr lang="sv-SE" dirty="0"/>
              <a:t>” (show </a:t>
            </a:r>
            <a:r>
              <a:rPr lang="sv-SE" dirty="0" err="1"/>
              <a:t>collider</a:t>
            </a:r>
            <a:r>
              <a:rPr lang="sv-SE" dirty="0"/>
              <a:t> </a:t>
            </a:r>
            <a:r>
              <a:rPr lang="sv-SE" dirty="0" err="1"/>
              <a:t>versus</a:t>
            </a:r>
            <a:r>
              <a:rPr lang="sv-SE" dirty="0"/>
              <a:t> </a:t>
            </a:r>
            <a:r>
              <a:rPr lang="sv-SE" dirty="0" err="1"/>
              <a:t>fork</a:t>
            </a:r>
            <a:r>
              <a:rPr lang="sv-SE" dirty="0"/>
              <a:t>: same data, different </a:t>
            </a:r>
            <a:r>
              <a:rPr lang="sv-SE" dirty="0" err="1"/>
              <a:t>statistical</a:t>
            </a:r>
            <a:r>
              <a:rPr lang="sv-SE" dirty="0"/>
              <a:t> </a:t>
            </a:r>
            <a:r>
              <a:rPr lang="sv-SE" dirty="0" err="1"/>
              <a:t>models</a:t>
            </a:r>
            <a:r>
              <a:rPr lang="sv-SE" dirty="0"/>
              <a:t> from the </a:t>
            </a:r>
            <a:r>
              <a:rPr lang="sv-SE" dirty="0" err="1"/>
              <a:t>causal</a:t>
            </a:r>
            <a:r>
              <a:rPr lang="sv-SE" dirty="0"/>
              <a:t> </a:t>
            </a:r>
            <a:r>
              <a:rPr lang="sv-SE" dirty="0" err="1"/>
              <a:t>models</a:t>
            </a:r>
            <a:r>
              <a:rPr lang="sv-SE" dirty="0"/>
              <a:t>)</a:t>
            </a:r>
          </a:p>
          <a:p>
            <a:pPr marL="0" indent="0">
              <a:buNone/>
            </a:pPr>
            <a:r>
              <a:rPr lang="en-US" dirty="0"/>
              <a:t>But in real life, there is no grand reveal about the “actual” causal model as I just provided.</a:t>
            </a:r>
          </a:p>
          <a:p>
            <a:pPr marL="0" indent="0">
              <a:buNone/>
            </a:pPr>
            <a:r>
              <a:rPr lang="en-US" dirty="0"/>
              <a:t>So how do you determine the “correct” causal model?</a:t>
            </a:r>
          </a:p>
        </p:txBody>
      </p:sp>
      <p:sp>
        <p:nvSpPr>
          <p:cNvPr id="4" name="Date Placeholder 3">
            <a:extLst>
              <a:ext uri="{FF2B5EF4-FFF2-40B4-BE49-F238E27FC236}">
                <a16:creationId xmlns:a16="http://schemas.microsoft.com/office/drawing/2014/main" id="{71E4394E-C715-860E-859D-88B4EB4BEC9A}"/>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DF02D87C-0308-54F5-4785-4FC183BB15F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75A1C807-BF18-7BA8-6017-25B076E61F26}"/>
              </a:ext>
            </a:extLst>
          </p:cNvPr>
          <p:cNvSpPr>
            <a:spLocks noGrp="1"/>
          </p:cNvSpPr>
          <p:nvPr>
            <p:ph type="sldNum" sz="quarter" idx="12"/>
          </p:nvPr>
        </p:nvSpPr>
        <p:spPr/>
        <p:txBody>
          <a:bodyPr/>
          <a:lstStyle/>
          <a:p>
            <a:fld id="{0FA2D919-C0DE-4971-A2E9-D4AC0031921B}" type="slidenum">
              <a:rPr lang="en-US" smtClean="0"/>
              <a:t>22</a:t>
            </a:fld>
            <a:endParaRPr lang="en-US"/>
          </a:p>
        </p:txBody>
      </p:sp>
    </p:spTree>
    <p:extLst>
      <p:ext uri="{BB962C8B-B14F-4D97-AF65-F5344CB8AC3E}">
        <p14:creationId xmlns:p14="http://schemas.microsoft.com/office/powerpoint/2010/main" val="254840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DF18-BFB1-0A6E-54AA-4E104604031A}"/>
              </a:ext>
            </a:extLst>
          </p:cNvPr>
          <p:cNvSpPr>
            <a:spLocks noGrp="1"/>
          </p:cNvSpPr>
          <p:nvPr>
            <p:ph type="title"/>
          </p:nvPr>
        </p:nvSpPr>
        <p:spPr/>
        <p:txBody>
          <a:bodyPr/>
          <a:lstStyle/>
          <a:p>
            <a:r>
              <a:rPr lang="sv-SE" dirty="0" err="1"/>
              <a:t>Causal</a:t>
            </a:r>
            <a:r>
              <a:rPr lang="sv-SE" dirty="0"/>
              <a:t> </a:t>
            </a:r>
            <a:r>
              <a:rPr lang="sv-SE" dirty="0" err="1"/>
              <a:t>Modelling</a:t>
            </a:r>
            <a:endParaRPr lang="en-US" dirty="0"/>
          </a:p>
        </p:txBody>
      </p:sp>
      <p:sp>
        <p:nvSpPr>
          <p:cNvPr id="3" name="Content Placeholder 2">
            <a:extLst>
              <a:ext uri="{FF2B5EF4-FFF2-40B4-BE49-F238E27FC236}">
                <a16:creationId xmlns:a16="http://schemas.microsoft.com/office/drawing/2014/main" id="{B6E57C64-8564-A038-A67E-F8B57C19696E}"/>
              </a:ext>
            </a:extLst>
          </p:cNvPr>
          <p:cNvSpPr>
            <a:spLocks noGrp="1"/>
          </p:cNvSpPr>
          <p:nvPr>
            <p:ph idx="1"/>
          </p:nvPr>
        </p:nvSpPr>
        <p:spPr/>
        <p:txBody>
          <a:bodyPr/>
          <a:lstStyle/>
          <a:p>
            <a:pPr marL="0" indent="0">
              <a:buNone/>
            </a:pPr>
            <a:r>
              <a:rPr lang="sv-SE" dirty="0"/>
              <a:t>It is </a:t>
            </a:r>
            <a:r>
              <a:rPr lang="sv-SE" dirty="0" err="1"/>
              <a:t>impossible</a:t>
            </a:r>
            <a:r>
              <a:rPr lang="sv-SE" dirty="0"/>
              <a:t> to </a:t>
            </a:r>
            <a:r>
              <a:rPr lang="sv-SE" dirty="0" err="1"/>
              <a:t>determine</a:t>
            </a:r>
            <a:r>
              <a:rPr lang="sv-SE" dirty="0"/>
              <a:t> the ”</a:t>
            </a:r>
            <a:r>
              <a:rPr lang="sv-SE" dirty="0" err="1"/>
              <a:t>correct</a:t>
            </a:r>
            <a:r>
              <a:rPr lang="sv-SE" dirty="0"/>
              <a:t>” </a:t>
            </a:r>
            <a:r>
              <a:rPr lang="sv-SE" dirty="0" err="1"/>
              <a:t>causal</a:t>
            </a:r>
            <a:r>
              <a:rPr lang="sv-SE" dirty="0"/>
              <a:t> </a:t>
            </a:r>
            <a:r>
              <a:rPr lang="sv-SE" dirty="0" err="1"/>
              <a:t>model</a:t>
            </a:r>
            <a:r>
              <a:rPr lang="sv-SE" dirty="0"/>
              <a:t> – </a:t>
            </a:r>
            <a:r>
              <a:rPr lang="sv-SE" dirty="0" err="1"/>
              <a:t>we</a:t>
            </a:r>
            <a:r>
              <a:rPr lang="sv-SE" dirty="0"/>
              <a:t> </a:t>
            </a:r>
            <a:r>
              <a:rPr lang="sv-SE" dirty="0" err="1"/>
              <a:t>would</a:t>
            </a:r>
            <a:r>
              <a:rPr lang="sv-SE" dirty="0"/>
              <a:t> </a:t>
            </a:r>
            <a:r>
              <a:rPr lang="sv-SE" dirty="0" err="1"/>
              <a:t>need</a:t>
            </a:r>
            <a:r>
              <a:rPr lang="sv-SE" dirty="0"/>
              <a:t> to look </a:t>
            </a:r>
            <a:r>
              <a:rPr lang="sv-SE" dirty="0" err="1"/>
              <a:t>behind</a:t>
            </a:r>
            <a:r>
              <a:rPr lang="sv-SE" dirty="0"/>
              <a:t> the </a:t>
            </a:r>
            <a:r>
              <a:rPr lang="sv-SE" dirty="0" err="1"/>
              <a:t>curtain</a:t>
            </a:r>
            <a:r>
              <a:rPr lang="sv-SE" dirty="0"/>
              <a:t> and </a:t>
            </a:r>
            <a:r>
              <a:rPr lang="sv-SE" dirty="0" err="1"/>
              <a:t>see</a:t>
            </a:r>
            <a:r>
              <a:rPr lang="sv-SE" dirty="0"/>
              <a:t> the ”</a:t>
            </a:r>
            <a:r>
              <a:rPr lang="sv-SE" dirty="0" err="1"/>
              <a:t>fabric</a:t>
            </a:r>
            <a:r>
              <a:rPr lang="sv-SE" dirty="0"/>
              <a:t> </a:t>
            </a:r>
            <a:r>
              <a:rPr lang="sv-SE" dirty="0" err="1"/>
              <a:t>of</a:t>
            </a:r>
            <a:r>
              <a:rPr lang="sv-SE" dirty="0"/>
              <a:t> the </a:t>
            </a:r>
            <a:r>
              <a:rPr lang="sv-SE" dirty="0" err="1"/>
              <a:t>world</a:t>
            </a:r>
            <a:r>
              <a:rPr lang="sv-SE" dirty="0"/>
              <a:t>.”</a:t>
            </a:r>
          </a:p>
          <a:p>
            <a:pPr marL="0" indent="0">
              <a:buNone/>
            </a:pPr>
            <a:r>
              <a:rPr lang="sv-SE" dirty="0" err="1"/>
              <a:t>Instead</a:t>
            </a:r>
            <a:r>
              <a:rPr lang="sv-SE" dirty="0"/>
              <a:t> </a:t>
            </a:r>
            <a:r>
              <a:rPr lang="sv-SE" dirty="0" err="1"/>
              <a:t>of</a:t>
            </a:r>
            <a:r>
              <a:rPr lang="sv-SE" dirty="0"/>
              <a:t> </a:t>
            </a:r>
            <a:r>
              <a:rPr lang="sv-SE" dirty="0" err="1"/>
              <a:t>aiming</a:t>
            </a:r>
            <a:r>
              <a:rPr lang="sv-SE" dirty="0"/>
              <a:t> for a ”</a:t>
            </a:r>
            <a:r>
              <a:rPr lang="sv-SE" dirty="0" err="1"/>
              <a:t>correct</a:t>
            </a:r>
            <a:r>
              <a:rPr lang="sv-SE" dirty="0"/>
              <a:t>” </a:t>
            </a:r>
            <a:r>
              <a:rPr lang="sv-SE" dirty="0" err="1"/>
              <a:t>causal</a:t>
            </a:r>
            <a:r>
              <a:rPr lang="sv-SE" dirty="0"/>
              <a:t> </a:t>
            </a:r>
            <a:r>
              <a:rPr lang="sv-SE" dirty="0" err="1"/>
              <a:t>model</a:t>
            </a:r>
            <a:r>
              <a:rPr lang="sv-SE" dirty="0"/>
              <a:t>, </a:t>
            </a:r>
            <a:r>
              <a:rPr lang="sv-SE" dirty="0" err="1"/>
              <a:t>rather</a:t>
            </a:r>
            <a:r>
              <a:rPr lang="sv-SE" dirty="0"/>
              <a:t> </a:t>
            </a:r>
            <a:r>
              <a:rPr lang="sv-SE" dirty="0" err="1"/>
              <a:t>aim</a:t>
            </a:r>
            <a:r>
              <a:rPr lang="sv-SE" dirty="0"/>
              <a:t> for a ”transparent” and ”</a:t>
            </a:r>
            <a:r>
              <a:rPr lang="sv-SE" dirty="0" err="1"/>
              <a:t>useful</a:t>
            </a:r>
            <a:r>
              <a:rPr lang="sv-SE" dirty="0"/>
              <a:t>” </a:t>
            </a:r>
            <a:r>
              <a:rPr lang="sv-SE" dirty="0" err="1"/>
              <a:t>causal</a:t>
            </a:r>
            <a:r>
              <a:rPr lang="sv-SE" dirty="0"/>
              <a:t> </a:t>
            </a:r>
            <a:r>
              <a:rPr lang="sv-SE" dirty="0" err="1"/>
              <a:t>model</a:t>
            </a:r>
            <a:r>
              <a:rPr lang="sv-SE" dirty="0"/>
              <a:t>.</a:t>
            </a:r>
          </a:p>
          <a:p>
            <a:r>
              <a:rPr lang="en-US" dirty="0"/>
              <a:t>“transparent” is easy: visualize your causal assumptions via DAGs</a:t>
            </a:r>
          </a:p>
          <a:p>
            <a:r>
              <a:rPr lang="en-US" dirty="0"/>
              <a:t>“useful” is more difficult: how do you assess the usability of a causal model?</a:t>
            </a:r>
          </a:p>
        </p:txBody>
      </p:sp>
      <p:sp>
        <p:nvSpPr>
          <p:cNvPr id="4" name="Date Placeholder 3">
            <a:extLst>
              <a:ext uri="{FF2B5EF4-FFF2-40B4-BE49-F238E27FC236}">
                <a16:creationId xmlns:a16="http://schemas.microsoft.com/office/drawing/2014/main" id="{0ED3B4B5-AE44-AACD-5819-01FD1A184C47}"/>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9A1DA929-4A88-E571-8868-35F44C9CC78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947A479-0A90-E6F9-5011-B610AC03A8B3}"/>
              </a:ext>
            </a:extLst>
          </p:cNvPr>
          <p:cNvSpPr>
            <a:spLocks noGrp="1"/>
          </p:cNvSpPr>
          <p:nvPr>
            <p:ph type="sldNum" sz="quarter" idx="12"/>
          </p:nvPr>
        </p:nvSpPr>
        <p:spPr/>
        <p:txBody>
          <a:bodyPr/>
          <a:lstStyle/>
          <a:p>
            <a:fld id="{0FA2D919-C0DE-4971-A2E9-D4AC0031921B}" type="slidenum">
              <a:rPr lang="en-US" smtClean="0"/>
              <a:t>23</a:t>
            </a:fld>
            <a:endParaRPr lang="en-US"/>
          </a:p>
        </p:txBody>
      </p:sp>
    </p:spTree>
    <p:extLst>
      <p:ext uri="{BB962C8B-B14F-4D97-AF65-F5344CB8AC3E}">
        <p14:creationId xmlns:p14="http://schemas.microsoft.com/office/powerpoint/2010/main" val="53491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DF60-5FF8-ABE9-66EA-7C2B53BC40E5}"/>
              </a:ext>
            </a:extLst>
          </p:cNvPr>
          <p:cNvSpPr>
            <a:spLocks noGrp="1"/>
          </p:cNvSpPr>
          <p:nvPr>
            <p:ph type="title"/>
          </p:nvPr>
        </p:nvSpPr>
        <p:spPr/>
        <p:txBody>
          <a:bodyPr/>
          <a:lstStyle/>
          <a:p>
            <a:r>
              <a:rPr lang="sv-SE" dirty="0" err="1"/>
              <a:t>Model</a:t>
            </a:r>
            <a:r>
              <a:rPr lang="sv-SE" dirty="0"/>
              <a:t> </a:t>
            </a:r>
            <a:r>
              <a:rPr lang="sv-SE" dirty="0" err="1"/>
              <a:t>Comparison</a:t>
            </a:r>
            <a:endParaRPr lang="en-US" dirty="0"/>
          </a:p>
        </p:txBody>
      </p:sp>
      <p:sp>
        <p:nvSpPr>
          <p:cNvPr id="3" name="Content Placeholder 2">
            <a:extLst>
              <a:ext uri="{FF2B5EF4-FFF2-40B4-BE49-F238E27FC236}">
                <a16:creationId xmlns:a16="http://schemas.microsoft.com/office/drawing/2014/main" id="{C86BC54E-8EAA-EA85-6F11-1EB9597F6FCC}"/>
              </a:ext>
            </a:extLst>
          </p:cNvPr>
          <p:cNvSpPr>
            <a:spLocks noGrp="1"/>
          </p:cNvSpPr>
          <p:nvPr>
            <p:ph idx="1"/>
          </p:nvPr>
        </p:nvSpPr>
        <p:spPr/>
        <p:txBody>
          <a:bodyPr/>
          <a:lstStyle/>
          <a:p>
            <a:pPr marL="0" indent="0">
              <a:buNone/>
            </a:pPr>
            <a:r>
              <a:rPr lang="sv-SE" dirty="0" err="1"/>
              <a:t>There</a:t>
            </a:r>
            <a:r>
              <a:rPr lang="sv-SE" dirty="0"/>
              <a:t> is no absolute </a:t>
            </a:r>
            <a:r>
              <a:rPr lang="sv-SE" dirty="0" err="1"/>
              <a:t>way</a:t>
            </a:r>
            <a:r>
              <a:rPr lang="sv-SE" dirty="0"/>
              <a:t> to </a:t>
            </a:r>
            <a:r>
              <a:rPr lang="sv-SE" dirty="0" err="1"/>
              <a:t>assess</a:t>
            </a:r>
            <a:r>
              <a:rPr lang="sv-SE" dirty="0"/>
              <a:t> the </a:t>
            </a:r>
            <a:r>
              <a:rPr lang="sv-SE" dirty="0" err="1"/>
              <a:t>usefulness</a:t>
            </a:r>
            <a:r>
              <a:rPr lang="sv-SE" dirty="0"/>
              <a:t> </a:t>
            </a:r>
            <a:r>
              <a:rPr lang="sv-SE" dirty="0" err="1"/>
              <a:t>of</a:t>
            </a:r>
            <a:r>
              <a:rPr lang="sv-SE" dirty="0"/>
              <a:t> a </a:t>
            </a:r>
            <a:r>
              <a:rPr lang="sv-SE" dirty="0" err="1"/>
              <a:t>causal</a:t>
            </a:r>
            <a:r>
              <a:rPr lang="sv-SE" dirty="0"/>
              <a:t> </a:t>
            </a:r>
            <a:r>
              <a:rPr lang="sv-SE" dirty="0" err="1"/>
              <a:t>model</a:t>
            </a:r>
            <a:r>
              <a:rPr lang="sv-SE" dirty="0"/>
              <a:t>, </a:t>
            </a:r>
            <a:r>
              <a:rPr lang="sv-SE" dirty="0" err="1"/>
              <a:t>but</a:t>
            </a:r>
            <a:r>
              <a:rPr lang="sv-SE" dirty="0"/>
              <a:t> a relative </a:t>
            </a:r>
            <a:r>
              <a:rPr lang="sv-SE" dirty="0" err="1"/>
              <a:t>way</a:t>
            </a:r>
            <a:r>
              <a:rPr lang="sv-SE" dirty="0"/>
              <a:t>: </a:t>
            </a:r>
            <a:r>
              <a:rPr lang="sv-SE" dirty="0" err="1"/>
              <a:t>model</a:t>
            </a:r>
            <a:r>
              <a:rPr lang="sv-SE" dirty="0"/>
              <a:t> </a:t>
            </a:r>
            <a:r>
              <a:rPr lang="sv-SE" dirty="0" err="1"/>
              <a:t>comparison</a:t>
            </a:r>
            <a:r>
              <a:rPr lang="sv-SE" dirty="0"/>
              <a:t>!</a:t>
            </a:r>
          </a:p>
          <a:p>
            <a:pPr marL="0" indent="0">
              <a:buNone/>
            </a:pPr>
            <a:r>
              <a:rPr lang="sv-SE" dirty="0"/>
              <a:t>(show 2x2-matrix </a:t>
            </a:r>
            <a:r>
              <a:rPr lang="sv-SE" dirty="0" err="1"/>
              <a:t>of</a:t>
            </a:r>
            <a:r>
              <a:rPr lang="sv-SE" dirty="0"/>
              <a:t> </a:t>
            </a:r>
            <a:r>
              <a:rPr lang="sv-SE" i="1" dirty="0" err="1"/>
              <a:t>actual</a:t>
            </a:r>
            <a:r>
              <a:rPr lang="sv-SE" i="1" dirty="0"/>
              <a:t> </a:t>
            </a:r>
            <a:r>
              <a:rPr lang="sv-SE" dirty="0"/>
              <a:t>DAGs </a:t>
            </a:r>
            <a:r>
              <a:rPr lang="sv-SE" dirty="0" err="1"/>
              <a:t>versus</a:t>
            </a:r>
            <a:r>
              <a:rPr lang="sv-SE" dirty="0"/>
              <a:t> </a:t>
            </a:r>
            <a:r>
              <a:rPr lang="sv-SE" i="1" dirty="0" err="1"/>
              <a:t>assumed</a:t>
            </a:r>
            <a:r>
              <a:rPr lang="sv-SE" dirty="0"/>
              <a:t> DAGs + </a:t>
            </a:r>
            <a:r>
              <a:rPr lang="sv-SE" dirty="0" err="1"/>
              <a:t>statistical</a:t>
            </a:r>
            <a:r>
              <a:rPr lang="sv-SE" dirty="0"/>
              <a:t> </a:t>
            </a:r>
            <a:r>
              <a:rPr lang="sv-SE" dirty="0" err="1"/>
              <a:t>model</a:t>
            </a:r>
            <a:r>
              <a:rPr lang="sv-SE" dirty="0"/>
              <a:t>)</a:t>
            </a:r>
          </a:p>
          <a:p>
            <a:pPr marL="0" indent="0">
              <a:buNone/>
            </a:pPr>
            <a:r>
              <a:rPr lang="sv-SE" dirty="0"/>
              <a:t>(</a:t>
            </a:r>
            <a:r>
              <a:rPr lang="sv-SE" dirty="0" err="1"/>
              <a:t>infer</a:t>
            </a:r>
            <a:r>
              <a:rPr lang="sv-SE" dirty="0"/>
              <a:t> from </a:t>
            </a:r>
            <a:r>
              <a:rPr lang="sv-SE" dirty="0" err="1"/>
              <a:t>their</a:t>
            </a:r>
            <a:r>
              <a:rPr lang="sv-SE" dirty="0"/>
              <a:t> </a:t>
            </a:r>
            <a:r>
              <a:rPr lang="sv-SE" dirty="0" err="1"/>
              <a:t>comparison</a:t>
            </a:r>
            <a:r>
              <a:rPr lang="sv-SE" dirty="0"/>
              <a:t> </a:t>
            </a:r>
            <a:r>
              <a:rPr lang="sv-SE" dirty="0" err="1"/>
              <a:t>which</a:t>
            </a:r>
            <a:r>
              <a:rPr lang="sv-SE" dirty="0"/>
              <a:t> </a:t>
            </a:r>
            <a:r>
              <a:rPr lang="sv-SE" dirty="0" err="1"/>
              <a:t>model</a:t>
            </a:r>
            <a:r>
              <a:rPr lang="sv-SE" dirty="0"/>
              <a:t> is </a:t>
            </a:r>
            <a:r>
              <a:rPr lang="sv-SE" dirty="0" err="1"/>
              <a:t>more</a:t>
            </a:r>
            <a:r>
              <a:rPr lang="sv-SE" dirty="0"/>
              <a:t> </a:t>
            </a:r>
            <a:r>
              <a:rPr lang="sv-SE" dirty="0" err="1"/>
              <a:t>useful</a:t>
            </a:r>
            <a:r>
              <a:rPr lang="sv-SE" dirty="0"/>
              <a:t>)</a:t>
            </a:r>
            <a:endParaRPr lang="en-US" dirty="0"/>
          </a:p>
        </p:txBody>
      </p:sp>
      <p:sp>
        <p:nvSpPr>
          <p:cNvPr id="4" name="Date Placeholder 3">
            <a:extLst>
              <a:ext uri="{FF2B5EF4-FFF2-40B4-BE49-F238E27FC236}">
                <a16:creationId xmlns:a16="http://schemas.microsoft.com/office/drawing/2014/main" id="{05AA87DF-D795-158C-D062-721AEB250735}"/>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0D142B72-4358-A144-4761-86BE08699F3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6CADCDB-1ACC-D01C-6652-BFCAE6C283E2}"/>
              </a:ext>
            </a:extLst>
          </p:cNvPr>
          <p:cNvSpPr>
            <a:spLocks noGrp="1"/>
          </p:cNvSpPr>
          <p:nvPr>
            <p:ph type="sldNum" sz="quarter" idx="12"/>
          </p:nvPr>
        </p:nvSpPr>
        <p:spPr/>
        <p:txBody>
          <a:bodyPr/>
          <a:lstStyle/>
          <a:p>
            <a:fld id="{0FA2D919-C0DE-4971-A2E9-D4AC0031921B}" type="slidenum">
              <a:rPr lang="en-US" smtClean="0"/>
              <a:t>24</a:t>
            </a:fld>
            <a:endParaRPr lang="en-US"/>
          </a:p>
        </p:txBody>
      </p:sp>
    </p:spTree>
    <p:extLst>
      <p:ext uri="{BB962C8B-B14F-4D97-AF65-F5344CB8AC3E}">
        <p14:creationId xmlns:p14="http://schemas.microsoft.com/office/powerpoint/2010/main" val="23275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4229-0067-DE36-8906-BC6B216DE994}"/>
              </a:ext>
            </a:extLst>
          </p:cNvPr>
          <p:cNvSpPr>
            <a:spLocks noGrp="1"/>
          </p:cNvSpPr>
          <p:nvPr>
            <p:ph type="title"/>
          </p:nvPr>
        </p:nvSpPr>
        <p:spPr/>
        <p:txBody>
          <a:bodyPr/>
          <a:lstStyle/>
          <a:p>
            <a:r>
              <a:rPr lang="sv-SE" dirty="0" err="1"/>
              <a:t>Example</a:t>
            </a:r>
            <a:r>
              <a:rPr lang="sv-SE" dirty="0"/>
              <a:t>: </a:t>
            </a:r>
            <a:r>
              <a:rPr lang="sv-SE" dirty="0" err="1"/>
              <a:t>Impact</a:t>
            </a:r>
            <a:r>
              <a:rPr lang="sv-SE" dirty="0"/>
              <a:t> </a:t>
            </a:r>
            <a:r>
              <a:rPr lang="sv-SE" dirty="0" err="1"/>
              <a:t>of</a:t>
            </a:r>
            <a:r>
              <a:rPr lang="sv-SE" dirty="0"/>
              <a:t> Passive Voice on </a:t>
            </a:r>
            <a:r>
              <a:rPr lang="sv-SE" dirty="0" err="1"/>
              <a:t>Domain</a:t>
            </a:r>
            <a:r>
              <a:rPr lang="sv-SE" dirty="0"/>
              <a:t> </a:t>
            </a:r>
            <a:r>
              <a:rPr lang="sv-SE" dirty="0" err="1"/>
              <a:t>Modelling</a:t>
            </a:r>
            <a:endParaRPr lang="en-US" dirty="0"/>
          </a:p>
        </p:txBody>
      </p:sp>
      <p:sp>
        <p:nvSpPr>
          <p:cNvPr id="3" name="Content Placeholder 2">
            <a:extLst>
              <a:ext uri="{FF2B5EF4-FFF2-40B4-BE49-F238E27FC236}">
                <a16:creationId xmlns:a16="http://schemas.microsoft.com/office/drawing/2014/main" id="{02962160-5E13-8B87-2CB2-3D55EE980DC9}"/>
              </a:ext>
            </a:extLst>
          </p:cNvPr>
          <p:cNvSpPr>
            <a:spLocks noGrp="1"/>
          </p:cNvSpPr>
          <p:nvPr>
            <p:ph idx="1"/>
          </p:nvPr>
        </p:nvSpPr>
        <p:spPr/>
        <p:txBody>
          <a:bodyPr/>
          <a:lstStyle/>
          <a:p>
            <a:pPr marL="0" indent="0">
              <a:buNone/>
            </a:pPr>
            <a:r>
              <a:rPr lang="sv-SE" dirty="0"/>
              <a:t>(MVT </a:t>
            </a:r>
            <a:r>
              <a:rPr lang="sv-SE" dirty="0" err="1"/>
              <a:t>example</a:t>
            </a:r>
            <a:r>
              <a:rPr lang="sv-SE" dirty="0"/>
              <a:t> </a:t>
            </a:r>
            <a:r>
              <a:rPr lang="sv-SE" dirty="0" err="1"/>
              <a:t>showing</a:t>
            </a:r>
            <a:r>
              <a:rPr lang="sv-SE" dirty="0"/>
              <a:t> </a:t>
            </a:r>
            <a:r>
              <a:rPr lang="sv-SE" dirty="0" err="1"/>
              <a:t>revised</a:t>
            </a:r>
            <a:r>
              <a:rPr lang="sv-SE" dirty="0"/>
              <a:t> </a:t>
            </a:r>
            <a:r>
              <a:rPr lang="sv-SE" dirty="0" err="1"/>
              <a:t>causal</a:t>
            </a:r>
            <a:r>
              <a:rPr lang="sv-SE" dirty="0"/>
              <a:t> </a:t>
            </a:r>
            <a:r>
              <a:rPr lang="sv-SE" dirty="0" err="1"/>
              <a:t>assumptions</a:t>
            </a:r>
            <a:r>
              <a:rPr lang="sv-SE" dirty="0"/>
              <a:t>)</a:t>
            </a:r>
            <a:endParaRPr lang="en-US" dirty="0"/>
          </a:p>
        </p:txBody>
      </p:sp>
      <p:sp>
        <p:nvSpPr>
          <p:cNvPr id="4" name="Date Placeholder 3">
            <a:extLst>
              <a:ext uri="{FF2B5EF4-FFF2-40B4-BE49-F238E27FC236}">
                <a16:creationId xmlns:a16="http://schemas.microsoft.com/office/drawing/2014/main" id="{A090BC88-434C-F66B-D14B-5FD986B27427}"/>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4EB2B373-25FE-3BA8-11BA-5FA8840A8DC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DA79462-D824-1555-5D18-7D7957FA8C2D}"/>
              </a:ext>
            </a:extLst>
          </p:cNvPr>
          <p:cNvSpPr>
            <a:spLocks noGrp="1"/>
          </p:cNvSpPr>
          <p:nvPr>
            <p:ph type="sldNum" sz="quarter" idx="12"/>
          </p:nvPr>
        </p:nvSpPr>
        <p:spPr/>
        <p:txBody>
          <a:bodyPr/>
          <a:lstStyle/>
          <a:p>
            <a:fld id="{0FA2D919-C0DE-4971-A2E9-D4AC0031921B}" type="slidenum">
              <a:rPr lang="en-US" smtClean="0"/>
              <a:t>25</a:t>
            </a:fld>
            <a:endParaRPr lang="en-US"/>
          </a:p>
        </p:txBody>
      </p:sp>
    </p:spTree>
    <p:extLst>
      <p:ext uri="{BB962C8B-B14F-4D97-AF65-F5344CB8AC3E}">
        <p14:creationId xmlns:p14="http://schemas.microsoft.com/office/powerpoint/2010/main" val="4122088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1425-41D5-A26D-781A-36BE6E7DA85F}"/>
              </a:ext>
            </a:extLst>
          </p:cNvPr>
          <p:cNvSpPr>
            <a:spLocks noGrp="1"/>
          </p:cNvSpPr>
          <p:nvPr>
            <p:ph type="title"/>
          </p:nvPr>
        </p:nvSpPr>
        <p:spPr/>
        <p:txBody>
          <a:bodyPr/>
          <a:lstStyle/>
          <a:p>
            <a:r>
              <a:rPr lang="sv-SE" dirty="0" err="1"/>
              <a:t>Conclusion</a:t>
            </a:r>
            <a:endParaRPr lang="en-US" dirty="0"/>
          </a:p>
        </p:txBody>
      </p:sp>
      <p:sp>
        <p:nvSpPr>
          <p:cNvPr id="3" name="Text Placeholder 2">
            <a:extLst>
              <a:ext uri="{FF2B5EF4-FFF2-40B4-BE49-F238E27FC236}">
                <a16:creationId xmlns:a16="http://schemas.microsoft.com/office/drawing/2014/main" id="{1EDF2E0A-B307-EEBF-2CAF-19986907D463}"/>
              </a:ext>
            </a:extLst>
          </p:cNvPr>
          <p:cNvSpPr>
            <a:spLocks noGrp="1"/>
          </p:cNvSpPr>
          <p:nvPr>
            <p:ph type="body" idx="1"/>
          </p:nvPr>
        </p:nvSpPr>
        <p:spPr/>
        <p:txBody>
          <a:bodyPr/>
          <a:lstStyle/>
          <a:p>
            <a:r>
              <a:rPr lang="sv-SE" dirty="0"/>
              <a:t>A Workflow for </a:t>
            </a:r>
            <a:r>
              <a:rPr lang="sv-SE" dirty="0" err="1"/>
              <a:t>Causal</a:t>
            </a:r>
            <a:r>
              <a:rPr lang="sv-SE" dirty="0"/>
              <a:t> </a:t>
            </a:r>
            <a:r>
              <a:rPr lang="sv-SE" dirty="0" err="1"/>
              <a:t>Inference</a:t>
            </a:r>
            <a:r>
              <a:rPr lang="sv-SE" dirty="0"/>
              <a:t> to </a:t>
            </a:r>
            <a:r>
              <a:rPr lang="sv-SE" dirty="0" err="1"/>
              <a:t>take</a:t>
            </a:r>
            <a:r>
              <a:rPr lang="sv-SE" dirty="0"/>
              <a:t> </a:t>
            </a:r>
            <a:r>
              <a:rPr lang="sv-SE" dirty="0" err="1"/>
              <a:t>home</a:t>
            </a:r>
            <a:endParaRPr lang="en-US" dirty="0"/>
          </a:p>
        </p:txBody>
      </p:sp>
      <p:sp>
        <p:nvSpPr>
          <p:cNvPr id="4" name="Date Placeholder 3">
            <a:extLst>
              <a:ext uri="{FF2B5EF4-FFF2-40B4-BE49-F238E27FC236}">
                <a16:creationId xmlns:a16="http://schemas.microsoft.com/office/drawing/2014/main" id="{C6FFC31C-6365-972D-7899-BA4C903714AE}"/>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5AE49F3B-9E1F-366E-1CC5-FBD09FD0172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EAAB1B5D-0DC8-B246-2DC1-9EA9462A48F9}"/>
              </a:ext>
            </a:extLst>
          </p:cNvPr>
          <p:cNvSpPr>
            <a:spLocks noGrp="1"/>
          </p:cNvSpPr>
          <p:nvPr>
            <p:ph type="sldNum" sz="quarter" idx="12"/>
          </p:nvPr>
        </p:nvSpPr>
        <p:spPr/>
        <p:txBody>
          <a:bodyPr/>
          <a:lstStyle/>
          <a:p>
            <a:fld id="{0FA2D919-C0DE-4971-A2E9-D4AC0031921B}" type="slidenum">
              <a:rPr lang="en-US" smtClean="0"/>
              <a:t>26</a:t>
            </a:fld>
            <a:endParaRPr lang="en-US"/>
          </a:p>
        </p:txBody>
      </p:sp>
    </p:spTree>
    <p:extLst>
      <p:ext uri="{BB962C8B-B14F-4D97-AF65-F5344CB8AC3E}">
        <p14:creationId xmlns:p14="http://schemas.microsoft.com/office/powerpoint/2010/main" val="258182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92BD-0D6F-BE7C-7755-464B0439BDE3}"/>
              </a:ext>
            </a:extLst>
          </p:cNvPr>
          <p:cNvSpPr>
            <a:spLocks noGrp="1"/>
          </p:cNvSpPr>
          <p:nvPr>
            <p:ph type="title"/>
          </p:nvPr>
        </p:nvSpPr>
        <p:spPr/>
        <p:txBody>
          <a:bodyPr/>
          <a:lstStyle/>
          <a:p>
            <a:r>
              <a:rPr lang="sv-SE" dirty="0"/>
              <a:t>Outlook</a:t>
            </a:r>
            <a:endParaRPr lang="en-US" dirty="0"/>
          </a:p>
        </p:txBody>
      </p:sp>
      <p:sp>
        <p:nvSpPr>
          <p:cNvPr id="3" name="Text Placeholder 2">
            <a:extLst>
              <a:ext uri="{FF2B5EF4-FFF2-40B4-BE49-F238E27FC236}">
                <a16:creationId xmlns:a16="http://schemas.microsoft.com/office/drawing/2014/main" id="{9C6C5389-C59D-1EBF-53B2-0B5E9D1EAD9F}"/>
              </a:ext>
            </a:extLst>
          </p:cNvPr>
          <p:cNvSpPr>
            <a:spLocks noGrp="1"/>
          </p:cNvSpPr>
          <p:nvPr>
            <p:ph type="body" idx="1"/>
          </p:nvPr>
        </p:nvSpPr>
        <p:spPr/>
        <p:txBody>
          <a:bodyPr/>
          <a:lstStyle/>
          <a:p>
            <a:r>
              <a:rPr lang="en-US" dirty="0"/>
              <a:t>Other Applications and Further Reading</a:t>
            </a:r>
          </a:p>
        </p:txBody>
      </p:sp>
      <p:sp>
        <p:nvSpPr>
          <p:cNvPr id="4" name="Date Placeholder 3">
            <a:extLst>
              <a:ext uri="{FF2B5EF4-FFF2-40B4-BE49-F238E27FC236}">
                <a16:creationId xmlns:a16="http://schemas.microsoft.com/office/drawing/2014/main" id="{63F0472C-413A-FA4F-30E2-39922982E745}"/>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F8920A62-F09B-1264-1865-8823CC7182F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6148DC84-DA46-B0CB-4655-C3BD21E3DC36}"/>
              </a:ext>
            </a:extLst>
          </p:cNvPr>
          <p:cNvSpPr>
            <a:spLocks noGrp="1"/>
          </p:cNvSpPr>
          <p:nvPr>
            <p:ph type="sldNum" sz="quarter" idx="12"/>
          </p:nvPr>
        </p:nvSpPr>
        <p:spPr/>
        <p:txBody>
          <a:bodyPr/>
          <a:lstStyle/>
          <a:p>
            <a:fld id="{0FA2D919-C0DE-4971-A2E9-D4AC0031921B}" type="slidenum">
              <a:rPr lang="en-US" smtClean="0"/>
              <a:t>27</a:t>
            </a:fld>
            <a:endParaRPr lang="en-US"/>
          </a:p>
        </p:txBody>
      </p:sp>
    </p:spTree>
    <p:extLst>
      <p:ext uri="{BB962C8B-B14F-4D97-AF65-F5344CB8AC3E}">
        <p14:creationId xmlns:p14="http://schemas.microsoft.com/office/powerpoint/2010/main" val="419903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37A56C-D953-82A6-A9B1-146498079AA7}"/>
              </a:ext>
            </a:extLst>
          </p:cNvPr>
          <p:cNvSpPr>
            <a:spLocks noGrp="1"/>
          </p:cNvSpPr>
          <p:nvPr>
            <p:ph type="title"/>
          </p:nvPr>
        </p:nvSpPr>
        <p:spPr/>
        <p:txBody>
          <a:bodyPr/>
          <a:lstStyle/>
          <a:p>
            <a:r>
              <a:rPr lang="en-US" dirty="0"/>
              <a:t>Managing Variance Theories</a:t>
            </a:r>
          </a:p>
        </p:txBody>
      </p:sp>
      <p:sp>
        <p:nvSpPr>
          <p:cNvPr id="8" name="Content Placeholder 7">
            <a:extLst>
              <a:ext uri="{FF2B5EF4-FFF2-40B4-BE49-F238E27FC236}">
                <a16:creationId xmlns:a16="http://schemas.microsoft.com/office/drawing/2014/main" id="{4CEA5A94-1AED-C848-113C-8176DE0A357C}"/>
              </a:ext>
            </a:extLst>
          </p:cNvPr>
          <p:cNvSpPr>
            <a:spLocks noGrp="1"/>
          </p:cNvSpPr>
          <p:nvPr>
            <p:ph idx="1"/>
          </p:nvPr>
        </p:nvSpPr>
        <p:spPr/>
        <p:txBody>
          <a:bodyPr/>
          <a:lstStyle/>
          <a:p>
            <a:pPr marL="0" indent="0">
              <a:buNone/>
            </a:pPr>
            <a:r>
              <a:rPr lang="en-US" dirty="0"/>
              <a:t>The process of model comparison lends itself to a transparent evolution of empirical evidence about a phenomenon resulting in a more robust variance theory.</a:t>
            </a:r>
          </a:p>
        </p:txBody>
      </p:sp>
      <p:sp>
        <p:nvSpPr>
          <p:cNvPr id="4" name="Date Placeholder 3">
            <a:extLst>
              <a:ext uri="{FF2B5EF4-FFF2-40B4-BE49-F238E27FC236}">
                <a16:creationId xmlns:a16="http://schemas.microsoft.com/office/drawing/2014/main" id="{0D1B0F45-71BB-C0FC-C9DC-BC6747104E47}"/>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61B69FD3-7D0B-6D23-1397-5C7E1340F110}"/>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87459A2-8AFC-6E00-2F20-E6A9B990E8EF}"/>
              </a:ext>
            </a:extLst>
          </p:cNvPr>
          <p:cNvSpPr>
            <a:spLocks noGrp="1"/>
          </p:cNvSpPr>
          <p:nvPr>
            <p:ph type="sldNum" sz="quarter" idx="12"/>
          </p:nvPr>
        </p:nvSpPr>
        <p:spPr/>
        <p:txBody>
          <a:bodyPr/>
          <a:lstStyle/>
          <a:p>
            <a:fld id="{0FA2D919-C0DE-4971-A2E9-D4AC0031921B}" type="slidenum">
              <a:rPr lang="en-US" smtClean="0"/>
              <a:t>28</a:t>
            </a:fld>
            <a:endParaRPr lang="en-US"/>
          </a:p>
        </p:txBody>
      </p:sp>
      <p:sp>
        <p:nvSpPr>
          <p:cNvPr id="10" name="TextBox 9">
            <a:extLst>
              <a:ext uri="{FF2B5EF4-FFF2-40B4-BE49-F238E27FC236}">
                <a16:creationId xmlns:a16="http://schemas.microsoft.com/office/drawing/2014/main" id="{A47BAAC6-A2A5-07BB-EAFF-FE362C2974BB}"/>
              </a:ext>
            </a:extLst>
          </p:cNvPr>
          <p:cNvSpPr txBox="1"/>
          <p:nvPr/>
        </p:nvSpPr>
        <p:spPr>
          <a:xfrm>
            <a:off x="838200" y="5530632"/>
            <a:ext cx="6096000" cy="646331"/>
          </a:xfrm>
          <a:prstGeom prst="rect">
            <a:avLst/>
          </a:prstGeom>
          <a:noFill/>
        </p:spPr>
        <p:txBody>
          <a:bodyPr wrap="square">
            <a:spAutoFit/>
          </a:bodyPr>
          <a:lstStyle/>
          <a:p>
            <a:r>
              <a:rPr lang="en-US" sz="1200" dirty="0"/>
              <a:t>Frattini, J., Fischbach, J., Fucci, D., Unterkalmsteiner, M., &amp; Mendez, D. (2024). Replications, Revisions, and </a:t>
            </a:r>
            <a:r>
              <a:rPr lang="en-US" sz="1200" dirty="0" err="1"/>
              <a:t>Reanalyses</a:t>
            </a:r>
            <a:r>
              <a:rPr lang="en-US" sz="1200" dirty="0"/>
              <a:t>: Managing Variance Theories in Software Engineering. </a:t>
            </a:r>
            <a:r>
              <a:rPr lang="en-US" sz="1200" i="1" dirty="0" err="1"/>
              <a:t>arXiv</a:t>
            </a:r>
            <a:r>
              <a:rPr lang="en-US" sz="1200" i="1" dirty="0"/>
              <a:t> preprint arXiv:2412.12634</a:t>
            </a:r>
            <a:r>
              <a:rPr lang="en-US" sz="1200" dirty="0"/>
              <a:t>.</a:t>
            </a:r>
          </a:p>
        </p:txBody>
      </p:sp>
    </p:spTree>
    <p:extLst>
      <p:ext uri="{BB962C8B-B14F-4D97-AF65-F5344CB8AC3E}">
        <p14:creationId xmlns:p14="http://schemas.microsoft.com/office/powerpoint/2010/main" val="29962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53A2-635D-D196-13E6-9B73628B682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A040065-F1B8-AA14-7EFC-EA871BB07DEA}"/>
              </a:ext>
            </a:extLst>
          </p:cNvPr>
          <p:cNvSpPr>
            <a:spLocks noGrp="1"/>
          </p:cNvSpPr>
          <p:nvPr>
            <p:ph type="title"/>
          </p:nvPr>
        </p:nvSpPr>
        <p:spPr/>
        <p:txBody>
          <a:bodyPr/>
          <a:lstStyle/>
          <a:p>
            <a:r>
              <a:rPr lang="en-US" dirty="0"/>
              <a:t>Managing Variance Theories</a:t>
            </a:r>
          </a:p>
        </p:txBody>
      </p:sp>
      <p:pic>
        <p:nvPicPr>
          <p:cNvPr id="3" name="Content Placeholder 2">
            <a:extLst>
              <a:ext uri="{FF2B5EF4-FFF2-40B4-BE49-F238E27FC236}">
                <a16:creationId xmlns:a16="http://schemas.microsoft.com/office/drawing/2014/main" id="{8B00DE07-9858-5912-4A7F-B550A583B546}"/>
              </a:ext>
            </a:extLst>
          </p:cNvPr>
          <p:cNvPicPr>
            <a:picLocks noGrp="1" noChangeAspect="1"/>
          </p:cNvPicPr>
          <p:nvPr>
            <p:ph idx="1"/>
          </p:nvPr>
        </p:nvPicPr>
        <p:blipFill>
          <a:blip r:embed="rId2"/>
          <a:stretch>
            <a:fillRect/>
          </a:stretch>
        </p:blipFill>
        <p:spPr>
          <a:xfrm>
            <a:off x="1932725" y="1617876"/>
            <a:ext cx="8326549" cy="4351338"/>
          </a:xfrm>
        </p:spPr>
      </p:pic>
      <p:sp>
        <p:nvSpPr>
          <p:cNvPr id="4" name="Date Placeholder 3">
            <a:extLst>
              <a:ext uri="{FF2B5EF4-FFF2-40B4-BE49-F238E27FC236}">
                <a16:creationId xmlns:a16="http://schemas.microsoft.com/office/drawing/2014/main" id="{259B269D-C91F-2931-9E93-31524417B020}"/>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FE9F5B1A-765E-F28A-8E46-F2C4ACED6FED}"/>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F5694023-86A0-299B-13C7-8F737C2A0B41}"/>
              </a:ext>
            </a:extLst>
          </p:cNvPr>
          <p:cNvSpPr>
            <a:spLocks noGrp="1"/>
          </p:cNvSpPr>
          <p:nvPr>
            <p:ph type="sldNum" sz="quarter" idx="12"/>
          </p:nvPr>
        </p:nvSpPr>
        <p:spPr/>
        <p:txBody>
          <a:bodyPr/>
          <a:lstStyle/>
          <a:p>
            <a:fld id="{0FA2D919-C0DE-4971-A2E9-D4AC0031921B}" type="slidenum">
              <a:rPr lang="en-US" smtClean="0"/>
              <a:t>29</a:t>
            </a:fld>
            <a:endParaRPr lang="en-US"/>
          </a:p>
        </p:txBody>
      </p:sp>
      <p:sp>
        <p:nvSpPr>
          <p:cNvPr id="10" name="TextBox 9">
            <a:extLst>
              <a:ext uri="{FF2B5EF4-FFF2-40B4-BE49-F238E27FC236}">
                <a16:creationId xmlns:a16="http://schemas.microsoft.com/office/drawing/2014/main" id="{0E870CA0-C2A4-E223-2F96-8B9FAE46426B}"/>
              </a:ext>
            </a:extLst>
          </p:cNvPr>
          <p:cNvSpPr txBox="1"/>
          <p:nvPr/>
        </p:nvSpPr>
        <p:spPr>
          <a:xfrm>
            <a:off x="838200" y="5969214"/>
            <a:ext cx="6096000" cy="415498"/>
          </a:xfrm>
          <a:prstGeom prst="rect">
            <a:avLst/>
          </a:prstGeom>
          <a:noFill/>
        </p:spPr>
        <p:txBody>
          <a:bodyPr wrap="square">
            <a:spAutoFit/>
          </a:bodyPr>
          <a:lstStyle/>
          <a:p>
            <a:r>
              <a:rPr lang="en-US" sz="1050" dirty="0"/>
              <a:t>Frattini, J., Fischbach, J., Fucci, D., Unterkalmsteiner, M., &amp; Mendez, D. (2024). Replications, Revisions, and </a:t>
            </a:r>
            <a:r>
              <a:rPr lang="en-US" sz="1050" dirty="0" err="1"/>
              <a:t>Reanalyses</a:t>
            </a:r>
            <a:r>
              <a:rPr lang="en-US" sz="1050" dirty="0"/>
              <a:t>: Managing Variance Theories in Software Engineering. </a:t>
            </a:r>
            <a:r>
              <a:rPr lang="en-US" sz="1050" i="1" dirty="0" err="1"/>
              <a:t>arXiv</a:t>
            </a:r>
            <a:r>
              <a:rPr lang="en-US" sz="1050" i="1" dirty="0"/>
              <a:t> preprint </a:t>
            </a:r>
            <a:r>
              <a:rPr lang="en-US" sz="1050" i="1" dirty="0">
                <a:hlinkClick r:id="rId3"/>
              </a:rPr>
              <a:t>arXiv:2412.12634</a:t>
            </a:r>
            <a:r>
              <a:rPr lang="en-US" sz="1050" dirty="0"/>
              <a:t>.</a:t>
            </a:r>
          </a:p>
        </p:txBody>
      </p:sp>
    </p:spTree>
    <p:extLst>
      <p:ext uri="{BB962C8B-B14F-4D97-AF65-F5344CB8AC3E}">
        <p14:creationId xmlns:p14="http://schemas.microsoft.com/office/powerpoint/2010/main" val="73571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63765-6F2B-E7EE-DB2E-2917F410214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3067B897-F929-1DAB-9217-DC94745E42AD}"/>
              </a:ext>
            </a:extLst>
          </p:cNvPr>
          <p:cNvSpPr>
            <a:spLocks noGrp="1"/>
          </p:cNvSpPr>
          <p:nvPr>
            <p:ph type="body" idx="1"/>
          </p:nvPr>
        </p:nvSpPr>
        <p:spPr/>
        <p:txBody>
          <a:bodyPr/>
          <a:lstStyle/>
          <a:p>
            <a:r>
              <a:rPr lang="en-US" dirty="0"/>
              <a:t>Goals and Expectations</a:t>
            </a:r>
          </a:p>
        </p:txBody>
      </p:sp>
      <p:sp>
        <p:nvSpPr>
          <p:cNvPr id="4" name="Date Placeholder 3">
            <a:extLst>
              <a:ext uri="{FF2B5EF4-FFF2-40B4-BE49-F238E27FC236}">
                <a16:creationId xmlns:a16="http://schemas.microsoft.com/office/drawing/2014/main" id="{EF54AFD4-05CC-B4A2-9CC0-2CE880BE60AE}"/>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B2B5EEB5-6E9B-1E0C-19C8-42EEA3311B15}"/>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4626182-BD5C-EB4B-B865-8BB65026A580}"/>
              </a:ext>
            </a:extLst>
          </p:cNvPr>
          <p:cNvSpPr>
            <a:spLocks noGrp="1"/>
          </p:cNvSpPr>
          <p:nvPr>
            <p:ph type="sldNum" sz="quarter" idx="12"/>
          </p:nvPr>
        </p:nvSpPr>
        <p:spPr/>
        <p:txBody>
          <a:bodyPr/>
          <a:lstStyle/>
          <a:p>
            <a:fld id="{0FA2D919-C0DE-4971-A2E9-D4AC0031921B}" type="slidenum">
              <a:rPr lang="en-US" smtClean="0"/>
              <a:t>3</a:t>
            </a:fld>
            <a:endParaRPr lang="en-US"/>
          </a:p>
        </p:txBody>
      </p:sp>
    </p:spTree>
    <p:extLst>
      <p:ext uri="{BB962C8B-B14F-4D97-AF65-F5344CB8AC3E}">
        <p14:creationId xmlns:p14="http://schemas.microsoft.com/office/powerpoint/2010/main" val="351855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0654-B77D-8016-A924-DFB27C933CE1}"/>
              </a:ext>
            </a:extLst>
          </p:cNvPr>
          <p:cNvSpPr>
            <a:spLocks noGrp="1"/>
          </p:cNvSpPr>
          <p:nvPr>
            <p:ph type="title"/>
          </p:nvPr>
        </p:nvSpPr>
        <p:spPr/>
        <p:txBody>
          <a:bodyPr/>
          <a:lstStyle/>
          <a:p>
            <a:r>
              <a:rPr lang="sv-SE" dirty="0" err="1"/>
              <a:t>Causal</a:t>
            </a:r>
            <a:r>
              <a:rPr lang="sv-SE" dirty="0"/>
              <a:t> </a:t>
            </a:r>
            <a:r>
              <a:rPr lang="sv-SE" dirty="0" err="1"/>
              <a:t>Inference</a:t>
            </a:r>
            <a:r>
              <a:rPr lang="sv-SE" dirty="0"/>
              <a:t> for </a:t>
            </a:r>
            <a:r>
              <a:rPr lang="sv-SE" dirty="0" err="1"/>
              <a:t>Requirements</a:t>
            </a:r>
            <a:r>
              <a:rPr lang="sv-SE" dirty="0"/>
              <a:t> </a:t>
            </a:r>
            <a:r>
              <a:rPr lang="sv-SE" dirty="0" err="1"/>
              <a:t>Engineering</a:t>
            </a:r>
            <a:endParaRPr lang="en-US" dirty="0"/>
          </a:p>
        </p:txBody>
      </p:sp>
      <p:sp>
        <p:nvSpPr>
          <p:cNvPr id="3" name="Content Placeholder 2">
            <a:extLst>
              <a:ext uri="{FF2B5EF4-FFF2-40B4-BE49-F238E27FC236}">
                <a16:creationId xmlns:a16="http://schemas.microsoft.com/office/drawing/2014/main" id="{09051662-1295-5DC6-1A2F-805B39EA986E}"/>
              </a:ext>
            </a:extLst>
          </p:cNvPr>
          <p:cNvSpPr>
            <a:spLocks noGrp="1"/>
          </p:cNvSpPr>
          <p:nvPr>
            <p:ph idx="1"/>
          </p:nvPr>
        </p:nvSpPr>
        <p:spPr/>
        <p:txBody>
          <a:bodyPr/>
          <a:lstStyle/>
          <a:p>
            <a:pPr marL="0" indent="0">
              <a:buNone/>
            </a:pPr>
            <a:endParaRPr lang="en-US" dirty="0"/>
          </a:p>
        </p:txBody>
      </p:sp>
      <p:sp>
        <p:nvSpPr>
          <p:cNvPr id="4" name="Date Placeholder 3">
            <a:extLst>
              <a:ext uri="{FF2B5EF4-FFF2-40B4-BE49-F238E27FC236}">
                <a16:creationId xmlns:a16="http://schemas.microsoft.com/office/drawing/2014/main" id="{2CD2663B-F13E-9D7E-FC04-2D6F917F9AFE}"/>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5B11AC17-3609-8B06-5914-7085578185A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7D902BF-5B4E-2A0B-6761-CE7079777429}"/>
              </a:ext>
            </a:extLst>
          </p:cNvPr>
          <p:cNvSpPr>
            <a:spLocks noGrp="1"/>
          </p:cNvSpPr>
          <p:nvPr>
            <p:ph type="sldNum" sz="quarter" idx="12"/>
          </p:nvPr>
        </p:nvSpPr>
        <p:spPr/>
        <p:txBody>
          <a:bodyPr/>
          <a:lstStyle/>
          <a:p>
            <a:fld id="{0FA2D919-C0DE-4971-A2E9-D4AC0031921B}" type="slidenum">
              <a:rPr lang="en-US" smtClean="0"/>
              <a:t>30</a:t>
            </a:fld>
            <a:endParaRPr lang="en-US"/>
          </a:p>
        </p:txBody>
      </p:sp>
    </p:spTree>
    <p:extLst>
      <p:ext uri="{BB962C8B-B14F-4D97-AF65-F5344CB8AC3E}">
        <p14:creationId xmlns:p14="http://schemas.microsoft.com/office/powerpoint/2010/main" val="2439786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89641E-E9C1-B740-61BA-2D95BD4AC58C}"/>
              </a:ext>
            </a:extLst>
          </p:cNvPr>
          <p:cNvSpPr>
            <a:spLocks noGrp="1"/>
          </p:cNvSpPr>
          <p:nvPr>
            <p:ph type="title"/>
          </p:nvPr>
        </p:nvSpPr>
        <p:spPr/>
        <p:txBody>
          <a:bodyPr/>
          <a:lstStyle/>
          <a:p>
            <a:r>
              <a:rPr lang="sv-SE" dirty="0"/>
              <a:t>Reading list</a:t>
            </a:r>
            <a:endParaRPr lang="en-US" dirty="0"/>
          </a:p>
        </p:txBody>
      </p:sp>
      <p:sp>
        <p:nvSpPr>
          <p:cNvPr id="8" name="Content Placeholder 7">
            <a:extLst>
              <a:ext uri="{FF2B5EF4-FFF2-40B4-BE49-F238E27FC236}">
                <a16:creationId xmlns:a16="http://schemas.microsoft.com/office/drawing/2014/main" id="{3A1AEDDC-AB7A-3745-623D-18D396FADAB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15E3BDD-6671-39CF-E4DA-60258EEF38F2}"/>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D132D39E-0BEE-7E00-45F2-E07F008EBB9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6FD6B6B-6D1E-47EC-3DE7-DC42089E75F4}"/>
              </a:ext>
            </a:extLst>
          </p:cNvPr>
          <p:cNvSpPr>
            <a:spLocks noGrp="1"/>
          </p:cNvSpPr>
          <p:nvPr>
            <p:ph type="sldNum" sz="quarter" idx="12"/>
          </p:nvPr>
        </p:nvSpPr>
        <p:spPr/>
        <p:txBody>
          <a:bodyPr/>
          <a:lstStyle/>
          <a:p>
            <a:fld id="{0FA2D919-C0DE-4971-A2E9-D4AC0031921B}" type="slidenum">
              <a:rPr lang="en-US" smtClean="0"/>
              <a:t>31</a:t>
            </a:fld>
            <a:endParaRPr lang="en-US"/>
          </a:p>
        </p:txBody>
      </p:sp>
    </p:spTree>
    <p:extLst>
      <p:ext uri="{BB962C8B-B14F-4D97-AF65-F5344CB8AC3E}">
        <p14:creationId xmlns:p14="http://schemas.microsoft.com/office/powerpoint/2010/main" val="3169069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D306-394C-D90B-E46B-8766697F91E3}"/>
              </a:ext>
            </a:extLst>
          </p:cNvPr>
          <p:cNvSpPr>
            <a:spLocks noGrp="1"/>
          </p:cNvSpPr>
          <p:nvPr>
            <p:ph type="title"/>
          </p:nvPr>
        </p:nvSpPr>
        <p:spPr/>
        <p:txBody>
          <a:bodyPr/>
          <a:lstStyle/>
          <a:p>
            <a:r>
              <a:rPr lang="sv-SE" dirty="0" err="1"/>
              <a:t>Closing</a:t>
            </a:r>
            <a:endParaRPr lang="en-US" dirty="0"/>
          </a:p>
        </p:txBody>
      </p:sp>
      <p:sp>
        <p:nvSpPr>
          <p:cNvPr id="3" name="Text Placeholder 2">
            <a:extLst>
              <a:ext uri="{FF2B5EF4-FFF2-40B4-BE49-F238E27FC236}">
                <a16:creationId xmlns:a16="http://schemas.microsoft.com/office/drawing/2014/main" id="{705CC634-B326-28D2-1E1B-1335D2E6F34A}"/>
              </a:ext>
            </a:extLst>
          </p:cNvPr>
          <p:cNvSpPr>
            <a:spLocks noGrp="1"/>
          </p:cNvSpPr>
          <p:nvPr>
            <p:ph type="body" idx="1"/>
          </p:nvPr>
        </p:nvSpPr>
        <p:spPr/>
        <p:txBody>
          <a:bodyPr/>
          <a:lstStyle/>
          <a:p>
            <a:r>
              <a:rPr lang="sv-SE" dirty="0" err="1"/>
              <a:t>Open</a:t>
            </a:r>
            <a:r>
              <a:rPr lang="sv-SE" dirty="0"/>
              <a:t> Exchange</a:t>
            </a:r>
            <a:endParaRPr lang="en-US" dirty="0"/>
          </a:p>
        </p:txBody>
      </p:sp>
      <p:sp>
        <p:nvSpPr>
          <p:cNvPr id="4" name="Date Placeholder 3">
            <a:extLst>
              <a:ext uri="{FF2B5EF4-FFF2-40B4-BE49-F238E27FC236}">
                <a16:creationId xmlns:a16="http://schemas.microsoft.com/office/drawing/2014/main" id="{B75457D0-EAB0-CA67-1503-C17A741D9495}"/>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D1744D75-142B-E740-59FA-F85F4F09805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C825405C-2108-A843-CD1A-1AECD6BF7A70}"/>
              </a:ext>
            </a:extLst>
          </p:cNvPr>
          <p:cNvSpPr>
            <a:spLocks noGrp="1"/>
          </p:cNvSpPr>
          <p:nvPr>
            <p:ph type="sldNum" sz="quarter" idx="12"/>
          </p:nvPr>
        </p:nvSpPr>
        <p:spPr/>
        <p:txBody>
          <a:bodyPr/>
          <a:lstStyle/>
          <a:p>
            <a:fld id="{0FA2D919-C0DE-4971-A2E9-D4AC0031921B}" type="slidenum">
              <a:rPr lang="en-US" smtClean="0"/>
              <a:t>32</a:t>
            </a:fld>
            <a:endParaRPr lang="en-US"/>
          </a:p>
        </p:txBody>
      </p:sp>
    </p:spTree>
    <p:extLst>
      <p:ext uri="{BB962C8B-B14F-4D97-AF65-F5344CB8AC3E}">
        <p14:creationId xmlns:p14="http://schemas.microsoft.com/office/powerpoint/2010/main" val="3760947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577528-D62A-74DF-7D57-3726B1BBE424}"/>
              </a:ext>
            </a:extLst>
          </p:cNvPr>
          <p:cNvSpPr>
            <a:spLocks noGrp="1"/>
          </p:cNvSpPr>
          <p:nvPr>
            <p:ph type="title"/>
          </p:nvPr>
        </p:nvSpPr>
        <p:spPr/>
        <p:txBody>
          <a:bodyPr/>
          <a:lstStyle/>
          <a:p>
            <a:r>
              <a:rPr lang="sv-SE" dirty="0"/>
              <a:t>Material</a:t>
            </a:r>
            <a:endParaRPr lang="en-US" dirty="0"/>
          </a:p>
        </p:txBody>
      </p:sp>
      <p:sp>
        <p:nvSpPr>
          <p:cNvPr id="8" name="Content Placeholder 7">
            <a:extLst>
              <a:ext uri="{FF2B5EF4-FFF2-40B4-BE49-F238E27FC236}">
                <a16:creationId xmlns:a16="http://schemas.microsoft.com/office/drawing/2014/main" id="{7000BD61-F927-9C7C-27C5-FA80F709750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D694583-67E3-567A-CE99-BF15A055B5B1}"/>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4B16ED83-2453-0BBC-0605-02E22ADEB2D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B60453BF-A770-D155-739E-B37782C6D32E}"/>
              </a:ext>
            </a:extLst>
          </p:cNvPr>
          <p:cNvSpPr>
            <a:spLocks noGrp="1"/>
          </p:cNvSpPr>
          <p:nvPr>
            <p:ph type="sldNum" sz="quarter" idx="12"/>
          </p:nvPr>
        </p:nvSpPr>
        <p:spPr/>
        <p:txBody>
          <a:bodyPr/>
          <a:lstStyle/>
          <a:p>
            <a:fld id="{0FA2D919-C0DE-4971-A2E9-D4AC0031921B}" type="slidenum">
              <a:rPr lang="en-US" smtClean="0"/>
              <a:t>33</a:t>
            </a:fld>
            <a:endParaRPr lang="en-US"/>
          </a:p>
        </p:txBody>
      </p:sp>
    </p:spTree>
    <p:extLst>
      <p:ext uri="{BB962C8B-B14F-4D97-AF65-F5344CB8AC3E}">
        <p14:creationId xmlns:p14="http://schemas.microsoft.com/office/powerpoint/2010/main" val="1540310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8C8-7F98-28A0-5D24-9C3BE37DACA1}"/>
              </a:ext>
            </a:extLst>
          </p:cNvPr>
          <p:cNvSpPr>
            <a:spLocks noGrp="1"/>
          </p:cNvSpPr>
          <p:nvPr>
            <p:ph type="title"/>
          </p:nvPr>
        </p:nvSpPr>
        <p:spPr/>
        <p:txBody>
          <a:bodyPr/>
          <a:lstStyle/>
          <a:p>
            <a:r>
              <a:rPr lang="sv-SE" dirty="0" err="1"/>
              <a:t>References</a:t>
            </a:r>
            <a:endParaRPr lang="en-US" dirty="0"/>
          </a:p>
        </p:txBody>
      </p:sp>
      <p:sp>
        <p:nvSpPr>
          <p:cNvPr id="3" name="Content Placeholder 2">
            <a:extLst>
              <a:ext uri="{FF2B5EF4-FFF2-40B4-BE49-F238E27FC236}">
                <a16:creationId xmlns:a16="http://schemas.microsoft.com/office/drawing/2014/main" id="{1761E54D-C595-435D-FF0E-6BD90DBC3B8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1735866-D517-98FE-8405-4A82D1B88175}"/>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4D8FA0E3-97C6-027F-7DC6-4C018A780D99}"/>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3935912-01B8-B6EC-6485-5842149F9C16}"/>
              </a:ext>
            </a:extLst>
          </p:cNvPr>
          <p:cNvSpPr>
            <a:spLocks noGrp="1"/>
          </p:cNvSpPr>
          <p:nvPr>
            <p:ph type="sldNum" sz="quarter" idx="12"/>
          </p:nvPr>
        </p:nvSpPr>
        <p:spPr/>
        <p:txBody>
          <a:bodyPr/>
          <a:lstStyle/>
          <a:p>
            <a:fld id="{0FA2D919-C0DE-4971-A2E9-D4AC0031921B}" type="slidenum">
              <a:rPr lang="en-US" smtClean="0"/>
              <a:t>34</a:t>
            </a:fld>
            <a:endParaRPr lang="en-US"/>
          </a:p>
        </p:txBody>
      </p:sp>
    </p:spTree>
    <p:extLst>
      <p:ext uri="{BB962C8B-B14F-4D97-AF65-F5344CB8AC3E}">
        <p14:creationId xmlns:p14="http://schemas.microsoft.com/office/powerpoint/2010/main" val="421652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496814-E6E8-AF59-48EA-2C88428A6AFE}"/>
              </a:ext>
            </a:extLst>
          </p:cNvPr>
          <p:cNvSpPr>
            <a:spLocks noGrp="1"/>
          </p:cNvSpPr>
          <p:nvPr>
            <p:ph type="title"/>
          </p:nvPr>
        </p:nvSpPr>
        <p:spPr/>
        <p:txBody>
          <a:bodyPr/>
          <a:lstStyle/>
          <a:p>
            <a:r>
              <a:rPr lang="sv-SE" dirty="0"/>
              <a:t>State-</a:t>
            </a:r>
            <a:r>
              <a:rPr lang="sv-SE" dirty="0" err="1"/>
              <a:t>of</a:t>
            </a:r>
            <a:r>
              <a:rPr lang="sv-SE" dirty="0"/>
              <a:t>-the-art</a:t>
            </a:r>
            <a:endParaRPr lang="en-US" dirty="0"/>
          </a:p>
        </p:txBody>
      </p:sp>
      <p:sp>
        <p:nvSpPr>
          <p:cNvPr id="8" name="Content Placeholder 7">
            <a:extLst>
              <a:ext uri="{FF2B5EF4-FFF2-40B4-BE49-F238E27FC236}">
                <a16:creationId xmlns:a16="http://schemas.microsoft.com/office/drawing/2014/main" id="{7DD7DFB8-E238-3317-DA35-DF2CD6FE75F7}"/>
              </a:ext>
            </a:extLst>
          </p:cNvPr>
          <p:cNvSpPr>
            <a:spLocks noGrp="1"/>
          </p:cNvSpPr>
          <p:nvPr>
            <p:ph idx="1"/>
          </p:nvPr>
        </p:nvSpPr>
        <p:spPr/>
        <p:txBody>
          <a:bodyPr/>
          <a:lstStyle/>
          <a:p>
            <a:pPr marL="0" indent="0">
              <a:buNone/>
            </a:pPr>
            <a:endParaRPr lang="en-US" dirty="0"/>
          </a:p>
        </p:txBody>
      </p:sp>
      <p:sp>
        <p:nvSpPr>
          <p:cNvPr id="4" name="Date Placeholder 3">
            <a:extLst>
              <a:ext uri="{FF2B5EF4-FFF2-40B4-BE49-F238E27FC236}">
                <a16:creationId xmlns:a16="http://schemas.microsoft.com/office/drawing/2014/main" id="{F68BFACD-3B4A-CB5E-645E-3446E72AE50C}"/>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0C36527D-ED42-3A78-13DC-DBB30CC0671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D17868A-84F4-286C-CD7B-0C1A6006F032}"/>
              </a:ext>
            </a:extLst>
          </p:cNvPr>
          <p:cNvSpPr>
            <a:spLocks noGrp="1"/>
          </p:cNvSpPr>
          <p:nvPr>
            <p:ph type="sldNum" sz="quarter" idx="12"/>
          </p:nvPr>
        </p:nvSpPr>
        <p:spPr/>
        <p:txBody>
          <a:bodyPr/>
          <a:lstStyle/>
          <a:p>
            <a:fld id="{0FA2D919-C0DE-4971-A2E9-D4AC0031921B}" type="slidenum">
              <a:rPr lang="en-US" smtClean="0"/>
              <a:t>4</a:t>
            </a:fld>
            <a:endParaRPr lang="en-US"/>
          </a:p>
        </p:txBody>
      </p:sp>
    </p:spTree>
    <p:extLst>
      <p:ext uri="{BB962C8B-B14F-4D97-AF65-F5344CB8AC3E}">
        <p14:creationId xmlns:p14="http://schemas.microsoft.com/office/powerpoint/2010/main" val="417453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C81C-A1BF-D1B7-2640-4711CFF699F8}"/>
              </a:ext>
            </a:extLst>
          </p:cNvPr>
          <p:cNvSpPr>
            <a:spLocks noGrp="1"/>
          </p:cNvSpPr>
          <p:nvPr>
            <p:ph type="title"/>
          </p:nvPr>
        </p:nvSpPr>
        <p:spPr/>
        <p:txBody>
          <a:bodyPr/>
          <a:lstStyle/>
          <a:p>
            <a:r>
              <a:rPr lang="en-US" dirty="0"/>
              <a:t>Correlation versus Causality</a:t>
            </a:r>
          </a:p>
        </p:txBody>
      </p:sp>
      <p:sp>
        <p:nvSpPr>
          <p:cNvPr id="3" name="Content Placeholder 2">
            <a:extLst>
              <a:ext uri="{FF2B5EF4-FFF2-40B4-BE49-F238E27FC236}">
                <a16:creationId xmlns:a16="http://schemas.microsoft.com/office/drawing/2014/main" id="{FA80506F-FEDE-9318-E20E-0AA487F45151}"/>
              </a:ext>
            </a:extLst>
          </p:cNvPr>
          <p:cNvSpPr>
            <a:spLocks noGrp="1"/>
          </p:cNvSpPr>
          <p:nvPr>
            <p:ph idx="1"/>
          </p:nvPr>
        </p:nvSpPr>
        <p:spPr/>
        <p:txBody>
          <a:bodyPr/>
          <a:lstStyle/>
          <a:p>
            <a:pPr marL="0" indent="0">
              <a:buNone/>
            </a:pPr>
            <a:r>
              <a:rPr lang="en-US" dirty="0"/>
              <a:t>Correlation: When we observe X, we also observe Y.</a:t>
            </a:r>
          </a:p>
          <a:p>
            <a:pPr marL="0" indent="0">
              <a:buNone/>
            </a:pPr>
            <a:r>
              <a:rPr lang="en-US" dirty="0"/>
              <a:t>Causality: When we do X, we observe Y.</a:t>
            </a:r>
          </a:p>
          <a:p>
            <a:pPr marL="0" indent="0">
              <a:buNone/>
            </a:pPr>
            <a:endParaRPr lang="en-US" dirty="0"/>
          </a:p>
          <a:p>
            <a:pPr marL="0" indent="0">
              <a:buNone/>
            </a:pPr>
            <a:r>
              <a:rPr lang="en-US" dirty="0"/>
              <a:t>Only causal relationships give us reliable recommendation on how to act, and therefore, how to make a positive impact on the target audience of our research (i.e., RE/SE practitioners).</a:t>
            </a:r>
          </a:p>
          <a:p>
            <a:pPr marL="0" indent="0">
              <a:buNone/>
            </a:pPr>
            <a:r>
              <a:rPr lang="en-US" dirty="0"/>
              <a:t>Data alone cannot give us causal inference – we must also know about how the data emerged (we’ll revisit this statement later).</a:t>
            </a:r>
          </a:p>
        </p:txBody>
      </p:sp>
      <p:sp>
        <p:nvSpPr>
          <p:cNvPr id="4" name="Date Placeholder 3">
            <a:extLst>
              <a:ext uri="{FF2B5EF4-FFF2-40B4-BE49-F238E27FC236}">
                <a16:creationId xmlns:a16="http://schemas.microsoft.com/office/drawing/2014/main" id="{72313719-8DAA-FA36-43B1-A46D784E2763}"/>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3633E04D-DEE9-84E5-4792-98F8AEAFB76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49DE150-6A02-E9B2-9B95-D357B96496D9}"/>
              </a:ext>
            </a:extLst>
          </p:cNvPr>
          <p:cNvSpPr>
            <a:spLocks noGrp="1"/>
          </p:cNvSpPr>
          <p:nvPr>
            <p:ph type="sldNum" sz="quarter" idx="12"/>
          </p:nvPr>
        </p:nvSpPr>
        <p:spPr/>
        <p:txBody>
          <a:bodyPr/>
          <a:lstStyle/>
          <a:p>
            <a:fld id="{0FA2D919-C0DE-4971-A2E9-D4AC0031921B}" type="slidenum">
              <a:rPr lang="en-US" smtClean="0"/>
              <a:t>5</a:t>
            </a:fld>
            <a:endParaRPr lang="en-US"/>
          </a:p>
        </p:txBody>
      </p:sp>
    </p:spTree>
    <p:extLst>
      <p:ext uri="{BB962C8B-B14F-4D97-AF65-F5344CB8AC3E}">
        <p14:creationId xmlns:p14="http://schemas.microsoft.com/office/powerpoint/2010/main" val="113019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6E0F-6D3C-7CB6-3EBC-D30E7B418EA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7D9E17BD-9ECC-584F-CE66-DA619E01909F}"/>
              </a:ext>
            </a:extLst>
          </p:cNvPr>
          <p:cNvSpPr>
            <a:spLocks noGrp="1"/>
          </p:cNvSpPr>
          <p:nvPr>
            <p:ph idx="1"/>
          </p:nvPr>
        </p:nvSpPr>
        <p:spPr/>
        <p:txBody>
          <a:bodyPr/>
          <a:lstStyle/>
          <a:p>
            <a:pPr marL="0" indent="0">
              <a:buNone/>
            </a:pPr>
            <a:r>
              <a:rPr lang="sv-SE" dirty="0" err="1"/>
              <a:t>One</a:t>
            </a:r>
            <a:r>
              <a:rPr lang="sv-SE" dirty="0"/>
              <a:t> ”straightforward” fix to </a:t>
            </a:r>
            <a:r>
              <a:rPr lang="sv-SE" dirty="0" err="1"/>
              <a:t>distinguish</a:t>
            </a:r>
            <a:r>
              <a:rPr lang="sv-SE" dirty="0"/>
              <a:t> </a:t>
            </a:r>
            <a:r>
              <a:rPr lang="sv-SE" dirty="0" err="1"/>
              <a:t>correlation</a:t>
            </a:r>
            <a:r>
              <a:rPr lang="sv-SE" dirty="0"/>
              <a:t> from </a:t>
            </a:r>
            <a:r>
              <a:rPr lang="sv-SE" dirty="0" err="1"/>
              <a:t>causality</a:t>
            </a:r>
            <a:r>
              <a:rPr lang="sv-SE" dirty="0"/>
              <a:t>: </a:t>
            </a:r>
            <a:r>
              <a:rPr lang="sv-SE" dirty="0" err="1"/>
              <a:t>conduct</a:t>
            </a:r>
            <a:r>
              <a:rPr lang="sv-SE" dirty="0"/>
              <a:t> an experimental </a:t>
            </a:r>
            <a:r>
              <a:rPr lang="sv-SE" dirty="0" err="1"/>
              <a:t>study</a:t>
            </a:r>
            <a:r>
              <a:rPr lang="sv-SE" dirty="0"/>
              <a:t>, </a:t>
            </a:r>
            <a:r>
              <a:rPr lang="sv-SE" dirty="0" err="1"/>
              <a:t>where</a:t>
            </a:r>
            <a:r>
              <a:rPr lang="sv-SE" dirty="0"/>
              <a:t> </a:t>
            </a:r>
            <a:r>
              <a:rPr lang="sv-SE" dirty="0" err="1"/>
              <a:t>we</a:t>
            </a:r>
            <a:r>
              <a:rPr lang="sv-SE" dirty="0"/>
              <a:t> </a:t>
            </a:r>
            <a:r>
              <a:rPr lang="sv-SE" dirty="0" err="1"/>
              <a:t>exert</a:t>
            </a:r>
            <a:r>
              <a:rPr lang="sv-SE" dirty="0"/>
              <a:t> </a:t>
            </a:r>
            <a:r>
              <a:rPr lang="sv-SE" dirty="0" err="1"/>
              <a:t>control</a:t>
            </a:r>
            <a:r>
              <a:rPr lang="sv-SE" dirty="0"/>
              <a:t> over a </a:t>
            </a:r>
            <a:r>
              <a:rPr lang="sv-SE" dirty="0" err="1"/>
              <a:t>treatment</a:t>
            </a:r>
            <a:r>
              <a:rPr lang="sv-SE" dirty="0"/>
              <a:t> and </a:t>
            </a:r>
            <a:r>
              <a:rPr lang="sv-SE" dirty="0" err="1"/>
              <a:t>isolate</a:t>
            </a:r>
            <a:r>
              <a:rPr lang="sv-SE" dirty="0"/>
              <a:t> </a:t>
            </a:r>
            <a:r>
              <a:rPr lang="sv-SE" dirty="0" err="1"/>
              <a:t>its</a:t>
            </a:r>
            <a:r>
              <a:rPr lang="sv-SE" dirty="0"/>
              <a:t> </a:t>
            </a:r>
            <a:r>
              <a:rPr lang="sv-SE" dirty="0" err="1"/>
              <a:t>effect</a:t>
            </a:r>
            <a:r>
              <a:rPr lang="sv-SE" dirty="0"/>
              <a:t> from all </a:t>
            </a:r>
            <a:r>
              <a:rPr lang="sv-SE" dirty="0" err="1"/>
              <a:t>confounding</a:t>
            </a:r>
            <a:r>
              <a:rPr lang="sv-SE" dirty="0"/>
              <a:t>.</a:t>
            </a:r>
          </a:p>
          <a:p>
            <a:pPr marL="0" indent="0">
              <a:buNone/>
            </a:pPr>
            <a:r>
              <a:rPr lang="sv-SE" dirty="0" err="1"/>
              <a:t>But</a:t>
            </a:r>
            <a:r>
              <a:rPr lang="sv-SE" dirty="0"/>
              <a:t>: experiments </a:t>
            </a:r>
            <a:r>
              <a:rPr lang="sv-SE" dirty="0" err="1"/>
              <a:t>are</a:t>
            </a:r>
            <a:r>
              <a:rPr lang="sv-SE" dirty="0"/>
              <a:t> </a:t>
            </a:r>
            <a:r>
              <a:rPr lang="sv-SE" dirty="0" err="1"/>
              <a:t>expensive</a:t>
            </a:r>
            <a:r>
              <a:rPr lang="sv-SE" dirty="0"/>
              <a:t> and </a:t>
            </a:r>
            <a:r>
              <a:rPr lang="sv-SE" dirty="0" err="1"/>
              <a:t>perturb</a:t>
            </a:r>
            <a:r>
              <a:rPr lang="sv-SE" dirty="0"/>
              <a:t> the </a:t>
            </a:r>
            <a:r>
              <a:rPr lang="sv-SE" dirty="0" err="1"/>
              <a:t>natural</a:t>
            </a:r>
            <a:r>
              <a:rPr lang="sv-SE" dirty="0"/>
              <a:t> </a:t>
            </a:r>
            <a:r>
              <a:rPr lang="sv-SE" dirty="0" err="1"/>
              <a:t>context</a:t>
            </a:r>
            <a:r>
              <a:rPr lang="sv-SE" dirty="0"/>
              <a:t> </a:t>
            </a:r>
            <a:r>
              <a:rPr lang="sv-SE" dirty="0" err="1"/>
              <a:t>of</a:t>
            </a:r>
            <a:r>
              <a:rPr lang="sv-SE" dirty="0"/>
              <a:t> a </a:t>
            </a:r>
            <a:r>
              <a:rPr lang="sv-SE" dirty="0" err="1"/>
              <a:t>phenomenon</a:t>
            </a:r>
            <a:r>
              <a:rPr lang="sv-SE" dirty="0"/>
              <a:t>. </a:t>
            </a:r>
            <a:r>
              <a:rPr lang="sv-SE" dirty="0" err="1"/>
              <a:t>Some</a:t>
            </a:r>
            <a:r>
              <a:rPr lang="sv-SE" dirty="0"/>
              <a:t> </a:t>
            </a:r>
            <a:r>
              <a:rPr lang="sv-SE" dirty="0" err="1"/>
              <a:t>phenomena</a:t>
            </a:r>
            <a:r>
              <a:rPr lang="sv-SE" dirty="0"/>
              <a:t> </a:t>
            </a:r>
            <a:r>
              <a:rPr lang="sv-SE" dirty="0" err="1"/>
              <a:t>cannot</a:t>
            </a:r>
            <a:r>
              <a:rPr lang="sv-SE" dirty="0"/>
              <a:t> be </a:t>
            </a:r>
            <a:r>
              <a:rPr lang="sv-SE" dirty="0" err="1"/>
              <a:t>studied</a:t>
            </a:r>
            <a:r>
              <a:rPr lang="sv-SE" dirty="0"/>
              <a:t> in </a:t>
            </a:r>
            <a:r>
              <a:rPr lang="sv-SE" dirty="0" err="1"/>
              <a:t>controlled</a:t>
            </a:r>
            <a:r>
              <a:rPr lang="sv-SE" dirty="0"/>
              <a:t> experiments at all (</a:t>
            </a:r>
            <a:r>
              <a:rPr lang="sv-SE" dirty="0" err="1"/>
              <a:t>e.g</a:t>
            </a:r>
            <a:r>
              <a:rPr lang="sv-SE" dirty="0"/>
              <a:t>., </a:t>
            </a:r>
            <a:r>
              <a:rPr lang="sv-SE" dirty="0" err="1"/>
              <a:t>impact</a:t>
            </a:r>
            <a:r>
              <a:rPr lang="sv-SE" dirty="0"/>
              <a:t> </a:t>
            </a:r>
            <a:r>
              <a:rPr lang="sv-SE" dirty="0" err="1"/>
              <a:t>of</a:t>
            </a:r>
            <a:r>
              <a:rPr lang="sv-SE" dirty="0"/>
              <a:t> human </a:t>
            </a:r>
            <a:r>
              <a:rPr lang="sv-SE" dirty="0" err="1"/>
              <a:t>factors</a:t>
            </a:r>
            <a:r>
              <a:rPr lang="sv-SE" dirty="0"/>
              <a:t>) </a:t>
            </a:r>
            <a:r>
              <a:rPr lang="sv-SE" dirty="0" err="1"/>
              <a:t>since</a:t>
            </a:r>
            <a:r>
              <a:rPr lang="sv-SE" dirty="0"/>
              <a:t> the </a:t>
            </a:r>
            <a:r>
              <a:rPr lang="sv-SE" dirty="0" err="1"/>
              <a:t>values</a:t>
            </a:r>
            <a:r>
              <a:rPr lang="sv-SE" dirty="0"/>
              <a:t> </a:t>
            </a:r>
            <a:r>
              <a:rPr lang="sv-SE" dirty="0" err="1"/>
              <a:t>of</a:t>
            </a:r>
            <a:r>
              <a:rPr lang="sv-SE" dirty="0"/>
              <a:t> </a:t>
            </a:r>
            <a:r>
              <a:rPr lang="sv-SE" dirty="0" err="1"/>
              <a:t>that</a:t>
            </a:r>
            <a:r>
              <a:rPr lang="sv-SE" dirty="0"/>
              <a:t> </a:t>
            </a:r>
            <a:r>
              <a:rPr lang="sv-SE" dirty="0" err="1"/>
              <a:t>variable</a:t>
            </a:r>
            <a:r>
              <a:rPr lang="sv-SE" dirty="0"/>
              <a:t> </a:t>
            </a:r>
            <a:r>
              <a:rPr lang="sv-SE" dirty="0" err="1"/>
              <a:t>cannot</a:t>
            </a:r>
            <a:r>
              <a:rPr lang="sv-SE" dirty="0"/>
              <a:t> be </a:t>
            </a:r>
            <a:r>
              <a:rPr lang="sv-SE" dirty="0" err="1"/>
              <a:t>assigned</a:t>
            </a:r>
            <a:r>
              <a:rPr lang="sv-SE" dirty="0"/>
              <a:t> </a:t>
            </a:r>
            <a:r>
              <a:rPr lang="sv-SE" dirty="0" err="1"/>
              <a:t>randomly</a:t>
            </a:r>
            <a:r>
              <a:rPr lang="sv-SE" dirty="0"/>
              <a:t>.</a:t>
            </a:r>
          </a:p>
        </p:txBody>
      </p:sp>
      <p:sp>
        <p:nvSpPr>
          <p:cNvPr id="4" name="Date Placeholder 3">
            <a:extLst>
              <a:ext uri="{FF2B5EF4-FFF2-40B4-BE49-F238E27FC236}">
                <a16:creationId xmlns:a16="http://schemas.microsoft.com/office/drawing/2014/main" id="{831E049E-8069-3730-02A1-D5A5832CBA6F}"/>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CE80D031-B52A-B22D-65AD-5208E3DA92B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C84C927-AF2D-C904-AE32-16D8D39E9E29}"/>
              </a:ext>
            </a:extLst>
          </p:cNvPr>
          <p:cNvSpPr>
            <a:spLocks noGrp="1"/>
          </p:cNvSpPr>
          <p:nvPr>
            <p:ph type="sldNum" sz="quarter" idx="12"/>
          </p:nvPr>
        </p:nvSpPr>
        <p:spPr/>
        <p:txBody>
          <a:bodyPr/>
          <a:lstStyle/>
          <a:p>
            <a:fld id="{0FA2D919-C0DE-4971-A2E9-D4AC0031921B}" type="slidenum">
              <a:rPr lang="en-US" smtClean="0"/>
              <a:t>6</a:t>
            </a:fld>
            <a:endParaRPr lang="en-US"/>
          </a:p>
        </p:txBody>
      </p:sp>
    </p:spTree>
    <p:extLst>
      <p:ext uri="{BB962C8B-B14F-4D97-AF65-F5344CB8AC3E}">
        <p14:creationId xmlns:p14="http://schemas.microsoft.com/office/powerpoint/2010/main" val="27569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4D0696-0A64-BA1F-8595-7E857ABD879B}"/>
              </a:ext>
            </a:extLst>
          </p:cNvPr>
          <p:cNvSpPr>
            <a:spLocks noGrp="1"/>
          </p:cNvSpPr>
          <p:nvPr>
            <p:ph type="title"/>
          </p:nvPr>
        </p:nvSpPr>
        <p:spPr/>
        <p:txBody>
          <a:bodyPr/>
          <a:lstStyle/>
          <a:p>
            <a:r>
              <a:rPr lang="sv-SE" dirty="0" err="1"/>
              <a:t>Goals</a:t>
            </a:r>
            <a:endParaRPr lang="en-US" dirty="0"/>
          </a:p>
        </p:txBody>
      </p:sp>
      <p:sp>
        <p:nvSpPr>
          <p:cNvPr id="8" name="Content Placeholder 7">
            <a:extLst>
              <a:ext uri="{FF2B5EF4-FFF2-40B4-BE49-F238E27FC236}">
                <a16:creationId xmlns:a16="http://schemas.microsoft.com/office/drawing/2014/main" id="{8AB7991C-BED2-E82D-E3CE-445680E60F8B}"/>
              </a:ext>
            </a:extLst>
          </p:cNvPr>
          <p:cNvSpPr>
            <a:spLocks noGrp="1"/>
          </p:cNvSpPr>
          <p:nvPr>
            <p:ph idx="1"/>
          </p:nvPr>
        </p:nvSpPr>
        <p:spPr/>
        <p:txBody>
          <a:bodyPr/>
          <a:lstStyle/>
          <a:p>
            <a:r>
              <a:rPr lang="sv-SE" dirty="0" err="1"/>
              <a:t>Convincing</a:t>
            </a:r>
            <a:r>
              <a:rPr lang="sv-SE" dirty="0"/>
              <a:t> </a:t>
            </a:r>
            <a:r>
              <a:rPr lang="sv-SE" dirty="0" err="1"/>
              <a:t>you</a:t>
            </a:r>
            <a:r>
              <a:rPr lang="sv-SE" dirty="0"/>
              <a:t> </a:t>
            </a:r>
            <a:r>
              <a:rPr lang="sv-SE" dirty="0" err="1"/>
              <a:t>of</a:t>
            </a:r>
            <a:r>
              <a:rPr lang="sv-SE" dirty="0"/>
              <a:t> the </a:t>
            </a:r>
            <a:r>
              <a:rPr lang="sv-SE" dirty="0" err="1"/>
              <a:t>value</a:t>
            </a:r>
            <a:r>
              <a:rPr lang="sv-SE" dirty="0"/>
              <a:t> </a:t>
            </a:r>
            <a:r>
              <a:rPr lang="sv-SE" dirty="0" err="1"/>
              <a:t>of</a:t>
            </a:r>
            <a:r>
              <a:rPr lang="sv-SE" dirty="0"/>
              <a:t> </a:t>
            </a:r>
            <a:r>
              <a:rPr lang="sv-SE" dirty="0" err="1"/>
              <a:t>causal</a:t>
            </a:r>
            <a:r>
              <a:rPr lang="sv-SE" dirty="0"/>
              <a:t> </a:t>
            </a:r>
            <a:r>
              <a:rPr lang="sv-SE" dirty="0" err="1"/>
              <a:t>inference</a:t>
            </a:r>
            <a:r>
              <a:rPr lang="sv-SE" dirty="0"/>
              <a:t> (check)</a:t>
            </a:r>
          </a:p>
          <a:p>
            <a:r>
              <a:rPr lang="sv-SE" dirty="0"/>
              <a:t>Learning the fundamentals </a:t>
            </a:r>
            <a:r>
              <a:rPr lang="sv-SE" dirty="0" err="1"/>
              <a:t>of</a:t>
            </a:r>
            <a:r>
              <a:rPr lang="sv-SE" dirty="0"/>
              <a:t> </a:t>
            </a:r>
            <a:r>
              <a:rPr lang="sv-SE" dirty="0" err="1"/>
              <a:t>drawing</a:t>
            </a:r>
            <a:r>
              <a:rPr lang="sv-SE" dirty="0"/>
              <a:t> </a:t>
            </a:r>
            <a:r>
              <a:rPr lang="sv-SE" dirty="0" err="1"/>
              <a:t>causal</a:t>
            </a:r>
            <a:r>
              <a:rPr lang="sv-SE" dirty="0"/>
              <a:t> </a:t>
            </a:r>
            <a:r>
              <a:rPr lang="sv-SE" dirty="0" err="1"/>
              <a:t>conclusions</a:t>
            </a:r>
            <a:r>
              <a:rPr lang="sv-SE" dirty="0"/>
              <a:t> from </a:t>
            </a:r>
            <a:r>
              <a:rPr lang="sv-SE" dirty="0" err="1"/>
              <a:t>quantitative</a:t>
            </a:r>
            <a:r>
              <a:rPr lang="sv-SE" dirty="0"/>
              <a:t> data </a:t>
            </a:r>
            <a:r>
              <a:rPr lang="sv-SE" dirty="0" err="1"/>
              <a:t>collected</a:t>
            </a:r>
            <a:r>
              <a:rPr lang="sv-SE" dirty="0"/>
              <a:t> in </a:t>
            </a:r>
            <a:r>
              <a:rPr lang="sv-SE" dirty="0" err="1"/>
              <a:t>observational</a:t>
            </a:r>
            <a:r>
              <a:rPr lang="sv-SE" dirty="0"/>
              <a:t> studies</a:t>
            </a:r>
            <a:endParaRPr lang="en-US" dirty="0"/>
          </a:p>
        </p:txBody>
      </p:sp>
      <p:sp>
        <p:nvSpPr>
          <p:cNvPr id="4" name="Date Placeholder 3">
            <a:extLst>
              <a:ext uri="{FF2B5EF4-FFF2-40B4-BE49-F238E27FC236}">
                <a16:creationId xmlns:a16="http://schemas.microsoft.com/office/drawing/2014/main" id="{CD239AD5-6997-CEED-802E-18A199A521ED}"/>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FB776506-4EF1-63FC-CC6B-69FEADB212B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52623E8-CACE-0FB8-CDC3-0AED4B40B9CA}"/>
              </a:ext>
            </a:extLst>
          </p:cNvPr>
          <p:cNvSpPr>
            <a:spLocks noGrp="1"/>
          </p:cNvSpPr>
          <p:nvPr>
            <p:ph type="sldNum" sz="quarter" idx="12"/>
          </p:nvPr>
        </p:nvSpPr>
        <p:spPr/>
        <p:txBody>
          <a:bodyPr/>
          <a:lstStyle/>
          <a:p>
            <a:fld id="{0FA2D919-C0DE-4971-A2E9-D4AC0031921B}" type="slidenum">
              <a:rPr lang="en-US" smtClean="0"/>
              <a:t>7</a:t>
            </a:fld>
            <a:endParaRPr lang="en-US"/>
          </a:p>
        </p:txBody>
      </p:sp>
    </p:spTree>
    <p:extLst>
      <p:ext uri="{BB962C8B-B14F-4D97-AF65-F5344CB8AC3E}">
        <p14:creationId xmlns:p14="http://schemas.microsoft.com/office/powerpoint/2010/main" val="357626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9434-C738-E0D2-B785-AB1DAD20096D}"/>
              </a:ext>
            </a:extLst>
          </p:cNvPr>
          <p:cNvSpPr>
            <a:spLocks noGrp="1"/>
          </p:cNvSpPr>
          <p:nvPr>
            <p:ph type="title"/>
          </p:nvPr>
        </p:nvSpPr>
        <p:spPr/>
        <p:txBody>
          <a:bodyPr/>
          <a:lstStyle/>
          <a:p>
            <a:r>
              <a:rPr lang="sv-SE" dirty="0"/>
              <a:t>Learning </a:t>
            </a:r>
            <a:r>
              <a:rPr lang="sv-SE" dirty="0" err="1"/>
              <a:t>Outcomes</a:t>
            </a:r>
            <a:endParaRPr lang="en-US" dirty="0"/>
          </a:p>
        </p:txBody>
      </p:sp>
      <p:sp>
        <p:nvSpPr>
          <p:cNvPr id="3" name="Content Placeholder 2">
            <a:extLst>
              <a:ext uri="{FF2B5EF4-FFF2-40B4-BE49-F238E27FC236}">
                <a16:creationId xmlns:a16="http://schemas.microsoft.com/office/drawing/2014/main" id="{7EAE4659-B24F-D0E0-8EB7-1636064C5714}"/>
              </a:ext>
            </a:extLst>
          </p:cNvPr>
          <p:cNvSpPr>
            <a:spLocks noGrp="1"/>
          </p:cNvSpPr>
          <p:nvPr>
            <p:ph idx="1"/>
          </p:nvPr>
        </p:nvSpPr>
        <p:spPr/>
        <p:txBody>
          <a:bodyPr/>
          <a:lstStyle/>
          <a:p>
            <a:r>
              <a:rPr lang="sv-SE" dirty="0" err="1"/>
              <a:t>Causal</a:t>
            </a:r>
            <a:r>
              <a:rPr lang="sv-SE" dirty="0"/>
              <a:t> </a:t>
            </a:r>
            <a:r>
              <a:rPr lang="sv-SE" dirty="0" err="1"/>
              <a:t>modelling</a:t>
            </a:r>
            <a:r>
              <a:rPr lang="sv-SE" dirty="0"/>
              <a:t>: </a:t>
            </a:r>
            <a:r>
              <a:rPr lang="sv-SE" dirty="0" err="1"/>
              <a:t>visualizing</a:t>
            </a:r>
            <a:r>
              <a:rPr lang="sv-SE" dirty="0"/>
              <a:t> </a:t>
            </a:r>
            <a:r>
              <a:rPr lang="sv-SE" dirty="0" err="1"/>
              <a:t>causal</a:t>
            </a:r>
            <a:r>
              <a:rPr lang="sv-SE" dirty="0"/>
              <a:t> </a:t>
            </a:r>
            <a:r>
              <a:rPr lang="sv-SE" dirty="0" err="1"/>
              <a:t>assumptions</a:t>
            </a:r>
            <a:r>
              <a:rPr lang="sv-SE" dirty="0"/>
              <a:t> </a:t>
            </a:r>
            <a:r>
              <a:rPr lang="sv-SE" dirty="0" err="1"/>
              <a:t>graphically</a:t>
            </a:r>
            <a:endParaRPr lang="sv-SE" dirty="0"/>
          </a:p>
          <a:p>
            <a:r>
              <a:rPr lang="sv-SE" dirty="0" err="1"/>
              <a:t>Statistical</a:t>
            </a:r>
            <a:r>
              <a:rPr lang="sv-SE" dirty="0"/>
              <a:t> </a:t>
            </a:r>
            <a:r>
              <a:rPr lang="sv-SE" dirty="0" err="1"/>
              <a:t>causal</a:t>
            </a:r>
            <a:r>
              <a:rPr lang="sv-SE" dirty="0"/>
              <a:t> </a:t>
            </a:r>
            <a:r>
              <a:rPr lang="sv-SE" dirty="0" err="1"/>
              <a:t>inference</a:t>
            </a:r>
            <a:r>
              <a:rPr lang="sv-SE" dirty="0"/>
              <a:t>: </a:t>
            </a:r>
            <a:r>
              <a:rPr lang="sv-SE" dirty="0" err="1"/>
              <a:t>drawing</a:t>
            </a:r>
            <a:r>
              <a:rPr lang="sv-SE" dirty="0"/>
              <a:t> </a:t>
            </a:r>
            <a:r>
              <a:rPr lang="sv-SE" dirty="0" err="1"/>
              <a:t>reliable</a:t>
            </a:r>
            <a:r>
              <a:rPr lang="sv-SE" dirty="0"/>
              <a:t> </a:t>
            </a:r>
            <a:r>
              <a:rPr lang="sv-SE" dirty="0" err="1"/>
              <a:t>conclusions</a:t>
            </a:r>
            <a:r>
              <a:rPr lang="sv-SE" dirty="0"/>
              <a:t> from </a:t>
            </a:r>
            <a:r>
              <a:rPr lang="sv-SE" dirty="0" err="1"/>
              <a:t>observational</a:t>
            </a:r>
            <a:r>
              <a:rPr lang="sv-SE" dirty="0"/>
              <a:t> data</a:t>
            </a:r>
          </a:p>
          <a:p>
            <a:r>
              <a:rPr lang="sv-SE" dirty="0" err="1"/>
              <a:t>Causal</a:t>
            </a:r>
            <a:r>
              <a:rPr lang="sv-SE" dirty="0"/>
              <a:t> workflow: a </a:t>
            </a:r>
            <a:r>
              <a:rPr lang="sv-SE" dirty="0" err="1"/>
              <a:t>reliable</a:t>
            </a:r>
            <a:r>
              <a:rPr lang="sv-SE" dirty="0"/>
              <a:t> workflow for SCI</a:t>
            </a:r>
          </a:p>
        </p:txBody>
      </p:sp>
      <p:sp>
        <p:nvSpPr>
          <p:cNvPr id="4" name="Date Placeholder 3">
            <a:extLst>
              <a:ext uri="{FF2B5EF4-FFF2-40B4-BE49-F238E27FC236}">
                <a16:creationId xmlns:a16="http://schemas.microsoft.com/office/drawing/2014/main" id="{B93CE3D7-E1A1-BB88-5FE2-D963642993E1}"/>
              </a:ext>
            </a:extLst>
          </p:cNvPr>
          <p:cNvSpPr>
            <a:spLocks noGrp="1"/>
          </p:cNvSpPr>
          <p:nvPr>
            <p:ph type="dt" sz="half" idx="10"/>
          </p:nvPr>
        </p:nvSpPr>
        <p:spPr/>
        <p:txBody>
          <a:bodyPr/>
          <a:lstStyle/>
          <a:p>
            <a:fld id="{403A2FDA-9B6F-4F19-BB52-15CB2FEB03DD}" type="datetime1">
              <a:rPr lang="de-DE" smtClean="0"/>
              <a:t>03.04.2025</a:t>
            </a:fld>
            <a:endParaRPr lang="en-US"/>
          </a:p>
        </p:txBody>
      </p:sp>
      <p:sp>
        <p:nvSpPr>
          <p:cNvPr id="5" name="Footer Placeholder 4">
            <a:extLst>
              <a:ext uri="{FF2B5EF4-FFF2-40B4-BE49-F238E27FC236}">
                <a16:creationId xmlns:a16="http://schemas.microsoft.com/office/drawing/2014/main" id="{FE875079-DFAC-BA5A-0E7F-606CF7A90D4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9726F37-FC47-0DCA-4B48-26075D033CAC}"/>
              </a:ext>
            </a:extLst>
          </p:cNvPr>
          <p:cNvSpPr>
            <a:spLocks noGrp="1"/>
          </p:cNvSpPr>
          <p:nvPr>
            <p:ph type="sldNum" sz="quarter" idx="12"/>
          </p:nvPr>
        </p:nvSpPr>
        <p:spPr/>
        <p:txBody>
          <a:bodyPr/>
          <a:lstStyle/>
          <a:p>
            <a:fld id="{0FA2D919-C0DE-4971-A2E9-D4AC0031921B}" type="slidenum">
              <a:rPr lang="en-US" smtClean="0"/>
              <a:t>8</a:t>
            </a:fld>
            <a:endParaRPr lang="en-US"/>
          </a:p>
        </p:txBody>
      </p:sp>
    </p:spTree>
    <p:extLst>
      <p:ext uri="{BB962C8B-B14F-4D97-AF65-F5344CB8AC3E}">
        <p14:creationId xmlns:p14="http://schemas.microsoft.com/office/powerpoint/2010/main" val="428287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B96D-BFE2-703D-3E62-171D3297EA1A}"/>
              </a:ext>
            </a:extLst>
          </p:cNvPr>
          <p:cNvSpPr>
            <a:spLocks noGrp="1"/>
          </p:cNvSpPr>
          <p:nvPr>
            <p:ph type="title"/>
          </p:nvPr>
        </p:nvSpPr>
        <p:spPr/>
        <p:txBody>
          <a:bodyPr/>
          <a:lstStyle/>
          <a:p>
            <a:r>
              <a:rPr lang="sv-SE" dirty="0"/>
              <a:t>Fundamentals &amp; Notation </a:t>
            </a:r>
            <a:endParaRPr lang="en-US" dirty="0"/>
          </a:p>
        </p:txBody>
      </p:sp>
      <p:sp>
        <p:nvSpPr>
          <p:cNvPr id="3" name="Text Placeholder 2">
            <a:extLst>
              <a:ext uri="{FF2B5EF4-FFF2-40B4-BE49-F238E27FC236}">
                <a16:creationId xmlns:a16="http://schemas.microsoft.com/office/drawing/2014/main" id="{FD3AC0DC-57DD-7843-5E4E-38769C5A0DFD}"/>
              </a:ext>
            </a:extLst>
          </p:cNvPr>
          <p:cNvSpPr>
            <a:spLocks noGrp="1"/>
          </p:cNvSpPr>
          <p:nvPr>
            <p:ph type="body" idx="1"/>
          </p:nvPr>
        </p:nvSpPr>
        <p:spPr/>
        <p:txBody>
          <a:bodyPr/>
          <a:lstStyle/>
          <a:p>
            <a:r>
              <a:rPr lang="sv-SE" dirty="0"/>
              <a:t>Syntax and </a:t>
            </a:r>
            <a:r>
              <a:rPr lang="sv-SE" dirty="0" err="1"/>
              <a:t>Pedagogics</a:t>
            </a:r>
            <a:r>
              <a:rPr lang="sv-SE" dirty="0"/>
              <a:t> </a:t>
            </a:r>
            <a:r>
              <a:rPr lang="sv-SE" dirty="0" err="1"/>
              <a:t>of</a:t>
            </a:r>
            <a:r>
              <a:rPr lang="sv-SE" dirty="0"/>
              <a:t> </a:t>
            </a:r>
            <a:r>
              <a:rPr lang="sv-SE" dirty="0" err="1"/>
              <a:t>this</a:t>
            </a:r>
            <a:r>
              <a:rPr lang="sv-SE" dirty="0"/>
              <a:t> </a:t>
            </a:r>
            <a:r>
              <a:rPr lang="sv-SE" dirty="0" err="1"/>
              <a:t>Tutorial</a:t>
            </a:r>
            <a:endParaRPr lang="en-US" dirty="0"/>
          </a:p>
        </p:txBody>
      </p:sp>
      <p:sp>
        <p:nvSpPr>
          <p:cNvPr id="4" name="Date Placeholder 3">
            <a:extLst>
              <a:ext uri="{FF2B5EF4-FFF2-40B4-BE49-F238E27FC236}">
                <a16:creationId xmlns:a16="http://schemas.microsoft.com/office/drawing/2014/main" id="{F0B737CE-2AF4-1113-1432-8B5D472BC863}"/>
              </a:ext>
            </a:extLst>
          </p:cNvPr>
          <p:cNvSpPr>
            <a:spLocks noGrp="1"/>
          </p:cNvSpPr>
          <p:nvPr>
            <p:ph type="dt" sz="half" idx="10"/>
          </p:nvPr>
        </p:nvSpPr>
        <p:spPr/>
        <p:txBody>
          <a:bodyPr/>
          <a:lstStyle/>
          <a:p>
            <a:fld id="{B1F82A23-AB26-4EA9-9EE4-DB6F9A4796C6}" type="datetime1">
              <a:rPr lang="de-DE" smtClean="0"/>
              <a:t>03.04.2025</a:t>
            </a:fld>
            <a:endParaRPr lang="en-US"/>
          </a:p>
        </p:txBody>
      </p:sp>
      <p:sp>
        <p:nvSpPr>
          <p:cNvPr id="5" name="Footer Placeholder 4">
            <a:extLst>
              <a:ext uri="{FF2B5EF4-FFF2-40B4-BE49-F238E27FC236}">
                <a16:creationId xmlns:a16="http://schemas.microsoft.com/office/drawing/2014/main" id="{38BC287D-36B3-87CB-424B-E325DAB4D6BE}"/>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1D0A5055-4310-1353-62F8-F4C7A2413673}"/>
              </a:ext>
            </a:extLst>
          </p:cNvPr>
          <p:cNvSpPr>
            <a:spLocks noGrp="1"/>
          </p:cNvSpPr>
          <p:nvPr>
            <p:ph type="sldNum" sz="quarter" idx="12"/>
          </p:nvPr>
        </p:nvSpPr>
        <p:spPr/>
        <p:txBody>
          <a:bodyPr/>
          <a:lstStyle/>
          <a:p>
            <a:fld id="{0FA2D919-C0DE-4971-A2E9-D4AC0031921B}" type="slidenum">
              <a:rPr lang="en-US" smtClean="0"/>
              <a:t>9</a:t>
            </a:fld>
            <a:endParaRPr lang="en-US"/>
          </a:p>
        </p:txBody>
      </p:sp>
    </p:spTree>
    <p:extLst>
      <p:ext uri="{BB962C8B-B14F-4D97-AF65-F5344CB8AC3E}">
        <p14:creationId xmlns:p14="http://schemas.microsoft.com/office/powerpoint/2010/main" val="3472965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136</TotalTime>
  <Words>1454</Words>
  <Application>Microsoft Office PowerPoint</Application>
  <PresentationFormat>Widescreen</PresentationFormat>
  <Paragraphs>246</Paragraphs>
  <Slides>34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Aptos</vt:lpstr>
      <vt:lpstr>Aptos Display</vt:lpstr>
      <vt:lpstr>Arial</vt:lpstr>
      <vt:lpstr>Office Theme</vt:lpstr>
      <vt:lpstr>Statistical Causal Inference</vt:lpstr>
      <vt:lpstr>Overview</vt:lpstr>
      <vt:lpstr>Introduction</vt:lpstr>
      <vt:lpstr>State-of-the-art</vt:lpstr>
      <vt:lpstr>Correlation versus Causality</vt:lpstr>
      <vt:lpstr>Experimental vs. Observational Studies</vt:lpstr>
      <vt:lpstr>Goals</vt:lpstr>
      <vt:lpstr>Learning Outcomes</vt:lpstr>
      <vt:lpstr>Fundamentals &amp; Notation </vt:lpstr>
      <vt:lpstr>Terminology</vt:lpstr>
      <vt:lpstr>Simulations</vt:lpstr>
      <vt:lpstr>Causal Modeling</vt:lpstr>
      <vt:lpstr>Causal Modeling and Simulations</vt:lpstr>
      <vt:lpstr>Regression analyses</vt:lpstr>
      <vt:lpstr>From causal to statistical Models</vt:lpstr>
      <vt:lpstr>Example</vt:lpstr>
      <vt:lpstr>Causal Inference I</vt:lpstr>
      <vt:lpstr>Statistical Causal Inference from Observational Data</vt:lpstr>
      <vt:lpstr>(Confounding)</vt:lpstr>
      <vt:lpstr>Break</vt:lpstr>
      <vt:lpstr>Causal Inference II</vt:lpstr>
      <vt:lpstr>Causal Modelling</vt:lpstr>
      <vt:lpstr>Causal Modelling</vt:lpstr>
      <vt:lpstr>Model Comparison</vt:lpstr>
      <vt:lpstr>Example: Impact of Passive Voice on Domain Modelling</vt:lpstr>
      <vt:lpstr>Conclusion</vt:lpstr>
      <vt:lpstr>Outlook</vt:lpstr>
      <vt:lpstr>Managing Variance Theories</vt:lpstr>
      <vt:lpstr>Managing Variance Theories</vt:lpstr>
      <vt:lpstr>Causal Inference for Requirements Engineering</vt:lpstr>
      <vt:lpstr>Reading list</vt:lpstr>
      <vt:lpstr>Closing</vt:lpstr>
      <vt:lpstr>Material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8</cp:revision>
  <dcterms:created xsi:type="dcterms:W3CDTF">2025-04-03T06:42:22Z</dcterms:created>
  <dcterms:modified xsi:type="dcterms:W3CDTF">2025-04-03T08:58:50Z</dcterms:modified>
</cp:coreProperties>
</file>