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5" r:id="rId12"/>
    <p:sldId id="263" r:id="rId13"/>
    <p:sldId id="266" r:id="rId14"/>
    <p:sldId id="264" r:id="rId15"/>
    <p:sldId id="268" r:id="rId16"/>
    <p:sldId id="269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7" r:id="rId32"/>
    <p:sldId id="286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52" autoAdjust="0"/>
  </p:normalViewPr>
  <p:slideViewPr>
    <p:cSldViewPr snapToGrid="0">
      <p:cViewPr varScale="1">
        <p:scale>
          <a:sx n="98" d="100"/>
          <a:sy n="98" d="100"/>
        </p:scale>
        <p:origin x="10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107E3-02B0-4F32-9595-48F97637502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26789-9A4A-4BF5-9E9B-3B6C77773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4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the problem </a:t>
            </a:r>
            <a:r>
              <a:rPr lang="sv-SE" dirty="0" err="1"/>
              <a:t>with</a:t>
            </a:r>
            <a:r>
              <a:rPr lang="sv-SE" dirty="0"/>
              <a:t> the simple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6789-9A4A-4BF5-9E9B-3B6C777735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0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7C79-114D-0164-27FB-74F74C281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A0898-A08F-90E4-B774-E7447C947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383E6-9729-0977-85C6-E2ECF3FD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F9CC-5233-176F-97EE-26A83307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C135-44FB-A025-EA57-6470BBB7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1416-32E0-67BA-CD91-B4594C35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A85FA-0A63-A644-B26C-F4E5A2003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53FD-9ABC-7CE5-6FD4-1EB054A3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8AEF-7178-6E00-1E95-8DA3D972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6B90-5906-6A32-FD71-0094E2A7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BCD74-8239-9635-6C49-43DD9AB2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00B35-4BA2-C653-6A33-C1E90F52B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9261-560E-0037-CDBA-23B7F8E3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F989-D59C-0A10-176A-947D5ADB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8055-97B7-E1F6-4A65-276293CC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7AF-48F0-BA3B-7A9A-1267A221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F8B9-BFCD-127C-7EF1-EA490CCF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2E4D-1289-8F35-BA2C-60D6FA4D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213D-5ED7-83A7-676E-9DB18DDD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51EF-857B-0E30-D5D8-443A18E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9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ED85-E80A-617C-78D2-23540639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4A15C-5367-C010-BF0F-C198FE12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32980-06B7-6F84-14A5-B887481F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103E-AA1D-D233-F1C4-8FB11EE7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9A69-D589-F195-EC7D-F0F77E61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15B3-79EC-6DDF-30CF-15E8DA7E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E313-DEC2-9405-E181-79EF69F85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CF48E-49A8-F5FB-6588-083CDECC5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B2526-6C27-B8BB-1409-9E704959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2F87F-97DD-B7FD-4599-93008D58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6D570-90C2-6AE7-4D71-FD03A4D8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6F33-7057-1738-887E-10C8E818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CC83-9166-39B5-1E30-1393B0446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DCE84-AABA-8724-8CBF-EB4D35A11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12A9-C29F-A128-AD2A-EC4627748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41F1A-7BDC-0123-DD79-F8A8D8D6A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32301-2CFB-0D2B-B854-BF378FFC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9DF19-AD17-9BAB-1FBC-824A293C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66610-41F3-1757-973C-C40A2C29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7F4F-8D87-1FDA-30F4-8F9C9043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DB101-C123-65F8-2392-0F41FAA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4176C-1A8D-876B-B030-0066ECC0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0BBE-0F68-5104-25FF-A57158F1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C568C-35D6-15F7-3FF4-343D25EE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747E1-C5DF-A499-CD03-547E34A6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AE10D-00E0-5D4B-729A-BC2FA04B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592C-C968-EBA1-B5C5-5632D0BA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0CC5-B648-E657-B08E-F669496CA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CA78F-CBB9-53B8-4054-60AEAA6E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0204-B15C-08C7-48EE-802DCF9C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00EC3-9AB5-D986-10A4-8D69DE6C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1E206-5031-F745-3663-A5E1A7B4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1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6060-B7A7-CAE5-A7C7-86A293C4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11317-DCF6-7A9D-B10B-CDAB9689F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A06D7-1451-F852-468A-2F7286611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E00C2-0F5C-6E42-92ED-29A8A9CC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B9E3D-B69D-9EA7-8872-15516B27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8B04F-1F6F-AA79-92B0-114DEF81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2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3DA09-F446-C061-18A2-248779E3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02483-5DFE-88BD-B081-D9D420C5C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36D18-54AF-6EA3-A655-144EC2194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5CEFE-394B-4E0B-8B4B-0EF98C96706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04A1-0008-60E5-B918-29B43E976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EA3F7-4AD8-0F2B-E6C0-C40B3A7BB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EBE6D1-86F0-4C3A-8077-EBA4C5B4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9F26-D694-7698-8F2C-B52EB7528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Data Analysis for 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F47CC-AB44-E60A-77CC-AD210C597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 Challenging of Data Analysis Habits in Software Engineering Research</a:t>
            </a:r>
          </a:p>
        </p:txBody>
      </p:sp>
    </p:spTree>
    <p:extLst>
      <p:ext uri="{BB962C8B-B14F-4D97-AF65-F5344CB8AC3E}">
        <p14:creationId xmlns:p14="http://schemas.microsoft.com/office/powerpoint/2010/main" val="46828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FB2CE2-D403-C11F-B904-DAA809B5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Syntax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D057B-FFD9-70BA-0F81-C9A23F37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directed</a:t>
            </a:r>
            <a:r>
              <a:rPr lang="sv-SE" dirty="0"/>
              <a:t> </a:t>
            </a:r>
            <a:r>
              <a:rPr lang="sv-SE" dirty="0" err="1"/>
              <a:t>acyclic</a:t>
            </a:r>
            <a:r>
              <a:rPr lang="sv-SE" dirty="0"/>
              <a:t> </a:t>
            </a:r>
            <a:r>
              <a:rPr lang="sv-SE" dirty="0" err="1"/>
              <a:t>graphs</a:t>
            </a:r>
            <a:r>
              <a:rPr lang="sv-SE" dirty="0"/>
              <a:t>: </a:t>
            </a:r>
            <a:r>
              <a:rPr lang="sv-SE" dirty="0" err="1"/>
              <a:t>variables</a:t>
            </a:r>
            <a:r>
              <a:rPr lang="sv-SE" dirty="0"/>
              <a:t> as </a:t>
            </a:r>
            <a:r>
              <a:rPr lang="sv-SE" dirty="0" err="1"/>
              <a:t>nodes</a:t>
            </a:r>
            <a:r>
              <a:rPr lang="sv-SE" dirty="0"/>
              <a:t>, </a:t>
            </a:r>
            <a:r>
              <a:rPr lang="sv-SE" dirty="0" err="1"/>
              <a:t>effects</a:t>
            </a:r>
            <a:r>
              <a:rPr lang="sv-SE" dirty="0"/>
              <a:t> as </a:t>
            </a:r>
            <a:r>
              <a:rPr lang="sv-SE" dirty="0" err="1"/>
              <a:t>edges</a:t>
            </a:r>
            <a:r>
              <a:rPr lang="sv-SE" dirty="0"/>
              <a:t>, </a:t>
            </a:r>
            <a:r>
              <a:rPr lang="sv-SE" dirty="0" err="1"/>
              <a:t>independency</a:t>
            </a:r>
            <a:r>
              <a:rPr lang="sv-SE" dirty="0"/>
              <a:t> as lack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edges</a:t>
            </a:r>
            <a:r>
              <a:rPr lang="sv-SE" dirty="0"/>
              <a:t>, </a:t>
            </a:r>
            <a:r>
              <a:rPr lang="sv-SE" dirty="0" err="1"/>
              <a:t>parents</a:t>
            </a:r>
            <a:r>
              <a:rPr lang="sv-SE" dirty="0"/>
              <a:t>, </a:t>
            </a:r>
            <a:r>
              <a:rPr lang="sv-SE" dirty="0" err="1"/>
              <a:t>children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Examples: simple 2-variable DAG, complex DAG with many variables</a:t>
            </a:r>
          </a:p>
        </p:txBody>
      </p:sp>
    </p:spTree>
    <p:extLst>
      <p:ext uri="{BB962C8B-B14F-4D97-AF65-F5344CB8AC3E}">
        <p14:creationId xmlns:p14="http://schemas.microsoft.com/office/powerpoint/2010/main" val="189476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B63E-E306-186B-02D7-32E41BE3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Experimental vs. </a:t>
            </a:r>
            <a:r>
              <a:rPr lang="sv-SE" dirty="0" err="1"/>
              <a:t>Observational</a:t>
            </a:r>
            <a:r>
              <a:rPr lang="sv-SE" dirty="0"/>
              <a:t> Studies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7C04-E48F-6466-41A8-F3A92BF4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experimental studies, the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interest</a:t>
            </a:r>
            <a:r>
              <a:rPr lang="sv-SE" dirty="0"/>
              <a:t> (the </a:t>
            </a:r>
            <a:r>
              <a:rPr lang="sv-SE" dirty="0" err="1"/>
              <a:t>treatment</a:t>
            </a:r>
            <a:r>
              <a:rPr lang="sv-SE" dirty="0"/>
              <a:t>) is </a:t>
            </a:r>
            <a:r>
              <a:rPr lang="sv-SE" dirty="0" err="1"/>
              <a:t>controlled</a:t>
            </a:r>
            <a:r>
              <a:rPr lang="sv-SE" dirty="0"/>
              <a:t>, i.e., set to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levels</a:t>
            </a:r>
            <a:endParaRPr lang="sv-SE" dirty="0"/>
          </a:p>
          <a:p>
            <a:r>
              <a:rPr lang="sv-SE" dirty="0"/>
              <a:t>If the </a:t>
            </a:r>
            <a:r>
              <a:rPr lang="sv-SE" dirty="0" err="1"/>
              <a:t>assignment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treatments</a:t>
            </a:r>
            <a:r>
              <a:rPr lang="sv-SE" dirty="0"/>
              <a:t> to </a:t>
            </a:r>
            <a:r>
              <a:rPr lang="sv-SE" dirty="0" err="1"/>
              <a:t>units</a:t>
            </a:r>
            <a:r>
              <a:rPr lang="sv-SE" dirty="0"/>
              <a:t> is </a:t>
            </a:r>
            <a:r>
              <a:rPr lang="sv-SE" dirty="0" err="1"/>
              <a:t>random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assume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</a:t>
            </a:r>
            <a:r>
              <a:rPr lang="sv-SE" dirty="0" err="1"/>
              <a:t>effect</a:t>
            </a:r>
            <a:r>
              <a:rPr lang="sv-SE" dirty="0"/>
              <a:t> is </a:t>
            </a:r>
            <a:r>
              <a:rPr lang="sv-SE" dirty="0" err="1"/>
              <a:t>causal</a:t>
            </a:r>
            <a:r>
              <a:rPr lang="sv-SE" dirty="0"/>
              <a:t> (</a:t>
            </a:r>
            <a:r>
              <a:rPr lang="sv-SE" dirty="0" err="1"/>
              <a:t>see</a:t>
            </a:r>
            <a:r>
              <a:rPr lang="sv-SE" dirty="0"/>
              <a:t>: SUTVA, </a:t>
            </a:r>
            <a:r>
              <a:rPr lang="sv-SE" dirty="0" err="1"/>
              <a:t>ignorability</a:t>
            </a:r>
            <a:r>
              <a:rPr lang="sv-SE" dirty="0"/>
              <a:t>, etc.)</a:t>
            </a:r>
          </a:p>
          <a:p>
            <a:r>
              <a:rPr lang="sv-SE" dirty="0" err="1"/>
              <a:t>However</a:t>
            </a:r>
            <a:r>
              <a:rPr lang="sv-SE" dirty="0"/>
              <a:t>: </a:t>
            </a:r>
            <a:r>
              <a:rPr lang="sv-SE" dirty="0" err="1"/>
              <a:t>controlled</a:t>
            </a:r>
            <a:r>
              <a:rPr lang="sv-SE" dirty="0"/>
              <a:t> experiments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expensive</a:t>
            </a:r>
            <a:r>
              <a:rPr lang="sv-SE" dirty="0"/>
              <a:t> to </a:t>
            </a:r>
            <a:r>
              <a:rPr lang="sv-SE" dirty="0" err="1"/>
              <a:t>conduct</a:t>
            </a:r>
            <a:endParaRPr lang="sv-SE" dirty="0"/>
          </a:p>
          <a:p>
            <a:r>
              <a:rPr lang="sv-SE" dirty="0" err="1"/>
              <a:t>Sometimes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resort</a:t>
            </a:r>
            <a:r>
              <a:rPr lang="sv-SE" dirty="0"/>
              <a:t> to </a:t>
            </a:r>
            <a:r>
              <a:rPr lang="sv-SE" dirty="0" err="1"/>
              <a:t>observational</a:t>
            </a:r>
            <a:r>
              <a:rPr lang="sv-SE" dirty="0"/>
              <a:t> studies</a:t>
            </a:r>
          </a:p>
          <a:p>
            <a:r>
              <a:rPr lang="sv-SE" dirty="0" err="1"/>
              <a:t>This</a:t>
            </a:r>
            <a:r>
              <a:rPr lang="sv-SE" dirty="0"/>
              <a:t>, in </a:t>
            </a:r>
            <a:r>
              <a:rPr lang="sv-SE" dirty="0" err="1"/>
              <a:t>turn</a:t>
            </a:r>
            <a:r>
              <a:rPr lang="sv-SE" dirty="0"/>
              <a:t>,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in the data generation process, the relationship </a:t>
            </a:r>
            <a:r>
              <a:rPr lang="sv-SE" dirty="0" err="1"/>
              <a:t>between</a:t>
            </a:r>
            <a:r>
              <a:rPr lang="sv-SE" dirty="0"/>
              <a:t> the </a:t>
            </a:r>
            <a:r>
              <a:rPr lang="sv-SE" dirty="0" err="1"/>
              <a:t>treatment</a:t>
            </a:r>
            <a:r>
              <a:rPr lang="sv-SE" dirty="0"/>
              <a:t> and </a:t>
            </a:r>
            <a:r>
              <a:rPr lang="sv-SE" dirty="0" err="1"/>
              <a:t>outcome</a:t>
            </a:r>
            <a:r>
              <a:rPr lang="sv-SE" dirty="0"/>
              <a:t> </a:t>
            </a:r>
            <a:r>
              <a:rPr lang="sv-SE" dirty="0" err="1"/>
              <a:t>may</a:t>
            </a:r>
            <a:r>
              <a:rPr lang="sv-SE" dirty="0"/>
              <a:t> be </a:t>
            </a:r>
            <a:r>
              <a:rPr lang="sv-SE" dirty="0" err="1"/>
              <a:t>confounded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2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6684-6FF2-8627-E988-C6C1B240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Sources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5478-3F5C-CC7A-13BA-0DF09B36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Mediators</a:t>
            </a:r>
            <a:r>
              <a:rPr lang="sv-SE" dirty="0"/>
              <a:t>/</a:t>
            </a:r>
            <a:r>
              <a:rPr lang="sv-SE" dirty="0" err="1"/>
              <a:t>chains</a:t>
            </a:r>
            <a:endParaRPr lang="sv-SE" dirty="0"/>
          </a:p>
          <a:p>
            <a:r>
              <a:rPr lang="sv-SE" dirty="0"/>
              <a:t>Common </a:t>
            </a:r>
            <a:r>
              <a:rPr lang="sv-SE" dirty="0" err="1"/>
              <a:t>causes</a:t>
            </a:r>
            <a:r>
              <a:rPr lang="sv-SE" dirty="0"/>
              <a:t>/</a:t>
            </a:r>
            <a:r>
              <a:rPr lang="sv-SE" dirty="0" err="1"/>
              <a:t>forks</a:t>
            </a:r>
            <a:endParaRPr lang="sv-SE" dirty="0"/>
          </a:p>
          <a:p>
            <a:r>
              <a:rPr lang="sv-SE" dirty="0"/>
              <a:t>Common </a:t>
            </a:r>
            <a:r>
              <a:rPr lang="sv-SE" dirty="0" err="1"/>
              <a:t>effects</a:t>
            </a:r>
            <a:r>
              <a:rPr lang="sv-SE" dirty="0"/>
              <a:t>/</a:t>
            </a:r>
            <a:r>
              <a:rPr lang="sv-SE" dirty="0" err="1"/>
              <a:t>colliders</a:t>
            </a:r>
            <a:r>
              <a:rPr lang="sv-S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1E6E-490B-CC17-7C79-B8006ED7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Mediation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67B0-3B14-19F4-4F3A-48801BA9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Direct</a:t>
            </a:r>
            <a:r>
              <a:rPr lang="sv-SE" dirty="0"/>
              <a:t> vs </a:t>
            </a:r>
            <a:r>
              <a:rPr lang="sv-SE" dirty="0" err="1"/>
              <a:t>indirect</a:t>
            </a:r>
            <a:r>
              <a:rPr lang="sv-SE" dirty="0"/>
              <a:t> </a:t>
            </a:r>
            <a:r>
              <a:rPr lang="sv-SE" dirty="0" err="1"/>
              <a:t>effect</a:t>
            </a:r>
            <a:endParaRPr lang="sv-SE" dirty="0"/>
          </a:p>
          <a:p>
            <a:r>
              <a:rPr lang="sv-SE" dirty="0"/>
              <a:t>Does not </a:t>
            </a:r>
            <a:r>
              <a:rPr lang="sv-SE" dirty="0" err="1"/>
              <a:t>matter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interested</a:t>
            </a:r>
            <a:r>
              <a:rPr lang="sv-SE" dirty="0"/>
              <a:t> in the total </a:t>
            </a:r>
            <a:r>
              <a:rPr lang="sv-SE" dirty="0" err="1"/>
              <a:t>effect</a:t>
            </a:r>
            <a:endParaRPr lang="sv-SE" dirty="0"/>
          </a:p>
          <a:p>
            <a:r>
              <a:rPr lang="sv-SE" dirty="0"/>
              <a:t>May </a:t>
            </a:r>
            <a:r>
              <a:rPr lang="sv-SE" dirty="0" err="1"/>
              <a:t>matter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interested</a:t>
            </a:r>
            <a:r>
              <a:rPr lang="sv-SE" dirty="0"/>
              <a:t> in the </a:t>
            </a:r>
            <a:r>
              <a:rPr lang="sv-SE" dirty="0" err="1"/>
              <a:t>direct</a:t>
            </a:r>
            <a:r>
              <a:rPr lang="sv-SE" dirty="0"/>
              <a:t> </a:t>
            </a:r>
            <a:r>
              <a:rPr lang="sv-SE" dirty="0" err="1"/>
              <a:t>effect</a:t>
            </a:r>
            <a:endParaRPr lang="sv-SE" dirty="0"/>
          </a:p>
          <a:p>
            <a:r>
              <a:rPr lang="sv-SE" dirty="0" err="1"/>
              <a:t>Counterfactual</a:t>
            </a:r>
            <a:r>
              <a:rPr lang="sv-SE" dirty="0"/>
              <a:t> scenario: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the </a:t>
            </a:r>
            <a:r>
              <a:rPr lang="sv-SE" dirty="0" err="1"/>
              <a:t>the</a:t>
            </a:r>
            <a:r>
              <a:rPr lang="sv-SE" dirty="0"/>
              <a:t> </a:t>
            </a:r>
            <a:r>
              <a:rPr lang="sv-SE" dirty="0" err="1"/>
              <a:t>mediator</a:t>
            </a:r>
            <a:r>
              <a:rPr lang="sv-SE" dirty="0"/>
              <a:t> is </a:t>
            </a:r>
            <a:r>
              <a:rPr lang="sv-SE" dirty="0" err="1"/>
              <a:t>fixed</a:t>
            </a:r>
            <a:r>
              <a:rPr lang="sv-SE" dirty="0"/>
              <a:t> at a </a:t>
            </a:r>
            <a:r>
              <a:rPr lang="sv-SE" dirty="0" err="1"/>
              <a:t>certain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0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7A80-F16B-5349-DE1B-B56BA530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Forks</a:t>
            </a:r>
            <a:r>
              <a:rPr lang="sv-SE" dirty="0"/>
              <a:t>/Common </a:t>
            </a:r>
            <a:r>
              <a:rPr lang="sv-SE" dirty="0" err="1"/>
              <a:t>Causes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A67A-D1DA-2D73-4E4E-02B9561C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err="1"/>
              <a:t>Forks</a:t>
            </a:r>
            <a:r>
              <a:rPr lang="sv-SE" dirty="0"/>
              <a:t> </a:t>
            </a:r>
            <a:r>
              <a:rPr lang="sv-SE" dirty="0" err="1"/>
              <a:t>introduce</a:t>
            </a:r>
            <a:r>
              <a:rPr lang="sv-SE" dirty="0"/>
              <a:t> </a:t>
            </a:r>
            <a:r>
              <a:rPr lang="sv-SE" dirty="0" err="1"/>
              <a:t>spurious</a:t>
            </a:r>
            <a:r>
              <a:rPr lang="sv-SE" dirty="0"/>
              <a:t> associations:</a:t>
            </a:r>
          </a:p>
          <a:p>
            <a:r>
              <a:rPr lang="sv-SE" dirty="0" err="1"/>
              <a:t>Example</a:t>
            </a:r>
            <a:r>
              <a:rPr lang="sv-SE" dirty="0"/>
              <a:t> for a 3-variable DAG </a:t>
            </a:r>
            <a:r>
              <a:rPr lang="sv-SE" dirty="0" err="1"/>
              <a:t>with</a:t>
            </a:r>
            <a:r>
              <a:rPr lang="sv-SE" dirty="0"/>
              <a:t> a </a:t>
            </a:r>
            <a:r>
              <a:rPr lang="sv-SE" dirty="0" err="1"/>
              <a:t>fork</a:t>
            </a:r>
            <a:endParaRPr lang="sv-SE" dirty="0"/>
          </a:p>
          <a:p>
            <a:r>
              <a:rPr lang="sv-SE" dirty="0"/>
              <a:t>Concrete </a:t>
            </a:r>
            <a:r>
              <a:rPr lang="sv-SE" dirty="0" err="1"/>
              <a:t>example</a:t>
            </a:r>
            <a:r>
              <a:rPr lang="sv-SE" dirty="0"/>
              <a:t>: LLMs -&gt; </a:t>
            </a:r>
            <a:r>
              <a:rPr lang="sv-SE" dirty="0" err="1"/>
              <a:t>productivity</a:t>
            </a:r>
            <a:r>
              <a:rPr lang="sv-SE" dirty="0"/>
              <a:t>, LLMs &lt;- motivation -&gt; </a:t>
            </a:r>
            <a:r>
              <a:rPr lang="sv-SE" dirty="0" err="1"/>
              <a:t>productivity</a:t>
            </a:r>
            <a:endParaRPr lang="sv-SE" dirty="0"/>
          </a:p>
          <a:p>
            <a:r>
              <a:rPr lang="sv-SE" dirty="0"/>
              <a:t>Association </a:t>
            </a:r>
            <a:r>
              <a:rPr lang="sv-SE" dirty="0" err="1"/>
              <a:t>between</a:t>
            </a:r>
            <a:r>
              <a:rPr lang="sv-SE" dirty="0"/>
              <a:t> LLMs and </a:t>
            </a:r>
            <a:r>
              <a:rPr lang="sv-SE" dirty="0" err="1"/>
              <a:t>productivity</a:t>
            </a:r>
            <a:r>
              <a:rPr lang="sv-SE" dirty="0"/>
              <a:t> 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spurious</a:t>
            </a:r>
            <a:endParaRPr lang="sv-SE" dirty="0"/>
          </a:p>
          <a:p>
            <a:pPr lvl="1"/>
            <a:r>
              <a:rPr lang="sv-SE" dirty="0" err="1"/>
              <a:t>But</a:t>
            </a:r>
            <a:r>
              <a:rPr lang="sv-SE" dirty="0"/>
              <a:t> it </a:t>
            </a:r>
            <a:r>
              <a:rPr lang="sv-SE" dirty="0" err="1"/>
              <a:t>does</a:t>
            </a:r>
            <a:r>
              <a:rPr lang="sv-SE" dirty="0"/>
              <a:t> not </a:t>
            </a:r>
            <a:r>
              <a:rPr lang="sv-SE" dirty="0" err="1"/>
              <a:t>have</a:t>
            </a:r>
            <a:r>
              <a:rPr lang="sv-SE" dirty="0"/>
              <a:t> to</a:t>
            </a:r>
          </a:p>
          <a:p>
            <a:pPr lvl="1"/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? </a:t>
            </a:r>
            <a:r>
              <a:rPr lang="sv-SE" dirty="0" err="1"/>
              <a:t>Controlling</a:t>
            </a:r>
            <a:r>
              <a:rPr lang="sv-SE" dirty="0"/>
              <a:t> for motivation</a:t>
            </a:r>
          </a:p>
          <a:p>
            <a:r>
              <a:rPr lang="sv-SE" dirty="0"/>
              <a:t>Check for the </a:t>
            </a:r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LLMs -&gt; </a:t>
            </a:r>
            <a:r>
              <a:rPr lang="sv-SE" dirty="0" err="1"/>
              <a:t>productivity</a:t>
            </a:r>
            <a:r>
              <a:rPr lang="sv-SE" dirty="0"/>
              <a:t> in all strata </a:t>
            </a:r>
            <a:r>
              <a:rPr lang="sv-SE" dirty="0" err="1"/>
              <a:t>of</a:t>
            </a:r>
            <a:r>
              <a:rPr lang="sv-SE" dirty="0"/>
              <a:t> motivation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937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1694-F777-2A2F-933C-2830EC3E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Colliders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4D81-864A-3844-07B5-436E1488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Usually</a:t>
            </a:r>
            <a:r>
              <a:rPr lang="sv-SE" dirty="0"/>
              <a:t>, pre-</a:t>
            </a:r>
            <a:r>
              <a:rPr lang="sv-SE" dirty="0" err="1"/>
              <a:t>treatment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considered</a:t>
            </a:r>
            <a:r>
              <a:rPr lang="sv-SE" dirty="0"/>
              <a:t> </a:t>
            </a:r>
            <a:r>
              <a:rPr lang="sv-SE" dirty="0" err="1"/>
              <a:t>safe</a:t>
            </a:r>
            <a:r>
              <a:rPr lang="sv-SE" dirty="0"/>
              <a:t> to </a:t>
            </a:r>
            <a:r>
              <a:rPr lang="sv-SE" dirty="0" err="1"/>
              <a:t>include</a:t>
            </a:r>
            <a:r>
              <a:rPr lang="sv-SE" dirty="0"/>
              <a:t> in a regression </a:t>
            </a:r>
            <a:r>
              <a:rPr lang="sv-SE" dirty="0" err="1"/>
              <a:t>model</a:t>
            </a:r>
            <a:r>
              <a:rPr lang="sv-SE" dirty="0"/>
              <a:t> </a:t>
            </a:r>
          </a:p>
          <a:p>
            <a:r>
              <a:rPr lang="sv-SE" dirty="0" err="1"/>
              <a:t>Collider</a:t>
            </a:r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: researcher -&gt; </a:t>
            </a:r>
            <a:r>
              <a:rPr lang="sv-SE" dirty="0" err="1"/>
              <a:t>teacher</a:t>
            </a:r>
            <a:r>
              <a:rPr lang="sv-SE" dirty="0"/>
              <a:t>, researcher -&gt; </a:t>
            </a:r>
            <a:r>
              <a:rPr lang="sv-SE" dirty="0" err="1"/>
              <a:t>tenure</a:t>
            </a:r>
            <a:r>
              <a:rPr lang="sv-SE" dirty="0"/>
              <a:t> &lt;- </a:t>
            </a:r>
            <a:r>
              <a:rPr lang="sv-SE" dirty="0" err="1"/>
              <a:t>teacher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3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C436-1C03-B5B4-7A03-F10F2650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AD24-D9E9-8BCA-55F1-93E7DFDB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sources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association call for a </a:t>
            </a:r>
            <a:r>
              <a:rPr lang="sv-SE" dirty="0" err="1"/>
              <a:t>systematic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DAGs via the </a:t>
            </a:r>
            <a:r>
              <a:rPr lang="sv-SE" dirty="0" err="1"/>
              <a:t>concept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paths</a:t>
            </a:r>
            <a:r>
              <a:rPr lang="sv-SE" dirty="0"/>
              <a:t>.</a:t>
            </a:r>
          </a:p>
          <a:p>
            <a:r>
              <a:rPr lang="sv-SE" dirty="0"/>
              <a:t>Definition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path</a:t>
            </a:r>
            <a:endParaRPr lang="sv-SE" dirty="0"/>
          </a:p>
          <a:p>
            <a:r>
              <a:rPr lang="sv-SE" dirty="0" err="1"/>
              <a:t>Causal</a:t>
            </a:r>
            <a:r>
              <a:rPr lang="sv-SE" dirty="0"/>
              <a:t> vs. Non-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path</a:t>
            </a:r>
            <a:endParaRPr lang="sv-SE" dirty="0"/>
          </a:p>
          <a:p>
            <a:r>
              <a:rPr lang="sv-SE" dirty="0" err="1"/>
              <a:t>Backdoor</a:t>
            </a:r>
            <a:r>
              <a:rPr lang="sv-SE" dirty="0"/>
              <a:t> </a:t>
            </a:r>
            <a:r>
              <a:rPr lang="sv-SE" dirty="0" err="1"/>
              <a:t>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0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DEA2-8B1D-B43E-830F-58CEF767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DAGs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5B5D-F4B9-60D9-24F2-D4971875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Backdoor</a:t>
            </a:r>
            <a:r>
              <a:rPr lang="sv-SE" dirty="0"/>
              <a:t> </a:t>
            </a:r>
            <a:r>
              <a:rPr lang="sv-SE" dirty="0" err="1"/>
              <a:t>criterion</a:t>
            </a:r>
            <a:r>
              <a:rPr lang="sv-SE" dirty="0"/>
              <a:t>/</a:t>
            </a:r>
            <a:r>
              <a:rPr lang="sv-SE" dirty="0" err="1"/>
              <a:t>adjustment</a:t>
            </a:r>
            <a:r>
              <a:rPr lang="sv-SE" dirty="0"/>
              <a:t> set</a:t>
            </a:r>
          </a:p>
          <a:p>
            <a:r>
              <a:rPr lang="sv-SE" dirty="0" err="1"/>
              <a:t>Example</a:t>
            </a:r>
            <a:endParaRPr lang="sv-SE" dirty="0"/>
          </a:p>
          <a:p>
            <a:r>
              <a:rPr lang="sv-SE" dirty="0" err="1"/>
              <a:t>Exercises</a:t>
            </a:r>
            <a:endParaRPr lang="sv-SE" dirty="0"/>
          </a:p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why</a:t>
            </a:r>
            <a:r>
              <a:rPr lang="sv-SE" dirty="0"/>
              <a:t> it is </a:t>
            </a:r>
            <a:r>
              <a:rPr lang="sv-SE" dirty="0" err="1"/>
              <a:t>important</a:t>
            </a:r>
            <a:r>
              <a:rPr lang="sv-SE" dirty="0"/>
              <a:t> to </a:t>
            </a:r>
            <a:r>
              <a:rPr lang="sv-SE" dirty="0" err="1"/>
              <a:t>respect</a:t>
            </a:r>
            <a:r>
              <a:rPr lang="sv-SE" dirty="0"/>
              <a:t> the data generation process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trying</a:t>
            </a:r>
            <a:r>
              <a:rPr lang="sv-SE" dirty="0"/>
              <a:t> to </a:t>
            </a:r>
            <a:r>
              <a:rPr lang="sv-SE" dirty="0" err="1"/>
              <a:t>infer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relationships from </a:t>
            </a:r>
            <a:r>
              <a:rPr lang="sv-SE" dirty="0" err="1"/>
              <a:t>quantitative</a:t>
            </a:r>
            <a:r>
              <a:rPr lang="sv-SE" dirty="0"/>
              <a:t> data: </a:t>
            </a:r>
            <a:r>
              <a:rPr lang="sv-SE" dirty="0" err="1"/>
              <a:t>simply</a:t>
            </a:r>
            <a:r>
              <a:rPr lang="sv-SE" dirty="0"/>
              <a:t> </a:t>
            </a:r>
            <a:r>
              <a:rPr lang="sv-SE" dirty="0" err="1"/>
              <a:t>adding</a:t>
            </a:r>
            <a:r>
              <a:rPr lang="sv-SE" dirty="0"/>
              <a:t> all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is not </a:t>
            </a:r>
            <a:r>
              <a:rPr lang="sv-SE" dirty="0" err="1"/>
              <a:t>correct</a:t>
            </a:r>
            <a:r>
              <a:rPr lang="sv-S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0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9E56-0800-D599-72AC-67CEA089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Summary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Part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7141-836F-88A0-6B4F-288E0FA3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Answering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in research </a:t>
            </a:r>
            <a:r>
              <a:rPr lang="sv-SE" dirty="0" err="1"/>
              <a:t>requires</a:t>
            </a:r>
            <a:r>
              <a:rPr lang="sv-SE" dirty="0"/>
              <a:t> </a:t>
            </a:r>
            <a:r>
              <a:rPr lang="sv-SE" dirty="0" err="1"/>
              <a:t>knowledge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the data generation process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visualize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hypotheses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DAGs</a:t>
            </a:r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association in DAGs: </a:t>
            </a:r>
            <a:r>
              <a:rPr lang="sv-SE" dirty="0" err="1"/>
              <a:t>mediators</a:t>
            </a:r>
            <a:r>
              <a:rPr lang="sv-SE" dirty="0"/>
              <a:t>, </a:t>
            </a:r>
            <a:r>
              <a:rPr lang="sv-SE" dirty="0" err="1"/>
              <a:t>forks</a:t>
            </a:r>
            <a:r>
              <a:rPr lang="sv-SE" dirty="0"/>
              <a:t>, and </a:t>
            </a:r>
            <a:r>
              <a:rPr lang="sv-SE" dirty="0" err="1"/>
              <a:t>colliders</a:t>
            </a:r>
            <a:endParaRPr lang="sv-SE" dirty="0"/>
          </a:p>
          <a:p>
            <a:r>
              <a:rPr lang="sv-SE" dirty="0" err="1"/>
              <a:t>Using</a:t>
            </a:r>
            <a:r>
              <a:rPr lang="sv-SE" dirty="0"/>
              <a:t> the </a:t>
            </a:r>
            <a:r>
              <a:rPr lang="sv-SE" dirty="0" err="1"/>
              <a:t>backdoor</a:t>
            </a:r>
            <a:r>
              <a:rPr lang="sv-SE" dirty="0"/>
              <a:t> </a:t>
            </a:r>
            <a:r>
              <a:rPr lang="sv-SE" dirty="0" err="1"/>
              <a:t>criterion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decide</a:t>
            </a:r>
            <a:r>
              <a:rPr lang="sv-SE" dirty="0"/>
              <a:t>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to </a:t>
            </a:r>
            <a:r>
              <a:rPr lang="sv-SE" dirty="0" err="1"/>
              <a:t>adjust</a:t>
            </a:r>
            <a:r>
              <a:rPr lang="sv-SE" dirty="0"/>
              <a:t> for and </a:t>
            </a:r>
            <a:r>
              <a:rPr lang="sv-SE" dirty="0" err="1"/>
              <a:t>which</a:t>
            </a:r>
            <a:r>
              <a:rPr lang="sv-SE" dirty="0"/>
              <a:t> to </a:t>
            </a:r>
            <a:r>
              <a:rPr lang="sv-SE" dirty="0" err="1"/>
              <a:t>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1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E0AA-0D91-9AF7-E6F6-4D94406A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60A8-AB9F-F21E-34F7-8BB26031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7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8BDC-8E15-B97A-BC89-FB597497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DC12-1457-C33E-53C2-61C62ACF0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Software </a:t>
            </a:r>
            <a:r>
              <a:rPr lang="sv-SE" dirty="0" err="1"/>
              <a:t>engineering</a:t>
            </a:r>
            <a:r>
              <a:rPr lang="sv-SE" dirty="0"/>
              <a:t> research – as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disciplines</a:t>
            </a:r>
            <a:r>
              <a:rPr lang="sv-SE" dirty="0"/>
              <a:t> – </a:t>
            </a:r>
            <a:r>
              <a:rPr lang="sv-SE" dirty="0" err="1"/>
              <a:t>aim</a:t>
            </a:r>
            <a:r>
              <a:rPr lang="sv-SE" dirty="0"/>
              <a:t> to </a:t>
            </a:r>
            <a:r>
              <a:rPr lang="sv-SE" dirty="0" err="1"/>
              <a:t>determine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effects</a:t>
            </a:r>
            <a:r>
              <a:rPr lang="sv-SE" dirty="0"/>
              <a:t> (</a:t>
            </a:r>
            <a:r>
              <a:rPr lang="sv-SE" dirty="0" err="1"/>
              <a:t>e.g</a:t>
            </a:r>
            <a:r>
              <a:rPr lang="sv-SE" dirty="0"/>
              <a:t>., the benefit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TDD vs. TL or </a:t>
            </a:r>
            <a:r>
              <a:rPr lang="sv-SE" dirty="0" err="1"/>
              <a:t>agile</a:t>
            </a:r>
            <a:r>
              <a:rPr lang="sv-SE" dirty="0"/>
              <a:t> vs. Plan-driven).</a:t>
            </a:r>
          </a:p>
          <a:p>
            <a:r>
              <a:rPr lang="sv-SE" dirty="0" err="1"/>
              <a:t>Many</a:t>
            </a:r>
            <a:r>
              <a:rPr lang="sv-SE" dirty="0"/>
              <a:t> researchers </a:t>
            </a:r>
            <a:r>
              <a:rPr lang="sv-SE" dirty="0" err="1"/>
              <a:t>are</a:t>
            </a:r>
            <a:r>
              <a:rPr lang="sv-SE" dirty="0"/>
              <a:t>, </a:t>
            </a:r>
            <a:r>
              <a:rPr lang="sv-SE" dirty="0" err="1"/>
              <a:t>however</a:t>
            </a:r>
            <a:r>
              <a:rPr lang="sv-SE" dirty="0"/>
              <a:t>, </a:t>
            </a:r>
            <a:r>
              <a:rPr lang="sv-SE" dirty="0" err="1"/>
              <a:t>ill-equipped</a:t>
            </a:r>
            <a:r>
              <a:rPr lang="sv-SE" dirty="0"/>
              <a:t> to </a:t>
            </a:r>
            <a:r>
              <a:rPr lang="sv-SE" dirty="0" err="1"/>
              <a:t>obtain</a:t>
            </a:r>
            <a:r>
              <a:rPr lang="sv-SE" dirty="0"/>
              <a:t> valid </a:t>
            </a:r>
            <a:r>
              <a:rPr lang="sv-SE" dirty="0" err="1"/>
              <a:t>answers</a:t>
            </a:r>
            <a:r>
              <a:rPr lang="sv-SE" dirty="0"/>
              <a:t> to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26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54CD9-F5FA-84AC-C220-5BFA1A56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Frequentist</a:t>
            </a:r>
            <a:r>
              <a:rPr lang="sv-SE" dirty="0"/>
              <a:t> </a:t>
            </a:r>
            <a:r>
              <a:rPr lang="sv-SE" dirty="0" err="1"/>
              <a:t>Methods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ABDCA-4D2B-ACF9-11C8-B6303E2E2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State </a:t>
            </a:r>
            <a:r>
              <a:rPr lang="sv-SE" dirty="0" err="1"/>
              <a:t>of</a:t>
            </a:r>
            <a:r>
              <a:rPr lang="sv-SE" dirty="0"/>
              <a:t> the art for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in software </a:t>
            </a:r>
            <a:r>
              <a:rPr lang="sv-SE" dirty="0" err="1"/>
              <a:t>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4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2B297-E41E-A0AC-049A-304ADF0D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882C96-AE36-C7A1-8C28-B5A02158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Frequentist</a:t>
            </a:r>
            <a:r>
              <a:rPr lang="sv-SE" dirty="0"/>
              <a:t> </a:t>
            </a:r>
            <a:r>
              <a:rPr lang="sv-SE" dirty="0" err="1"/>
              <a:t>methods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the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art in software </a:t>
            </a:r>
            <a:r>
              <a:rPr lang="sv-SE" dirty="0" err="1"/>
              <a:t>engineering</a:t>
            </a:r>
            <a:r>
              <a:rPr lang="sv-SE" dirty="0"/>
              <a:t> research (</a:t>
            </a:r>
            <a:r>
              <a:rPr lang="sv-SE" dirty="0" err="1"/>
              <a:t>assumption</a:t>
            </a:r>
            <a:r>
              <a:rPr lang="sv-SE" dirty="0"/>
              <a:t>)</a:t>
            </a:r>
          </a:p>
          <a:p>
            <a:r>
              <a:rPr lang="sv-SE" dirty="0" err="1"/>
              <a:t>Out</a:t>
            </a:r>
            <a:r>
              <a:rPr lang="sv-SE" dirty="0"/>
              <a:t>-</a:t>
            </a:r>
            <a:r>
              <a:rPr lang="sv-SE" dirty="0" err="1"/>
              <a:t>of</a:t>
            </a:r>
            <a:r>
              <a:rPr lang="sv-SE" dirty="0"/>
              <a:t>-the-box </a:t>
            </a:r>
            <a:r>
              <a:rPr lang="sv-SE" dirty="0" err="1"/>
              <a:t>methods</a:t>
            </a:r>
            <a:r>
              <a:rPr lang="sv-SE" dirty="0"/>
              <a:t> (like </a:t>
            </a:r>
            <a:r>
              <a:rPr lang="sv-SE" dirty="0" err="1"/>
              <a:t>NHSTs</a:t>
            </a:r>
            <a:r>
              <a:rPr lang="sv-SE" dirty="0"/>
              <a:t>)</a:t>
            </a:r>
          </a:p>
          <a:p>
            <a:r>
              <a:rPr lang="sv-SE" dirty="0" err="1"/>
              <a:t>Popularity</a:t>
            </a:r>
            <a:r>
              <a:rPr lang="sv-SE" dirty="0"/>
              <a:t> </a:t>
            </a:r>
            <a:r>
              <a:rPr lang="sv-SE" dirty="0" err="1"/>
              <a:t>possibly</a:t>
            </a:r>
            <a:r>
              <a:rPr lang="sv-SE" dirty="0"/>
              <a:t> </a:t>
            </a:r>
            <a:r>
              <a:rPr lang="sv-SE" dirty="0" err="1"/>
              <a:t>stems</a:t>
            </a:r>
            <a:r>
              <a:rPr lang="sv-SE" dirty="0"/>
              <a:t> from Claes Wohlins </a:t>
            </a:r>
            <a:r>
              <a:rPr lang="sv-SE" dirty="0" err="1"/>
              <a:t>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E8EA-6E3A-6BA5-658E-7737BD2E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8CB89-5438-AF65-9B07-BE2DE4CD6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v-SE" dirty="0"/>
                  <a:t>Basic </a:t>
                </a:r>
                <a:r>
                  <a:rPr lang="sv-SE" dirty="0" err="1"/>
                  <a:t>tool</a:t>
                </a:r>
                <a:r>
                  <a:rPr lang="sv-SE" dirty="0"/>
                  <a:t>: </a:t>
                </a:r>
                <a:r>
                  <a:rPr lang="sv-SE" dirty="0" err="1"/>
                  <a:t>null-hypothesis</a:t>
                </a:r>
                <a:r>
                  <a:rPr lang="sv-SE" dirty="0"/>
                  <a:t> </a:t>
                </a:r>
                <a:r>
                  <a:rPr lang="sv-SE" dirty="0" err="1"/>
                  <a:t>significance</a:t>
                </a:r>
                <a:r>
                  <a:rPr lang="sv-SE" dirty="0"/>
                  <a:t> test</a:t>
                </a:r>
              </a:p>
              <a:p>
                <a:r>
                  <a:rPr lang="sv-SE" dirty="0"/>
                  <a:t>Variants: t-test, </a:t>
                </a:r>
                <a:r>
                  <a:rPr lang="sv-SE" dirty="0" err="1"/>
                  <a:t>Kruskal</a:t>
                </a:r>
                <a:r>
                  <a:rPr lang="sv-SE" dirty="0"/>
                  <a:t> Wallis, Mann Whitney U, …</a:t>
                </a:r>
              </a:p>
              <a:p>
                <a:r>
                  <a:rPr lang="sv-SE" dirty="0"/>
                  <a:t>Basic approach: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dirty="0" err="1"/>
                  <a:t>Formulate</a:t>
                </a:r>
                <a:r>
                  <a:rPr lang="sv-SE" dirty="0"/>
                  <a:t> a </a:t>
                </a:r>
                <a:r>
                  <a:rPr lang="sv-SE" dirty="0" err="1"/>
                  <a:t>null-hypothesis</a:t>
                </a:r>
                <a:r>
                  <a:rPr lang="sv-SE" dirty="0"/>
                  <a:t> and </a:t>
                </a:r>
                <a:r>
                  <a:rPr lang="sv-SE" dirty="0" err="1"/>
                  <a:t>alternate</a:t>
                </a:r>
                <a:r>
                  <a:rPr lang="sv-SE" dirty="0"/>
                  <a:t> </a:t>
                </a:r>
                <a:r>
                  <a:rPr lang="sv-SE" dirty="0" err="1"/>
                  <a:t>hypothesis</a:t>
                </a:r>
                <a:endParaRPr lang="sv-S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dirty="0" err="1"/>
                  <a:t>select</a:t>
                </a:r>
                <a:r>
                  <a:rPr lang="sv-SE" dirty="0"/>
                  <a:t> an </a:t>
                </a:r>
                <a:r>
                  <a:rPr lang="sv-SE" dirty="0" err="1"/>
                  <a:t>appropriate</a:t>
                </a:r>
                <a:r>
                  <a:rPr lang="sv-SE" dirty="0"/>
                  <a:t> variant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Stratify the data by the independent variable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Perform the test, i.e., determine if there is a statistically significant difference in the distribution of the outcome variable between the strata</a:t>
                </a:r>
              </a:p>
              <a:p>
                <a:r>
                  <a:rPr lang="en-US" noProof="0" dirty="0"/>
                  <a:t>The </a:t>
                </a:r>
                <a:r>
                  <a:rPr lang="en-US" b="1" noProof="0" dirty="0"/>
                  <a:t>p-value</a:t>
                </a:r>
                <a:r>
                  <a:rPr lang="en-US" noProof="0" dirty="0"/>
                  <a:t> represents the probability – under the null-hypothesis – of observing data </a:t>
                </a:r>
                <a:r>
                  <a:rPr lang="en-US" i="1" noProof="0" dirty="0"/>
                  <a:t>at least as extreme </a:t>
                </a:r>
                <a:r>
                  <a:rPr lang="en-US" noProof="0" dirty="0"/>
                  <a:t>as the ones that were actually observed. </a:t>
                </a:r>
              </a:p>
              <a:p>
                <a:r>
                  <a:rPr lang="en-US" noProof="0" dirty="0"/>
                  <a:t>If </a:t>
                </a:r>
                <a14:m>
                  <m:oMath xmlns:m="http://schemas.openxmlformats.org/officeDocument/2006/math">
                    <m:r>
                      <a:rPr lang="sv-SE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noProof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sv-SE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noProof="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noProof="0" dirty="0"/>
                  <a:t> is an unlikely explanation for the</a:t>
                </a:r>
                <a:r>
                  <a:rPr lang="en-US" dirty="0"/>
                  <a:t> data and it can be rejected.</a:t>
                </a:r>
                <a:endParaRPr lang="en-US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8CB89-5438-AF65-9B07-BE2DE4CD6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888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7B2E-7188-71F6-DBBD-B203A455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9CDF-DEF1-E697-8391-377856D3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The </a:t>
            </a:r>
            <a:r>
              <a:rPr lang="sv-SE" dirty="0" err="1"/>
              <a:t>selection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significance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is </a:t>
            </a:r>
            <a:r>
              <a:rPr lang="sv-SE" dirty="0" err="1"/>
              <a:t>arbitrary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answer to a research question is a scalar summary, i.e., binary (significant difference or no significant difference)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Frequentist approaches use an unsound extension of the modus tollens</a:t>
            </a:r>
          </a:p>
        </p:txBody>
      </p:sp>
    </p:spTree>
    <p:extLst>
      <p:ext uri="{BB962C8B-B14F-4D97-AF65-F5344CB8AC3E}">
        <p14:creationId xmlns:p14="http://schemas.microsoft.com/office/powerpoint/2010/main" val="3872306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66D2-D263-B6F5-A899-48C8A2FB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Modus tollens in </a:t>
            </a:r>
            <a:r>
              <a:rPr lang="sv-SE" dirty="0" err="1"/>
              <a:t>frequentist</a:t>
            </a:r>
            <a:r>
              <a:rPr lang="sv-SE" dirty="0"/>
              <a:t> </a:t>
            </a:r>
            <a:r>
              <a:rPr lang="sv-SE" dirty="0" err="1"/>
              <a:t>Analyses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139CE-FAB0-4A27-50CC-F0C74C8008E1}"/>
                  </a:ext>
                </a:extLst>
              </p:cNvPr>
              <p:cNvSpPr txBox="1"/>
              <p:nvPr/>
            </p:nvSpPr>
            <p:spPr>
              <a:xfrm>
                <a:off x="1501906" y="3548487"/>
                <a:ext cx="109574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→¬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E139CE-FAB0-4A27-50CC-F0C74C800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906" y="3548487"/>
                <a:ext cx="1095749" cy="516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978817-8F79-0395-08FF-20352932FAE7}"/>
                  </a:ext>
                </a:extLst>
              </p:cNvPr>
              <p:cNvSpPr txBox="1"/>
              <p:nvPr/>
            </p:nvSpPr>
            <p:spPr>
              <a:xfrm>
                <a:off x="4550469" y="3512900"/>
                <a:ext cx="1399422" cy="587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978817-8F79-0395-08FF-20352932F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469" y="3512900"/>
                <a:ext cx="1399422" cy="587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22ABEA-2375-E323-C5A3-0A30A1971457}"/>
              </a:ext>
            </a:extLst>
          </p:cNvPr>
          <p:cNvSpPr txBox="1"/>
          <p:nvPr/>
        </p:nvSpPr>
        <p:spPr>
          <a:xfrm>
            <a:off x="1260348" y="2917247"/>
            <a:ext cx="157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/>
              <a:t>Modus tollens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C0F3C-A760-AB3F-62A2-D6D88F4EBBF7}"/>
              </a:ext>
            </a:extLst>
          </p:cNvPr>
          <p:cNvSpPr txBox="1"/>
          <p:nvPr/>
        </p:nvSpPr>
        <p:spPr>
          <a:xfrm>
            <a:off x="4038600" y="2917247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Probabilistic extension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79E5C-D899-33DC-E06A-6FF3CF790756}"/>
              </a:ext>
            </a:extLst>
          </p:cNvPr>
          <p:cNvSpPr txBox="1"/>
          <p:nvPr/>
        </p:nvSpPr>
        <p:spPr>
          <a:xfrm>
            <a:off x="978312" y="4313826"/>
            <a:ext cx="2142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If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X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implies that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Y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is false, and we observe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Y,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then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X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is false.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30277-4E4C-7E85-41DC-67B679EF2809}"/>
              </a:ext>
            </a:extLst>
          </p:cNvPr>
          <p:cNvSpPr txBox="1"/>
          <p:nvPr/>
        </p:nvSpPr>
        <p:spPr>
          <a:xfrm>
            <a:off x="838200" y="6017796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Furia</a:t>
            </a:r>
            <a:r>
              <a:rPr lang="en-US" sz="800" dirty="0"/>
              <a:t>, C. A., Feldt, R., &amp; </a:t>
            </a:r>
            <a:r>
              <a:rPr lang="en-US" sz="800" dirty="0" err="1"/>
              <a:t>Torkar</a:t>
            </a:r>
            <a:r>
              <a:rPr lang="en-US" sz="800" dirty="0"/>
              <a:t>, R. (2019). Bayesian data analysis in empirical software engineering research. </a:t>
            </a:r>
            <a:r>
              <a:rPr lang="en-US" sz="800" i="1" dirty="0"/>
              <a:t>IEEE Transactions on Software Engineering</a:t>
            </a:r>
            <a:r>
              <a:rPr lang="en-US" sz="800" dirty="0"/>
              <a:t>, </a:t>
            </a:r>
            <a:r>
              <a:rPr lang="en-US" sz="800" i="1" dirty="0"/>
              <a:t>47</a:t>
            </a:r>
            <a:r>
              <a:rPr lang="en-US" sz="800" dirty="0"/>
              <a:t>(9), 1786-1810.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61E4B-C563-78C5-B8D9-5A4EDEB67308}"/>
              </a:ext>
            </a:extLst>
          </p:cNvPr>
          <p:cNvSpPr txBox="1"/>
          <p:nvPr/>
        </p:nvSpPr>
        <p:spPr>
          <a:xfrm>
            <a:off x="3829431" y="4313826"/>
            <a:ext cx="28414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If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X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implies that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Y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is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probably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false (equivalently: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Y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is improbably true), and we observe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Y,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then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X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is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probably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9"/>
              </a:rPr>
              <a:t>false.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A466-3C99-E87F-0DD1-FF315B1E06F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39212" y="3101913"/>
            <a:ext cx="1199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8F2AD7-9BBD-9FF4-0639-6594A8CD0548}"/>
              </a:ext>
            </a:extLst>
          </p:cNvPr>
          <p:cNvSpPr/>
          <p:nvPr/>
        </p:nvSpPr>
        <p:spPr>
          <a:xfrm>
            <a:off x="7251192" y="2790139"/>
            <a:ext cx="417880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Example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X: a person lives in Switzerland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Y: a person is the King of Sweden</a:t>
            </a:r>
          </a:p>
          <a:p>
            <a:r>
              <a:rPr lang="en-US" dirty="0">
                <a:solidFill>
                  <a:schemeClr val="tx1"/>
                </a:solidFill>
              </a:rPr>
              <a:t>P[Y|X] is probably false, so if we observe Y then P[X] is probably false.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EA5EF-5CD0-0298-424A-E735181E87EB}"/>
              </a:ext>
            </a:extLst>
          </p:cNvPr>
          <p:cNvSpPr/>
          <p:nvPr/>
        </p:nvSpPr>
        <p:spPr>
          <a:xfrm>
            <a:off x="7251192" y="4419867"/>
            <a:ext cx="417880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Example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X: a person lives in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Y: a person is the Queen of England</a:t>
            </a:r>
          </a:p>
          <a:p>
            <a:r>
              <a:rPr lang="en-US" dirty="0">
                <a:solidFill>
                  <a:schemeClr val="tx1"/>
                </a:solidFill>
              </a:rPr>
              <a:t>P[Y|X] is probably false, </a:t>
            </a:r>
            <a:r>
              <a:rPr lang="en-US" b="1" dirty="0">
                <a:solidFill>
                  <a:srgbClr val="C00000"/>
                </a:solidFill>
              </a:rPr>
              <a:t>but if we observe Y then P[X] is actually true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5FE55FA-995C-195E-1FE8-DD3996872346}"/>
              </a:ext>
            </a:extLst>
          </p:cNvPr>
          <p:cNvSpPr/>
          <p:nvPr/>
        </p:nvSpPr>
        <p:spPr>
          <a:xfrm>
            <a:off x="2902266" y="2233242"/>
            <a:ext cx="1648203" cy="624977"/>
          </a:xfrm>
          <a:prstGeom prst="wedgeRectCallout">
            <a:avLst>
              <a:gd name="adj1" fmla="val -25100"/>
              <a:gd name="adj2" fmla="val 81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extension is not sound!</a:t>
            </a:r>
          </a:p>
        </p:txBody>
      </p:sp>
    </p:spTree>
    <p:extLst>
      <p:ext uri="{BB962C8B-B14F-4D97-AF65-F5344CB8AC3E}">
        <p14:creationId xmlns:p14="http://schemas.microsoft.com/office/powerpoint/2010/main" val="43737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1037-E1E2-E5AE-B79C-4DC8CB84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Standard Tests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8414-5A46-A505-EEF1-7E067EA4F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F7525-0200-C317-0780-DF9B8BC5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7AFDA-8826-2D1A-B4B0-AE275D491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68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62E4-7797-F4E5-8D5D-9D510BD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</a:t>
            </a:r>
            <a:r>
              <a:rPr lang="sv-SE" dirty="0"/>
              <a:t> </a:t>
            </a:r>
            <a:r>
              <a:rPr lang="sv-SE" dirty="0" err="1"/>
              <a:t>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83CF-3949-DC28-5EB3-BA38ECA1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03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BDFA-DD98-5074-F855-6952DEF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Bayesian</a:t>
            </a:r>
            <a:r>
              <a:rPr lang="sv-SE" dirty="0"/>
              <a:t>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3681-509F-4BBF-B874-7246C72F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 err="1"/>
              <a:t>Define</a:t>
            </a:r>
            <a:r>
              <a:rPr lang="sv-SE" dirty="0"/>
              <a:t> regression </a:t>
            </a:r>
            <a:r>
              <a:rPr lang="sv-SE" dirty="0" err="1"/>
              <a:t>formula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Determine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Select</a:t>
            </a:r>
            <a:r>
              <a:rPr lang="sv-SE" dirty="0"/>
              <a:t> priors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Run</a:t>
            </a:r>
            <a:r>
              <a:rPr lang="sv-SE" dirty="0"/>
              <a:t> prior </a:t>
            </a:r>
            <a:r>
              <a:rPr lang="sv-SE" dirty="0" err="1"/>
              <a:t>predictive</a:t>
            </a:r>
            <a:r>
              <a:rPr lang="sv-SE" dirty="0"/>
              <a:t> check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Fit the </a:t>
            </a:r>
            <a:r>
              <a:rPr lang="sv-SE" dirty="0" err="1"/>
              <a:t>model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posterior</a:t>
            </a:r>
            <a:r>
              <a:rPr lang="sv-SE" dirty="0"/>
              <a:t> </a:t>
            </a:r>
            <a:r>
              <a:rPr lang="sv-SE" dirty="0" err="1"/>
              <a:t>predictive</a:t>
            </a:r>
            <a:r>
              <a:rPr lang="sv-SE" dirty="0"/>
              <a:t> check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Plot</a:t>
            </a:r>
            <a:r>
              <a:rPr lang="sv-SE" dirty="0"/>
              <a:t> marginal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10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0B4B-88BC-CFD5-84E5-9BE4E0E2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Bayesian</a:t>
            </a:r>
            <a:r>
              <a:rPr lang="sv-SE" dirty="0"/>
              <a:t>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DF7A-9D5F-F440-7B32-642DD080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2037-9C9F-C1CD-BEF4-0EA410B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1194-531F-BE72-B6A5-AA4C7D70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tutorial</a:t>
            </a:r>
            <a:r>
              <a:rPr lang="sv-SE" dirty="0"/>
              <a:t> is </a:t>
            </a:r>
            <a:r>
              <a:rPr lang="sv-SE" dirty="0" err="1"/>
              <a:t>aimed</a:t>
            </a:r>
            <a:r>
              <a:rPr lang="sv-SE" dirty="0"/>
              <a:t> at </a:t>
            </a:r>
            <a:r>
              <a:rPr lang="sv-SE" dirty="0" err="1"/>
              <a:t>academics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aim</a:t>
            </a:r>
            <a:r>
              <a:rPr lang="sv-SE" dirty="0"/>
              <a:t> to </a:t>
            </a:r>
            <a:r>
              <a:rPr lang="sv-SE" dirty="0" err="1"/>
              <a:t>tackle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lack the </a:t>
            </a:r>
            <a:r>
              <a:rPr lang="sv-SE" dirty="0" err="1"/>
              <a:t>tools</a:t>
            </a:r>
            <a:r>
              <a:rPr lang="sv-SE" dirty="0"/>
              <a:t> for it.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84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9156-C26E-B4B5-8ACA-4B53E15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Interaction</a:t>
            </a:r>
            <a:r>
              <a:rPr lang="sv-SE" dirty="0"/>
              <a:t> </a:t>
            </a:r>
            <a:r>
              <a:rPr lang="sv-SE" dirty="0" err="1"/>
              <a:t>Effects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A7A2-0D45-D6AF-F7F4-E24C0EC7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42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5D25B-A324-3B21-BD7C-042F775E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 for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3C656-E37D-883D-3BD1-42D8166D6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40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6309-E5CC-8F7C-0BBE-21E0536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General </a:t>
            </a:r>
            <a:r>
              <a:rPr lang="sv-SE" dirty="0" err="1"/>
              <a:t>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188C-5A8F-D048-770F-DB4AF6E2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 err="1"/>
              <a:t>Modeling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Identification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Estimation</a:t>
            </a:r>
            <a:r>
              <a:rPr lang="sv-SE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sv-SE" dirty="0"/>
              <a:t>Data </a:t>
            </a:r>
            <a:r>
              <a:rPr lang="sv-SE" dirty="0" err="1"/>
              <a:t>collection</a:t>
            </a:r>
            <a:endParaRPr lang="sv-S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Bayesian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24665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A56B-D148-A675-58E6-B6B2C2E0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1E34-FC6F-EA50-0A7C-493D18E9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65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CB3-6653-D78A-AB0E-4BF277AD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5815-81E7-A127-C469-0C279D2E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8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B356FB-616A-846F-9F32-1ED98340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Status </a:t>
            </a:r>
            <a:r>
              <a:rPr lang="sv-SE" dirty="0" err="1"/>
              <a:t>Quo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DCF55-7589-A220-87B2-180E85F1C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Analysis</a:t>
            </a:r>
            <a:r>
              <a:rPr lang="sv-SE" dirty="0"/>
              <a:t> in Software </a:t>
            </a:r>
            <a:r>
              <a:rPr lang="sv-SE" dirty="0" err="1"/>
              <a:t>Engineering</a:t>
            </a:r>
            <a:r>
              <a:rPr lang="sv-SE" dirty="0"/>
              <a:t>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4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ED3E81-BE6C-2965-C491-1D53749A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Typical</a:t>
            </a:r>
            <a:r>
              <a:rPr lang="sv-SE" dirty="0"/>
              <a:t> Process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F1F48C-5556-ADAF-FD40-81A1FD4F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 err="1"/>
              <a:t>Formulate</a:t>
            </a:r>
            <a:r>
              <a:rPr lang="sv-SE" dirty="0"/>
              <a:t> a </a:t>
            </a:r>
            <a:r>
              <a:rPr lang="sv-SE" dirty="0" err="1"/>
              <a:t>hypothesis</a:t>
            </a:r>
            <a:r>
              <a:rPr lang="sv-SE" dirty="0"/>
              <a:t> (</a:t>
            </a:r>
            <a:r>
              <a:rPr lang="sv-SE" dirty="0" err="1"/>
              <a:t>ind</a:t>
            </a:r>
            <a:r>
              <a:rPr lang="sv-SE" dirty="0"/>
              <a:t> -&gt; </a:t>
            </a:r>
            <a:r>
              <a:rPr lang="sv-SE" dirty="0" err="1"/>
              <a:t>dep</a:t>
            </a:r>
            <a:r>
              <a:rPr lang="sv-SE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Collect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Select</a:t>
            </a:r>
            <a:r>
              <a:rPr lang="sv-SE" dirty="0"/>
              <a:t> an </a:t>
            </a:r>
            <a:r>
              <a:rPr lang="sv-SE" dirty="0" err="1"/>
              <a:t>appropriate</a:t>
            </a:r>
            <a:r>
              <a:rPr lang="sv-SE" dirty="0"/>
              <a:t> </a:t>
            </a:r>
            <a:r>
              <a:rPr lang="sv-SE" dirty="0" err="1"/>
              <a:t>hypothesis</a:t>
            </a:r>
            <a:r>
              <a:rPr lang="sv-SE" dirty="0"/>
              <a:t> test </a:t>
            </a:r>
            <a:r>
              <a:rPr lang="sv-SE" dirty="0" err="1"/>
              <a:t>depending</a:t>
            </a:r>
            <a:r>
              <a:rPr lang="sv-SE" dirty="0"/>
              <a:t> on the </a:t>
            </a:r>
            <a:r>
              <a:rPr lang="sv-SE" dirty="0" err="1"/>
              <a:t>properties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variables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Perform</a:t>
            </a:r>
            <a:r>
              <a:rPr lang="sv-SE" dirty="0"/>
              <a:t> the </a:t>
            </a:r>
            <a:r>
              <a:rPr lang="sv-SE" dirty="0" err="1"/>
              <a:t>hypothesis</a:t>
            </a:r>
            <a:r>
              <a:rPr lang="sv-SE" dirty="0"/>
              <a:t> test and </a:t>
            </a:r>
            <a:r>
              <a:rPr lang="sv-SE" dirty="0" err="1"/>
              <a:t>calculate</a:t>
            </a:r>
            <a:r>
              <a:rPr lang="sv-SE" dirty="0"/>
              <a:t> the </a:t>
            </a:r>
            <a:r>
              <a:rPr lang="sv-SE" dirty="0" err="1"/>
              <a:t>effect</a:t>
            </a:r>
            <a:r>
              <a:rPr lang="sv-SE" dirty="0"/>
              <a:t> </a:t>
            </a:r>
            <a:r>
              <a:rPr lang="sv-SE" dirty="0" err="1"/>
              <a:t>size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Report</a:t>
            </a:r>
            <a:r>
              <a:rPr lang="sv-SE" dirty="0"/>
              <a:t> the </a:t>
            </a:r>
            <a:r>
              <a:rPr lang="sv-SE" dirty="0" err="1"/>
              <a:t>results</a:t>
            </a:r>
            <a:r>
              <a:rPr lang="sv-SE" dirty="0"/>
              <a:t> and limit the </a:t>
            </a:r>
            <a:r>
              <a:rPr lang="sv-SE" dirty="0" err="1"/>
              <a:t>conclusions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the </a:t>
            </a:r>
            <a:r>
              <a:rPr lang="sv-SE" dirty="0" err="1"/>
              <a:t>context</a:t>
            </a:r>
            <a:r>
              <a:rPr lang="sv-SE" dirty="0"/>
              <a:t> </a:t>
            </a:r>
            <a:r>
              <a:rPr lang="sv-SE" dirty="0" err="1"/>
              <a:t>factors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This process is based on an impression, not a systematic review.</a:t>
            </a:r>
          </a:p>
          <a:p>
            <a:pPr marL="0" indent="0">
              <a:buNone/>
            </a:pPr>
            <a:r>
              <a:rPr lang="en-US" dirty="0"/>
              <a:t>Sometimes, step 1 and 2 are even switched.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186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550F-8AE2-9A41-6C8E-7D79F0A1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FB59-E3EF-A31C-671E-02A02791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Lack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</a:t>
            </a:r>
            <a:r>
              <a:rPr lang="sv-SE" dirty="0" err="1"/>
              <a:t>framework</a:t>
            </a:r>
            <a:endParaRPr lang="sv-SE" dirty="0"/>
          </a:p>
          <a:p>
            <a:r>
              <a:rPr lang="sv-SE" dirty="0"/>
              <a:t>Simple </a:t>
            </a:r>
            <a:r>
              <a:rPr lang="sv-SE" dirty="0" err="1"/>
              <a:t>frequentist</a:t>
            </a:r>
            <a:r>
              <a:rPr lang="sv-SE" dirty="0"/>
              <a:t> </a:t>
            </a:r>
            <a:r>
              <a:rPr lang="sv-SE" dirty="0" err="1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1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8724D-4A2D-EF8F-72D8-A63F6DDD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7892A-18FC-6BF0-5A4A-A73AFF72D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rigorous</a:t>
            </a:r>
            <a:r>
              <a:rPr lang="sv-SE" dirty="0"/>
              <a:t> approach to </a:t>
            </a:r>
            <a:r>
              <a:rPr lang="sv-SE" dirty="0" err="1"/>
              <a:t>obtaining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5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2F69B9-A191-7CA7-93C8-50E7A685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F8FBD1-7ECB-D662-C973-2140C8EBA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Most </a:t>
            </a:r>
            <a:r>
              <a:rPr lang="sv-SE" dirty="0" err="1"/>
              <a:t>questions</a:t>
            </a:r>
            <a:r>
              <a:rPr lang="sv-SE" dirty="0"/>
              <a:t> relevant to research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nature</a:t>
            </a:r>
            <a:endParaRPr lang="sv-SE" dirty="0"/>
          </a:p>
          <a:p>
            <a:r>
              <a:rPr lang="sv-SE" dirty="0" err="1"/>
              <a:t>But</a:t>
            </a:r>
            <a:r>
              <a:rPr lang="sv-SE" dirty="0"/>
              <a:t>: </a:t>
            </a:r>
            <a:r>
              <a:rPr lang="sv-SE" dirty="0" err="1"/>
              <a:t>answers</a:t>
            </a:r>
            <a:r>
              <a:rPr lang="sv-SE" dirty="0"/>
              <a:t> to </a:t>
            </a:r>
            <a:r>
              <a:rPr lang="sv-SE" dirty="0" err="1"/>
              <a:t>such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computed</a:t>
            </a:r>
            <a:r>
              <a:rPr lang="sv-SE" dirty="0"/>
              <a:t> from data </a:t>
            </a:r>
            <a:r>
              <a:rPr lang="sv-SE" dirty="0" err="1"/>
              <a:t>alone</a:t>
            </a:r>
            <a:endParaRPr lang="sv-SE" dirty="0"/>
          </a:p>
          <a:p>
            <a:r>
              <a:rPr lang="sv-SE" dirty="0" err="1"/>
              <a:t>Instead</a:t>
            </a:r>
            <a:r>
              <a:rPr lang="sv-SE" dirty="0"/>
              <a:t>,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require</a:t>
            </a:r>
            <a:r>
              <a:rPr lang="sv-SE" dirty="0"/>
              <a:t> </a:t>
            </a:r>
            <a:r>
              <a:rPr lang="sv-SE" dirty="0" err="1"/>
              <a:t>knowledge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the data-generating process.</a:t>
            </a:r>
          </a:p>
          <a:p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: </a:t>
            </a:r>
            <a:r>
              <a:rPr lang="sv-SE" dirty="0" err="1"/>
              <a:t>infering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relationships from </a:t>
            </a:r>
            <a:r>
              <a:rPr lang="sv-SE" dirty="0" err="1"/>
              <a:t>quantitative</a:t>
            </a:r>
            <a:r>
              <a:rPr lang="sv-SE" dirty="0"/>
              <a:t> data</a:t>
            </a:r>
          </a:p>
          <a:p>
            <a:pPr marL="0" indent="0">
              <a:buNone/>
            </a:pPr>
            <a:r>
              <a:rPr lang="sv-SE" dirty="0"/>
              <a:t>Pearl-2009-ssurv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0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1884-4224-7D49-E26D-DB5A4047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Terminology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33B5-2467-AF56-A547-8E54B7AC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Factors</a:t>
            </a:r>
            <a:r>
              <a:rPr lang="sv-SE" dirty="0"/>
              <a:t>/</a:t>
            </a:r>
            <a:r>
              <a:rPr lang="sv-SE" dirty="0" err="1"/>
              <a:t>variables</a:t>
            </a:r>
            <a:endParaRPr lang="sv-SE" dirty="0"/>
          </a:p>
          <a:p>
            <a:pPr lvl="1"/>
            <a:r>
              <a:rPr lang="sv-SE" dirty="0" err="1"/>
              <a:t>Treatment</a:t>
            </a:r>
            <a:r>
              <a:rPr lang="sv-SE" dirty="0"/>
              <a:t> (</a:t>
            </a:r>
            <a:r>
              <a:rPr lang="sv-SE" dirty="0" err="1"/>
              <a:t>incl</a:t>
            </a:r>
            <a:r>
              <a:rPr lang="sv-SE" dirty="0"/>
              <a:t>. </a:t>
            </a:r>
            <a:r>
              <a:rPr lang="sv-SE" dirty="0" err="1"/>
              <a:t>Levels</a:t>
            </a:r>
            <a:r>
              <a:rPr lang="sv-SE" dirty="0"/>
              <a:t>), </a:t>
            </a:r>
            <a:r>
              <a:rPr lang="sv-SE" dirty="0" err="1"/>
              <a:t>main</a:t>
            </a:r>
            <a:r>
              <a:rPr lang="sv-SE" dirty="0"/>
              <a:t> </a:t>
            </a:r>
            <a:r>
              <a:rPr lang="sv-SE" dirty="0" err="1"/>
              <a:t>factor</a:t>
            </a:r>
            <a:endParaRPr lang="sv-SE" dirty="0"/>
          </a:p>
          <a:p>
            <a:pPr lvl="1"/>
            <a:r>
              <a:rPr lang="sv-SE" dirty="0" err="1"/>
              <a:t>Outcome</a:t>
            </a:r>
            <a:r>
              <a:rPr lang="sv-SE" dirty="0"/>
              <a:t>/</a:t>
            </a:r>
            <a:r>
              <a:rPr lang="sv-SE" dirty="0" err="1"/>
              <a:t>response</a:t>
            </a:r>
            <a:r>
              <a:rPr lang="sv-SE" dirty="0"/>
              <a:t> </a:t>
            </a:r>
            <a:r>
              <a:rPr lang="sv-SE" dirty="0" err="1"/>
              <a:t>variable</a:t>
            </a:r>
            <a:endParaRPr lang="sv-SE" dirty="0"/>
          </a:p>
          <a:p>
            <a:r>
              <a:rPr lang="sv-SE" dirty="0"/>
              <a:t>Relationships: </a:t>
            </a:r>
            <a:r>
              <a:rPr lang="sv-SE" dirty="0" err="1"/>
              <a:t>causal</a:t>
            </a:r>
            <a:r>
              <a:rPr lang="sv-SE" dirty="0"/>
              <a:t>/</a:t>
            </a:r>
            <a:r>
              <a:rPr lang="sv-SE" dirty="0" err="1"/>
              <a:t>correlational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3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1106</Words>
  <Application>Microsoft Office PowerPoint</Application>
  <PresentationFormat>Widescreen</PresentationFormat>
  <Paragraphs>140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AdvP4C4E51</vt:lpstr>
      <vt:lpstr>AdvP4C4E59</vt:lpstr>
      <vt:lpstr>Aptos</vt:lpstr>
      <vt:lpstr>Aptos Display</vt:lpstr>
      <vt:lpstr>Arial</vt:lpstr>
      <vt:lpstr>Cambria Math</vt:lpstr>
      <vt:lpstr>Office Theme</vt:lpstr>
      <vt:lpstr>Bayesian Data Analysis for Statistical Causal Inference</vt:lpstr>
      <vt:lpstr>Context</vt:lpstr>
      <vt:lpstr>Goals</vt:lpstr>
      <vt:lpstr>Status Quo</vt:lpstr>
      <vt:lpstr>Typical Process</vt:lpstr>
      <vt:lpstr>Issues</vt:lpstr>
      <vt:lpstr>Statistical Causal Inference</vt:lpstr>
      <vt:lpstr>Overview</vt:lpstr>
      <vt:lpstr>Terminology</vt:lpstr>
      <vt:lpstr>Syntax of Causal Assumptions</vt:lpstr>
      <vt:lpstr>Experimental vs. Observational Studies</vt:lpstr>
      <vt:lpstr>Sources of Association</vt:lpstr>
      <vt:lpstr>Mediation</vt:lpstr>
      <vt:lpstr>Forks/Common Causes</vt:lpstr>
      <vt:lpstr>Colliders</vt:lpstr>
      <vt:lpstr>Paths</vt:lpstr>
      <vt:lpstr>Working with DAGs</vt:lpstr>
      <vt:lpstr>Summary of Part I</vt:lpstr>
      <vt:lpstr>References</vt:lpstr>
      <vt:lpstr>Frequentist Methods</vt:lpstr>
      <vt:lpstr>Overview</vt:lpstr>
      <vt:lpstr>Basics</vt:lpstr>
      <vt:lpstr>Issues</vt:lpstr>
      <vt:lpstr>Modus tollens in frequentist Analyses</vt:lpstr>
      <vt:lpstr>Standard Tests are Linear Models</vt:lpstr>
      <vt:lpstr>Bayesian Data Analysis</vt:lpstr>
      <vt:lpstr>Bayes Theorem</vt:lpstr>
      <vt:lpstr>The Bayesian Approach</vt:lpstr>
      <vt:lpstr>Demonstration of the Bayesian Approach</vt:lpstr>
      <vt:lpstr>Interaction Effects</vt:lpstr>
      <vt:lpstr>Bayesian Data Analysis for Statistical Causal Inference</vt:lpstr>
      <vt:lpstr>General Framework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7</cp:revision>
  <dcterms:created xsi:type="dcterms:W3CDTF">2024-10-03T09:42:54Z</dcterms:created>
  <dcterms:modified xsi:type="dcterms:W3CDTF">2024-10-14T10:01:56Z</dcterms:modified>
</cp:coreProperties>
</file>