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3B_5BC9F408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5"/>
  </p:notesMasterIdLst>
  <p:sldIdLst>
    <p:sldId id="256" r:id="rId2"/>
    <p:sldId id="350" r:id="rId3"/>
    <p:sldId id="349" r:id="rId4"/>
    <p:sldId id="307" r:id="rId5"/>
    <p:sldId id="257" r:id="rId6"/>
    <p:sldId id="258" r:id="rId7"/>
    <p:sldId id="275" r:id="rId8"/>
    <p:sldId id="276" r:id="rId9"/>
    <p:sldId id="277" r:id="rId10"/>
    <p:sldId id="272" r:id="rId11"/>
    <p:sldId id="273" r:id="rId12"/>
    <p:sldId id="260" r:id="rId13"/>
    <p:sldId id="314" r:id="rId14"/>
    <p:sldId id="280" r:id="rId15"/>
    <p:sldId id="279" r:id="rId16"/>
    <p:sldId id="281" r:id="rId17"/>
    <p:sldId id="285" r:id="rId18"/>
    <p:sldId id="286" r:id="rId19"/>
    <p:sldId id="315" r:id="rId20"/>
    <p:sldId id="261" r:id="rId21"/>
    <p:sldId id="282" r:id="rId22"/>
    <p:sldId id="316" r:id="rId23"/>
    <p:sldId id="317" r:id="rId24"/>
    <p:sldId id="319" r:id="rId25"/>
    <p:sldId id="318" r:id="rId26"/>
    <p:sldId id="321" r:id="rId27"/>
    <p:sldId id="301" r:id="rId28"/>
    <p:sldId id="320" r:id="rId29"/>
    <p:sldId id="322" r:id="rId30"/>
    <p:sldId id="323" r:id="rId31"/>
    <p:sldId id="324" r:id="rId32"/>
    <p:sldId id="291" r:id="rId33"/>
    <p:sldId id="278" r:id="rId34"/>
    <p:sldId id="262" r:id="rId35"/>
    <p:sldId id="326" r:id="rId36"/>
    <p:sldId id="327" r:id="rId37"/>
    <p:sldId id="333" r:id="rId38"/>
    <p:sldId id="331" r:id="rId39"/>
    <p:sldId id="332" r:id="rId40"/>
    <p:sldId id="334" r:id="rId41"/>
    <p:sldId id="335" r:id="rId42"/>
    <p:sldId id="330" r:id="rId43"/>
    <p:sldId id="295" r:id="rId44"/>
    <p:sldId id="296" r:id="rId45"/>
    <p:sldId id="287" r:id="rId46"/>
    <p:sldId id="336" r:id="rId47"/>
    <p:sldId id="294" r:id="rId48"/>
    <p:sldId id="338" r:id="rId49"/>
    <p:sldId id="337" r:id="rId50"/>
    <p:sldId id="339" r:id="rId51"/>
    <p:sldId id="297" r:id="rId52"/>
    <p:sldId id="343" r:id="rId53"/>
    <p:sldId id="344" r:id="rId54"/>
    <p:sldId id="345" r:id="rId55"/>
    <p:sldId id="346" r:id="rId56"/>
    <p:sldId id="348" r:id="rId57"/>
    <p:sldId id="347" r:id="rId58"/>
    <p:sldId id="340" r:id="rId59"/>
    <p:sldId id="288" r:id="rId60"/>
    <p:sldId id="342" r:id="rId61"/>
    <p:sldId id="341" r:id="rId62"/>
    <p:sldId id="309" r:id="rId63"/>
    <p:sldId id="263" r:id="rId64"/>
    <p:sldId id="299" r:id="rId65"/>
    <p:sldId id="311" r:id="rId66"/>
    <p:sldId id="312" r:id="rId67"/>
    <p:sldId id="313" r:id="rId68"/>
    <p:sldId id="300" r:id="rId69"/>
    <p:sldId id="271" r:id="rId70"/>
    <p:sldId id="265" r:id="rId71"/>
    <p:sldId id="298" r:id="rId72"/>
    <p:sldId id="308" r:id="rId73"/>
    <p:sldId id="266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350"/>
            <p14:sldId id="349"/>
            <p14:sldId id="307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314"/>
            <p14:sldId id="280"/>
            <p14:sldId id="279"/>
            <p14:sldId id="281"/>
            <p14:sldId id="285"/>
            <p14:sldId id="286"/>
            <p14:sldId id="315"/>
          </p14:sldIdLst>
        </p14:section>
        <p14:section name="Causal Inference" id="{FDE2B447-3232-47F1-B5FA-B755FA67090E}">
          <p14:sldIdLst>
            <p14:sldId id="261"/>
            <p14:sldId id="282"/>
            <p14:sldId id="316"/>
            <p14:sldId id="317"/>
            <p14:sldId id="319"/>
            <p14:sldId id="318"/>
            <p14:sldId id="321"/>
            <p14:sldId id="301"/>
            <p14:sldId id="320"/>
            <p14:sldId id="322"/>
            <p14:sldId id="323"/>
            <p14:sldId id="324"/>
            <p14:sldId id="291"/>
            <p14:sldId id="278"/>
            <p14:sldId id="262"/>
            <p14:sldId id="326"/>
            <p14:sldId id="327"/>
            <p14:sldId id="333"/>
            <p14:sldId id="331"/>
            <p14:sldId id="332"/>
            <p14:sldId id="334"/>
            <p14:sldId id="335"/>
            <p14:sldId id="330"/>
            <p14:sldId id="295"/>
            <p14:sldId id="296"/>
            <p14:sldId id="287"/>
            <p14:sldId id="336"/>
            <p14:sldId id="294"/>
            <p14:sldId id="338"/>
            <p14:sldId id="337"/>
            <p14:sldId id="339"/>
          </p14:sldIdLst>
        </p14:section>
        <p14:section name="Exercises" id="{E7EE2058-291B-42EC-8836-A23CA7DF54A0}">
          <p14:sldIdLst>
            <p14:sldId id="297"/>
            <p14:sldId id="343"/>
            <p14:sldId id="344"/>
            <p14:sldId id="345"/>
            <p14:sldId id="346"/>
            <p14:sldId id="348"/>
            <p14:sldId id="347"/>
            <p14:sldId id="340"/>
            <p14:sldId id="288"/>
            <p14:sldId id="342"/>
            <p14:sldId id="341"/>
          </p14:sldIdLst>
        </p14:section>
        <p14:section name="Application" id="{96DC0803-B07E-4D7B-9D1F-62726EF487E1}">
          <p14:sldIdLst>
            <p14:sldId id="309"/>
          </p14:sldIdLst>
        </p14:section>
        <p14:section name="Conclusion" id="{C5B92FFC-5449-49F8-A611-238C54BE231E}">
          <p14:sldIdLst>
            <p14:sldId id="263"/>
            <p14:sldId id="299"/>
            <p14:sldId id="311"/>
            <p14:sldId id="312"/>
            <p14:sldId id="313"/>
            <p14:sldId id="300"/>
            <p14:sldId id="271"/>
          </p14:sldIdLst>
        </p14:section>
        <p14:section name="Closing" id="{8FE90ED4-4DD4-49A3-BFD2-8159355FA4F9}">
          <p14:sldIdLst>
            <p14:sldId id="265"/>
            <p14:sldId id="298"/>
            <p14:sldId id="30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1B345F-1226-5ED8-7F6E-621D34C22D2E}" name="Julian Frattini" initials="JF" userId="S::julfrat@chalmers.se::573dce7c-8427-4368-82d0-c76a66d750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0"/>
    <a:srgbClr val="D0180A"/>
    <a:srgbClr val="D4EEFF"/>
    <a:srgbClr val="00FFFF"/>
    <a:srgbClr val="F8766D"/>
    <a:srgbClr val="00BFC4"/>
    <a:srgbClr val="BDBD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37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omments/modernComment_13B_5BC9F4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D031F7-A515-4EEE-973C-782A33C25650}" authorId="{611B345F-1226-5ED8-7F6E-621D34C22D2E}" created="2025-06-24T14:27:40.798">
    <pc:sldMkLst xmlns:pc="http://schemas.microsoft.com/office/powerpoint/2013/main/command">
      <pc:docMk/>
      <pc:sldMk cId="2274188756" sldId="283"/>
    </pc:sldMkLst>
    <p188:replyLst>
      <p188:reply id="{43EA0B96-BC34-4311-BF1E-DB8F1EDE736E}" authorId="{611B345F-1226-5ED8-7F6E-621D34C22D2E}" created="2025-06-24T14:29:31.565">
        <p188:txBody>
          <a:bodyPr/>
          <a:lstStyle/>
          <a:p>
            <a:r>
              <a:rPr lang="en-SE"/>
              <a:t>This requires carefully mapping skills to goals.
- Skills: deriving a statistical from a causal model, evaluating model comparisons
- Goals: applying inferential statistics, reasoning from observational data</a:t>
            </a:r>
          </a:p>
        </p188:txBody>
      </p188:reply>
    </p188:replyLst>
    <p188:txBody>
      <a:bodyPr/>
      <a:lstStyle/>
      <a:p>
        <a:r>
          <a:rPr lang="en-SE"/>
          <a:t>It might be worth turning the pedagogy around (i.e., actual DAG -&gt; regression -&gt; comparison)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“Science before statistics”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3355-F3AF-EABB-EBF1-DCF58DBE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E241E-51A0-41BE-B59A-7A132DBA8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DC16C-6143-37FF-5575-50386ACCB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BCD6-4A2E-0F97-62F4-AA057EA3E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</a:t>
            </a:r>
            <a:r>
              <a:rPr lang="en-SE" dirty="0" err="1"/>
              <a:t>tudying</a:t>
            </a:r>
            <a:r>
              <a:rPr lang="en-SE" dirty="0"/>
              <a:t> the effect of passive voice on the completeness of resulting domain models, we found a mediation.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6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3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28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1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dirty="0"/>
              <a:t>We cannot assess the usefulness of a model in absolute terms, but in relative terms via</a:t>
            </a:r>
            <a:r>
              <a:rPr lang="en-US" dirty="0"/>
              <a:t>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  <a:p>
            <a:endParaRPr lang="en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E" dirty="0"/>
              <a:t>In d1, z is just a moderator, but not a </a:t>
            </a:r>
            <a:r>
              <a:rPr lang="en-SE" dirty="0" err="1"/>
              <a:t>counfounder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1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6B70-8AF3-7178-F158-5D960795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E6E8B-ADBF-C150-EBD4-69866C276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D497B-84ED-6D95-7C98-5B97D3699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How do these conceptual steps intertwine with the operational steps necessary for quantitative studies?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E05F-121F-DB64-95CC-DFCCF60B3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FA89-3191-ACED-63BC-50E31DEA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9CCB1-456C-67F6-37A4-FF394E225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A615A-4C78-51AD-9092-79812EE0F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3F5F-52BF-8474-93D7-16640A166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8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048E-F236-38B9-B35C-03261775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B34D9-C7E4-52DC-3732-052F81758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92947-C79E-66DB-D827-9B5CF71AD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5AF2-8544-EBCC-993D-B5E26369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527"/>
            <a:ext cx="9144000" cy="20044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F2C605-0998-11CD-F5C1-95368B63A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388368"/>
            <a:ext cx="9485714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119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F50AF2B-7961-FB6D-CC67-9912328A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10" y="365125"/>
            <a:ext cx="10036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D52D54-3D09-D03D-BAAD-6E136B7DA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63" y="267789"/>
            <a:ext cx="4947173" cy="6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heyn.github.io/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://www.robertfeldt.ne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orkar.github.io/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hyperlink" Target="https://julianfrattini.github.io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80.png"/><Relationship Id="rId5" Type="http://schemas.openxmlformats.org/officeDocument/2006/relationships/image" Target="../media/image38.png"/><Relationship Id="rId10" Type="http://schemas.openxmlformats.org/officeDocument/2006/relationships/image" Target="../media/image370.png"/><Relationship Id="rId4" Type="http://schemas.openxmlformats.org/officeDocument/2006/relationships/image" Target="../media/image37.png"/><Relationship Id="rId9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4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4.sv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svg"/><Relationship Id="rId9" Type="http://schemas.openxmlformats.org/officeDocument/2006/relationships/image" Target="../media/image52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microsoft.com/office/2018/10/relationships/comments" Target="../comments/modernComment_13B_5BC9F408.xml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49.svg"/><Relationship Id="rId14" Type="http://schemas.openxmlformats.org/officeDocument/2006/relationships/image" Target="../media/image5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5.png"/><Relationship Id="rId5" Type="http://schemas.openxmlformats.org/officeDocument/2006/relationships/image" Target="../media/image58.sv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58.svg"/><Relationship Id="rId10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4.png"/><Relationship Id="rId5" Type="http://schemas.openxmlformats.org/officeDocument/2006/relationships/image" Target="../media/image58.svg"/><Relationship Id="rId10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5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1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6.svg"/><Relationship Id="rId5" Type="http://schemas.openxmlformats.org/officeDocument/2006/relationships/image" Target="../media/image58.svg"/><Relationship Id="rId15" Type="http://schemas.openxmlformats.org/officeDocument/2006/relationships/image" Target="../media/image17.svg"/><Relationship Id="rId10" Type="http://schemas.openxmlformats.org/officeDocument/2006/relationships/image" Target="../media/image75.png"/><Relationship Id="rId4" Type="http://schemas.openxmlformats.org/officeDocument/2006/relationships/image" Target="../media/image57.png"/><Relationship Id="rId9" Type="http://schemas.openxmlformats.org/officeDocument/2006/relationships/image" Target="../media/image52.sv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hyperlink" Target="http://dx.doi.org/10.1145/2568225.256827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0.png"/><Relationship Id="rId13" Type="http://schemas.openxmlformats.org/officeDocument/2006/relationships/image" Target="../media/image82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0.png"/><Relationship Id="rId5" Type="http://schemas.openxmlformats.org/officeDocument/2006/relationships/image" Target="../media/image58.svg"/><Relationship Id="rId10" Type="http://schemas.openxmlformats.org/officeDocument/2006/relationships/image" Target="../media/image79.png"/><Relationship Id="rId4" Type="http://schemas.openxmlformats.org/officeDocument/2006/relationships/image" Target="../media/image57.png"/><Relationship Id="rId9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4.png"/><Relationship Id="rId5" Type="http://schemas.openxmlformats.org/officeDocument/2006/relationships/image" Target="../media/image58.svg"/><Relationship Id="rId10" Type="http://schemas.openxmlformats.org/officeDocument/2006/relationships/image" Target="../media/image8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8.png"/><Relationship Id="rId5" Type="http://schemas.openxmlformats.org/officeDocument/2006/relationships/image" Target="../media/image58.svg"/><Relationship Id="rId10" Type="http://schemas.openxmlformats.org/officeDocument/2006/relationships/image" Target="../media/image87.png"/><Relationship Id="rId4" Type="http://schemas.openxmlformats.org/officeDocument/2006/relationships/image" Target="../media/image57.png"/><Relationship Id="rId9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9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1.png"/><Relationship Id="rId5" Type="http://schemas.openxmlformats.org/officeDocument/2006/relationships/image" Target="../media/image58.svg"/><Relationship Id="rId10" Type="http://schemas.openxmlformats.org/officeDocument/2006/relationships/image" Target="../media/image90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Relationship Id="rId14" Type="http://schemas.openxmlformats.org/officeDocument/2006/relationships/image" Target="../media/image52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652524.2652554" TargetMode="External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hyperlink" Target="https://doi.org/10.1145/3643664.3648211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00.png"/><Relationship Id="rId5" Type="http://schemas.openxmlformats.org/officeDocument/2006/relationships/image" Target="../media/image58.svg"/><Relationship Id="rId10" Type="http://schemas.openxmlformats.org/officeDocument/2006/relationships/image" Target="../media/image96.png"/><Relationship Id="rId4" Type="http://schemas.openxmlformats.org/officeDocument/2006/relationships/image" Target="../media/image57.png"/><Relationship Id="rId9" Type="http://schemas.openxmlformats.org/officeDocument/2006/relationships/image" Target="../media/image9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9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02.png"/><Relationship Id="rId5" Type="http://schemas.openxmlformats.org/officeDocument/2006/relationships/image" Target="../media/image58.svg"/><Relationship Id="rId10" Type="http://schemas.openxmlformats.org/officeDocument/2006/relationships/image" Target="../media/image101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10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heyn.github.io/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://www.robertfeldt.net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kar.github.io/" TargetMode="External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hyperlink" Target="https://julianfrattini.github.io/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107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106.png"/><Relationship Id="rId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56.svg"/><Relationship Id="rId9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0.png"/><Relationship Id="rId5" Type="http://schemas.openxmlformats.org/officeDocument/2006/relationships/image" Target="../media/image58.svg"/><Relationship Id="rId10" Type="http://schemas.openxmlformats.org/officeDocument/2006/relationships/image" Target="../media/image109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svg"/><Relationship Id="rId4" Type="http://schemas.openxmlformats.org/officeDocument/2006/relationships/image" Target="../media/image10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13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.cs.ucla.edu/BOOK-2K/d-sep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54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54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5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54.sv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svg"/><Relationship Id="rId4" Type="http://schemas.openxmlformats.org/officeDocument/2006/relationships/image" Target="../media/image10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svg"/><Relationship Id="rId5" Type="http://schemas.openxmlformats.org/officeDocument/2006/relationships/image" Target="../media/image120.png"/><Relationship Id="rId4" Type="http://schemas.openxmlformats.org/officeDocument/2006/relationships/image" Target="../media/image119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60.png"/><Relationship Id="rId4" Type="http://schemas.openxmlformats.org/officeDocument/2006/relationships/image" Target="../media/image12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sv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11" Type="http://schemas.openxmlformats.org/officeDocument/2006/relationships/image" Target="../media/image53.png"/><Relationship Id="rId5" Type="http://schemas.openxmlformats.org/officeDocument/2006/relationships/image" Target="../media/image123.png"/><Relationship Id="rId10" Type="http://schemas.openxmlformats.org/officeDocument/2006/relationships/image" Target="../media/image126.png"/><Relationship Id="rId4" Type="http://schemas.openxmlformats.org/officeDocument/2006/relationships/image" Target="../media/image56.svg"/><Relationship Id="rId9" Type="http://schemas.openxmlformats.org/officeDocument/2006/relationships/image" Target="../media/image61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56.svg"/><Relationship Id="rId9" Type="http://schemas.openxmlformats.org/officeDocument/2006/relationships/image" Target="../media/image12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11" Type="http://schemas.openxmlformats.org/officeDocument/2006/relationships/image" Target="../media/image51.png"/><Relationship Id="rId5" Type="http://schemas.openxmlformats.org/officeDocument/2006/relationships/image" Target="../media/image123.png"/><Relationship Id="rId10" Type="http://schemas.openxmlformats.org/officeDocument/2006/relationships/image" Target="../media/image128.svg"/><Relationship Id="rId4" Type="http://schemas.openxmlformats.org/officeDocument/2006/relationships/image" Target="../media/image56.svg"/><Relationship Id="rId9" Type="http://schemas.openxmlformats.org/officeDocument/2006/relationships/image" Target="../media/image12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svg"/><Relationship Id="rId3" Type="http://schemas.openxmlformats.org/officeDocument/2006/relationships/image" Target="../media/image55.png"/><Relationship Id="rId7" Type="http://schemas.openxmlformats.org/officeDocument/2006/relationships/image" Target="../media/image127.png"/><Relationship Id="rId12" Type="http://schemas.openxmlformats.org/officeDocument/2006/relationships/image" Target="../media/image130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svg"/><Relationship Id="rId11" Type="http://schemas.openxmlformats.org/officeDocument/2006/relationships/image" Target="../media/image129.png"/><Relationship Id="rId5" Type="http://schemas.openxmlformats.org/officeDocument/2006/relationships/image" Target="../media/image123.png"/><Relationship Id="rId10" Type="http://schemas.openxmlformats.org/officeDocument/2006/relationships/image" Target="../media/image49.svg"/><Relationship Id="rId4" Type="http://schemas.openxmlformats.org/officeDocument/2006/relationships/image" Target="../media/image56.svg"/><Relationship Id="rId9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sv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sv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svg"/><Relationship Id="rId4" Type="http://schemas.openxmlformats.org/officeDocument/2006/relationships/image" Target="../media/image13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Frattini/bda4sci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527"/>
            <a:ext cx="9144000" cy="1835984"/>
          </a:xfrm>
        </p:spPr>
        <p:txBody>
          <a:bodyPr>
            <a:noAutofit/>
          </a:bodyPr>
          <a:lstStyle/>
          <a:p>
            <a:r>
              <a:rPr lang="en-US" sz="4800" dirty="0"/>
              <a:t>Applied Statistical Causal Inference in 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31076"/>
            <a:ext cx="9144000" cy="1655762"/>
          </a:xfrm>
        </p:spPr>
        <p:txBody>
          <a:bodyPr/>
          <a:lstStyle/>
          <a:p>
            <a:r>
              <a:rPr lang="en-US" noProof="0" dirty="0"/>
              <a:t>A Gentle Introduction to the Analysis of Quantitative Data from Observational Studies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F2139D5-68BF-4E34-A65B-48567AB63413}"/>
              </a:ext>
            </a:extLst>
          </p:cNvPr>
          <p:cNvSpPr/>
          <p:nvPr/>
        </p:nvSpPr>
        <p:spPr>
          <a:xfrm>
            <a:off x="1306355" y="4424230"/>
            <a:ext cx="1440000" cy="14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08A913-1149-5902-89A5-0D965F511663}"/>
              </a:ext>
            </a:extLst>
          </p:cNvPr>
          <p:cNvSpPr/>
          <p:nvPr/>
        </p:nvSpPr>
        <p:spPr>
          <a:xfrm>
            <a:off x="4049555" y="4424230"/>
            <a:ext cx="1440000" cy="144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2036B39-C2E5-2C82-143B-B324982D3F99}"/>
              </a:ext>
            </a:extLst>
          </p:cNvPr>
          <p:cNvSpPr/>
          <p:nvPr/>
        </p:nvSpPr>
        <p:spPr>
          <a:xfrm>
            <a:off x="6792755" y="4424230"/>
            <a:ext cx="1440000" cy="144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76052F-CFFF-EA28-012F-E8BBA27F5A02}"/>
              </a:ext>
            </a:extLst>
          </p:cNvPr>
          <p:cNvSpPr/>
          <p:nvPr/>
        </p:nvSpPr>
        <p:spPr>
          <a:xfrm>
            <a:off x="9535954" y="4424230"/>
            <a:ext cx="1440000" cy="144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FCE9D8-B391-15EA-6616-1A7A0843836D}"/>
              </a:ext>
            </a:extLst>
          </p:cNvPr>
          <p:cNvSpPr txBox="1"/>
          <p:nvPr/>
        </p:nvSpPr>
        <p:spPr>
          <a:xfrm>
            <a:off x="748868" y="5965208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Richard </a:t>
            </a:r>
            <a:r>
              <a:rPr lang="en-SE" b="1" dirty="0"/>
              <a:t>Torkar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6"/>
              </a:rPr>
              <a:t>https://torkar.github.io/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B6C82A-C07D-23C9-F314-1E995A67DCEE}"/>
              </a:ext>
            </a:extLst>
          </p:cNvPr>
          <p:cNvSpPr txBox="1"/>
          <p:nvPr/>
        </p:nvSpPr>
        <p:spPr>
          <a:xfrm>
            <a:off x="3492068" y="5949819"/>
            <a:ext cx="2554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Robert </a:t>
            </a:r>
            <a:r>
              <a:rPr lang="en-SE" b="1" dirty="0"/>
              <a:t>Feldt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7"/>
              </a:rPr>
              <a:t>http://www.robertfeldt.net/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A0C69A-681D-674E-3B63-72F795488EC7}"/>
              </a:ext>
            </a:extLst>
          </p:cNvPr>
          <p:cNvSpPr txBox="1"/>
          <p:nvPr/>
        </p:nvSpPr>
        <p:spPr>
          <a:xfrm>
            <a:off x="6235268" y="5949819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Hans-Martin </a:t>
            </a:r>
            <a:r>
              <a:rPr lang="en-SE" b="1" dirty="0"/>
              <a:t>Heyn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Lecturer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8"/>
              </a:rPr>
              <a:t>https://martinheyn.github.io/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F4EB98-B5D7-4C5A-AB85-B384D95B2F82}"/>
              </a:ext>
            </a:extLst>
          </p:cNvPr>
          <p:cNvSpPr txBox="1"/>
          <p:nvPr/>
        </p:nvSpPr>
        <p:spPr>
          <a:xfrm>
            <a:off x="8978468" y="5949819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Julian </a:t>
            </a:r>
            <a:r>
              <a:rPr lang="sv-SE" b="1" dirty="0"/>
              <a:t>Frattini</a:t>
            </a:r>
            <a:endParaRPr lang="en-SE" b="1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Researcher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9"/>
              </a:rPr>
              <a:t>https://julianfrattini.github.io/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Syntax and Pedagogics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286-14BD-AA99-5396-08758DEB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F39B-888B-CA10-B64D-808F2846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989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“We study the effect of different </a:t>
            </a:r>
            <a:r>
              <a:rPr lang="en-SE" b="1" dirty="0">
                <a:solidFill>
                  <a:srgbClr val="D0180A"/>
                </a:solidFill>
              </a:rPr>
              <a:t>document reading techniques </a:t>
            </a:r>
            <a:r>
              <a:rPr lang="en-SE" dirty="0"/>
              <a:t>on the </a:t>
            </a:r>
            <a:r>
              <a:rPr lang="en-SE" b="1" dirty="0">
                <a:solidFill>
                  <a:srgbClr val="006D70"/>
                </a:solidFill>
              </a:rPr>
              <a:t>number of identified defects </a:t>
            </a:r>
            <a:r>
              <a:rPr lang="en-SE" dirty="0"/>
              <a:t>in </a:t>
            </a:r>
            <a:r>
              <a:rPr lang="en-SE" b="1" dirty="0"/>
              <a:t>Bachelor- and Master-level </a:t>
            </a:r>
            <a:r>
              <a:rPr lang="en-SE" dirty="0"/>
              <a:t>students.”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089F-AA16-AA17-C54B-7324A6D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BE96-35D1-8071-0AA4-03F79F9E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9582-0B5D-1F85-9337-903DB50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A92F7-4BCB-0D7C-9507-AD36C1243E4C}"/>
              </a:ext>
            </a:extLst>
          </p:cNvPr>
          <p:cNvSpPr txBox="1">
            <a:spLocks/>
          </p:cNvSpPr>
          <p:nvPr/>
        </p:nvSpPr>
        <p:spPr>
          <a:xfrm>
            <a:off x="838200" y="3461657"/>
            <a:ext cx="10515600" cy="26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E" sz="2400" b="1" dirty="0"/>
              <a:t>Factors</a:t>
            </a:r>
            <a:r>
              <a:rPr lang="en-SE" sz="2400" dirty="0"/>
              <a:t>: variables that associate measurements with a construct (e.g., document reading technique, identified defects, student level)</a:t>
            </a:r>
          </a:p>
          <a:p>
            <a:r>
              <a:rPr lang="en-SE" sz="2400" b="1" dirty="0">
                <a:solidFill>
                  <a:srgbClr val="D0180A"/>
                </a:solidFill>
              </a:rPr>
              <a:t>Treatment/Exposure</a:t>
            </a:r>
            <a:r>
              <a:rPr lang="en-SE" sz="2400" dirty="0"/>
              <a:t>: main independent factor of interest</a:t>
            </a:r>
          </a:p>
          <a:p>
            <a:r>
              <a:rPr lang="en-SE" sz="2400" b="1" dirty="0">
                <a:solidFill>
                  <a:srgbClr val="006D70"/>
                </a:solidFill>
              </a:rPr>
              <a:t>Outcome/Response</a:t>
            </a:r>
            <a:r>
              <a:rPr lang="en-SE" sz="2400" dirty="0"/>
              <a:t>: main dependent factor of interest</a:t>
            </a:r>
          </a:p>
          <a:p>
            <a:r>
              <a:rPr lang="en-SE" sz="2400" b="1" dirty="0">
                <a:solidFill>
                  <a:srgbClr val="D0180A"/>
                </a:solidFill>
              </a:rPr>
              <a:t>Pheno</a:t>
            </a:r>
            <a:r>
              <a:rPr lang="en-SE" sz="2400" b="1" dirty="0">
                <a:solidFill>
                  <a:srgbClr val="006D70"/>
                </a:solidFill>
              </a:rPr>
              <a:t>menon</a:t>
            </a:r>
            <a:r>
              <a:rPr lang="en-SE" sz="2400" dirty="0"/>
              <a:t>: main causal effect of interest (</a:t>
            </a:r>
            <a:r>
              <a:rPr lang="en-SE" sz="2400" b="1" dirty="0">
                <a:solidFill>
                  <a:srgbClr val="D0180A"/>
                </a:solidFill>
              </a:rPr>
              <a:t>treatment</a:t>
            </a:r>
            <a:r>
              <a:rPr lang="en-SE" sz="2400" b="1" dirty="0"/>
              <a:t> → </a:t>
            </a:r>
            <a:r>
              <a:rPr lang="en-SE" sz="2400" b="1" dirty="0">
                <a:solidFill>
                  <a:srgbClr val="006D70"/>
                </a:solidFill>
              </a:rPr>
              <a:t>outcome</a:t>
            </a:r>
            <a:r>
              <a:rPr lang="en-SE" sz="2400" dirty="0"/>
              <a:t>)</a:t>
            </a:r>
          </a:p>
          <a:p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54755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355166" y="598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1C15019E-6724-463F-C9A8-643F46F4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2" y="4162501"/>
            <a:ext cx="3599695" cy="1978156"/>
          </a:xfrm>
          <a:prstGeom prst="rect">
            <a:avLst/>
          </a:prstGeom>
        </p:spPr>
      </p:pic>
      <p:pic>
        <p:nvPicPr>
          <p:cNvPr id="15" name="Picture 14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BF6C4785-26E9-4963-6749-4A814C5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1" y="4137344"/>
            <a:ext cx="3599695" cy="251765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4762"/>
          <a:stretch>
            <a:fillRect/>
          </a:stretch>
        </p:blipFill>
        <p:spPr>
          <a:xfrm>
            <a:off x="6391626" y="4299908"/>
            <a:ext cx="1990725" cy="20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149116" y="3430908"/>
            <a:ext cx="4166350" cy="1356221"/>
            <a:chOff x="3595078" y="2993962"/>
            <a:chExt cx="4166350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93" t="-2174" r="-3351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54" t="-2222" r="-1654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17F9C-FC15-9D83-D3ED-C2C61A2968CE}"/>
              </a:ext>
            </a:extLst>
          </p:cNvPr>
          <p:cNvSpPr txBox="1"/>
          <p:nvPr/>
        </p:nvSpPr>
        <p:spPr>
          <a:xfrm>
            <a:off x="1124469" y="5540368"/>
            <a:ext cx="22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Poisson distribution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0708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9960769" y="4274299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440267" y="4274299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6" y="4109019"/>
            <a:ext cx="1071523" cy="1908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1CC71C-6DF0-07BC-DD7C-9F9510A570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2"/>
          <a:stretch>
            <a:fillRect/>
          </a:stretch>
        </p:blipFill>
        <p:spPr>
          <a:xfrm>
            <a:off x="8696325" y="2665324"/>
            <a:ext cx="3411879" cy="1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776A99-A0F3-D45E-2F26-7A0AA21074C7}"/>
              </a:ext>
            </a:extLst>
          </p:cNvPr>
          <p:cNvGrpSpPr/>
          <p:nvPr/>
        </p:nvGrpSpPr>
        <p:grpSpPr>
          <a:xfrm>
            <a:off x="1037768" y="3066292"/>
            <a:ext cx="4166350" cy="1356221"/>
            <a:chOff x="3595078" y="2993962"/>
            <a:chExt cx="4166350" cy="135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58559-862A-9201-1DF9-5FBE9A777B4E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Graphic 32" descr="Normal Distribution with solid fill">
              <a:extLst>
                <a:ext uri="{FF2B5EF4-FFF2-40B4-BE49-F238E27FC236}">
                  <a16:creationId xmlns:a16="http://schemas.microsoft.com/office/drawing/2014/main" id="{604A555B-3040-51CD-0127-35AEBE19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57" t="-2222" r="-1807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A5A131-DE9E-F7DA-D44D-419076DB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9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  <a:r>
              <a:rPr lang="en-SE" dirty="0"/>
              <a:t>AGs are typically used to formalize </a:t>
            </a:r>
            <a:r>
              <a:rPr lang="en-SE" i="1" dirty="0"/>
              <a:t>assumed </a:t>
            </a:r>
            <a:r>
              <a:rPr lang="en-SE" dirty="0"/>
              <a:t>causal relationships. They can also be used to represent </a:t>
            </a:r>
            <a:r>
              <a:rPr lang="en-SE" b="1" dirty="0"/>
              <a:t>simulated </a:t>
            </a:r>
            <a:r>
              <a:rPr lang="en-SE" dirty="0"/>
              <a:t>causal relationships.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40623" y="3700263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18860" y="3063746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00666" y="3951563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80623" y="3520263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27222" y="3520263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118860" y="4444301"/>
            <a:ext cx="18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7918980" y="4049632"/>
            <a:ext cx="864943" cy="5793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594505" y="3700263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787199" y="3971098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425300-972A-2FF0-D9F1-33B08A9E0CE4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967200" y="4340425"/>
            <a:ext cx="1151661" cy="2885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ED6521D-D160-1A56-253A-66470E373D08}"/>
              </a:ext>
            </a:extLst>
          </p:cNvPr>
          <p:cNvSpPr txBox="1">
            <a:spLocks/>
          </p:cNvSpPr>
          <p:nvPr/>
        </p:nvSpPr>
        <p:spPr>
          <a:xfrm>
            <a:off x="838200" y="5077161"/>
            <a:ext cx="10515600" cy="115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</a:t>
            </a:r>
            <a:r>
              <a:rPr lang="en-SE" dirty="0"/>
              <a:t>he </a:t>
            </a:r>
            <a:r>
              <a:rPr lang="en-SE" b="1" dirty="0"/>
              <a:t>path coefficient </a:t>
            </a:r>
            <a:r>
              <a:rPr lang="en-SE" dirty="0"/>
              <a:t>is the variable of interest, as it represents the effect strength (and direction) of one variable on another.</a:t>
            </a:r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4" y="4196011"/>
            <a:ext cx="18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20" y="4152787"/>
            <a:ext cx="397675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632960" y="4196011"/>
            <a:ext cx="11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E9D2F3-F648-AEE0-2085-DC03C683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035" y="4675918"/>
            <a:ext cx="3749365" cy="15698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F54CD8-B6EC-3C2B-8618-EFC284404C63}"/>
              </a:ext>
            </a:extLst>
          </p:cNvPr>
          <p:cNvSpPr/>
          <p:nvPr/>
        </p:nvSpPr>
        <p:spPr>
          <a:xfrm>
            <a:off x="4856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44229-3295-AAC4-5E15-C5441D091D3A}"/>
              </a:ext>
            </a:extLst>
          </p:cNvPr>
          <p:cNvSpPr/>
          <p:nvPr/>
        </p:nvSpPr>
        <p:spPr>
          <a:xfrm>
            <a:off x="5872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64C2C3D-BF16-B10D-5ED0-14FEB20389AA}"/>
              </a:ext>
            </a:extLst>
          </p:cNvPr>
          <p:cNvCxnSpPr>
            <a:cxnSpLocks/>
            <a:stCxn id="37" idx="2"/>
            <a:endCxn id="24" idx="3"/>
          </p:cNvCxnSpPr>
          <p:nvPr/>
        </p:nvCxnSpPr>
        <p:spPr>
          <a:xfrm rot="5400000">
            <a:off x="6962816" y="4401042"/>
            <a:ext cx="911420" cy="12400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48750AD-DFE9-C85E-E350-87B79CD055B4}"/>
              </a:ext>
            </a:extLst>
          </p:cNvPr>
          <p:cNvCxnSpPr>
            <a:cxnSpLocks/>
            <a:stCxn id="43" idx="1"/>
            <a:endCxn id="23" idx="1"/>
          </p:cNvCxnSpPr>
          <p:nvPr/>
        </p:nvCxnSpPr>
        <p:spPr>
          <a:xfrm rot="10800000" flipH="1" flipV="1">
            <a:off x="4632959" y="4380677"/>
            <a:ext cx="223075" cy="1096086"/>
          </a:xfrm>
          <a:prstGeom prst="curvedConnector3">
            <a:avLst>
              <a:gd name="adj1" fmla="val -1024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inference.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F89624-6BA3-9C63-E436-3CDAC92229FB}"/>
              </a:ext>
            </a:extLst>
          </p:cNvPr>
          <p:cNvGrpSpPr/>
          <p:nvPr/>
        </p:nvGrpSpPr>
        <p:grpSpPr>
          <a:xfrm>
            <a:off x="4726767" y="189398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61CDB5E-67C6-DBB5-699D-BB5043CFA7B9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0" name="Graphic 19" descr="Connections with solid fill">
              <a:extLst>
                <a:ext uri="{FF2B5EF4-FFF2-40B4-BE49-F238E27FC236}">
                  <a16:creationId xmlns:a16="http://schemas.microsoft.com/office/drawing/2014/main" id="{D25E7E32-25A5-523A-409C-CCAF4DBC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58CB-A780-89E8-DCCF-ADC3FBC3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909-124D-7C45-A8E0-7C4A4342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0C5-1D31-4330-28DA-E36ECC2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C10-2DAB-D9EF-CB25-8EF0558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8E2A-495F-70EB-120A-1AA32DB1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D9CA2F-4E7A-A6B6-4F4D-9175542D6B35}"/>
              </a:ext>
            </a:extLst>
          </p:cNvPr>
          <p:cNvGrpSpPr/>
          <p:nvPr/>
        </p:nvGrpSpPr>
        <p:grpSpPr>
          <a:xfrm>
            <a:off x="838200" y="1660056"/>
            <a:ext cx="2403652" cy="1978742"/>
            <a:chOff x="4894174" y="3429000"/>
            <a:chExt cx="2403652" cy="19787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B170B1-3870-4174-0D65-8D8356318C9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DCA016-C38D-5C9C-ED9C-B752C1EC6756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1BC78678-57EC-6F5E-1F5A-D5CFC5EB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10380D-9A90-CC4E-67FB-505B8D4EBB7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SE" b="1" dirty="0"/>
                <a:t>Ground Truth</a:t>
              </a:r>
              <a:endParaRPr lang="en-US" b="1" dirty="0"/>
            </a:p>
            <a:p>
              <a:pPr algn="ctr"/>
              <a:r>
                <a:rPr lang="en-SE" sz="1200" dirty="0"/>
                <a:t>Simulating data based on defined causal relationships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E4281-8692-4E6A-A632-51C0F71B595B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8FD66C-1439-1F77-9274-484F499A909C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8F0E7E-4EC4-6301-9B19-589F286E8E3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A318608-4E2E-CCB4-8906-4E61B9A1F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5F19B-49E7-9754-9E46-6F64C5D45235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statistical model</a:t>
              </a:r>
              <a:r>
                <a:rPr lang="en-SE" sz="1200" dirty="0"/>
                <a:t>s</a:t>
              </a:r>
              <a:r>
                <a:rPr lang="en-US" sz="1200" dirty="0"/>
                <a:t> and running regression </a:t>
              </a:r>
              <a:r>
                <a:rPr lang="en-SE" sz="1200" dirty="0"/>
                <a:t>analyses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30E620-85B6-37BE-F003-5A0393F74B76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81234E-23FE-D9F9-FE0D-4181EEA87F6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BEB15D-B133-FB66-F197-83833F9CC7D0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89750731-FE51-1DCE-9D65-B3C75EB7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F6FE7E-7F53-307A-BA08-6F7BDFB37C6D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9E7578-3EC0-3F6A-8F53-3987D234B5E8}"/>
              </a:ext>
            </a:extLst>
          </p:cNvPr>
          <p:cNvGrpSpPr/>
          <p:nvPr/>
        </p:nvGrpSpPr>
        <p:grpSpPr>
          <a:xfrm>
            <a:off x="8451174" y="1660056"/>
            <a:ext cx="2403652" cy="1978742"/>
            <a:chOff x="4894174" y="3429000"/>
            <a:chExt cx="2403652" cy="19787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3D4932-8FD5-B375-028A-E6EBED22E062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792247-D4D6-BD2C-47F1-B1B9743F479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29B1353F-26ED-1271-51B1-B1AA854CF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A4651F-88B6-B25F-9D00-F7FB165A2BC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Inference</a:t>
              </a:r>
            </a:p>
            <a:p>
              <a:pPr algn="ctr"/>
              <a:r>
                <a:rPr lang="en-US" sz="1200" dirty="0"/>
                <a:t>Deducing obtainable knowledge from the analysis results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835EC9-BC09-95B3-3C9D-B71A5910D64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23CFB3-7297-23FB-0B02-288E87D634B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9680D-9488-DC93-28A8-062F5C2AB634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D84657-C66F-4C48-ACC5-89191FCDE5D9}"/>
              </a:ext>
            </a:extLst>
          </p:cNvPr>
          <p:cNvSpPr/>
          <p:nvPr/>
        </p:nvSpPr>
        <p:spPr>
          <a:xfrm>
            <a:off x="8962704" y="438564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C321-A342-78C4-3C03-6B72CADAB837}"/>
              </a:ext>
            </a:extLst>
          </p:cNvPr>
          <p:cNvSpPr/>
          <p:nvPr/>
        </p:nvSpPr>
        <p:spPr>
          <a:xfrm>
            <a:off x="10042704" y="438564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5D168A-CD82-E307-F123-227EFF682603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9322704" y="456564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30FBA3-11E4-66AC-A631-B9729E2B3820}"/>
              </a:ext>
            </a:extLst>
          </p:cNvPr>
          <p:cNvSpPr txBox="1"/>
          <p:nvPr/>
        </p:nvSpPr>
        <p:spPr>
          <a:xfrm>
            <a:off x="8726878" y="380618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86427-3DF6-16C3-2F51-2D2AA966E8BA}"/>
              </a:ext>
            </a:extLst>
          </p:cNvPr>
          <p:cNvSpPr txBox="1"/>
          <p:nvPr/>
        </p:nvSpPr>
        <p:spPr>
          <a:xfrm>
            <a:off x="9085184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0815A8-F3CD-1D61-11CD-17689C38ED01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1745904" y="456280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203646-7612-12DE-0463-D98F6BBED5E9}"/>
              </a:ext>
            </a:extLst>
          </p:cNvPr>
          <p:cNvSpPr txBox="1"/>
          <p:nvPr/>
        </p:nvSpPr>
        <p:spPr>
          <a:xfrm>
            <a:off x="1150078" y="3866702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94419-959F-4ABE-E493-F436F617BB62}"/>
              </a:ext>
            </a:extLst>
          </p:cNvPr>
          <p:cNvSpPr txBox="1"/>
          <p:nvPr/>
        </p:nvSpPr>
        <p:spPr>
          <a:xfrm>
            <a:off x="1393670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/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solidFill>
                            <a:srgbClr val="00FF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B8CA4F-2F5A-5897-F006-974DEBFA455B}"/>
              </a:ext>
            </a:extLst>
          </p:cNvPr>
          <p:cNvSpPr/>
          <p:nvPr/>
        </p:nvSpPr>
        <p:spPr>
          <a:xfrm>
            <a:off x="1385904" y="4382802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6C909A-BD0D-264F-3191-0B9E6C9CDF60}"/>
              </a:ext>
            </a:extLst>
          </p:cNvPr>
          <p:cNvSpPr/>
          <p:nvPr/>
        </p:nvSpPr>
        <p:spPr>
          <a:xfrm>
            <a:off x="2465904" y="4382802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/>
              <p:nvPr/>
            </p:nvSpPr>
            <p:spPr>
              <a:xfrm>
                <a:off x="3091027" y="4723797"/>
                <a:ext cx="28350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1+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27" y="4723797"/>
                <a:ext cx="2835071" cy="276999"/>
              </a:xfrm>
              <a:prstGeom prst="rect">
                <a:avLst/>
              </a:prstGeom>
              <a:blipFill>
                <a:blip r:embed="rId11"/>
                <a:stretch>
                  <a:fillRect l="-860" t="-2222" r="-2581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8FE2E321-DAFA-AD37-B0D9-8FC2CF3034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3" y="4199604"/>
            <a:ext cx="2444478" cy="9166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1B8913-773C-B92E-896A-C80EAD14550C}"/>
              </a:ext>
            </a:extLst>
          </p:cNvPr>
          <p:cNvGrpSpPr/>
          <p:nvPr/>
        </p:nvGrpSpPr>
        <p:grpSpPr>
          <a:xfrm>
            <a:off x="3241852" y="4236680"/>
            <a:ext cx="2563289" cy="432000"/>
            <a:chOff x="4604412" y="1893985"/>
            <a:chExt cx="2563289" cy="432000"/>
          </a:xfrm>
        </p:grpSpPr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7A824793-7244-3BCD-2CDA-7A1E239A700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9DDC2717-3A63-F390-A736-E4E26D04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827B3F-4D09-159C-C6EF-438C06C3C6F9}"/>
              </a:ext>
            </a:extLst>
          </p:cNvPr>
          <p:cNvCxnSpPr>
            <a:stCxn id="39" idx="2"/>
            <a:endCxn id="46" idx="2"/>
          </p:cNvCxnSpPr>
          <p:nvPr/>
        </p:nvCxnSpPr>
        <p:spPr>
          <a:xfrm rot="5400000">
            <a:off x="6006721" y="1292007"/>
            <a:ext cx="12700" cy="7691514"/>
          </a:xfrm>
          <a:prstGeom prst="bentConnector3">
            <a:avLst>
              <a:gd name="adj1" fmla="val 3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18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734AB-DF0D-F3E4-1566-30DEFCEA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8562-32EF-FB9D-C67A-13418AC60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527"/>
            <a:ext cx="9144000" cy="1835984"/>
          </a:xfrm>
        </p:spPr>
        <p:txBody>
          <a:bodyPr>
            <a:noAutofit/>
          </a:bodyPr>
          <a:lstStyle/>
          <a:p>
            <a:r>
              <a:rPr lang="en-US" sz="4800" dirty="0"/>
              <a:t>Applied Statistical Causal Inference in 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973BE-BEFF-36BD-36E5-85FA97D52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31076"/>
            <a:ext cx="9144000" cy="1655762"/>
          </a:xfrm>
        </p:spPr>
        <p:txBody>
          <a:bodyPr/>
          <a:lstStyle/>
          <a:p>
            <a:r>
              <a:rPr lang="en-US" noProof="0" dirty="0"/>
              <a:t>A Gentle Introduction to the Analysis of Quantitative Data from Observational Studies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0E203A-72BA-D5CF-365A-01B096F8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252" y="4434481"/>
            <a:ext cx="4443495" cy="1835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84E25B-C3EB-646A-85E7-7BEDA819BF38}"/>
              </a:ext>
            </a:extLst>
          </p:cNvPr>
          <p:cNvSpPr txBox="1"/>
          <p:nvPr/>
        </p:nvSpPr>
        <p:spPr>
          <a:xfrm>
            <a:off x="3460149" y="6378223"/>
            <a:ext cx="527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Monday, 1st of September, 14:00-17:30 in Room 2.3</a:t>
            </a:r>
          </a:p>
        </p:txBody>
      </p:sp>
    </p:spTree>
    <p:extLst>
      <p:ext uri="{BB962C8B-B14F-4D97-AF65-F5344CB8AC3E}">
        <p14:creationId xmlns:p14="http://schemas.microsoft.com/office/powerpoint/2010/main" val="68592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A59AB1-5CC9-C150-9518-096E60FCE5CD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5004EF0-11C2-F638-8743-EEA34C26EB7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ABF68D5-BB96-A8E6-55C6-F096E794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136B8-1957-31E4-CDB6-4F3B915AFD9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94E411-1C2F-6F6B-AE47-2E5E3EF0410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926654A-5E76-55C5-7AA2-47232CE6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BD0EB5-201B-F066-6D88-DF819AD3C4B2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4D17C5-8180-3E74-F034-1ADAED9E87D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93E1F12-EBA0-2422-1BAA-26BB89EB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B29569-5B2B-BF10-3DA8-183399EE1086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C869C8-01FB-D285-9009-1A663DA564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FD82686-7A45-43FC-69A4-2A2E0874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D6E67B-7B1C-562A-5505-9F713DE9F8A7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04C17-B915-0210-B464-434DB5DDC3A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6E0980-8E92-21D9-33C7-BF7D72A6826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6EF87-42F3-BEA9-EC9D-9E213884033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DBB21A-6E08-9786-2BAE-7BDC1AF7D224}"/>
              </a:ext>
            </a:extLst>
          </p:cNvPr>
          <p:cNvSpPr txBox="1"/>
          <p:nvPr/>
        </p:nvSpPr>
        <p:spPr>
          <a:xfrm>
            <a:off x="2392335" y="3068414"/>
            <a:ext cx="354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specification format</a:t>
            </a:r>
            <a:r>
              <a:rPr lang="en-SE" noProof="0" dirty="0">
                <a:solidFill>
                  <a:srgbClr val="D0180A"/>
                </a:solidFill>
              </a:rPr>
              <a:t> </a:t>
            </a:r>
          </a:p>
          <a:p>
            <a:r>
              <a:rPr lang="en-SE" dirty="0">
                <a:solidFill>
                  <a:srgbClr val="D0180A"/>
                </a:solidFill>
              </a:rPr>
              <a:t>(0 = baseline, 1 = use case driven)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1381-43DF-4B27-10C1-AB5F8B2C7E03}"/>
              </a:ext>
            </a:extLst>
          </p:cNvPr>
          <p:cNvSpPr txBox="1"/>
          <p:nvPr/>
        </p:nvSpPr>
        <p:spPr>
          <a:xfrm>
            <a:off x="7401051" y="32549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006D70"/>
                </a:solidFill>
              </a:rPr>
              <a:t>lead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format does not affect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A4F2C8-C5D5-8257-FBBB-002285CA83CD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3CD1FB-6B22-2409-0ABF-F7A0F0BE17A9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5EA1B8-78F6-8F31-2C5C-5E517C908CF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13B84B-0DCD-F34B-83A1-5FCB47E8FFE3}"/>
              </a:ext>
            </a:extLst>
          </p:cNvPr>
          <p:cNvCxnSpPr>
            <a:cxnSpLocks/>
            <a:stCxn id="63" idx="1"/>
            <a:endCxn id="17" idx="2"/>
          </p:cNvCxnSpPr>
          <p:nvPr/>
        </p:nvCxnSpPr>
        <p:spPr>
          <a:xfrm flipH="1" flipV="1"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18871B-9379-0F28-4350-7267D6312CBD}"/>
              </a:ext>
            </a:extLst>
          </p:cNvPr>
          <p:cNvCxnSpPr>
            <a:cxnSpLocks/>
            <a:stCxn id="63" idx="3"/>
            <a:endCxn id="18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7E6464-51A5-B8E3-70B4-B21728AAC44D}"/>
              </a:ext>
            </a:extLst>
          </p:cNvPr>
          <p:cNvSpPr txBox="1"/>
          <p:nvPr/>
        </p:nvSpPr>
        <p:spPr>
          <a:xfrm>
            <a:off x="5594155" y="5600357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noProof="0" dirty="0" err="1">
                <a:solidFill>
                  <a:schemeClr val="bg1">
                    <a:lumMod val="50000"/>
                  </a:schemeClr>
                </a:solidFill>
              </a:rPr>
              <a:t>ressure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low, 1 = high)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SE" sz="1400" dirty="0"/>
                  <a:t>: high pressure lets requirements engineers resort to their baseline way-of-working.</a:t>
                </a:r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SE" sz="1400" dirty="0"/>
                  <a:t>:  high pressure strongly reduces the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(0.8−0.5∗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(0−2∗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6973-DDBF-D7D0-D072-4B7FBD9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ED6B7C-1381-1C31-8D01-8751769A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BEEF8-B181-2735-03C1-703A182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E6BC-592D-B0AD-4A20-1F32DFC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D4A2-DB3D-3C0F-C2A2-9FE5C63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1CF0-B994-1CEB-746D-8B1555D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B65F3-DE9E-717C-0BD0-00C96F1C393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F08605-2FDC-DED2-B31C-0860A612B67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3EA9796-56C5-4451-04AF-E3348084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2D7686-AF4A-56A3-3E1D-76953553357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17CFD8-034C-A71F-17C9-2CCADAFAE21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F0A1B720-44DE-BAB2-45B1-901AFE23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5BD38F-F0FE-50DB-08A3-421394BCC7C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09D93DC-3DB8-FD69-45AB-E158E33D50A9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3B45F6F3-B074-B320-0A32-FCF7EFDB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F18AF-DB2A-F519-122A-3B952FF2123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9A319B-28A0-99C3-9462-0665A10B12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A46007F-5DC7-9A7E-5A8A-51D77EC33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4602AA-1D5E-B942-22F6-279AA6D7D69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9D5391-9110-BF65-DC26-BF7D41ADEB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E78221-4936-3E63-9C0B-232DDAADC8B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40507E3-ABBC-E877-2684-9019F5B23420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86E8B-DB59-A742-40F6-F85A5DFF1544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6D1002-43BE-97A5-7FA3-17EC2295378B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ACA41-2867-523E-FEE4-C7233080A39A}"/>
              </a:ext>
            </a:extLst>
          </p:cNvPr>
          <p:cNvSpPr txBox="1"/>
          <p:nvPr/>
        </p:nvSpPr>
        <p:spPr>
          <a:xfrm>
            <a:off x="1016670" y="342900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F80C8-2614-8F05-585C-EC80A6A8F644}"/>
              </a:ext>
            </a:extLst>
          </p:cNvPr>
          <p:cNvSpPr txBox="1"/>
          <p:nvPr/>
        </p:nvSpPr>
        <p:spPr>
          <a:xfrm>
            <a:off x="3382935" y="43336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4F66BF-588C-06B2-0C8A-0FA1722A71D1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90ED-27F0-CD91-8C48-0428EDBE1109}"/>
              </a:ext>
            </a:extLst>
          </p:cNvPr>
          <p:cNvSpPr txBox="1"/>
          <p:nvPr/>
        </p:nvSpPr>
        <p:spPr>
          <a:xfrm>
            <a:off x="2791327" y="505063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4A159F-5756-8855-CE53-8E640FF882A1}"/>
              </a:ext>
            </a:extLst>
          </p:cNvPr>
          <p:cNvCxnSpPr>
            <a:cxnSpLocks/>
            <a:stCxn id="21" idx="7"/>
            <a:endCxn id="9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35E53A-4E34-AC74-EA64-A65B90431E1A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C641E-D2C8-4ADD-225A-C2111EB80BA9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0117FE4E-1B46-C75F-7729-69947C4AD538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5314595E-8D59-8181-8221-EB33EBCA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6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A0A4E-3B9D-D037-EF40-79B11A09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66744E-2784-C0DB-9082-A3FE9706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83A05-39C3-AD2C-75A0-84495426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9A5-FD42-B3DB-8CFB-6A1FA1F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7FA3-2D82-9288-4B3A-CB39BEB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A7AB-AB28-5BBC-6C98-4F6AF9F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F7CC95-10A0-2A83-6093-4A0BE70B99C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FA9F4-1D25-240D-1F96-94306EF076F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950C2C4C-4C01-6192-775E-605F0C08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FAB73F-AA57-D0F0-94C8-19F1C60A2D4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237960-2D46-74AE-66C0-17B0BCAB13E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0CCCF04-C193-1FB7-E918-095BF8FA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7489A6-C812-0CBC-7B92-0B564AE549B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FE7FA-86E2-4379-C443-10921F53632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4D67EDB-263E-6A53-6367-E0CC6766E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BE6FB-816B-97A6-E46A-ECD66097149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B8FFAF-2865-A1B6-3CF7-1EE39CA034B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089071F-03D2-3406-1921-784B6B65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4A3E8A4-8196-FBD3-DB0E-9AC01E9CA5F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1F93CF-B3BB-0A53-ADDC-72B01BBF956D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72C719-3A7F-6C91-9B63-7C20338E242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8BD47-A696-C657-D934-0F8D23347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3143256"/>
            <a:ext cx="5707706" cy="28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2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90E50-DCA3-B62B-5EED-126C2DAA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17583-CE77-D8B1-43AF-BDEC584C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B9655-F706-553E-2AA6-DC9ACE20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0F57-A7E8-9C77-95F5-5764421D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0E7D-50F5-AC27-0887-BC608EF0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1999-FB6F-4D3C-340C-31091B3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DDE1E6-65D9-181B-BFEE-1019BCA52243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D7B42CD-5F12-148A-EC3B-EC65695E70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CD1D9996-9D55-B742-4970-587BADF5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4232C4-F965-EFCD-6370-C5216240F97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1AB084-E70B-C87C-150E-3414BE04467A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8A946020-4AD5-1721-5846-395C2FBF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5C5298-BA48-7828-54B5-E8D6B72CB26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0DDA8C-FC64-C348-7F2F-B198D1D4D5E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B4038DD-5E1C-4847-883C-D5E396A9B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F6ADF3-992F-C3C4-1571-7D5D3B5E3CF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A59C23-E446-7396-2E8D-0BD70AEC390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67F36FF-DC42-D2EC-2611-A2495B2CA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4A699-31E5-61D2-2430-0F7D8899EE8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3CE25D-1EA6-E6AF-7418-58620DB44D9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FB451A-FEF7-76B7-B89A-5CB75CCB3E9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E74D7B-8972-FF89-DB6D-4B425278C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286" y="3143256"/>
            <a:ext cx="3083743" cy="3093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E548C-A8FE-F510-973D-4061D00E9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813" y="2932349"/>
            <a:ext cx="6624860" cy="33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3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41BC-8090-E56E-0135-BA773EB0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E9B42-312D-DA71-6E6E-0331656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33D7ED-7D7B-1461-7BF3-6E71D9A3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C6E8-07F0-1939-6F43-08CCB3A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8ECC-7FB3-568B-383A-86A6D7C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698-BB2C-CDDD-A91A-339C1DE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434AA5-5BA7-63A4-84CE-8BA5B02451A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C8CA29-446C-FAA2-0DF3-FD393C94061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93550D0-571E-8523-9E42-FD206BB5E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841811-AFFC-5E63-4025-968611D1D45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8BE7FB-2FC6-ACE5-2210-0538B307916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5998EF44-58C8-DEE5-76D9-E4EEBE28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965FBD-4869-8679-D4DF-6CB73BC04A7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3F1050-1813-197D-1DD9-164518C8E5C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EED660D-7F2B-25DD-0C24-9C7641DF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56588C4-7EB4-6AD9-4E93-D5D935539C18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CEA9B-4A3F-EF42-9605-0A4CA50F22D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25CE715-DA09-CC65-8FC0-E56BD0ACA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23555E-73A0-A2AB-2966-91517BBA2AC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B1D0D9-FD45-CC95-9CFA-46595CD018B6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DD771F-2481-58FA-A4E6-3497AE54694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4DA6AF2-5E02-7E7D-36C1-39F159C87145}"/>
              </a:ext>
            </a:extLst>
          </p:cNvPr>
          <p:cNvSpPr/>
          <p:nvPr/>
        </p:nvSpPr>
        <p:spPr>
          <a:xfrm>
            <a:off x="1150989" y="353474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5C7D0B-FE10-A943-6D04-97CAC014B2AE}"/>
              </a:ext>
            </a:extLst>
          </p:cNvPr>
          <p:cNvSpPr/>
          <p:nvPr/>
        </p:nvSpPr>
        <p:spPr>
          <a:xfrm>
            <a:off x="3642369" y="353474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7148D-718D-5BC1-55CA-3D643F6156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0989" y="371474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9FC9A1-B69A-DBD5-1837-DF49908C2EA1}"/>
              </a:ext>
            </a:extLst>
          </p:cNvPr>
          <p:cNvSpPr txBox="1"/>
          <p:nvPr/>
        </p:nvSpPr>
        <p:spPr>
          <a:xfrm>
            <a:off x="1010403" y="3075413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3BA7-FDFE-FE47-E369-C07DF9DA6A11}"/>
              </a:ext>
            </a:extLst>
          </p:cNvPr>
          <p:cNvSpPr txBox="1"/>
          <p:nvPr/>
        </p:nvSpPr>
        <p:spPr>
          <a:xfrm>
            <a:off x="3376668" y="39800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FEA2B-D2A4-EEE0-97E3-5EB8531C7955}"/>
              </a:ext>
            </a:extLst>
          </p:cNvPr>
          <p:cNvSpPr/>
          <p:nvPr/>
        </p:nvSpPr>
        <p:spPr>
          <a:xfrm>
            <a:off x="2396679" y="47063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86E3-5B1E-ED75-848E-801E6D670E14}"/>
              </a:ext>
            </a:extLst>
          </p:cNvPr>
          <p:cNvSpPr txBox="1"/>
          <p:nvPr/>
        </p:nvSpPr>
        <p:spPr>
          <a:xfrm>
            <a:off x="2785060" y="4697044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96977-F3FC-1AA1-36A3-BFDB10B6E24C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0395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401D2-DAED-5D9F-4AAA-071A22B9D5D3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45826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F68213-9210-77E1-C80E-6ED30AB02DBA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0AFDB7-9342-8283-5C41-9F3DBF362B8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56E61F58-F0C7-20B9-D99C-8C79D9DD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53A0E19-E62F-620D-5ED8-DCAED2561BE3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8DF15D-E125-5F05-F3FA-BDDF464491FA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cause, we need to statistically adjust for (i.e., control) the confounder to de-bias the effect of interest.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B47B81F-50A0-236B-D83E-A51D8351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2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5710-5209-3650-494F-E40FA670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48C2C8-E124-8D8C-23FB-9E8E8DE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9D9C0C-77F6-15EC-282E-3B51BAA4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Whenever </a:t>
            </a:r>
            <a:r>
              <a:rPr lang="en-SE" sz="2400" dirty="0">
                <a:solidFill>
                  <a:srgbClr val="D0180A"/>
                </a:solidFill>
              </a:rPr>
              <a:t>specification format = 0</a:t>
            </a:r>
            <a:r>
              <a:rPr lang="en-SE" sz="2400" dirty="0"/>
              <a:t>, the likelihood that </a:t>
            </a:r>
            <a:r>
              <a:rPr lang="en-SE" sz="2400" dirty="0">
                <a:solidFill>
                  <a:schemeClr val="bg1">
                    <a:lumMod val="50000"/>
                  </a:schemeClr>
                </a:solidFill>
              </a:rPr>
              <a:t>pressure = 1 </a:t>
            </a:r>
            <a:r>
              <a:rPr lang="en-SE" sz="2400" dirty="0"/>
              <a:t>is much higher which causes a </a:t>
            </a:r>
            <a:r>
              <a:rPr lang="en-SE" sz="2400" dirty="0">
                <a:solidFill>
                  <a:srgbClr val="006D70"/>
                </a:solidFill>
              </a:rPr>
              <a:t>lower lead time</a:t>
            </a:r>
            <a:r>
              <a:rPr lang="en-SE" sz="2400" dirty="0"/>
              <a:t>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E4BE-66D0-C9A0-0786-0675C0F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6AEB-5155-5447-8E08-24CD922B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6ED8-2856-D8C4-324E-C7DE9CA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E64167-2D50-4650-0D3F-B03592653CB2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022A7C-3BFB-6520-2BE1-BCC48D2B493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48945C8-2B8C-A88E-5DA9-3817BC20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1A9929-686F-4586-45BA-2F63FBE0121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82673C9-977C-38C8-6FCA-80920626D77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1E0B8D2-A4FE-E297-C3F9-F27C4C77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243D8-B7BF-F554-F2D0-02E6BF6B369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C29FA-8209-664A-2CA2-DEB87EC4C9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BD5DA61-67F2-9844-A002-E6AEED45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E261F4-F3DA-2900-8D2A-1FA80908A84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2B561F-1B83-57AB-0597-DAACEE0E676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E4A5818C-901F-C1A8-FD3C-28CCC9CE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CCB414-5E88-8809-1940-C1658A3DD59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1686E0-6059-5136-73BE-D113AD17BFAB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2C913E-0CAB-D514-0398-7ACB84E77BE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F8999F-119C-1D63-1091-9A471BC7CAAB}"/>
              </a:ext>
            </a:extLst>
          </p:cNvPr>
          <p:cNvSpPr/>
          <p:nvPr/>
        </p:nvSpPr>
        <p:spPr>
          <a:xfrm>
            <a:off x="6915499" y="344224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9452C-C164-0A0F-1231-D70B23241A92}"/>
              </a:ext>
            </a:extLst>
          </p:cNvPr>
          <p:cNvSpPr/>
          <p:nvPr/>
        </p:nvSpPr>
        <p:spPr>
          <a:xfrm>
            <a:off x="9406879" y="344224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EF6FD-BBEC-688D-152E-B7391D4AA4F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275499" y="362224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19E31-46DA-AD4C-F103-8A8A53095256}"/>
              </a:ext>
            </a:extLst>
          </p:cNvPr>
          <p:cNvSpPr txBox="1"/>
          <p:nvPr/>
        </p:nvSpPr>
        <p:spPr>
          <a:xfrm>
            <a:off x="6774913" y="298291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7959-6C10-5456-D378-8939440B5549}"/>
              </a:ext>
            </a:extLst>
          </p:cNvPr>
          <p:cNvSpPr txBox="1"/>
          <p:nvPr/>
        </p:nvSpPr>
        <p:spPr>
          <a:xfrm>
            <a:off x="9845440" y="345456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E1FBC-FF0D-9120-17E5-2A3FBD77F4D2}"/>
              </a:ext>
            </a:extLst>
          </p:cNvPr>
          <p:cNvSpPr/>
          <p:nvPr/>
        </p:nvSpPr>
        <p:spPr>
          <a:xfrm>
            <a:off x="8161189" y="461387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B4B05-8A6B-B7E8-B148-18EC87C98731}"/>
              </a:ext>
            </a:extLst>
          </p:cNvPr>
          <p:cNvSpPr txBox="1"/>
          <p:nvPr/>
        </p:nvSpPr>
        <p:spPr>
          <a:xfrm>
            <a:off x="8549570" y="460454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C13D-9E29-8E76-493D-2D55C1E32069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8468468" y="374952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378C-B1FA-365A-9FAC-16A5A1FFC3B2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7222778" y="3749521"/>
            <a:ext cx="991132" cy="917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ECA5C9-35ED-53CA-C827-6BD2EF0EAD69}"/>
              </a:ext>
            </a:extLst>
          </p:cNvPr>
          <p:cNvGrpSpPr/>
          <p:nvPr/>
        </p:nvGrpSpPr>
        <p:grpSpPr>
          <a:xfrm>
            <a:off x="802568" y="3454561"/>
            <a:ext cx="5656535" cy="1156892"/>
            <a:chOff x="775411" y="5230369"/>
            <a:chExt cx="5656535" cy="11568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B675A98-EACB-2EC5-F173-63541C8F6C6D}"/>
                </a:ext>
              </a:extLst>
            </p:cNvPr>
            <p:cNvSpPr/>
            <p:nvPr/>
          </p:nvSpPr>
          <p:spPr>
            <a:xfrm>
              <a:off x="775411" y="5230369"/>
              <a:ext cx="5656535" cy="115689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“Whenever </a:t>
              </a:r>
              <a:r>
                <a:rPr lang="en-SE" dirty="0">
                  <a:solidFill>
                    <a:srgbClr val="D0180A"/>
                  </a:solidFill>
                </a:rPr>
                <a:t>specification format = 0</a:t>
              </a:r>
              <a:r>
                <a:rPr lang="en-SE" dirty="0"/>
                <a:t>, the likelihood that </a:t>
              </a:r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pressure = 1 </a:t>
              </a:r>
              <a:r>
                <a:rPr lang="en-SE" dirty="0"/>
                <a:t>is much higher” is an association, but not causal in this direction!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91256A0D-115A-677A-CCC7-B1C80FB5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FF21D4-605B-A616-83D3-A7A1CBFA5B71}"/>
              </a:ext>
            </a:extLst>
          </p:cNvPr>
          <p:cNvGrpSpPr/>
          <p:nvPr/>
        </p:nvGrpSpPr>
        <p:grpSpPr>
          <a:xfrm rot="2700939">
            <a:off x="7344793" y="3839305"/>
            <a:ext cx="720000" cy="720000"/>
            <a:chOff x="5604304" y="3426506"/>
            <a:chExt cx="720000" cy="72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4E21AB-35E9-6EDA-57F5-1E8F10418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hevron arrows with solid fill">
              <a:extLst>
                <a:ext uri="{FF2B5EF4-FFF2-40B4-BE49-F238E27FC236}">
                  <a16:creationId xmlns:a16="http://schemas.microsoft.com/office/drawing/2014/main" id="{826BB903-1D88-D0B9-ACE4-45535BF2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7C2D48-C242-F05E-FA7B-D77398748D60}"/>
              </a:ext>
            </a:extLst>
          </p:cNvPr>
          <p:cNvGrpSpPr/>
          <p:nvPr/>
        </p:nvGrpSpPr>
        <p:grpSpPr>
          <a:xfrm rot="18884195">
            <a:off x="8643199" y="3847261"/>
            <a:ext cx="720000" cy="720000"/>
            <a:chOff x="5604304" y="3426506"/>
            <a:chExt cx="720000" cy="72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5E32CE-8962-F4F4-C26D-84FCB34665E9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vron arrows with solid fill">
              <a:extLst>
                <a:ext uri="{FF2B5EF4-FFF2-40B4-BE49-F238E27FC236}">
                  <a16:creationId xmlns:a16="http://schemas.microsoft.com/office/drawing/2014/main" id="{652DBFB8-64C4-4952-7DC2-0671FC0F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032CAB85-F62C-9893-929F-0D8DAB0CEF22}"/>
              </a:ext>
            </a:extLst>
          </p:cNvPr>
          <p:cNvSpPr txBox="1">
            <a:spLocks/>
          </p:cNvSpPr>
          <p:nvPr/>
        </p:nvSpPr>
        <p:spPr>
          <a:xfrm>
            <a:off x="838200" y="5456173"/>
            <a:ext cx="10515600" cy="8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E" sz="2400" dirty="0"/>
              <a:t>When </a:t>
            </a:r>
            <a:r>
              <a:rPr lang="en-SE" sz="2400" i="1" dirty="0"/>
              <a:t>not</a:t>
            </a:r>
            <a:r>
              <a:rPr lang="en-SE" sz="2400" dirty="0"/>
              <a:t> controlling the confounder, “information flows” from the cause through the confounder to the effect in a non-causal direction.</a:t>
            </a:r>
          </a:p>
        </p:txBody>
      </p:sp>
      <p:pic>
        <p:nvPicPr>
          <p:cNvPr id="32" name="Graphic 31" descr="Raised hand with solid fill">
            <a:extLst>
              <a:ext uri="{FF2B5EF4-FFF2-40B4-BE49-F238E27FC236}">
                <a16:creationId xmlns:a16="http://schemas.microsoft.com/office/drawing/2014/main" id="{C92CFC32-CD5F-58FB-A0D3-EE0CDAB3A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5862" y="4717843"/>
            <a:ext cx="360000" cy="360000"/>
          </a:xfrm>
          <a:prstGeom prst="rect">
            <a:avLst/>
          </a:prstGeom>
        </p:spPr>
      </p:pic>
      <p:pic>
        <p:nvPicPr>
          <p:cNvPr id="33" name="Graphic 32" descr="Eye with solid fill">
            <a:extLst>
              <a:ext uri="{FF2B5EF4-FFF2-40B4-BE49-F238E27FC236}">
                <a16:creationId xmlns:a16="http://schemas.microsoft.com/office/drawing/2014/main" id="{85741DE9-1B3A-6937-E19F-38C1441C7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0374" y="4708300"/>
            <a:ext cx="360000" cy="3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3F0686-8884-5314-268D-983BDD8CE131}"/>
              </a:ext>
            </a:extLst>
          </p:cNvPr>
          <p:cNvSpPr txBox="1"/>
          <p:nvPr/>
        </p:nvSpPr>
        <p:spPr>
          <a:xfrm>
            <a:off x="970861" y="4708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Remember: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7DCC7D-926E-C052-F834-3F4D8370FE57}"/>
              </a:ext>
            </a:extLst>
          </p:cNvPr>
          <p:cNvSpPr txBox="1"/>
          <p:nvPr/>
        </p:nvSpPr>
        <p:spPr>
          <a:xfrm>
            <a:off x="2729910" y="4712966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observing 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956BE-41F7-81D1-DC29-78A01B0F6BE1}"/>
              </a:ext>
            </a:extLst>
          </p:cNvPr>
          <p:cNvSpPr txBox="1"/>
          <p:nvPr/>
        </p:nvSpPr>
        <p:spPr>
          <a:xfrm>
            <a:off x="4383503" y="47082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doing</a:t>
            </a:r>
          </a:p>
        </p:txBody>
      </p:sp>
    </p:spTree>
    <p:extLst>
      <p:ext uri="{BB962C8B-B14F-4D97-AF65-F5344CB8AC3E}">
        <p14:creationId xmlns:p14="http://schemas.microsoft.com/office/powerpoint/2010/main" val="32652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48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</a:t>
            </a:r>
            <a:r>
              <a:rPr lang="en-US" dirty="0"/>
              <a:t>Coverage Is Not Strongly Correlated</a:t>
            </a:r>
            <a:r>
              <a:rPr lang="en-SE" dirty="0"/>
              <a:t> </a:t>
            </a:r>
            <a:r>
              <a:rPr lang="en-US" dirty="0"/>
              <a:t>with Test Suite Effectiveness</a:t>
            </a:r>
            <a:r>
              <a:rPr lang="en-SE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E221-79F2-B1A7-8168-042D9AAF5D18}"/>
              </a:ext>
            </a:extLst>
          </p:cNvPr>
          <p:cNvSpPr txBox="1"/>
          <p:nvPr/>
        </p:nvSpPr>
        <p:spPr>
          <a:xfrm>
            <a:off x="838200" y="5894685"/>
            <a:ext cx="331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Inozemtseva</a:t>
            </a:r>
            <a:r>
              <a:rPr lang="en-US" sz="800" dirty="0"/>
              <a:t>, L., &amp; Holmes, R. (2014, May). Coverage is not strongly correlated with test suite effectiveness. In </a:t>
            </a:r>
            <a:r>
              <a:rPr lang="en-US" sz="800" i="1" dirty="0"/>
              <a:t>Proceedings of the 36th international conference on software engineering</a:t>
            </a:r>
            <a:r>
              <a:rPr lang="en-US" sz="800" dirty="0"/>
              <a:t> (pp. 435-445).</a:t>
            </a:r>
            <a:endParaRPr lang="en-SE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B3ECE9-D9E9-0EC7-354D-12164FED63B4}"/>
              </a:ext>
            </a:extLst>
          </p:cNvPr>
          <p:cNvSpPr/>
          <p:nvPr/>
        </p:nvSpPr>
        <p:spPr>
          <a:xfrm>
            <a:off x="4038600" y="5942954"/>
            <a:ext cx="3318933" cy="36512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/>
              <a:t>Most Influential Paper at ICSE’24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52C50D-C271-910F-28B6-5D86F41AEC61}"/>
              </a:ext>
            </a:extLst>
          </p:cNvPr>
          <p:cNvGrpSpPr/>
          <p:nvPr/>
        </p:nvGrpSpPr>
        <p:grpSpPr>
          <a:xfrm>
            <a:off x="1111990" y="3399837"/>
            <a:ext cx="4000313" cy="815468"/>
            <a:chOff x="996244" y="3006817"/>
            <a:chExt cx="4000313" cy="8154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FF9359-1F85-D2D7-3124-1D856B05B070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E04F61-3BD8-D6EA-1E19-F54C711C333F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4DE796-C18C-A04A-A00A-1CF915BF6B9C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38E90-92E0-535B-5127-2ABCC19365AF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88D24-7BA9-BE69-AD9A-F2E9B3EBEDDF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076D64-E204-D9F3-B7D3-FA5C848E05C2}"/>
              </a:ext>
            </a:extLst>
          </p:cNvPr>
          <p:cNvGrpSpPr/>
          <p:nvPr/>
        </p:nvGrpSpPr>
        <p:grpSpPr>
          <a:xfrm>
            <a:off x="6592955" y="3399837"/>
            <a:ext cx="4000313" cy="1987099"/>
            <a:chOff x="996244" y="3006817"/>
            <a:chExt cx="4000313" cy="19870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B036C7-217D-F11C-F7E0-ED73BFAB7FAB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DAA0E0-92FF-5CC1-F0B8-5E4F162A0D2E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C9241E-D0B6-9A35-6E89-B82B2DE4EA71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16017F-97EE-2B94-FFE8-F6CF25745B9E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C4DB7-C842-DAD6-69AF-1950F4CEF476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E2AE67-28D2-706E-4D37-BC1A9F4A72FE}"/>
                </a:ext>
              </a:extLst>
            </p:cNvPr>
            <p:cNvSpPr/>
            <p:nvPr/>
          </p:nvSpPr>
          <p:spPr>
            <a:xfrm>
              <a:off x="2554723" y="4633916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F61F32-6638-2189-953D-A420F7D7AC4F}"/>
                </a:ext>
              </a:extLst>
            </p:cNvPr>
            <p:cNvSpPr txBox="1"/>
            <p:nvPr/>
          </p:nvSpPr>
          <p:spPr>
            <a:xfrm>
              <a:off x="2943104" y="4624584"/>
              <a:ext cx="15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suite size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67F5D9-7792-1A99-19AE-35C727DDEFDF}"/>
                </a:ext>
              </a:extLst>
            </p:cNvPr>
            <p:cNvCxnSpPr>
              <a:cxnSpLocks/>
              <a:stCxn id="35" idx="7"/>
              <a:endCxn id="31" idx="3"/>
            </p:cNvCxnSpPr>
            <p:nvPr/>
          </p:nvCxnSpPr>
          <p:spPr>
            <a:xfrm flipV="1">
              <a:off x="286200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05667D-0711-D779-B48E-E5E1CB8E2DFC}"/>
                </a:ext>
              </a:extLst>
            </p:cNvPr>
            <p:cNvCxnSpPr>
              <a:cxnSpLocks/>
              <a:stCxn id="35" idx="1"/>
              <a:endCxn id="30" idx="5"/>
            </p:cNvCxnSpPr>
            <p:nvPr/>
          </p:nvCxnSpPr>
          <p:spPr>
            <a:xfrm flipH="1" flipV="1">
              <a:off x="161631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9B3BA29-C8FD-3B09-FE5F-4772EF916AA0}"/>
              </a:ext>
            </a:extLst>
          </p:cNvPr>
          <p:cNvSpPr/>
          <p:nvPr/>
        </p:nvSpPr>
        <p:spPr>
          <a:xfrm>
            <a:off x="5136913" y="3545255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AF65A-592E-7EC6-1308-938A3A9DDD8A}"/>
              </a:ext>
            </a:extLst>
          </p:cNvPr>
          <p:cNvSpPr txBox="1"/>
          <p:nvPr/>
        </p:nvSpPr>
        <p:spPr>
          <a:xfrm>
            <a:off x="838200" y="5443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http://dx.doi.org/10.1145/2568225.2568271</a:t>
            </a:r>
            <a:r>
              <a:rPr lang="en-SE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570C11-18C7-A912-49D0-2B256F57D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577" y="2447286"/>
            <a:ext cx="4442845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B2B7-0FC9-2535-E6A5-50A02145F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E8AF4-BDF0-979E-9259-F733424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909A37-5248-E227-E7DC-9E32E0F4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F02E-F077-39C1-0685-4CC4A8D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EBA1-0910-113E-2423-D8AA1D1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8D60-A68A-E671-BB78-996AAC1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DD1B6A-345C-E688-CC16-CBDA468ECF1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C8C5261-0EA2-237D-4A85-5ABF688482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2564E65-555B-81DC-8C9C-6F4FC2A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EA6BEE-334E-7595-9120-32013A50490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BC0F27-DFD6-69AD-E58E-B1E0DA19139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FD38B88-0B1B-43B8-2A7F-458C4473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7485E1-35A1-FE13-0D45-6EDB9ECE4E61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70149E-4223-08A6-E9A3-16130B36521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E69808B-6209-4370-2362-4EA77B70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0AFABA-D605-583F-C38D-638D66EA1B2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CBA6CC-CC0D-5BBF-5C03-435EF60679C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DA6DAB69-57DD-6459-AF0D-3167FEBA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20DFDB-51B9-0F83-D203-22006FC58A1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6C8ABB-622A-D1CC-44AD-F90DCA837860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4F20B-8319-9058-4041-B264A110AA85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0B74B8-1A4B-4F34-1EF0-007BB994269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32C058-AF93-8C55-3DF8-3EABE8ED3353}"/>
              </a:ext>
            </a:extLst>
          </p:cNvPr>
          <p:cNvSpPr txBox="1"/>
          <p:nvPr/>
        </p:nvSpPr>
        <p:spPr>
          <a:xfrm>
            <a:off x="2392335" y="3068414"/>
            <a:ext cx="29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t</a:t>
            </a:r>
            <a:r>
              <a:rPr lang="en-SE" noProof="0" dirty="0" err="1">
                <a:solidFill>
                  <a:srgbClr val="D0180A"/>
                </a:solidFill>
              </a:rPr>
              <a:t>echnique</a:t>
            </a:r>
            <a:endParaRPr lang="en-SE" noProof="0" dirty="0">
              <a:solidFill>
                <a:srgbClr val="D0180A"/>
              </a:solidFill>
            </a:endParaRPr>
          </a:p>
          <a:p>
            <a:r>
              <a:rPr lang="en-SE" dirty="0">
                <a:solidFill>
                  <a:srgbClr val="D0180A"/>
                </a:solidFill>
              </a:rPr>
              <a:t>(0 = baseline, 1 = treatment)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C4EB2-0229-7538-11CC-82753CB503F6}"/>
              </a:ext>
            </a:extLst>
          </p:cNvPr>
          <p:cNvSpPr txBox="1"/>
          <p:nvPr/>
        </p:nvSpPr>
        <p:spPr>
          <a:xfrm>
            <a:off x="7401051" y="325492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rgbClr val="006D70"/>
                </a:solidFill>
              </a:rPr>
              <a:t>productivity</a:t>
            </a:r>
            <a:endParaRPr lang="en-GB" noProof="0" dirty="0">
              <a:solidFill>
                <a:srgbClr val="006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SE" sz="1400" dirty="0"/>
                  <a:t>: the treatment technique slightly improves productivity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E9A47B-074C-4652-688E-AF36DBD42C63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3D203-FE60-76F0-9924-B2C4A4724416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24977B-024F-3206-BC6B-95EC8E2DF70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B25C8-D78C-DDE7-0D28-CB0E259ED25C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A9C5A-D64E-4E43-6601-6AB1AC9C8072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AADFA-D10C-7CD2-332E-28A267F713DC}"/>
              </a:ext>
            </a:extLst>
          </p:cNvPr>
          <p:cNvSpPr txBox="1"/>
          <p:nvPr/>
        </p:nvSpPr>
        <p:spPr>
          <a:xfrm>
            <a:off x="5594155" y="560035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tool appeal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E" sz="1400" dirty="0"/>
                  <a:t>: the prototype implementation of the new technique is not yet appealing</a:t>
                </a:r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E" sz="1400" dirty="0"/>
                  <a:t>:  the more appealing the tool, the greater the productivity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blipFill>
                <a:blip r:embed="rId10"/>
                <a:stretch>
                  <a:fillRect l="-456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(0+0.5∗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(0−1∗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543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855E-AD15-FF19-0476-C734FE1D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68018D-E9E3-8610-AC0B-213CA8D0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C56158-0EC4-3302-D739-7823B4D9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9C53-9ED0-4D99-1FD3-F03B6E4D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3F5B-27AA-904C-3D8C-B09D290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CB21-1C4D-E9C8-48A3-38B22BC7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CDF906-762E-78E5-F73C-C6612AB2463E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311644E-83C9-6509-2F8B-A9CD60C9BA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AF2F2671-B6E9-6202-81F3-9FB0E3D4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416AF-E36F-160D-8CF8-987811633DBC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14CFE7-310C-C3F3-7A8A-903DEBEAAF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1BC762B5-E957-AB87-87CA-0C6FEAF1A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A41E3B-15C8-5CAD-A3DE-0E38314FAFC9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0BBB71-D6A5-D93D-55C8-472023F247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8C35452-2107-2764-52E4-93177F77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9B73E6-AF90-A6CF-F6CA-85A07FF7B643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CB10FD-C3C9-381F-C745-24BBAF0484B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ECD3DCC-CEBC-196E-9E9D-3487AE54F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7278C1-0DA9-03C0-70C9-0562889B50C2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E7D4F5-7B18-2BFD-C20A-F858B1D42E34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CBCB55-5928-00F6-9E38-34EF3848F078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225059-9D4F-9844-06AF-FF0F5D3F72D4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D69AA0-9D7A-ABD4-1F4D-E7AB768C503B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8D675F-C686-522E-FF81-E55FD36716B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12B8FA-EA14-57CA-DAFC-603324E2DE24}"/>
              </a:ext>
            </a:extLst>
          </p:cNvPr>
          <p:cNvSpPr txBox="1"/>
          <p:nvPr/>
        </p:nvSpPr>
        <p:spPr>
          <a:xfrm>
            <a:off x="1016670" y="3429000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422B-8917-41BD-E9DB-9E1E915002AF}"/>
              </a:ext>
            </a:extLst>
          </p:cNvPr>
          <p:cNvSpPr txBox="1"/>
          <p:nvPr/>
        </p:nvSpPr>
        <p:spPr>
          <a:xfrm>
            <a:off x="3382935" y="4333666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D6F2C-DA13-FF18-BAE8-2B7CC11C7C8E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ED3DA-1D44-FC5A-290F-F9ABF74448CB}"/>
              </a:ext>
            </a:extLst>
          </p:cNvPr>
          <p:cNvSpPr txBox="1"/>
          <p:nvPr/>
        </p:nvSpPr>
        <p:spPr>
          <a:xfrm>
            <a:off x="2791327" y="5050631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 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A90B4C-6B00-9C94-319E-E7590823D7D5}"/>
              </a:ext>
            </a:extLst>
          </p:cNvPr>
          <p:cNvCxnSpPr>
            <a:cxnSpLocks/>
            <a:stCxn id="27" idx="7"/>
            <a:endCxn id="23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5D8018-361D-2061-6352-54D29F438DEE}"/>
              </a:ext>
            </a:extLst>
          </p:cNvPr>
          <p:cNvCxnSpPr>
            <a:cxnSpLocks/>
            <a:stCxn id="22" idx="5"/>
            <a:endCxn id="27" idx="1"/>
          </p:cNvCxnSpPr>
          <p:nvPr/>
        </p:nvCxnSpPr>
        <p:spPr>
          <a:xfrm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B2458A-4228-1564-ADEF-022EFA43682F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4F9E3FD-B973-A8FE-DFAE-047E7E172C96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E1E84CE9-A219-24FC-4B17-93D94139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174" r="-140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31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8DA52-89AC-350C-E062-CF8DE8686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C0C3-5AA3-4AE9-05D2-9F723CBE0F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E1A35-70BA-79BC-2A5D-3F9878CFE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F99D20-AFC0-08D4-4D19-7C35C0DD4F94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B00F9-B252-5C83-4856-EA69C92CEE8A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F404468-47CC-2FB9-7C88-B4969C22A0C9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0D808307-129E-EF8D-241E-8D4AC6433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7C60F1-5115-6B3D-A0DD-01F75475ADA5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A7E5193-618A-CDFB-7497-3FD2F74BE2A0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FB2219AE-3606-A7BE-0AA3-F391732D7195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9BC071-FE8D-9403-504E-C3F494DB30D3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65E81B-D7E0-B95A-A8F0-9FEF92DC207A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6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C0F3-D148-D89C-2A1E-63C05698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7B1B07-D8C7-D8F2-787A-8DBC5928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969EDA-0CF6-0071-D9D0-FCB904BE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F809-D36A-CC66-DB33-163C3DA1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3006-A280-3E9B-6BE6-15EA224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885C-013E-74E6-FC37-BD28C4FF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8C5FB3-914E-BA3A-6AEB-7DE40F01F8DC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F2D360-6F4E-924A-D8A7-06C5D6A0040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D300A9DC-A524-D9E5-ED39-12BC02B5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3F69A9-AA99-C4CE-DD26-546A714501D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6C97B9-0F44-48F7-1DE8-0EBCD3BFABC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3291DC0-EA66-1AFB-16B9-53A55828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977D29-20B0-647B-0F7F-3AD420CB796E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44F60B-E5F5-D157-0305-E8D4854AAE2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C94F8B81-111F-34A2-4EDB-E111B538D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20C825-2FF5-D8A2-3039-A8E5ABCDCFC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2B0B30-A6B3-0608-B7D0-4F6D49B7182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153C2DD-AB8F-BAB2-8C44-0C3F8E6AD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6EBD1F-599E-8059-A247-806F70BE5874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5970DB-D8FB-DDE7-0E78-0CD1832E6385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B29414-8D33-2D0E-B794-C13945B168A3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F68488-37E6-174E-B448-9362A5FE2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59949"/>
            <a:ext cx="6678945" cy="327384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07E67CA-FA43-D339-0690-C05BF62347F9}"/>
              </a:ext>
            </a:extLst>
          </p:cNvPr>
          <p:cNvGrpSpPr/>
          <p:nvPr/>
        </p:nvGrpSpPr>
        <p:grpSpPr>
          <a:xfrm>
            <a:off x="7517145" y="2828848"/>
            <a:ext cx="4476967" cy="1771794"/>
            <a:chOff x="7558301" y="3437746"/>
            <a:chExt cx="4476967" cy="177179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1EE62E-5CB3-3EE8-9A58-B0705A03361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8333400" y="4084065"/>
              <a:ext cx="2840400" cy="4825"/>
            </a:xfrm>
            <a:prstGeom prst="straightConnector1">
              <a:avLst/>
            </a:prstGeom>
            <a:ln w="28575"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8E53B-25EA-1D8E-C595-A9BCC0DE4A3A}"/>
                </a:ext>
              </a:extLst>
            </p:cNvPr>
            <p:cNvSpPr txBox="1"/>
            <p:nvPr/>
          </p:nvSpPr>
          <p:spPr>
            <a:xfrm>
              <a:off x="7558301" y="3438423"/>
              <a:ext cx="119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noProof="0" dirty="0">
                  <a:solidFill>
                    <a:srgbClr val="D0180A"/>
                  </a:solidFill>
                </a:rPr>
                <a:t>t</a:t>
              </a:r>
              <a:r>
                <a:rPr lang="en-SE" noProof="0" dirty="0" err="1">
                  <a:solidFill>
                    <a:srgbClr val="D0180A"/>
                  </a:solidFill>
                </a:rPr>
                <a:t>echnique</a:t>
              </a:r>
              <a:endParaRPr lang="en-GB" noProof="0" dirty="0">
                <a:solidFill>
                  <a:srgbClr val="D0180A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87F41-3E31-7D28-1B5C-FEB8AB42E2C1}"/>
                </a:ext>
              </a:extLst>
            </p:cNvPr>
            <p:cNvSpPr txBox="1"/>
            <p:nvPr/>
          </p:nvSpPr>
          <p:spPr>
            <a:xfrm>
              <a:off x="10672331" y="3437746"/>
              <a:ext cx="136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noProof="0" dirty="0">
                  <a:solidFill>
                    <a:srgbClr val="006D70"/>
                  </a:solidFill>
                </a:rPr>
                <a:t>productivity</a:t>
              </a:r>
              <a:endParaRPr lang="en-GB" noProof="0" dirty="0">
                <a:solidFill>
                  <a:srgbClr val="006D7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/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E886943-75A3-2FA1-E84C-278B533387CB}"/>
                </a:ext>
              </a:extLst>
            </p:cNvPr>
            <p:cNvSpPr/>
            <p:nvPr/>
          </p:nvSpPr>
          <p:spPr>
            <a:xfrm>
              <a:off x="7973400" y="3904065"/>
              <a:ext cx="360000" cy="360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175881-E9F2-E862-83C2-6B8A95A547B8}"/>
                </a:ext>
              </a:extLst>
            </p:cNvPr>
            <p:cNvSpPr/>
            <p:nvPr/>
          </p:nvSpPr>
          <p:spPr>
            <a:xfrm>
              <a:off x="11173800" y="3908890"/>
              <a:ext cx="360000" cy="360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3A4BB6C-B15C-5B4A-D119-9C401FBA05E1}"/>
                </a:ext>
              </a:extLst>
            </p:cNvPr>
            <p:cNvSpPr/>
            <p:nvPr/>
          </p:nvSpPr>
          <p:spPr>
            <a:xfrm>
              <a:off x="9562930" y="4402057"/>
              <a:ext cx="36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EEAB00-1A6E-9CC9-B83F-9F5A947FFB7B}"/>
                </a:ext>
              </a:extLst>
            </p:cNvPr>
            <p:cNvCxnSpPr>
              <a:cxnSpLocks/>
              <a:stCxn id="13" idx="2"/>
              <a:endCxn id="15" idx="1"/>
            </p:cNvCxnSpPr>
            <p:nvPr/>
          </p:nvCxnSpPr>
          <p:spPr>
            <a:xfrm>
              <a:off x="8153400" y="4264065"/>
              <a:ext cx="1409530" cy="3179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CFE149-AFB2-D4D5-34BF-D2D1484F6C42}"/>
                </a:ext>
              </a:extLst>
            </p:cNvPr>
            <p:cNvCxnSpPr>
              <a:cxnSpLocks/>
              <a:stCxn id="15" idx="3"/>
              <a:endCxn id="14" idx="2"/>
            </p:cNvCxnSpPr>
            <p:nvPr/>
          </p:nvCxnSpPr>
          <p:spPr>
            <a:xfrm flipV="1">
              <a:off x="9922930" y="4268890"/>
              <a:ext cx="1430870" cy="3131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89A55-A2BD-BC6F-7C5C-BC99AA16168E}"/>
                </a:ext>
              </a:extLst>
            </p:cNvPr>
            <p:cNvSpPr txBox="1"/>
            <p:nvPr/>
          </p:nvSpPr>
          <p:spPr>
            <a:xfrm>
              <a:off x="9090123" y="4840208"/>
              <a:ext cx="1305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tool appeal</a:t>
              </a:r>
              <a:endParaRPr lang="en-GB" noProof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/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/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(0−1∗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/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SE" dirty="0"/>
              </a:p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−1∗2=−2</m:t>
                    </m:r>
                  </m:oMath>
                </a14:m>
                <a:endParaRPr lang="en-SE" b="0" dirty="0"/>
              </a:p>
              <a:p>
                <a:r>
                  <a:rPr lang="en-SE" dirty="0">
                    <a:solidFill>
                      <a:srgbClr val="00FFFF"/>
                    </a:solidFill>
                  </a:rPr>
                  <a:t>Total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0.5−2=−1.5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blipFill>
                <a:blip r:embed="rId13"/>
                <a:stretch>
                  <a:fillRect l="-1663" t="-2632" b="-98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48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7317-AC57-7E20-977D-99B19CE6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E9A974-8BA1-B9C1-630F-44D0B20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FA732-7D3C-CCCC-C6A1-53F62769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Both statistical models are causally unbiased. The choice, which of them to prefer depends on whet</a:t>
            </a:r>
            <a:r>
              <a:rPr lang="de-DE" sz="2400" dirty="0"/>
              <a:t>h</a:t>
            </a:r>
            <a:r>
              <a:rPr lang="en-SE" sz="2400" dirty="0"/>
              <a:t>er one is interested in the direct or total effect of the treatment.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468E-8C16-D193-187F-B35131A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E1E-57DC-AB37-A641-8D5EF483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490B-DC91-1841-D5D2-5DC9DCAB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BA7CC6-C382-F8A9-E9B5-92EC7358F09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9469AB-3258-31E7-8A24-F7C91DCE481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1462FB7-CF52-14BF-B367-A2A6E5CA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674C8A-BB84-8D4F-D7FF-90093483700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81A5D2-8D8E-24AE-B8C4-DD4E70CD324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7706287B-2938-77D9-DE48-F1AB244F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9FFB2B-A796-061B-C598-8D86FDA5D594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2AB403-CCAB-7BEC-23D4-06F0AF2035C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6FA7EA9-2741-E079-9B99-B8320D8C0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25E109-98CE-2EE7-10B2-1E01F936FA8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B6AB17-EF18-3603-7405-E9710D7C3D9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5388252B-AE9E-F105-D706-FD1E46DAE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37906F-B3DF-446A-3C2F-AD2617DD04F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047EB5-0D50-4222-30AC-636A44CB0403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264560-DF86-AD8E-F9A1-3A2A6E155FF4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C818D6-2C8C-8330-8357-A9C615BDE145}"/>
              </a:ext>
            </a:extLst>
          </p:cNvPr>
          <p:cNvSpPr/>
          <p:nvPr/>
        </p:nvSpPr>
        <p:spPr>
          <a:xfrm>
            <a:off x="1157256" y="346584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96F8D0-FC22-B38A-5258-4C1F45504ED6}"/>
              </a:ext>
            </a:extLst>
          </p:cNvPr>
          <p:cNvSpPr/>
          <p:nvPr/>
        </p:nvSpPr>
        <p:spPr>
          <a:xfrm>
            <a:off x="3648636" y="346584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78D5F-E2D9-A19D-E324-F9B46A2B0EC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7256" y="3645844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6A750D-A636-2396-D85A-6C70592138B8}"/>
              </a:ext>
            </a:extLst>
          </p:cNvPr>
          <p:cNvSpPr txBox="1"/>
          <p:nvPr/>
        </p:nvSpPr>
        <p:spPr>
          <a:xfrm>
            <a:off x="1016670" y="3006512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93AF9-13EF-6F2A-A52C-21834B8A44BA}"/>
              </a:ext>
            </a:extLst>
          </p:cNvPr>
          <p:cNvSpPr txBox="1"/>
          <p:nvPr/>
        </p:nvSpPr>
        <p:spPr>
          <a:xfrm>
            <a:off x="3382935" y="391117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C285E-C050-F080-BA1D-BF5DD02A9BB9}"/>
              </a:ext>
            </a:extLst>
          </p:cNvPr>
          <p:cNvSpPr/>
          <p:nvPr/>
        </p:nvSpPr>
        <p:spPr>
          <a:xfrm>
            <a:off x="2402946" y="4637475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599C0-CF85-EB74-A5FB-552E98161D1A}"/>
              </a:ext>
            </a:extLst>
          </p:cNvPr>
          <p:cNvSpPr txBox="1"/>
          <p:nvPr/>
        </p:nvSpPr>
        <p:spPr>
          <a:xfrm>
            <a:off x="2791327" y="4628143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tool 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91DF7-EBF7-89C7-E89D-4C696917F1C2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1022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06184D-EACD-0987-031C-6C7F5F7CB11B}"/>
              </a:ext>
            </a:extLst>
          </p:cNvPr>
          <p:cNvCxnSpPr>
            <a:cxnSpLocks/>
            <a:stCxn id="2" idx="5"/>
            <a:endCxn id="12" idx="1"/>
          </p:cNvCxnSpPr>
          <p:nvPr/>
        </p:nvCxnSpPr>
        <p:spPr>
          <a:xfrm>
            <a:off x="146453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848DB-F1FD-FED8-3276-1405E17A09E0}"/>
              </a:ext>
            </a:extLst>
          </p:cNvPr>
          <p:cNvGrpSpPr/>
          <p:nvPr/>
        </p:nvGrpSpPr>
        <p:grpSpPr>
          <a:xfrm>
            <a:off x="4814355" y="3609844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9179E3DE-BBD8-40D1-50A6-03F77031D9C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83B4D00C-E9CB-6E2D-3E99-8CAC6E33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/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/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222" r="-140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20A1DDD-4EA7-8E01-B3CA-1CA2C2CD3DD4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/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12000" rtlCol="0" anchor="ctr"/>
                <a:lstStyle/>
                <a:p>
                  <a:r>
                    <a:rPr lang="en-SE" dirty="0"/>
                    <a:t>If the effect of the </a:t>
                  </a:r>
                  <a:r>
                    <a:rPr lang="en-SE" b="1" dirty="0">
                      <a:solidFill>
                        <a:srgbClr val="D0180A"/>
                      </a:solidFill>
                    </a:rPr>
                    <a:t>treatment</a:t>
                  </a:r>
                  <a:r>
                    <a:rPr lang="en-SE" dirty="0"/>
                    <a:t> on the </a:t>
                  </a:r>
                  <a:r>
                    <a:rPr lang="en-SE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mediator</a:t>
                  </a:r>
                  <a:r>
                    <a:rPr lang="en-SE" dirty="0"/>
                    <a:t> is unstable, it is advisable to differentiate the direct from the indirect effect (i.e.,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SE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7F11065-B7E2-577E-77DB-75A5574A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22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</a:t>
            </a:r>
            <a:r>
              <a:rPr lang="en-SE" dirty="0"/>
              <a:t> Mediation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894B3F0-3514-ABC2-6CCC-249288B9A32A}"/>
              </a:ext>
            </a:extLst>
          </p:cNvPr>
          <p:cNvSpPr/>
          <p:nvPr/>
        </p:nvSpPr>
        <p:spPr>
          <a:xfrm>
            <a:off x="5471411" y="2174240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  <a:lumOff val="9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F7FB48-2161-3957-F7DC-E17017119E8B}"/>
              </a:ext>
            </a:extLst>
          </p:cNvPr>
          <p:cNvSpPr txBox="1"/>
          <p:nvPr/>
        </p:nvSpPr>
        <p:spPr>
          <a:xfrm>
            <a:off x="806923" y="5967771"/>
            <a:ext cx="4382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Femmer, H., Kučera, J., &amp; </a:t>
            </a:r>
            <a:r>
              <a:rPr lang="en-US" sz="800" dirty="0" err="1"/>
              <a:t>Vetrò</a:t>
            </a:r>
            <a:r>
              <a:rPr lang="en-US" sz="800" dirty="0"/>
              <a:t>, A. (2014, September). On the impact of passive voice requirements on domain modelling. In </a:t>
            </a:r>
            <a:r>
              <a:rPr lang="en-US" sz="800" i="1" dirty="0"/>
              <a:t>Proceedings of the 8th ACM/IEEE international symposium on empirical software engineering and measurement</a:t>
            </a:r>
            <a:r>
              <a:rPr lang="en-US" sz="800" dirty="0"/>
              <a:t> (pp. 1-4).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E53303-E487-277C-1484-43B6012F1B0C}"/>
              </a:ext>
            </a:extLst>
          </p:cNvPr>
          <p:cNvSpPr txBox="1"/>
          <p:nvPr/>
        </p:nvSpPr>
        <p:spPr>
          <a:xfrm>
            <a:off x="6213060" y="5964728"/>
            <a:ext cx="5140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Frattini, J., Fucci, D., Torkar, R., &amp; Mendez, D. (2024, April). A second look at the impact of passive voice requirements on domain modeling: Bayesian reanalysis of an experiment. In </a:t>
            </a:r>
            <a:r>
              <a:rPr lang="en-US" sz="800" i="1" dirty="0"/>
              <a:t>Proceedings of the 1st IEEE/ACM International Workshop on Methodological Issues with Empirical Studies in Software Engineering</a:t>
            </a:r>
            <a:r>
              <a:rPr lang="en-US" sz="800" dirty="0"/>
              <a:t> (pp. 27-33).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FA3546-9432-77A4-9180-7B16FB73A977}"/>
              </a:ext>
            </a:extLst>
          </p:cNvPr>
          <p:cNvSpPr txBox="1"/>
          <p:nvPr/>
        </p:nvSpPr>
        <p:spPr>
          <a:xfrm>
            <a:off x="806923" y="5698716"/>
            <a:ext cx="4382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3"/>
              </a:rPr>
              <a:t>https://doi.org/10.1145/2652524.2652554</a:t>
            </a:r>
            <a:r>
              <a:rPr lang="en-SE" sz="1400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EA858D-9700-E995-9ED9-04D1BA28A555}"/>
              </a:ext>
            </a:extLst>
          </p:cNvPr>
          <p:cNvSpPr txBox="1"/>
          <p:nvPr/>
        </p:nvSpPr>
        <p:spPr>
          <a:xfrm>
            <a:off x="6204475" y="5650475"/>
            <a:ext cx="4771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4"/>
              </a:rPr>
              <a:t>https://doi.org/10.1145/3643664.3648211</a:t>
            </a:r>
            <a:r>
              <a:rPr lang="en-SE" sz="1400" dirty="0"/>
              <a:t>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B94F75-7B0D-59CD-5AE0-559B8E205864}"/>
              </a:ext>
            </a:extLst>
          </p:cNvPr>
          <p:cNvGrpSpPr/>
          <p:nvPr/>
        </p:nvGrpSpPr>
        <p:grpSpPr>
          <a:xfrm>
            <a:off x="6547127" y="2145007"/>
            <a:ext cx="5362372" cy="1596145"/>
            <a:chOff x="6547127" y="2145007"/>
            <a:chExt cx="5362372" cy="15961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348624-BF9E-7A26-9220-668D53126932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81CB25-43E2-4C88-58A8-F7F936DC0B60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E8E46D-D65B-96B1-2417-ADA616733AD3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4AF1FD-344C-E1E5-A0B9-BF7FFEB69356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13134-FE3F-95A8-0B19-832F0E5C6D6C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DDDBFB-3B6F-496D-EF70-92CA8C983967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4E72A0-1A27-A4F0-F340-58007DBA10BF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656D83-424B-C194-71C8-0AFBDB13514F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9461378" y="2530548"/>
              <a:ext cx="0" cy="24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0C178D-CABB-BC07-03AB-D3399149D416}"/>
                </a:ext>
              </a:extLst>
            </p:cNvPr>
            <p:cNvCxnSpPr>
              <a:cxnSpLocks/>
              <a:stCxn id="14" idx="7"/>
              <a:endCxn id="1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C68210F-E2D6-871F-CA5E-7DAB98429DB0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CB10E-9019-7731-941C-5A17C08BF46D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DE5943-BECE-A7E8-2944-B55BD9A81D22}"/>
                </a:ext>
              </a:extLst>
            </p:cNvPr>
            <p:cNvCxnSpPr>
              <a:cxnSpLocks/>
              <a:stCxn id="14" idx="5"/>
              <a:endCxn id="74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4C45F99-1457-16E3-FB24-463640AE080B}"/>
                </a:ext>
              </a:extLst>
            </p:cNvPr>
            <p:cNvCxnSpPr>
              <a:cxnSpLocks/>
              <a:stCxn id="74" idx="0"/>
              <a:endCxn id="15" idx="4"/>
            </p:cNvCxnSpPr>
            <p:nvPr/>
          </p:nvCxnSpPr>
          <p:spPr>
            <a:xfrm flipH="1" flipV="1">
              <a:off x="9461378" y="3135850"/>
              <a:ext cx="5236" cy="2453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026780-0CF0-C472-4B35-E9DBE3A29B26}"/>
              </a:ext>
            </a:extLst>
          </p:cNvPr>
          <p:cNvGrpSpPr/>
          <p:nvPr/>
        </p:nvGrpSpPr>
        <p:grpSpPr>
          <a:xfrm>
            <a:off x="603331" y="2155434"/>
            <a:ext cx="5362372" cy="1596145"/>
            <a:chOff x="6547127" y="2145007"/>
            <a:chExt cx="5362372" cy="159614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0DC2391-02D3-18F9-EBE5-3387DA16BC78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362B100-5430-B81C-9FDB-D371C5164218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68F774-F611-B88E-4F04-30F54A8C4A5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E299278-617B-3513-4ADB-8539CCAC4951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A3E64E-90BF-9952-59DE-10031A110966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A2D507B-5704-DE97-44A7-4BB9E400C81A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3E71BC-97C7-5D7B-0A79-6DF49B76DD5C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33D36BA-B5DF-147F-F5B9-22C22E7764B0}"/>
                </a:ext>
              </a:extLst>
            </p:cNvPr>
            <p:cNvCxnSpPr>
              <a:cxnSpLocks/>
              <a:stCxn id="84" idx="7"/>
              <a:endCxn id="8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E07867A-DC23-2816-9490-B08584C54207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91B551E-6205-6A3B-14BB-E9A79F23B882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165EECE-8654-C18E-233A-139F344CA37D}"/>
                </a:ext>
              </a:extLst>
            </p:cNvPr>
            <p:cNvCxnSpPr>
              <a:cxnSpLocks/>
              <a:stCxn id="84" idx="5"/>
              <a:endCxn id="93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D2DE99FD-1762-C0AA-8459-1498DF2CF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33" y="3854900"/>
            <a:ext cx="3833192" cy="179085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37AF01C-D726-AAB4-A90D-D3016565D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429" y="3861376"/>
            <a:ext cx="3327417" cy="1837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/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Mann-Whitney </a:t>
                </a:r>
                <a:r>
                  <a:rPr lang="de-DE" dirty="0" err="1"/>
                  <a:t>test</a:t>
                </a:r>
                <a:r>
                  <a:rPr lang="en-SE" dirty="0"/>
                  <a:t>:</a:t>
                </a:r>
              </a:p>
              <a:p>
                <a:r>
                  <a:rPr lang="en-SE" dirty="0">
                    <a:solidFill>
                      <a:srgbClr val="D0180A"/>
                    </a:solidFill>
                  </a:rPr>
                  <a:t>passive voice </a:t>
                </a:r>
                <a:r>
                  <a:rPr lang="en-SE" dirty="0"/>
                  <a:t>→ </a:t>
                </a:r>
                <a:r>
                  <a:rPr lang="en-SE" dirty="0">
                    <a:solidFill>
                      <a:srgbClr val="006D70"/>
                    </a:solidFill>
                  </a:rPr>
                  <a:t>missing associations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 = 0.03 &lt;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0.05=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blipFill>
                <a:blip r:embed="rId7"/>
                <a:stretch>
                  <a:fillRect l="-1274" t="-2632" r="-637" b="-19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224"/>
            <a:ext cx="10515600" cy="3381551"/>
          </a:xfrm>
        </p:spPr>
        <p:txBody>
          <a:bodyPr anchor="ctr"/>
          <a:lstStyle/>
          <a:p>
            <a:pPr algn="ctr"/>
            <a:r>
              <a:rPr lang="sv-SE" dirty="0"/>
              <a:t>Break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11C01-89BD-E7B9-75D5-5B064318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23C338-DA81-BDEE-F4A4-9EFDD1FA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DE1F96-C813-C2D0-1BB6-18F629A4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0CB6-0EE4-6848-1FEB-88BE6262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D1F6-3707-7533-3CF8-00EFB73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9BF5-066E-F2C2-4973-BDEA1DB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28B90-C261-2082-7568-0B4621FB0A78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42AB1B-89DD-5C5D-C7AB-67580ACB627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03A78939-2184-598E-EE37-578875D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0FAEF-9468-1B0B-9A91-D8570D00177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3F07F0-7EDD-D3C5-6408-43591C20CC5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ACA5F9D-5BF3-C32D-4F24-B66C7C66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E5B8F8-80CB-4175-DE8D-DBF32F6AC287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AD9F68D-6EBC-323B-F00F-A91DEAC2BE0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E6A4972B-385A-3A2C-ADCF-E88C0C4F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FB560A-70EF-46F4-0149-22C0CE5D789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29F5C5-5860-EB57-88F3-AC83D3F78F3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F0E3FB7-2BC2-03CE-38BE-8C7F339FE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BE40BA-EAB4-A687-74AC-FFADD42885B1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30708B-9DD0-31F1-65DF-196F4B50A17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13B18A-4D91-FD9B-764C-92A0DACC1FF9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C8D2D-444F-C2BA-B329-A0E4C98B451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1F7776-1A18-C88D-8A55-1719A04B19CA}"/>
              </a:ext>
            </a:extLst>
          </p:cNvPr>
          <p:cNvSpPr txBox="1"/>
          <p:nvPr/>
        </p:nvSpPr>
        <p:spPr>
          <a:xfrm>
            <a:off x="3660712" y="3168412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D0180A"/>
                </a:solidFill>
              </a:rPr>
              <a:t>specification</a:t>
            </a:r>
            <a:r>
              <a:rPr lang="de-DE" dirty="0">
                <a:solidFill>
                  <a:srgbClr val="D0180A"/>
                </a:solidFill>
              </a:rPr>
              <a:t> si</a:t>
            </a:r>
            <a:r>
              <a:rPr lang="en-SE" dirty="0">
                <a:solidFill>
                  <a:srgbClr val="D0180A"/>
                </a:solidFill>
              </a:rPr>
              <a:t>ze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DE9DF-2336-7932-E334-AA2D93C83D42}"/>
              </a:ext>
            </a:extLst>
          </p:cNvPr>
          <p:cNvSpPr txBox="1"/>
          <p:nvPr/>
        </p:nvSpPr>
        <p:spPr>
          <a:xfrm>
            <a:off x="7401051" y="3162735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0" dirty="0">
                <a:solidFill>
                  <a:srgbClr val="006D70"/>
                </a:solidFill>
              </a:rPr>
              <a:t>s</a:t>
            </a:r>
            <a:r>
              <a:rPr lang="en-SE" noProof="0" dirty="0" err="1">
                <a:solidFill>
                  <a:srgbClr val="006D70"/>
                </a:solidFill>
              </a:rPr>
              <a:t>pecification</a:t>
            </a:r>
            <a:r>
              <a:rPr lang="en-SE" noProof="0" dirty="0">
                <a:solidFill>
                  <a:srgbClr val="006D70"/>
                </a:solidFill>
              </a:rPr>
              <a:t> quality</a:t>
            </a:r>
            <a:endParaRPr lang="en-GB" noProof="0" dirty="0">
              <a:solidFill>
                <a:srgbClr val="006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FDD8F-DD4D-1FDD-1173-E8B983E59665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size does not affect its quality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FDD8F-DD4D-1FDD-1173-E8B983E5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r="-1005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C50474-6BB3-E3EE-349B-B3ABF6F13F9E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2C2B6F-81E5-F7FB-5E5A-30EFB2ADBCF5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2F703E1-F5B7-38A3-9F2E-D1A1A32A9B60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6DDE53-818B-5E9A-5A0D-2041712831E9}"/>
              </a:ext>
            </a:extLst>
          </p:cNvPr>
          <p:cNvCxnSpPr>
            <a:cxnSpLocks/>
            <a:stCxn id="17" idx="2"/>
            <a:endCxn id="63" idx="1"/>
          </p:cNvCxnSpPr>
          <p:nvPr/>
        </p:nvCxnSpPr>
        <p:spPr>
          <a:xfrm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2D83B3-6883-2DBC-D14D-0E5F9BF66474}"/>
              </a:ext>
            </a:extLst>
          </p:cNvPr>
          <p:cNvCxnSpPr>
            <a:cxnSpLocks/>
            <a:stCxn id="18" idx="2"/>
            <a:endCxn id="63" idx="3"/>
          </p:cNvCxnSpPr>
          <p:nvPr/>
        </p:nvCxnSpPr>
        <p:spPr>
          <a:xfrm flipH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85E1F2-5AD3-114B-2B59-E759796E56BC}"/>
              </a:ext>
            </a:extLst>
          </p:cNvPr>
          <p:cNvSpPr txBox="1"/>
          <p:nvPr/>
        </p:nvSpPr>
        <p:spPr>
          <a:xfrm>
            <a:off x="5594155" y="5600357"/>
            <a:ext cx="449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SE" dirty="0" err="1">
                <a:solidFill>
                  <a:schemeClr val="bg1">
                    <a:lumMod val="50000"/>
                  </a:schemeClr>
                </a:solidFill>
              </a:rPr>
              <a:t>eature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 success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rejected, 1 = approved)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CA5CCB-4062-671E-F56C-EEBE5A9EE677}"/>
              </a:ext>
            </a:extLst>
          </p:cNvPr>
          <p:cNvSpPr txBox="1"/>
          <p:nvPr/>
        </p:nvSpPr>
        <p:spPr>
          <a:xfrm>
            <a:off x="2172764" y="4622171"/>
            <a:ext cx="2743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A feature is successful if it is very elaborately described ...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BAB81F-3B2D-F565-7A5C-48172ACD3682}"/>
              </a:ext>
            </a:extLst>
          </p:cNvPr>
          <p:cNvSpPr txBox="1"/>
          <p:nvPr/>
        </p:nvSpPr>
        <p:spPr>
          <a:xfrm>
            <a:off x="7333701" y="4617782"/>
            <a:ext cx="1936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... or its description is high-quality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7BB0-3F7D-A4C4-886D-0E3B146E6B3B}"/>
                  </a:ext>
                </a:extLst>
              </p:cNvPr>
              <p:cNvSpPr txBox="1"/>
              <p:nvPr/>
            </p:nvSpPr>
            <p:spPr>
              <a:xfrm>
                <a:off x="3688312" y="3489019"/>
                <a:ext cx="190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7BB0-3F7D-A4C4-886D-0E3B146E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12" y="3489019"/>
                <a:ext cx="190584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AD873-6739-DD65-7458-AA44E46B8330}"/>
                  </a:ext>
                </a:extLst>
              </p:cNvPr>
              <p:cNvSpPr txBox="1"/>
              <p:nvPr/>
            </p:nvSpPr>
            <p:spPr>
              <a:xfrm>
                <a:off x="7373451" y="3492729"/>
                <a:ext cx="13591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AD873-6739-DD65-7458-AA44E46B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451" y="3492729"/>
                <a:ext cx="135912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AF9D8-9CDD-587B-62F5-77004DFD46EB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974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d>
                        <m:dPr>
                          <m:ctrlP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b="0" i="1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E" b="0" i="1" noProof="0" smtClean="0">
                              <a:solidFill>
                                <a:srgbClr val="006D70"/>
                              </a:solidFill>
                              <a:latin typeface="Cambria Math" panose="02040503050406030204" pitchFamily="18" charset="0"/>
                            </a:rPr>
                            <m:t>𝑞𝑢𝑎𝑙𝑖𝑡𝑦</m:t>
                          </m:r>
                          <m: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&gt;0.7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AF9D8-9CDD-587B-62F5-77004DFD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9740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3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58F9F-19B4-4DAB-7784-EB5BAB82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64900A-94DF-DCB0-C66E-5AC62E5F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08D7F-BD29-22EF-40A1-6B8A7B40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7326-8650-DD99-6D98-CF3EEA73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6ACE-8815-9C4E-5FC4-7721FDB2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7614-970F-DD6A-05B2-9C1D148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7A4A33-A554-119D-74A4-010E0668B93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527D08-93C0-EA34-63D2-FA9443BA7DD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7441091-0CC3-D582-6D6B-C4FC2A150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4C4D0E-4518-7E54-5236-8306CAC52394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71AD5F-868A-1878-3DB3-8D242EDD08A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D57D0DE-487A-B813-31E7-34BA46186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F1D505-C369-E01E-6219-1B37A2AD684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CCD37E0-919E-F31D-14FD-A39CD77EB0B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F37B5471-5EDF-D658-7D7A-5DFD3DC41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8E864-319C-904A-D60D-D67F09B07C74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C6BC49C-940F-D229-C8CE-092FB830EEC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8E3314F-F00E-19C0-4FF3-20D150197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7012B8-D13D-EEB4-5C8B-FA1925DDA434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0C21B5-C95E-08DF-8DF5-705F8E46AA5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DDA4BA-6561-FAA8-776E-07BAF30A982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6691D1-B5E4-852E-3992-6D3A6CD6D91F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690D11-2CEB-7030-1E04-EE7A8AB30800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540DB-7094-9D47-8C6B-4E1CAFAB713E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168ED8-AD89-33B7-3E4A-F0860C87B859}"/>
              </a:ext>
            </a:extLst>
          </p:cNvPr>
          <p:cNvSpPr txBox="1"/>
          <p:nvPr/>
        </p:nvSpPr>
        <p:spPr>
          <a:xfrm>
            <a:off x="666492" y="3429000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size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D27AD-39C8-F7EE-2A24-C132157A9796}"/>
              </a:ext>
            </a:extLst>
          </p:cNvPr>
          <p:cNvSpPr txBox="1"/>
          <p:nvPr/>
        </p:nvSpPr>
        <p:spPr>
          <a:xfrm>
            <a:off x="2791327" y="3432289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s</a:t>
            </a:r>
            <a:r>
              <a:rPr lang="en-SE" dirty="0" err="1">
                <a:solidFill>
                  <a:srgbClr val="006D70"/>
                </a:solidFill>
              </a:rPr>
              <a:t>pecification</a:t>
            </a:r>
            <a:r>
              <a:rPr lang="en-SE" dirty="0">
                <a:solidFill>
                  <a:srgbClr val="006D70"/>
                </a:solidFill>
              </a:rPr>
              <a:t> quality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853731-6FBD-2AA6-5450-DFCC9568E5AE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179F5-2278-09D4-72AD-D08267175F4F}"/>
              </a:ext>
            </a:extLst>
          </p:cNvPr>
          <p:cNvSpPr txBox="1"/>
          <p:nvPr/>
        </p:nvSpPr>
        <p:spPr>
          <a:xfrm>
            <a:off x="2791327" y="5050631"/>
            <a:ext cx="17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success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77FAFC-74AB-36BC-665C-A4C26F5CA47F}"/>
              </a:ext>
            </a:extLst>
          </p:cNvPr>
          <p:cNvCxnSpPr>
            <a:cxnSpLocks/>
            <a:stCxn id="9" idx="3"/>
            <a:endCxn id="21" idx="7"/>
          </p:cNvCxnSpPr>
          <p:nvPr/>
        </p:nvCxnSpPr>
        <p:spPr>
          <a:xfrm flipH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E67E6-1E4F-31E2-4C3D-015B813300F6}"/>
              </a:ext>
            </a:extLst>
          </p:cNvPr>
          <p:cNvCxnSpPr>
            <a:cxnSpLocks/>
            <a:stCxn id="2" idx="5"/>
            <a:endCxn id="21" idx="1"/>
          </p:cNvCxnSpPr>
          <p:nvPr/>
        </p:nvCxnSpPr>
        <p:spPr>
          <a:xfrm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9A6B0B-63C3-3A46-B706-642E4D35301B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A34E88B4-CB83-68A0-1AA5-31F9329A800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1EFBDB66-82F9-3F9C-31B4-5AFA46965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9DDD8-42D2-CE2D-225A-B4EA5078763A}"/>
                  </a:ext>
                </a:extLst>
              </p:cNvPr>
              <p:cNvSpPr txBox="1"/>
              <p:nvPr/>
            </p:nvSpPr>
            <p:spPr>
              <a:xfrm>
                <a:off x="7480486" y="4344783"/>
                <a:ext cx="2180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9DDD8-42D2-CE2D-225A-B4EA5078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86" y="4344783"/>
                <a:ext cx="2180533" cy="276999"/>
              </a:xfrm>
              <a:prstGeom prst="rect">
                <a:avLst/>
              </a:prstGeom>
              <a:blipFill>
                <a:blip r:embed="rId10"/>
                <a:stretch>
                  <a:fillRect l="-1397" t="-4444" r="-2514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1EC060-1B20-B0E6-7437-3852085C2B5B}"/>
                  </a:ext>
                </a:extLst>
              </p:cNvPr>
              <p:cNvSpPr txBox="1"/>
              <p:nvPr/>
            </p:nvSpPr>
            <p:spPr>
              <a:xfrm>
                <a:off x="7480486" y="3846626"/>
                <a:ext cx="3246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𝑠𝑢𝑐𝑐𝑒𝑠𝑠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1EC060-1B20-B0E6-7437-3852085C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86" y="3846626"/>
                <a:ext cx="3246979" cy="276999"/>
              </a:xfrm>
              <a:prstGeom prst="rect">
                <a:avLst/>
              </a:prstGeom>
              <a:blipFill>
                <a:blip r:embed="rId11"/>
                <a:stretch>
                  <a:fillRect l="-563" t="-2222" r="-56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6BBC42-5AA5-5B6D-6E1E-51BD4F70A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0683" y="4702397"/>
            <a:ext cx="3493117" cy="21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99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2172D-3CAE-8671-D842-9334E2274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28711C-1F3E-B19D-E5AC-112CD722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E27F1-83E2-1955-05D7-057F7E59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F0B3-D651-79AA-F449-D99E2EF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EF88-8A84-9866-EA2F-68FB3BC4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B3EB-315F-6964-EEA2-738629B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CCE279-2F39-11F9-B877-ABA751ED71D4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9C0106-99B3-DDF9-B4CF-D4C2C033F60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2EC34A61-4823-879D-D0E3-F5AA6726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EDE140-73A0-B497-3E1A-47586A978B9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B11B47-7613-C6DB-607D-F898333C33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14BA1554-8B76-F568-621F-A229B407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A9740E-A1AC-FAD0-2965-5FC894C466D7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5EE267-6FA0-B129-E14A-3D44C00D1C5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F74ADCEF-6AA9-9A20-DA0E-3D8E72C3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AB0F8D-9079-1954-709E-D83D94CB0E3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5962AC-9463-F45F-C9C2-0C37F8088E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00E4B6F-C1C7-8714-71A7-6DC3F809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B5783-4570-B737-C8F9-E725C7D2CB5D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5EE517-8515-607E-47CB-995E1B8BD6C1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E135D0-0E87-B028-3CEE-D77CCD0C10E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1955AF-555A-1890-D047-D0AC701E147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765" b="54810"/>
          <a:stretch>
            <a:fillRect/>
          </a:stretch>
        </p:blipFill>
        <p:spPr>
          <a:xfrm>
            <a:off x="1885244" y="3143256"/>
            <a:ext cx="7634974" cy="1317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E3445-BA89-FAAB-E907-F13C5816A44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907" t="86437" b="-301"/>
          <a:stretch>
            <a:fillRect/>
          </a:stretch>
        </p:blipFill>
        <p:spPr>
          <a:xfrm>
            <a:off x="2760133" y="4404279"/>
            <a:ext cx="6760085" cy="4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14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861CE-0EBB-24FF-8FCF-1E9E8CFC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91DE-8E78-9FA3-BB8D-65BAB62F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0E45FC-B484-8CAA-D7F3-64C2C685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0266-E5A1-7463-3A68-A2EAB26B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B24E-73D5-9983-79B5-CA591D30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DBB4-878C-4B93-679C-2B04C8DF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F5D39F-728F-4DC5-F84F-BBB3B926E53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E9B94E-62CA-1935-0FC6-CD68C288F06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01024B29-5FEA-F612-BB75-4602D5C7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9DAD17-9FFB-5393-B748-A2FD0A2B0B6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81332E-8529-97B6-00A7-7C442314AF4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1B3CA35-2281-2D7B-4147-1A18A31D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0AADEC-0C86-527C-5403-64615BED757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FB238A-91FC-01D3-776B-DC89A11791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88CECD6-78BF-D39F-C7D6-F03E6B26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575A76-556D-C211-9A5A-F92A92B48FD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CAB8F8D-7AF3-5348-A375-CBB7D10FB9E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F1B2F16-DA03-0E66-B995-0B0546237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018D56-21C5-334B-634D-A98A9F9C40C2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1D41A4-F44A-683F-22B5-09820BB18F7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B8107B-CB79-503E-3CC9-EE8381DAD59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549F156-9CBF-0267-A912-FE93DE675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40" y="2898100"/>
            <a:ext cx="5210497" cy="313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4E0F7-1058-B69F-D551-0BFC9ECA7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743" y="2898100"/>
            <a:ext cx="5075616" cy="31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1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9008A-EBF9-5D72-2B31-6D0E448E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16DBE5-3F62-21C6-511D-F8A3C2A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C1A48-45A7-DC74-9CE8-576D5F04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BD-F0B4-116D-125A-C77CB598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66F1-121D-BBCE-B7AD-155CE42B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3766-CAB9-D1FA-B0FF-0628C67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9B6A95-A375-8D55-92A5-1F9C3E10FFC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20223F4-5642-FAA5-C17E-5275C19547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20FE9CF4-BF5D-2D79-BF34-1761B7B43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C14BF-9BA9-99FF-F605-EFCC44DBE8F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8CCD21-270F-36B3-A210-D668E8388B0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04CF1931-8DB1-5937-B5EE-10B456CC2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9866D3-45AC-A1C7-58E7-E140E4C2BC2C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581539-34A2-2445-FF4A-FA9D9071B74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1CFDD57-158E-9DAB-60CC-AB8CB409D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29CB45-105E-02A3-D870-E8FFE02AC20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E1D84E2-0311-4F73-412F-17D0DEC6A14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1F743787-0070-9D61-1281-E921DE113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167587-BC41-4DC3-8756-B191FA0FEBCF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56E66-5AC5-F936-E372-93A9E1502D3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F0E7DC-3360-8821-0D24-0494A5640BB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856A0E-E604-9F15-B3BA-FEE30EA3F68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1"/>
          <a:stretch>
            <a:fillRect/>
          </a:stretch>
        </p:blipFill>
        <p:spPr>
          <a:xfrm>
            <a:off x="1668092" y="3143256"/>
            <a:ext cx="7852126" cy="29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CA9-F78D-D25F-4D87-4309F15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 your Instructors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53FC-F321-EE8D-9E72-8B4DF84C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AD9-5B52-2DDE-F586-DB827BF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14F-3836-BBC4-E10D-A2A8CD5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3556A9-61EE-18B6-640B-7B9302B2132B}"/>
              </a:ext>
            </a:extLst>
          </p:cNvPr>
          <p:cNvSpPr/>
          <p:nvPr/>
        </p:nvSpPr>
        <p:spPr>
          <a:xfrm>
            <a:off x="1081200" y="2223519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06497-3DFF-F4C6-7495-38F0BD051CB6}"/>
              </a:ext>
            </a:extLst>
          </p:cNvPr>
          <p:cNvSpPr/>
          <p:nvPr/>
        </p:nvSpPr>
        <p:spPr>
          <a:xfrm>
            <a:off x="3824400" y="2223519"/>
            <a:ext cx="1800000" cy="18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18DCBB-4205-7257-78FD-3F3954009E31}"/>
              </a:ext>
            </a:extLst>
          </p:cNvPr>
          <p:cNvSpPr/>
          <p:nvPr/>
        </p:nvSpPr>
        <p:spPr>
          <a:xfrm>
            <a:off x="6567600" y="2223519"/>
            <a:ext cx="1800000" cy="18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40501C-D41C-E8B9-7EEA-FFBFA4B69F63}"/>
              </a:ext>
            </a:extLst>
          </p:cNvPr>
          <p:cNvSpPr/>
          <p:nvPr/>
        </p:nvSpPr>
        <p:spPr>
          <a:xfrm>
            <a:off x="9310800" y="2223519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445E-F004-1FF3-5F2E-C19C28138F7D}"/>
              </a:ext>
            </a:extLst>
          </p:cNvPr>
          <p:cNvSpPr txBox="1"/>
          <p:nvPr/>
        </p:nvSpPr>
        <p:spPr>
          <a:xfrm>
            <a:off x="7037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Richard </a:t>
            </a:r>
            <a:r>
              <a:rPr lang="en-SE" b="1" dirty="0"/>
              <a:t>Torkar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6"/>
              </a:rPr>
              <a:t>https://torkar.github.io/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C339D-DDA0-F85B-6D0B-652B73A5B5FD}"/>
              </a:ext>
            </a:extLst>
          </p:cNvPr>
          <p:cNvSpPr txBox="1"/>
          <p:nvPr/>
        </p:nvSpPr>
        <p:spPr>
          <a:xfrm>
            <a:off x="3446913" y="4260733"/>
            <a:ext cx="2554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Robert </a:t>
            </a:r>
            <a:r>
              <a:rPr lang="en-SE" b="1" dirty="0"/>
              <a:t>Feldt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7"/>
              </a:rPr>
              <a:t>http://www.robertfeldt.net/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8B73-250A-F65A-976B-05D1AFBD9237}"/>
              </a:ext>
            </a:extLst>
          </p:cNvPr>
          <p:cNvSpPr txBox="1"/>
          <p:nvPr/>
        </p:nvSpPr>
        <p:spPr>
          <a:xfrm>
            <a:off x="61901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Hans-Martin </a:t>
            </a:r>
            <a:r>
              <a:rPr lang="en-SE" b="1" dirty="0"/>
              <a:t>Heyn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Lecturer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8"/>
              </a:rPr>
              <a:t>https://martinheyn.github.io/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6FF74-878C-6CE6-12EB-99EB83E1282C}"/>
              </a:ext>
            </a:extLst>
          </p:cNvPr>
          <p:cNvSpPr txBox="1"/>
          <p:nvPr/>
        </p:nvSpPr>
        <p:spPr>
          <a:xfrm>
            <a:off x="8933314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Julian </a:t>
            </a:r>
            <a:r>
              <a:rPr lang="sv-SE" b="1" dirty="0"/>
              <a:t>Frattini</a:t>
            </a:r>
            <a:endParaRPr lang="en-SE" b="1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Researcher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9"/>
              </a:rPr>
              <a:t>https://julianfrattini.github.io/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73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8E83-B85E-4198-5F12-CF31E7E1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C3B3A8-BEFB-869A-7797-FF776155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182"/>
            <a:ext cx="5786120" cy="35693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04F73A1-F684-723A-2BB5-4905394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FE536-B71B-8410-4908-21925AC0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08CD-68BF-7550-B950-51043BF1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58D4-FEBB-FBA9-26FE-1A836DC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C984-9DD1-6F69-52D6-EC6CEC8F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7B5B32-A46C-F5D9-3500-3FA0EE58E14C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CACA6D-C6D2-9DA0-090B-F1C091D085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2579B93-DDEA-FA54-5524-2C679C439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82B5ED-EAD5-5DFE-2E80-223E1D4E37A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460D090-EDBD-CF2D-E7A1-ED891AC5B1D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4A346789-D2E2-7003-FBB3-7BE943546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D7A816-3E22-DBEC-1E6B-0074997B0A9E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2BABC9-46A3-68CB-720E-81CA4A96D91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116B511-4921-1E53-EA07-E72CFFA5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CCEBBA-9F7F-464D-EDC7-DBF33F00882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11B20F-1C76-9C88-E7D0-F1AC4353572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5E65D3E-B0F5-D5C8-A7F3-FF468CC9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18ADFC-1D63-ED58-5C95-FD3FCE96E88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0CC2F-E612-CCF6-CE8B-7CFE7883FF85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79FB00-F6A3-7477-71B9-3DAFAE08542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B2E89-4D37-BB4D-3C00-34CC469529EE}"/>
              </a:ext>
            </a:extLst>
          </p:cNvPr>
          <p:cNvSpPr/>
          <p:nvPr/>
        </p:nvSpPr>
        <p:spPr>
          <a:xfrm>
            <a:off x="1037507" y="3248614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18BE-F218-ADBD-F510-3D3E6747A3BF}"/>
              </a:ext>
            </a:extLst>
          </p:cNvPr>
          <p:cNvSpPr/>
          <p:nvPr/>
        </p:nvSpPr>
        <p:spPr>
          <a:xfrm>
            <a:off x="1011061" y="5077183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728C6-BE00-6026-B4F8-549268B8B81F}"/>
              </a:ext>
            </a:extLst>
          </p:cNvPr>
          <p:cNvSpPr txBox="1"/>
          <p:nvPr/>
        </p:nvSpPr>
        <p:spPr>
          <a:xfrm>
            <a:off x="5719768" y="31337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For any high </a:t>
            </a:r>
            <a:r>
              <a:rPr lang="en-SE" dirty="0">
                <a:solidFill>
                  <a:srgbClr val="006D70"/>
                </a:solidFill>
              </a:rPr>
              <a:t>quality</a:t>
            </a:r>
            <a:r>
              <a:rPr lang="en-SE" dirty="0"/>
              <a:t> value, if </a:t>
            </a:r>
            <a:r>
              <a:rPr lang="en-SE" dirty="0">
                <a:solidFill>
                  <a:schemeClr val="accent4"/>
                </a:solidFill>
              </a:rPr>
              <a:t>feature success </a:t>
            </a:r>
            <a:r>
              <a:rPr lang="en-SE" dirty="0"/>
              <a:t>is </a:t>
            </a:r>
            <a:r>
              <a:rPr lang="en-SE" i="1" dirty="0"/>
              <a:t>false</a:t>
            </a:r>
            <a:r>
              <a:rPr lang="en-SE" dirty="0"/>
              <a:t>, then it is more likely that the </a:t>
            </a:r>
            <a:r>
              <a:rPr lang="en-SE" dirty="0">
                <a:solidFill>
                  <a:srgbClr val="D0180A"/>
                </a:solidFill>
              </a:rPr>
              <a:t>specification size </a:t>
            </a:r>
            <a:r>
              <a:rPr lang="en-SE" dirty="0"/>
              <a:t>was small.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AB7AC1-A161-59A4-BD00-A9594A0967F1}"/>
              </a:ext>
            </a:extLst>
          </p:cNvPr>
          <p:cNvSpPr txBox="1"/>
          <p:nvPr/>
        </p:nvSpPr>
        <p:spPr>
          <a:xfrm>
            <a:off x="5719768" y="49622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For any low </a:t>
            </a:r>
            <a:r>
              <a:rPr lang="en-SE" dirty="0">
                <a:solidFill>
                  <a:srgbClr val="006D70"/>
                </a:solidFill>
              </a:rPr>
              <a:t>quality</a:t>
            </a:r>
            <a:r>
              <a:rPr lang="en-SE" dirty="0"/>
              <a:t> value, if </a:t>
            </a:r>
            <a:r>
              <a:rPr lang="en-SE" dirty="0">
                <a:solidFill>
                  <a:schemeClr val="accent4"/>
                </a:solidFill>
              </a:rPr>
              <a:t>feature success </a:t>
            </a:r>
            <a:r>
              <a:rPr lang="en-SE" dirty="0"/>
              <a:t>is </a:t>
            </a:r>
            <a:r>
              <a:rPr lang="en-SE" i="1" dirty="0"/>
              <a:t>true</a:t>
            </a:r>
            <a:r>
              <a:rPr lang="en-SE" dirty="0"/>
              <a:t>, then it is more likely that the </a:t>
            </a:r>
            <a:r>
              <a:rPr lang="en-SE" dirty="0">
                <a:solidFill>
                  <a:srgbClr val="D0180A"/>
                </a:solidFill>
              </a:rPr>
              <a:t>specification size </a:t>
            </a:r>
            <a:r>
              <a:rPr lang="en-SE" dirty="0"/>
              <a:t>was large.</a:t>
            </a:r>
          </a:p>
        </p:txBody>
      </p:sp>
    </p:spTree>
    <p:extLst>
      <p:ext uri="{BB962C8B-B14F-4D97-AF65-F5344CB8AC3E}">
        <p14:creationId xmlns:p14="http://schemas.microsoft.com/office/powerpoint/2010/main" val="8836766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C4EA-647C-2598-1568-ADAECD47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4E3AD4-3A22-4105-AFA6-3CBB35A1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182"/>
            <a:ext cx="5786120" cy="35693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A3F1740-886A-B4F9-54A2-321F3208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193F7B-A825-D4C9-1972-55A209BB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70EE-361F-3DDA-2996-0D27871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A021-56E4-0182-50F6-15FBDE4A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1024-F1E6-D25C-E90C-1449DE0D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9570C-5A9D-70CB-B332-38F96A185D76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7AB29B-CE6D-2D2C-578F-9C72F84A8B4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DBA37C90-8C32-1638-FFDD-C00FAD23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957AEB-50B5-92B8-49C9-8FB762021EE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676D5D7-64D4-590B-AA91-138E91E5562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04CE9509-5EC8-F430-5D1F-0961E208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B0154B-C0C1-C941-8F0B-F9DD119B774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F1E8C4-8736-0AA4-A1A5-8E87417844B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2B19982-E4C7-480D-F7A3-21CEC344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E81F86-E3E9-D8AC-16BC-7E254059508A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016533B-3DB2-D439-8172-F2980E02D3D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31D8B57-36FB-2B91-829D-E8D3B70A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811FF9-2457-C646-97F6-6361E285B469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33B415-2E8F-E682-6C7E-52F1C7512CD2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96CF21-52AB-B8CA-1070-156925A16598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322C2-BEB0-FB83-6B15-38D4EDAE3A84}"/>
              </a:ext>
            </a:extLst>
          </p:cNvPr>
          <p:cNvSpPr/>
          <p:nvPr/>
        </p:nvSpPr>
        <p:spPr>
          <a:xfrm>
            <a:off x="1037507" y="3248614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213B8-1157-5C24-847D-E275B8535823}"/>
              </a:ext>
            </a:extLst>
          </p:cNvPr>
          <p:cNvSpPr/>
          <p:nvPr/>
        </p:nvSpPr>
        <p:spPr>
          <a:xfrm>
            <a:off x="1011061" y="5077183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BC0337-A870-C75D-5BDA-8BC8A815E2EC}"/>
              </a:ext>
            </a:extLst>
          </p:cNvPr>
          <p:cNvGrpSpPr/>
          <p:nvPr/>
        </p:nvGrpSpPr>
        <p:grpSpPr>
          <a:xfrm>
            <a:off x="5826761" y="5171477"/>
            <a:ext cx="6111240" cy="946595"/>
            <a:chOff x="775412" y="5230368"/>
            <a:chExt cx="6111240" cy="9465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2E1905C-6EE6-B516-6BF2-A964C97A95B9}"/>
                </a:ext>
              </a:extLst>
            </p:cNvPr>
            <p:cNvSpPr/>
            <p:nvPr/>
          </p:nvSpPr>
          <p:spPr>
            <a:xfrm>
              <a:off x="775412" y="5230368"/>
              <a:ext cx="6111240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The non-causal association suggests a negative relationship between the cause and effect (</a:t>
              </a:r>
              <a:r>
                <a:rPr lang="sv-SE" b="1" dirty="0" err="1"/>
                <a:t>Berkson’s</a:t>
              </a:r>
              <a:r>
                <a:rPr lang="sv-SE" b="1" dirty="0"/>
                <a:t> paradox/</a:t>
              </a:r>
              <a:r>
                <a:rPr lang="sv-SE" b="1" dirty="0" err="1"/>
                <a:t>fallacy</a:t>
              </a:r>
              <a:r>
                <a:rPr lang="en-SE" dirty="0"/>
                <a:t>).</a:t>
              </a:r>
            </a:p>
          </p:txBody>
        </p:sp>
        <p:pic>
          <p:nvPicPr>
            <p:cNvPr id="15" name="Graphic 14" descr="Open quotation mark with solid fill">
              <a:extLst>
                <a:ext uri="{FF2B5EF4-FFF2-40B4-BE49-F238E27FC236}">
                  <a16:creationId xmlns:a16="http://schemas.microsoft.com/office/drawing/2014/main" id="{40AEB187-6D35-C8E2-28B1-EF220616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14CA7-3359-0551-704A-88D9E7DB1799}"/>
              </a:ext>
            </a:extLst>
          </p:cNvPr>
          <p:cNvGrpSpPr/>
          <p:nvPr/>
        </p:nvGrpSpPr>
        <p:grpSpPr>
          <a:xfrm>
            <a:off x="6624320" y="2662182"/>
            <a:ext cx="4319475" cy="1990963"/>
            <a:chOff x="666492" y="3429000"/>
            <a:chExt cx="4319475" cy="19909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52EFA76-06DA-C1FD-4125-EBBBF612199B}"/>
                </a:ext>
              </a:extLst>
            </p:cNvPr>
            <p:cNvSpPr/>
            <p:nvPr/>
          </p:nvSpPr>
          <p:spPr>
            <a:xfrm>
              <a:off x="1157256" y="3888332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26A664-3107-9402-67CB-2D879737C325}"/>
                </a:ext>
              </a:extLst>
            </p:cNvPr>
            <p:cNvSpPr/>
            <p:nvPr/>
          </p:nvSpPr>
          <p:spPr>
            <a:xfrm>
              <a:off x="3648636" y="3888332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C35A53-E954-7963-E811-E693131001E2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517256" y="4068332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8D3B6-CEB9-F910-8F13-7CF73259C41D}"/>
                </a:ext>
              </a:extLst>
            </p:cNvPr>
            <p:cNvSpPr txBox="1"/>
            <p:nvPr/>
          </p:nvSpPr>
          <p:spPr>
            <a:xfrm>
              <a:off x="666492" y="3429000"/>
              <a:ext cx="19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rgbClr val="D0180A"/>
                  </a:solidFill>
                </a:rPr>
                <a:t>specification size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4E2A05-C4ED-B28D-EA17-45D039575D0A}"/>
                </a:ext>
              </a:extLst>
            </p:cNvPr>
            <p:cNvSpPr txBox="1"/>
            <p:nvPr/>
          </p:nvSpPr>
          <p:spPr>
            <a:xfrm>
              <a:off x="2791327" y="3432289"/>
              <a:ext cx="219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s</a:t>
              </a:r>
              <a:r>
                <a:rPr lang="en-SE" dirty="0" err="1">
                  <a:solidFill>
                    <a:srgbClr val="006D70"/>
                  </a:solidFill>
                </a:rPr>
                <a:t>pecification</a:t>
              </a:r>
              <a:r>
                <a:rPr lang="en-SE" dirty="0">
                  <a:solidFill>
                    <a:srgbClr val="006D70"/>
                  </a:solidFill>
                </a:rPr>
                <a:t> quality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8EB28F-9581-AC6C-8234-0DBD32E4739B}"/>
                </a:ext>
              </a:extLst>
            </p:cNvPr>
            <p:cNvSpPr/>
            <p:nvPr/>
          </p:nvSpPr>
          <p:spPr>
            <a:xfrm>
              <a:off x="2402946" y="505996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C19A1-307F-BB02-7057-5DE2A592E300}"/>
                </a:ext>
              </a:extLst>
            </p:cNvPr>
            <p:cNvSpPr txBox="1"/>
            <p:nvPr/>
          </p:nvSpPr>
          <p:spPr>
            <a:xfrm>
              <a:off x="2791327" y="5050631"/>
              <a:ext cx="1822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success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8253A7-1923-E811-18BF-E5A9F5C5F1F9}"/>
                </a:ext>
              </a:extLst>
            </p:cNvPr>
            <p:cNvCxnSpPr>
              <a:cxnSpLocks/>
              <a:stCxn id="9" idx="3"/>
              <a:endCxn id="19" idx="7"/>
            </p:cNvCxnSpPr>
            <p:nvPr/>
          </p:nvCxnSpPr>
          <p:spPr>
            <a:xfrm flipH="1">
              <a:off x="271022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5AF028-DE3A-DB18-BB29-077E07E2E17E}"/>
                </a:ext>
              </a:extLst>
            </p:cNvPr>
            <p:cNvCxnSpPr>
              <a:cxnSpLocks/>
              <a:stCxn id="3" idx="5"/>
              <a:endCxn id="19" idx="1"/>
            </p:cNvCxnSpPr>
            <p:nvPr/>
          </p:nvCxnSpPr>
          <p:spPr>
            <a:xfrm>
              <a:off x="146453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229754-D947-FBE8-4342-922C81D19F40}"/>
              </a:ext>
            </a:extLst>
          </p:cNvPr>
          <p:cNvGrpSpPr/>
          <p:nvPr/>
        </p:nvGrpSpPr>
        <p:grpSpPr>
          <a:xfrm>
            <a:off x="8170163" y="3481514"/>
            <a:ext cx="720000" cy="720000"/>
            <a:chOff x="5604304" y="3426506"/>
            <a:chExt cx="720000" cy="720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F7C19E-76CB-DD14-3E18-D88B26EF0663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No sign with solid fill">
              <a:extLst>
                <a:ext uri="{FF2B5EF4-FFF2-40B4-BE49-F238E27FC236}">
                  <a16:creationId xmlns:a16="http://schemas.microsoft.com/office/drawing/2014/main" id="{597DAEE0-92B2-AB07-65A8-20C30F05A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51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3AC6D-FD56-99BB-45EF-7D395D7A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3289E8-418C-AD07-A144-82F4A346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16176-4D08-11D7-6CA1-D543E2F9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E1AE-5B71-5FCC-0DDF-D27DCEFB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5B06-CB77-7998-2CB3-0056E88E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BABA-373C-E437-135F-B503957F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204BDC-C904-A79B-3F59-96F3B05F1FF8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823E87-DD3B-D654-62B5-4D5C99A1730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6C602296-E2D0-B000-FD5E-219D13BB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6C31B9-C4FA-5D91-CB21-DC57FCD180F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B2BDA9-7548-E589-A6A0-1F905B035D0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4C5F1D7-C9FE-17C4-C51E-E88C9ADA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8B2F05-0140-F7D1-0205-13A9B8B331F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1771D1-9CF3-9ABE-06F2-B3044096EE1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D6F988DE-4B36-08CE-711C-6959F6CAE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C41548-9BE8-2D75-D64D-B62F30BEA04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6F32947-1844-D493-A05F-6582A0E0DAD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AE4083D3-7AC6-C6B1-81C1-3BAC5A18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739A8D-8ACB-D771-E17B-0CB24300B53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F9C0D7-45B8-D0BE-A065-5FA98615F3E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5CC98A-8B8C-21F7-E904-47D2E0367B6C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D4E8BA-FDA5-8BEF-C09E-F3A2F146E3B7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8446F8-3D19-B1DA-9814-EE377BBA673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30B44D3A-1B46-FB1F-D56E-2487A705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A88B5C-38D1-13E9-4ABB-59A7232D28C5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338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SE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i="1" strike="sngStrike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A88B5C-38D1-13E9-4ABB-59A7232D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3383042" cy="276999"/>
              </a:xfrm>
              <a:prstGeom prst="rect">
                <a:avLst/>
              </a:prstGeom>
              <a:blipFill>
                <a:blip r:embed="rId10"/>
                <a:stretch>
                  <a:fillRect l="-721" t="-2174" r="-144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7CFBB-21B7-199F-D6B8-C88A2CFA1939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218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7CFBB-21B7-199F-D6B8-C88A2CFA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2185855" cy="276999"/>
              </a:xfrm>
              <a:prstGeom prst="rect">
                <a:avLst/>
              </a:prstGeom>
              <a:blipFill>
                <a:blip r:embed="rId11"/>
                <a:stretch>
                  <a:fillRect l="-1393" t="-2174" r="-2228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0D81A56-66A1-94BD-DB44-647454877D26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A3BA9-62A9-C722-FF83-B7D0BA1B35E9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effect, we must not condition on this common effect. Consequently, we cannot simply add </a:t>
              </a:r>
              <a:r>
                <a:rPr lang="en-SE" i="1" dirty="0"/>
                <a:t>all</a:t>
              </a:r>
              <a:r>
                <a:rPr lang="en-SE" dirty="0"/>
                <a:t> relevant variables as predictors.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0BC65A9F-7394-B909-5E8D-CD23F9763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3BE524-9911-794C-0975-E5D06C6AF7D9}"/>
              </a:ext>
            </a:extLst>
          </p:cNvPr>
          <p:cNvGrpSpPr/>
          <p:nvPr/>
        </p:nvGrpSpPr>
        <p:grpSpPr>
          <a:xfrm>
            <a:off x="728502" y="2899263"/>
            <a:ext cx="4319475" cy="1990963"/>
            <a:chOff x="666492" y="3429000"/>
            <a:chExt cx="4319475" cy="199096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931A43-BA82-2FDE-BFDC-74E868F39802}"/>
                </a:ext>
              </a:extLst>
            </p:cNvPr>
            <p:cNvSpPr/>
            <p:nvPr/>
          </p:nvSpPr>
          <p:spPr>
            <a:xfrm>
              <a:off x="1157256" y="3888332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DCB918-5FAF-EC86-956D-F2D84919E23A}"/>
                </a:ext>
              </a:extLst>
            </p:cNvPr>
            <p:cNvSpPr/>
            <p:nvPr/>
          </p:nvSpPr>
          <p:spPr>
            <a:xfrm>
              <a:off x="3648636" y="3888332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A14433-7377-3425-E3E0-2B3D969AC66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517256" y="4068332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A56669-0FB4-11A5-5F6C-ED3BA497DCF6}"/>
                </a:ext>
              </a:extLst>
            </p:cNvPr>
            <p:cNvSpPr txBox="1"/>
            <p:nvPr/>
          </p:nvSpPr>
          <p:spPr>
            <a:xfrm>
              <a:off x="666492" y="3429000"/>
              <a:ext cx="19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rgbClr val="D0180A"/>
                  </a:solidFill>
                </a:rPr>
                <a:t>specification size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5B75A1-1C1A-6454-DF7B-B31FFEE90C9E}"/>
                </a:ext>
              </a:extLst>
            </p:cNvPr>
            <p:cNvSpPr txBox="1"/>
            <p:nvPr/>
          </p:nvSpPr>
          <p:spPr>
            <a:xfrm>
              <a:off x="2791327" y="3432289"/>
              <a:ext cx="219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s</a:t>
              </a:r>
              <a:r>
                <a:rPr lang="en-SE" dirty="0" err="1">
                  <a:solidFill>
                    <a:srgbClr val="006D70"/>
                  </a:solidFill>
                </a:rPr>
                <a:t>pecification</a:t>
              </a:r>
              <a:r>
                <a:rPr lang="en-SE" dirty="0">
                  <a:solidFill>
                    <a:srgbClr val="006D70"/>
                  </a:solidFill>
                </a:rPr>
                <a:t> quality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757184-5752-D2B0-DBB3-71731AEB966C}"/>
                </a:ext>
              </a:extLst>
            </p:cNvPr>
            <p:cNvSpPr/>
            <p:nvPr/>
          </p:nvSpPr>
          <p:spPr>
            <a:xfrm>
              <a:off x="2402946" y="505996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220C6-9E3F-720B-4EDC-7596F4B422A7}"/>
                </a:ext>
              </a:extLst>
            </p:cNvPr>
            <p:cNvSpPr txBox="1"/>
            <p:nvPr/>
          </p:nvSpPr>
          <p:spPr>
            <a:xfrm>
              <a:off x="2791327" y="5050631"/>
              <a:ext cx="1822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success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5C728-AA05-110A-BC93-97260B3DCB39}"/>
                </a:ext>
              </a:extLst>
            </p:cNvPr>
            <p:cNvCxnSpPr>
              <a:cxnSpLocks/>
              <a:stCxn id="30" idx="3"/>
              <a:endCxn id="34" idx="7"/>
            </p:cNvCxnSpPr>
            <p:nvPr/>
          </p:nvCxnSpPr>
          <p:spPr>
            <a:xfrm flipH="1">
              <a:off x="271022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C54813C-E9EB-905A-95EF-6F247C054184}"/>
                </a:ext>
              </a:extLst>
            </p:cNvPr>
            <p:cNvCxnSpPr>
              <a:cxnSpLocks/>
              <a:stCxn id="29" idx="5"/>
              <a:endCxn id="34" idx="1"/>
            </p:cNvCxnSpPr>
            <p:nvPr/>
          </p:nvCxnSpPr>
          <p:spPr>
            <a:xfrm>
              <a:off x="146453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522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5495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139515" y="2971029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18411" y="2971029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184611" y="2971029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428"/>
            <a:ext cx="10515600" cy="1055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027383" cy="976286"/>
            <a:chOff x="1104536" y="3332345"/>
            <a:chExt cx="3027383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008919" y="3631518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555538" cy="976286"/>
            <a:chOff x="1104537" y="4314965"/>
            <a:chExt cx="2555538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012334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2933830" cy="976286"/>
            <a:chOff x="1104538" y="5314724"/>
            <a:chExt cx="2933830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008919" y="571735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3852576" y="3041816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6181714" y="3041816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4464843" y="3424708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4464843" y="4483893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4464843" y="5548495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6638910" y="3416544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6638910" y="4475729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6638910" y="5540331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41440B-F756-661A-49CF-535BCABB4F78}"/>
              </a:ext>
            </a:extLst>
          </p:cNvPr>
          <p:cNvGrpSpPr/>
          <p:nvPr/>
        </p:nvGrpSpPr>
        <p:grpSpPr>
          <a:xfrm>
            <a:off x="8610600" y="5301125"/>
            <a:ext cx="360000" cy="360000"/>
            <a:chOff x="5604304" y="3426506"/>
            <a:chExt cx="720000" cy="72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BF0585F-F17A-677D-6A53-B7CE5772F633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Chevron arrows with solid fill">
              <a:extLst>
                <a:ext uri="{FF2B5EF4-FFF2-40B4-BE49-F238E27FC236}">
                  <a16:creationId xmlns:a16="http://schemas.microsoft.com/office/drawing/2014/main" id="{543D3AC4-44DE-75C7-D66C-5D403663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A7504B-F8EE-E951-4638-B04D074E1BFF}"/>
              </a:ext>
            </a:extLst>
          </p:cNvPr>
          <p:cNvGrpSpPr/>
          <p:nvPr/>
        </p:nvGrpSpPr>
        <p:grpSpPr>
          <a:xfrm>
            <a:off x="8610600" y="5753909"/>
            <a:ext cx="360000" cy="360000"/>
            <a:chOff x="5604304" y="3426506"/>
            <a:chExt cx="720000" cy="720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A03F63D-6313-0C25-7F53-A0C15696A547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No sign with solid fill">
              <a:extLst>
                <a:ext uri="{FF2B5EF4-FFF2-40B4-BE49-F238E27FC236}">
                  <a16:creationId xmlns:a16="http://schemas.microsoft.com/office/drawing/2014/main" id="{BF6F2B07-189B-4EB1-C233-C2F5C77E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B1B150-BF6B-6067-8F71-2EC9561ADD2B}"/>
              </a:ext>
            </a:extLst>
          </p:cNvPr>
          <p:cNvSpPr txBox="1"/>
          <p:nvPr/>
        </p:nvSpPr>
        <p:spPr>
          <a:xfrm>
            <a:off x="8970600" y="5323675"/>
            <a:ext cx="268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Information flows from x to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4FBAF2-3980-CFF9-1A05-71CC3A28478B}"/>
              </a:ext>
            </a:extLst>
          </p:cNvPr>
          <p:cNvSpPr txBox="1"/>
          <p:nvPr/>
        </p:nvSpPr>
        <p:spPr>
          <a:xfrm>
            <a:off x="8970600" y="5639052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Information does not flow</a:t>
            </a:r>
          </a:p>
          <a:p>
            <a:r>
              <a:rPr lang="en-SE" sz="1600" dirty="0"/>
              <a:t> from x to y</a:t>
            </a:r>
          </a:p>
        </p:txBody>
      </p: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Causal Modelling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59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Causal modelling is imperative for drawing the correct conclusions when conducting statistical causal inference.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E73EDA-95C5-F606-373C-E2B55BF081ED}"/>
              </a:ext>
            </a:extLst>
          </p:cNvPr>
          <p:cNvGrpSpPr/>
          <p:nvPr/>
        </p:nvGrpSpPr>
        <p:grpSpPr>
          <a:xfrm>
            <a:off x="838199" y="2824224"/>
            <a:ext cx="10515600" cy="720000"/>
            <a:chOff x="775410" y="5230369"/>
            <a:chExt cx="105156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2EFA6A1-7B2C-AB9C-6BFA-1A26F46D21AB}"/>
                </a:ext>
              </a:extLst>
            </p:cNvPr>
            <p:cNvSpPr/>
            <p:nvPr/>
          </p:nvSpPr>
          <p:spPr>
            <a:xfrm>
              <a:off x="775411" y="5230369"/>
              <a:ext cx="10515599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endParaRPr lang="en-US" baseline="30000" dirty="0"/>
            </a:p>
          </p:txBody>
        </p:sp>
        <p:pic>
          <p:nvPicPr>
            <p:cNvPr id="9" name="Graphic 8" descr="Open quotation mark with solid fill">
              <a:extLst>
                <a:ext uri="{FF2B5EF4-FFF2-40B4-BE49-F238E27FC236}">
                  <a16:creationId xmlns:a16="http://schemas.microsoft.com/office/drawing/2014/main" id="{6C4DD067-0E21-728D-F96F-92D02246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0" y="5230369"/>
              <a:ext cx="720000" cy="72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DDC5D-D33E-5422-A711-70802F9AAA48}"/>
              </a:ext>
            </a:extLst>
          </p:cNvPr>
          <p:cNvGrpSpPr/>
          <p:nvPr/>
        </p:nvGrpSpPr>
        <p:grpSpPr>
          <a:xfrm>
            <a:off x="1606614" y="4212852"/>
            <a:ext cx="2555538" cy="976286"/>
            <a:chOff x="1104537" y="4314965"/>
            <a:chExt cx="2555538" cy="9762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CCD775-BE58-AEA0-48AE-3F327BD2A0BA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8C3E1-7601-10D9-AAD2-F176432086D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8DDF50B-DEE0-C2E6-8516-A5F56A7F3058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252B916-FC20-393A-D6B9-E012560A0033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AC97C50-8459-86C0-07D0-DCEC20ED6731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87A052B-B47D-A20F-E53B-1F51BE4EB700}"/>
                  </a:ext>
                </a:extLst>
              </p:cNvPr>
              <p:cNvCxnSpPr>
                <a:cxnSpLocks/>
                <a:stCxn id="15" idx="3"/>
                <a:endCxn id="13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D1B74E-C697-EE89-F8F6-702F68BCC602}"/>
                  </a:ext>
                </a:extLst>
              </p:cNvPr>
              <p:cNvCxnSpPr>
                <a:cxnSpLocks/>
                <a:stCxn id="15" idx="5"/>
                <a:endCxn id="14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8A4E52-3C1F-B053-3037-7E923819187D}"/>
                </a:ext>
              </a:extLst>
            </p:cNvPr>
            <p:cNvSpPr txBox="1"/>
            <p:nvPr/>
          </p:nvSpPr>
          <p:spPr>
            <a:xfrm>
              <a:off x="3012334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352BC1-D8FD-917D-41F7-2AF464C99F43}"/>
              </a:ext>
            </a:extLst>
          </p:cNvPr>
          <p:cNvGrpSpPr/>
          <p:nvPr/>
        </p:nvGrpSpPr>
        <p:grpSpPr>
          <a:xfrm>
            <a:off x="1606615" y="5212611"/>
            <a:ext cx="2933830" cy="976286"/>
            <a:chOff x="1104538" y="5314724"/>
            <a:chExt cx="2933830" cy="976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EBE17F-BFBF-92E3-53EE-87C590B16BD7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12D3284-444C-07B9-3C0E-331692B1F2F9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586A5C4-3094-D364-ACC3-61FE4E23BEF9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AA9A8F7-3516-30C5-CD7B-0666AA2FDF4A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C6EBDBD-F09C-BBFF-D4CD-DC844601F937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8FD6557-A7A7-005B-14B4-4E759C45A3C3}"/>
                  </a:ext>
                </a:extLst>
              </p:cNvPr>
              <p:cNvCxnSpPr>
                <a:cxnSpLocks/>
                <a:stCxn id="22" idx="7"/>
                <a:endCxn id="24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A4C639-3997-D3BE-123A-59B2636E2C8E}"/>
                  </a:ext>
                </a:extLst>
              </p:cNvPr>
              <p:cNvCxnSpPr>
                <a:cxnSpLocks/>
                <a:stCxn id="23" idx="1"/>
                <a:endCxn id="24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00A93D-049A-B683-3BD8-107DB2733CEC}"/>
                </a:ext>
              </a:extLst>
            </p:cNvPr>
            <p:cNvSpPr txBox="1"/>
            <p:nvPr/>
          </p:nvSpPr>
          <p:spPr>
            <a:xfrm>
              <a:off x="3008919" y="571735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CA1C78A-6925-263D-53C4-8EED1529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84905"/>
              </p:ext>
            </p:extLst>
          </p:nvPr>
        </p:nvGraphicFramePr>
        <p:xfrm>
          <a:off x="4968478" y="4457618"/>
          <a:ext cx="2061282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7094">
                  <a:extLst>
                    <a:ext uri="{9D8B030D-6E8A-4147-A177-3AD203B41FA5}">
                      <a16:colId xmlns:a16="http://schemas.microsoft.com/office/drawing/2014/main" val="387832966"/>
                    </a:ext>
                  </a:extLst>
                </a:gridCol>
                <a:gridCol w="687094">
                  <a:extLst>
                    <a:ext uri="{9D8B030D-6E8A-4147-A177-3AD203B41FA5}">
                      <a16:colId xmlns:a16="http://schemas.microsoft.com/office/drawing/2014/main" val="1017373230"/>
                    </a:ext>
                  </a:extLst>
                </a:gridCol>
                <a:gridCol w="687094">
                  <a:extLst>
                    <a:ext uri="{9D8B030D-6E8A-4147-A177-3AD203B41FA5}">
                      <a16:colId xmlns:a16="http://schemas.microsoft.com/office/drawing/2014/main" val="3720615436"/>
                    </a:ext>
                  </a:extLst>
                </a:gridCol>
              </a:tblGrid>
              <a:tr h="173815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36646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81136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59260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59321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AC69A018-8975-5A75-1738-FB2BEBCA09C2}"/>
              </a:ext>
            </a:extLst>
          </p:cNvPr>
          <p:cNvGrpSpPr/>
          <p:nvPr/>
        </p:nvGrpSpPr>
        <p:grpSpPr>
          <a:xfrm>
            <a:off x="4814355" y="3711676"/>
            <a:ext cx="2563289" cy="432000"/>
            <a:chOff x="4604412" y="1893985"/>
            <a:chExt cx="2563289" cy="432000"/>
          </a:xfrm>
        </p:grpSpPr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F37B6E8D-C29F-578A-FE29-63A735315D2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1" name="Graphic 30" descr="Connections with solid fill">
              <a:extLst>
                <a:ext uri="{FF2B5EF4-FFF2-40B4-BE49-F238E27FC236}">
                  <a16:creationId xmlns:a16="http://schemas.microsoft.com/office/drawing/2014/main" id="{A3F1FFEC-29A2-C923-B550-011DCF96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3BA610-57E8-35B9-B09A-67FC4265AD17}"/>
                  </a:ext>
                </a:extLst>
              </p:cNvPr>
              <p:cNvSpPr txBox="1"/>
              <p:nvPr/>
            </p:nvSpPr>
            <p:spPr>
              <a:xfrm>
                <a:off x="8077927" y="4526848"/>
                <a:ext cx="1165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3BA610-57E8-35B9-B09A-67FC4265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7" y="4526848"/>
                <a:ext cx="1165063" cy="276999"/>
              </a:xfrm>
              <a:prstGeom prst="rect">
                <a:avLst/>
              </a:prstGeom>
              <a:blipFill>
                <a:blip r:embed="rId7"/>
                <a:stretch>
                  <a:fillRect l="-2618" r="-209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D38A11-2571-9FA3-7232-D4FC53846DBF}"/>
                  </a:ext>
                </a:extLst>
              </p:cNvPr>
              <p:cNvSpPr txBox="1"/>
              <p:nvPr/>
            </p:nvSpPr>
            <p:spPr>
              <a:xfrm>
                <a:off x="8077927" y="5508438"/>
                <a:ext cx="77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D38A11-2571-9FA3-7232-D4FC5384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7" y="5508438"/>
                <a:ext cx="773160" cy="276999"/>
              </a:xfrm>
              <a:prstGeom prst="rect">
                <a:avLst/>
              </a:prstGeom>
              <a:blipFill>
                <a:blip r:embed="rId8"/>
                <a:stretch>
                  <a:fillRect l="-4724" r="-315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B656ACA-D4A6-8393-E4E0-D50F02045229}"/>
              </a:ext>
            </a:extLst>
          </p:cNvPr>
          <p:cNvSpPr txBox="1"/>
          <p:nvPr/>
        </p:nvSpPr>
        <p:spPr>
          <a:xfrm>
            <a:off x="1680003" y="374301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b="1" dirty="0"/>
              <a:t>Causal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C79D9-C777-7D6F-9E26-50BCD040BF45}"/>
              </a:ext>
            </a:extLst>
          </p:cNvPr>
          <p:cNvSpPr txBox="1"/>
          <p:nvPr/>
        </p:nvSpPr>
        <p:spPr>
          <a:xfrm>
            <a:off x="7682885" y="3744815"/>
            <a:ext cx="195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b="1" dirty="0"/>
              <a:t>Statistical Model</a:t>
            </a:r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E925-04CC-8A66-E145-BCE170F4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556D-FD7E-CA3B-8A8F-4886E9F1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0AE1-3DEF-DAAD-55EE-685F8AE8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881D-9E55-10D7-AD5A-63988AE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D6CB-4F6B-EEAE-F2FC-C009C03B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A418-7807-4889-72A9-2309957B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66470-CB10-B468-9560-0A79A5D104DB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16B623-6EAB-F025-6800-4CA4730FD53A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B1B23C-97B8-5894-1AA3-84BD08F73004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58CF2-D667-4A36-8656-B274A06E73A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62E228D-6D24-3DE0-E119-986B7ECFA131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C6988E-7659-A50D-24E1-891879658818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88A5D-8B24-C6BB-C12E-C99D6330AC98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4002446-6E48-6C52-6760-514530EEC84A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2626C0-C962-33DB-4992-6B21C56E084F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A462E5-6973-C535-4007-0E46636A42A4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9CAD51-13D5-C7DD-0426-D634DD83342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D89038-C556-5F4B-53A9-4E34BDBFE607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9D6E6E-1E4B-4419-ADAB-B8CBC675EAA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B928AC-111F-9EB0-FCE9-A082C5A0FD39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B3E57-C7C4-207D-6985-340CA69A2978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2DA356-22E1-0574-024E-DA05B5406EC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D59CFE-4887-8CB6-B0A0-D097D882BEF2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2B9F061-BFA7-E6CE-2949-D99D496428C8}"/>
              </a:ext>
            </a:extLst>
          </p:cNvPr>
          <p:cNvSpPr txBox="1"/>
          <p:nvPr/>
        </p:nvSpPr>
        <p:spPr>
          <a:xfrm>
            <a:off x="4564594" y="4232692"/>
            <a:ext cx="72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</a:t>
            </a:r>
            <a:r>
              <a:rPr lang="en-SE" b="1" dirty="0"/>
              <a:t>backdoor path</a:t>
            </a:r>
            <a:r>
              <a:rPr lang="en-SE" i="1" dirty="0"/>
              <a:t>.</a:t>
            </a:r>
            <a:endParaRPr lang="en-SE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8E8643C-3A89-2DE5-1B8E-ABFB0C4F9E7F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42252693-6B02-15AB-8A4A-E2580DF2C57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49271CE2-A685-A000-EB07-13F5C029A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930368-5507-D9A8-D65F-C0CC098D4B82}"/>
                  </a:ext>
                </a:extLst>
              </p:cNvPr>
              <p:cNvSpPr txBox="1"/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930368-5507-D9A8-D65F-C0CC098D4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blipFill>
                <a:blip r:embed="rId6"/>
                <a:stretch>
                  <a:fillRect l="-4724" r="-3937" b="-88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3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53804-34C1-6FF8-E0DC-73F846EF02F4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5868F1-5011-6AA7-6FA7-3C2640A364B4}"/>
              </a:ext>
            </a:extLst>
          </p:cNvPr>
          <p:cNvSpPr txBox="1"/>
          <p:nvPr/>
        </p:nvSpPr>
        <p:spPr>
          <a:xfrm>
            <a:off x="4564594" y="4232692"/>
            <a:ext cx="725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 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</a:t>
            </a:r>
            <a:r>
              <a:rPr lang="en-SE" b="1" dirty="0">
                <a:solidFill>
                  <a:schemeClr val="bg2">
                    <a:lumMod val="75000"/>
                  </a:schemeClr>
                </a:solidFill>
              </a:rPr>
              <a:t>collider</a:t>
            </a:r>
            <a:r>
              <a:rPr lang="en-SE" dirty="0"/>
              <a:t>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2F82F6-5C06-7A19-A9AA-4081360BC9FB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706CAA29-7C42-41AF-8F7E-81D25A568C4A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766D0D84-C177-6635-D9B1-3CF076BD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AD5DDA-B7CF-C07B-F9C9-62056900083E}"/>
                  </a:ext>
                </a:extLst>
              </p:cNvPr>
              <p:cNvSpPr txBox="1"/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AD5DDA-B7CF-C07B-F9C9-620569000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blipFill>
                <a:blip r:embed="rId5"/>
                <a:stretch>
                  <a:fillRect l="-4724" r="-3937" b="-88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07B4066A-549A-1302-27A5-39E495A03B3B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879866-19E7-8E5E-7D9D-FBB628FBE65D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2E67BB-96B3-95D8-857A-366C72D5E6BF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90A7B2-66C6-2BBD-4049-C9DB161BDAD6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BBB32A-30A7-CAFE-DB19-B2D844659865}"/>
              </a:ext>
            </a:extLst>
          </p:cNvPr>
          <p:cNvCxnSpPr>
            <a:cxnSpLocks/>
            <a:stCxn id="76" idx="6"/>
            <a:endCxn id="74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83E7FF-2DAA-775B-B2C4-5C7F301DD2C7}"/>
              </a:ext>
            </a:extLst>
          </p:cNvPr>
          <p:cNvCxnSpPr>
            <a:cxnSpLocks/>
            <a:stCxn id="73" idx="5"/>
            <a:endCxn id="7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7B07AFD-5AB2-1201-994F-73A92E4295AA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4C6894-E548-EAA4-CB55-E250321FD45E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535583-DF23-435B-8BF2-38456ADC5A92}"/>
              </a:ext>
            </a:extLst>
          </p:cNvPr>
          <p:cNvCxnSpPr>
            <a:cxnSpLocks/>
            <a:stCxn id="79" idx="4"/>
            <a:endCxn id="73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417A89-8C5D-51EE-8211-5502543D9FF2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350669-1929-669D-9CAC-5DF0C233CF42}"/>
              </a:ext>
            </a:extLst>
          </p:cNvPr>
          <p:cNvCxnSpPr>
            <a:cxnSpLocks/>
            <a:stCxn id="74" idx="1"/>
            <a:endCxn id="80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DC4373E-0BA6-1F4E-E746-A6F049D39974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21D2E0F-C80E-E756-D12B-2F1AE15EA0EE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1F05EC-A40D-4B42-A6E8-0D245E999CEC}"/>
              </a:ext>
            </a:extLst>
          </p:cNvPr>
          <p:cNvCxnSpPr>
            <a:cxnSpLocks/>
            <a:stCxn id="84" idx="0"/>
            <a:endCxn id="73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9774B0-22B5-25EE-7651-E21CC584505D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19F3C-D130-F153-CF01-EF46CF4FF1C0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DD02-9E2D-3246-79E8-D4DA8BA0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5777-79EE-E32E-C089-B9DAA594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03D0-C641-4B89-868E-DB782D3E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69A3-E574-F8F7-32DD-184599C6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46B6-5DA8-3F64-FDC1-52B4B265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2D98-8172-2817-EA16-8C444937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BA49A-EDF0-9034-DFE7-3034AE3A355B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551C66-4DFD-EBD0-CF84-0493AD21CBCD}"/>
              </a:ext>
            </a:extLst>
          </p:cNvPr>
          <p:cNvSpPr txBox="1"/>
          <p:nvPr/>
        </p:nvSpPr>
        <p:spPr>
          <a:xfrm>
            <a:off x="4564594" y="4232692"/>
            <a:ext cx="725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</a:t>
            </a:r>
            <a:r>
              <a:rPr lang="en-SE" i="1" dirty="0"/>
              <a:t> </a:t>
            </a:r>
            <a:r>
              <a:rPr lang="en-SE" dirty="0"/>
              <a:t>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</a:t>
            </a:r>
            <a:r>
              <a:rPr lang="en-SE" b="1" dirty="0">
                <a:solidFill>
                  <a:schemeClr val="accent1">
                    <a:lumMod val="75000"/>
                  </a:schemeClr>
                </a:solidFill>
              </a:rPr>
              <a:t>any of the variables </a:t>
            </a:r>
            <a:r>
              <a:rPr lang="en-SE" dirty="0"/>
              <a:t>on this path to “close” the backdoor path.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238822-1B79-5A25-AAF9-693D26075F99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9B506046-EB78-768D-DADF-8E435D33909C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7155CCD0-EA21-30DF-C7E5-9165F259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9F024D-78E5-275B-C59D-6C649B07EE31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181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9F024D-78E5-275B-C59D-6C649B0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181990" cy="276999"/>
              </a:xfrm>
              <a:prstGeom prst="rect">
                <a:avLst/>
              </a:prstGeom>
              <a:blipFill>
                <a:blip r:embed="rId5"/>
                <a:stretch>
                  <a:fillRect l="-2577" t="-2222" r="-6186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153B058-98B5-D8B7-7612-3D4FE437ADA0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6D6679-FEC9-A27A-A200-A1024155CC7C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E91BB8-8229-DD96-D5EE-64C468F0A8FC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0B8A9CE-C67B-967E-020C-C2C667DC64EB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1010B2-B72C-EE5D-B9AE-962163B986AA}"/>
              </a:ext>
            </a:extLst>
          </p:cNvPr>
          <p:cNvCxnSpPr>
            <a:cxnSpLocks/>
            <a:stCxn id="76" idx="6"/>
            <a:endCxn id="74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4CBF350-C383-B199-3080-9A556D7CF853}"/>
              </a:ext>
            </a:extLst>
          </p:cNvPr>
          <p:cNvCxnSpPr>
            <a:cxnSpLocks/>
            <a:stCxn id="73" idx="5"/>
            <a:endCxn id="7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7F555ED-40DE-ABC8-8CF6-606BEB3A2A98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47BB812-015A-9441-8984-A04235DB6508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BE1D9E-C963-7AE7-C604-F5A7173DD911}"/>
              </a:ext>
            </a:extLst>
          </p:cNvPr>
          <p:cNvCxnSpPr>
            <a:cxnSpLocks/>
            <a:stCxn id="79" idx="4"/>
            <a:endCxn id="73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4A1A0E-7A6E-20E9-7416-1C8E2DF53CF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1F8288-59A4-7B48-52CC-A29AAC01A815}"/>
              </a:ext>
            </a:extLst>
          </p:cNvPr>
          <p:cNvCxnSpPr>
            <a:cxnSpLocks/>
            <a:stCxn id="74" idx="1"/>
            <a:endCxn id="80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DD842D9-A7CB-F96B-CD41-3557FE36FE49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EF99C20-288F-08B1-FFCA-F41C7D6C2C1D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061B77-0A79-288A-169A-8602367E0EF9}"/>
              </a:ext>
            </a:extLst>
          </p:cNvPr>
          <p:cNvCxnSpPr>
            <a:cxnSpLocks/>
            <a:stCxn id="84" idx="0"/>
            <a:endCxn id="73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984948F-1F6E-68DA-DB9C-85674604CE7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1F7EC4-72AF-7ED9-4B02-8889BF83E9AF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8E65E-4D31-EFA4-D4CC-0CB0D959988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193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8E65E-4D31-EFA4-D4CC-0CB0D95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193660" cy="276999"/>
              </a:xfrm>
              <a:prstGeom prst="rect">
                <a:avLst/>
              </a:prstGeom>
              <a:blipFill>
                <a:blip r:embed="rId6"/>
                <a:stretch>
                  <a:fillRect l="-2564" r="-4615" b="-23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957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02F2-F79B-D05C-21ED-3D7568CA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046C-17A3-C09A-DAD2-CC44EAF2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AA80-628C-C223-5468-C86EABCF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A1D1-EC29-96A0-B3FD-CF782623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BBAD-0A64-1030-1ABD-14006A7C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3046-05B0-1820-1E85-95E4F3DD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374A2-A4B5-A689-3334-2F4BB14EC52D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31331E-6910-B223-2594-9DF25C4A3471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1A7D7-58A6-301A-488D-E3F11069C124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309B2-EDF8-15DB-6FC3-C9989C5849E1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D58E774-65F4-2B64-F8EB-F40DC9FF0730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E0A00-8737-6D41-24DE-F2BC9A713E31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4A2C3E-7D09-B2B3-0FDD-B33649F3E055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D33DFC-09A5-9519-669E-986739A7096D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B51FE-94BE-37C1-115B-B8412A97641F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CB89C6-003B-5BE8-205F-07BCC5A89D61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3E3A3B-F93C-4667-E0A7-C792F580D77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CB4104-082E-D629-5D93-C0B8D501CC2D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C3D8ECF-BB55-3E41-2DB3-6E640C17BB5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1F852A-B19E-C838-BF80-54803AE24BC4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3B0D4F-B8A8-78D2-D309-A727425CCABF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0C9C76-F3B5-5313-E0CE-011DB241FD9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2DC36-0140-3B07-FFFD-2B24DD93B22A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136C5DF-F561-18A9-3887-E00AD5E27C16}"/>
              </a:ext>
            </a:extLst>
          </p:cNvPr>
          <p:cNvSpPr txBox="1"/>
          <p:nvPr/>
        </p:nvSpPr>
        <p:spPr>
          <a:xfrm>
            <a:off x="4564594" y="4232692"/>
            <a:ext cx="7254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 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any of the variables on this path to “close” the backdoor path.</a:t>
            </a:r>
          </a:p>
          <a:p>
            <a:pPr marL="342900" indent="-342900">
              <a:buFont typeface="+mj-lt"/>
              <a:buAutoNum type="arabicPeriod"/>
            </a:pPr>
            <a:r>
              <a:rPr lang="en-SE" dirty="0"/>
              <a:t>Optionally, condition on </a:t>
            </a:r>
            <a:r>
              <a:rPr lang="en-SE" b="1" dirty="0">
                <a:solidFill>
                  <a:schemeClr val="accent2"/>
                </a:solidFill>
              </a:rPr>
              <a:t>mediators</a:t>
            </a:r>
            <a:r>
              <a:rPr lang="en-SE" dirty="0"/>
              <a:t> to discern the direct effect.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DFBBE8-FA1A-F588-524A-A1BF1B296339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6449C24C-C5CB-ECB3-FB01-883F15FAEE74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ABF714F2-A00F-1CD0-4A16-ED0D1B59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1A5DB-C159-DD21-6688-25DD68F25627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1A5DB-C159-DD21-6688-25DD68F2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blipFill>
                <a:blip r:embed="rId5"/>
                <a:stretch>
                  <a:fillRect l="-1832" t="-2222" r="-5128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D7F4A-CF27-4B23-3CE1-FA0270C38BC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D7F4A-CF27-4B23-3CE1-FA0270C38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blipFill>
                <a:blip r:embed="rId6"/>
                <a:stretch>
                  <a:fillRect l="-1818" t="-2174" r="-509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87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B4EB-CD83-7F10-A23F-0B210B0F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B8C2-F5B4-3F87-CE12-8C64D29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5A46-BA94-D6A8-11A7-27AA1740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9834-2F95-B93F-D9F5-5AB5BC2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682D-1E4F-4EBC-CE1D-9244BB0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1162-C451-0965-1469-5990C8C4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0E4ED-10C8-92E0-DDC4-4C6ADA754EA0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FF73C8-0B22-142B-0DF5-0D1364F33D80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F30886-0664-6CCE-3C9E-CDA150E7731E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A903B-56D0-2B5F-BFA6-620190088DE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A9811-A725-B996-58B4-CBED74D293AE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000759-2D0B-7F6C-4A0C-B96EF8FFB40F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82B517-5C5F-9975-EC69-2FA4AF5237F1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31C93E-2141-3AFB-AA7A-03DCDA93B680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EE3AA2-4E0C-66A5-16AD-9AB5C61FB5BD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4D6396-A4E0-086B-4841-BD3EDE6BF8A7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1249AD-AD75-F6FF-FF9D-50A557BFDD3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793B5-D618-C576-11C9-585E4E0B7C37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D2B4D6B-552D-12F7-2529-D6105ABF0E4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58EE99-327E-5333-0C62-AD3CBB038A28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FC211B-D8DA-7EDD-AE65-37E7AAC20D56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5B6D3C-62F8-CC63-38EE-0423DA2914E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901BB4-A080-D52D-F777-E453748F7044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122550-BD3F-92A9-F1AC-B9842CDC08E2}"/>
              </a:ext>
            </a:extLst>
          </p:cNvPr>
          <p:cNvSpPr txBox="1"/>
          <p:nvPr/>
        </p:nvSpPr>
        <p:spPr>
          <a:xfrm>
            <a:off x="4564594" y="4232692"/>
            <a:ext cx="7254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backdoor path</a:t>
            </a:r>
            <a:r>
              <a:rPr lang="en-SE" i="1" dirty="0"/>
              <a:t>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any of the variables on this path to “close” the backdoor path.</a:t>
            </a:r>
          </a:p>
          <a:p>
            <a:pPr marL="342900" indent="-342900">
              <a:buFont typeface="+mj-lt"/>
              <a:buAutoNum type="arabicPeriod"/>
            </a:pPr>
            <a:r>
              <a:rPr lang="en-SE" dirty="0"/>
              <a:t>Optionally, condition on mediators to discern the direct effect.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FD97713-6117-501C-2C1D-CDB6B9517732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84B7D666-21D5-4E3C-41D4-7EFC19FB450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CABB0A44-8A36-B53B-89D8-C1FE178D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462-B37F-7148-C56E-FBC16D963310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462-B37F-7148-C56E-FBC16D96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blipFill>
                <a:blip r:embed="rId5"/>
                <a:stretch>
                  <a:fillRect l="-1832" t="-2222" r="-5128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9206-B808-3192-91F3-C1677150B65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9206-B808-3192-91F3-C1677150B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blipFill>
                <a:blip r:embed="rId6"/>
                <a:stretch>
                  <a:fillRect l="-1818" t="-2174" r="-509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81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51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149A54-8CB3-C5AC-1C51-A4E18019E2D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6C594A1-6FE1-C539-1B8E-4C937CE7FCBB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F7CBB-1551-E58D-0665-50C4C46A3FB5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5D402D-8EDE-B2A7-F9DE-17B7104FB077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132629-54BD-1BBD-9780-87787ACDCBBF}"/>
              </a:ext>
            </a:extLst>
          </p:cNvPr>
          <p:cNvSpPr/>
          <p:nvPr/>
        </p:nvSpPr>
        <p:spPr>
          <a:xfrm>
            <a:off x="5826000" y="3208955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4805A0-2D3D-702E-0B0B-F6BFAB6CEA8E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3669874"/>
            <a:ext cx="863852" cy="9195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61F598-07E0-B771-9F16-40BE31D805A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121604" y="3478955"/>
            <a:ext cx="704396" cy="456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648A4B-D269-C636-BA19-A8515B4C7AC6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286919" y="3669874"/>
            <a:ext cx="863852" cy="91957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04FD7F-20C1-2449-2BD4-6039195DAF4F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F3232-4782-4E6A-AAF4-8A08E8B7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40A6-D6BC-F293-4F2E-A9516D6FF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9463-30DE-E4C7-1F4D-196C88605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72C93-9A6E-2F8A-B870-55138506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8A84F-A8FA-38CC-9957-868EFD7C3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F1E63-298A-7C22-1556-374DA1E1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7A1DD2-BAE6-3884-B8A4-801E6E61CD5C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114EEF6-9894-A8B2-3B64-C7B0DBCED83C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280ADB-707F-DA0A-D554-A0161C3B18AB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E7A474-BCA0-628A-475D-6C9DFB201FCC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59E8A5-F09B-9F0F-70DE-EACF52891AC6}"/>
              </a:ext>
            </a:extLst>
          </p:cNvPr>
          <p:cNvSpPr/>
          <p:nvPr/>
        </p:nvSpPr>
        <p:spPr>
          <a:xfrm>
            <a:off x="5826000" y="3208955"/>
            <a:ext cx="540000" cy="54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F884DD-5BC6-F197-CE57-FAA6E0CA0554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3669874"/>
            <a:ext cx="863852" cy="9195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D9995D-8290-6827-9F0E-D90C8908946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5121604" y="3478955"/>
            <a:ext cx="704396" cy="4565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FD872C-1360-BAB3-A32E-6EB5D137C601}"/>
              </a:ext>
            </a:extLst>
          </p:cNvPr>
          <p:cNvCxnSpPr>
            <a:cxnSpLocks/>
            <a:stCxn id="11" idx="5"/>
            <a:endCxn id="8" idx="1"/>
          </p:cNvCxnSpPr>
          <p:nvPr/>
        </p:nvCxnSpPr>
        <p:spPr>
          <a:xfrm>
            <a:off x="6286919" y="3669874"/>
            <a:ext cx="863852" cy="9195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8F341B-BC78-D04B-7927-D735E6071A00}"/>
              </a:ext>
            </a:extLst>
          </p:cNvPr>
          <p:cNvCxnSpPr>
            <a:cxnSpLocks/>
            <a:stCxn id="7" idx="0"/>
            <a:endCxn id="10" idx="4"/>
          </p:cNvCxnSpPr>
          <p:nvPr/>
        </p:nvCxnSpPr>
        <p:spPr>
          <a:xfrm flipV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3F88E9-BF0A-2FE6-E260-2ED5F6D6B89A}"/>
              </a:ext>
            </a:extLst>
          </p:cNvPr>
          <p:cNvSpPr txBox="1"/>
          <p:nvPr/>
        </p:nvSpPr>
        <p:spPr>
          <a:xfrm>
            <a:off x="838200" y="5560519"/>
            <a:ext cx="32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{d}</a:t>
            </a:r>
          </a:p>
        </p:txBody>
      </p:sp>
    </p:spTree>
    <p:extLst>
      <p:ext uri="{BB962C8B-B14F-4D97-AF65-F5344CB8AC3E}">
        <p14:creationId xmlns:p14="http://schemas.microsoft.com/office/powerpoint/2010/main" val="475299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ED900-85B1-B8DC-89BA-8E62C6E8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7DB4-FE5B-F859-03A3-0056F3F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EAD8-B743-88C5-75A7-68AB49C4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325E-CC0E-C1F8-562F-D0DB5EEA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8B4F4-1B4A-4862-8729-80D55F79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F75DB-1ADF-8368-D6EE-B3FAC5DE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53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41440D-E3BD-02BF-1BED-F38461B4BB36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52E9A57-0F1C-5DA2-062E-5861854DE0D6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2679C-A397-E428-6EF6-1B0D0E4A15A2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3CF13F-B1C9-D60C-9C36-72AB77AE0246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9C3CB1-903C-6B14-4AFF-2713713089BC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73DB78-4B04-E385-4709-587A695F405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5D9EFC-AA07-B201-6FA6-1C1E31DA6895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2250740-41F1-CA88-3564-DF388E11822E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142A50-F358-EDFD-3D3C-799FA59F5FE6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E6F43F-5C08-BF1B-7011-1347F9D2D509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04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369E4-1C4F-C5CB-B714-FAEFE962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0DEF-44E3-013B-70D7-87AF14330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2429-55EF-E10E-75D8-DF3133D9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4B9EE-2E5D-527B-6249-329D0891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C4841-90BD-5C51-239C-49FB1C14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4EC9-4CBD-6EF4-0884-6737E4B4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0723E8-2DBC-76FA-5869-F34A9EC955D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F4F974-3ED0-0529-7FF5-79E25A6CB251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B46CA-1340-9A5A-F488-AE83FE9A7A9B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33F246-8C62-D4D8-3002-B9D25AB15349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A57904-5370-499A-E32C-AAE967884E90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D71EA4-9CC2-C737-A1EA-2CAE1C476D0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780E22-B47A-F019-EDA3-414E026A8BDA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B082A6-E359-7946-2854-21BA49D2B5B6}"/>
              </a:ext>
            </a:extLst>
          </p:cNvPr>
          <p:cNvSpPr txBox="1"/>
          <p:nvPr/>
        </p:nvSpPr>
        <p:spPr>
          <a:xfrm>
            <a:off x="838200" y="5560519"/>
            <a:ext cx="30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{}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AA91B9-F463-4C21-13A0-C102C66BDDA8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C07A8B-41F3-4223-A55E-967391017509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8AE4355-406D-817C-C5C3-65A0D5F0D94D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06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AA278-CFE6-FCDF-5F63-FB3C06CB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9A6-7BAB-7B76-AE53-290501E4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F4AB-ADD5-20E5-AE3D-B38C6928D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F799-E556-BDC2-A9D9-4C1EF2AB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62BE-77AB-4F66-54FE-E8F5539B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29A2D-E10A-0CE3-CAA1-5DA6A81B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55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11EA5A-9CAB-DD8C-DCCF-5A255F1B7B61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C6ADDC1-38D5-9CFF-2CBC-08DEE0912721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B00622-91C8-1D09-A1E3-00313C0673D8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570943-CB0A-5E74-33A8-6E3FB435B7FA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BE441-1FE7-6AD2-DC65-05EEAE9202D1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7094A1-117E-59E8-331C-7CBAB0AC91C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1F6AAB-FD5B-E658-76E9-BC780B6EA647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0E23A043-B944-3073-012C-328EE872D5DB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B4B0D3-FD83-557C-4AA9-B7A23DC4DD02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B5F601-5A2C-834A-CDAF-877BB4F2C9E5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7E3672-224A-FEE8-ED3D-6A6EF9125BE4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4091231"/>
            <a:ext cx="863852" cy="498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45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60E63-3BA5-BC71-B4C5-836FA119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A513-B5B7-27CF-658B-E4B273A9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44FBA-AFDE-BFA9-5BB3-DCA485F1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CD522-94D0-8966-D0DC-1220FB6A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0E48-04AE-3A72-94A2-65FFA5F7C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42C8A-FD9B-953B-9208-2A5BF003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56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20D218-6D45-FB1B-7C52-FB7B4251EC45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5120310" y="4780370"/>
            <a:ext cx="195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9581589-3FDE-BEFE-6DFE-EB7CD4051A8A}"/>
              </a:ext>
            </a:extLst>
          </p:cNvPr>
          <p:cNvSpPr/>
          <p:nvPr/>
        </p:nvSpPr>
        <p:spPr>
          <a:xfrm>
            <a:off x="4580310" y="4510370"/>
            <a:ext cx="540000" cy="54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0AE815-C136-7610-5A5B-24E24F204A86}"/>
              </a:ext>
            </a:extLst>
          </p:cNvPr>
          <p:cNvSpPr/>
          <p:nvPr/>
        </p:nvSpPr>
        <p:spPr>
          <a:xfrm>
            <a:off x="7071690" y="4510370"/>
            <a:ext cx="540000" cy="54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b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465E7F-0A37-C79C-8056-415524EA46A6}"/>
              </a:ext>
            </a:extLst>
          </p:cNvPr>
          <p:cNvSpPr/>
          <p:nvPr/>
        </p:nvSpPr>
        <p:spPr>
          <a:xfrm>
            <a:off x="4581604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c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B9F72B-CA49-FB06-3540-9E5AA5A9A848}"/>
              </a:ext>
            </a:extLst>
          </p:cNvPr>
          <p:cNvSpPr/>
          <p:nvPr/>
        </p:nvSpPr>
        <p:spPr>
          <a:xfrm>
            <a:off x="5826000" y="3630312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d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D1EE67-0624-7578-42D9-2EA0D443BE8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5121604" y="3483520"/>
            <a:ext cx="704396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3DE82B-5543-B3C5-961D-E652D29AF249}"/>
              </a:ext>
            </a:extLst>
          </p:cNvPr>
          <p:cNvCxnSpPr>
            <a:cxnSpLocks/>
            <a:stCxn id="10" idx="4"/>
            <a:endCxn id="7" idx="0"/>
          </p:cNvCxnSpPr>
          <p:nvPr/>
        </p:nvCxnSpPr>
        <p:spPr>
          <a:xfrm flipH="1">
            <a:off x="4850310" y="3753520"/>
            <a:ext cx="1294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CC58ABE-F07F-4E1D-382A-52CBAD3BCAFA}"/>
              </a:ext>
            </a:extLst>
          </p:cNvPr>
          <p:cNvSpPr/>
          <p:nvPr/>
        </p:nvSpPr>
        <p:spPr>
          <a:xfrm>
            <a:off x="7071690" y="321352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2400" dirty="0">
                <a:solidFill>
                  <a:schemeClr val="tx1"/>
                </a:solidFill>
              </a:rPr>
              <a:t>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9A5DBB-9B04-A114-F717-B5BECB14E084}"/>
              </a:ext>
            </a:extLst>
          </p:cNvPr>
          <p:cNvCxnSpPr>
            <a:cxnSpLocks/>
            <a:stCxn id="18" idx="2"/>
            <a:endCxn id="11" idx="6"/>
          </p:cNvCxnSpPr>
          <p:nvPr/>
        </p:nvCxnSpPr>
        <p:spPr>
          <a:xfrm flipH="1">
            <a:off x="6366000" y="3483520"/>
            <a:ext cx="705690" cy="4167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EE7863-2833-A36B-ABC3-1F572B8CC9A9}"/>
              </a:ext>
            </a:extLst>
          </p:cNvPr>
          <p:cNvCxnSpPr>
            <a:cxnSpLocks/>
            <a:stCxn id="18" idx="4"/>
            <a:endCxn id="8" idx="0"/>
          </p:cNvCxnSpPr>
          <p:nvPr/>
        </p:nvCxnSpPr>
        <p:spPr>
          <a:xfrm>
            <a:off x="7341690" y="3753520"/>
            <a:ext cx="0" cy="75685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6FEE8A-D999-A647-B1A1-37BD82DAB51A}"/>
              </a:ext>
            </a:extLst>
          </p:cNvPr>
          <p:cNvCxnSpPr>
            <a:cxnSpLocks/>
            <a:stCxn id="11" idx="3"/>
            <a:endCxn id="7" idx="7"/>
          </p:cNvCxnSpPr>
          <p:nvPr/>
        </p:nvCxnSpPr>
        <p:spPr>
          <a:xfrm flipH="1">
            <a:off x="5041229" y="4091231"/>
            <a:ext cx="863852" cy="49822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4711B-50F8-7CE3-C12B-5BB32AFA9A3C}"/>
              </a:ext>
            </a:extLst>
          </p:cNvPr>
          <p:cNvSpPr txBox="1"/>
          <p:nvPr/>
        </p:nvSpPr>
        <p:spPr>
          <a:xfrm>
            <a:off x="838200" y="5245939"/>
            <a:ext cx="53149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The DAG contains two backdoor paths: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400" dirty="0"/>
              <a:t> </a:t>
            </a:r>
            <a:r>
              <a:rPr lang="en-SE" sz="2400" dirty="0">
                <a:solidFill>
                  <a:srgbClr val="D0180A"/>
                </a:solidFill>
              </a:rPr>
              <a:t>a</a:t>
            </a:r>
            <a:r>
              <a:rPr lang="en-SE" sz="2400" dirty="0"/>
              <a:t> </a:t>
            </a:r>
            <a:r>
              <a:rPr lang="de-DE" sz="2400" dirty="0"/>
              <a:t>←</a:t>
            </a:r>
            <a:r>
              <a:rPr lang="en-SE" sz="2400" dirty="0"/>
              <a:t> c </a:t>
            </a:r>
            <a:r>
              <a:rPr lang="de-DE" sz="2400" dirty="0"/>
              <a:t>→</a:t>
            </a:r>
            <a:r>
              <a:rPr lang="en-SE" sz="2400" dirty="0"/>
              <a:t> d</a:t>
            </a:r>
            <a:r>
              <a:rPr lang="de-DE" sz="2400" dirty="0"/>
              <a:t> ← </a:t>
            </a:r>
            <a:r>
              <a:rPr lang="en-SE" sz="2400" dirty="0"/>
              <a:t>e </a:t>
            </a:r>
            <a:r>
              <a:rPr lang="de-DE" sz="2400" dirty="0"/>
              <a:t>→</a:t>
            </a:r>
            <a:r>
              <a:rPr lang="en-SE" sz="2400" dirty="0"/>
              <a:t> </a:t>
            </a:r>
            <a:r>
              <a:rPr lang="en-SE" sz="2400" dirty="0">
                <a:solidFill>
                  <a:srgbClr val="006D70"/>
                </a:solidFill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SE" sz="2400" dirty="0"/>
              <a:t> </a:t>
            </a:r>
            <a:r>
              <a:rPr lang="en-SE" sz="2400" dirty="0">
                <a:solidFill>
                  <a:srgbClr val="D0180A"/>
                </a:solidFill>
              </a:rPr>
              <a:t>a</a:t>
            </a:r>
            <a:r>
              <a:rPr lang="en-SE" sz="2400" dirty="0"/>
              <a:t> </a:t>
            </a:r>
            <a:r>
              <a:rPr lang="de-DE" sz="2400" dirty="0"/>
              <a:t>←</a:t>
            </a:r>
            <a:r>
              <a:rPr lang="en-SE" sz="2400" dirty="0"/>
              <a:t> d</a:t>
            </a:r>
            <a:r>
              <a:rPr lang="de-DE" sz="2400" dirty="0"/>
              <a:t> ← </a:t>
            </a:r>
            <a:r>
              <a:rPr lang="en-SE" sz="2400" dirty="0"/>
              <a:t>e </a:t>
            </a:r>
            <a:r>
              <a:rPr lang="de-DE" sz="2400" dirty="0"/>
              <a:t>→</a:t>
            </a:r>
            <a:r>
              <a:rPr lang="en-SE" sz="2400" dirty="0"/>
              <a:t> </a:t>
            </a:r>
            <a:r>
              <a:rPr lang="en-SE" sz="2400" dirty="0">
                <a:solidFill>
                  <a:srgbClr val="006D7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932982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7A14E-2B4F-2F7D-4891-1C534F8E6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6E21-648E-5972-1B4B-88444130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9AE9-D056-281E-1070-81A6AFC73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06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Determine the </a:t>
            </a:r>
            <a:r>
              <a:rPr lang="en-SE" b="1" dirty="0"/>
              <a:t>adjustment set</a:t>
            </a:r>
            <a:r>
              <a:rPr lang="en-SE" dirty="0"/>
              <a:t> of variables to de-confound the estimation of the effect of the phenomenon </a:t>
            </a:r>
            <a:r>
              <a:rPr lang="en-SE" dirty="0">
                <a:solidFill>
                  <a:srgbClr val="C00000"/>
                </a:solidFill>
              </a:rPr>
              <a:t>a </a:t>
            </a:r>
            <a:r>
              <a:rPr lang="en-SE" dirty="0"/>
              <a:t>→ </a:t>
            </a:r>
            <a:r>
              <a:rPr lang="en-SE" dirty="0">
                <a:solidFill>
                  <a:srgbClr val="006D70"/>
                </a:solidFill>
              </a:rPr>
              <a:t>b</a:t>
            </a:r>
            <a:r>
              <a:rPr lang="en-SE" dirty="0"/>
              <a:t> via d-separation.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55FB-2C1D-9094-8265-26C6D42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3EAE-BFD3-C12C-8C03-0E08C04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E2A54-660C-D8D9-1731-188CB18A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79B753-6C6B-0A26-ED61-5E82D7D398D5}"/>
              </a:ext>
            </a:extLst>
          </p:cNvPr>
          <p:cNvGrpSpPr/>
          <p:nvPr/>
        </p:nvGrpSpPr>
        <p:grpSpPr>
          <a:xfrm>
            <a:off x="2065710" y="2895854"/>
            <a:ext cx="3031380" cy="1836850"/>
            <a:chOff x="4580310" y="3213520"/>
            <a:chExt cx="3031380" cy="183685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A3473F2-FB37-9A13-0E37-DBB2ABA53D0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5120310" y="4780370"/>
              <a:ext cx="195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D7C59E-1088-D794-28EB-1B8DC12CCDC7}"/>
                </a:ext>
              </a:extLst>
            </p:cNvPr>
            <p:cNvSpPr/>
            <p:nvPr/>
          </p:nvSpPr>
          <p:spPr>
            <a:xfrm>
              <a:off x="4580310" y="4510370"/>
              <a:ext cx="540000" cy="54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8DB945-0988-90CA-3C6D-9A625B4C2521}"/>
                </a:ext>
              </a:extLst>
            </p:cNvPr>
            <p:cNvSpPr/>
            <p:nvPr/>
          </p:nvSpPr>
          <p:spPr>
            <a:xfrm>
              <a:off x="7071690" y="4510370"/>
              <a:ext cx="540000" cy="54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AF79C9-2107-E098-D49F-EE6BA9E4C042}"/>
                </a:ext>
              </a:extLst>
            </p:cNvPr>
            <p:cNvSpPr/>
            <p:nvPr/>
          </p:nvSpPr>
          <p:spPr>
            <a:xfrm>
              <a:off x="4581604" y="3213520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F63CA6-0897-3DBC-6516-D1026B2C8B31}"/>
                </a:ext>
              </a:extLst>
            </p:cNvPr>
            <p:cNvSpPr/>
            <p:nvPr/>
          </p:nvSpPr>
          <p:spPr>
            <a:xfrm>
              <a:off x="5826000" y="3630312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F03E491-A49B-5896-6051-927DA8DD766A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121604" y="3483520"/>
              <a:ext cx="704396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B5224E-C686-DF5B-1458-BF6AD8D094E5}"/>
                </a:ext>
              </a:extLst>
            </p:cNvPr>
            <p:cNvCxnSpPr>
              <a:cxnSpLocks/>
              <a:stCxn id="10" idx="4"/>
              <a:endCxn id="7" idx="0"/>
            </p:cNvCxnSpPr>
            <p:nvPr/>
          </p:nvCxnSpPr>
          <p:spPr>
            <a:xfrm flipH="1">
              <a:off x="4850310" y="3753520"/>
              <a:ext cx="1294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D5B228-3F04-8B18-E9BB-26A2F180D9D9}"/>
                </a:ext>
              </a:extLst>
            </p:cNvPr>
            <p:cNvSpPr/>
            <p:nvPr/>
          </p:nvSpPr>
          <p:spPr>
            <a:xfrm>
              <a:off x="7071690" y="3213520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DBD06CB-2F87-A1B2-547E-249E825B375B}"/>
                </a:ext>
              </a:extLst>
            </p:cNvPr>
            <p:cNvCxnSpPr>
              <a:cxnSpLocks/>
              <a:stCxn id="18" idx="2"/>
              <a:endCxn id="11" idx="6"/>
            </p:cNvCxnSpPr>
            <p:nvPr/>
          </p:nvCxnSpPr>
          <p:spPr>
            <a:xfrm flipH="1">
              <a:off x="6366000" y="3483520"/>
              <a:ext cx="705690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51FB4E-B472-7A22-D3CA-B668F3D36B02}"/>
                </a:ext>
              </a:extLst>
            </p:cNvPr>
            <p:cNvCxnSpPr>
              <a:cxnSpLocks/>
              <a:stCxn id="18" idx="4"/>
              <a:endCxn id="8" idx="0"/>
            </p:cNvCxnSpPr>
            <p:nvPr/>
          </p:nvCxnSpPr>
          <p:spPr>
            <a:xfrm>
              <a:off x="7341690" y="3753520"/>
              <a:ext cx="0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530650-2895-8137-562D-6A6EC9964618}"/>
                </a:ext>
              </a:extLst>
            </p:cNvPr>
            <p:cNvCxnSpPr>
              <a:cxnSpLocks/>
              <a:stCxn id="11" idx="3"/>
              <a:endCxn id="7" idx="7"/>
            </p:cNvCxnSpPr>
            <p:nvPr/>
          </p:nvCxnSpPr>
          <p:spPr>
            <a:xfrm flipH="1">
              <a:off x="5041229" y="4091231"/>
              <a:ext cx="863852" cy="498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53325C8-65DD-23D0-6C72-4381EC715AA9}"/>
              </a:ext>
            </a:extLst>
          </p:cNvPr>
          <p:cNvGrpSpPr/>
          <p:nvPr/>
        </p:nvGrpSpPr>
        <p:grpSpPr>
          <a:xfrm>
            <a:off x="7364911" y="2895854"/>
            <a:ext cx="3031380" cy="1836850"/>
            <a:chOff x="4580310" y="3213520"/>
            <a:chExt cx="3031380" cy="18368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D45DF3-DA1A-9781-6EF4-56448AC7A73B}"/>
                </a:ext>
              </a:extLst>
            </p:cNvPr>
            <p:cNvCxnSpPr>
              <a:stCxn id="17" idx="6"/>
              <a:endCxn id="19" idx="2"/>
            </p:cNvCxnSpPr>
            <p:nvPr/>
          </p:nvCxnSpPr>
          <p:spPr>
            <a:xfrm>
              <a:off x="5120310" y="4780370"/>
              <a:ext cx="195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CA7CFF-54FF-D1F0-7145-E64F396D2127}"/>
                </a:ext>
              </a:extLst>
            </p:cNvPr>
            <p:cNvSpPr/>
            <p:nvPr/>
          </p:nvSpPr>
          <p:spPr>
            <a:xfrm>
              <a:off x="4580310" y="4510370"/>
              <a:ext cx="540000" cy="54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065B33-B5E5-8437-4061-BFE22E2EE0B4}"/>
                </a:ext>
              </a:extLst>
            </p:cNvPr>
            <p:cNvSpPr/>
            <p:nvPr/>
          </p:nvSpPr>
          <p:spPr>
            <a:xfrm>
              <a:off x="7071690" y="4510370"/>
              <a:ext cx="540000" cy="54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b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7427FA-1AD3-BD6A-FA9B-C7557B36C599}"/>
                </a:ext>
              </a:extLst>
            </p:cNvPr>
            <p:cNvSpPr/>
            <p:nvPr/>
          </p:nvSpPr>
          <p:spPr>
            <a:xfrm>
              <a:off x="4581604" y="3213520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6374387-9DEA-1CF9-8AC1-9FD816BBB8CF}"/>
                </a:ext>
              </a:extLst>
            </p:cNvPr>
            <p:cNvSpPr/>
            <p:nvPr/>
          </p:nvSpPr>
          <p:spPr>
            <a:xfrm>
              <a:off x="5826000" y="3630312"/>
              <a:ext cx="540000" cy="540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d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4F6C52-F9D0-917E-D54D-19D10F6B6B11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5121604" y="3483520"/>
              <a:ext cx="704396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5E4A6AC-353F-2802-CF6A-4D5FFEB1628D}"/>
                </a:ext>
              </a:extLst>
            </p:cNvPr>
            <p:cNvCxnSpPr>
              <a:cxnSpLocks/>
              <a:stCxn id="20" idx="4"/>
              <a:endCxn id="17" idx="0"/>
            </p:cNvCxnSpPr>
            <p:nvPr/>
          </p:nvCxnSpPr>
          <p:spPr>
            <a:xfrm flipH="1">
              <a:off x="4850310" y="3753520"/>
              <a:ext cx="1294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34EF1B-B3EA-C956-DEF1-BD43E3C2EB38}"/>
                </a:ext>
              </a:extLst>
            </p:cNvPr>
            <p:cNvSpPr/>
            <p:nvPr/>
          </p:nvSpPr>
          <p:spPr>
            <a:xfrm>
              <a:off x="7071690" y="3213520"/>
              <a:ext cx="540000" cy="54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sz="2400" dirty="0">
                  <a:solidFill>
                    <a:schemeClr val="tx1"/>
                  </a:solidFill>
                </a:rPr>
                <a:t>e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5EE0A84-0FF1-B3F7-0E07-063FFFD92CD8}"/>
                </a:ext>
              </a:extLst>
            </p:cNvPr>
            <p:cNvCxnSpPr>
              <a:cxnSpLocks/>
              <a:stCxn id="26" idx="2"/>
              <a:endCxn id="22" idx="6"/>
            </p:cNvCxnSpPr>
            <p:nvPr/>
          </p:nvCxnSpPr>
          <p:spPr>
            <a:xfrm flipH="1">
              <a:off x="6366000" y="3483520"/>
              <a:ext cx="705690" cy="4167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F8D9FFD-62F7-7717-ABC8-26014DB64FDD}"/>
                </a:ext>
              </a:extLst>
            </p:cNvPr>
            <p:cNvCxnSpPr>
              <a:cxnSpLocks/>
              <a:stCxn id="26" idx="4"/>
              <a:endCxn id="19" idx="0"/>
            </p:cNvCxnSpPr>
            <p:nvPr/>
          </p:nvCxnSpPr>
          <p:spPr>
            <a:xfrm>
              <a:off x="7341690" y="3753520"/>
              <a:ext cx="0" cy="7568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3F035C7-AE28-8AF5-4FCC-B293EF2662F4}"/>
                </a:ext>
              </a:extLst>
            </p:cNvPr>
            <p:cNvCxnSpPr>
              <a:cxnSpLocks/>
              <a:stCxn id="22" idx="3"/>
              <a:endCxn id="17" idx="7"/>
            </p:cNvCxnSpPr>
            <p:nvPr/>
          </p:nvCxnSpPr>
          <p:spPr>
            <a:xfrm flipH="1">
              <a:off x="5041229" y="4091231"/>
              <a:ext cx="863852" cy="498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E335E23C-52D1-69C7-6928-5B3C4E2632D2}"/>
              </a:ext>
            </a:extLst>
          </p:cNvPr>
          <p:cNvSpPr txBox="1"/>
          <p:nvPr/>
        </p:nvSpPr>
        <p:spPr>
          <a:xfrm>
            <a:off x="838200" y="4935480"/>
            <a:ext cx="327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{e}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79BC9C-B9C0-5FF3-ED0A-24C506F6F99E}"/>
              </a:ext>
            </a:extLst>
          </p:cNvPr>
          <p:cNvSpPr txBox="1"/>
          <p:nvPr/>
        </p:nvSpPr>
        <p:spPr>
          <a:xfrm>
            <a:off x="6116180" y="4914495"/>
            <a:ext cx="3640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800" dirty="0"/>
              <a:t>Adjustment set = {c, d}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4AFBE7-67D7-BB84-3DC3-6854C317A8D0}"/>
              </a:ext>
            </a:extLst>
          </p:cNvPr>
          <p:cNvGrpSpPr/>
          <p:nvPr/>
        </p:nvGrpSpPr>
        <p:grpSpPr>
          <a:xfrm>
            <a:off x="6601049" y="5458700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E67F73F-8800-25B8-B05D-375B21C190DE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sz="1400" dirty="0">
                  <a:solidFill>
                    <a:schemeClr val="bg1"/>
                  </a:solidFill>
                </a:rPr>
                <a:t>Conditioning on </a:t>
              </a:r>
              <a:r>
                <a:rPr lang="en-SE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d</a:t>
              </a:r>
              <a:r>
                <a:rPr lang="en-SE" sz="1400" dirty="0">
                  <a:solidFill>
                    <a:schemeClr val="bg1"/>
                  </a:solidFill>
                </a:rPr>
                <a:t> opens the backdoor-path </a:t>
              </a:r>
              <a:r>
                <a:rPr lang="en-SE" sz="1400" dirty="0">
                  <a:solidFill>
                    <a:srgbClr val="D0180A"/>
                  </a:solidFill>
                </a:rPr>
                <a:t>a</a:t>
              </a:r>
              <a:r>
                <a:rPr lang="en-SE" sz="1400" dirty="0"/>
                <a:t> </a:t>
              </a:r>
              <a:r>
                <a:rPr lang="de-DE" sz="1400" dirty="0"/>
                <a:t>←</a:t>
              </a:r>
              <a:r>
                <a:rPr lang="en-SE" sz="1400" dirty="0"/>
                <a:t> c </a:t>
              </a:r>
              <a:r>
                <a:rPr lang="de-DE" sz="1400" dirty="0"/>
                <a:t>→</a:t>
              </a:r>
              <a:r>
                <a:rPr lang="en-SE" sz="1400" dirty="0"/>
                <a:t> d</a:t>
              </a:r>
              <a:r>
                <a:rPr lang="de-DE" sz="1400" dirty="0"/>
                <a:t> ← </a:t>
              </a:r>
              <a:r>
                <a:rPr lang="en-SE" sz="1400" dirty="0"/>
                <a:t>e </a:t>
              </a:r>
              <a:r>
                <a:rPr lang="de-DE" sz="1400" dirty="0"/>
                <a:t>→</a:t>
              </a:r>
              <a:r>
                <a:rPr lang="en-SE" sz="1400" dirty="0"/>
                <a:t> </a:t>
              </a:r>
              <a:r>
                <a:rPr lang="en-SE" sz="1400" dirty="0">
                  <a:solidFill>
                    <a:srgbClr val="006D70"/>
                  </a:solidFill>
                </a:rPr>
                <a:t>b</a:t>
              </a:r>
              <a:r>
                <a:rPr lang="en-SE" sz="1400" dirty="0">
                  <a:solidFill>
                    <a:schemeClr val="bg1"/>
                  </a:solidFill>
                </a:rPr>
                <a:t> which then has to be closed by additionally conditioning on </a:t>
              </a:r>
              <a:r>
                <a:rPr lang="en-SE" sz="14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c</a:t>
              </a:r>
              <a:r>
                <a:rPr lang="en-SE" sz="1400" dirty="0">
                  <a:solidFill>
                    <a:schemeClr val="bg1"/>
                  </a:solidFill>
                </a:rPr>
                <a:t>.</a:t>
              </a:r>
              <a:endParaRPr lang="en-SE" sz="1400" dirty="0">
                <a:solidFill>
                  <a:srgbClr val="006D70"/>
                </a:solidFill>
              </a:endParaRPr>
            </a:p>
          </p:txBody>
        </p:sp>
        <p:pic>
          <p:nvPicPr>
            <p:cNvPr id="47" name="Graphic 46" descr="Open quotation mark with solid fill">
              <a:extLst>
                <a:ext uri="{FF2B5EF4-FFF2-40B4-BE49-F238E27FC236}">
                  <a16:creationId xmlns:a16="http://schemas.microsoft.com/office/drawing/2014/main" id="{CACD80F4-1C6A-15CA-AB3D-6B67409F5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856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532B3-ED43-E474-131A-8D9DAF1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Causal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B915-AD6F-7414-2E4B-1656929A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D-separation is one reliable technique for 				but still depends on the construction of a “correct” causal model, i.e., a DAG representing causal assumptions where </a:t>
            </a:r>
          </a:p>
          <a:p>
            <a:r>
              <a:rPr lang="en-SE" dirty="0"/>
              <a:t>the included variables are </a:t>
            </a:r>
            <a:r>
              <a:rPr lang="en-SE" b="1" dirty="0"/>
              <a:t>complete</a:t>
            </a:r>
            <a:r>
              <a:rPr lang="en-SE" dirty="0"/>
              <a:t>, and</a:t>
            </a:r>
          </a:p>
          <a:p>
            <a:r>
              <a:rPr lang="en-SE" dirty="0"/>
              <a:t>the included (and excluded) relationships between them are </a:t>
            </a:r>
            <a:r>
              <a:rPr lang="en-SE" b="1" dirty="0"/>
              <a:t>correct</a:t>
            </a:r>
            <a:r>
              <a:rPr lang="en-SE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8C61-00BE-3D51-7347-52750C9BE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F3E57-06E8-05EE-1768-D9DDE34C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FB1F-1496-741A-2B15-074B295B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9DDA7C-D767-5CB1-5AAF-C33626F31AFC}"/>
              </a:ext>
            </a:extLst>
          </p:cNvPr>
          <p:cNvGrpSpPr/>
          <p:nvPr/>
        </p:nvGrpSpPr>
        <p:grpSpPr>
          <a:xfrm>
            <a:off x="7418911" y="1825625"/>
            <a:ext cx="2563289" cy="432000"/>
            <a:chOff x="4604412" y="1893985"/>
            <a:chExt cx="2563289" cy="432000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7EFC2C40-DB66-CC9E-4E1B-7A2A66BA3AF2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9" name="Graphic 8" descr="Connections with solid fill">
              <a:extLst>
                <a:ext uri="{FF2B5EF4-FFF2-40B4-BE49-F238E27FC236}">
                  <a16:creationId xmlns:a16="http://schemas.microsoft.com/office/drawing/2014/main" id="{98E33551-5B1E-1A11-748F-B39E0CC2F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814519-9044-06EF-ABFD-7C2EE351D106}"/>
              </a:ext>
            </a:extLst>
          </p:cNvPr>
          <p:cNvGrpSpPr/>
          <p:nvPr/>
        </p:nvGrpSpPr>
        <p:grpSpPr>
          <a:xfrm>
            <a:off x="1728063" y="4881857"/>
            <a:ext cx="8735874" cy="720000"/>
            <a:chOff x="775410" y="5230369"/>
            <a:chExt cx="8735874" cy="720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11DBF90-41DF-4AB7-45EC-67E69A948F31}"/>
                </a:ext>
              </a:extLst>
            </p:cNvPr>
            <p:cNvSpPr/>
            <p:nvPr/>
          </p:nvSpPr>
          <p:spPr>
            <a:xfrm>
              <a:off x="775412" y="5230369"/>
              <a:ext cx="8735872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But in reality there is no grand reveal of the “actual” causal model (as in the simulations). So how do you determine which model is “correct”?</a:t>
              </a:r>
              <a:endParaRPr lang="en-US" baseline="30000" dirty="0"/>
            </a:p>
          </p:txBody>
        </p:sp>
        <p:pic>
          <p:nvPicPr>
            <p:cNvPr id="38" name="Graphic 37" descr="Question Mark with solid fill">
              <a:extLst>
                <a:ext uri="{FF2B5EF4-FFF2-40B4-BE49-F238E27FC236}">
                  <a16:creationId xmlns:a16="http://schemas.microsoft.com/office/drawing/2014/main" id="{AFE09455-3C9C-F4DA-4652-1D76DBDC8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75410" y="5230369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424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Causal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9086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It is impossible to determine the </a:t>
            </a:r>
            <a:r>
              <a:rPr lang="en-US" i="1" noProof="0" dirty="0"/>
              <a:t>correct</a:t>
            </a:r>
            <a:r>
              <a:rPr lang="en-US" noProof="0" dirty="0"/>
              <a:t> causal model – we would need to look behind the curtain and see the ”fabric of the world.” But instead of aiming for a </a:t>
            </a:r>
            <a:r>
              <a:rPr lang="en-US" i="1" noProof="0" dirty="0"/>
              <a:t>correct</a:t>
            </a:r>
            <a:r>
              <a:rPr lang="en-US" noProof="0" dirty="0"/>
              <a:t> causal model, rather aim for a </a:t>
            </a:r>
            <a:r>
              <a:rPr lang="en-US" b="1" noProof="0" dirty="0"/>
              <a:t>transparent</a:t>
            </a:r>
            <a:r>
              <a:rPr lang="en-US" noProof="0" dirty="0"/>
              <a:t> and </a:t>
            </a:r>
            <a:r>
              <a:rPr lang="en-US" b="1" noProof="0" dirty="0"/>
              <a:t>useful</a:t>
            </a:r>
            <a:r>
              <a:rPr lang="en-US" noProof="0" dirty="0"/>
              <a:t> causal model.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29120A-D498-165E-8948-65BEBE050F3F}"/>
              </a:ext>
            </a:extLst>
          </p:cNvPr>
          <p:cNvGrpSpPr/>
          <p:nvPr/>
        </p:nvGrpSpPr>
        <p:grpSpPr>
          <a:xfrm>
            <a:off x="2243666" y="3899604"/>
            <a:ext cx="3589867" cy="2619833"/>
            <a:chOff x="4301066" y="3429000"/>
            <a:chExt cx="3589867" cy="261983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99DFFC-EB91-ACA0-2A6A-4E8B25E5D8D4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9F421B-621D-ABFD-A82F-7A4F7BE15DB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Connections with solid fill">
                <a:extLst>
                  <a:ext uri="{FF2B5EF4-FFF2-40B4-BE49-F238E27FC236}">
                    <a16:creationId xmlns:a16="http://schemas.microsoft.com/office/drawing/2014/main" id="{272050FD-79DE-5152-6EAB-D3139BBEB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A77F78-1FD6-7B3B-DF71-D5DF47597B58}"/>
                </a:ext>
              </a:extLst>
            </p:cNvPr>
            <p:cNvSpPr txBox="1"/>
            <p:nvPr/>
          </p:nvSpPr>
          <p:spPr>
            <a:xfrm>
              <a:off x="4301066" y="4663838"/>
              <a:ext cx="358986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Transparent</a:t>
              </a:r>
              <a:br>
                <a:rPr lang="en-SE" b="1" dirty="0"/>
              </a:br>
              <a:r>
                <a:rPr lang="en-SE" sz="1600" dirty="0"/>
                <a:t>Visualize causal assumptions via </a:t>
              </a:r>
              <a:r>
                <a:rPr lang="en-SE" sz="1600" dirty="0" err="1"/>
                <a:t>DAGs</a:t>
              </a:r>
              <a:r>
                <a:rPr lang="en-SE" sz="1600" dirty="0"/>
                <a:t> to allow readers the underlying causal model</a:t>
              </a:r>
            </a:p>
            <a:p>
              <a:pPr algn="ctr"/>
              <a:endParaRPr lang="en-US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C102C2-3BC1-5805-63BE-4C27AC2FB305}"/>
              </a:ext>
            </a:extLst>
          </p:cNvPr>
          <p:cNvGrpSpPr/>
          <p:nvPr/>
        </p:nvGrpSpPr>
        <p:grpSpPr>
          <a:xfrm>
            <a:off x="6951574" y="3899604"/>
            <a:ext cx="2403652" cy="1886409"/>
            <a:chOff x="4894174" y="3429000"/>
            <a:chExt cx="2403652" cy="188640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0B65EF2-4A6A-ECA8-D82A-49D4F832ED6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52E8DB3-F504-FBFF-628D-3536CB42AB4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Wrench with solid fill">
                <a:extLst>
                  <a:ext uri="{FF2B5EF4-FFF2-40B4-BE49-F238E27FC236}">
                    <a16:creationId xmlns:a16="http://schemas.microsoft.com/office/drawing/2014/main" id="{EFD03EC8-BC5A-6A5F-C580-49E123E12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826340-30CC-AA7B-29E6-E1B97E35DDC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b="1" dirty="0"/>
                <a:t>Useful</a:t>
              </a:r>
              <a:br>
                <a:rPr lang="en-SE" b="1" dirty="0"/>
              </a:br>
              <a:r>
                <a:rPr lang="en-SE" dirty="0"/>
                <a:t>?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15AEA-2821-BFA0-A8CD-4D8A7749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D4A70-F520-7415-A3E7-319F225B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793DF-36AB-B55A-8F8B-5A9C4DF6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C5CA8-ECCC-518B-0A34-330C761E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4402-4533-EDDB-2788-3FBE586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423F70-0669-C33E-59D0-72A62799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311" y="3024856"/>
            <a:ext cx="7326488" cy="265870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BAD9D3B-99D0-9867-CD2E-5DF5C7C2EE6B}"/>
              </a:ext>
            </a:extLst>
          </p:cNvPr>
          <p:cNvGrpSpPr/>
          <p:nvPr/>
        </p:nvGrpSpPr>
        <p:grpSpPr>
          <a:xfrm>
            <a:off x="1488455" y="4512187"/>
            <a:ext cx="1127414" cy="951602"/>
            <a:chOff x="4178177" y="3151103"/>
            <a:chExt cx="1127414" cy="95160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C6E6BE5-A7A9-A526-2274-6781A4B0B37F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38570AF-C5D9-E689-EE36-3A64B546B1F4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C88910E-CA56-31EE-299A-DDE7C2B9B36D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9CBBAFF-9F76-9844-3D86-B3A8BD734303}"/>
                  </a:ext>
                </a:extLst>
              </p:cNvPr>
              <p:cNvCxnSpPr>
                <a:cxnSpLocks/>
                <a:stCxn id="64" idx="6"/>
                <a:endCxn id="66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9E46DFB-3D86-4E07-E5F4-3F0BC4A13156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7771059-3018-23C1-DDA6-1B515474C012}"/>
                  </a:ext>
                </a:extLst>
              </p:cNvPr>
              <p:cNvCxnSpPr>
                <a:cxnSpLocks/>
                <a:stCxn id="75" idx="7"/>
                <a:endCxn id="66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C00CCACC-41F3-832C-1A7E-07B84D187AAC}"/>
                  </a:ext>
                </a:extLst>
              </p:cNvPr>
              <p:cNvCxnSpPr>
                <a:cxnSpLocks/>
                <a:stCxn id="75" idx="1"/>
                <a:endCxn id="64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0F924DB-0AF7-99A7-824D-859C3CC04346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2F247D-3A1A-8F1B-F75D-BB720CCE3A49}"/>
              </a:ext>
            </a:extLst>
          </p:cNvPr>
          <p:cNvGrpSpPr/>
          <p:nvPr/>
        </p:nvGrpSpPr>
        <p:grpSpPr>
          <a:xfrm>
            <a:off x="1488455" y="3137982"/>
            <a:ext cx="1127414" cy="951602"/>
            <a:chOff x="6448703" y="3180367"/>
            <a:chExt cx="1127414" cy="95160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CAF673A-B0B9-B5EF-91B7-B580B94DFE95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016C8EC-CA8F-C067-3926-206228D763E1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0E64175-CDDD-28F9-40B2-E100ED8243E1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AB4984-BCBD-24E8-FF13-C93135AC9426}"/>
                  </a:ext>
                </a:extLst>
              </p:cNvPr>
              <p:cNvCxnSpPr>
                <a:cxnSpLocks/>
                <a:stCxn id="81" idx="6"/>
                <a:endCxn id="82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6A5433FF-49A8-06FD-93AE-8334E68C4A0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CE88D19-3AEA-3E35-5BDC-64039CA8161F}"/>
                  </a:ext>
                </a:extLst>
              </p:cNvPr>
              <p:cNvCxnSpPr>
                <a:cxnSpLocks/>
                <a:stCxn id="84" idx="7"/>
                <a:endCxn id="82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FAD4E35B-8A0A-DF05-3A80-3A1E0966CE06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18A483F-DCE4-413F-2852-95EFC7448C3C}"/>
              </a:ext>
            </a:extLst>
          </p:cNvPr>
          <p:cNvSpPr txBox="1"/>
          <p:nvPr/>
        </p:nvSpPr>
        <p:spPr>
          <a:xfrm>
            <a:off x="5550390" y="1690688"/>
            <a:ext cx="2253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Simulated ground-truth</a:t>
            </a:r>
            <a:endParaRPr lang="en-SE" sz="16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22CD8B-F553-7471-2262-02B498A16E89}"/>
              </a:ext>
            </a:extLst>
          </p:cNvPr>
          <p:cNvSpPr txBox="1"/>
          <p:nvPr/>
        </p:nvSpPr>
        <p:spPr>
          <a:xfrm rot="16200000">
            <a:off x="-440993" y="3980279"/>
            <a:ext cx="2820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Assumed causal </a:t>
            </a:r>
            <a:r>
              <a:rPr lang="en-SE" sz="1600" dirty="0"/>
              <a:t>(and </a:t>
            </a:r>
          </a:p>
          <a:p>
            <a:pPr algn="ctr"/>
            <a:r>
              <a:rPr lang="en-SE" sz="1600" dirty="0"/>
              <a:t>consequent statistical) </a:t>
            </a:r>
            <a:r>
              <a:rPr lang="en-US" sz="1600" dirty="0"/>
              <a:t>model</a:t>
            </a:r>
            <a:endParaRPr lang="en-S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D5F6ABA-0844-C2AC-C695-D157D0391876}"/>
              </a:ext>
            </a:extLst>
          </p:cNvPr>
          <p:cNvSpPr txBox="1"/>
          <p:nvPr/>
        </p:nvSpPr>
        <p:spPr>
          <a:xfrm>
            <a:off x="6789420" y="5740797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the effect of x on y changes when including z, then z has a causal effect on y.</a:t>
            </a:r>
            <a:endParaRPr lang="en-S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BC87AD5-4B2F-C952-0F1E-397D34251C53}"/>
              </a:ext>
            </a:extLst>
          </p:cNvPr>
          <p:cNvSpPr txBox="1"/>
          <p:nvPr/>
        </p:nvSpPr>
        <p:spPr>
          <a:xfrm>
            <a:off x="3054891" y="5740797"/>
            <a:ext cx="3642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the effect of x on y does not when including z, then z has </a:t>
            </a:r>
            <a:r>
              <a:rPr lang="en-GB" sz="1400" b="1" dirty="0"/>
              <a:t>no</a:t>
            </a:r>
            <a:r>
              <a:rPr lang="en-GB" sz="1400" dirty="0"/>
              <a:t> causal effect on y.</a:t>
            </a:r>
            <a:endParaRPr lang="en-SE" sz="1400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A0367BC-66FB-D1BB-A078-B0FB0BE7B203}"/>
              </a:ext>
            </a:extLst>
          </p:cNvPr>
          <p:cNvSpPr/>
          <p:nvPr/>
        </p:nvSpPr>
        <p:spPr>
          <a:xfrm>
            <a:off x="3223260" y="3089910"/>
            <a:ext cx="3211830" cy="864870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D09F71-BB95-D906-5DC9-EEEC9A8E2572}"/>
              </a:ext>
            </a:extLst>
          </p:cNvPr>
          <p:cNvSpPr/>
          <p:nvPr/>
        </p:nvSpPr>
        <p:spPr>
          <a:xfrm>
            <a:off x="6892533" y="4490711"/>
            <a:ext cx="3211830" cy="864870"/>
          </a:xfrm>
          <a:prstGeom prst="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D1423E-BCEA-B448-008B-D197C92497CF}"/>
              </a:ext>
            </a:extLst>
          </p:cNvPr>
          <p:cNvGrpSpPr/>
          <p:nvPr/>
        </p:nvGrpSpPr>
        <p:grpSpPr>
          <a:xfrm>
            <a:off x="5594155" y="503874"/>
            <a:ext cx="4559103" cy="946595"/>
            <a:chOff x="775412" y="5230368"/>
            <a:chExt cx="4559103" cy="946595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716C51A-652F-0DAC-9370-55B2CB7993F4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100" name="Graphic 99" descr="Open quotation mark with solid fill">
              <a:extLst>
                <a:ext uri="{FF2B5EF4-FFF2-40B4-BE49-F238E27FC236}">
                  <a16:creationId xmlns:a16="http://schemas.microsoft.com/office/drawing/2014/main" id="{CD796507-1C99-268D-ECF4-9DC2B2FD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E899888-D8B4-BE1D-0D16-59492CFC4921}"/>
              </a:ext>
            </a:extLst>
          </p:cNvPr>
          <p:cNvGrpSpPr/>
          <p:nvPr/>
        </p:nvGrpSpPr>
        <p:grpSpPr>
          <a:xfrm>
            <a:off x="4186364" y="2026484"/>
            <a:ext cx="1127414" cy="810028"/>
            <a:chOff x="4186364" y="2026484"/>
            <a:chExt cx="1127414" cy="8100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C4C8C1-904E-E415-3599-96F2AD36863A}"/>
                </a:ext>
              </a:extLst>
            </p:cNvPr>
            <p:cNvCxnSpPr>
              <a:cxnSpLocks/>
              <a:stCxn id="31" idx="3"/>
              <a:endCxn id="33" idx="1"/>
            </p:cNvCxnSpPr>
            <p:nvPr/>
          </p:nvCxnSpPr>
          <p:spPr>
            <a:xfrm>
              <a:off x="4438364" y="2301642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A851B53-2F61-592D-9E96-FD0B0CBB31ED}"/>
                </a:ext>
              </a:extLst>
            </p:cNvPr>
            <p:cNvSpPr/>
            <p:nvPr/>
          </p:nvSpPr>
          <p:spPr>
            <a:xfrm>
              <a:off x="4186364" y="2175642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0328223-7C3D-358F-D4A7-170B3DB6D00D}"/>
                </a:ext>
              </a:extLst>
            </p:cNvPr>
            <p:cNvSpPr/>
            <p:nvPr/>
          </p:nvSpPr>
          <p:spPr>
            <a:xfrm>
              <a:off x="5061778" y="2175642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CA311E0-0EEA-C3CB-31E3-7080BF0890F2}"/>
                </a:ext>
              </a:extLst>
            </p:cNvPr>
            <p:cNvSpPr/>
            <p:nvPr/>
          </p:nvSpPr>
          <p:spPr>
            <a:xfrm>
              <a:off x="4624071" y="2567950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3A4CC28-6A8D-C933-C34C-9FCA1F094661}"/>
                </a:ext>
              </a:extLst>
            </p:cNvPr>
            <p:cNvCxnSpPr>
              <a:cxnSpLocks/>
              <a:stCxn id="35" idx="3"/>
              <a:endCxn id="33" idx="2"/>
            </p:cNvCxnSpPr>
            <p:nvPr/>
          </p:nvCxnSpPr>
          <p:spPr>
            <a:xfrm flipV="1">
              <a:off x="4876071" y="2427642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73ED2E7-4755-8420-8213-6624EB6D3CFA}"/>
                </a:ext>
              </a:extLst>
            </p:cNvPr>
            <p:cNvSpPr txBox="1"/>
            <p:nvPr/>
          </p:nvSpPr>
          <p:spPr>
            <a:xfrm>
              <a:off x="4616861" y="2026484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9D637DD-9C53-6D11-E487-926E223253EB}"/>
                </a:ext>
              </a:extLst>
            </p:cNvPr>
            <p:cNvSpPr txBox="1"/>
            <p:nvPr/>
          </p:nvSpPr>
          <p:spPr>
            <a:xfrm>
              <a:off x="4984358" y="255951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264B2F4-3171-7F1B-749A-96DAD716A68F}"/>
              </a:ext>
            </a:extLst>
          </p:cNvPr>
          <p:cNvGrpSpPr/>
          <p:nvPr/>
        </p:nvGrpSpPr>
        <p:grpSpPr>
          <a:xfrm>
            <a:off x="7934741" y="2026484"/>
            <a:ext cx="1127414" cy="810028"/>
            <a:chOff x="7934741" y="2026484"/>
            <a:chExt cx="1127414" cy="81002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114861-CECC-E13B-33F6-D90ED0A50EF9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8186741" y="2301642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1D9DF13-D901-933E-DE5F-0749BEB228BA}"/>
                </a:ext>
              </a:extLst>
            </p:cNvPr>
            <p:cNvSpPr/>
            <p:nvPr/>
          </p:nvSpPr>
          <p:spPr>
            <a:xfrm>
              <a:off x="7934741" y="2175642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AAF2E77-309A-0425-1418-A4C39E48B5D4}"/>
                </a:ext>
              </a:extLst>
            </p:cNvPr>
            <p:cNvSpPr/>
            <p:nvPr/>
          </p:nvSpPr>
          <p:spPr>
            <a:xfrm>
              <a:off x="8810155" y="2175642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F93A2E0-1490-0CFE-EE45-DED33398E112}"/>
                </a:ext>
              </a:extLst>
            </p:cNvPr>
            <p:cNvSpPr/>
            <p:nvPr/>
          </p:nvSpPr>
          <p:spPr>
            <a:xfrm>
              <a:off x="8372448" y="2567950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DD4830-C4BD-F28D-DF2C-C7C9B6930B11}"/>
                </a:ext>
              </a:extLst>
            </p:cNvPr>
            <p:cNvCxnSpPr>
              <a:cxnSpLocks/>
              <a:stCxn id="20" idx="1"/>
              <a:endCxn id="17" idx="2"/>
            </p:cNvCxnSpPr>
            <p:nvPr/>
          </p:nvCxnSpPr>
          <p:spPr>
            <a:xfrm flipH="1" flipV="1">
              <a:off x="8060741" y="2427642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B75E11-0CF9-62A8-6D65-2AD18065A755}"/>
                </a:ext>
              </a:extLst>
            </p:cNvPr>
            <p:cNvCxnSpPr>
              <a:cxnSpLocks/>
              <a:stCxn id="20" idx="3"/>
              <a:endCxn id="18" idx="2"/>
            </p:cNvCxnSpPr>
            <p:nvPr/>
          </p:nvCxnSpPr>
          <p:spPr>
            <a:xfrm flipV="1">
              <a:off x="8624448" y="2427642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C1FEED3-2D96-94D3-FC85-DE2F54076403}"/>
                </a:ext>
              </a:extLst>
            </p:cNvPr>
            <p:cNvSpPr txBox="1"/>
            <p:nvPr/>
          </p:nvSpPr>
          <p:spPr>
            <a:xfrm>
              <a:off x="8361945" y="2026484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9C51B08-8F51-34C2-CF9E-1034FA1B3744}"/>
                </a:ext>
              </a:extLst>
            </p:cNvPr>
            <p:cNvSpPr txBox="1"/>
            <p:nvPr/>
          </p:nvSpPr>
          <p:spPr>
            <a:xfrm>
              <a:off x="8729442" y="255951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DF89F97-37B3-A68F-4852-513B4F83060D}"/>
                </a:ext>
              </a:extLst>
            </p:cNvPr>
            <p:cNvSpPr txBox="1"/>
            <p:nvPr/>
          </p:nvSpPr>
          <p:spPr>
            <a:xfrm>
              <a:off x="7950175" y="2549961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499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C2FF1-9415-D3DF-BE2C-85EB468C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9F2C-4AE0-A187-256F-C788506B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FDEC-E0ED-37FF-B0A5-4EF5FFB9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We cannot assess the usefulness of a model in absolute terms, but in relative terms via</a:t>
            </a:r>
            <a:r>
              <a:rPr lang="en-US" dirty="0"/>
              <a:t>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D972F-78BD-A7B3-309C-339F660E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112E2-AAE5-32D4-A50F-B7AD4AF9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0BA0-4983-31B3-2C09-389217AA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A4149B-0BE3-E83A-9080-D02BE5A521AE}"/>
              </a:ext>
            </a:extLst>
          </p:cNvPr>
          <p:cNvGrpSpPr/>
          <p:nvPr/>
        </p:nvGrpSpPr>
        <p:grpSpPr>
          <a:xfrm>
            <a:off x="4298465" y="2956034"/>
            <a:ext cx="3595070" cy="2161823"/>
            <a:chOff x="4298465" y="3429000"/>
            <a:chExt cx="3595070" cy="216182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37285B-06E9-EFE8-6F9B-4E58E5AB1AA9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974DE78-1363-2B8C-F92E-F41D406E1131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" name="Graphic 16" descr="Wrench with solid fill">
                <a:extLst>
                  <a:ext uri="{FF2B5EF4-FFF2-40B4-BE49-F238E27FC236}">
                    <a16:creationId xmlns:a16="http://schemas.microsoft.com/office/drawing/2014/main" id="{726C2B43-C265-6B0B-00A7-2C078D2A1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B97872-F31C-DF30-954F-507C3E05E5E3}"/>
                </a:ext>
              </a:extLst>
            </p:cNvPr>
            <p:cNvSpPr txBox="1"/>
            <p:nvPr/>
          </p:nvSpPr>
          <p:spPr>
            <a:xfrm>
              <a:off x="4298465" y="4667493"/>
              <a:ext cx="359507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E" b="1" dirty="0"/>
                <a:t>Useful</a:t>
              </a:r>
              <a:br>
                <a:rPr lang="en-SE" b="1" dirty="0"/>
              </a:br>
              <a:r>
                <a:rPr lang="en-SE" dirty="0"/>
                <a:t>Reflecting the data generation process more accurately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E799F0-F2F2-75BE-34F9-F0A0AF8A3F07}"/>
              </a:ext>
            </a:extLst>
          </p:cNvPr>
          <p:cNvGrpSpPr/>
          <p:nvPr/>
        </p:nvGrpSpPr>
        <p:grpSpPr>
          <a:xfrm>
            <a:off x="1076326" y="5263806"/>
            <a:ext cx="10039348" cy="946595"/>
            <a:chOff x="775412" y="5230368"/>
            <a:chExt cx="10039348" cy="946595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5A93B39-5D2E-B5BC-9329-84357E267F54}"/>
                </a:ext>
              </a:extLst>
            </p:cNvPr>
            <p:cNvSpPr/>
            <p:nvPr/>
          </p:nvSpPr>
          <p:spPr>
            <a:xfrm>
              <a:off x="775412" y="5230368"/>
              <a:ext cx="10039348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>
                  <a:solidFill>
                    <a:schemeClr val="bg1"/>
                  </a:solidFill>
                </a:rPr>
                <a:t>A model that reflects the data generation process more accurately will provide more robust inferences under differing conditions. It is therefore – at least relatively speaking – more useful.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5" name="Graphic 24" descr="Open quotation mark with solid fill">
              <a:extLst>
                <a:ext uri="{FF2B5EF4-FFF2-40B4-BE49-F238E27FC236}">
                  <a16:creationId xmlns:a16="http://schemas.microsoft.com/office/drawing/2014/main" id="{A95C70B7-3C48-C0B7-F049-7C21880A8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230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943CC7-1466-12F0-5083-5451400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Statistical Causal Inference for Requirements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4DDBA-F863-86E3-8A5C-CC19B258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An Application Example of SCI in 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6F11-79FB-9833-7D0C-72BABC6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A8EE-AF50-933B-9436-E269D7D2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FD41-A3F3-8088-2295-39503DD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4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635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30FAEC-21EF-3ED3-33A0-664E78D53B2F}"/>
              </a:ext>
            </a:extLst>
          </p:cNvPr>
          <p:cNvGrpSpPr/>
          <p:nvPr/>
        </p:nvGrpSpPr>
        <p:grpSpPr>
          <a:xfrm>
            <a:off x="2001000" y="4115033"/>
            <a:ext cx="2563289" cy="432000"/>
            <a:chOff x="4604412" y="1893985"/>
            <a:chExt cx="2563289" cy="432000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10605B65-60D1-89A6-D875-B99924AA1781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0" name="Graphic 9" descr="Connections with solid fill">
              <a:extLst>
                <a:ext uri="{FF2B5EF4-FFF2-40B4-BE49-F238E27FC236}">
                  <a16:creationId xmlns:a16="http://schemas.microsoft.com/office/drawing/2014/main" id="{78D7CE72-87B3-2F97-1D23-25A8038D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6A21-8FB7-329F-0F45-E980AA58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5D26-0366-9854-039A-922AC27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Traditional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F0CC5C2C-C2B1-39FC-8F7C-311F747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559"/>
            <a:ext cx="10515600" cy="138940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Too often, we derive hypotheses from the data available to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CA0F-FFA0-284E-994F-7DB907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BEA-C09C-0A6D-6EFE-9EF788A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480C-BAB7-5A41-B374-C1D7E65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A7C6A9-19C8-7282-C6FF-DD4152B96D9D}"/>
              </a:ext>
            </a:extLst>
          </p:cNvPr>
          <p:cNvGrpSpPr/>
          <p:nvPr/>
        </p:nvGrpSpPr>
        <p:grpSpPr>
          <a:xfrm>
            <a:off x="844469" y="2409728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471997-81DC-89B6-4545-3F6AD43F2B5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97DC8785-B324-1F16-EE17-6C4D370F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F4013E-2DCA-AA18-904F-3B92FBD0041C}"/>
              </a:ext>
            </a:extLst>
          </p:cNvPr>
          <p:cNvGrpSpPr/>
          <p:nvPr/>
        </p:nvGrpSpPr>
        <p:grpSpPr>
          <a:xfrm>
            <a:off x="844469" y="3131382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EFC1A4-0C41-8749-4330-E16CA75AD87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2E21A9D2-1EAE-793C-FF1C-62C7777A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29F51-08AA-0464-1D07-BE7BA2B6AE9E}"/>
              </a:ext>
            </a:extLst>
          </p:cNvPr>
          <p:cNvGrpSpPr/>
          <p:nvPr/>
        </p:nvGrpSpPr>
        <p:grpSpPr>
          <a:xfrm>
            <a:off x="838200" y="3843059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1F2583-5A61-5F1F-21B9-D5FADAEAAD66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A0067B6C-AB59-EEAD-7ADE-3CE08DD5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900F-433F-788E-B10E-436E366E1236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949728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4A63FB-3309-7791-0439-C44D0E8740D7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1108200" y="3671382"/>
            <a:ext cx="6269" cy="17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F0791-553F-307D-34E6-C95A315A0AE6}"/>
              </a:ext>
            </a:extLst>
          </p:cNvPr>
          <p:cNvGrpSpPr/>
          <p:nvPr/>
        </p:nvGrpSpPr>
        <p:grpSpPr>
          <a:xfrm>
            <a:off x="844469" y="169204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AF7B60-9D35-6AD4-35D7-D6A57C4E0B5A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0A6630BE-E20F-D135-2F16-22BD768C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A510EF-0DAA-ADA2-BD98-DD87EEA216B1}"/>
              </a:ext>
            </a:extLst>
          </p:cNvPr>
          <p:cNvCxnSpPr>
            <a:cxnSpLocks/>
            <a:stCxn id="45" idx="4"/>
            <a:endCxn id="34" idx="0"/>
          </p:cNvCxnSpPr>
          <p:nvPr/>
        </p:nvCxnSpPr>
        <p:spPr>
          <a:xfrm>
            <a:off x="1114469" y="2232045"/>
            <a:ext cx="0" cy="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7BE868-28F2-DF06-8678-A014E0E7AB01}"/>
              </a:ext>
            </a:extLst>
          </p:cNvPr>
          <p:cNvSpPr txBox="1"/>
          <p:nvPr/>
        </p:nvSpPr>
        <p:spPr>
          <a:xfrm>
            <a:off x="1432842" y="245112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8A8FA9-EC40-78BD-69B9-D63990AEC07E}"/>
              </a:ext>
            </a:extLst>
          </p:cNvPr>
          <p:cNvSpPr txBox="1"/>
          <p:nvPr/>
        </p:nvSpPr>
        <p:spPr>
          <a:xfrm>
            <a:off x="1439923" y="3170549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416BC-E98C-1843-1532-B6C70A40D672}"/>
              </a:ext>
            </a:extLst>
          </p:cNvPr>
          <p:cNvSpPr txBox="1"/>
          <p:nvPr/>
        </p:nvSpPr>
        <p:spPr>
          <a:xfrm>
            <a:off x="1439923" y="3878762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F937-6BA6-DDFC-EAC9-EE859AFE3ADD}"/>
              </a:ext>
            </a:extLst>
          </p:cNvPr>
          <p:cNvSpPr txBox="1"/>
          <p:nvPr/>
        </p:nvSpPr>
        <p:spPr>
          <a:xfrm>
            <a:off x="1439923" y="172155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EB22E-876B-3BCF-0DF1-D0787B5DBD77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D4E3AD-340C-F387-6574-57431268A5DB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A9761-9E80-8040-3483-56FD175FE4FF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E6F0DF1-AFD6-19C9-9E92-0A4B8E48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1736"/>
              </p:ext>
            </p:extLst>
          </p:nvPr>
        </p:nvGraphicFramePr>
        <p:xfrm>
          <a:off x="9138812" y="2614326"/>
          <a:ext cx="1003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D88F371-6ED2-DE9A-10BF-91214773B1B1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D46008-754B-DBBE-710A-EDCB69FF3AE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9551005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67A6-1EB5-1F8C-24F5-406F203D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9A2-39FA-C689-C166-FA4773F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30E7-B377-78FF-B9D1-DC26E8D7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BA6-7408-A2AE-DED3-904673D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FC76-6AA8-691B-903E-4F91573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8D6BCF-A77F-B779-7864-20F46CC3EC23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1CE8E9-C326-F8CF-91D3-0947C6AB28D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E9970666-9C54-9156-0873-C2D003CB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AA9DB3-3FBA-0321-297F-D8C4F27F4F40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213989-8BF5-E37B-7858-0656A005B59F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02537067-5798-CB16-FE54-E447305B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D8BF5D-4A48-8C5B-86AB-C27DC7299019}"/>
              </a:ext>
            </a:extLst>
          </p:cNvPr>
          <p:cNvGrpSpPr/>
          <p:nvPr/>
        </p:nvGrpSpPr>
        <p:grpSpPr>
          <a:xfrm>
            <a:off x="838200" y="3850827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28EABB-820B-748C-976C-553660D0A1E1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5F05D5BA-81B3-713E-5D83-6D6F880B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552B0-4A86-8593-12AF-5A903D07DF7F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83DB3-7E16-FFA2-DACF-DB5077AA59D4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810D6-6BE8-EDD9-208B-1191F28CC5BC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74EFB2-C2EB-0D34-F92C-165789BB5D4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232B01EB-1108-3F76-B015-55629E6F9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D62CAE-22A3-B541-83A7-69BB754D5E7C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1108200" y="3670555"/>
            <a:ext cx="3562" cy="18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E1EBC3-D461-BF52-4FDD-84BDDCC3DA3F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18B30A-3438-0138-0BA4-C213EEC13FAC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E7470-4CFA-0757-7F86-D80B5AC310EE}"/>
              </a:ext>
            </a:extLst>
          </p:cNvPr>
          <p:cNvSpPr txBox="1"/>
          <p:nvPr/>
        </p:nvSpPr>
        <p:spPr>
          <a:xfrm>
            <a:off x="1439923" y="3886530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D03E8-264F-255C-691D-4C695FF0D912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A8F6DC-AB13-D577-C8EF-E78AF6374E18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31B0BE-4FE4-C9F7-8496-28128BE0EBEA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04916-B9A6-506D-C836-6B68D41C44B4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72F5A25-7489-93BD-DBD3-8C09AF811B31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719ACE-3156-368D-AC81-7AE815CDCD73}"/>
              </a:ext>
            </a:extLst>
          </p:cNvPr>
          <p:cNvCxnSpPr>
            <a:cxnSpLocks/>
            <a:stCxn id="31" idx="3"/>
            <a:endCxn id="25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0CC391-D3A2-F969-996B-C79F73AC1BE9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933D17-4A84-1321-E180-FC73E507ADBC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B4E4FFB-5BE0-0094-1402-CEB6C54A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"/>
              </p:ext>
            </p:extLst>
          </p:nvPr>
        </p:nvGraphicFramePr>
        <p:xfrm>
          <a:off x="9138812" y="2614326"/>
          <a:ext cx="15049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5329C02-3C0B-96AA-E2F4-CBD2B574443A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493A9-C56F-3EBF-B329-CF24AC2B1C09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3598F5-951A-56F3-BBEF-61C1856BE23B}"/>
              </a:ext>
            </a:extLst>
          </p:cNvPr>
          <p:cNvGrpSpPr/>
          <p:nvPr/>
        </p:nvGrpSpPr>
        <p:grpSpPr>
          <a:xfrm>
            <a:off x="838200" y="4908923"/>
            <a:ext cx="10515599" cy="946595"/>
            <a:chOff x="775411" y="5230368"/>
            <a:chExt cx="10515599" cy="94659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DE7F9E6-E4E8-1C2B-B20A-4B7D281BBAD6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Determine the variables about which you need to collect data in order to estimate an unbiased effect of interest </a:t>
              </a:r>
              <a:r>
                <a:rPr lang="en-SE" i="1" dirty="0"/>
                <a:t>before </a:t>
              </a:r>
              <a:r>
                <a:rPr lang="en-SE" dirty="0"/>
                <a:t>collecting that data.</a:t>
              </a:r>
            </a:p>
          </p:txBody>
        </p:sp>
        <p:pic>
          <p:nvPicPr>
            <p:cNvPr id="66" name="Graphic 65" descr="Open quotation mark with solid fill">
              <a:extLst>
                <a:ext uri="{FF2B5EF4-FFF2-40B4-BE49-F238E27FC236}">
                  <a16:creationId xmlns:a16="http://schemas.microsoft.com/office/drawing/2014/main" id="{E4B5AC4F-E187-1562-511D-443BD5D2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9309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9DD39-8B59-5D8C-09E9-AD8E4057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64E-8BC6-E2FE-ED99-91C802D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1F56-9AAA-679F-8857-C6BA69F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2585-0E0B-FF6B-5755-28DAE2AC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5A42-47D3-638D-384E-C2D18C0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67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331DDF-CB3E-904B-15EE-A67C71456020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5D904-EEA8-9B0A-A8DC-8D20264148A5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0A128-6EB9-C94F-41DD-3907C146164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A88E45B-1F0F-0AB7-B354-FCD5A965618C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CAF2-7360-F88B-D789-132901BB1BDD}"/>
              </a:ext>
            </a:extLst>
          </p:cNvPr>
          <p:cNvCxnSpPr>
            <a:cxnSpLocks/>
            <a:stCxn id="18" idx="3"/>
            <a:endCxn id="14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BE72C-1F3B-C825-92A9-11708F24D109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777570C-9AD2-9320-5DBB-022CC1B6D5EB}"/>
              </a:ext>
            </a:extLst>
          </p:cNvPr>
          <p:cNvSpPr/>
          <p:nvPr/>
        </p:nvSpPr>
        <p:spPr>
          <a:xfrm>
            <a:off x="7175578" y="4135645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2CAC9-387F-DCFD-CD6D-86CB7DAFBAE3}"/>
              </a:ext>
            </a:extLst>
          </p:cNvPr>
          <p:cNvCxnSpPr>
            <a:cxnSpLocks/>
            <a:stCxn id="26" idx="7"/>
            <a:endCxn id="15" idx="3"/>
          </p:cNvCxnSpPr>
          <p:nvPr/>
        </p:nvCxnSpPr>
        <p:spPr>
          <a:xfrm flipV="1">
            <a:off x="7482857" y="3786780"/>
            <a:ext cx="462150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3BD1A-242B-5871-C21B-AC3941A7170D}"/>
              </a:ext>
            </a:extLst>
          </p:cNvPr>
          <p:cNvCxnSpPr>
            <a:cxnSpLocks/>
            <a:stCxn id="26" idx="1"/>
            <a:endCxn id="14" idx="5"/>
          </p:cNvCxnSpPr>
          <p:nvPr/>
        </p:nvCxnSpPr>
        <p:spPr>
          <a:xfrm flipH="1" flipV="1">
            <a:off x="6766152" y="3786780"/>
            <a:ext cx="462147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86070D-16BB-3177-DCDB-14D9AA5BAA5E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52FC4-5315-19CF-37A0-35B296CEBD64}"/>
              </a:ext>
            </a:extLst>
          </p:cNvPr>
          <p:cNvSpPr txBox="1"/>
          <p:nvPr/>
        </p:nvSpPr>
        <p:spPr>
          <a:xfrm>
            <a:off x="6096000" y="4618660"/>
            <a:ext cx="25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impossible-to-measure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01610E-1C53-2A26-F353-FC2E526C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93745"/>
              </p:ext>
            </p:extLst>
          </p:nvPr>
        </p:nvGraphicFramePr>
        <p:xfrm>
          <a:off x="9138812" y="2614326"/>
          <a:ext cx="200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526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315F2FB-EE3E-8E50-D5A5-5A276D7C295D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F8EEE-6F49-429D-884A-82BFBCB43D5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1" name="Graphic 10" descr="Influencer with solid fill">
              <a:extLst>
                <a:ext uri="{FF2B5EF4-FFF2-40B4-BE49-F238E27FC236}">
                  <a16:creationId xmlns:a16="http://schemas.microsoft.com/office/drawing/2014/main" id="{509F22D0-B8F5-1B50-177C-025DEE38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9F0EDA-DB96-A51F-971D-D63F2FDA7986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2E1A1B-AFA7-3C01-0E14-C62C356B7508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Magnifying glass with solid fill">
              <a:extLst>
                <a:ext uri="{FF2B5EF4-FFF2-40B4-BE49-F238E27FC236}">
                  <a16:creationId xmlns:a16="http://schemas.microsoft.com/office/drawing/2014/main" id="{57F1DC1B-F82F-5608-1FAC-C5B5785C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C8667-FF56-223D-B022-EAD26BF45B57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A1F7F-A38E-890C-D50B-BE1FF59BE5C2}"/>
              </a:ext>
            </a:extLst>
          </p:cNvPr>
          <p:cNvCxnSpPr>
            <a:cxnSpLocks/>
            <a:stCxn id="17" idx="4"/>
            <a:endCxn id="31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0EE12-78D9-E1CA-B737-0868A64432F7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20F3FC-439A-B4A0-E15C-E8274F1942E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7DA8D5A-C742-294D-92B8-697622A7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ECC9A-8FEE-CE54-520E-0E38F73C9844}"/>
              </a:ext>
            </a:extLst>
          </p:cNvPr>
          <p:cNvCxnSpPr>
            <a:cxnSpLocks/>
            <a:stCxn id="31" idx="4"/>
            <a:endCxn id="62" idx="0"/>
          </p:cNvCxnSpPr>
          <p:nvPr/>
        </p:nvCxnSpPr>
        <p:spPr>
          <a:xfrm flipH="1">
            <a:off x="1108482" y="3670555"/>
            <a:ext cx="3280" cy="16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5D39D6-5482-B6A9-6BF0-82615438E601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7C96C1-95E4-8731-2D87-A9D9D1D205E5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2E393-1856-DEE4-16FB-8E923C7DAA3B}"/>
              </a:ext>
            </a:extLst>
          </p:cNvPr>
          <p:cNvSpPr txBox="1"/>
          <p:nvPr/>
        </p:nvSpPr>
        <p:spPr>
          <a:xfrm>
            <a:off x="1439923" y="4608176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10F866-44A1-2F42-EA02-803695F172FB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52F7CF-21D3-9448-5EFD-BC41AAB12C68}"/>
              </a:ext>
            </a:extLst>
          </p:cNvPr>
          <p:cNvGrpSpPr/>
          <p:nvPr/>
        </p:nvGrpSpPr>
        <p:grpSpPr>
          <a:xfrm>
            <a:off x="838482" y="4570422"/>
            <a:ext cx="540000" cy="540000"/>
            <a:chOff x="838200" y="1905000"/>
            <a:chExt cx="1080000" cy="108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998065-2F37-CC50-2A18-D9E25FAB5EB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61" name="Graphic 60" descr="Normal Distribution with solid fill">
              <a:extLst>
                <a:ext uri="{FF2B5EF4-FFF2-40B4-BE49-F238E27FC236}">
                  <a16:creationId xmlns:a16="http://schemas.microsoft.com/office/drawing/2014/main" id="{4C9876FA-EB5E-58FB-C283-54B1F556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57938F9-930E-500C-B0AD-BF7AF1316C56}"/>
              </a:ext>
            </a:extLst>
          </p:cNvPr>
          <p:cNvSpPr/>
          <p:nvPr/>
        </p:nvSpPr>
        <p:spPr>
          <a:xfrm>
            <a:off x="802482" y="3832132"/>
            <a:ext cx="612000" cy="576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CE632B-25C8-8F4C-77C7-2CD9277B3DCD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1108482" y="4408132"/>
            <a:ext cx="0" cy="16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58E637-7C94-1F07-EBDF-67A697F9A567}"/>
              </a:ext>
            </a:extLst>
          </p:cNvPr>
          <p:cNvSpPr txBox="1"/>
          <p:nvPr/>
        </p:nvSpPr>
        <p:spPr>
          <a:xfrm>
            <a:off x="3817642" y="4418946"/>
            <a:ext cx="1398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Alternate</a:t>
            </a:r>
            <a:br>
              <a:rPr lang="en-SE" sz="2400" dirty="0"/>
            </a:br>
            <a:r>
              <a:rPr lang="en-SE" sz="2400" dirty="0"/>
              <a:t>Strategy</a:t>
            </a:r>
            <a:endParaRPr lang="en-SE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56FDCC-A23F-701F-63C5-13A32AA4E37C}"/>
              </a:ext>
            </a:extLst>
          </p:cNvPr>
          <p:cNvGrpSpPr/>
          <p:nvPr/>
        </p:nvGrpSpPr>
        <p:grpSpPr>
          <a:xfrm>
            <a:off x="3236242" y="4564445"/>
            <a:ext cx="540000" cy="540000"/>
            <a:chOff x="838200" y="1905000"/>
            <a:chExt cx="1080000" cy="108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2E0E10-C370-0DAE-09B9-AE21A4EC6F3B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77" name="Graphic 76" descr="Flask with solid fill">
              <a:extLst>
                <a:ext uri="{FF2B5EF4-FFF2-40B4-BE49-F238E27FC236}">
                  <a16:creationId xmlns:a16="http://schemas.microsoft.com/office/drawing/2014/main" id="{1E00C2E0-4E20-2D4B-B02F-4024083F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E30BCE-D489-2016-AD56-33FA719E9ACA}"/>
              </a:ext>
            </a:extLst>
          </p:cNvPr>
          <p:cNvCxnSpPr>
            <a:cxnSpLocks/>
            <a:stCxn id="62" idx="3"/>
            <a:endCxn id="76" idx="0"/>
          </p:cNvCxnSpPr>
          <p:nvPr/>
        </p:nvCxnSpPr>
        <p:spPr>
          <a:xfrm>
            <a:off x="1414482" y="4120132"/>
            <a:ext cx="2091760" cy="4443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E9BCDD-E61D-C8E1-FE86-EA65067BDD23}"/>
              </a:ext>
            </a:extLst>
          </p:cNvPr>
          <p:cNvSpPr txBox="1"/>
          <p:nvPr/>
        </p:nvSpPr>
        <p:spPr>
          <a:xfrm>
            <a:off x="1333036" y="3735371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feasible?</a:t>
            </a:r>
            <a:endParaRPr lang="en-SE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EE8BD7-0279-48AF-5A4D-BD22D0D343C8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31202F-3E4B-FB3B-13AF-084259E1C76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sp>
        <p:nvSpPr>
          <p:cNvPr id="84" name="Content Placeholder 62">
            <a:extLst>
              <a:ext uri="{FF2B5EF4-FFF2-40B4-BE49-F238E27FC236}">
                <a16:creationId xmlns:a16="http://schemas.microsoft.com/office/drawing/2014/main" id="{3338044F-C686-EDF5-1394-F5C5DD41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674"/>
            <a:ext cx="10515600" cy="883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E" dirty="0"/>
              <a:t>Impossible-to-measure confounders require (a) acknowledgement in the </a:t>
            </a:r>
            <a:r>
              <a:rPr lang="en-SE" b="1" dirty="0"/>
              <a:t>threats to (internal) validity </a:t>
            </a:r>
            <a:r>
              <a:rPr lang="en-SE" dirty="0"/>
              <a:t>and (b) </a:t>
            </a:r>
            <a:r>
              <a:rPr lang="en-SE" b="1" dirty="0"/>
              <a:t>different research strategies</a:t>
            </a:r>
            <a:r>
              <a:rPr lang="en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5027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rrow: Right 92">
            <a:extLst>
              <a:ext uri="{FF2B5EF4-FFF2-40B4-BE49-F238E27FC236}">
                <a16:creationId xmlns:a16="http://schemas.microsoft.com/office/drawing/2014/main" id="{5C08B701-F9B8-E753-953A-22810D309105}"/>
              </a:ext>
            </a:extLst>
          </p:cNvPr>
          <p:cNvSpPr/>
          <p:nvPr/>
        </p:nvSpPr>
        <p:spPr>
          <a:xfrm>
            <a:off x="690880" y="3578756"/>
            <a:ext cx="10662920" cy="1906824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 Vision of Coherent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Following this scientific workflow enables us as a community to effectively contribute to a coherent scientific endeavour.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68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1137F5-7B09-B8D7-3D9B-662BC1D98421}"/>
              </a:ext>
            </a:extLst>
          </p:cNvPr>
          <p:cNvGrpSpPr/>
          <p:nvPr/>
        </p:nvGrpSpPr>
        <p:grpSpPr>
          <a:xfrm>
            <a:off x="838200" y="2959417"/>
            <a:ext cx="2174240" cy="2870423"/>
            <a:chOff x="826411" y="2809240"/>
            <a:chExt cx="2174240" cy="28704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CE6CC-A78F-B51E-B13D-AA8D3B52A9DF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1B755B92-9F30-9E3D-2DFC-AE85611D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D5A76-13D9-8D71-4080-8A1F59E5628D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Original Contribution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4C0A3-516F-4D24-9763-CFF4523D3559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DD7913-949C-EF20-710B-A6074D22B53B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A6F29A-4C92-F969-D8F6-45882DD1413E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4498F-96EE-D9F6-BB48-49D61718087F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B3A5BB-D6D0-8739-C9C0-150FE4AF10B3}"/>
                </a:ext>
              </a:extLst>
            </p:cNvPr>
            <p:cNvSpPr/>
            <p:nvPr/>
          </p:nvSpPr>
          <p:spPr>
            <a:xfrm>
              <a:off x="950262" y="38337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88F12-A581-577A-AA44-42CCECB93AE7}"/>
                </a:ext>
              </a:extLst>
            </p:cNvPr>
            <p:cNvSpPr/>
            <p:nvPr/>
          </p:nvSpPr>
          <p:spPr>
            <a:xfrm>
              <a:off x="950262" y="39873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C1B57-E310-A77B-7625-046026FD80CD}"/>
                </a:ext>
              </a:extLst>
            </p:cNvPr>
            <p:cNvSpPr/>
            <p:nvPr/>
          </p:nvSpPr>
          <p:spPr>
            <a:xfrm>
              <a:off x="950262" y="41528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69EBA2-858A-5F0F-C8F0-28B6B1976791}"/>
              </a:ext>
            </a:extLst>
          </p:cNvPr>
          <p:cNvGrpSpPr/>
          <p:nvPr/>
        </p:nvGrpSpPr>
        <p:grpSpPr>
          <a:xfrm>
            <a:off x="3556000" y="2959417"/>
            <a:ext cx="2174240" cy="2870423"/>
            <a:chOff x="826411" y="2809240"/>
            <a:chExt cx="2174240" cy="287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927263-C1D0-D7AC-DE03-A1392666DD68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F0B70CC2-9A7B-40B8-E851-C44A5F96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79319-91F9-5ACB-BD2E-B45F63A7D9D1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Close Replication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9D3F95-4D0D-72C5-6670-9B7F52A17C37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Y: </a:t>
              </a:r>
              <a:br>
                <a:rPr lang="en-SE" sz="1400" b="1" dirty="0">
                  <a:solidFill>
                    <a:schemeClr val="tx1"/>
                  </a:solidFill>
                </a:rPr>
              </a:br>
              <a:r>
                <a:rPr lang="en-SE" sz="1400" b="1" dirty="0">
                  <a:solidFill>
                    <a:schemeClr val="tx1"/>
                  </a:solidFill>
                </a:rPr>
                <a:t>A Replication Study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BA5783-346E-F309-09E1-0004CFBC7236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AA9EDE-EBD7-43ED-DD43-4BF5B88D71C3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C92E8F-09CD-E638-21B2-0780E4943976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5C6D3-5348-80EE-43D7-423A06090A14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38B7A1-FF17-F8AB-F736-0191C7850A04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75E3A9-DAE1-6589-E58E-8AC4296383CC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55693-E2E7-C3F8-14E9-FAE1A29BA063}"/>
              </a:ext>
            </a:extLst>
          </p:cNvPr>
          <p:cNvGrpSpPr/>
          <p:nvPr/>
        </p:nvGrpSpPr>
        <p:grpSpPr>
          <a:xfrm>
            <a:off x="6217519" y="2959417"/>
            <a:ext cx="2174240" cy="2870423"/>
            <a:chOff x="826411" y="2809240"/>
            <a:chExt cx="2174240" cy="28704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5A39F6-8310-C18E-0B34-4890C35DA8A9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Document with solid fill">
              <a:extLst>
                <a:ext uri="{FF2B5EF4-FFF2-40B4-BE49-F238E27FC236}">
                  <a16:creationId xmlns:a16="http://schemas.microsoft.com/office/drawing/2014/main" id="{B6F6FD8A-2B33-BC3A-3F57-1EDED16D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24C94E-2CF7-7F40-9173-F1E3566CC56E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D185AD-F326-1E01-C9D3-6A2D01141EFB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 is mediate by 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D58BC0-E3D5-95E7-4297-CF0F277E1D01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30477-EB67-4E4B-A927-D18B47CF9B8C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81DEFD-87A7-2812-50B4-05B48119C9D8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02DDB-2329-AAB8-2852-021BF4C4DD9A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98039A-06CF-DFC3-C048-84394AA482BE}"/>
                </a:ext>
              </a:extLst>
            </p:cNvPr>
            <p:cNvCxnSpPr>
              <a:cxnSpLocks/>
              <a:stCxn id="70" idx="6"/>
              <a:endCxn id="65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95C3F0-1EC5-DDD2-30D5-D78DEC485F08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A51D46-C10B-A21F-1B01-5704D54783DB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EE11C9-DEDE-E3A2-EA38-731C134AD858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5A9B82-31B2-D369-5187-ADA7E94543DD}"/>
              </a:ext>
            </a:extLst>
          </p:cNvPr>
          <p:cNvGrpSpPr/>
          <p:nvPr/>
        </p:nvGrpSpPr>
        <p:grpSpPr>
          <a:xfrm>
            <a:off x="8879038" y="2959417"/>
            <a:ext cx="2174240" cy="2870423"/>
            <a:chOff x="826411" y="2809240"/>
            <a:chExt cx="2174240" cy="28704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8B278E-2D5F-81C5-9D69-ECD45200BBB4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7" name="Graphic 76" descr="Document with solid fill">
              <a:extLst>
                <a:ext uri="{FF2B5EF4-FFF2-40B4-BE49-F238E27FC236}">
                  <a16:creationId xmlns:a16="http://schemas.microsoft.com/office/drawing/2014/main" id="{78E1DB4D-E8EA-A5AE-8946-B19B0F78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11E0CF-C382-B36F-FE55-73796A3CD38A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9464C5-7014-4FBA-9512-C32F4C8EEEFA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/>
                <a:t>Z confounds the Effect of X on Y</a:t>
              </a:r>
              <a:endParaRPr lang="en-S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CAA3DF-BCDD-D300-1589-29AFEBF47E75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68E70B-B4BC-F8D2-7E77-00B1E77A2C8F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841C17-3D57-1CD8-DCD9-82411261C6C3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5C3834B-786E-0251-EF32-3187BA487084}"/>
                </a:ext>
              </a:extLst>
            </p:cNvPr>
            <p:cNvSpPr/>
            <p:nvPr/>
          </p:nvSpPr>
          <p:spPr>
            <a:xfrm>
              <a:off x="1723116" y="4393520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z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444B65-5654-252A-4387-1488289DCAED}"/>
                </a:ext>
              </a:extLst>
            </p:cNvPr>
            <p:cNvCxnSpPr>
              <a:cxnSpLocks/>
              <a:stCxn id="83" idx="3"/>
              <a:endCxn id="80" idx="7"/>
            </p:cNvCxnSpPr>
            <p:nvPr/>
          </p:nvCxnSpPr>
          <p:spPr>
            <a:xfrm flipH="1">
              <a:off x="1313690" y="4700799"/>
              <a:ext cx="462147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58E3CE-69BC-036D-6E04-6A48080DD7BF}"/>
                </a:ext>
              </a:extLst>
            </p:cNvPr>
            <p:cNvCxnSpPr>
              <a:cxnSpLocks/>
              <a:stCxn id="83" idx="5"/>
              <a:endCxn id="81" idx="1"/>
            </p:cNvCxnSpPr>
            <p:nvPr/>
          </p:nvCxnSpPr>
          <p:spPr>
            <a:xfrm>
              <a:off x="2030395" y="4700799"/>
              <a:ext cx="462150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250DC0-9542-77A0-4E36-B4AF45E5E55E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05E2406-C235-81D7-10A0-FEB3CE6EF696}"/>
                </a:ext>
              </a:extLst>
            </p:cNvPr>
            <p:cNvCxnSpPr>
              <a:cxnSpLocks/>
              <a:stCxn id="86" idx="6"/>
              <a:endCxn id="81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24C472-6ADF-63A8-5DA6-ED5BEB5F92DA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F82627-2C08-DF77-DB39-7DB0748D1FDE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DA90AF6-D740-EA4B-1890-384F44D73B8E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Supporting the Vision of Coherent Science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b="1" dirty="0"/>
              <a:t>Ancestors</a:t>
            </a:r>
            <a:r>
              <a:rPr lang="en-US" dirty="0"/>
              <a:t>: parent-child relationships in DAGs</a:t>
            </a:r>
          </a:p>
          <a:p>
            <a:r>
              <a:rPr lang="en-US" b="1" dirty="0"/>
              <a:t>Interaction</a:t>
            </a:r>
            <a:r>
              <a:rPr lang="en-US" dirty="0"/>
              <a:t>: </a:t>
            </a:r>
            <a:r>
              <a:rPr lang="en-SE" dirty="0"/>
              <a:t>moderated</a:t>
            </a:r>
            <a:r>
              <a:rPr lang="en-US" dirty="0"/>
              <a:t> inter-relationship </a:t>
            </a:r>
            <a:r>
              <a:rPr lang="en-SE" dirty="0"/>
              <a:t>between</a:t>
            </a:r>
            <a:r>
              <a:rPr lang="en-US" dirty="0"/>
              <a:t> two or more variables and an outcome</a:t>
            </a:r>
          </a:p>
          <a:p>
            <a:r>
              <a:rPr lang="en-US" b="1" dirty="0"/>
              <a:t>Hierarchical model</a:t>
            </a:r>
            <a:r>
              <a:rPr lang="en-US" dirty="0"/>
              <a:t>: partial pooling </a:t>
            </a:r>
          </a:p>
          <a:p>
            <a:r>
              <a:rPr lang="en-US" b="1" dirty="0"/>
              <a:t>Different types of regression</a:t>
            </a:r>
            <a:r>
              <a:rPr lang="en-US" dirty="0"/>
              <a:t>: regression</a:t>
            </a:r>
            <a:r>
              <a:rPr lang="en-SE" dirty="0"/>
              <a:t> models</a:t>
            </a:r>
            <a:r>
              <a:rPr lang="en-US" dirty="0"/>
              <a:t> for different outcome variable distributions</a:t>
            </a:r>
          </a:p>
          <a:p>
            <a:r>
              <a:rPr lang="en-US" b="1" dirty="0"/>
              <a:t>Bayesian data analysis</a:t>
            </a:r>
            <a:r>
              <a:rPr lang="en-US" dirty="0"/>
              <a:t>: advanced estimation technique</a:t>
            </a:r>
            <a:endParaRPr lang="en-SE" dirty="0"/>
          </a:p>
          <a:p>
            <a:pPr marL="0" indent="0">
              <a:buNone/>
            </a:pPr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87C1E37E-253D-0769-F2C9-F557922C8489}"/>
              </a:ext>
            </a:extLst>
          </p:cNvPr>
          <p:cNvSpPr/>
          <p:nvPr/>
        </p:nvSpPr>
        <p:spPr>
          <a:xfrm>
            <a:off x="928599" y="1607914"/>
            <a:ext cx="539201" cy="4802187"/>
          </a:xfrm>
          <a:prstGeom prst="downArrow">
            <a:avLst/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3DD2-8524-4E89-FB5F-5C9CE16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Reading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B1C-7C6D-4D18-F124-A07D960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4FE-E999-0789-94F4-EF2E9D4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559-4D79-BCCD-2F9F-DF2219D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72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D9DE9-91E9-F431-2EB7-641721D62C89}"/>
              </a:ext>
            </a:extLst>
          </p:cNvPr>
          <p:cNvGrpSpPr/>
          <p:nvPr/>
        </p:nvGrpSpPr>
        <p:grpSpPr>
          <a:xfrm>
            <a:off x="838200" y="1571080"/>
            <a:ext cx="6898500" cy="720000"/>
            <a:chOff x="838200" y="1571080"/>
            <a:chExt cx="6898500" cy="720000"/>
          </a:xfrm>
        </p:grpSpPr>
        <p:pic>
          <p:nvPicPr>
            <p:cNvPr id="10" name="Graphic 9" descr="Closed book with solid fill">
              <a:extLst>
                <a:ext uri="{FF2B5EF4-FFF2-40B4-BE49-F238E27FC236}">
                  <a16:creationId xmlns:a16="http://schemas.microsoft.com/office/drawing/2014/main" id="{33625F26-55F6-D59A-1BDB-955FEC2E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2D159-13D7-AC63-5688-5AFFB25A40E9}"/>
                </a:ext>
              </a:extLst>
            </p:cNvPr>
            <p:cNvSpPr txBox="1"/>
            <p:nvPr/>
          </p:nvSpPr>
          <p:spPr>
            <a:xfrm>
              <a:off x="1638796" y="1607914"/>
              <a:ext cx="6097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Pearl</a:t>
              </a:r>
              <a:r>
                <a:rPr lang="en-US" dirty="0"/>
                <a:t>, J., &amp; Mackenzie, D. (2018). </a:t>
              </a:r>
              <a:r>
                <a:rPr lang="en-US" i="1" dirty="0"/>
                <a:t>The book of why: the new science of cause and effect</a:t>
              </a:r>
              <a:r>
                <a:rPr lang="en-US" dirty="0"/>
                <a:t>. Basic books.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73E6E-76FC-5A35-E8F8-7017703193A6}"/>
              </a:ext>
            </a:extLst>
          </p:cNvPr>
          <p:cNvGrpSpPr/>
          <p:nvPr/>
        </p:nvGrpSpPr>
        <p:grpSpPr>
          <a:xfrm>
            <a:off x="838200" y="2332310"/>
            <a:ext cx="9654540" cy="720000"/>
            <a:chOff x="838200" y="1571080"/>
            <a:chExt cx="9654540" cy="720000"/>
          </a:xfrm>
        </p:grpSpPr>
        <p:pic>
          <p:nvPicPr>
            <p:cNvPr id="15" name="Graphic 14" descr="Closed book with solid fill">
              <a:extLst>
                <a:ext uri="{FF2B5EF4-FFF2-40B4-BE49-F238E27FC236}">
                  <a16:creationId xmlns:a16="http://schemas.microsoft.com/office/drawing/2014/main" id="{C1E5DAED-E988-F0E8-ED3A-9638FFA2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2FBD9-FA1F-FD46-F3AA-6F20EFB282B5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McElreath</a:t>
              </a:r>
              <a:r>
                <a:rPr lang="en-US" dirty="0"/>
                <a:t>, R. (2018). </a:t>
              </a:r>
              <a:r>
                <a:rPr lang="en-US" i="1" dirty="0"/>
                <a:t>Statistical rethinking: A Bayesian course with examples in R and Stan</a:t>
              </a:r>
              <a:r>
                <a:rPr lang="en-US" dirty="0"/>
                <a:t>. Chapman and Hall/CRC.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82DE3-2754-4D9A-4977-E72A6DD14831}"/>
              </a:ext>
            </a:extLst>
          </p:cNvPr>
          <p:cNvGrpSpPr/>
          <p:nvPr/>
        </p:nvGrpSpPr>
        <p:grpSpPr>
          <a:xfrm>
            <a:off x="838200" y="3125980"/>
            <a:ext cx="9654540" cy="720000"/>
            <a:chOff x="838200" y="1571080"/>
            <a:chExt cx="9654540" cy="720000"/>
          </a:xfrm>
        </p:grpSpPr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1C4DABFE-76D2-8D07-962D-7725E97B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F3D12-1F91-57FE-91D7-7FE88BD75F1D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Cinelli</a:t>
              </a:r>
              <a:r>
                <a:rPr lang="en-US" dirty="0"/>
                <a:t>, C., </a:t>
              </a:r>
              <a:r>
                <a:rPr lang="en-US" b="1" dirty="0"/>
                <a:t>Forney</a:t>
              </a:r>
              <a:r>
                <a:rPr lang="en-US" dirty="0"/>
                <a:t>, A., &amp; </a:t>
              </a:r>
              <a:r>
                <a:rPr lang="en-US" b="1" dirty="0"/>
                <a:t>Pearl</a:t>
              </a:r>
              <a:r>
                <a:rPr lang="en-US" dirty="0"/>
                <a:t>, J. (2024). A crash course in good and bad controls. </a:t>
              </a:r>
              <a:r>
                <a:rPr lang="en-US" i="1" dirty="0"/>
                <a:t>Sociological Methods &amp; Research</a:t>
              </a:r>
              <a:r>
                <a:rPr lang="en-US" dirty="0"/>
                <a:t>, </a:t>
              </a:r>
              <a:r>
                <a:rPr lang="en-US" i="1" dirty="0"/>
                <a:t>53</a:t>
              </a:r>
              <a:r>
                <a:rPr lang="en-US" dirty="0"/>
                <a:t>(3), 1071-1104.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1D1D3-72E6-8909-8354-A0C7CB84AAF6}"/>
              </a:ext>
            </a:extLst>
          </p:cNvPr>
          <p:cNvGrpSpPr/>
          <p:nvPr/>
        </p:nvGrpSpPr>
        <p:grpSpPr>
          <a:xfrm>
            <a:off x="838200" y="3931346"/>
            <a:ext cx="9654540" cy="720000"/>
            <a:chOff x="838200" y="1571080"/>
            <a:chExt cx="9654540" cy="720000"/>
          </a:xfrm>
        </p:grpSpPr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AD0CEB0A-C325-6826-1AF1-2288D5B1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8A9FF-ACBE-EFF1-0E9B-C4E004A53A0E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Siebert</a:t>
              </a:r>
              <a:r>
                <a:rPr lang="en-US" dirty="0"/>
                <a:t>, J. (2023). Applications of statistical causal inference in software engineering. </a:t>
              </a:r>
              <a:r>
                <a:rPr lang="en-US" i="1" dirty="0"/>
                <a:t>Information and Software Technology</a:t>
              </a:r>
              <a:r>
                <a:rPr lang="en-US" dirty="0"/>
                <a:t>, </a:t>
              </a:r>
              <a:r>
                <a:rPr lang="en-US" i="1" dirty="0"/>
                <a:t>159</a:t>
              </a:r>
              <a:r>
                <a:rPr lang="en-US" dirty="0"/>
                <a:t>, 107198.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244D0E-B91A-B2C0-F339-1ED3695628FA}"/>
              </a:ext>
            </a:extLst>
          </p:cNvPr>
          <p:cNvGrpSpPr/>
          <p:nvPr/>
        </p:nvGrpSpPr>
        <p:grpSpPr>
          <a:xfrm>
            <a:off x="838200" y="5482193"/>
            <a:ext cx="9845233" cy="923330"/>
            <a:chOff x="838200" y="1475037"/>
            <a:chExt cx="9845233" cy="923330"/>
          </a:xfrm>
        </p:grpSpPr>
        <p:pic>
          <p:nvPicPr>
            <p:cNvPr id="24" name="Graphic 23" descr="Document with solid fill">
              <a:extLst>
                <a:ext uri="{FF2B5EF4-FFF2-40B4-BE49-F238E27FC236}">
                  <a16:creationId xmlns:a16="http://schemas.microsoft.com/office/drawing/2014/main" id="{6B7C006B-21AE-F331-1F0D-37157C34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C4B8F0-6852-2072-E257-EBD05D95F91A}"/>
                </a:ext>
              </a:extLst>
            </p:cNvPr>
            <p:cNvSpPr txBox="1"/>
            <p:nvPr/>
          </p:nvSpPr>
          <p:spPr>
            <a:xfrm>
              <a:off x="1638796" y="1475037"/>
              <a:ext cx="90446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Torkar</a:t>
              </a:r>
              <a:r>
                <a:rPr lang="en-US" dirty="0"/>
                <a:t>, R., &amp; </a:t>
              </a:r>
              <a:r>
                <a:rPr lang="en-US" b="1" dirty="0"/>
                <a:t>Feldt</a:t>
              </a:r>
              <a:r>
                <a:rPr lang="en-US" dirty="0"/>
                <a:t>, R. (2022). Applying Bayesian analysis guidelines to empirical software engineering data: The case of programming languages and code quality. </a:t>
              </a:r>
              <a:r>
                <a:rPr lang="en-US" i="1" dirty="0"/>
                <a:t>ACM Transactions on Software Engineering and Methodology (TOSEM)</a:t>
              </a:r>
              <a:r>
                <a:rPr lang="en-US" dirty="0"/>
                <a:t>, </a:t>
              </a:r>
              <a:r>
                <a:rPr lang="en-US" i="1" dirty="0"/>
                <a:t>31</a:t>
              </a:r>
              <a:r>
                <a:rPr lang="en-US" dirty="0"/>
                <a:t>(3), 1-38.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AA5DB2-1C2B-A86A-062D-3C0BEE6F5C90}"/>
              </a:ext>
            </a:extLst>
          </p:cNvPr>
          <p:cNvGrpSpPr/>
          <p:nvPr/>
        </p:nvGrpSpPr>
        <p:grpSpPr>
          <a:xfrm>
            <a:off x="838200" y="4722748"/>
            <a:ext cx="9654540" cy="720000"/>
            <a:chOff x="838200" y="1571080"/>
            <a:chExt cx="9654540" cy="720000"/>
          </a:xfrm>
        </p:grpSpPr>
        <p:pic>
          <p:nvPicPr>
            <p:cNvPr id="30" name="Graphic 29" descr="Document with solid fill">
              <a:extLst>
                <a:ext uri="{FF2B5EF4-FFF2-40B4-BE49-F238E27FC236}">
                  <a16:creationId xmlns:a16="http://schemas.microsoft.com/office/drawing/2014/main" id="{10EFB38E-8CC5-DA03-D2DB-84532085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1F88B4-628A-99E5-8A49-958877EA6266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Feldt</a:t>
              </a:r>
              <a:r>
                <a:rPr lang="en-US" dirty="0"/>
                <a:t>, R., &amp; </a:t>
              </a:r>
              <a:r>
                <a:rPr lang="en-US" b="1" dirty="0"/>
                <a:t>Torkar</a:t>
              </a:r>
              <a:r>
                <a:rPr lang="en-US" dirty="0"/>
                <a:t>, R. (2019). Bayesian data analysis in empirical software engineering research. </a:t>
              </a:r>
              <a:r>
                <a:rPr lang="en-US" i="1" dirty="0"/>
                <a:t>IEEE Transactions on Software Engineering</a:t>
              </a:r>
              <a:r>
                <a:rPr lang="en-US" dirty="0"/>
                <a:t>, </a:t>
              </a:r>
              <a:r>
                <a:rPr lang="en-US" i="1" dirty="0"/>
                <a:t>47</a:t>
              </a:r>
              <a:r>
                <a:rPr lang="en-US" dirty="0"/>
                <a:t>(9), 1786-1810.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4611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522CE99-32AE-5F3B-70EF-2392B11C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2004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material is public and open</a:t>
            </a:r>
            <a:r>
              <a:rPr lang="en-SE" sz="2000" dirty="0"/>
              <a:t>-source on GitHub. Feel free to clone, fork, and share the study material.</a:t>
            </a:r>
          </a:p>
          <a:p>
            <a:pPr marL="0" indent="0">
              <a:buNone/>
            </a:pPr>
            <a:r>
              <a:rPr lang="en-SE" sz="2000" dirty="0"/>
              <a:t>Comments, requests, and additions are welcome.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1425A-B0C9-56D1-7977-43B281D7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72" y="1449386"/>
            <a:ext cx="7589979" cy="55127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72EC6-4633-C444-1A14-50638EB6FE96}"/>
              </a:ext>
            </a:extLst>
          </p:cNvPr>
          <p:cNvGrpSpPr/>
          <p:nvPr/>
        </p:nvGrpSpPr>
        <p:grpSpPr>
          <a:xfrm>
            <a:off x="4109272" y="805773"/>
            <a:ext cx="3533766" cy="444265"/>
            <a:chOff x="7967672" y="5336710"/>
            <a:chExt cx="3533766" cy="444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AF4A47-136E-BDD9-71CB-159BFC621559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2" name="Picture 1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C95E0FF-5A30-C392-C8C8-B358288E1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FDA95D-BE2D-670E-8C1C-CF6478220BBE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0084D76-615F-26F4-6432-95BC0FFC9596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Rectangle 10">
              <a:hlinkClick r:id="rId4"/>
              <a:extLst>
                <a:ext uri="{FF2B5EF4-FFF2-40B4-BE49-F238E27FC236}">
                  <a16:creationId xmlns:a16="http://schemas.microsoft.com/office/drawing/2014/main" id="{D9DFC362-D44D-E0E5-9415-DDE38D90B68B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5909461" y="6082541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139136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27.08.2025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">
      <a:dk1>
        <a:sysClr val="windowText" lastClr="000000"/>
      </a:dk1>
      <a:lt1>
        <a:srgbClr val="FFFFFF"/>
      </a:lt1>
      <a:dk2>
        <a:srgbClr val="003050"/>
      </a:dk2>
      <a:lt2>
        <a:srgbClr val="FFCB05"/>
      </a:lt2>
      <a:accent1>
        <a:srgbClr val="F15A22"/>
      </a:accent1>
      <a:accent2>
        <a:srgbClr val="7FB539"/>
      </a:accent2>
      <a:accent3>
        <a:srgbClr val="006C5C"/>
      </a:accent3>
      <a:accent4>
        <a:srgbClr val="5D6F7A"/>
      </a:accent4>
      <a:accent5>
        <a:srgbClr val="58B0E3"/>
      </a:accent5>
      <a:accent6>
        <a:srgbClr val="270089"/>
      </a:accent6>
      <a:hlink>
        <a:srgbClr val="00A99D"/>
      </a:hlink>
      <a:folHlink>
        <a:srgbClr val="48372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1410</TotalTime>
  <Words>6017</Words>
  <Application>Microsoft Office PowerPoint</Application>
  <PresentationFormat>Widescreen</PresentationFormat>
  <Paragraphs>990</Paragraphs>
  <Slides>73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Aptos</vt:lpstr>
      <vt:lpstr>Aptos Display</vt:lpstr>
      <vt:lpstr>Arial</vt:lpstr>
      <vt:lpstr>Cambria Math</vt:lpstr>
      <vt:lpstr>Office Theme</vt:lpstr>
      <vt:lpstr>Applied Statistical Causal Inference in Requirements Engineering</vt:lpstr>
      <vt:lpstr>Applied Statistical Causal Inference in Requirements Engineering</vt:lpstr>
      <vt:lpstr>Statistical Causal Inference</vt:lpstr>
      <vt:lpstr>Meet your Instructors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Basic Terminology</vt:lpstr>
      <vt:lpstr>Causal Modeling</vt:lpstr>
      <vt:lpstr>Simulations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Practical Example of Confounding</vt:lpstr>
      <vt:lpstr>Mediation: Pipes</vt:lpstr>
      <vt:lpstr>Mediation: Pipes</vt:lpstr>
      <vt:lpstr>Mediation: Pipes</vt:lpstr>
      <vt:lpstr>Mediation: Pipes</vt:lpstr>
      <vt:lpstr>Practical Example of Mediation</vt:lpstr>
      <vt:lpstr>Break</vt:lpstr>
      <vt:lpstr>Causal Inference II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Basic Types of Association</vt:lpstr>
      <vt:lpstr>Basic Types of Association</vt:lpstr>
      <vt:lpstr>Causal Modelling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Causal Modelling</vt:lpstr>
      <vt:lpstr>Causal Modelling</vt:lpstr>
      <vt:lpstr>Model Comparison</vt:lpstr>
      <vt:lpstr>Model Comparison</vt:lpstr>
      <vt:lpstr>Statistical Causal Inference for Requirements Engineering</vt:lpstr>
      <vt:lpstr>Conclusion</vt:lpstr>
      <vt:lpstr>Workflow for Statistical Causal Inference</vt:lpstr>
      <vt:lpstr>Scientific Workflow: Traditional</vt:lpstr>
      <vt:lpstr>Scientific Workflow: Better</vt:lpstr>
      <vt:lpstr>Scientific Workflow: Best</vt:lpstr>
      <vt:lpstr>A Vision of Coherent Science</vt:lpstr>
      <vt:lpstr>Supporting the Vision of Coherent Science</vt:lpstr>
      <vt:lpstr>Closing</vt:lpstr>
      <vt:lpstr>Limitations</vt:lpstr>
      <vt:lpstr>Reading list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69</cp:revision>
  <dcterms:created xsi:type="dcterms:W3CDTF">2025-04-03T06:42:22Z</dcterms:created>
  <dcterms:modified xsi:type="dcterms:W3CDTF">2025-08-27T10:18:17Z</dcterms:modified>
</cp:coreProperties>
</file>