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75" r:id="rId5"/>
    <p:sldId id="276" r:id="rId6"/>
    <p:sldId id="277" r:id="rId7"/>
    <p:sldId id="272" r:id="rId8"/>
    <p:sldId id="273" r:id="rId9"/>
    <p:sldId id="260" r:id="rId10"/>
    <p:sldId id="274" r:id="rId11"/>
    <p:sldId id="279" r:id="rId12"/>
    <p:sldId id="280" r:id="rId13"/>
    <p:sldId id="281" r:id="rId14"/>
    <p:sldId id="285" r:id="rId15"/>
    <p:sldId id="286" r:id="rId16"/>
    <p:sldId id="283" r:id="rId17"/>
    <p:sldId id="261" r:id="rId18"/>
    <p:sldId id="282" r:id="rId19"/>
    <p:sldId id="301" r:id="rId20"/>
    <p:sldId id="291" r:id="rId21"/>
    <p:sldId id="302" r:id="rId22"/>
    <p:sldId id="278" r:id="rId23"/>
    <p:sldId id="262" r:id="rId24"/>
    <p:sldId id="292" r:id="rId25"/>
    <p:sldId id="293" r:id="rId26"/>
    <p:sldId id="295" r:id="rId27"/>
    <p:sldId id="296" r:id="rId28"/>
    <p:sldId id="294" r:id="rId29"/>
    <p:sldId id="297" r:id="rId30"/>
    <p:sldId id="287" r:id="rId31"/>
    <p:sldId id="288" r:id="rId32"/>
    <p:sldId id="289" r:id="rId33"/>
    <p:sldId id="290" r:id="rId34"/>
    <p:sldId id="263" r:id="rId35"/>
    <p:sldId id="299" r:id="rId36"/>
    <p:sldId id="300" r:id="rId37"/>
    <p:sldId id="264" r:id="rId38"/>
    <p:sldId id="269" r:id="rId39"/>
    <p:sldId id="271" r:id="rId40"/>
    <p:sldId id="270" r:id="rId41"/>
    <p:sldId id="268" r:id="rId42"/>
    <p:sldId id="298" r:id="rId43"/>
    <p:sldId id="265" r:id="rId44"/>
    <p:sldId id="266" r:id="rId45"/>
    <p:sldId id="267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274"/>
            <p14:sldId id="279"/>
            <p14:sldId id="280"/>
            <p14:sldId id="281"/>
            <p14:sldId id="285"/>
            <p14:sldId id="286"/>
            <p14:sldId id="283"/>
          </p14:sldIdLst>
        </p14:section>
        <p14:section name="Causal Inference" id="{FDE2B447-3232-47F1-B5FA-B755FA67090E}">
          <p14:sldIdLst>
            <p14:sldId id="261"/>
            <p14:sldId id="282"/>
            <p14:sldId id="301"/>
            <p14:sldId id="291"/>
            <p14:sldId id="302"/>
            <p14:sldId id="278"/>
            <p14:sldId id="262"/>
            <p14:sldId id="292"/>
            <p14:sldId id="293"/>
            <p14:sldId id="295"/>
            <p14:sldId id="296"/>
            <p14:sldId id="294"/>
            <p14:sldId id="297"/>
            <p14:sldId id="287"/>
            <p14:sldId id="288"/>
            <p14:sldId id="289"/>
            <p14:sldId id="290"/>
          </p14:sldIdLst>
        </p14:section>
        <p14:section name="Conclusion" id="{C5B92FFC-5449-49F8-A611-238C54BE231E}">
          <p14:sldIdLst>
            <p14:sldId id="263"/>
            <p14:sldId id="299"/>
            <p14:sldId id="300"/>
          </p14:sldIdLst>
        </p14:section>
        <p14:section name="Outlook" id="{9BB8FC10-5208-42F1-964D-79F8A3003D50}">
          <p14:sldIdLst>
            <p14:sldId id="264"/>
            <p14:sldId id="269"/>
            <p14:sldId id="271"/>
            <p14:sldId id="270"/>
            <p14:sldId id="268"/>
            <p14:sldId id="298"/>
          </p14:sldIdLst>
        </p14:section>
        <p14:section name="Closing" id="{8FE90ED4-4DD4-49A3-BFD2-8159355FA4F9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D70"/>
    <a:srgbClr val="D0180A"/>
    <a:srgbClr val="00BFC4"/>
    <a:srgbClr val="F8766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19" autoAdjust="0"/>
  </p:normalViewPr>
  <p:slideViewPr>
    <p:cSldViewPr snapToGrid="0">
      <p:cViewPr>
        <p:scale>
          <a:sx n="125" d="100"/>
          <a:sy n="125" d="100"/>
        </p:scale>
        <p:origin x="16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whole tutorial was designed to teach applying causal inference to RE *research*, but it can also be used for RE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04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D562-5648-B9A5-E0C6-39B00A1B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F70B36-3F51-0DC2-E9F6-E3267475E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0453-FD96-AEA1-A152-674D33D8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A0B-ACD0-49D0-A6FA-765A96ED9790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58F11-99A0-F091-2110-98BD0F8B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A065F-014B-99F9-196B-645D6EA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A7627D-A1F9-AA57-D7FB-AF93CECD1F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AC3D87-0C65-FE9D-90A5-B10B3FEFB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AA08-A6E9-1E4E-1255-AB280ED5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6F7B-86A9-4494-A63D-9BD62DED037F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2C49F-D719-DC92-6244-4A40501A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5799-B8E7-6163-20F1-D72520758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D764-7575-6673-9793-BF2BC1D0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01FCA-C3B0-6CF1-544C-5817652923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4FCA7-B636-F881-7684-614E3D198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14FFBB-011F-971E-7F61-032BD705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6018A-B6F3-4669-A60E-275EFC10913D}" type="datetime1">
              <a:rPr lang="de-DE" smtClean="0"/>
              <a:t>29.04.2025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14775-DB07-A76A-7A0C-8C34A5B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393F-682D-30A0-43E1-0C9D81CD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2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62F8-5DFA-53B2-9845-379FB077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45EB1-B9D7-4140-CEDB-683589EE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5B2C3-5F0C-F9BB-7A3B-9E0CB5BD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AF577A-98A2-F980-C82D-D7F39C81F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F81EE-1F82-8911-1E90-4ADA28A39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376A9F-C72D-B35D-6FB6-9AAB3166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AE47-15F0-44ED-9082-02430EE1862C}" type="datetime1">
              <a:rPr lang="de-DE" smtClean="0"/>
              <a:t>29.04.2025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D63F2-D480-D135-B278-2DC541CC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28AF1-7957-3A49-25F0-EACF94EE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0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B86E5-083F-93C5-F478-F5D8402C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F02BC-E52B-C91F-AE5A-F7302208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28B1-AFAA-4D64-87CF-80928E3C88A7}" type="datetime1">
              <a:rPr lang="de-DE" smtClean="0"/>
              <a:t>29.04.2025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B97F5-7F65-C59F-4EF1-D8FD17E9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5602F-A260-DEEE-8A40-9EFE97A5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4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EA1F7-AF8A-FE01-8E15-07328C1D6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4F98-DA4D-46C7-974A-FF93C09B0FD4}" type="datetime1">
              <a:rPr lang="de-DE" smtClean="0"/>
              <a:t>29.04.2025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A64D-9F42-7DE6-AAC0-A71A4042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5A884-3CF8-83C3-ED81-6CB309B6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17B9-580D-17DE-56FC-4A2A898B2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4D56E-5FEB-A01D-7D4A-33AB0D46C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551BE-4547-290B-FEAA-9D5855A84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1CDE6-7498-E605-53E6-1194B53EA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B4E4C-5EC5-4821-A2DA-37F62D6F819F}" type="datetime1">
              <a:rPr lang="de-DE" smtClean="0"/>
              <a:t>29.04.2025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9BEA2-08EC-337A-B11C-249820BA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B35E-AF39-13DA-EE69-B77AD7D54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42CE-FDD5-5BA1-6303-A9C49255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702EE7-AAB4-7532-B3BF-E69920FBC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579E0-7E58-E8E2-4AC1-DB3701FC5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6D7F-E3D8-D6B0-41B6-9AC07848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A2E5A-7DC6-4BD8-9258-B12FA935CEBC}" type="datetime1">
              <a:rPr lang="de-DE" smtClean="0"/>
              <a:t>29.04.2025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36B61-A809-4A14-9259-0BF60FF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BF20B-C3B9-9ED2-9D7F-4D147945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88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Relationship Id="rId9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11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6.png"/><Relationship Id="rId4" Type="http://schemas.openxmlformats.org/officeDocument/2006/relationships/image" Target="../media/image52.sv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sv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60.png"/><Relationship Id="rId7" Type="http://schemas.openxmlformats.org/officeDocument/2006/relationships/image" Target="../media/image6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38.png"/><Relationship Id="rId4" Type="http://schemas.openxmlformats.org/officeDocument/2006/relationships/image" Target="../media/image52.svg"/><Relationship Id="rId9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32CBEF-4893-827C-5C86-15871F0B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BF99CD-224A-4802-9144-DD192E2D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Factor</a:t>
            </a:r>
            <a:r>
              <a:rPr lang="en-US" dirty="0"/>
              <a:t>: a variable projecting a construct onto a value (e.g., document reading technique, identified defects)</a:t>
            </a:r>
          </a:p>
          <a:p>
            <a:pPr lvl="1"/>
            <a:r>
              <a:rPr lang="en-US" b="1" dirty="0"/>
              <a:t>Type</a:t>
            </a:r>
            <a:r>
              <a:rPr lang="en-US" dirty="0"/>
              <a:t>: level of measurement of the data type (i.e., nominal, ordinal, interval, ratio)</a:t>
            </a:r>
          </a:p>
          <a:p>
            <a:pPr lvl="1"/>
            <a:r>
              <a:rPr lang="en-US" b="1" dirty="0"/>
              <a:t>Exposure/Treatment</a:t>
            </a:r>
            <a:r>
              <a:rPr lang="en-US" dirty="0"/>
              <a:t> &amp; </a:t>
            </a:r>
            <a:r>
              <a:rPr lang="en-US" b="1" dirty="0"/>
              <a:t>Outcome</a:t>
            </a:r>
            <a:r>
              <a:rPr lang="en-US" dirty="0"/>
              <a:t>: main independent variable and main dependent variable</a:t>
            </a:r>
          </a:p>
          <a:p>
            <a:r>
              <a:rPr lang="en-US" b="1" dirty="0"/>
              <a:t>Phenomenon</a:t>
            </a:r>
            <a:r>
              <a:rPr lang="en-US" dirty="0"/>
              <a:t>: treatment-outcome-pair of interest (e.g., document reading technique → identified defects)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AC82-99EB-ED77-CCDB-2360EA73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76D38-7063-A97A-7F39-A6BE05CA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9C40A-BFCC-3404-7478-4B8CD7C9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19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8365"/>
          <a:stretch/>
        </p:blipFill>
        <p:spPr>
          <a:xfrm>
            <a:off x="6391626" y="4376468"/>
            <a:ext cx="1990725" cy="18972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200664" y="3430908"/>
            <a:ext cx="4114801" cy="1356221"/>
            <a:chOff x="3646626" y="2993962"/>
            <a:chExt cx="4114801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646626" y="2993962"/>
              <a:ext cx="4114801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1141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093" t="-4444" r="-3351" b="-377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(5+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∗5, 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203" t="-4444" r="-1375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017F9C-FC15-9D83-D3ED-C2C61A2968CE}"/>
                  </a:ext>
                </a:extLst>
              </p:cNvPr>
              <p:cNvSpPr txBox="1"/>
              <p:nvPr/>
            </p:nvSpPr>
            <p:spPr>
              <a:xfrm>
                <a:off x="1287836" y="5540368"/>
                <a:ext cx="21350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Normal distribution </a:t>
                </a:r>
                <a14:m>
                  <m:oMath xmlns:m="http://schemas.openxmlformats.org/officeDocument/2006/math"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v-SE" b="0" i="1" smtClean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v-SE" b="0" i="1" smtClean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017F9C-FC15-9D83-D3ED-C2C61A296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836" y="5540368"/>
                <a:ext cx="2135028" cy="646331"/>
              </a:xfrm>
              <a:prstGeom prst="rect">
                <a:avLst/>
              </a:prstGeom>
              <a:blipFill>
                <a:blip r:embed="rId8"/>
                <a:stretch>
                  <a:fillRect l="-1143" t="-4717" r="-4286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2093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8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B0A2AB85-B86B-5271-02E9-E2F79959A0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79" y="2854463"/>
            <a:ext cx="3599695" cy="1078994"/>
          </a:xfrm>
          <a:prstGeom prst="rect">
            <a:avLst/>
          </a:prstGeom>
        </p:spPr>
      </p:pic>
      <p:pic>
        <p:nvPicPr>
          <p:cNvPr id="73" name="Picture 72" descr="A graph of a graph&#10;&#10;AI-generated content may be incorrect.">
            <a:extLst>
              <a:ext uri="{FF2B5EF4-FFF2-40B4-BE49-F238E27FC236}">
                <a16:creationId xmlns:a16="http://schemas.microsoft.com/office/drawing/2014/main" id="{92A21FFF-7671-844D-FA2D-05A2DC33AB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679" y="4189356"/>
            <a:ext cx="3599695" cy="1978156"/>
          </a:xfrm>
          <a:prstGeom prst="rect">
            <a:avLst/>
          </a:prstGeom>
        </p:spPr>
      </p:pic>
      <p:pic>
        <p:nvPicPr>
          <p:cNvPr id="69" name="Picture 68" descr="A graph of a graph&#10;&#10;AI-generated content may be incorrect.">
            <a:extLst>
              <a:ext uri="{FF2B5EF4-FFF2-40B4-BE49-F238E27FC236}">
                <a16:creationId xmlns:a16="http://schemas.microsoft.com/office/drawing/2014/main" id="{66C514EA-A4B1-2EE7-C3D4-31AB578102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070" y="4183222"/>
            <a:ext cx="3599695" cy="2517653"/>
          </a:xfrm>
          <a:prstGeom prst="rect">
            <a:avLst/>
          </a:prstGeom>
        </p:spPr>
      </p:pic>
      <p:sp>
        <p:nvSpPr>
          <p:cNvPr id="78" name="Right Brace 77">
            <a:extLst>
              <a:ext uri="{FF2B5EF4-FFF2-40B4-BE49-F238E27FC236}">
                <a16:creationId xmlns:a16="http://schemas.microsoft.com/office/drawing/2014/main" id="{A6A60A26-87BE-5633-0F88-5392711DAC0C}"/>
              </a:ext>
            </a:extLst>
          </p:cNvPr>
          <p:cNvSpPr/>
          <p:nvPr/>
        </p:nvSpPr>
        <p:spPr>
          <a:xfrm rot="16200000">
            <a:off x="9956516" y="3675819"/>
            <a:ext cx="88982" cy="1262026"/>
          </a:xfrm>
          <a:prstGeom prst="rightBrace">
            <a:avLst/>
          </a:prstGeom>
          <a:ln>
            <a:solidFill>
              <a:srgbClr val="D0180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180A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10001009" y="4268921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791584" y="4285590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27163" y="3966256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163" y="3966256"/>
                <a:ext cx="54768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78163" y="3941037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163" y="3941037"/>
                <a:ext cx="1481680" cy="307777"/>
              </a:xfrm>
              <a:prstGeom prst="rect">
                <a:avLst/>
              </a:prstGeom>
              <a:blipFill>
                <a:blip r:embed="rId1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ight Brace 85">
            <a:extLst>
              <a:ext uri="{FF2B5EF4-FFF2-40B4-BE49-F238E27FC236}">
                <a16:creationId xmlns:a16="http://schemas.microsoft.com/office/drawing/2014/main" id="{1D879129-FDEA-4BC0-F963-95138A47A1A9}"/>
              </a:ext>
            </a:extLst>
          </p:cNvPr>
          <p:cNvSpPr/>
          <p:nvPr/>
        </p:nvSpPr>
        <p:spPr>
          <a:xfrm rot="16200000">
            <a:off x="10747093" y="3732325"/>
            <a:ext cx="88982" cy="1262026"/>
          </a:xfrm>
          <a:prstGeom prst="rightBrace">
            <a:avLst/>
          </a:prstGeom>
          <a:ln>
            <a:solidFill>
              <a:srgbClr val="006D7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0180A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5" y="4109019"/>
            <a:ext cx="1071524" cy="26744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794" y="1885065"/>
            <a:ext cx="10515600" cy="169298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673819" y="596932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56718" y="3609000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34955" y="297248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16761" y="386030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D5110A-1D29-C307-40B8-2073A5883FD7}"/>
              </a:ext>
            </a:extLst>
          </p:cNvPr>
          <p:cNvGrpSpPr/>
          <p:nvPr/>
        </p:nvGrpSpPr>
        <p:grpSpPr>
          <a:xfrm>
            <a:off x="1100483" y="2972483"/>
            <a:ext cx="4114801" cy="1356221"/>
            <a:chOff x="3646626" y="2993962"/>
            <a:chExt cx="4114801" cy="135622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2C18ED3-1874-EDB8-A2CE-488E3A7F2047}"/>
                </a:ext>
              </a:extLst>
            </p:cNvPr>
            <p:cNvSpPr/>
            <p:nvPr/>
          </p:nvSpPr>
          <p:spPr>
            <a:xfrm>
              <a:off x="3646626" y="2993962"/>
              <a:ext cx="4114801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5" name="Graphic 14" descr="Normal Distribution with solid fill">
              <a:extLst>
                <a:ext uri="{FF2B5EF4-FFF2-40B4-BE49-F238E27FC236}">
                  <a16:creationId xmlns:a16="http://schemas.microsoft.com/office/drawing/2014/main" id="{1E341443-F578-07BE-7DF6-58B0B06C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51141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434D1C-D29F-FE02-4AE0-52325D5F6C8D}"/>
                    </a:ext>
                  </a:extLst>
                </p:cNvPr>
                <p:cNvSpPr txBox="1"/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5434D1C-D29F-FE02-4AE0-52325D5F6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423" y="3608020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8F9A81-5FD1-0F50-AE2E-42B5CD02BFA7}"/>
                    </a:ext>
                  </a:extLst>
                </p:cNvPr>
                <p:cNvSpPr txBox="1"/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(5+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∗5, 2)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58F9A81-5FD1-0F50-AE2E-42B5CD02B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1141" y="3925631"/>
                  <a:ext cx="354686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03" t="-2174" r="-1375" b="-326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26173" y="3650592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173" y="3650592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96718" y="342900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43317" y="342900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287727" y="4284600"/>
            <a:ext cx="213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8422755" y="3958369"/>
            <a:ext cx="377263" cy="51089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610600" y="3609000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503420" y="3844491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3" y="4196011"/>
            <a:ext cx="183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19" y="4152787"/>
            <a:ext cx="397674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315978" y="4196011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9717-431B-2210-A855-58DE168C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B42AD-5FF6-3C6B-154B-70788EB47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C80CB-5BD2-3956-909D-A2041B01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1FFD-70A7-10CA-9A83-4FBE423C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FD41D1F-7602-7F07-35E0-1934F853A35E}"/>
              </a:ext>
            </a:extLst>
          </p:cNvPr>
          <p:cNvGrpSpPr/>
          <p:nvPr/>
        </p:nvGrpSpPr>
        <p:grpSpPr>
          <a:xfrm>
            <a:off x="838200" y="1660056"/>
            <a:ext cx="2403652" cy="1794076"/>
            <a:chOff x="4894174" y="3429000"/>
            <a:chExt cx="2403652" cy="179407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F2F7E76-127D-D9A7-51FC-5ED2FD74E8B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C5E22F-7AFF-5652-0A6A-3B6679FF954A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467B303C-4B79-D573-07FA-AEF23C2D3D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1C019A6-0B2B-E0D6-F978-6D56F7FD709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Phenomenon</a:t>
              </a:r>
            </a:p>
            <a:p>
              <a:pPr algn="ctr"/>
              <a:r>
                <a:rPr lang="en-US" sz="1200" dirty="0"/>
                <a:t>Creating an assumed causal DAG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26F5BA-6967-2256-4E40-EC522262FA82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43E26FF-AFE0-EE31-189D-5D6CF0B95A2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52F06A2-8407-DBED-CC5B-A0025F0EC54E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BADB9B7-3DB9-38A5-CD8E-5F00DFCCF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934965F-ADF6-1CB2-8660-3DBC1C974024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a statistical model and running a regression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BCE0A1-8296-1C32-813A-108808F68FCC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38539E-D26E-43D5-8B2E-F147C546F6B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DD5C1A8-09B2-4689-B36B-3235392BE5A7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1B18E834-75F1-FE16-944F-9EB618274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C942F53-C749-0A4D-33A4-9901E698015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770D6C-3AF5-AE96-61AA-1E9C1D99ACE7}"/>
              </a:ext>
            </a:extLst>
          </p:cNvPr>
          <p:cNvGrpSpPr/>
          <p:nvPr/>
        </p:nvGrpSpPr>
        <p:grpSpPr>
          <a:xfrm>
            <a:off x="8451174" y="1660056"/>
            <a:ext cx="2403652" cy="1794076"/>
            <a:chOff x="4894174" y="3429000"/>
            <a:chExt cx="2403652" cy="179407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1FE594-5E63-A252-D159-88A91E7E235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C9A9EF2-039B-12D3-38EA-5FA34399F4C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4D9EF501-1379-4E65-CBA5-2250127D3B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7B53C60-EB36-425F-20AB-DD049D71F40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Reveal</a:t>
              </a:r>
            </a:p>
            <a:p>
              <a:pPr algn="ctr"/>
              <a:r>
                <a:rPr lang="en-US" sz="1200" dirty="0"/>
                <a:t>Revealing the actual causal DAG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3982014-ACAC-C267-48B0-43B2B6A14649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2B4E55-9C28-5C4D-C554-AF117EA85F0E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CB8D05-863A-7830-6990-9E8496766E4F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89B08108-FC4A-40B4-6C99-C16C11BEA937}"/>
              </a:ext>
            </a:extLst>
          </p:cNvPr>
          <p:cNvSpPr/>
          <p:nvPr/>
        </p:nvSpPr>
        <p:spPr>
          <a:xfrm>
            <a:off x="1312406" y="444616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170907-2FD5-C0B1-C07D-FFBDB2F9F350}"/>
              </a:ext>
            </a:extLst>
          </p:cNvPr>
          <p:cNvSpPr/>
          <p:nvPr/>
        </p:nvSpPr>
        <p:spPr>
          <a:xfrm>
            <a:off x="2392406" y="444616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DD740-8813-622F-9D67-595FD9CEF02B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1672406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F03EEF7-5073-9CA6-FE5B-A41BD36BE779}"/>
              </a:ext>
            </a:extLst>
          </p:cNvPr>
          <p:cNvSpPr txBox="1"/>
          <p:nvPr/>
        </p:nvSpPr>
        <p:spPr>
          <a:xfrm>
            <a:off x="1076580" y="386670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1F6427-E809-AF69-E433-8FE2FF465ADA}"/>
              </a:ext>
            </a:extLst>
          </p:cNvPr>
          <p:cNvSpPr txBox="1"/>
          <p:nvPr/>
        </p:nvSpPr>
        <p:spPr>
          <a:xfrm>
            <a:off x="1434886" y="489050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A19FB5A-FE11-8DE1-A226-CD14B2E2FF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180" y="4338875"/>
            <a:ext cx="1798324" cy="71932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39A8CF-FD54-84E1-B422-1FFCA9CC7EEE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9473000" y="462616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C58606-EDB5-B70F-AA99-66D4158915F7}"/>
              </a:ext>
            </a:extLst>
          </p:cNvPr>
          <p:cNvSpPr txBox="1"/>
          <p:nvPr/>
        </p:nvSpPr>
        <p:spPr>
          <a:xfrm>
            <a:off x="8877174" y="3930060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9966DD-39CE-BB29-75A0-32544B5A9D69}"/>
              </a:ext>
            </a:extLst>
          </p:cNvPr>
          <p:cNvSpPr txBox="1"/>
          <p:nvPr/>
        </p:nvSpPr>
        <p:spPr>
          <a:xfrm>
            <a:off x="9120766" y="4893345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/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CE4AFDA-2A73-13F9-1D57-E58240823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917" y="4630365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E3A1435-32C5-6A7B-2293-7A21A65E79D8}"/>
              </a:ext>
            </a:extLst>
          </p:cNvPr>
          <p:cNvSpPr/>
          <p:nvPr/>
        </p:nvSpPr>
        <p:spPr>
          <a:xfrm>
            <a:off x="9113000" y="4446160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EA3C15D-1D95-3984-AD10-08F948D2E867}"/>
              </a:ext>
            </a:extLst>
          </p:cNvPr>
          <p:cNvSpPr/>
          <p:nvPr/>
        </p:nvSpPr>
        <p:spPr>
          <a:xfrm>
            <a:off x="10193000" y="4446160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/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987BA8C-E0D1-1C00-0995-0DE767F06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324" y="4429485"/>
                <a:ext cx="2133789" cy="276999"/>
              </a:xfrm>
              <a:prstGeom prst="rect">
                <a:avLst/>
              </a:prstGeom>
              <a:blipFill>
                <a:blip r:embed="rId11"/>
                <a:stretch>
                  <a:fillRect l="-3714" t="-4444" r="-37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18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Confounding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</a:t>
            </a:r>
          </a:p>
          <a:p>
            <a:r>
              <a:rPr lang="sv-SE" dirty="0"/>
              <a:t>(</a:t>
            </a:r>
            <a:r>
              <a:rPr lang="sv-SE" dirty="0" err="1"/>
              <a:t>assumed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DAG </a:t>
            </a:r>
            <a:r>
              <a:rPr lang="sv-SE" dirty="0" err="1"/>
              <a:t>of</a:t>
            </a:r>
            <a:r>
              <a:rPr lang="sv-SE" dirty="0"/>
              <a:t> x-&gt;y and z-&gt;y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</a:p>
          <a:p>
            <a:r>
              <a:rPr lang="sv-SE" dirty="0"/>
              <a:t>(</a:t>
            </a:r>
            <a:r>
              <a:rPr lang="sv-SE" dirty="0" err="1"/>
              <a:t>running</a:t>
            </a:r>
            <a:r>
              <a:rPr lang="sv-SE" dirty="0"/>
              <a:t> </a:t>
            </a:r>
            <a:r>
              <a:rPr lang="sv-SE" dirty="0" err="1"/>
              <a:t>y~x</a:t>
            </a:r>
            <a:r>
              <a:rPr lang="sv-SE" dirty="0"/>
              <a:t> and </a:t>
            </a:r>
            <a:r>
              <a:rPr lang="sv-SE" dirty="0" err="1"/>
              <a:t>y~x+z</a:t>
            </a:r>
            <a:r>
              <a:rPr lang="sv-SE" dirty="0"/>
              <a:t> and </a:t>
            </a:r>
            <a:r>
              <a:rPr lang="sv-SE" dirty="0" err="1"/>
              <a:t>comparing</a:t>
            </a:r>
            <a:r>
              <a:rPr lang="sv-SE" dirty="0"/>
              <a:t> the </a:t>
            </a:r>
            <a:r>
              <a:rPr lang="sv-SE" dirty="0" err="1"/>
              <a:t>results</a:t>
            </a:r>
            <a:r>
              <a:rPr lang="sv-SE" dirty="0"/>
              <a:t>)</a:t>
            </a:r>
          </a:p>
          <a:p>
            <a:r>
              <a:rPr lang="sv-SE" dirty="0"/>
              <a:t>(</a:t>
            </a:r>
            <a:r>
              <a:rPr lang="sv-SE" dirty="0" err="1"/>
              <a:t>revealing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DAG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includes</a:t>
            </a:r>
            <a:r>
              <a:rPr lang="sv-SE" dirty="0"/>
              <a:t> z-&gt;x)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(inozemtseva-2014-icse)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Mediation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211C-897F-A9AF-D1D7-F19B48FD3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 passive voice (PV), </a:t>
            </a:r>
            <a:r>
              <a:rPr lang="sv-SE" dirty="0" err="1"/>
              <a:t>missing</a:t>
            </a:r>
            <a:r>
              <a:rPr lang="sv-SE" dirty="0"/>
              <a:t> associations (MA), and </a:t>
            </a:r>
            <a:r>
              <a:rPr lang="sv-SE" dirty="0" err="1"/>
              <a:t>missing</a:t>
            </a:r>
            <a:r>
              <a:rPr lang="sv-SE" dirty="0"/>
              <a:t> </a:t>
            </a:r>
            <a:r>
              <a:rPr lang="sv-SE" dirty="0" err="1"/>
              <a:t>entities</a:t>
            </a:r>
            <a:r>
              <a:rPr lang="sv-SE" dirty="0"/>
              <a:t> (ME)</a:t>
            </a:r>
          </a:p>
          <a:p>
            <a:r>
              <a:rPr lang="en-US" dirty="0"/>
              <a:t>(assuming PV -&gt; MA and PV -&gt; ME)</a:t>
            </a:r>
          </a:p>
          <a:p>
            <a:r>
              <a:rPr lang="en-US" dirty="0"/>
              <a:t>(running MA ~ PV with a positive result)</a:t>
            </a:r>
          </a:p>
          <a:p>
            <a:r>
              <a:rPr lang="en-US" dirty="0"/>
              <a:t>(however: effect is actually 0)</a:t>
            </a:r>
          </a:p>
          <a:p>
            <a:r>
              <a:rPr lang="en-US" dirty="0"/>
              <a:t>(actual DAG also includes ME -&gt; MA)</a:t>
            </a:r>
          </a:p>
          <a:p>
            <a:pPr marL="0" indent="0">
              <a:buNone/>
            </a:pPr>
            <a:r>
              <a:rPr lang="en-US" dirty="0"/>
              <a:t>Direct effects =!= total effect (other examples: mediation is in the opposite direction of the direct effect)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22B41-310C-5254-BFA7-C5F6782C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Mediation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3D802-A198-78E6-F67C-707DC614B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0B8E-A9AB-4C56-3D96-38274288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1B0F-1A31-E711-E63F-C0171F69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60DD5-F7C9-7E04-A7DC-57E2A928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10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Break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5373B-72C7-EE44-93D8-505C70BC9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AD32345-75DD-563C-5705-BD033D10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Variables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10B6BC-D402-673F-1860-9D0F940BA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pPr marL="0" indent="0">
              <a:buNone/>
            </a:pPr>
            <a:r>
              <a:rPr lang="sv-SE" dirty="0"/>
              <a:t>Common </a:t>
            </a:r>
            <a:r>
              <a:rPr lang="sv-SE" dirty="0" err="1"/>
              <a:t>conception</a:t>
            </a:r>
            <a:r>
              <a:rPr lang="sv-SE" dirty="0"/>
              <a:t>: it is </a:t>
            </a:r>
            <a:r>
              <a:rPr lang="sv-SE" dirty="0" err="1"/>
              <a:t>safe</a:t>
            </a:r>
            <a:r>
              <a:rPr lang="sv-SE" dirty="0"/>
              <a:t> to </a:t>
            </a:r>
            <a:r>
              <a:rPr lang="sv-SE" dirty="0" err="1"/>
              <a:t>include</a:t>
            </a:r>
            <a:r>
              <a:rPr lang="sv-SE" dirty="0"/>
              <a:t> all pre-</a:t>
            </a:r>
            <a:r>
              <a:rPr lang="sv-SE" dirty="0" err="1"/>
              <a:t>treatment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.</a:t>
            </a:r>
          </a:p>
          <a:p>
            <a:pPr marL="0" indent="0">
              <a:buNone/>
            </a:pPr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this</a:t>
            </a:r>
            <a:r>
              <a:rPr lang="sv-SE" dirty="0"/>
              <a:t> is not the </a:t>
            </a:r>
            <a:r>
              <a:rPr lang="sv-SE" dirty="0" err="1"/>
              <a:t>case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830-CA89-6B67-C319-BFEDEF45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CEED-B0A3-FB24-8CDE-2DE8A1BD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E746A-7904-6F5B-65D0-FD2EABCB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2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9D1B-BB61-1604-F62C-08E0A351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Collider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7217F-5F79-A7C7-D055-E5416001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Example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known</a:t>
            </a:r>
            <a:r>
              <a:rPr lang="sv-SE" dirty="0"/>
              <a:t> as </a:t>
            </a:r>
            <a:r>
              <a:rPr lang="sv-SE" dirty="0" err="1"/>
              <a:t>Berkson’s</a:t>
            </a:r>
            <a:r>
              <a:rPr lang="sv-SE" dirty="0"/>
              <a:t> paradox/</a:t>
            </a:r>
            <a:r>
              <a:rPr lang="sv-SE" dirty="0" err="1"/>
              <a:t>fallacy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6188-7DD4-0379-2C6A-A22EE0A0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AD9F-E5E1-5B2A-1D5B-2140E922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BA98-F464-6C5A-B381-1F65FF09A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38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207915" y="3756524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86811" y="3756524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253011" y="3756524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320464" cy="976286"/>
            <a:chOff x="1104536" y="3332345"/>
            <a:chExt cx="3320464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302000" y="3635822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848106" cy="976286"/>
            <a:chOff x="1104537" y="4314965"/>
            <a:chExt cx="2848106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304902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3230216" cy="976286"/>
            <a:chOff x="1104538" y="5314724"/>
            <a:chExt cx="3230216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305305" y="5739684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4992037" y="3057174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8153404" y="3052780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5604304" y="3440066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5604304" y="4499251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5604304" y="5563853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8610600" y="3427508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8610600" y="4486693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8610600" y="5551295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general framework to derive statistical models from causal models uses d-separation. Its outcome is the </a:t>
            </a:r>
            <a:r>
              <a:rPr lang="en-US" i="1" dirty="0"/>
              <a:t>adjustment set</a:t>
            </a:r>
            <a:r>
              <a:rPr lang="en-US" dirty="0"/>
              <a:t>, i.e., the set of variables to control statistically in order to </a:t>
            </a:r>
            <a:r>
              <a:rPr lang="en-US" dirty="0" err="1"/>
              <a:t>deconfound</a:t>
            </a:r>
            <a:r>
              <a:rPr lang="en-US" dirty="0"/>
              <a:t> the causal effect between the exposure and the outcome.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Imperative</a:t>
            </a:r>
            <a:r>
              <a:rPr lang="sv-SE" dirty="0"/>
              <a:t> for </a:t>
            </a:r>
            <a:r>
              <a:rPr lang="sv-SE" dirty="0" err="1"/>
              <a:t>drawing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</a:t>
            </a:r>
            <a:r>
              <a:rPr lang="sv-SE" dirty="0" err="1"/>
              <a:t>through</a:t>
            </a:r>
            <a:r>
              <a:rPr lang="sv-SE" dirty="0"/>
              <a:t>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is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data.</a:t>
            </a:r>
          </a:p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5625218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 using d-separation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Scientific</a:t>
            </a:r>
            <a:r>
              <a:rPr lang="sv-SE" dirty="0"/>
              <a:t> 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(</a:t>
            </a:r>
            <a:r>
              <a:rPr lang="sv-SE" dirty="0" err="1"/>
              <a:t>Causal</a:t>
            </a:r>
            <a:r>
              <a:rPr lang="sv-SE" dirty="0"/>
              <a:t> workflow)</a:t>
            </a:r>
          </a:p>
          <a:p>
            <a:r>
              <a:rPr lang="sv-SE" dirty="0" err="1"/>
              <a:t>Report</a:t>
            </a:r>
            <a:r>
              <a:rPr lang="sv-SE" dirty="0"/>
              <a:t> </a:t>
            </a:r>
            <a:r>
              <a:rPr lang="sv-SE" dirty="0" err="1"/>
              <a:t>anaylsis</a:t>
            </a:r>
            <a:endParaRPr lang="sv-SE" dirty="0"/>
          </a:p>
          <a:p>
            <a:r>
              <a:rPr lang="sv-SE" dirty="0" err="1"/>
              <a:t>Compare</a:t>
            </a:r>
            <a:r>
              <a:rPr lang="sv-SE" dirty="0"/>
              <a:t> </a:t>
            </a:r>
            <a:r>
              <a:rPr lang="sv-SE" dirty="0" err="1"/>
              <a:t>hypotheses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92BD-0D6F-BE7C-7755-464B0439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Outlook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C5389-C59D-1EBF-53B2-0B5E9D1EA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Applications and Further Reading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0472C-413A-FA4F-30E2-3992298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0A62-F09B-1264-1865-8823CC71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8DC84-DA46-B0CB-4655-C3BD21E3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92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37A56C-D953-82A6-A9B1-14649807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EA5A94-1AED-C848-113C-8176DE0A3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model comparison lends itself to a transparent evolution of empirical evidence about a phenomenon resulting in a more robust variance theory.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0F45-71BB-C0FC-C9DC-BC674710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9FD3-7D0B-6D23-1397-5C7E1340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59A2-8AFC-6E00-2F20-E6A9B990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AAC6-A2A5-07BB-EAFF-FE362C2974BB}"/>
              </a:ext>
            </a:extLst>
          </p:cNvPr>
          <p:cNvSpPr txBox="1"/>
          <p:nvPr/>
        </p:nvSpPr>
        <p:spPr>
          <a:xfrm>
            <a:off x="838200" y="553063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Frattini, J., Fischbach, J., Fucci, D., Unterkalmsteiner, M., &amp; Mendez, D. (2024). Replications, Revisions, and </a:t>
            </a:r>
            <a:r>
              <a:rPr lang="en-US" sz="1200" dirty="0" err="1"/>
              <a:t>Reanalyses</a:t>
            </a:r>
            <a:r>
              <a:rPr lang="en-US" sz="1200" dirty="0"/>
              <a:t>: Managing Variance Theories in Software Engineering.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arXiv:2412.12634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622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Variance Theories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0654-B77D-8016-A924-DFB27C93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for </a:t>
            </a:r>
            <a:r>
              <a:rPr lang="sv-SE" dirty="0" err="1"/>
              <a:t>Requirements</a:t>
            </a:r>
            <a:r>
              <a:rPr lang="sv-SE" dirty="0"/>
              <a:t> </a:t>
            </a:r>
            <a:r>
              <a:rPr lang="sv-SE" dirty="0" err="1"/>
              <a:t>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1662-1295-5DC6-1A2F-805B39EA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reference</a:t>
            </a:r>
            <a:r>
              <a:rPr lang="sv-SE" dirty="0"/>
              <a:t> to CauSE-25-3)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2663B-F13E-9D7E-FC04-2D6F917F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1AC17-3609-8B06-5914-70855781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902BF-5B4E-2A0B-6761-CE707977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86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89641E-E9C1-B740-61BA-2D95BD4A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Reading 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1AEDDC-AB7A-3745-623D-18D396FAD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Pearl</a:t>
            </a:r>
            <a:r>
              <a:rPr lang="en-US" dirty="0"/>
              <a:t>, J., &amp; Mackenzie, D. (2018). </a:t>
            </a:r>
            <a:r>
              <a:rPr lang="en-US" i="1" dirty="0"/>
              <a:t>The book of why: the new science of cause and effect</a:t>
            </a:r>
            <a:r>
              <a:rPr lang="en-US" dirty="0"/>
              <a:t>. Basic books.</a:t>
            </a:r>
          </a:p>
          <a:p>
            <a:r>
              <a:rPr lang="en-US" b="1" dirty="0" err="1"/>
              <a:t>McElreath</a:t>
            </a:r>
            <a:r>
              <a:rPr lang="en-US" dirty="0"/>
              <a:t>, R. (2018). </a:t>
            </a:r>
            <a:r>
              <a:rPr lang="en-US" i="1" dirty="0"/>
              <a:t>Statistical rethinking: A Bayesian course with examples in R and Stan</a:t>
            </a:r>
            <a:r>
              <a:rPr lang="en-US" dirty="0"/>
              <a:t>. Chapman and Hall/CRC.</a:t>
            </a:r>
          </a:p>
          <a:p>
            <a:r>
              <a:rPr lang="en-US" b="1" dirty="0"/>
              <a:t>Siebert</a:t>
            </a:r>
            <a:r>
              <a:rPr lang="en-US" dirty="0"/>
              <a:t>, J. (2023). Applications of statistical causal inference in software engineering. </a:t>
            </a:r>
            <a:r>
              <a:rPr lang="en-US" i="1" dirty="0"/>
              <a:t>Information and Software Technology</a:t>
            </a:r>
            <a:r>
              <a:rPr lang="en-US" dirty="0"/>
              <a:t>, </a:t>
            </a:r>
            <a:r>
              <a:rPr lang="en-US" i="1" dirty="0"/>
              <a:t>159</a:t>
            </a:r>
            <a:r>
              <a:rPr lang="en-US" dirty="0"/>
              <a:t>, 107198.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Feldt</a:t>
            </a:r>
            <a:r>
              <a:rPr lang="en-US" dirty="0"/>
              <a:t>, R., &amp; </a:t>
            </a:r>
            <a:r>
              <a:rPr lang="en-US" b="1" dirty="0"/>
              <a:t>Torkar</a:t>
            </a:r>
            <a:r>
              <a:rPr lang="en-US" dirty="0"/>
              <a:t>, R. (2019). Bayesian data analysis in empirical software engineering research. </a:t>
            </a:r>
            <a:r>
              <a:rPr lang="en-US" i="1" dirty="0"/>
              <a:t>IEEE Transactions on Software Engineering</a:t>
            </a:r>
            <a:r>
              <a:rPr lang="en-US" dirty="0"/>
              <a:t>, </a:t>
            </a:r>
            <a:r>
              <a:rPr lang="en-US" i="1" dirty="0"/>
              <a:t>47</a:t>
            </a:r>
            <a:r>
              <a:rPr lang="en-US" dirty="0"/>
              <a:t>(9), 1786-1810.</a:t>
            </a:r>
          </a:p>
          <a:p>
            <a:r>
              <a:rPr lang="en-US" b="1" dirty="0"/>
              <a:t>Furia</a:t>
            </a:r>
            <a:r>
              <a:rPr lang="en-US" dirty="0"/>
              <a:t>, C. A., </a:t>
            </a:r>
            <a:r>
              <a:rPr lang="en-US" b="1" dirty="0"/>
              <a:t>Torkar</a:t>
            </a:r>
            <a:r>
              <a:rPr lang="en-US" dirty="0"/>
              <a:t>, R., &amp; </a:t>
            </a:r>
            <a:r>
              <a:rPr lang="en-US" b="1" dirty="0"/>
              <a:t>Feldt</a:t>
            </a:r>
            <a:r>
              <a:rPr lang="en-US" dirty="0"/>
              <a:t>, R. (2022). Applying Bayesian analysis guidelines to empirical software engineering data: The case of programming languages and code quality. </a:t>
            </a:r>
            <a:r>
              <a:rPr lang="en-US" i="1" dirty="0"/>
              <a:t>ACM Transactions on Software Engineering and Methodology (TOSEM)</a:t>
            </a:r>
            <a:r>
              <a:rPr lang="en-US" dirty="0"/>
              <a:t>, </a:t>
            </a:r>
            <a:r>
              <a:rPr lang="en-US" i="1" dirty="0"/>
              <a:t>31</a:t>
            </a:r>
            <a:r>
              <a:rPr lang="en-US" dirty="0"/>
              <a:t>(3), 1-38.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3BDD-6671-39CF-E4DA-60258EEF3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2D39E-0BEE-7E00-45F2-E07F008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D6B6B-6D1E-47EC-3DE7-DC42089E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699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00BD61-F927-9C7C-27C5-FA80F709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8C8-7F98-28A0-5D24-9C3BE37D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1E54D-C595-435D-FF0E-6BD90DBC3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35866-D517-98FE-8405-4A82D1B8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A0E3-97C6-027F-7DC6-4C018A78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35912-01B8-B6EC-6485-5842149F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2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7907731" y="6394729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305882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Syntax and </a:t>
            </a:r>
            <a:r>
              <a:rPr lang="sv-SE" dirty="0" err="1"/>
              <a:t>Pedagogics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Tutorial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29.04.2025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507</TotalTime>
  <Words>3000</Words>
  <Application>Microsoft Office PowerPoint</Application>
  <PresentationFormat>Widescreen</PresentationFormat>
  <Paragraphs>489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Office Theme</vt:lpstr>
      <vt:lpstr>Statistical Causal Inference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(Confounding)</vt:lpstr>
      <vt:lpstr>Practical Example of Confounding</vt:lpstr>
      <vt:lpstr>(Mediation)</vt:lpstr>
      <vt:lpstr>Practical Example of Mediation</vt:lpstr>
      <vt:lpstr>Break</vt:lpstr>
      <vt:lpstr>Causal Inference II</vt:lpstr>
      <vt:lpstr>Including Variables</vt:lpstr>
      <vt:lpstr>(Collider)</vt:lpstr>
      <vt:lpstr>Basic Types of Association</vt:lpstr>
      <vt:lpstr>Basic Types of Association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Conclusion</vt:lpstr>
      <vt:lpstr>Workflow for Statistical Causal Inference</vt:lpstr>
      <vt:lpstr>Scientific Workflow</vt:lpstr>
      <vt:lpstr>Outlook</vt:lpstr>
      <vt:lpstr>Managing Variance Theories</vt:lpstr>
      <vt:lpstr>Managing Variance Theories</vt:lpstr>
      <vt:lpstr>Causal Inference for Requirements Engineering</vt:lpstr>
      <vt:lpstr>Reading list</vt:lpstr>
      <vt:lpstr>Limitations</vt:lpstr>
      <vt:lpstr>Closing</vt:lpstr>
      <vt:lpstr>Material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24</cp:revision>
  <dcterms:created xsi:type="dcterms:W3CDTF">2025-04-03T06:42:22Z</dcterms:created>
  <dcterms:modified xsi:type="dcterms:W3CDTF">2025-04-29T08:37:16Z</dcterms:modified>
</cp:coreProperties>
</file>