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1B_878D5DD4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307" r:id="rId3"/>
    <p:sldId id="257" r:id="rId4"/>
    <p:sldId id="258" r:id="rId5"/>
    <p:sldId id="275" r:id="rId6"/>
    <p:sldId id="276" r:id="rId7"/>
    <p:sldId id="277" r:id="rId8"/>
    <p:sldId id="272" r:id="rId9"/>
    <p:sldId id="273" r:id="rId10"/>
    <p:sldId id="260" r:id="rId11"/>
    <p:sldId id="274" r:id="rId12"/>
    <p:sldId id="279" r:id="rId13"/>
    <p:sldId id="280" r:id="rId14"/>
    <p:sldId id="281" r:id="rId15"/>
    <p:sldId id="285" r:id="rId16"/>
    <p:sldId id="286" r:id="rId17"/>
    <p:sldId id="283" r:id="rId18"/>
    <p:sldId id="261" r:id="rId19"/>
    <p:sldId id="282" r:id="rId20"/>
    <p:sldId id="301" r:id="rId21"/>
    <p:sldId id="291" r:id="rId22"/>
    <p:sldId id="302" r:id="rId23"/>
    <p:sldId id="278" r:id="rId24"/>
    <p:sldId id="262" r:id="rId25"/>
    <p:sldId id="292" r:id="rId26"/>
    <p:sldId id="304" r:id="rId27"/>
    <p:sldId id="305" r:id="rId28"/>
    <p:sldId id="306" r:id="rId29"/>
    <p:sldId id="293" r:id="rId30"/>
    <p:sldId id="295" r:id="rId31"/>
    <p:sldId id="296" r:id="rId32"/>
    <p:sldId id="294" r:id="rId33"/>
    <p:sldId id="297" r:id="rId34"/>
    <p:sldId id="287" r:id="rId35"/>
    <p:sldId id="288" r:id="rId36"/>
    <p:sldId id="289" r:id="rId37"/>
    <p:sldId id="290" r:id="rId38"/>
    <p:sldId id="309" r:id="rId39"/>
    <p:sldId id="263" r:id="rId40"/>
    <p:sldId id="299" r:id="rId41"/>
    <p:sldId id="311" r:id="rId42"/>
    <p:sldId id="312" r:id="rId43"/>
    <p:sldId id="313" r:id="rId44"/>
    <p:sldId id="300" r:id="rId45"/>
    <p:sldId id="271" r:id="rId46"/>
    <p:sldId id="265" r:id="rId47"/>
    <p:sldId id="298" r:id="rId48"/>
    <p:sldId id="308" r:id="rId49"/>
    <p:sldId id="266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0675554F-6BDD-421B-BE30-CFF03D3A6A4F}">
          <p14:sldIdLst>
            <p14:sldId id="256"/>
            <p14:sldId id="307"/>
            <p14:sldId id="257"/>
          </p14:sldIdLst>
        </p14:section>
        <p14:section name="Introduction" id="{219976B0-EA5D-423B-AC14-70AB39533388}">
          <p14:sldIdLst>
            <p14:sldId id="258"/>
            <p14:sldId id="275"/>
            <p14:sldId id="276"/>
            <p14:sldId id="277"/>
            <p14:sldId id="272"/>
            <p14:sldId id="273"/>
          </p14:sldIdLst>
        </p14:section>
        <p14:section name="Fundamentals &amp; Notation" id="{836D91A0-18AA-4CD3-9737-2C5E15E91951}">
          <p14:sldIdLst>
            <p14:sldId id="260"/>
            <p14:sldId id="274"/>
            <p14:sldId id="279"/>
            <p14:sldId id="280"/>
            <p14:sldId id="281"/>
            <p14:sldId id="285"/>
            <p14:sldId id="286"/>
            <p14:sldId id="283"/>
          </p14:sldIdLst>
        </p14:section>
        <p14:section name="Causal Inference" id="{FDE2B447-3232-47F1-B5FA-B755FA67090E}">
          <p14:sldIdLst>
            <p14:sldId id="261"/>
            <p14:sldId id="282"/>
            <p14:sldId id="301"/>
            <p14:sldId id="291"/>
            <p14:sldId id="302"/>
            <p14:sldId id="278"/>
            <p14:sldId id="262"/>
            <p14:sldId id="292"/>
            <p14:sldId id="304"/>
            <p14:sldId id="305"/>
            <p14:sldId id="306"/>
            <p14:sldId id="293"/>
            <p14:sldId id="295"/>
            <p14:sldId id="296"/>
            <p14:sldId id="294"/>
            <p14:sldId id="297"/>
            <p14:sldId id="287"/>
            <p14:sldId id="288"/>
            <p14:sldId id="289"/>
            <p14:sldId id="290"/>
          </p14:sldIdLst>
        </p14:section>
        <p14:section name="Application" id="{96DC0803-B07E-4D7B-9D1F-62726EF487E1}">
          <p14:sldIdLst>
            <p14:sldId id="309"/>
          </p14:sldIdLst>
        </p14:section>
        <p14:section name="Conclusion" id="{C5B92FFC-5449-49F8-A611-238C54BE231E}">
          <p14:sldIdLst>
            <p14:sldId id="263"/>
            <p14:sldId id="299"/>
            <p14:sldId id="311"/>
            <p14:sldId id="312"/>
            <p14:sldId id="313"/>
            <p14:sldId id="300"/>
            <p14:sldId id="271"/>
          </p14:sldIdLst>
        </p14:section>
        <p14:section name="Closing" id="{8FE90ED4-4DD4-49A3-BFD2-8159355FA4F9}">
          <p14:sldIdLst>
            <p14:sldId id="265"/>
            <p14:sldId id="298"/>
            <p14:sldId id="30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1B345F-1226-5ED8-7F6E-621D34C22D2E}" name="Julian Frattini" initials="JF" userId="S::julfrat@chalmers.se::573dce7c-8427-4368-82d0-c76a66d750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4"/>
    <a:srgbClr val="F8766D"/>
    <a:srgbClr val="006D70"/>
    <a:srgbClr val="D0180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88" autoAdjust="0"/>
  </p:normalViewPr>
  <p:slideViewPr>
    <p:cSldViewPr snapToGrid="0">
      <p:cViewPr>
        <p:scale>
          <a:sx n="75" d="100"/>
          <a:sy n="75" d="100"/>
        </p:scale>
        <p:origin x="2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omments/modernComment_11B_878D5D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CB7014-43C5-4BD4-98AD-D6922D3CB89D}" authorId="{611B345F-1226-5ED8-7F6E-621D34C22D2E}" created="2025-06-24T14:27:40.798">
    <pc:sldMkLst xmlns:pc="http://schemas.microsoft.com/office/powerpoint/2013/main/command">
      <pc:docMk/>
      <pc:sldMk cId="2274188756" sldId="283"/>
    </pc:sldMkLst>
    <p188:replyLst>
      <p188:reply id="{43EA0B96-BC34-4311-BF1E-DB8F1EDE736E}" authorId="{611B345F-1226-5ED8-7F6E-621D34C22D2E}" created="2025-06-24T14:29:31.565">
        <p188:txBody>
          <a:bodyPr/>
          <a:lstStyle/>
          <a:p>
            <a:r>
              <a:rPr lang="en-SE"/>
              <a:t>This requires carefully mapping skills to goals.
- Skills: deriving a statistical from a causal model, evaluating model comparisons
- Goals: applying inferential statistics, reasoning from observational data</a:t>
            </a:r>
          </a:p>
        </p188:txBody>
      </p188:reply>
    </p188:replyLst>
    <p188:txBody>
      <a:bodyPr/>
      <a:lstStyle/>
      <a:p>
        <a:r>
          <a:rPr lang="en-SE"/>
          <a:t>It might be worth turning the pedagogy around (i.e., actual DAG -&gt; regression -&gt; comparison)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855A-294E-431A-9859-2765F224158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BBD8-1C1E-4CFA-8C12-0AE7F3A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There seems to be an implicit, collective agreement in our community that 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Studying causal relationships is hard, and therefore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Detecting correlations is good-enough.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/>
              <a:t>So: Why care about causality?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our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regressions (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powerful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NHSTs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approachable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).</a:t>
            </a:r>
          </a:p>
          <a:p>
            <a:pPr marL="0" indent="0">
              <a:buNone/>
            </a:pPr>
            <a:r>
              <a:rPr lang="sv-SE" dirty="0"/>
              <a:t>Limitations: </a:t>
            </a:r>
            <a:r>
              <a:rPr lang="sv-SE" dirty="0" err="1"/>
              <a:t>assumption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monotonicity, etc.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regression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explanations</a:t>
            </a:r>
            <a:r>
              <a:rPr lang="sv-SE" dirty="0"/>
              <a:t>, </a:t>
            </a:r>
            <a:r>
              <a:rPr lang="sv-SE" dirty="0" err="1"/>
              <a:t>regression+data</a:t>
            </a:r>
            <a:r>
              <a:rPr lang="sv-SE" dirty="0"/>
              <a:t>, and </a:t>
            </a:r>
            <a:r>
              <a:rPr lang="sv-SE" dirty="0" err="1"/>
              <a:t>results</a:t>
            </a:r>
            <a:r>
              <a:rPr lang="sv-SE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Connection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and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encode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Statistical causal inference (SCI) = deriving statistical models from causal models</a:t>
            </a:r>
          </a:p>
          <a:p>
            <a:pPr marL="0" indent="0">
              <a:buNone/>
            </a:pPr>
            <a:r>
              <a:rPr lang="en-US" dirty="0"/>
              <a:t>(how to do this is a major learning outcome of this tutorial)</a:t>
            </a:r>
            <a:endParaRPr lang="sv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With all of these fundamentals, this is how the following examples will look like: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example phenomenon x -&gt; y with </a:t>
            </a:r>
            <a:r>
              <a:rPr lang="en-US" i="1" noProof="0" dirty="0"/>
              <a:t>assumed </a:t>
            </a:r>
            <a:r>
              <a:rPr lang="en-US" noProof="0" dirty="0"/>
              <a:t>DAG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derivation of a statistical model, running a regression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comparing the results of the regression analysis with the values of the simulation: if they overlap, we inferred the correct causal conclusion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revealing the </a:t>
            </a:r>
            <a:r>
              <a:rPr lang="en-US" i="1" noProof="0" dirty="0"/>
              <a:t>actual </a:t>
            </a:r>
            <a:r>
              <a:rPr lang="en-US" noProof="0" dirty="0"/>
              <a:t>DAG with simulation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most relationships of interest are rarely limited to only two variables,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these additional variables may interact with the relationship of interest in unforeseen ways,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we need to be aware of </a:t>
            </a:r>
            <a:r>
              <a:rPr lang="en-US" i="1" dirty="0"/>
              <a:t>how</a:t>
            </a:r>
            <a:r>
              <a:rPr lang="en-US" dirty="0"/>
              <a:t> they can interact.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6B70-8AF3-7178-F158-5D960795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E6E8B-ADBF-C150-EBD4-69866C276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D497B-84ED-6D95-7C98-5B97D3699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How do these conceptual steps intertwine with the operational steps necessary for quantitative studies?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4E05F-121F-DB64-95CC-DFCCF60B3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3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FA89-3191-ACED-63BC-50E31DEA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9CCB1-456C-67F6-37A4-FF394E225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A615A-4C78-51AD-9092-79812EE0F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53F5F-52BF-8474-93D7-16640A166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048E-F236-38B9-B35C-03261775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B34D9-C7E4-52DC-3732-052F81758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92947-C79E-66DB-D827-9B5CF71AD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5AF2-8544-EBCC-993D-B5E263699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all know “Correlation does not imply causality” – but what exactly differentiates the two concepts?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causal relationships give us reliable recommendation on how to act, and therefore, how to make a positive impact on the target audience of our research (i.e., RE/SE practitioners).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Disclaimer: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I do not want to discredit correlational studies.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They are valuables to detect patterns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However, they do not get us any further and are unfit to recommend changes in an organization.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noProof="0" dirty="0"/>
              <a:t>This is the fundamental difference between </a:t>
            </a:r>
            <a:r>
              <a:rPr lang="en-US" b="1" i="0" noProof="0" dirty="0"/>
              <a:t>observing </a:t>
            </a:r>
            <a:r>
              <a:rPr lang="en-US" b="0" i="0" noProof="0" dirty="0"/>
              <a:t>(correlations) and </a:t>
            </a:r>
            <a:r>
              <a:rPr lang="en-US" b="1" i="0" noProof="0" dirty="0"/>
              <a:t>doing </a:t>
            </a:r>
            <a:r>
              <a:rPr lang="en-US" b="0" i="0" noProof="0" dirty="0"/>
              <a:t>(interventions with causal effects).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But</a:t>
            </a:r>
            <a:r>
              <a:rPr lang="sv-SE" dirty="0"/>
              <a:t>: experiments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and </a:t>
            </a:r>
            <a:r>
              <a:rPr lang="sv-SE" dirty="0" err="1"/>
              <a:t>perturb</a:t>
            </a:r>
            <a:r>
              <a:rPr lang="sv-SE" dirty="0"/>
              <a:t> the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phenomenon</a:t>
            </a:r>
            <a:r>
              <a:rPr lang="sv-SE" dirty="0"/>
              <a:t>.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phenomena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studied</a:t>
            </a:r>
            <a:r>
              <a:rPr lang="sv-SE" dirty="0"/>
              <a:t> in </a:t>
            </a:r>
            <a:r>
              <a:rPr lang="sv-SE" dirty="0" err="1"/>
              <a:t>controlled</a:t>
            </a:r>
            <a:r>
              <a:rPr lang="sv-SE" dirty="0"/>
              <a:t> experiments at all (</a:t>
            </a:r>
            <a:r>
              <a:rPr lang="sv-SE" dirty="0" err="1"/>
              <a:t>e.g</a:t>
            </a:r>
            <a:r>
              <a:rPr lang="sv-SE" dirty="0"/>
              <a:t>.,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human </a:t>
            </a:r>
            <a:r>
              <a:rPr lang="sv-SE" dirty="0" err="1"/>
              <a:t>factors</a:t>
            </a:r>
            <a:r>
              <a:rPr lang="sv-SE" dirty="0"/>
              <a:t>) </a:t>
            </a:r>
            <a:r>
              <a:rPr lang="sv-SE" dirty="0" err="1"/>
              <a:t>since</a:t>
            </a:r>
            <a:r>
              <a:rPr lang="sv-SE" dirty="0"/>
              <a:t> 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randomly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Convincing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(check)</a:t>
            </a:r>
          </a:p>
          <a:p>
            <a:r>
              <a:rPr lang="sv-SE" dirty="0"/>
              <a:t>Learning the fundamentals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quantitative</a:t>
            </a:r>
            <a:r>
              <a:rPr lang="sv-SE" dirty="0"/>
              <a:t> data </a:t>
            </a:r>
            <a:r>
              <a:rPr lang="sv-SE" dirty="0" err="1"/>
              <a:t>collected</a:t>
            </a:r>
            <a:r>
              <a:rPr lang="sv-SE" dirty="0"/>
              <a:t> in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r>
              <a:rPr lang="sv-SE" dirty="0"/>
              <a:t>: </a:t>
            </a:r>
            <a:r>
              <a:rPr lang="sv-SE" dirty="0" err="1"/>
              <a:t>visualizing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 </a:t>
            </a:r>
            <a:r>
              <a:rPr lang="sv-SE" dirty="0" err="1"/>
              <a:t>graphically</a:t>
            </a:r>
            <a:endParaRPr lang="sv-SE" dirty="0"/>
          </a:p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: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observational</a:t>
            </a:r>
            <a:r>
              <a:rPr lang="sv-SE" dirty="0"/>
              <a:t> data</a:t>
            </a:r>
          </a:p>
          <a:p>
            <a:r>
              <a:rPr lang="sv-SE" dirty="0" err="1"/>
              <a:t>Causal</a:t>
            </a:r>
            <a:r>
              <a:rPr lang="sv-SE" dirty="0"/>
              <a:t> workflow: a </a:t>
            </a:r>
            <a:r>
              <a:rPr lang="sv-SE" dirty="0" err="1"/>
              <a:t>reliable</a:t>
            </a:r>
            <a:r>
              <a:rPr lang="sv-SE" dirty="0"/>
              <a:t> workflow for SCI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may be a lengthy background section, but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good reminder for fundamentals of statistics,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introduction of a valuable modeling concept,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recommendation for a statistical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(show simulation </a:t>
            </a:r>
            <a:r>
              <a:rPr lang="sv-SE" dirty="0" err="1"/>
              <a:t>formula</a:t>
            </a:r>
            <a:r>
              <a:rPr lang="sv-SE" dirty="0"/>
              <a:t> and </a:t>
            </a:r>
            <a:r>
              <a:rPr lang="sv-SE" dirty="0" err="1"/>
              <a:t>explain</a:t>
            </a:r>
            <a:r>
              <a:rPr lang="sv-SE" dirty="0"/>
              <a:t> all terms)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visualize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importantly</a:t>
            </a:r>
            <a:r>
              <a:rPr lang="sv-SE" dirty="0"/>
              <a:t>, the </a:t>
            </a:r>
            <a:r>
              <a:rPr lang="sv-SE" dirty="0" err="1"/>
              <a:t>absence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edge</a:t>
            </a:r>
            <a:r>
              <a:rPr lang="sv-SE" dirty="0"/>
              <a:t> </a:t>
            </a:r>
            <a:r>
              <a:rPr lang="sv-SE" dirty="0" err="1"/>
              <a:t>encodes</a:t>
            </a:r>
            <a:r>
              <a:rPr lang="sv-SE" dirty="0"/>
              <a:t> the </a:t>
            </a:r>
            <a:r>
              <a:rPr lang="sv-SE" i="1" dirty="0" err="1"/>
              <a:t>certainty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ground</a:t>
            </a:r>
            <a:r>
              <a:rPr lang="sv-SE" dirty="0"/>
              <a:t> </a:t>
            </a:r>
            <a:r>
              <a:rPr lang="sv-SE" dirty="0" err="1"/>
              <a:t>truth</a:t>
            </a:r>
            <a:r>
              <a:rPr lang="sv-SE" dirty="0"/>
              <a:t> (</a:t>
            </a:r>
            <a:r>
              <a:rPr lang="sv-SE" dirty="0" err="1"/>
              <a:t>both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effects</a:t>
            </a:r>
            <a:r>
              <a:rPr lang="sv-SE" dirty="0"/>
              <a:t>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strength</a:t>
            </a:r>
            <a:r>
              <a:rPr lang="sv-S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9E69-458D-894A-D444-E85892B4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C966-64B3-F10C-897A-7025DCA7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CC0-CFD5-DB6C-4217-C5C5B05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BA7A-2DC7-4E80-BC43-C2127F15823C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8087-6203-1B61-B5B5-02A4AE3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0979-E927-57CD-68A1-34FD9A76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D562-5648-B9A5-E0C6-39B00A1B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0B36-3F51-0DC2-E9F6-E3267475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0453-FD96-AEA1-A152-674D33D8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A0B-ACD0-49D0-A6FA-765A96ED9790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8F11-99A0-F091-2110-98BD0F8B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065F-014B-99F9-196B-645D6EAB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7627D-A1F9-AA57-D7FB-AF93CECD1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C3D87-0C65-FE9D-90A5-B10B3FEF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AA08-A6E9-1E4E-1255-AB280ED5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6F7B-86A9-4494-A63D-9BD62DED037F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C49F-D719-DC92-6244-4A40501A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5799-B8E7-6163-20F1-D7252075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EB8-E94D-DA55-4716-3940F784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917-1F97-7F80-7A90-29CE251A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BD6A-A897-6448-274D-E7640250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4F1-C476-196D-E12B-2E3B38B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B057-A537-4BD0-F676-5E957E3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189E-00D4-B962-57CE-999594C2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4315-5E80-F91C-400E-A26A7B2C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7138-020A-0B77-291B-89CFA0B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D751-00DB-DE54-B18D-88B7A07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F302-6FC4-72AC-F7F3-9EBE5A7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D764-7575-6673-9793-BF2BC1D0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1FCA-C3B0-6CF1-544C-581765292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FCA7-B636-F881-7684-614E3D19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FFBB-011F-971E-7F61-032BD705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18A-B6F3-4669-A60E-275EFC10913D}" type="datetime1">
              <a:rPr lang="de-DE" smtClean="0"/>
              <a:t>21.08.2025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4775-DB07-A76A-7A0C-8C34A5B6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393F-682D-30A0-43E1-0C9D81C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62F8-5DFA-53B2-9845-379FB077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45EB1-B9D7-4140-CEDB-683589EE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5B2C3-5F0C-F9BB-7A3B-9E0CB5BD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F577A-98A2-F980-C82D-D7F39C81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F81EE-1F82-8911-1E90-4ADA28A3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76A9F-C72D-B35D-6FB6-9AAB3166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AE47-15F0-44ED-9082-02430EE1862C}" type="datetime1">
              <a:rPr lang="de-DE" smtClean="0"/>
              <a:t>21.08.2025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D63F2-D480-D135-B278-2DC541CC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28AF1-7957-3A49-25F0-EACF94E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86E5-083F-93C5-F478-F5D8402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F02BC-E52B-C91F-AE5A-F730220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28B1-AFAA-4D64-87CF-80928E3C88A7}" type="datetime1">
              <a:rPr lang="de-DE" smtClean="0"/>
              <a:t>21.08.2025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97F5-7F65-C59F-4EF1-D8FD17E9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602F-A260-DEEE-8A40-9EFE97A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EA1F7-AF8A-FE01-8E15-07328C1D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F98-DA4D-46C7-974A-FF93C09B0FD4}" type="datetime1">
              <a:rPr lang="de-DE" smtClean="0"/>
              <a:t>21.08.2025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9A64D-9F42-7DE6-AAC0-A71A4042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5A884-3CF8-83C3-ED81-6CB309B6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7B9-580D-17DE-56FC-4A2A898B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D56E-5FEB-A01D-7D4A-33AB0D46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551BE-4547-290B-FEAA-9D5855A8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1CDE6-7498-E605-53E6-1194B53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4E4C-5EC5-4821-A2DA-37F62D6F819F}" type="datetime1">
              <a:rPr lang="de-DE" smtClean="0"/>
              <a:t>21.08.2025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BEA2-08EC-337A-B11C-249820BA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B35E-AF39-13DA-EE69-B77AD7D5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42CE-FDD5-5BA1-6303-A9C49255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02EE7-AAB4-7532-B3BF-E69920FBC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579E0-7E58-E8E2-4AC1-DB3701FC5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6D7F-E3D8-D6B0-41B6-9AC07848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2E5A-7DC6-4BD8-9258-B12FA935CEBC}" type="datetime1">
              <a:rPr lang="de-DE" smtClean="0"/>
              <a:t>21.08.2025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6B61-A809-4A14-9259-0BF60FFA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BF20B-C3B9-9ED2-9D7F-4D147945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787CA-5348-9302-C22B-8466D8D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847D-D84E-4978-94B3-43596145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70F7-7EFD-ACDD-FC48-3C5482BD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ED238-00C2-4FF9-B84E-244465BBE055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AEBA-69DC-5F9E-4F84-B967356F0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38BF-68C0-0CF5-071D-B4F0C844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ulianFrattini/bda4sci/blob/main/LICEN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https://julianfrattini.github.io/" TargetMode="External"/><Relationship Id="rId4" Type="http://schemas.openxmlformats.org/officeDocument/2006/relationships/hyperlink" Target="https://github.com/JulianFrattini/bda4sc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3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4.svg"/><Relationship Id="rId9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18/10/relationships/comments" Target="../comments/modernComment_11B_878D5DD4.xml"/><Relationship Id="rId7" Type="http://schemas.openxmlformats.org/officeDocument/2006/relationships/image" Target="../media/image52.sv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49.sv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4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60.png"/><Relationship Id="rId7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Relationship Id="rId9" Type="http://schemas.openxmlformats.org/officeDocument/2006/relationships/image" Target="../media/image7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74.png"/><Relationship Id="rId4" Type="http://schemas.openxmlformats.org/officeDocument/2006/relationships/image" Target="../media/image49.svg"/><Relationship Id="rId9" Type="http://schemas.openxmlformats.org/officeDocument/2006/relationships/image" Target="../media/image6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76.svg"/><Relationship Id="rId4" Type="http://schemas.openxmlformats.org/officeDocument/2006/relationships/image" Target="../media/image49.svg"/><Relationship Id="rId9" Type="http://schemas.openxmlformats.org/officeDocument/2006/relationships/image" Target="../media/image7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11" Type="http://schemas.openxmlformats.org/officeDocument/2006/relationships/image" Target="../media/image6.png"/><Relationship Id="rId5" Type="http://schemas.openxmlformats.org/officeDocument/2006/relationships/image" Target="../media/image72.png"/><Relationship Id="rId10" Type="http://schemas.openxmlformats.org/officeDocument/2006/relationships/image" Target="../media/image76.svg"/><Relationship Id="rId4" Type="http://schemas.openxmlformats.org/officeDocument/2006/relationships/image" Target="../media/image49.svg"/><Relationship Id="rId9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48.png"/><Relationship Id="rId7" Type="http://schemas.openxmlformats.org/officeDocument/2006/relationships/image" Target="../media/image75.png"/><Relationship Id="rId12" Type="http://schemas.openxmlformats.org/officeDocument/2006/relationships/image" Target="../media/image78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11" Type="http://schemas.openxmlformats.org/officeDocument/2006/relationships/image" Target="../media/image77.png"/><Relationship Id="rId5" Type="http://schemas.openxmlformats.org/officeDocument/2006/relationships/image" Target="../media/image72.png"/><Relationship Id="rId10" Type="http://schemas.openxmlformats.org/officeDocument/2006/relationships/image" Target="../media/image47.svg"/><Relationship Id="rId4" Type="http://schemas.openxmlformats.org/officeDocument/2006/relationships/image" Target="../media/image49.svg"/><Relationship Id="rId9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2634" TargetMode="Externa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Frattini/bda4sc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00766-012-0149-0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00766-022-00371-x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doi.org/10.1109/CHASE52884.2021.00009" TargetMode="External"/><Relationship Id="rId9" Type="http://schemas.openxmlformats.org/officeDocument/2006/relationships/hyperlink" Target="https://doi.org/10.1109/APSEC.2005.38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9CF-D123-5240-9660-9B9874228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F3F9-69BB-58C3-BC97-450CBE9A2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introduction to advanced analysis of quantitative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73DB9-431F-3CC6-D5C5-72FE4375F751}"/>
              </a:ext>
            </a:extLst>
          </p:cNvPr>
          <p:cNvSpPr txBox="1"/>
          <p:nvPr/>
        </p:nvSpPr>
        <p:spPr>
          <a:xfrm>
            <a:off x="7326064" y="5859885"/>
            <a:ext cx="417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Copyright © 2024 Julian Frattini. </a:t>
            </a:r>
          </a:p>
          <a:p>
            <a:pPr algn="r"/>
            <a:r>
              <a:rPr lang="en-US" sz="1400" dirty="0"/>
              <a:t>This work is licensed under the </a:t>
            </a:r>
            <a:r>
              <a:rPr lang="en-US" sz="1400" dirty="0">
                <a:hlinkClick r:id="rId2"/>
              </a:rPr>
              <a:t>Apache-2.0</a:t>
            </a:r>
            <a:r>
              <a:rPr lang="en-US" sz="1400" dirty="0"/>
              <a:t> License.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86B476-F92E-635A-73AC-7B19FF1BAB6F}"/>
              </a:ext>
            </a:extLst>
          </p:cNvPr>
          <p:cNvGrpSpPr/>
          <p:nvPr/>
        </p:nvGrpSpPr>
        <p:grpSpPr>
          <a:xfrm>
            <a:off x="7967672" y="5336710"/>
            <a:ext cx="3533766" cy="444265"/>
            <a:chOff x="7967672" y="5336710"/>
            <a:chExt cx="3533766" cy="444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FAE8ED-8874-6947-0790-FB939B9086D4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78C3A3E-DF79-4ECF-81BE-51425C5D2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2C3E1F-6E66-2C8E-ED22-1AE2D09626D7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3F16B4B-688C-4411-0F2B-4620B1E05BFB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4"/>
              <a:extLst>
                <a:ext uri="{FF2B5EF4-FFF2-40B4-BE49-F238E27FC236}">
                  <a16:creationId xmlns:a16="http://schemas.microsoft.com/office/drawing/2014/main" id="{BBC37E3A-4AA5-4A80-4281-48806EAA0D97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D109D8-3D13-8951-069B-62A5A9E3347A}"/>
              </a:ext>
            </a:extLst>
          </p:cNvPr>
          <p:cNvSpPr txBox="1"/>
          <p:nvPr/>
        </p:nvSpPr>
        <p:spPr>
          <a:xfrm>
            <a:off x="1866348" y="5398220"/>
            <a:ext cx="448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Julian </a:t>
            </a:r>
            <a:r>
              <a:rPr lang="sv-SE" b="1" dirty="0"/>
              <a:t>Frattini</a:t>
            </a:r>
            <a:r>
              <a:rPr lang="sv-SE" dirty="0"/>
              <a:t>, </a:t>
            </a:r>
            <a:r>
              <a:rPr lang="sv-SE" dirty="0" err="1"/>
              <a:t>Ph.D</a:t>
            </a:r>
            <a:r>
              <a:rPr lang="sv-SE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Chalmers University of Technology, Sweden</a:t>
            </a:r>
          </a:p>
          <a:p>
            <a:r>
              <a:rPr lang="en-US" dirty="0">
                <a:hlinkClick r:id="rId5"/>
              </a:rPr>
              <a:t>https://julianfrattini.github.io/</a:t>
            </a:r>
            <a:r>
              <a:rPr lang="en-US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9A8E3-DC94-0D9F-FF03-AB4900FA8801}"/>
              </a:ext>
            </a:extLst>
          </p:cNvPr>
          <p:cNvSpPr/>
          <p:nvPr/>
        </p:nvSpPr>
        <p:spPr>
          <a:xfrm>
            <a:off x="715676" y="5303105"/>
            <a:ext cx="1080000" cy="108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B96D-BFE2-703D-3E62-171D329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Fundamentals &amp; Notation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C0DC-57DD-7843-5E4E-38769C5A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Syntax and </a:t>
            </a:r>
            <a:r>
              <a:rPr lang="sv-SE" dirty="0" err="1"/>
              <a:t>Pedagogics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Tutorial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37CE-2AF4-1113-1432-8B5D472B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287D-36B3-87CB-424B-E325DAB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055-4310-1353-62F8-F4C7A24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32CBEF-4893-827C-5C86-15871F0B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BF99CD-224A-4802-9144-DD192E2D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Factor</a:t>
            </a:r>
            <a:r>
              <a:rPr lang="en-US" dirty="0"/>
              <a:t>: a variable projecting a construct onto a value (e.g., document reading technique, identified defects)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: level of measurement of the data type (i.e., nominal, ordinal, interval, ratio)</a:t>
            </a:r>
          </a:p>
          <a:p>
            <a:pPr lvl="1"/>
            <a:r>
              <a:rPr lang="en-US" b="1" dirty="0"/>
              <a:t>Exposure/Treatment</a:t>
            </a:r>
            <a:r>
              <a:rPr lang="en-US" dirty="0"/>
              <a:t> &amp; </a:t>
            </a:r>
            <a:r>
              <a:rPr lang="en-US" b="1" dirty="0"/>
              <a:t>Outcome</a:t>
            </a:r>
            <a:r>
              <a:rPr lang="en-US" dirty="0"/>
              <a:t>: main independent variable and main dependent variable</a:t>
            </a:r>
          </a:p>
          <a:p>
            <a:r>
              <a:rPr lang="en-US" b="1" dirty="0"/>
              <a:t>Phenomenon</a:t>
            </a:r>
            <a:r>
              <a:rPr lang="en-US" dirty="0"/>
              <a:t>: treatment-outcome-pair of interest (e.g., document reading technique → identified defects)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AC82-99EB-ED77-CCDB-2360EA73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6D38-7063-A97A-7F39-A6BE05CA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C40A-BFCC-3404-7478-4B8CD7C9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1C15019E-6724-463F-C9A8-643F46F4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2" y="4162501"/>
            <a:ext cx="3599695" cy="1978156"/>
          </a:xfrm>
          <a:prstGeom prst="rect">
            <a:avLst/>
          </a:prstGeom>
        </p:spPr>
      </p:pic>
      <p:pic>
        <p:nvPicPr>
          <p:cNvPr id="15" name="Picture 14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BF6C4785-26E9-4963-6749-4A814C54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1" y="4137344"/>
            <a:ext cx="3599695" cy="251765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927687E-CC6B-B023-FC1E-06E15EB52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b="4762"/>
          <a:stretch>
            <a:fillRect/>
          </a:stretch>
        </p:blipFill>
        <p:spPr>
          <a:xfrm>
            <a:off x="6391626" y="4299908"/>
            <a:ext cx="1990725" cy="20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A5F6-F7AB-4DB8-C9E8-F19D0ED5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0619-5306-9C83-AAB9-EBC3FC85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demonstrate the process of SCI, we </a:t>
            </a:r>
            <a:r>
              <a:rPr lang="en-US" b="1" dirty="0"/>
              <a:t>simulate</a:t>
            </a:r>
            <a:r>
              <a:rPr lang="en-US" dirty="0"/>
              <a:t> data sets. This gives us control over phenomena, i.e., a reliable ”ground truth.”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314F-9A52-EFD3-6592-3191D06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9094-F08D-13B2-52C0-F4D3C099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CD3B-B9CD-71ED-0273-CB8B0CE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A3284-C681-2783-40DF-448EE2EB2B8B}"/>
              </a:ext>
            </a:extLst>
          </p:cNvPr>
          <p:cNvGrpSpPr/>
          <p:nvPr/>
        </p:nvGrpSpPr>
        <p:grpSpPr>
          <a:xfrm>
            <a:off x="2149116" y="3430908"/>
            <a:ext cx="4166350" cy="1356221"/>
            <a:chOff x="3595078" y="2993962"/>
            <a:chExt cx="4166350" cy="135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CCE8A0-0D56-91B9-1802-6D02E3D1FA9C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Graphic 11" descr="Normal Distribution with solid fill">
              <a:extLst>
                <a:ext uri="{FF2B5EF4-FFF2-40B4-BE49-F238E27FC236}">
                  <a16:creationId xmlns:a16="http://schemas.microsoft.com/office/drawing/2014/main" id="{31A83CFC-727B-3477-7A0D-3BB6ECBA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93" t="-2174" r="-3351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54" t="-2222" r="-1654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4A468C-71CF-CD90-C929-360A8589CF7D}"/>
              </a:ext>
            </a:extLst>
          </p:cNvPr>
          <p:cNvSpPr txBox="1"/>
          <p:nvPr/>
        </p:nvSpPr>
        <p:spPr>
          <a:xfrm>
            <a:off x="249926" y="3439247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an independent variable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8BAE702-F408-8484-AA6F-FEBDD553EF5A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2040627" y="3900912"/>
            <a:ext cx="944262" cy="144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6F4FE-074E-12E9-3416-CCD3FEBCA93A}"/>
              </a:ext>
            </a:extLst>
          </p:cNvPr>
          <p:cNvSpPr/>
          <p:nvPr/>
        </p:nvSpPr>
        <p:spPr>
          <a:xfrm>
            <a:off x="2775339" y="4044965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7536D-406D-6C3A-C79A-8C49EFFF43EC}"/>
              </a:ext>
            </a:extLst>
          </p:cNvPr>
          <p:cNvSpPr/>
          <p:nvPr/>
        </p:nvSpPr>
        <p:spPr>
          <a:xfrm>
            <a:off x="3769114" y="4044965"/>
            <a:ext cx="7497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5CBC6-A165-A4EA-09E5-C7B2D7367EB2}"/>
              </a:ext>
            </a:extLst>
          </p:cNvPr>
          <p:cNvSpPr txBox="1"/>
          <p:nvPr/>
        </p:nvSpPr>
        <p:spPr>
          <a:xfrm>
            <a:off x="4806656" y="2769006"/>
            <a:ext cx="217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Discrete uniform distribution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E858447-04EE-69DC-F17F-296460E80D74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4143994" y="3092171"/>
            <a:ext cx="662662" cy="9527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68C18-4036-664F-1C68-A9E0754B083F}"/>
              </a:ext>
            </a:extLst>
          </p:cNvPr>
          <p:cNvSpPr/>
          <p:nvPr/>
        </p:nvSpPr>
        <p:spPr>
          <a:xfrm>
            <a:off x="2924564" y="4376469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06335A-294D-366D-5A7F-9F54A9AE556A}"/>
              </a:ext>
            </a:extLst>
          </p:cNvPr>
          <p:cNvSpPr txBox="1"/>
          <p:nvPr/>
        </p:nvSpPr>
        <p:spPr>
          <a:xfrm>
            <a:off x="227779" y="4855393"/>
            <a:ext cx="213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 dependent variable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A291A8-8C63-CC7D-BE13-84FD2A9A3EED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2362806" y="4653468"/>
            <a:ext cx="771308" cy="5250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D51152-2FF8-8904-2061-3C22235FCEE1}"/>
              </a:ext>
            </a:extLst>
          </p:cNvPr>
          <p:cNvSpPr/>
          <p:nvPr/>
        </p:nvSpPr>
        <p:spPr>
          <a:xfrm>
            <a:off x="3759132" y="4377146"/>
            <a:ext cx="24122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17F9C-FC15-9D83-D3ED-C2C61A2968CE}"/>
              </a:ext>
            </a:extLst>
          </p:cNvPr>
          <p:cNvSpPr txBox="1"/>
          <p:nvPr/>
        </p:nvSpPr>
        <p:spPr>
          <a:xfrm>
            <a:off x="1124469" y="5540368"/>
            <a:ext cx="229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Poisson distribution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B75DB75-635E-7664-B5E9-9E531F1DFC74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3422864" y="4654145"/>
            <a:ext cx="456880" cy="10708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D9E3DB-4402-053D-4FEA-340CDEF49712}"/>
              </a:ext>
            </a:extLst>
          </p:cNvPr>
          <p:cNvSpPr/>
          <p:nvPr/>
        </p:nvSpPr>
        <p:spPr>
          <a:xfrm>
            <a:off x="4050444" y="4376468"/>
            <a:ext cx="177139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0ABCB-EB30-1195-9C92-AEB2770A8820}"/>
              </a:ext>
            </a:extLst>
          </p:cNvPr>
          <p:cNvSpPr txBox="1"/>
          <p:nvPr/>
        </p:nvSpPr>
        <p:spPr>
          <a:xfrm>
            <a:off x="3837721" y="5494326"/>
            <a:ext cx="229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Dependency of defects on technique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7C4F4E2-43C1-47B9-2DBE-D67D77E80627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H="1" flipV="1">
            <a:off x="4936142" y="4653467"/>
            <a:ext cx="50777" cy="84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7E6059-7A1C-7D64-E082-546A6DF413D4}"/>
              </a:ext>
            </a:extLst>
          </p:cNvPr>
          <p:cNvCxnSpPr/>
          <p:nvPr/>
        </p:nvCxnSpPr>
        <p:spPr>
          <a:xfrm flipV="1">
            <a:off x="9960769" y="4274299"/>
            <a:ext cx="0" cy="1451042"/>
          </a:xfrm>
          <a:prstGeom prst="line">
            <a:avLst/>
          </a:prstGeom>
          <a:ln>
            <a:solidFill>
              <a:srgbClr val="D0180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A6DE77-13C4-EEAF-A6F1-D4600954FF5C}"/>
              </a:ext>
            </a:extLst>
          </p:cNvPr>
          <p:cNvCxnSpPr/>
          <p:nvPr/>
        </p:nvCxnSpPr>
        <p:spPr>
          <a:xfrm flipV="1">
            <a:off x="10440267" y="4274299"/>
            <a:ext cx="0" cy="1451042"/>
          </a:xfrm>
          <a:prstGeom prst="line">
            <a:avLst/>
          </a:prstGeom>
          <a:ln>
            <a:solidFill>
              <a:srgbClr val="006D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/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/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10FE6653-B71F-3B56-7387-E64D3EFCC1F4}"/>
              </a:ext>
            </a:extLst>
          </p:cNvPr>
          <p:cNvSpPr/>
          <p:nvPr/>
        </p:nvSpPr>
        <p:spPr>
          <a:xfrm>
            <a:off x="6391626" y="5794743"/>
            <a:ext cx="1990725" cy="479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7D0B251-B9FA-9EA3-5E67-A03F57BAA164}"/>
              </a:ext>
            </a:extLst>
          </p:cNvPr>
          <p:cNvCxnSpPr>
            <a:cxnSpLocks/>
            <a:stCxn id="9" idx="3"/>
            <a:endCxn id="88" idx="0"/>
          </p:cNvCxnSpPr>
          <p:nvPr/>
        </p:nvCxnSpPr>
        <p:spPr>
          <a:xfrm>
            <a:off x="6315466" y="4109019"/>
            <a:ext cx="1071523" cy="19088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B1CC71C-6DF0-07BC-DD7C-9F9510A570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2"/>
          <a:stretch>
            <a:fillRect/>
          </a:stretch>
        </p:blipFill>
        <p:spPr>
          <a:xfrm>
            <a:off x="8696325" y="2665324"/>
            <a:ext cx="3411879" cy="11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01D5-E46A-3D2F-2040-19A4699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1ED3-CD9B-41F7-C616-17DFEBB4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94" y="1885065"/>
            <a:ext cx="10515600" cy="16929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Directed, acyclic graphs </a:t>
            </a:r>
            <a:r>
              <a:rPr lang="en-US" dirty="0"/>
              <a:t>(DAGs) can represent causal assumptions, where </a:t>
            </a:r>
            <a:r>
              <a:rPr lang="en-US" i="1" dirty="0"/>
              <a:t>nodes represent variables </a:t>
            </a:r>
            <a:r>
              <a:rPr lang="en-US" dirty="0"/>
              <a:t>and </a:t>
            </a:r>
            <a:r>
              <a:rPr lang="en-US" i="1" dirty="0"/>
              <a:t>edges represent assumed/potential causal relationships </a:t>
            </a:r>
            <a:r>
              <a:rPr lang="en-US" dirty="0"/>
              <a:t>between those variables.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DEA1-9251-8010-9BDF-96EB0C68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C3B8-D200-43BE-3E66-C628179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6E96-EAC8-884A-18DB-A872B14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9DF2B2-1294-E509-291E-087811B57916}"/>
              </a:ext>
            </a:extLst>
          </p:cNvPr>
          <p:cNvSpPr/>
          <p:nvPr/>
        </p:nvSpPr>
        <p:spPr>
          <a:xfrm>
            <a:off x="1618046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9CE83A-5A3D-768C-F51B-5236EB03EB28}"/>
              </a:ext>
            </a:extLst>
          </p:cNvPr>
          <p:cNvSpPr/>
          <p:nvPr/>
        </p:nvSpPr>
        <p:spPr>
          <a:xfrm>
            <a:off x="4109426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7991C-5FE2-6232-D234-92F4BCB3C85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78046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D42AF-E48E-7B51-DE49-8941430EC6D2}"/>
              </a:ext>
            </a:extLst>
          </p:cNvPr>
          <p:cNvSpPr txBox="1"/>
          <p:nvPr/>
        </p:nvSpPr>
        <p:spPr>
          <a:xfrm>
            <a:off x="956794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52F5E-017B-6C53-D8E0-E7F2B4B2A9C7}"/>
              </a:ext>
            </a:extLst>
          </p:cNvPr>
          <p:cNvSpPr txBox="1"/>
          <p:nvPr/>
        </p:nvSpPr>
        <p:spPr>
          <a:xfrm>
            <a:off x="2882359" y="487939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5E4827-12C0-027C-234F-9DD84F6191EB}"/>
              </a:ext>
            </a:extLst>
          </p:cNvPr>
          <p:cNvSpPr/>
          <p:nvPr/>
        </p:nvSpPr>
        <p:spPr>
          <a:xfrm>
            <a:off x="7666780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C2964-CB7F-2751-FF50-A4EE8CA7B5B1}"/>
              </a:ext>
            </a:extLst>
          </p:cNvPr>
          <p:cNvSpPr/>
          <p:nvPr/>
        </p:nvSpPr>
        <p:spPr>
          <a:xfrm>
            <a:off x="10158160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0F98D-67A4-5225-43AF-40A40C93155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026780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BCF18-C3E1-44FD-78AE-22C9C3A88B12}"/>
              </a:ext>
            </a:extLst>
          </p:cNvPr>
          <p:cNvSpPr txBox="1"/>
          <p:nvPr/>
        </p:nvSpPr>
        <p:spPr>
          <a:xfrm>
            <a:off x="6485877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C183F-0AF0-6378-D245-B9084C4B288A}"/>
              </a:ext>
            </a:extLst>
          </p:cNvPr>
          <p:cNvSpPr txBox="1"/>
          <p:nvPr/>
        </p:nvSpPr>
        <p:spPr>
          <a:xfrm>
            <a:off x="9940591" y="4886427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FBA5D-B19E-AE26-5D16-E0A6359250B7}"/>
              </a:ext>
            </a:extLst>
          </p:cNvPr>
          <p:cNvSpPr/>
          <p:nvPr/>
        </p:nvSpPr>
        <p:spPr>
          <a:xfrm>
            <a:off x="7666780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A87ED-42BF-3907-AA2E-ECD69776208C}"/>
              </a:ext>
            </a:extLst>
          </p:cNvPr>
          <p:cNvSpPr/>
          <p:nvPr/>
        </p:nvSpPr>
        <p:spPr>
          <a:xfrm>
            <a:off x="9039374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08AB7-6ABE-E78A-BB4D-D6EEAF512645}"/>
              </a:ext>
            </a:extLst>
          </p:cNvPr>
          <p:cNvSpPr txBox="1"/>
          <p:nvPr/>
        </p:nvSpPr>
        <p:spPr>
          <a:xfrm>
            <a:off x="9399374" y="5613204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8E16A-7AC8-E5FF-0282-43AA2045018D}"/>
              </a:ext>
            </a:extLst>
          </p:cNvPr>
          <p:cNvSpPr txBox="1"/>
          <p:nvPr/>
        </p:nvSpPr>
        <p:spPr>
          <a:xfrm>
            <a:off x="6169980" y="5622536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3D372-C488-4028-534A-E7FB39B29F9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9346653" y="4758184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0E2A5-0C7E-E710-6AA2-B2CC3BDD87B5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8026780" y="5802536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39319A-01E2-9541-B069-3F3F4BF0E758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7846780" y="4810905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D2772-E71C-F3B2-5272-CCC723B63BFA}"/>
              </a:ext>
            </a:extLst>
          </p:cNvPr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7974059" y="4758184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82FD1B-5874-1E26-2E7E-9CAF206FAEE4}"/>
              </a:ext>
            </a:extLst>
          </p:cNvPr>
          <p:cNvSpPr/>
          <p:nvPr/>
        </p:nvSpPr>
        <p:spPr>
          <a:xfrm>
            <a:off x="1076545" y="549338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347C23-1F0C-FBBC-53EF-0DCAF58BB11E}"/>
              </a:ext>
            </a:extLst>
          </p:cNvPr>
          <p:cNvSpPr/>
          <p:nvPr/>
        </p:nvSpPr>
        <p:spPr>
          <a:xfrm>
            <a:off x="1074854" y="594598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AA450-D5EF-C2AD-396E-9C80E7AF6F7B}"/>
              </a:ext>
            </a:extLst>
          </p:cNvPr>
          <p:cNvSpPr/>
          <p:nvPr/>
        </p:nvSpPr>
        <p:spPr>
          <a:xfrm>
            <a:off x="3036566" y="550940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3EE336-0A94-8F5D-71A2-D000B829D6A0}"/>
              </a:ext>
            </a:extLst>
          </p:cNvPr>
          <p:cNvSpPr/>
          <p:nvPr/>
        </p:nvSpPr>
        <p:spPr>
          <a:xfrm>
            <a:off x="3673766" y="550940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1263E-2CAD-D36B-30A3-3DBBF068E95E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396566" y="5689404"/>
            <a:ext cx="27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55B341-6B8C-9909-ED3B-F8C1F59E518F}"/>
              </a:ext>
            </a:extLst>
          </p:cNvPr>
          <p:cNvSpPr/>
          <p:nvPr/>
        </p:nvSpPr>
        <p:spPr>
          <a:xfrm>
            <a:off x="3355166" y="598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26CC4-ED14-560D-E74B-753EE216E14E}"/>
              </a:ext>
            </a:extLst>
          </p:cNvPr>
          <p:cNvSpPr txBox="1"/>
          <p:nvPr/>
        </p:nvSpPr>
        <p:spPr>
          <a:xfrm>
            <a:off x="1495794" y="5504350"/>
            <a:ext cx="105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44D70-CDCB-C029-3674-F9895018B753}"/>
              </a:ext>
            </a:extLst>
          </p:cNvPr>
          <p:cNvSpPr txBox="1"/>
          <p:nvPr/>
        </p:nvSpPr>
        <p:spPr>
          <a:xfrm>
            <a:off x="1495677" y="5956707"/>
            <a:ext cx="98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outcome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57B23-59EB-AB5C-B913-DEB1A96D8FFB}"/>
              </a:ext>
            </a:extLst>
          </p:cNvPr>
          <p:cNvSpPr txBox="1"/>
          <p:nvPr/>
        </p:nvSpPr>
        <p:spPr>
          <a:xfrm>
            <a:off x="4099365" y="551448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phenomenon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DDE53-3F44-9579-8335-1890A84707A4}"/>
              </a:ext>
            </a:extLst>
          </p:cNvPr>
          <p:cNvSpPr txBox="1"/>
          <p:nvPr/>
        </p:nvSpPr>
        <p:spPr>
          <a:xfrm>
            <a:off x="4098047" y="5956830"/>
            <a:ext cx="1315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422546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B776A99-A0F3-D45E-2F26-7A0AA21074C7}"/>
              </a:ext>
            </a:extLst>
          </p:cNvPr>
          <p:cNvGrpSpPr/>
          <p:nvPr/>
        </p:nvGrpSpPr>
        <p:grpSpPr>
          <a:xfrm>
            <a:off x="1037768" y="3066292"/>
            <a:ext cx="4166350" cy="1356221"/>
            <a:chOff x="3595078" y="2993962"/>
            <a:chExt cx="4166350" cy="135622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B58559-862A-9201-1DF9-5FBE9A777B4E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3" name="Graphic 32" descr="Normal Distribution with solid fill">
              <a:extLst>
                <a:ext uri="{FF2B5EF4-FFF2-40B4-BE49-F238E27FC236}">
                  <a16:creationId xmlns:a16="http://schemas.microsoft.com/office/drawing/2014/main" id="{604A555B-3040-51CD-0127-35AEBE19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85" t="-2174" r="-3342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57" t="-2222" r="-1807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CFE031-4C28-B0A1-EFC9-22834B2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 and Simulations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A5A131-DE9E-F7DA-D44D-419076DB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09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</a:t>
            </a:r>
            <a:r>
              <a:rPr lang="en-SE" dirty="0"/>
              <a:t>AGs are typically used to formalize </a:t>
            </a:r>
            <a:r>
              <a:rPr lang="en-SE" i="1" dirty="0"/>
              <a:t>assumed </a:t>
            </a:r>
            <a:r>
              <a:rPr lang="en-SE" dirty="0"/>
              <a:t>causal relationships. They can also be used to represent </a:t>
            </a:r>
            <a:r>
              <a:rPr lang="en-SE" b="1" dirty="0"/>
              <a:t>simulated </a:t>
            </a:r>
            <a:r>
              <a:rPr lang="en-SE" dirty="0"/>
              <a:t>causal relationships.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31E4-B837-E3AD-19CD-DA2169B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CAE-8AF6-3700-929A-555787B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429D-6C4C-537C-D79C-65AB942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1B9B1-3F42-39B9-CC57-96266CB91986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140623" y="3700263"/>
            <a:ext cx="328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606607-2C7B-4C20-B5AF-1A65892C1ACD}"/>
              </a:ext>
            </a:extLst>
          </p:cNvPr>
          <p:cNvSpPr txBox="1"/>
          <p:nvPr/>
        </p:nvSpPr>
        <p:spPr>
          <a:xfrm>
            <a:off x="6118860" y="3063746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BAD0F-E092-B401-2710-D671F964B970}"/>
              </a:ext>
            </a:extLst>
          </p:cNvPr>
          <p:cNvSpPr txBox="1"/>
          <p:nvPr/>
        </p:nvSpPr>
        <p:spPr>
          <a:xfrm>
            <a:off x="9200666" y="3951563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/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FE72C5-5E31-E91C-D5DF-9AA063DFFAC0}"/>
              </a:ext>
            </a:extLst>
          </p:cNvPr>
          <p:cNvSpPr/>
          <p:nvPr/>
        </p:nvSpPr>
        <p:spPr>
          <a:xfrm>
            <a:off x="6780623" y="3520263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8D3FC2-62AF-E862-AB47-001EDCECF969}"/>
              </a:ext>
            </a:extLst>
          </p:cNvPr>
          <p:cNvSpPr/>
          <p:nvPr/>
        </p:nvSpPr>
        <p:spPr>
          <a:xfrm>
            <a:off x="10427222" y="3520263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47FC7-AC13-741D-F668-1A3032B822AF}"/>
              </a:ext>
            </a:extLst>
          </p:cNvPr>
          <p:cNvSpPr txBox="1"/>
          <p:nvPr/>
        </p:nvSpPr>
        <p:spPr>
          <a:xfrm>
            <a:off x="6118860" y="4444301"/>
            <a:ext cx="180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AEA964-CDA5-E80D-65F4-22D4D6252492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7918980" y="4049632"/>
            <a:ext cx="864943" cy="5793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12A6769-8627-F5F5-C361-919684B87A79}"/>
              </a:ext>
            </a:extLst>
          </p:cNvPr>
          <p:cNvSpPr/>
          <p:nvPr/>
        </p:nvSpPr>
        <p:spPr>
          <a:xfrm>
            <a:off x="8594505" y="3700263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B44B6B-C6C0-9BF3-8737-10441B95DF72}"/>
              </a:ext>
            </a:extLst>
          </p:cNvPr>
          <p:cNvSpPr/>
          <p:nvPr/>
        </p:nvSpPr>
        <p:spPr>
          <a:xfrm>
            <a:off x="4787199" y="3971098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3425300-972A-2FF0-D9F1-33B08A9E0CE4}"/>
              </a:ext>
            </a:extLst>
          </p:cNvPr>
          <p:cNvCxnSpPr>
            <a:cxnSpLocks/>
            <a:stCxn id="25" idx="1"/>
            <a:endCxn id="8" idx="4"/>
          </p:cNvCxnSpPr>
          <p:nvPr/>
        </p:nvCxnSpPr>
        <p:spPr>
          <a:xfrm rot="10800000">
            <a:off x="4967200" y="4340425"/>
            <a:ext cx="1151661" cy="2885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4ED6521D-D160-1A56-253A-66470E373D08}"/>
              </a:ext>
            </a:extLst>
          </p:cNvPr>
          <p:cNvSpPr txBox="1">
            <a:spLocks/>
          </p:cNvSpPr>
          <p:nvPr/>
        </p:nvSpPr>
        <p:spPr>
          <a:xfrm>
            <a:off x="838200" y="5077161"/>
            <a:ext cx="10515600" cy="115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</a:t>
            </a:r>
            <a:r>
              <a:rPr lang="en-SE" dirty="0"/>
              <a:t>he </a:t>
            </a:r>
            <a:r>
              <a:rPr lang="en-SE" b="1" dirty="0"/>
              <a:t>path coefficient </a:t>
            </a:r>
            <a:r>
              <a:rPr lang="en-SE" dirty="0"/>
              <a:t>is the variable of interest, as it represents the effect strength (and direction) of one variable on another.</a:t>
            </a:r>
          </a:p>
        </p:txBody>
      </p:sp>
    </p:spTree>
    <p:extLst>
      <p:ext uri="{BB962C8B-B14F-4D97-AF65-F5344CB8AC3E}">
        <p14:creationId xmlns:p14="http://schemas.microsoft.com/office/powerpoint/2010/main" val="37644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243-503F-BFE0-E08E-64749FE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Tool: (Linear)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60-369F-F0DC-30E9-71FD2581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0A56-DCEB-842D-1DC3-75DA265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0CAB-C13E-5EB5-F935-3426088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F573-67C8-D659-949E-EA79DEA7A51D}"/>
              </a:ext>
            </a:extLst>
          </p:cNvPr>
          <p:cNvSpPr txBox="1"/>
          <p:nvPr/>
        </p:nvSpPr>
        <p:spPr>
          <a:xfrm>
            <a:off x="4811193" y="2193581"/>
            <a:ext cx="2569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(Generalized) Linear </a:t>
            </a:r>
          </a:p>
          <a:p>
            <a:pPr algn="ctr"/>
            <a:r>
              <a:rPr lang="en-US" sz="2000" b="1" dirty="0"/>
              <a:t>(Mixed)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D856-E78D-E0A2-D306-A377607F843E}"/>
              </a:ext>
            </a:extLst>
          </p:cNvPr>
          <p:cNvSpPr txBox="1"/>
          <p:nvPr/>
        </p:nvSpPr>
        <p:spPr>
          <a:xfrm>
            <a:off x="838200" y="2193581"/>
            <a:ext cx="2152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Null-Hypothesis</a:t>
            </a:r>
          </a:p>
          <a:p>
            <a:pPr algn="ctr"/>
            <a:r>
              <a:rPr lang="en-US" sz="2000" b="1" dirty="0"/>
              <a:t>Significance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2B08-33F0-9CA3-10DE-CE2DD226605E}"/>
              </a:ext>
            </a:extLst>
          </p:cNvPr>
          <p:cNvSpPr txBox="1"/>
          <p:nvPr/>
        </p:nvSpPr>
        <p:spPr>
          <a:xfrm>
            <a:off x="9201350" y="2193581"/>
            <a:ext cx="18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Bayesian Data</a:t>
            </a:r>
          </a:p>
          <a:p>
            <a:pPr algn="ctr"/>
            <a:r>
              <a:rPr lang="en-US" sz="2000" b="1" dirty="0"/>
              <a:t>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4ABD0-DD2D-9865-2005-90D0846FC0AC}"/>
              </a:ext>
            </a:extLst>
          </p:cNvPr>
          <p:cNvCxnSpPr/>
          <p:nvPr/>
        </p:nvCxnSpPr>
        <p:spPr>
          <a:xfrm>
            <a:off x="838200" y="1967687"/>
            <a:ext cx="10515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C95322-415C-4CA4-AE0F-70A0C6FFD0AA}"/>
              </a:ext>
            </a:extLst>
          </p:cNvPr>
          <p:cNvSpPr txBox="1"/>
          <p:nvPr/>
        </p:nvSpPr>
        <p:spPr>
          <a:xfrm>
            <a:off x="1056240" y="1690688"/>
            <a:ext cx="171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easier to use and apply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7AA3-82C8-6D5A-6D93-92FCDFE713EE}"/>
              </a:ext>
            </a:extLst>
          </p:cNvPr>
          <p:cNvSpPr txBox="1"/>
          <p:nvPr/>
        </p:nvSpPr>
        <p:spPr>
          <a:xfrm>
            <a:off x="1056239" y="1967687"/>
            <a:ext cx="139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less sophisticated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6FD7D-3221-92CC-7B26-52A65E8F938F}"/>
              </a:ext>
            </a:extLst>
          </p:cNvPr>
          <p:cNvSpPr txBox="1"/>
          <p:nvPr/>
        </p:nvSpPr>
        <p:spPr>
          <a:xfrm>
            <a:off x="8948679" y="1690688"/>
            <a:ext cx="219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difficult to use and apply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35B55-6438-CF0B-FDB9-D28EE8D7B4E2}"/>
              </a:ext>
            </a:extLst>
          </p:cNvPr>
          <p:cNvSpPr txBox="1"/>
          <p:nvPr/>
        </p:nvSpPr>
        <p:spPr>
          <a:xfrm>
            <a:off x="9665100" y="1967686"/>
            <a:ext cx="147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sophisticated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C18E3-36B3-DBBE-AFCF-F9E718715546}"/>
              </a:ext>
            </a:extLst>
          </p:cNvPr>
          <p:cNvSpPr txBox="1"/>
          <p:nvPr/>
        </p:nvSpPr>
        <p:spPr>
          <a:xfrm>
            <a:off x="7218606" y="2926193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regressors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4BD66A-9A9D-EC39-C5BF-9E48D5A46FFB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6685160" y="3110858"/>
            <a:ext cx="533447" cy="1796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/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blipFill>
                <a:blip r:embed="rId3"/>
                <a:stretch>
                  <a:fillRect l="-3714" t="-2222" r="-3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75ABAF3-040E-AB56-6AD1-7905CE480053}"/>
              </a:ext>
            </a:extLst>
          </p:cNvPr>
          <p:cNvSpPr/>
          <p:nvPr/>
        </p:nvSpPr>
        <p:spPr>
          <a:xfrm>
            <a:off x="5022734" y="3290501"/>
            <a:ext cx="931839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59771-6BA6-353A-3137-8D253921E7F9}"/>
              </a:ext>
            </a:extLst>
          </p:cNvPr>
          <p:cNvSpPr/>
          <p:nvPr/>
        </p:nvSpPr>
        <p:spPr>
          <a:xfrm>
            <a:off x="6151711" y="3290500"/>
            <a:ext cx="106689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5129-A9DD-9684-55C7-5DF8948758B8}"/>
              </a:ext>
            </a:extLst>
          </p:cNvPr>
          <p:cNvSpPr txBox="1"/>
          <p:nvPr/>
        </p:nvSpPr>
        <p:spPr>
          <a:xfrm>
            <a:off x="3551379" y="2919452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outcome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89124EB-8766-0076-B2B6-740A20562D6C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>
            <a:off x="5017915" y="3104118"/>
            <a:ext cx="470739" cy="1863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/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blipFill>
                <a:blip r:embed="rId4"/>
                <a:stretch>
                  <a:fillRect l="-2410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49E3306-0310-8F9F-643A-B4942C08E574}"/>
              </a:ext>
            </a:extLst>
          </p:cNvPr>
          <p:cNvSpPr/>
          <p:nvPr/>
        </p:nvSpPr>
        <p:spPr>
          <a:xfrm>
            <a:off x="6116139" y="3875984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C86C3-4123-AFEA-9301-05E660DA2970}"/>
              </a:ext>
            </a:extLst>
          </p:cNvPr>
          <p:cNvSpPr/>
          <p:nvPr/>
        </p:nvSpPr>
        <p:spPr>
          <a:xfrm>
            <a:off x="6576913" y="3875787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A701E-98C0-466C-BCC8-E35A5DCC809D}"/>
              </a:ext>
            </a:extLst>
          </p:cNvPr>
          <p:cNvSpPr txBox="1"/>
          <p:nvPr/>
        </p:nvSpPr>
        <p:spPr>
          <a:xfrm>
            <a:off x="7128393" y="4196011"/>
            <a:ext cx="183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87CAD0-CF79-B131-3BED-9555B044740B}"/>
              </a:ext>
            </a:extLst>
          </p:cNvPr>
          <p:cNvCxnSpPr>
            <a:cxnSpLocks/>
            <a:stCxn id="37" idx="1"/>
            <a:endCxn id="36" idx="2"/>
          </p:cNvCxnSpPr>
          <p:nvPr/>
        </p:nvCxnSpPr>
        <p:spPr>
          <a:xfrm rot="10800000">
            <a:off x="6730719" y="4152787"/>
            <a:ext cx="397674" cy="227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01A34D-CAC1-4F3F-1F75-4E36D85899D5}"/>
              </a:ext>
            </a:extLst>
          </p:cNvPr>
          <p:cNvSpPr txBox="1"/>
          <p:nvPr/>
        </p:nvSpPr>
        <p:spPr>
          <a:xfrm>
            <a:off x="4315978" y="4196011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intercept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A18954-C956-47B6-D426-5325BE81EE9A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5782514" y="4152983"/>
            <a:ext cx="487431" cy="2276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D418F8-AFA9-A3C4-AD10-46D7449D4CA7}"/>
              </a:ext>
            </a:extLst>
          </p:cNvPr>
          <p:cNvCxnSpPr>
            <a:cxnSpLocks/>
          </p:cNvCxnSpPr>
          <p:nvPr/>
        </p:nvCxnSpPr>
        <p:spPr>
          <a:xfrm>
            <a:off x="6040572" y="3602831"/>
            <a:ext cx="0" cy="2729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E6C-DB69-79F2-BCC0-98A63EA7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causal to statistical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15D4-0A17-D099-17B5-A1DAFE5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6B80-EDE5-8EB8-F144-D1053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99A-9DCA-D75E-0D2F-B954B45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444E6B-6AD5-190E-F0A3-4ABE77BA87B6}"/>
              </a:ext>
            </a:extLst>
          </p:cNvPr>
          <p:cNvGrpSpPr/>
          <p:nvPr/>
        </p:nvGrpSpPr>
        <p:grpSpPr>
          <a:xfrm>
            <a:off x="2172921" y="1867941"/>
            <a:ext cx="2403652" cy="2101852"/>
            <a:chOff x="4894174" y="3429000"/>
            <a:chExt cx="2403652" cy="21018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E3F7A8-1110-A6B5-1520-EB9823574F0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D6EADA-F8B8-51A2-9945-E7C105BDDCD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outline">
                <a:extLst>
                  <a:ext uri="{FF2B5EF4-FFF2-40B4-BE49-F238E27FC236}">
                    <a16:creationId xmlns:a16="http://schemas.microsoft.com/office/drawing/2014/main" id="{978F24F6-E696-35BA-74BC-70F20AA1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4D61C7-CF10-E326-43D1-2B05F1F11DEB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Causal Models</a:t>
              </a:r>
            </a:p>
            <a:p>
              <a:pPr algn="ctr"/>
              <a:r>
                <a:rPr lang="en-US" sz="1600" dirty="0"/>
                <a:t>encode causal assumptions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C971CA-77EA-05EA-C246-CB6706DCC793}"/>
              </a:ext>
            </a:extLst>
          </p:cNvPr>
          <p:cNvGrpSpPr/>
          <p:nvPr/>
        </p:nvGrpSpPr>
        <p:grpSpPr>
          <a:xfrm>
            <a:off x="7615429" y="1867941"/>
            <a:ext cx="2403652" cy="1855631"/>
            <a:chOff x="4894174" y="3429000"/>
            <a:chExt cx="2403652" cy="18556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E0E01F-780C-745E-FFFC-0F53D48AC53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25B8492-CAFB-0FF3-7D08-3718728BBBD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Normal Distribution with solid fill">
                <a:extLst>
                  <a:ext uri="{FF2B5EF4-FFF2-40B4-BE49-F238E27FC236}">
                    <a16:creationId xmlns:a16="http://schemas.microsoft.com/office/drawing/2014/main" id="{625CD9FA-5041-BD7E-C29F-1B2D72D06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6B8C1-5349-519F-CCC7-6E88F37743A7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Statistical Models</a:t>
              </a:r>
            </a:p>
            <a:p>
              <a:pPr algn="ctr"/>
              <a:r>
                <a:rPr lang="en-US" sz="1600" dirty="0"/>
                <a:t>implement inference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A6CDE-52A1-873F-B735-6FF438A50346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914747" y="2407941"/>
            <a:ext cx="4362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4811742-3410-8112-6CA3-0E8582496FC5}"/>
              </a:ext>
            </a:extLst>
          </p:cNvPr>
          <p:cNvSpPr/>
          <p:nvPr/>
        </p:nvSpPr>
        <p:spPr>
          <a:xfrm>
            <a:off x="1812921" y="4499146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F19415-1038-E0F4-A215-50A39F91CEE5}"/>
              </a:ext>
            </a:extLst>
          </p:cNvPr>
          <p:cNvSpPr/>
          <p:nvPr/>
        </p:nvSpPr>
        <p:spPr>
          <a:xfrm>
            <a:off x="4304301" y="4499146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2AB235-259E-84B1-F6D2-27BFCDE4552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2172921" y="467914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EF065-6FA7-EC17-EC5E-1D35BCC4060E}"/>
              </a:ext>
            </a:extLst>
          </p:cNvPr>
          <p:cNvSpPr txBox="1"/>
          <p:nvPr/>
        </p:nvSpPr>
        <p:spPr>
          <a:xfrm>
            <a:off x="632018" y="4039814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63646-3FB7-DC6D-3CDE-5F3C0D5EE13B}"/>
              </a:ext>
            </a:extLst>
          </p:cNvPr>
          <p:cNvSpPr txBox="1"/>
          <p:nvPr/>
        </p:nvSpPr>
        <p:spPr>
          <a:xfrm>
            <a:off x="4086732" y="4934668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48D07C-317D-5F1E-0A5E-3AFC589E6250}"/>
              </a:ext>
            </a:extLst>
          </p:cNvPr>
          <p:cNvSpPr/>
          <p:nvPr/>
        </p:nvSpPr>
        <p:spPr>
          <a:xfrm>
            <a:off x="1812921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1426F0-31D4-3C94-68D9-0543F3296862}"/>
              </a:ext>
            </a:extLst>
          </p:cNvPr>
          <p:cNvSpPr/>
          <p:nvPr/>
        </p:nvSpPr>
        <p:spPr>
          <a:xfrm>
            <a:off x="3185515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86F43-B032-6564-B084-A87AE0D44A17}"/>
              </a:ext>
            </a:extLst>
          </p:cNvPr>
          <p:cNvSpPr txBox="1"/>
          <p:nvPr/>
        </p:nvSpPr>
        <p:spPr>
          <a:xfrm>
            <a:off x="3545515" y="5661445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07565-AE5B-2505-A1CD-5D249873E495}"/>
              </a:ext>
            </a:extLst>
          </p:cNvPr>
          <p:cNvSpPr txBox="1"/>
          <p:nvPr/>
        </p:nvSpPr>
        <p:spPr>
          <a:xfrm>
            <a:off x="316121" y="5670777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BD9B3-46E9-5405-9380-7CAB8DC4D518}"/>
              </a:ext>
            </a:extLst>
          </p:cNvPr>
          <p:cNvCxnSpPr>
            <a:cxnSpLocks/>
            <a:stCxn id="27" idx="7"/>
            <a:endCxn id="22" idx="3"/>
          </p:cNvCxnSpPr>
          <p:nvPr/>
        </p:nvCxnSpPr>
        <p:spPr>
          <a:xfrm flipV="1">
            <a:off x="3492794" y="4806425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4FD167-E5AC-C132-1751-1CA44F7A6E1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172921" y="5850777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354A57-8B0F-411F-C7B1-55A0B36C6E4A}"/>
              </a:ext>
            </a:extLst>
          </p:cNvPr>
          <p:cNvCxnSpPr>
            <a:cxnSpLocks/>
            <a:stCxn id="26" idx="0"/>
            <a:endCxn id="21" idx="4"/>
          </p:cNvCxnSpPr>
          <p:nvPr/>
        </p:nvCxnSpPr>
        <p:spPr>
          <a:xfrm flipV="1">
            <a:off x="1992921" y="4859146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25977-7796-BB93-A5E7-4B9A527E2FA0}"/>
              </a:ext>
            </a:extLst>
          </p:cNvPr>
          <p:cNvCxnSpPr>
            <a:cxnSpLocks/>
            <a:stCxn id="27" idx="1"/>
            <a:endCxn id="21" idx="5"/>
          </p:cNvCxnSpPr>
          <p:nvPr/>
        </p:nvCxnSpPr>
        <p:spPr>
          <a:xfrm flipH="1" flipV="1">
            <a:off x="2120200" y="4806425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/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𝑚𝑜𝑡𝑖𝑣𝑎𝑡𝑖𝑜𝑛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blipFill>
                <a:blip r:embed="rId7"/>
                <a:stretch>
                  <a:fillRect l="-1877" t="-2174" r="-1195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963CB-FAE6-0012-8B13-FDF3696AF69E}"/>
              </a:ext>
            </a:extLst>
          </p:cNvPr>
          <p:cNvCxnSpPr>
            <a:cxnSpLocks/>
          </p:cNvCxnSpPr>
          <p:nvPr/>
        </p:nvCxnSpPr>
        <p:spPr>
          <a:xfrm>
            <a:off x="6073878" y="4815016"/>
            <a:ext cx="8142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DE7511-68FF-08AF-FC65-DFC2E9C21AE4}"/>
              </a:ext>
            </a:extLst>
          </p:cNvPr>
          <p:cNvGrpSpPr/>
          <p:nvPr/>
        </p:nvGrpSpPr>
        <p:grpSpPr>
          <a:xfrm>
            <a:off x="5777612" y="5372813"/>
            <a:ext cx="6035039" cy="946595"/>
            <a:chOff x="775411" y="5230368"/>
            <a:chExt cx="6035039" cy="94659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C46A58F-24C6-050E-7F02-C91E04B8A59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How to derive statistical from causal models is core to statistical causal inference.</a:t>
              </a:r>
              <a:endParaRPr lang="en-US" baseline="30000" dirty="0"/>
            </a:p>
          </p:txBody>
        </p:sp>
        <p:pic>
          <p:nvPicPr>
            <p:cNvPr id="39" name="Graphic 38" descr="Open quotation mark with solid fill">
              <a:extLst>
                <a:ext uri="{FF2B5EF4-FFF2-40B4-BE49-F238E27FC236}">
                  <a16:creationId xmlns:a16="http://schemas.microsoft.com/office/drawing/2014/main" id="{31C98198-7489-4782-D3E9-1347316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5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9717-431B-2210-A855-58DE168C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Pedagogy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42AD-5FF6-3C6B-154B-70788EB4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80CB-5BD2-3956-909D-A2041B01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C1FFD-70A7-10CA-9A83-4FBE423C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D41D1F-7602-7F07-35E0-1934F853A35E}"/>
              </a:ext>
            </a:extLst>
          </p:cNvPr>
          <p:cNvGrpSpPr/>
          <p:nvPr/>
        </p:nvGrpSpPr>
        <p:grpSpPr>
          <a:xfrm>
            <a:off x="838200" y="1660056"/>
            <a:ext cx="2403652" cy="1794076"/>
            <a:chOff x="4894174" y="3429000"/>
            <a:chExt cx="2403652" cy="17940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2F7E76-127D-D9A7-51FC-5ED2FD74E8B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C5E22F-7AFF-5652-0A6A-3B6679FF954A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with solid fill">
                <a:extLst>
                  <a:ext uri="{FF2B5EF4-FFF2-40B4-BE49-F238E27FC236}">
                    <a16:creationId xmlns:a16="http://schemas.microsoft.com/office/drawing/2014/main" id="{467B303C-4B79-D573-07FA-AEF23C2D3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019A6-0B2B-E0D6-F978-6D56F7FD7094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Phenomenon</a:t>
              </a:r>
            </a:p>
            <a:p>
              <a:pPr algn="ctr"/>
              <a:r>
                <a:rPr lang="en-US" sz="1200" dirty="0"/>
                <a:t>Creating an assumed causal DAG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26F5BA-6967-2256-4E40-EC522262FA82}"/>
              </a:ext>
            </a:extLst>
          </p:cNvPr>
          <p:cNvGrpSpPr/>
          <p:nvPr/>
        </p:nvGrpSpPr>
        <p:grpSpPr>
          <a:xfrm>
            <a:off x="3375858" y="1660056"/>
            <a:ext cx="2403652" cy="1978742"/>
            <a:chOff x="4894174" y="3429000"/>
            <a:chExt cx="2403652" cy="19787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3E26FF-AFE0-EE31-189D-5D6CF0B95A2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52F06A2-8407-DBED-CC5B-A0025F0EC54E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ingle gear with solid fill">
                <a:extLst>
                  <a:ext uri="{FF2B5EF4-FFF2-40B4-BE49-F238E27FC236}">
                    <a16:creationId xmlns:a16="http://schemas.microsoft.com/office/drawing/2014/main" id="{CBADB9B7-3DB9-38A5-CD8E-5F00DFCCF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4965F-ADF6-1CB2-8660-3DBC1C974024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Regression</a:t>
              </a:r>
            </a:p>
            <a:p>
              <a:pPr algn="ctr"/>
              <a:r>
                <a:rPr lang="en-US" sz="1200" dirty="0"/>
                <a:t>Deriving a statistical model and running a regression analysis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BCE0A1-8296-1C32-813A-108808F68FCC}"/>
              </a:ext>
            </a:extLst>
          </p:cNvPr>
          <p:cNvGrpSpPr/>
          <p:nvPr/>
        </p:nvGrpSpPr>
        <p:grpSpPr>
          <a:xfrm>
            <a:off x="5913516" y="1660056"/>
            <a:ext cx="2403652" cy="1978742"/>
            <a:chOff x="4894174" y="3429000"/>
            <a:chExt cx="2403652" cy="19787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38539E-D26E-43D5-8B2E-F147C546F6B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DD5C1A8-09B2-4689-B36B-3235392BE5A7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Normal Distribution with solid fill">
                <a:extLst>
                  <a:ext uri="{FF2B5EF4-FFF2-40B4-BE49-F238E27FC236}">
                    <a16:creationId xmlns:a16="http://schemas.microsoft.com/office/drawing/2014/main" id="{1B18E834-75F1-FE16-944F-9EB618274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942F53-C749-0A4D-33A4-9901E6980153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Comparison</a:t>
              </a:r>
            </a:p>
            <a:p>
              <a:pPr algn="ctr"/>
              <a:r>
                <a:rPr lang="en-US" sz="1200" dirty="0"/>
                <a:t>Comparing the results of the analysis with the ground truth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770D6C-3AF5-AE96-61AA-1E9C1D99ACE7}"/>
              </a:ext>
            </a:extLst>
          </p:cNvPr>
          <p:cNvGrpSpPr/>
          <p:nvPr/>
        </p:nvGrpSpPr>
        <p:grpSpPr>
          <a:xfrm>
            <a:off x="8451174" y="1660056"/>
            <a:ext cx="2403652" cy="1794076"/>
            <a:chOff x="4894174" y="3429000"/>
            <a:chExt cx="2403652" cy="179407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C1FE594-5E63-A252-D159-88A91E7E235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C9A9EF2-039B-12D3-38EA-5FA34399F4C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Influencer with solid fill">
                <a:extLst>
                  <a:ext uri="{FF2B5EF4-FFF2-40B4-BE49-F238E27FC236}">
                    <a16:creationId xmlns:a16="http://schemas.microsoft.com/office/drawing/2014/main" id="{4D9EF501-1379-4E65-CBA5-2250127D3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B53C60-EB36-425F-20AB-DD049D71F40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4. Reveal</a:t>
              </a:r>
            </a:p>
            <a:p>
              <a:pPr algn="ctr"/>
              <a:r>
                <a:rPr lang="en-US" sz="1200" dirty="0"/>
                <a:t>Revealing the actual causal DAG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982014-ACAC-C267-48B0-43B2B6A1464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2580026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2B4E55-9C28-5C4D-C554-AF117EA85F0E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5117684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CB8D05-863A-7830-6990-9E8496766E4F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655342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9B08108-FC4A-40B4-6C99-C16C11BEA937}"/>
              </a:ext>
            </a:extLst>
          </p:cNvPr>
          <p:cNvSpPr/>
          <p:nvPr/>
        </p:nvSpPr>
        <p:spPr>
          <a:xfrm>
            <a:off x="1312406" y="4446160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170907-2FD5-C0B1-C07D-FFBDB2F9F350}"/>
              </a:ext>
            </a:extLst>
          </p:cNvPr>
          <p:cNvSpPr/>
          <p:nvPr/>
        </p:nvSpPr>
        <p:spPr>
          <a:xfrm>
            <a:off x="2392406" y="4446160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EDD740-8813-622F-9D67-595FD9CEF02B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1672406" y="462616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03EEF7-5073-9CA6-FE5B-A41BD36BE779}"/>
              </a:ext>
            </a:extLst>
          </p:cNvPr>
          <p:cNvSpPr txBox="1"/>
          <p:nvPr/>
        </p:nvSpPr>
        <p:spPr>
          <a:xfrm>
            <a:off x="1076580" y="3866702"/>
            <a:ext cx="16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F6427-E809-AF69-E433-8FE2FF465ADA}"/>
              </a:ext>
            </a:extLst>
          </p:cNvPr>
          <p:cNvSpPr txBox="1"/>
          <p:nvPr/>
        </p:nvSpPr>
        <p:spPr>
          <a:xfrm>
            <a:off x="1434886" y="489050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A19FB5A-FE11-8DE1-A226-CD14B2E2FF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80" y="4338875"/>
            <a:ext cx="1798324" cy="71932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39A8CF-FD54-84E1-B422-1FFCA9CC7EEE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9473000" y="462616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C58606-EDB5-B70F-AA99-66D4158915F7}"/>
              </a:ext>
            </a:extLst>
          </p:cNvPr>
          <p:cNvSpPr txBox="1"/>
          <p:nvPr/>
        </p:nvSpPr>
        <p:spPr>
          <a:xfrm>
            <a:off x="8877174" y="3930060"/>
            <a:ext cx="168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9966DD-39CE-BB29-75A0-32544B5A9D69}"/>
              </a:ext>
            </a:extLst>
          </p:cNvPr>
          <p:cNvSpPr txBox="1"/>
          <p:nvPr/>
        </p:nvSpPr>
        <p:spPr>
          <a:xfrm>
            <a:off x="9120766" y="4893345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E4AFDA-2A73-13F9-1D57-E58240823910}"/>
                  </a:ext>
                </a:extLst>
              </p:cNvPr>
              <p:cNvSpPr txBox="1"/>
              <p:nvPr/>
            </p:nvSpPr>
            <p:spPr>
              <a:xfrm>
                <a:off x="9533917" y="4630365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E4AFDA-2A73-13F9-1D57-E58240823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917" y="4630365"/>
                <a:ext cx="547689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3A1435-32C5-6A7B-2293-7A21A65E79D8}"/>
              </a:ext>
            </a:extLst>
          </p:cNvPr>
          <p:cNvSpPr/>
          <p:nvPr/>
        </p:nvSpPr>
        <p:spPr>
          <a:xfrm>
            <a:off x="9113000" y="4446160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A3C15D-1D95-3984-AD10-08F948D2E867}"/>
              </a:ext>
            </a:extLst>
          </p:cNvPr>
          <p:cNvSpPr/>
          <p:nvPr/>
        </p:nvSpPr>
        <p:spPr>
          <a:xfrm>
            <a:off x="10193000" y="4446160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87BA8C-E0D1-1C00-0995-0DE767F06701}"/>
                  </a:ext>
                </a:extLst>
              </p:cNvPr>
              <p:cNvSpPr txBox="1"/>
              <p:nvPr/>
            </p:nvSpPr>
            <p:spPr>
              <a:xfrm>
                <a:off x="3505324" y="4429485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87BA8C-E0D1-1C00-0995-0DE767F06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24" y="4429485"/>
                <a:ext cx="2133789" cy="276999"/>
              </a:xfrm>
              <a:prstGeom prst="rect">
                <a:avLst/>
              </a:prstGeom>
              <a:blipFill>
                <a:blip r:embed="rId12"/>
                <a:stretch>
                  <a:fillRect l="-3714" t="-4444" r="-3714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1887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246-3BED-9B8C-7CC3-745A5B9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0F1F-0BFC-2071-C843-139FD443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Confounders and Mediators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5037-50BD-1D61-59B2-DD05C67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982B-EC53-86B8-8606-8F1307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97F9-3760-7F43-C06D-CE23A2C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9F160-BB08-C1ED-0F82-9A7002A7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Confounding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ADB0C9-8D46-E745-607E-9C560680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 </a:t>
            </a:r>
          </a:p>
          <a:p>
            <a:r>
              <a:rPr lang="sv-SE" dirty="0"/>
              <a:t>(</a:t>
            </a:r>
            <a:r>
              <a:rPr lang="sv-SE" dirty="0" err="1"/>
              <a:t>assumed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DAG </a:t>
            </a:r>
            <a:r>
              <a:rPr lang="sv-SE" dirty="0" err="1"/>
              <a:t>of</a:t>
            </a:r>
            <a:r>
              <a:rPr lang="sv-SE" dirty="0"/>
              <a:t> x-&gt;y and z-&gt;y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</a:p>
          <a:p>
            <a:r>
              <a:rPr lang="sv-SE" dirty="0"/>
              <a:t>(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y~x</a:t>
            </a:r>
            <a:r>
              <a:rPr lang="sv-SE" dirty="0"/>
              <a:t> and </a:t>
            </a:r>
            <a:r>
              <a:rPr lang="sv-SE" dirty="0" err="1"/>
              <a:t>y~x+z</a:t>
            </a:r>
            <a:r>
              <a:rPr lang="sv-SE" dirty="0"/>
              <a:t> and </a:t>
            </a:r>
            <a:r>
              <a:rPr lang="sv-SE" dirty="0" err="1"/>
              <a:t>comparing</a:t>
            </a:r>
            <a:r>
              <a:rPr lang="sv-SE" dirty="0"/>
              <a:t> the </a:t>
            </a:r>
            <a:r>
              <a:rPr lang="sv-SE" dirty="0" err="1"/>
              <a:t>results</a:t>
            </a:r>
            <a:r>
              <a:rPr lang="sv-SE" dirty="0"/>
              <a:t>)</a:t>
            </a:r>
          </a:p>
          <a:p>
            <a:r>
              <a:rPr lang="sv-SE" dirty="0"/>
              <a:t>(</a:t>
            </a:r>
            <a:r>
              <a:rPr lang="sv-SE" dirty="0" err="1"/>
              <a:t>revealing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DAG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includes</a:t>
            </a:r>
            <a:r>
              <a:rPr lang="sv-SE" dirty="0"/>
              <a:t> z-&gt;x)</a:t>
            </a:r>
          </a:p>
          <a:p>
            <a:pPr marL="0" indent="0">
              <a:buNone/>
            </a:pP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7B2-35E6-2E09-4F41-3D07706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1E3C-F52F-2DA2-36E2-33D678B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188C-DFE3-964B-D15E-6DDB7A6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3CA9-F78D-D25F-4D87-4309F15A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0001-4023-25CC-1F96-377D2F73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53FC-F321-EE8D-9E72-8B4DF84C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7AD9-5B52-2DDE-F586-DB827BF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614F-3836-BBC4-E10D-A2A8CD53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CA78-5BE5-5927-163E-D4FAE490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Confounding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985-70BA-5BEA-5B7E-689B16D4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(inozemtseva-2014-icse)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F4E-627C-DEEF-FED8-900521F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69A0-17E4-8E18-6BF9-E09B6AD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239F-E810-ECFA-7551-998FA7F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881-4A7F-CC9C-8254-6FF409E6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Mediation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211C-897F-A9AF-D1D7-F19B48FD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 passive voice (PV), </a:t>
            </a:r>
            <a:r>
              <a:rPr lang="sv-SE" dirty="0" err="1"/>
              <a:t>missing</a:t>
            </a:r>
            <a:r>
              <a:rPr lang="sv-SE" dirty="0"/>
              <a:t> associations (MA), and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entities</a:t>
            </a:r>
            <a:r>
              <a:rPr lang="sv-SE" dirty="0"/>
              <a:t> (ME)</a:t>
            </a:r>
          </a:p>
          <a:p>
            <a:r>
              <a:rPr lang="en-US" dirty="0"/>
              <a:t>(assuming PV -&gt; MA and PV -&gt; ME)</a:t>
            </a:r>
          </a:p>
          <a:p>
            <a:r>
              <a:rPr lang="en-US" dirty="0"/>
              <a:t>(running MA ~ PV with a positive result)</a:t>
            </a:r>
          </a:p>
          <a:p>
            <a:r>
              <a:rPr lang="en-US" dirty="0"/>
              <a:t>(however: effect is actually 0)</a:t>
            </a:r>
          </a:p>
          <a:p>
            <a:r>
              <a:rPr lang="en-US" dirty="0"/>
              <a:t>(actual DAG also includes ME -&gt; MA)</a:t>
            </a:r>
          </a:p>
          <a:p>
            <a:pPr marL="0" indent="0">
              <a:buNone/>
            </a:pPr>
            <a:r>
              <a:rPr lang="en-US" dirty="0"/>
              <a:t>Direct effects =!= total effect (other examples: mediation is in the opposite direction of the direct effect)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529-73F6-1A5F-A028-F78611C6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8270-E13F-349D-D324-D26D0164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CD1A-2FDB-A3CF-7C96-AB84A3E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0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2B41-310C-5254-BFA7-C5F678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Mediation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D802-A198-78E6-F67C-707DC614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0B8E-A9AB-4C56-3D96-38274288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1B0F-1A31-E711-E63F-C0171F6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0DD5-F7C9-7E04-A7DC-57E2A928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9D4-C353-0552-EF71-14FA5481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Break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373B-72C7-EE44-93D8-505C70BC9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6C1-E9C2-E46F-B097-DF07383A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CA-45D2-A254-130D-BD728BD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8113-EE49-662C-BC78-AD3E84F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E4A-BABF-B44F-C52F-72351A3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FD17-A372-DAF2-5C10-6DB8278D2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Colliders</a:t>
            </a:r>
            <a:r>
              <a:rPr lang="sv-SE" dirty="0"/>
              <a:t>, D-separation, and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D8C4-66FA-2A61-8FE4-FD02E4BE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BC02-6486-CF04-1261-CBF86F63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B70-E6B1-1B3E-525C-00E71EE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D32345-75DD-563C-5705-BD033D1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Variables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0B6BC-D402-673F-1860-9D0F940B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So far,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learned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is </a:t>
            </a:r>
            <a:r>
              <a:rPr lang="sv-SE" dirty="0" err="1"/>
              <a:t>beneficial</a:t>
            </a:r>
            <a:r>
              <a:rPr lang="sv-SE" dirty="0"/>
              <a:t> to (1) </a:t>
            </a:r>
            <a:r>
              <a:rPr lang="sv-SE" dirty="0" err="1"/>
              <a:t>differentiate</a:t>
            </a:r>
            <a:r>
              <a:rPr lang="sv-SE" dirty="0"/>
              <a:t> the total from the </a:t>
            </a:r>
            <a:r>
              <a:rPr lang="sv-SE" dirty="0" err="1"/>
              <a:t>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mediator</a:t>
            </a:r>
            <a:r>
              <a:rPr lang="sv-SE" dirty="0"/>
              <a:t>) and (2) </a:t>
            </a:r>
            <a:r>
              <a:rPr lang="sv-SE" dirty="0" err="1"/>
              <a:t>deconfound</a:t>
            </a:r>
            <a:r>
              <a:rPr lang="sv-SE" dirty="0"/>
              <a:t> a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confounder</a:t>
            </a:r>
            <a:r>
              <a:rPr lang="sv-SE" dirty="0"/>
              <a:t>. So: just </a:t>
            </a:r>
            <a:r>
              <a:rPr lang="sv-SE" dirty="0" err="1"/>
              <a:t>add</a:t>
            </a:r>
            <a:r>
              <a:rPr lang="sv-SE" dirty="0"/>
              <a:t> all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?</a:t>
            </a:r>
          </a:p>
          <a:p>
            <a:pPr marL="0" indent="0">
              <a:buNone/>
            </a:pPr>
            <a:r>
              <a:rPr lang="sv-SE" dirty="0"/>
              <a:t>Common </a:t>
            </a:r>
            <a:r>
              <a:rPr lang="sv-SE" dirty="0" err="1"/>
              <a:t>conception</a:t>
            </a:r>
            <a:r>
              <a:rPr lang="sv-SE" dirty="0"/>
              <a:t>: it is </a:t>
            </a:r>
            <a:r>
              <a:rPr lang="sv-SE" dirty="0" err="1"/>
              <a:t>safe</a:t>
            </a:r>
            <a:r>
              <a:rPr lang="sv-SE" dirty="0"/>
              <a:t> to </a:t>
            </a:r>
            <a:r>
              <a:rPr lang="sv-SE" dirty="0" err="1"/>
              <a:t>include</a:t>
            </a:r>
            <a:r>
              <a:rPr lang="sv-SE" dirty="0"/>
              <a:t> all pre-</a:t>
            </a:r>
            <a:r>
              <a:rPr lang="sv-SE" dirty="0" err="1"/>
              <a:t>treatment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 err="1"/>
              <a:t>However</a:t>
            </a:r>
            <a:r>
              <a:rPr lang="sv-SE" dirty="0"/>
              <a:t>, </a:t>
            </a:r>
            <a:r>
              <a:rPr lang="sv-SE" dirty="0" err="1"/>
              <a:t>this</a:t>
            </a:r>
            <a:r>
              <a:rPr lang="sv-SE" dirty="0"/>
              <a:t> is not the </a:t>
            </a:r>
            <a:r>
              <a:rPr lang="sv-SE" dirty="0" err="1"/>
              <a:t>case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9830-CA89-6B67-C319-BFEDEF45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CEED-B0A3-FB24-8CDE-2DE8A1BD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746A-7904-6F5B-65D0-FD2EABCB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2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AB7-C593-E690-B45B-0BE3AA7C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n-SE" dirty="0"/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0B32D0A6-8FB9-E439-8CC0-EFDF5A95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8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Case</a:t>
            </a:r>
            <a:r>
              <a:rPr lang="en-US" dirty="0"/>
              <a:t>: Does the </a:t>
            </a:r>
            <a:r>
              <a:rPr lang="en-US" dirty="0">
                <a:solidFill>
                  <a:srgbClr val="D0180A"/>
                </a:solidFill>
              </a:rPr>
              <a:t>length of a requirements specification </a:t>
            </a:r>
            <a:r>
              <a:rPr lang="en-US" dirty="0"/>
              <a:t>affect its </a:t>
            </a:r>
            <a:r>
              <a:rPr lang="en-US" dirty="0">
                <a:solidFill>
                  <a:srgbClr val="006D70"/>
                </a:solidFill>
              </a:rPr>
              <a:t>quality</a:t>
            </a:r>
            <a:r>
              <a:rPr lang="en-US" dirty="0"/>
              <a:t>? Both factors do affect whether the specified feature is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dirty="0"/>
              <a:t>.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E06A-F297-751B-B8C2-8767549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9D2E-07C3-1930-65AB-B8935B0F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3190-A9E5-EC6C-1C4A-6EBD619F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26</a:t>
            </a:fld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42BCAD-02D7-5C65-5536-BF4715C486A5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677461" y="4135852"/>
            <a:ext cx="1051001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6DA620-76D9-EB2B-901F-A8C0D6AE42E7}"/>
              </a:ext>
            </a:extLst>
          </p:cNvPr>
          <p:cNvSpPr txBox="1"/>
          <p:nvPr/>
        </p:nvSpPr>
        <p:spPr>
          <a:xfrm>
            <a:off x="1495712" y="3399925"/>
            <a:ext cx="13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0180A"/>
                </a:solidFill>
              </a:rPr>
              <a:t>Specification length 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9E2F1-CCE7-F4EC-526E-994727D63565}"/>
              </a:ext>
            </a:extLst>
          </p:cNvPr>
          <p:cNvSpPr txBox="1"/>
          <p:nvPr/>
        </p:nvSpPr>
        <p:spPr>
          <a:xfrm>
            <a:off x="3544632" y="3399925"/>
            <a:ext cx="13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6D70"/>
                </a:solidFill>
              </a:rPr>
              <a:t>Specification</a:t>
            </a:r>
          </a:p>
          <a:p>
            <a:pPr algn="ctr"/>
            <a:r>
              <a:rPr lang="en-US" sz="1400" dirty="0">
                <a:solidFill>
                  <a:srgbClr val="006D70"/>
                </a:solidFill>
              </a:rPr>
              <a:t>Quality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8AB20E-AFDD-D206-5516-D0D4E1E5D9DE}"/>
                  </a:ext>
                </a:extLst>
              </p:cNvPr>
              <p:cNvSpPr txBox="1"/>
              <p:nvPr/>
            </p:nvSpPr>
            <p:spPr>
              <a:xfrm>
                <a:off x="2929117" y="3764187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8AB20E-AFDD-D206-5516-D0D4E1E5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17" y="3764187"/>
                <a:ext cx="54768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19B897B-4FAB-26DC-F375-746E7A6FA120}"/>
                  </a:ext>
                </a:extLst>
              </p:cNvPr>
              <p:cNvSpPr/>
              <p:nvPr/>
            </p:nvSpPr>
            <p:spPr>
              <a:xfrm>
                <a:off x="1679541" y="3955853"/>
                <a:ext cx="997920" cy="360000"/>
              </a:xfrm>
              <a:prstGeom prst="roundRect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19B897B-4FAB-26DC-F375-746E7A6FA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41" y="3955853"/>
                <a:ext cx="997920" cy="360000"/>
              </a:xfrm>
              <a:prstGeom prst="round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solidFill>
                  <a:srgbClr val="D0180A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FF9A07-FBE3-F4DE-7A0B-D2963868C71A}"/>
                  </a:ext>
                </a:extLst>
              </p:cNvPr>
              <p:cNvSpPr/>
              <p:nvPr/>
            </p:nvSpPr>
            <p:spPr>
              <a:xfrm>
                <a:off x="3728462" y="3955852"/>
                <a:ext cx="997920" cy="360000"/>
              </a:xfrm>
              <a:prstGeom prst="roundRect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FF9A07-FBE3-F4DE-7A0B-D2963868C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62" y="3955852"/>
                <a:ext cx="997920" cy="360000"/>
              </a:xfrm>
              <a:prstGeom prst="roundRect">
                <a:avLst/>
              </a:prstGeom>
              <a:blipFill>
                <a:blip r:embed="rId4"/>
                <a:stretch>
                  <a:fillRect b="-11290"/>
                </a:stretch>
              </a:blipFill>
              <a:ln>
                <a:solidFill>
                  <a:srgbClr val="006D7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B111F2E-C941-137A-1575-77A3F01A5720}"/>
                  </a:ext>
                </a:extLst>
              </p:cNvPr>
              <p:cNvSpPr/>
              <p:nvPr/>
            </p:nvSpPr>
            <p:spPr>
              <a:xfrm>
                <a:off x="2513069" y="4719807"/>
                <a:ext cx="1379783" cy="3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B111F2E-C941-137A-1575-77A3F01A5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69" y="4719807"/>
                <a:ext cx="1379783" cy="360000"/>
              </a:xfrm>
              <a:prstGeom prst="roundRect">
                <a:avLst/>
              </a:prstGeom>
              <a:blipFill>
                <a:blip r:embed="rId5"/>
                <a:stretch>
                  <a:fillRect b="-4839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F444C2-6219-C03A-66A6-180E04C11F4B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>
            <a:off x="2178501" y="4315853"/>
            <a:ext cx="334568" cy="58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BAF4A0-E60A-DE3A-0071-359CEB41E668}"/>
              </a:ext>
            </a:extLst>
          </p:cNvPr>
          <p:cNvCxnSpPr>
            <a:cxnSpLocks/>
            <a:stCxn id="31" idx="2"/>
            <a:endCxn id="33" idx="3"/>
          </p:cNvCxnSpPr>
          <p:nvPr/>
        </p:nvCxnSpPr>
        <p:spPr>
          <a:xfrm flipH="1">
            <a:off x="3892852" y="4315852"/>
            <a:ext cx="334570" cy="583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D0443DC-9057-3E92-6D5A-D5F95D0A05DA}"/>
              </a:ext>
            </a:extLst>
          </p:cNvPr>
          <p:cNvSpPr txBox="1"/>
          <p:nvPr/>
        </p:nvSpPr>
        <p:spPr>
          <a:xfrm>
            <a:off x="2135728" y="5140541"/>
            <a:ext cx="213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Feature Implementation Success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6A6FF99-952A-7A5E-87BF-42CC347B2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653" y="3484373"/>
            <a:ext cx="2777853" cy="1815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AE4A6A-9006-AD80-213E-176B57949718}"/>
                  </a:ext>
                </a:extLst>
              </p:cNvPr>
              <p:cNvSpPr txBox="1"/>
              <p:nvPr/>
            </p:nvSpPr>
            <p:spPr>
              <a:xfrm>
                <a:off x="6796522" y="5547185"/>
                <a:ext cx="271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AE4A6A-9006-AD80-213E-176B57949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522" y="5547185"/>
                <a:ext cx="2713756" cy="276999"/>
              </a:xfrm>
              <a:prstGeom prst="rect">
                <a:avLst/>
              </a:prstGeom>
              <a:blipFill>
                <a:blip r:embed="rId7"/>
                <a:stretch>
                  <a:fillRect l="-2697" t="-2222" r="-899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38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6006-1CE2-03F7-E4BE-B05E083B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B08F6-24CC-1A6A-35D2-FC721F0F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11FB1-2273-6C87-B532-0114E0CD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48B90-46BE-B0D6-6F31-939A3AAE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A68339-B0D2-1B6D-C573-ED48362FA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0" b="55926"/>
          <a:stretch>
            <a:fillRect/>
          </a:stretch>
        </p:blipFill>
        <p:spPr>
          <a:xfrm>
            <a:off x="978195" y="1770925"/>
            <a:ext cx="4825226" cy="8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0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412A5-93E0-211A-E416-BD14B8538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9B89-3471-00CE-42A6-0F6EF4A8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16CC-08BE-76A7-4FC1-ED7E3258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95726-436D-69BB-A33D-E739C9F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1AB0-A59B-0D0D-6196-2AF8E5F9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FD71F7-D9F4-EDD4-9D1F-45F8D9BF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925"/>
            <a:ext cx="4965221" cy="184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30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9D1B-BB61-1604-F62C-08E0A351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Collider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217F-5F79-A7C7-D055-E5416001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known</a:t>
            </a:r>
            <a:r>
              <a:rPr lang="sv-SE" dirty="0"/>
              <a:t> as </a:t>
            </a:r>
            <a:r>
              <a:rPr lang="sv-SE" dirty="0" err="1"/>
              <a:t>Berkson’s</a:t>
            </a:r>
            <a:r>
              <a:rPr lang="sv-SE" dirty="0"/>
              <a:t> paradox/</a:t>
            </a:r>
            <a:r>
              <a:rPr lang="sv-SE" dirty="0" err="1"/>
              <a:t>fallacy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6188-7DD4-0379-2C6A-A22EE0A0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AD9F-E5E1-5B2A-1D5B-2140E922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BA98-F464-6C5A-B381-1F65FF09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2CE-73D5-F9AA-FDFA-AB59FE17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C1D8-6D3E-30A6-8E56-91992FD3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E102-9A36-4A87-9A15-82104AF8337B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7B7A-0591-794F-B923-5879A279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3938-22CB-DF40-124B-8C67EE9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D6E82-8A6A-8C01-7341-89DDBDB7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6709"/>
              </p:ext>
            </p:extLst>
          </p:nvPr>
        </p:nvGraphicFramePr>
        <p:xfrm>
          <a:off x="838199" y="1690688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406094708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1119287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17493845"/>
                    </a:ext>
                  </a:extLst>
                </a:gridCol>
                <a:gridCol w="2181224">
                  <a:extLst>
                    <a:ext uri="{9D8B030D-6E8A-4147-A177-3AD203B41FA5}">
                      <a16:colId xmlns:a16="http://schemas.microsoft.com/office/drawing/2014/main" val="323581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09:00-09:15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State-of-the-art, motivation, and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Fundamentals &amp;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09:15-09:45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 terminology in statistics, and notation used throughout this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09:45-10:30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Mediation and confounders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10:30-10:45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10:45-11:15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Colliders and model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Workflow for causal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0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11:30-11:45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Further applications, structured reading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11:45-12:00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Reflection, discussion, and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Open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2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8FC-3CC7-BC3A-F7A4-A4F55DE3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F0E8-F995-CEE9-0701-5FAB4336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</a:t>
            </a:r>
            <a:r>
              <a:rPr lang="en-US" dirty="0"/>
              <a:t>here are three basic types of association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7C87-F1E5-83F5-7A17-FEF5E044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F16E-DEB5-CD64-3B67-DBDFB55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8A4A-64DB-81A6-5725-DE9026D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45FD8-69C7-3822-A44C-7F67DEB3A51F}"/>
              </a:ext>
            </a:extLst>
          </p:cNvPr>
          <p:cNvGrpSpPr/>
          <p:nvPr/>
        </p:nvGrpSpPr>
        <p:grpSpPr>
          <a:xfrm>
            <a:off x="2207915" y="3756524"/>
            <a:ext cx="1441885" cy="2004259"/>
            <a:chOff x="2207915" y="3756524"/>
            <a:chExt cx="1441885" cy="2004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167C0E-174C-A68E-A267-6B2CE06F9E2D}"/>
                </a:ext>
              </a:extLst>
            </p:cNvPr>
            <p:cNvGrpSpPr/>
            <p:nvPr/>
          </p:nvGrpSpPr>
          <p:grpSpPr>
            <a:xfrm>
              <a:off x="22098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ADB02A-7748-968A-E57D-97ECE9239EB2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5B7DCD-D427-C018-8B8D-B4DA8D6BBF66}"/>
                  </a:ext>
                </a:extLst>
              </p:cNvPr>
              <p:cNvSpPr/>
              <p:nvPr/>
            </p:nvSpPr>
            <p:spPr>
              <a:xfrm>
                <a:off x="1767840" y="451109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886EEF-92A6-4E5F-229F-3EB8C125AA1E}"/>
                  </a:ext>
                </a:extLst>
              </p:cNvPr>
              <p:cNvSpPr/>
              <p:nvPr/>
            </p:nvSpPr>
            <p:spPr>
              <a:xfrm>
                <a:off x="2241515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03767B-9517-3343-4F76-D9A9A83871FF}"/>
                  </a:ext>
                </a:extLst>
              </p:cNvPr>
              <p:cNvSpPr/>
              <p:nvPr/>
            </p:nvSpPr>
            <p:spPr>
              <a:xfrm>
                <a:off x="2715190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403836-DEAF-1763-8E2F-0CD4F00F479C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2055840" y="4654876"/>
                <a:ext cx="185675" cy="21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50BB502-DFAF-4C15-1C5B-16A97C59605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2529515" y="4654876"/>
                <a:ext cx="1856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ECF38-3E70-DA20-AF6E-1799C43573A7}"/>
                </a:ext>
              </a:extLst>
            </p:cNvPr>
            <p:cNvSpPr txBox="1"/>
            <p:nvPr/>
          </p:nvSpPr>
          <p:spPr>
            <a:xfrm>
              <a:off x="2207915" y="5299118"/>
              <a:ext cx="14380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27AD0-C4B8-37EE-BB39-F89D543036BC}"/>
              </a:ext>
            </a:extLst>
          </p:cNvPr>
          <p:cNvGrpSpPr/>
          <p:nvPr/>
        </p:nvGrpSpPr>
        <p:grpSpPr>
          <a:xfrm>
            <a:off x="5086811" y="3756524"/>
            <a:ext cx="2018377" cy="2003433"/>
            <a:chOff x="5086811" y="3756524"/>
            <a:chExt cx="2018377" cy="20034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F5B837-7466-1624-21F2-CB1E140045C1}"/>
                </a:ext>
              </a:extLst>
            </p:cNvPr>
            <p:cNvGrpSpPr/>
            <p:nvPr/>
          </p:nvGrpSpPr>
          <p:grpSpPr>
            <a:xfrm>
              <a:off x="53760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315C23-B3C7-F8AA-B63B-FB1DDC08813C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75A1E31-1E34-9166-90A3-9AC9C1B979E7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EC00C7-7E13-2FE4-1DD1-6B733A205C37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17B456-7334-A543-4BF0-0FC5392788B0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65B4F2-A253-F60F-AB17-7A4751306002}"/>
                  </a:ext>
                </a:extLst>
              </p:cNvPr>
              <p:cNvCxnSpPr>
                <a:cxnSpLocks/>
                <a:stCxn id="21" idx="3"/>
                <a:endCxn id="20" idx="7"/>
              </p:cNvCxnSpPr>
              <p:nvPr/>
            </p:nvCxnSpPr>
            <p:spPr>
              <a:xfrm flipH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9832CB6-640D-ED08-074B-EEC2F3186364}"/>
                  </a:ext>
                </a:extLst>
              </p:cNvPr>
              <p:cNvCxnSpPr>
                <a:cxnSpLocks/>
                <a:stCxn id="21" idx="5"/>
                <a:endCxn id="22" idx="1"/>
              </p:cNvCxnSpPr>
              <p:nvPr/>
            </p:nvCxnSpPr>
            <p:spPr>
              <a:xfrm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BC5666-77C1-2384-089B-A86A21392682}"/>
                </a:ext>
              </a:extLst>
            </p:cNvPr>
            <p:cNvSpPr txBox="1"/>
            <p:nvPr/>
          </p:nvSpPr>
          <p:spPr>
            <a:xfrm>
              <a:off x="50868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5BF85D-51D7-69A0-9B7D-9538399EB780}"/>
              </a:ext>
            </a:extLst>
          </p:cNvPr>
          <p:cNvGrpSpPr/>
          <p:nvPr/>
        </p:nvGrpSpPr>
        <p:grpSpPr>
          <a:xfrm>
            <a:off x="8253011" y="3756524"/>
            <a:ext cx="2018377" cy="2003433"/>
            <a:chOff x="8253011" y="3756524"/>
            <a:chExt cx="2018377" cy="20034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BF9C0-36F3-899A-B67A-60A09BD39EB5}"/>
                </a:ext>
              </a:extLst>
            </p:cNvPr>
            <p:cNvGrpSpPr/>
            <p:nvPr/>
          </p:nvGrpSpPr>
          <p:grpSpPr>
            <a:xfrm>
              <a:off x="8542200" y="3756524"/>
              <a:ext cx="1440000" cy="1440000"/>
              <a:chOff x="1665515" y="3935094"/>
              <a:chExt cx="1440000" cy="144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E339AD8-BD95-0760-2437-95D4E99638BE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20B945-7DCE-25EF-5CFF-153B700A0763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C26EE2B-5B40-9AED-8C92-5882459F9C29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4767-69E7-3D16-E66B-506DFA5E123F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AF6762B-48B4-E026-3EDD-6FA43B602674}"/>
                  </a:ext>
                </a:extLst>
              </p:cNvPr>
              <p:cNvCxnSpPr>
                <a:cxnSpLocks/>
                <a:stCxn id="29" idx="7"/>
                <a:endCxn id="30" idx="3"/>
              </p:cNvCxnSpPr>
              <p:nvPr/>
            </p:nvCxnSpPr>
            <p:spPr>
              <a:xfrm flipV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AC8B911-422C-E6D2-8320-0E9CC5FCCD1B}"/>
                  </a:ext>
                </a:extLst>
              </p:cNvPr>
              <p:cNvCxnSpPr>
                <a:cxnSpLocks/>
                <a:stCxn id="31" idx="1"/>
                <a:endCxn id="30" idx="5"/>
              </p:cNvCxnSpPr>
              <p:nvPr/>
            </p:nvCxnSpPr>
            <p:spPr>
              <a:xfrm flipH="1" flipV="1"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2AD05-2EA5-68C7-CEF4-E95C7EC29E76}"/>
                </a:ext>
              </a:extLst>
            </p:cNvPr>
            <p:cNvSpPr txBox="1"/>
            <p:nvPr/>
          </p:nvSpPr>
          <p:spPr>
            <a:xfrm>
              <a:off x="82530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Collider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4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984-D518-32C9-4EF5-CA5E0B8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D629-A6BE-16A9-EF3B-B8F19B1A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three basic types of association behave differently when statistically controlling for the third variable: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3192-8CE3-79D8-EAB3-35D97F68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2C75-983A-4A7A-D815-E2C4157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199-179A-2733-1C79-5F06954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7CB35-192E-4836-4EA1-01566C1B79AF}"/>
              </a:ext>
            </a:extLst>
          </p:cNvPr>
          <p:cNvGrpSpPr/>
          <p:nvPr/>
        </p:nvGrpSpPr>
        <p:grpSpPr>
          <a:xfrm>
            <a:off x="1104536" y="3332345"/>
            <a:ext cx="3320464" cy="976286"/>
            <a:chOff x="1104536" y="3332345"/>
            <a:chExt cx="3320464" cy="9762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D69E2B-B322-7571-AAAB-6A0FE6218E70}"/>
                </a:ext>
              </a:extLst>
            </p:cNvPr>
            <p:cNvGrpSpPr/>
            <p:nvPr/>
          </p:nvGrpSpPr>
          <p:grpSpPr>
            <a:xfrm>
              <a:off x="1104536" y="3332345"/>
              <a:ext cx="1770943" cy="976286"/>
              <a:chOff x="1023258" y="2884714"/>
              <a:chExt cx="1770943" cy="9762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DD9DE8-5D0C-50C5-6969-341E7A74E543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45B7CEA-6BDB-91C1-957A-C63B1EA7C8A7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5484AE-A60F-229C-7975-BD2E1378366C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6D17BA5-4FA1-BD56-558C-DCBFB7E311D6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08754A-BEC0-644D-D501-191D5A563A5E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01AB95-2FDD-A670-2039-6D21C9E6C9C5}"/>
                  </a:ext>
                </a:extLst>
              </p:cNvPr>
              <p:cNvCxnSpPr>
                <a:cxnSpLocks/>
                <a:stCxn id="12" idx="5"/>
                <a:endCxn id="11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DF7C6-A4C4-F3AA-4488-16AACBC8C01D}"/>
                </a:ext>
              </a:extLst>
            </p:cNvPr>
            <p:cNvSpPr txBox="1"/>
            <p:nvPr/>
          </p:nvSpPr>
          <p:spPr>
            <a:xfrm>
              <a:off x="3302000" y="3635822"/>
              <a:ext cx="1123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81E357-EF1E-6D48-9938-8D1F56D3F4CE}"/>
              </a:ext>
            </a:extLst>
          </p:cNvPr>
          <p:cNvGrpSpPr/>
          <p:nvPr/>
        </p:nvGrpSpPr>
        <p:grpSpPr>
          <a:xfrm>
            <a:off x="1104537" y="4314965"/>
            <a:ext cx="2848106" cy="976286"/>
            <a:chOff x="1104537" y="4314965"/>
            <a:chExt cx="2848106" cy="9762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558A09-C0EA-9D1B-95EB-7A833A9D9D21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2B9F67-1314-06B9-DE5E-886859C456E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AF60C9-5849-F34B-D863-106572FA3F2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65FF9C-310F-DED3-BDDA-4DBA1C1B5FA0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BAF1C5-4383-1BC2-4B98-CD9F2DF185E5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D6EB176-B921-E19A-1123-9906CD657357}"/>
                  </a:ext>
                </a:extLst>
              </p:cNvPr>
              <p:cNvCxnSpPr>
                <a:cxnSpLocks/>
                <a:stCxn id="21" idx="3"/>
                <a:endCxn id="19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1D31575-0467-7007-F185-06C193AC3C7C}"/>
                  </a:ext>
                </a:extLst>
              </p:cNvPr>
              <p:cNvCxnSpPr>
                <a:cxnSpLocks/>
                <a:stCxn id="21" idx="5"/>
                <a:endCxn id="20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201E99-68B0-D44B-5AB2-7C5AF6CCD470}"/>
                </a:ext>
              </a:extLst>
            </p:cNvPr>
            <p:cNvSpPr txBox="1"/>
            <p:nvPr/>
          </p:nvSpPr>
          <p:spPr>
            <a:xfrm>
              <a:off x="3304902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45210-E39B-54B9-1BBA-BF3888520B10}"/>
              </a:ext>
            </a:extLst>
          </p:cNvPr>
          <p:cNvGrpSpPr/>
          <p:nvPr/>
        </p:nvGrpSpPr>
        <p:grpSpPr>
          <a:xfrm>
            <a:off x="1104538" y="5314724"/>
            <a:ext cx="3230216" cy="976286"/>
            <a:chOff x="1104538" y="5314724"/>
            <a:chExt cx="3230216" cy="976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581697-491B-524B-1C35-01CFED3750D1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05995F-61CB-9AC2-72A0-6E6CD61D6D3C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7BD371-BC09-14A0-A80F-24F4E77A1AB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BF4D65-6BBC-BD26-6943-4ACB1FF65824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BF4F98D-B475-5525-D923-AA9DBEC5BD7E}"/>
                  </a:ext>
                </a:extLst>
              </p:cNvPr>
              <p:cNvCxnSpPr>
                <a:cxnSpLocks/>
                <a:stCxn id="28" idx="6"/>
                <a:endCxn id="29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93F6B5-B958-31F1-C884-31B1FBA79F8F}"/>
                  </a:ext>
                </a:extLst>
              </p:cNvPr>
              <p:cNvCxnSpPr>
                <a:cxnSpLocks/>
                <a:stCxn id="28" idx="7"/>
                <a:endCxn id="30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F47C9A5-6744-7984-23D4-A875BA83F64A}"/>
                  </a:ext>
                </a:extLst>
              </p:cNvPr>
              <p:cNvCxnSpPr>
                <a:cxnSpLocks/>
                <a:stCxn id="29" idx="1"/>
                <a:endCxn id="30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104E06-C75B-B58B-ABC6-AB4C5C46ED73}"/>
                </a:ext>
              </a:extLst>
            </p:cNvPr>
            <p:cNvSpPr txBox="1"/>
            <p:nvPr/>
          </p:nvSpPr>
          <p:spPr>
            <a:xfrm>
              <a:off x="3305305" y="5739684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3D294D-263D-5018-1DB1-75BC4764DAD7}"/>
              </a:ext>
            </a:extLst>
          </p:cNvPr>
          <p:cNvSpPr txBox="1"/>
          <p:nvPr/>
        </p:nvSpPr>
        <p:spPr>
          <a:xfrm>
            <a:off x="4992037" y="3057174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controlling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C6E84-3433-E6BF-F599-8F6C1FACB2DB}"/>
              </a:ext>
            </a:extLst>
          </p:cNvPr>
          <p:cNvSpPr txBox="1"/>
          <p:nvPr/>
        </p:nvSpPr>
        <p:spPr>
          <a:xfrm>
            <a:off x="8153404" y="3052780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Controlling z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F4B801-AD07-4682-C7BA-33EBBB453611}"/>
              </a:ext>
            </a:extLst>
          </p:cNvPr>
          <p:cNvGrpSpPr/>
          <p:nvPr/>
        </p:nvGrpSpPr>
        <p:grpSpPr>
          <a:xfrm>
            <a:off x="5604304" y="3440066"/>
            <a:ext cx="720000" cy="720000"/>
            <a:chOff x="5604304" y="3426506"/>
            <a:chExt cx="720000" cy="72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1607F8-422C-22E4-922B-B0A380C13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vron arrows with solid fill">
              <a:extLst>
                <a:ext uri="{FF2B5EF4-FFF2-40B4-BE49-F238E27FC236}">
                  <a16:creationId xmlns:a16="http://schemas.microsoft.com/office/drawing/2014/main" id="{D48D4820-F7E6-36B3-5A24-250B45E9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6205B-BC4C-A808-3B25-E5075F2388F0}"/>
              </a:ext>
            </a:extLst>
          </p:cNvPr>
          <p:cNvGrpSpPr/>
          <p:nvPr/>
        </p:nvGrpSpPr>
        <p:grpSpPr>
          <a:xfrm>
            <a:off x="5604304" y="4499251"/>
            <a:ext cx="720000" cy="720000"/>
            <a:chOff x="5604304" y="3426506"/>
            <a:chExt cx="720000" cy="72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D835DD-8023-2EE8-38EC-47634FBBEC9B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B8B819D7-77E1-46BA-F441-60968DB5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609DA1-2243-BA05-956B-ACF8CD64F697}"/>
              </a:ext>
            </a:extLst>
          </p:cNvPr>
          <p:cNvGrpSpPr/>
          <p:nvPr/>
        </p:nvGrpSpPr>
        <p:grpSpPr>
          <a:xfrm>
            <a:off x="5604304" y="5563853"/>
            <a:ext cx="720000" cy="720000"/>
            <a:chOff x="5604304" y="3426506"/>
            <a:chExt cx="720000" cy="72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3478B-D1AD-9D3C-2C25-47B22AFE521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No sign with solid fill">
              <a:extLst>
                <a:ext uri="{FF2B5EF4-FFF2-40B4-BE49-F238E27FC236}">
                  <a16:creationId xmlns:a16="http://schemas.microsoft.com/office/drawing/2014/main" id="{40D49ECC-C26B-AAE1-35CA-D3CC7738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2147FE-1C1F-15E5-3F50-1CCEB16C617D}"/>
              </a:ext>
            </a:extLst>
          </p:cNvPr>
          <p:cNvGrpSpPr/>
          <p:nvPr/>
        </p:nvGrpSpPr>
        <p:grpSpPr>
          <a:xfrm>
            <a:off x="8610600" y="3427508"/>
            <a:ext cx="720000" cy="720000"/>
            <a:chOff x="5604304" y="3426506"/>
            <a:chExt cx="720000" cy="72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6C3C14-66AB-EF33-D17B-2B4E8B90DD38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No sign with solid fill">
              <a:extLst>
                <a:ext uri="{FF2B5EF4-FFF2-40B4-BE49-F238E27FC236}">
                  <a16:creationId xmlns:a16="http://schemas.microsoft.com/office/drawing/2014/main" id="{E7C9A13F-94D2-7CB0-9B27-332B3EBA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525EAB-26DB-A836-F1B7-A65653A2A89D}"/>
              </a:ext>
            </a:extLst>
          </p:cNvPr>
          <p:cNvGrpSpPr/>
          <p:nvPr/>
        </p:nvGrpSpPr>
        <p:grpSpPr>
          <a:xfrm>
            <a:off x="8610600" y="4486693"/>
            <a:ext cx="720000" cy="720000"/>
            <a:chOff x="5604304" y="3426506"/>
            <a:chExt cx="720000" cy="720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29F0AA-3627-9316-4BFF-DD5A8D935E2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No sign with solid fill">
              <a:extLst>
                <a:ext uri="{FF2B5EF4-FFF2-40B4-BE49-F238E27FC236}">
                  <a16:creationId xmlns:a16="http://schemas.microsoft.com/office/drawing/2014/main" id="{604450CB-D9F1-BED9-25E9-EA440DDCD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2FF957-309B-9308-EE53-C05C026184BF}"/>
              </a:ext>
            </a:extLst>
          </p:cNvPr>
          <p:cNvGrpSpPr/>
          <p:nvPr/>
        </p:nvGrpSpPr>
        <p:grpSpPr>
          <a:xfrm>
            <a:off x="8610600" y="5551295"/>
            <a:ext cx="720000" cy="720000"/>
            <a:chOff x="5604304" y="3426506"/>
            <a:chExt cx="720000" cy="720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289122-D661-CDFE-C9B5-405BA1A4FC4E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Chevron arrows with solid fill">
              <a:extLst>
                <a:ext uri="{FF2B5EF4-FFF2-40B4-BE49-F238E27FC236}">
                  <a16:creationId xmlns:a16="http://schemas.microsoft.com/office/drawing/2014/main" id="{186FE68B-F044-DDF7-5DDC-4F2D925B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1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685-E138-A5B6-F802-EFAA3436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6A0E-D5B6-B943-CA50-9C3C086B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general framework to derive statistical models from causal models uses d-separation. Its outcome is the </a:t>
            </a:r>
            <a:r>
              <a:rPr lang="en-US" i="1" dirty="0"/>
              <a:t>adjustment set</a:t>
            </a:r>
            <a:r>
              <a:rPr lang="en-US" dirty="0"/>
              <a:t>, i.e., the set of variables to control statistically in order to </a:t>
            </a:r>
            <a:r>
              <a:rPr lang="en-US" dirty="0" err="1"/>
              <a:t>deconfound</a:t>
            </a:r>
            <a:r>
              <a:rPr lang="en-US" dirty="0"/>
              <a:t> the causal effect between the exposure and the outcome.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DF0C-883F-EF08-C47B-748D4F1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87E4-C813-16A5-A723-B84D42C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9C6-658E-795A-B968-D882D3E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1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1B4-7994-C422-582A-A0C6557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3D3-DE29-5FC3-0D6E-D876DED2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09EB-5EB2-C850-AD3B-0326572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949B-6B95-49E4-C467-E55A5BD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F953-2F86-BDE6-F755-6AA85D7C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0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C0E5F3-1434-A0BB-F719-7E54E897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14BF1-14C1-ED23-8F41-E2E8744B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Imperative</a:t>
            </a:r>
            <a:r>
              <a:rPr lang="sv-SE" dirty="0"/>
              <a:t> for </a:t>
            </a:r>
            <a:r>
              <a:rPr lang="sv-SE" dirty="0" err="1"/>
              <a:t>drawing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is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data.</a:t>
            </a:r>
          </a:p>
          <a:p>
            <a:pPr marL="0" indent="0">
              <a:buNone/>
            </a:pPr>
            <a:r>
              <a:rPr lang="en-US" dirty="0"/>
              <a:t>Remember: “Data alone cannot give us causal inference – we must also know about how the data emerged</a:t>
            </a:r>
            <a:r>
              <a:rPr lang="sv-SE" dirty="0"/>
              <a:t>” (show </a:t>
            </a:r>
            <a:r>
              <a:rPr lang="sv-SE" dirty="0" err="1"/>
              <a:t>collider</a:t>
            </a:r>
            <a:r>
              <a:rPr lang="sv-SE" dirty="0"/>
              <a:t>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fork</a:t>
            </a:r>
            <a:r>
              <a:rPr lang="sv-SE" dirty="0"/>
              <a:t>: same data, different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from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en-US" dirty="0"/>
              <a:t>But in real life, there is no grand reveal about the “actual” causal model as I just provided.</a:t>
            </a:r>
          </a:p>
          <a:p>
            <a:pPr marL="0" indent="0">
              <a:buNone/>
            </a:pPr>
            <a:r>
              <a:rPr lang="en-US" dirty="0"/>
              <a:t>So how do you determine the “correct”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394E-C715-860E-859D-88B4EB4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D87C-0308-54F5-4785-4FC183B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807-BF18-7BA8-6017-25B076E6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4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F18-BFB1-0A6E-54AA-4E10460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7C64-8564-A038-A67E-F8B57C19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It is </a:t>
            </a:r>
            <a:r>
              <a:rPr lang="sv-SE" dirty="0" err="1"/>
              <a:t>impossible</a:t>
            </a:r>
            <a:r>
              <a:rPr lang="sv-SE" dirty="0"/>
              <a:t> to </a:t>
            </a:r>
            <a:r>
              <a:rPr lang="sv-SE" dirty="0" err="1"/>
              <a:t>determine</a:t>
            </a:r>
            <a:r>
              <a:rPr lang="sv-SE" dirty="0"/>
              <a:t> the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–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look </a:t>
            </a:r>
            <a:r>
              <a:rPr lang="sv-SE" dirty="0" err="1"/>
              <a:t>behind</a:t>
            </a:r>
            <a:r>
              <a:rPr lang="sv-SE" dirty="0"/>
              <a:t> the </a:t>
            </a:r>
            <a:r>
              <a:rPr lang="sv-SE" dirty="0" err="1"/>
              <a:t>curtain</a:t>
            </a:r>
            <a:r>
              <a:rPr lang="sv-SE" dirty="0"/>
              <a:t> and </a:t>
            </a:r>
            <a:r>
              <a:rPr lang="sv-SE" dirty="0" err="1"/>
              <a:t>see</a:t>
            </a:r>
            <a:r>
              <a:rPr lang="sv-SE" dirty="0"/>
              <a:t> the ”</a:t>
            </a:r>
            <a:r>
              <a:rPr lang="sv-SE" dirty="0" err="1"/>
              <a:t>fabric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world</a:t>
            </a:r>
            <a:r>
              <a:rPr lang="sv-SE" dirty="0"/>
              <a:t>.”</a:t>
            </a:r>
          </a:p>
          <a:p>
            <a:pPr marL="0" indent="0">
              <a:buNone/>
            </a:pP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aiming</a:t>
            </a:r>
            <a:r>
              <a:rPr lang="sv-SE" dirty="0"/>
              <a:t> for a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, </a:t>
            </a:r>
            <a:r>
              <a:rPr lang="sv-SE" dirty="0" err="1"/>
              <a:t>rather</a:t>
            </a:r>
            <a:r>
              <a:rPr lang="sv-SE" dirty="0"/>
              <a:t> </a:t>
            </a:r>
            <a:r>
              <a:rPr lang="sv-SE" dirty="0" err="1"/>
              <a:t>aim</a:t>
            </a:r>
            <a:r>
              <a:rPr lang="sv-SE" dirty="0"/>
              <a:t> for a ”transparent” and ”</a:t>
            </a:r>
            <a:r>
              <a:rPr lang="sv-SE" dirty="0" err="1"/>
              <a:t>useful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r>
              <a:rPr lang="en-US" dirty="0"/>
              <a:t>“transparent” is easy: visualize your causal assumptions via DAGs</a:t>
            </a:r>
          </a:p>
          <a:p>
            <a:r>
              <a:rPr lang="en-US" dirty="0"/>
              <a:t>“useful” is more difficult: how do you assess the usability of a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B4B5-AE44-AACD-5819-01FD1A1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929-4A88-E571-8868-35F44C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479-0A90-E6F9-5011-B610AC03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1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DF60-5FF8-ABE9-66EA-7C2B53BC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C54E-8EAA-EA85-6F11-1EB9597F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4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no absolute way to assess the usefulness of a causal model, but a relative way: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87DF-D795-158C-D062-721AEB25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2B72-4358-A144-4761-86BE0869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DCDB-1ACC-D01C-6652-BFCAE6C2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36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2D3F76-3091-462D-6EC2-F2AA688908BD}"/>
              </a:ext>
            </a:extLst>
          </p:cNvPr>
          <p:cNvGrpSpPr/>
          <p:nvPr/>
        </p:nvGrpSpPr>
        <p:grpSpPr>
          <a:xfrm>
            <a:off x="2421180" y="4398871"/>
            <a:ext cx="1127414" cy="644308"/>
            <a:chOff x="2421180" y="4334038"/>
            <a:chExt cx="1127414" cy="64430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7AB9D4-B5E0-AEF1-7AF7-7414A160A070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16E3DA3-EB53-866A-7A7A-67324B016717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9469DFE-0725-EDC4-72EE-2D2F4B13D119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7D5944D-976B-C5B5-5040-F7AA7C10FD1B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BFA8D6-7D6E-5551-1308-7AA2C342F1C9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74241B-BFB0-CCE0-3BD9-F632FAF17ABE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3110887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0AD791-C292-2D69-F9D1-D25C6C5E6519}"/>
              </a:ext>
            </a:extLst>
          </p:cNvPr>
          <p:cNvGrpSpPr/>
          <p:nvPr/>
        </p:nvGrpSpPr>
        <p:grpSpPr>
          <a:xfrm>
            <a:off x="2421180" y="5443672"/>
            <a:ext cx="1127414" cy="644308"/>
            <a:chOff x="2421180" y="4334038"/>
            <a:chExt cx="1127414" cy="64430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12A16E-BE00-3845-B880-DD2FFEAC671B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33107D1-C228-9F2D-1279-54D5ACCAACC1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7949B7A-75BD-0AD8-DB48-7E37FB31BE66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4F3D1D8-0E17-E74D-4635-0F41957F6D9C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97FA88-E200-01BC-8040-2E7DB9B16180}"/>
                </a:ext>
              </a:extLst>
            </p:cNvPr>
            <p:cNvCxnSpPr>
              <a:cxnSpLocks/>
              <a:stCxn id="44" idx="1"/>
              <a:endCxn id="42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C52A7C-F271-97CB-D543-6697C05B5693}"/>
              </a:ext>
            </a:extLst>
          </p:cNvPr>
          <p:cNvGrpSpPr/>
          <p:nvPr/>
        </p:nvGrpSpPr>
        <p:grpSpPr>
          <a:xfrm>
            <a:off x="4305587" y="3180367"/>
            <a:ext cx="1127414" cy="951602"/>
            <a:chOff x="4178177" y="3151103"/>
            <a:chExt cx="1127414" cy="95160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471B549-A41E-7EBA-5FEC-D407CBC9BC14}"/>
                </a:ext>
              </a:extLst>
            </p:cNvPr>
            <p:cNvGrpSpPr/>
            <p:nvPr/>
          </p:nvGrpSpPr>
          <p:grpSpPr>
            <a:xfrm>
              <a:off x="4178177" y="3151103"/>
              <a:ext cx="1127414" cy="640099"/>
              <a:chOff x="4267273" y="3180368"/>
              <a:chExt cx="1127414" cy="6400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884981-7BDA-88F5-4ED1-F01843A4C38C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EEDD5B0-1972-B2F8-D153-D3FC169D467B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7EC1C04-BA0C-896E-CAD7-1186246CFAA7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A16794B-BFE0-69E6-152B-BC4EFEFE3BED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01522-1C4A-6FCA-A3E7-5A13800C8AAF}"/>
                  </a:ext>
                </a:extLst>
              </p:cNvPr>
              <p:cNvCxnSpPr>
                <a:cxnSpLocks/>
                <a:stCxn id="10" idx="7"/>
                <a:endCxn id="8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B55BA9-5B78-D7EF-2946-0DC6B96887EC}"/>
                  </a:ext>
                </a:extLst>
              </p:cNvPr>
              <p:cNvCxnSpPr>
                <a:cxnSpLocks/>
                <a:stCxn id="10" idx="1"/>
                <a:endCxn id="7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/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042" r="-3521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E48478-0D4C-4F0F-3F2E-6CFA6766D031}"/>
              </a:ext>
            </a:extLst>
          </p:cNvPr>
          <p:cNvGrpSpPr/>
          <p:nvPr/>
        </p:nvGrpSpPr>
        <p:grpSpPr>
          <a:xfrm>
            <a:off x="6542696" y="3180367"/>
            <a:ext cx="1127414" cy="951602"/>
            <a:chOff x="6448703" y="3180367"/>
            <a:chExt cx="1127414" cy="95160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D4092C-1CAC-33AC-9EA4-2C32693C811C}"/>
                </a:ext>
              </a:extLst>
            </p:cNvPr>
            <p:cNvGrpSpPr/>
            <p:nvPr/>
          </p:nvGrpSpPr>
          <p:grpSpPr>
            <a:xfrm>
              <a:off x="6448703" y="3180367"/>
              <a:ext cx="1127414" cy="640099"/>
              <a:chOff x="4267273" y="3180368"/>
              <a:chExt cx="1127414" cy="64009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0A8E2E-DD61-60E9-1328-311B0A3882DB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24407F-0304-1141-2A72-0FCF9CD187FE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B7FB18-48BE-316A-8E54-5A119DE1D5C3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884241-7BDC-CD99-41AF-04D114274059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4E2698F-9DC4-7C9C-BA0B-EE6E6D11162D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/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821" r="-6410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8ED46-F4B8-7B6E-B147-8198A0BF6E2D}"/>
              </a:ext>
            </a:extLst>
          </p:cNvPr>
          <p:cNvSpPr/>
          <p:nvPr/>
        </p:nvSpPr>
        <p:spPr>
          <a:xfrm>
            <a:off x="3860301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443B7F-4C93-1D72-C328-9123B6BA7969}"/>
              </a:ext>
            </a:extLst>
          </p:cNvPr>
          <p:cNvSpPr/>
          <p:nvPr/>
        </p:nvSpPr>
        <p:spPr>
          <a:xfrm>
            <a:off x="6096000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026D1F-9960-7308-A9AE-B01BA89A66A7}"/>
              </a:ext>
            </a:extLst>
          </p:cNvPr>
          <p:cNvSpPr/>
          <p:nvPr/>
        </p:nvSpPr>
        <p:spPr>
          <a:xfrm>
            <a:off x="3860301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EA625-4A18-2999-A24B-CB8E0CC8FC1C}"/>
              </a:ext>
            </a:extLst>
          </p:cNvPr>
          <p:cNvSpPr/>
          <p:nvPr/>
        </p:nvSpPr>
        <p:spPr>
          <a:xfrm>
            <a:off x="6096000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AAF0F-3235-ED57-D6C2-A23386D86AC2}"/>
              </a:ext>
            </a:extLst>
          </p:cNvPr>
          <p:cNvSpPr txBox="1"/>
          <p:nvPr/>
        </p:nvSpPr>
        <p:spPr>
          <a:xfrm rot="16200000">
            <a:off x="804532" y="5026525"/>
            <a:ext cx="19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Simulated ground-truth</a:t>
            </a:r>
            <a:endParaRPr lang="en-SE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866ED4-672C-5F5D-9B8C-7F4C2713B4C7}"/>
              </a:ext>
            </a:extLst>
          </p:cNvPr>
          <p:cNvSpPr txBox="1"/>
          <p:nvPr/>
        </p:nvSpPr>
        <p:spPr>
          <a:xfrm>
            <a:off x="4958389" y="2810577"/>
            <a:ext cx="200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Assumed causal model</a:t>
            </a:r>
            <a:endParaRPr lang="en-SE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1C2472-58FC-A473-3D1F-D7D3D40604E7}"/>
              </a:ext>
            </a:extLst>
          </p:cNvPr>
          <p:cNvSpPr/>
          <p:nvPr/>
        </p:nvSpPr>
        <p:spPr>
          <a:xfrm>
            <a:off x="2312194" y="4214836"/>
            <a:ext cx="9594558" cy="100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F300AB5-73A6-EA9F-39D2-3F2FB395E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3" y="4317459"/>
            <a:ext cx="1371581" cy="8229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33A919-20D8-9235-E6FA-5989F596B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57" y="5489646"/>
            <a:ext cx="1380901" cy="5523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A7BD46-491C-A30A-6375-6E9A63F15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56" y="4588837"/>
            <a:ext cx="1376674" cy="5506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491319-3730-EAEB-7F7A-740B45F85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5" y="5354631"/>
            <a:ext cx="1371579" cy="82294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E777473-7ECB-9C8A-A93C-0693D4C15A0C}"/>
              </a:ext>
            </a:extLst>
          </p:cNvPr>
          <p:cNvGrpSpPr/>
          <p:nvPr/>
        </p:nvGrpSpPr>
        <p:grpSpPr>
          <a:xfrm>
            <a:off x="7904392" y="2887555"/>
            <a:ext cx="4559103" cy="946595"/>
            <a:chOff x="775412" y="5230368"/>
            <a:chExt cx="4559103" cy="94659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CE16B59-BC59-3B38-54B2-9147B5EE2EA3}"/>
                </a:ext>
              </a:extLst>
            </p:cNvPr>
            <p:cNvSpPr/>
            <p:nvPr/>
          </p:nvSpPr>
          <p:spPr>
            <a:xfrm>
              <a:off x="775412" y="5230368"/>
              <a:ext cx="4559103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Depending on the observed change in results, you can infer which assumed causal model describes the data creation process best </a:t>
              </a:r>
            </a:p>
          </p:txBody>
        </p:sp>
        <p:pic>
          <p:nvPicPr>
            <p:cNvPr id="52" name="Graphic 51" descr="Open quotation mark with solid fill">
              <a:extLst>
                <a:ext uri="{FF2B5EF4-FFF2-40B4-BE49-F238E27FC236}">
                  <a16:creationId xmlns:a16="http://schemas.microsoft.com/office/drawing/2014/main" id="{97CFE505-EFCF-2ABE-7320-8B2E3B144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7B8BFFF-87AC-C706-FF62-DA93BDA4EF93}"/>
              </a:ext>
            </a:extLst>
          </p:cNvPr>
          <p:cNvSpPr/>
          <p:nvPr/>
        </p:nvSpPr>
        <p:spPr>
          <a:xfrm>
            <a:off x="2312194" y="5265505"/>
            <a:ext cx="9594558" cy="1011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1426DC-02B0-FFB4-2B8A-2BE467B50B73}"/>
              </a:ext>
            </a:extLst>
          </p:cNvPr>
          <p:cNvSpPr txBox="1"/>
          <p:nvPr/>
        </p:nvSpPr>
        <p:spPr>
          <a:xfrm>
            <a:off x="8264392" y="4248491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changes when including z, then z has a causal effect on y.</a:t>
            </a:r>
            <a:endParaRPr lang="en-S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623247-307A-03F0-6E5F-E6F6D2E98CBE}"/>
              </a:ext>
            </a:extLst>
          </p:cNvPr>
          <p:cNvSpPr txBox="1"/>
          <p:nvPr/>
        </p:nvSpPr>
        <p:spPr>
          <a:xfrm>
            <a:off x="8264392" y="5317788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does not when including z, then z has </a:t>
            </a:r>
            <a:r>
              <a:rPr lang="en-GB" b="1" dirty="0"/>
              <a:t>no</a:t>
            </a:r>
            <a:r>
              <a:rPr lang="en-GB" dirty="0"/>
              <a:t> causal effect on y.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2752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4229-0067-DE36-8906-BC6B216D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Passive Voice on </a:t>
            </a:r>
            <a:r>
              <a:rPr lang="sv-SE" dirty="0" err="1"/>
              <a:t>Domain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2160-5E13-8B87-2CB2-3D55EE98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(MVT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showing</a:t>
            </a:r>
            <a:r>
              <a:rPr lang="sv-SE" dirty="0"/>
              <a:t> </a:t>
            </a:r>
            <a:r>
              <a:rPr lang="sv-SE" dirty="0" err="1"/>
              <a:t>revised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BC88-434C-F66B-D14B-5FD986B2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B373-25FE-3BA8-11BA-5FA8840A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9462-D824-1555-5D18-7D7957FA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8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943CC7-1466-12F0-5083-5451400B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Statistical Causal Inference for Requirements Engineering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24DDBA-F863-86E3-8A5C-CC19B258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An Application Example of SCI in 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6F11-79FB-9833-7D0C-72BABC60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A8EE-AF50-933B-9436-E269D7D2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FD41-A3F3-8088-2295-39503DD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1425-41D5-A26D-781A-36BE6E7D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2E0A-B307-EEBF-2CAF-19986907D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Workflow for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home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C31C-6365-972D-7899-BA4C9037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9F3B-9E1F-366E-1CC5-FBD09FD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B5D-0DC8-B246-2DC1-9EA9462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763765-6F2B-E7EE-DB2E-2917F410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67B897-F929-1DAB-9217-DC94745E4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AFD4-05CC-B4A2-9CC0-2CE880B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EEB5-6E9B-1E0C-19C8-42EEA331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6182-BD5C-EB4B-B865-8BB6502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0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81A2F-78DA-C928-AB92-182CDA96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Statistical Causal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04CB-94CA-8247-959D-F38A1B92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E643-9603-D133-F61C-F2E80BA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301-DBC3-CC0D-BAFD-9B903BD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EA1-3B5A-AF1D-EA3B-CAA745DF9159}"/>
              </a:ext>
            </a:extLst>
          </p:cNvPr>
          <p:cNvSpPr txBox="1"/>
          <p:nvPr/>
        </p:nvSpPr>
        <p:spPr>
          <a:xfrm>
            <a:off x="838200" y="5987018"/>
            <a:ext cx="42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Siebert</a:t>
            </a:r>
            <a:r>
              <a:rPr lang="en-US" sz="900" dirty="0"/>
              <a:t>, J. (2023). Applications of statistical causal inference in software engineering. </a:t>
            </a:r>
            <a:r>
              <a:rPr lang="en-US" sz="900" i="1" dirty="0"/>
              <a:t>Information and Software Technology</a:t>
            </a:r>
            <a:r>
              <a:rPr lang="en-US" sz="900" dirty="0"/>
              <a:t>, </a:t>
            </a:r>
            <a:r>
              <a:rPr lang="en-US" sz="900" i="1" dirty="0"/>
              <a:t>159</a:t>
            </a:r>
            <a:r>
              <a:rPr lang="en-US" sz="900" dirty="0"/>
              <a:t>, 107198.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E62E30-F2ED-32D2-AC19-684CBB42655C}"/>
              </a:ext>
            </a:extLst>
          </p:cNvPr>
          <p:cNvGrpSpPr/>
          <p:nvPr/>
        </p:nvGrpSpPr>
        <p:grpSpPr>
          <a:xfrm>
            <a:off x="838200" y="1905000"/>
            <a:ext cx="1080000" cy="1080000"/>
            <a:chOff x="838200" y="1905000"/>
            <a:chExt cx="1080000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DF88DC-BE77-B1C6-0B70-540CD83622D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3" name="Graphic 12" descr="Influencer with solid fill">
              <a:extLst>
                <a:ext uri="{FF2B5EF4-FFF2-40B4-BE49-F238E27FC236}">
                  <a16:creationId xmlns:a16="http://schemas.microsoft.com/office/drawing/2014/main" id="{68FCE6AE-3789-A30E-748E-F8D7398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F5FAF-DD18-23F4-1039-18B838D8B726}"/>
              </a:ext>
            </a:extLst>
          </p:cNvPr>
          <p:cNvGrpSpPr/>
          <p:nvPr/>
        </p:nvGrpSpPr>
        <p:grpSpPr>
          <a:xfrm>
            <a:off x="838200" y="3343897"/>
            <a:ext cx="1080000" cy="1080000"/>
            <a:chOff x="838200" y="1905000"/>
            <a:chExt cx="1080000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2C8FE5-B791-4EB1-5650-4EE886A249CE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0981D9A0-8BD7-BA5E-CC6C-1F527C02C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AB15A-EF99-FE4C-6EF6-BD6402267625}"/>
              </a:ext>
            </a:extLst>
          </p:cNvPr>
          <p:cNvGrpSpPr/>
          <p:nvPr/>
        </p:nvGrpSpPr>
        <p:grpSpPr>
          <a:xfrm>
            <a:off x="838200" y="4779416"/>
            <a:ext cx="1080000" cy="1080000"/>
            <a:chOff x="838200" y="1905000"/>
            <a:chExt cx="1080000" cy="108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5E9A09-9FD2-FAC0-4400-E7E953055E4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Normal Distribution with solid fill">
              <a:extLst>
                <a:ext uri="{FF2B5EF4-FFF2-40B4-BE49-F238E27FC236}">
                  <a16:creationId xmlns:a16="http://schemas.microsoft.com/office/drawing/2014/main" id="{9C7E0F61-6F3E-C982-D162-B9B819B0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A203C-240A-E1AF-598E-68A4B54FB7C1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1378200" y="2985000"/>
            <a:ext cx="0" cy="358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87B968-AB36-AC69-2267-1853B97815B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1378200" y="4423897"/>
            <a:ext cx="0" cy="35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45826-783E-D4DF-09E4-01D8287037BE}"/>
              </a:ext>
            </a:extLst>
          </p:cNvPr>
          <p:cNvSpPr txBox="1"/>
          <p:nvPr/>
        </p:nvSpPr>
        <p:spPr>
          <a:xfrm>
            <a:off x="2001000" y="2075668"/>
            <a:ext cx="4964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1) Modelling</a:t>
            </a:r>
          </a:p>
          <a:p>
            <a:r>
              <a:rPr lang="en-GB" dirty="0"/>
              <a:t>Creating a DAG of assumed causal relationships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146A4-57B9-1F16-7572-C518F645291D}"/>
              </a:ext>
            </a:extLst>
          </p:cNvPr>
          <p:cNvSpPr txBox="1"/>
          <p:nvPr/>
        </p:nvSpPr>
        <p:spPr>
          <a:xfrm>
            <a:off x="2001000" y="3376065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2) Identification</a:t>
            </a:r>
          </a:p>
          <a:p>
            <a:r>
              <a:rPr lang="en-GB" dirty="0"/>
              <a:t>Deriving a statistical from the causal model using d-separation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6186A-2F54-4402-424F-76B203E44BBD}"/>
              </a:ext>
            </a:extLst>
          </p:cNvPr>
          <p:cNvSpPr txBox="1"/>
          <p:nvPr/>
        </p:nvSpPr>
        <p:spPr>
          <a:xfrm>
            <a:off x="2001000" y="4811584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3) Estimation</a:t>
            </a:r>
          </a:p>
          <a:p>
            <a:r>
              <a:rPr lang="en-GB" dirty="0"/>
              <a:t>Training a statistical model with the observed data and evaluating the results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5F68D-C4F0-5D48-FFE5-AE43D2D24578}"/>
              </a:ext>
            </a:extLst>
          </p:cNvPr>
          <p:cNvGrpSpPr/>
          <p:nvPr/>
        </p:nvGrpSpPr>
        <p:grpSpPr>
          <a:xfrm>
            <a:off x="8785503" y="2222888"/>
            <a:ext cx="1127414" cy="640099"/>
            <a:chOff x="4267273" y="3180368"/>
            <a:chExt cx="1127414" cy="6400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75ECF1-84E9-0984-C438-816600E6FA8D}"/>
                </a:ext>
              </a:extLst>
            </p:cNvPr>
            <p:cNvSpPr/>
            <p:nvPr/>
          </p:nvSpPr>
          <p:spPr>
            <a:xfrm>
              <a:off x="4267273" y="3180368"/>
              <a:ext cx="252000" cy="252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0180A"/>
                  </a:solidFill>
                </a:rPr>
                <a:t>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525688-D454-1DF4-B66F-256ECE7A4727}"/>
                </a:ext>
              </a:extLst>
            </p:cNvPr>
            <p:cNvSpPr/>
            <p:nvPr/>
          </p:nvSpPr>
          <p:spPr>
            <a:xfrm>
              <a:off x="5142687" y="3180368"/>
              <a:ext cx="252000" cy="252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2F8BEB-6EA8-7A42-50AF-C204A3DE9B43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519273" y="330636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F0DF9B-F5B5-CE6C-CB19-69FEF11690CA}"/>
                </a:ext>
              </a:extLst>
            </p:cNvPr>
            <p:cNvSpPr/>
            <p:nvPr/>
          </p:nvSpPr>
          <p:spPr>
            <a:xfrm>
              <a:off x="4704980" y="3568467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554BA8-E244-3D3D-8F30-C20BDD0F9CE0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4920075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B933CE-FF6C-0632-028B-C846E95DFF32}"/>
                </a:ext>
              </a:extLst>
            </p:cNvPr>
            <p:cNvCxnSpPr>
              <a:cxnSpLocks/>
              <a:stCxn id="35" idx="1"/>
              <a:endCxn id="32" idx="5"/>
            </p:cNvCxnSpPr>
            <p:nvPr/>
          </p:nvCxnSpPr>
          <p:spPr>
            <a:xfrm flipH="1" flipV="1">
              <a:off x="4482368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/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blipFill>
                <a:blip r:embed="rId9"/>
                <a:stretch>
                  <a:fillRect l="-7042" r="-3521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graph of a graph&#10;&#10;AI-generated content may be incorrect.">
            <a:extLst>
              <a:ext uri="{FF2B5EF4-FFF2-40B4-BE49-F238E27FC236}">
                <a16:creationId xmlns:a16="http://schemas.microsoft.com/office/drawing/2014/main" id="{14BBB085-08A3-BC03-D8A0-A45DC7454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2" y="4649510"/>
            <a:ext cx="2509975" cy="17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37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6A21-8FB7-329F-0F45-E980AA58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5D26-0366-9854-039A-922AC27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Traditional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F0CC5C2C-C2B1-39FC-8F7C-311F7479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7559"/>
            <a:ext cx="10515600" cy="138940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Too often, we derive hypotheses from the data available to 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CA0F-FFA0-284E-994F-7DB9073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6BEA-C09C-0A6D-6EFE-9EF788AA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480C-BAB7-5A41-B374-C1D7E65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A7C6A9-19C8-7282-C6FF-DD4152B96D9D}"/>
              </a:ext>
            </a:extLst>
          </p:cNvPr>
          <p:cNvGrpSpPr/>
          <p:nvPr/>
        </p:nvGrpSpPr>
        <p:grpSpPr>
          <a:xfrm>
            <a:off x="844469" y="2409728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471997-81DC-89B6-4545-3F6AD43F2B5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97DC8785-B324-1F16-EE17-6C4D370F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F4013E-2DCA-AA18-904F-3B92FBD0041C}"/>
              </a:ext>
            </a:extLst>
          </p:cNvPr>
          <p:cNvGrpSpPr/>
          <p:nvPr/>
        </p:nvGrpSpPr>
        <p:grpSpPr>
          <a:xfrm>
            <a:off x="844469" y="3131382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EFC1A4-0C41-8749-4330-E16CA75AD87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2E21A9D2-1EAE-793C-FF1C-62C7777A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529F51-08AA-0464-1D07-BE7BA2B6AE9E}"/>
              </a:ext>
            </a:extLst>
          </p:cNvPr>
          <p:cNvGrpSpPr/>
          <p:nvPr/>
        </p:nvGrpSpPr>
        <p:grpSpPr>
          <a:xfrm>
            <a:off x="838200" y="3843059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1F2583-5A61-5F1F-21B9-D5FADAEAAD66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A0067B6C-AB59-EEAD-7ADE-3CE08DD5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C900F-433F-788E-B10E-436E366E1236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949728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4A63FB-3309-7791-0439-C44D0E8740D7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 flipH="1">
            <a:off x="1108200" y="3671382"/>
            <a:ext cx="6269" cy="17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BF0791-553F-307D-34E6-C95A315A0AE6}"/>
              </a:ext>
            </a:extLst>
          </p:cNvPr>
          <p:cNvGrpSpPr/>
          <p:nvPr/>
        </p:nvGrpSpPr>
        <p:grpSpPr>
          <a:xfrm>
            <a:off x="844469" y="169204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AF7B60-9D35-6AD4-35D7-D6A57C4E0B5A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0A6630BE-E20F-D135-2F16-22BD768C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A510EF-0DAA-ADA2-BD98-DD87EEA216B1}"/>
              </a:ext>
            </a:extLst>
          </p:cNvPr>
          <p:cNvCxnSpPr>
            <a:cxnSpLocks/>
            <a:stCxn id="45" idx="4"/>
            <a:endCxn id="34" idx="0"/>
          </p:cNvCxnSpPr>
          <p:nvPr/>
        </p:nvCxnSpPr>
        <p:spPr>
          <a:xfrm>
            <a:off x="1114469" y="2232045"/>
            <a:ext cx="0" cy="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7BE868-28F2-DF06-8678-A014E0E7AB01}"/>
              </a:ext>
            </a:extLst>
          </p:cNvPr>
          <p:cNvSpPr txBox="1"/>
          <p:nvPr/>
        </p:nvSpPr>
        <p:spPr>
          <a:xfrm>
            <a:off x="1432842" y="245112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8A8FA9-EC40-78BD-69B9-D63990AEC07E}"/>
              </a:ext>
            </a:extLst>
          </p:cNvPr>
          <p:cNvSpPr txBox="1"/>
          <p:nvPr/>
        </p:nvSpPr>
        <p:spPr>
          <a:xfrm>
            <a:off x="1439923" y="3170549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416BC-E98C-1843-1532-B6C70A40D672}"/>
              </a:ext>
            </a:extLst>
          </p:cNvPr>
          <p:cNvSpPr txBox="1"/>
          <p:nvPr/>
        </p:nvSpPr>
        <p:spPr>
          <a:xfrm>
            <a:off x="1439923" y="3878762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BF937-6BA6-DDFC-EAC9-EE859AFE3ADD}"/>
              </a:ext>
            </a:extLst>
          </p:cNvPr>
          <p:cNvSpPr txBox="1"/>
          <p:nvPr/>
        </p:nvSpPr>
        <p:spPr>
          <a:xfrm>
            <a:off x="1439923" y="172155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5EB22E-876B-3BCF-0DF1-D0787B5DBD77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D4E3AD-340C-F387-6574-57431268A5DB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A9761-9E80-8040-3483-56FD175FE4FF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E6F0DF1-AFD6-19C9-9E92-0A4B8E485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51736"/>
              </p:ext>
            </p:extLst>
          </p:nvPr>
        </p:nvGraphicFramePr>
        <p:xfrm>
          <a:off x="9138812" y="2614326"/>
          <a:ext cx="1003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D88F371-6ED2-DE9A-10BF-91214773B1B1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D46008-754B-DBBE-710A-EDCB69FF3AE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</p:spTree>
    <p:extLst>
      <p:ext uri="{BB962C8B-B14F-4D97-AF65-F5344CB8AC3E}">
        <p14:creationId xmlns:p14="http://schemas.microsoft.com/office/powerpoint/2010/main" val="1955100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67A6-1EB5-1F8C-24F5-406F203D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D9A2-39FA-C689-C166-FA4773F5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30E7-B377-78FF-B9D1-DC26E8D7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BA6-7408-A2AE-DED3-904673DE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FC76-6AA8-691B-903E-4F915739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42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8D6BCF-A77F-B779-7864-20F46CC3EC23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1CE8E9-C326-F8CF-91D3-0947C6AB28D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E9970666-9C54-9156-0873-C2D003CB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AA9DB3-3FBA-0321-297F-D8C4F27F4F40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213989-8BF5-E37B-7858-0656A005B59F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02537067-5798-CB16-FE54-E447305BD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D8BF5D-4A48-8C5B-86AB-C27DC7299019}"/>
              </a:ext>
            </a:extLst>
          </p:cNvPr>
          <p:cNvGrpSpPr/>
          <p:nvPr/>
        </p:nvGrpSpPr>
        <p:grpSpPr>
          <a:xfrm>
            <a:off x="838200" y="3850827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28EABB-820B-748C-976C-553660D0A1E1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5F05D5BA-81B3-713E-5D83-6D6F880B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2552B0-4A86-8593-12AF-5A903D07DF7F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583DB3-7E16-FFA2-DACF-DB5077AA59D4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5810D6-6BE8-EDD9-208B-1191F28CC5BC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774EFB2-C2EB-0D34-F92C-165789BB5D4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232B01EB-1108-3F76-B015-55629E6F9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D62CAE-22A3-B541-83A7-69BB754D5E7C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1108200" y="3670555"/>
            <a:ext cx="3562" cy="18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E1EBC3-D461-BF52-4FDD-84BDDCC3DA3F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18B30A-3438-0138-0BA4-C213EEC13FAC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E7470-4CFA-0757-7F86-D80B5AC310EE}"/>
              </a:ext>
            </a:extLst>
          </p:cNvPr>
          <p:cNvSpPr txBox="1"/>
          <p:nvPr/>
        </p:nvSpPr>
        <p:spPr>
          <a:xfrm>
            <a:off x="1439923" y="3886530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1D03E8-264F-255C-691D-4C695FF0D912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A8F6DC-AB13-D577-C8EF-E78AF6374E18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31B0BE-4FE4-C9F7-8496-28128BE0EBEA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04916-B9A6-506D-C836-6B68D41C44B4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72F5A25-7489-93BD-DBD3-8C09AF811B31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719ACE-3156-368D-AC81-7AE815CDCD73}"/>
              </a:ext>
            </a:extLst>
          </p:cNvPr>
          <p:cNvCxnSpPr>
            <a:cxnSpLocks/>
            <a:stCxn id="31" idx="3"/>
            <a:endCxn id="25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0CC391-D3A2-F969-996B-C79F73AC1BE9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933D17-4A84-1321-E180-FC73E507ADBC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3B4E4FFB-5BE0-0094-1402-CEB6C54A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481"/>
              </p:ext>
            </p:extLst>
          </p:nvPr>
        </p:nvGraphicFramePr>
        <p:xfrm>
          <a:off x="9138812" y="2614326"/>
          <a:ext cx="15049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5329C02-3C0B-96AA-E2F4-CBD2B574443A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C493A9-C56F-3EBF-B329-CF24AC2B1C09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3598F5-951A-56F3-BBEF-61C1856BE23B}"/>
              </a:ext>
            </a:extLst>
          </p:cNvPr>
          <p:cNvGrpSpPr/>
          <p:nvPr/>
        </p:nvGrpSpPr>
        <p:grpSpPr>
          <a:xfrm>
            <a:off x="838200" y="4908923"/>
            <a:ext cx="10515599" cy="946595"/>
            <a:chOff x="775411" y="5230368"/>
            <a:chExt cx="10515599" cy="94659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DE7F9E6-E4E8-1C2B-B20A-4B7D281BBAD6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Determine the variables about which you need to collect data in order to estimate an unbiased effect of interest </a:t>
              </a:r>
              <a:r>
                <a:rPr lang="en-SE" i="1" dirty="0"/>
                <a:t>before </a:t>
              </a:r>
              <a:r>
                <a:rPr lang="en-SE" dirty="0"/>
                <a:t>collecting that data.</a:t>
              </a:r>
            </a:p>
          </p:txBody>
        </p:sp>
        <p:pic>
          <p:nvPicPr>
            <p:cNvPr id="66" name="Graphic 65" descr="Open quotation mark with solid fill">
              <a:extLst>
                <a:ext uri="{FF2B5EF4-FFF2-40B4-BE49-F238E27FC236}">
                  <a16:creationId xmlns:a16="http://schemas.microsoft.com/office/drawing/2014/main" id="{E4B5AC4F-E187-1562-511D-443BD5D2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930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9DD39-8B59-5D8C-09E9-AD8E4057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64E-8BC6-E2FE-ED99-91C802DE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1F56-9AAA-679F-8857-C6BA69F2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2585-0E0B-FF6B-5755-28DAE2AC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5A42-47D3-638D-384E-C2D18C0D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43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331DDF-CB3E-904B-15EE-A67C71456020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75D904-EEA8-9B0A-A8DC-8D20264148A5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A0A128-6EB9-C94F-41DD-3907C146164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A88E45B-1F0F-0AB7-B354-FCD5A965618C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CCAF2-7360-F88B-D789-132901BB1BDD}"/>
              </a:ext>
            </a:extLst>
          </p:cNvPr>
          <p:cNvCxnSpPr>
            <a:cxnSpLocks/>
            <a:stCxn id="18" idx="3"/>
            <a:endCxn id="14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BE72C-1F3B-C825-92A9-11708F24D109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777570C-9AD2-9320-5DBB-022CC1B6D5EB}"/>
              </a:ext>
            </a:extLst>
          </p:cNvPr>
          <p:cNvSpPr/>
          <p:nvPr/>
        </p:nvSpPr>
        <p:spPr>
          <a:xfrm>
            <a:off x="7175578" y="4135645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2CAC9-387F-DCFD-CD6D-86CB7DAFBAE3}"/>
              </a:ext>
            </a:extLst>
          </p:cNvPr>
          <p:cNvCxnSpPr>
            <a:cxnSpLocks/>
            <a:stCxn id="26" idx="7"/>
            <a:endCxn id="15" idx="3"/>
          </p:cNvCxnSpPr>
          <p:nvPr/>
        </p:nvCxnSpPr>
        <p:spPr>
          <a:xfrm flipV="1">
            <a:off x="7482857" y="3786780"/>
            <a:ext cx="462150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63BD1A-242B-5871-C21B-AC3941A7170D}"/>
              </a:ext>
            </a:extLst>
          </p:cNvPr>
          <p:cNvCxnSpPr>
            <a:cxnSpLocks/>
            <a:stCxn id="26" idx="1"/>
            <a:endCxn id="14" idx="5"/>
          </p:cNvCxnSpPr>
          <p:nvPr/>
        </p:nvCxnSpPr>
        <p:spPr>
          <a:xfrm flipH="1" flipV="1">
            <a:off x="6766152" y="3786780"/>
            <a:ext cx="462147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86070D-16BB-3177-DCDB-14D9AA5BAA5E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B52FC4-5315-19CF-37A0-35B296CEBD64}"/>
              </a:ext>
            </a:extLst>
          </p:cNvPr>
          <p:cNvSpPr txBox="1"/>
          <p:nvPr/>
        </p:nvSpPr>
        <p:spPr>
          <a:xfrm>
            <a:off x="6096000" y="4618660"/>
            <a:ext cx="25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impossible-to-measure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401610E-1C53-2A26-F353-FC2E526C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93745"/>
              </p:ext>
            </p:extLst>
          </p:nvPr>
        </p:nvGraphicFramePr>
        <p:xfrm>
          <a:off x="9138812" y="2614326"/>
          <a:ext cx="2006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5261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315F2FB-EE3E-8E50-D5A5-5A276D7C295D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F8EEE-6F49-429D-884A-82BFBCB43D5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1" name="Graphic 10" descr="Influencer with solid fill">
              <a:extLst>
                <a:ext uri="{FF2B5EF4-FFF2-40B4-BE49-F238E27FC236}">
                  <a16:creationId xmlns:a16="http://schemas.microsoft.com/office/drawing/2014/main" id="{509F22D0-B8F5-1B50-177C-025DEE38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9F0EDA-DB96-A51F-971D-D63F2FDA7986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2E1A1B-AFA7-3C01-0E14-C62C356B7508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Magnifying glass with solid fill">
              <a:extLst>
                <a:ext uri="{FF2B5EF4-FFF2-40B4-BE49-F238E27FC236}">
                  <a16:creationId xmlns:a16="http://schemas.microsoft.com/office/drawing/2014/main" id="{57F1DC1B-F82F-5608-1FAC-C5B5785CB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EC8667-FF56-223D-B022-EAD26BF45B57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8A1F7F-A38E-890C-D50B-BE1FF59BE5C2}"/>
              </a:ext>
            </a:extLst>
          </p:cNvPr>
          <p:cNvCxnSpPr>
            <a:cxnSpLocks/>
            <a:stCxn id="17" idx="4"/>
            <a:endCxn id="31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90EE12-78D9-E1CA-B737-0868A64432F7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20F3FC-439A-B4A0-E15C-E8274F1942E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2" name="Graphic 31" descr="Database with solid fill">
              <a:extLst>
                <a:ext uri="{FF2B5EF4-FFF2-40B4-BE49-F238E27FC236}">
                  <a16:creationId xmlns:a16="http://schemas.microsoft.com/office/drawing/2014/main" id="{D7DA8D5A-C742-294D-92B8-697622A71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ECC9A-8FEE-CE54-520E-0E38F73C9844}"/>
              </a:ext>
            </a:extLst>
          </p:cNvPr>
          <p:cNvCxnSpPr>
            <a:cxnSpLocks/>
            <a:stCxn id="31" idx="4"/>
            <a:endCxn id="62" idx="0"/>
          </p:cNvCxnSpPr>
          <p:nvPr/>
        </p:nvCxnSpPr>
        <p:spPr>
          <a:xfrm flipH="1">
            <a:off x="1108482" y="3670555"/>
            <a:ext cx="3280" cy="16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5D39D6-5482-B6A9-6BF0-82615438E601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7C96C1-95E4-8731-2D87-A9D9D1D205E5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2E393-1856-DEE4-16FB-8E923C7DAA3B}"/>
              </a:ext>
            </a:extLst>
          </p:cNvPr>
          <p:cNvSpPr txBox="1"/>
          <p:nvPr/>
        </p:nvSpPr>
        <p:spPr>
          <a:xfrm>
            <a:off x="1439923" y="4608176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10F866-44A1-2F42-EA02-803695F172FB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52F7CF-21D3-9448-5EFD-BC41AAB12C68}"/>
              </a:ext>
            </a:extLst>
          </p:cNvPr>
          <p:cNvGrpSpPr/>
          <p:nvPr/>
        </p:nvGrpSpPr>
        <p:grpSpPr>
          <a:xfrm>
            <a:off x="838482" y="4570422"/>
            <a:ext cx="540000" cy="540000"/>
            <a:chOff x="838200" y="1905000"/>
            <a:chExt cx="1080000" cy="1080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998065-2F37-CC50-2A18-D9E25FAB5EB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61" name="Graphic 60" descr="Normal Distribution with solid fill">
              <a:extLst>
                <a:ext uri="{FF2B5EF4-FFF2-40B4-BE49-F238E27FC236}">
                  <a16:creationId xmlns:a16="http://schemas.microsoft.com/office/drawing/2014/main" id="{4C9876FA-EB5E-58FB-C283-54B1F5566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757938F9-930E-500C-B0AD-BF7AF1316C56}"/>
              </a:ext>
            </a:extLst>
          </p:cNvPr>
          <p:cNvSpPr/>
          <p:nvPr/>
        </p:nvSpPr>
        <p:spPr>
          <a:xfrm>
            <a:off x="802482" y="3832132"/>
            <a:ext cx="612000" cy="576000"/>
          </a:xfrm>
          <a:prstGeom prst="diamond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CE632B-25C8-8F4C-77C7-2CD9277B3DCD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1108482" y="4408132"/>
            <a:ext cx="0" cy="162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F58E637-7C94-1F07-EBDF-67A697F9A567}"/>
              </a:ext>
            </a:extLst>
          </p:cNvPr>
          <p:cNvSpPr txBox="1"/>
          <p:nvPr/>
        </p:nvSpPr>
        <p:spPr>
          <a:xfrm>
            <a:off x="3817642" y="4418946"/>
            <a:ext cx="1398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Alternate</a:t>
            </a:r>
            <a:br>
              <a:rPr lang="en-SE" sz="2400" dirty="0"/>
            </a:br>
            <a:r>
              <a:rPr lang="en-SE" sz="2400" dirty="0"/>
              <a:t>Strategy</a:t>
            </a:r>
            <a:endParaRPr lang="en-SE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56FDCC-A23F-701F-63C5-13A32AA4E37C}"/>
              </a:ext>
            </a:extLst>
          </p:cNvPr>
          <p:cNvGrpSpPr/>
          <p:nvPr/>
        </p:nvGrpSpPr>
        <p:grpSpPr>
          <a:xfrm>
            <a:off x="3236242" y="4564445"/>
            <a:ext cx="540000" cy="540000"/>
            <a:chOff x="838200" y="1905000"/>
            <a:chExt cx="1080000" cy="1080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D2E0E10-C370-0DAE-09B9-AE21A4EC6F3B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77" name="Graphic 76" descr="Flask with solid fill">
              <a:extLst>
                <a:ext uri="{FF2B5EF4-FFF2-40B4-BE49-F238E27FC236}">
                  <a16:creationId xmlns:a16="http://schemas.microsoft.com/office/drawing/2014/main" id="{1E00C2E0-4E20-2D4B-B02F-4024083FE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E30BCE-D489-2016-AD56-33FA719E9ACA}"/>
              </a:ext>
            </a:extLst>
          </p:cNvPr>
          <p:cNvCxnSpPr>
            <a:cxnSpLocks/>
            <a:stCxn id="62" idx="3"/>
            <a:endCxn id="76" idx="0"/>
          </p:cNvCxnSpPr>
          <p:nvPr/>
        </p:nvCxnSpPr>
        <p:spPr>
          <a:xfrm>
            <a:off x="1414482" y="4120132"/>
            <a:ext cx="2091760" cy="4443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DE9BCDD-E61D-C8E1-FE86-EA65067BDD23}"/>
              </a:ext>
            </a:extLst>
          </p:cNvPr>
          <p:cNvSpPr txBox="1"/>
          <p:nvPr/>
        </p:nvSpPr>
        <p:spPr>
          <a:xfrm>
            <a:off x="1333036" y="3735371"/>
            <a:ext cx="98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feasible?</a:t>
            </a:r>
            <a:endParaRPr lang="en-SE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EE8BD7-0279-48AF-5A4D-BD22D0D343C8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31202F-3E4B-FB3B-13AF-084259E1C76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sp>
        <p:nvSpPr>
          <p:cNvPr id="84" name="Content Placeholder 62">
            <a:extLst>
              <a:ext uri="{FF2B5EF4-FFF2-40B4-BE49-F238E27FC236}">
                <a16:creationId xmlns:a16="http://schemas.microsoft.com/office/drawing/2014/main" id="{3338044F-C686-EDF5-1394-F5C5DD41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674"/>
            <a:ext cx="10515600" cy="883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E" dirty="0"/>
              <a:t>Impossible-to-measure confounders require (a) acknowledgement in the </a:t>
            </a:r>
            <a:r>
              <a:rPr lang="en-SE" b="1" dirty="0"/>
              <a:t>threats to (internal) validity </a:t>
            </a:r>
            <a:r>
              <a:rPr lang="en-SE" dirty="0"/>
              <a:t>and (b) </a:t>
            </a:r>
            <a:r>
              <a:rPr lang="en-SE" b="1" dirty="0"/>
              <a:t>different research strategies</a:t>
            </a:r>
            <a:r>
              <a:rPr lang="en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5027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rrow: Right 92">
            <a:extLst>
              <a:ext uri="{FF2B5EF4-FFF2-40B4-BE49-F238E27FC236}">
                <a16:creationId xmlns:a16="http://schemas.microsoft.com/office/drawing/2014/main" id="{5C08B701-F9B8-E753-953A-22810D309105}"/>
              </a:ext>
            </a:extLst>
          </p:cNvPr>
          <p:cNvSpPr/>
          <p:nvPr/>
        </p:nvSpPr>
        <p:spPr>
          <a:xfrm>
            <a:off x="690880" y="3578756"/>
            <a:ext cx="10662920" cy="1906824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CB063-E5A2-EF18-7F0A-ED08C67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 Vision of Coherent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35B1-C3F6-D9F3-BBBB-94B87AC4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855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Following this scientific workflow enables us as a community to effectively contribute to a coherent scientific endeavour.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B287-DA97-2F23-D530-371282DD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CC05-A768-9644-C491-8EA6EB8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CF7C-0CE3-8EE1-B18D-5329120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1137F5-7B09-B8D7-3D9B-662BC1D98421}"/>
              </a:ext>
            </a:extLst>
          </p:cNvPr>
          <p:cNvGrpSpPr/>
          <p:nvPr/>
        </p:nvGrpSpPr>
        <p:grpSpPr>
          <a:xfrm>
            <a:off x="838200" y="2959417"/>
            <a:ext cx="2174240" cy="2870423"/>
            <a:chOff x="826411" y="2809240"/>
            <a:chExt cx="2174240" cy="28704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CE6CC-A78F-B51E-B13D-AA8D3B52A9DF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Graphic 14" descr="Document with solid fill">
              <a:extLst>
                <a:ext uri="{FF2B5EF4-FFF2-40B4-BE49-F238E27FC236}">
                  <a16:creationId xmlns:a16="http://schemas.microsoft.com/office/drawing/2014/main" id="{1B755B92-9F30-9E3D-2DFC-AE85611DB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D5A76-13D9-8D71-4080-8A1F59E5628D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Original Contribution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B4C0A3-516F-4D24-9763-CFF4523D3559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DD7913-949C-EF20-710B-A6074D22B53B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A6F29A-4C92-F969-D8F6-45882DD1413E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B4498F-96EE-D9F6-BB48-49D61718087F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B3A5BB-D6D0-8739-C9C0-150FE4AF10B3}"/>
                </a:ext>
              </a:extLst>
            </p:cNvPr>
            <p:cNvSpPr/>
            <p:nvPr/>
          </p:nvSpPr>
          <p:spPr>
            <a:xfrm>
              <a:off x="950262" y="38337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188F12-A581-577A-AA44-42CCECB93AE7}"/>
                </a:ext>
              </a:extLst>
            </p:cNvPr>
            <p:cNvSpPr/>
            <p:nvPr/>
          </p:nvSpPr>
          <p:spPr>
            <a:xfrm>
              <a:off x="950262" y="39873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EC1B57-E310-A77B-7625-046026FD80CD}"/>
                </a:ext>
              </a:extLst>
            </p:cNvPr>
            <p:cNvSpPr/>
            <p:nvPr/>
          </p:nvSpPr>
          <p:spPr>
            <a:xfrm>
              <a:off x="950262" y="41528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69EBA2-858A-5F0F-C8F0-28B6B1976791}"/>
              </a:ext>
            </a:extLst>
          </p:cNvPr>
          <p:cNvGrpSpPr/>
          <p:nvPr/>
        </p:nvGrpSpPr>
        <p:grpSpPr>
          <a:xfrm>
            <a:off x="3556000" y="2959417"/>
            <a:ext cx="2174240" cy="2870423"/>
            <a:chOff x="826411" y="2809240"/>
            <a:chExt cx="2174240" cy="287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927263-C1D0-D7AC-DE03-A1392666DD68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Graphic 44" descr="Document with solid fill">
              <a:extLst>
                <a:ext uri="{FF2B5EF4-FFF2-40B4-BE49-F238E27FC236}">
                  <a16:creationId xmlns:a16="http://schemas.microsoft.com/office/drawing/2014/main" id="{F0B70CC2-9A7B-40B8-E851-C44A5F96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79319-91F9-5ACB-BD2E-B45F63A7D9D1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Close Replication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9D3F95-4D0D-72C5-6670-9B7F52A17C37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Y: </a:t>
              </a:r>
              <a:br>
                <a:rPr lang="en-SE" sz="1400" b="1" dirty="0">
                  <a:solidFill>
                    <a:schemeClr val="tx1"/>
                  </a:solidFill>
                </a:rPr>
              </a:br>
              <a:r>
                <a:rPr lang="en-SE" sz="1400" b="1" dirty="0">
                  <a:solidFill>
                    <a:schemeClr val="tx1"/>
                  </a:solidFill>
                </a:rPr>
                <a:t>A Replication Study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BA5783-346E-F309-09E1-0004CFBC7236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AA9EDE-EBD7-43ED-DD43-4BF5B88D71C3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C92E8F-09CD-E638-21B2-0780E4943976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45C6D3-5348-80EE-43D7-423A06090A14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138B7A1-FF17-F8AB-F736-0191C7850A04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75E3A9-DAE1-6589-E58E-8AC4296383CC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F55693-E2E7-C3F8-14E9-FAE1A29BA063}"/>
              </a:ext>
            </a:extLst>
          </p:cNvPr>
          <p:cNvGrpSpPr/>
          <p:nvPr/>
        </p:nvGrpSpPr>
        <p:grpSpPr>
          <a:xfrm>
            <a:off x="6217519" y="2959417"/>
            <a:ext cx="2174240" cy="2870423"/>
            <a:chOff x="826411" y="2809240"/>
            <a:chExt cx="2174240" cy="28704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5A39F6-8310-C18E-0B34-4890C35DA8A9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61" name="Graphic 60" descr="Document with solid fill">
              <a:extLst>
                <a:ext uri="{FF2B5EF4-FFF2-40B4-BE49-F238E27FC236}">
                  <a16:creationId xmlns:a16="http://schemas.microsoft.com/office/drawing/2014/main" id="{B6F6FD8A-2B33-BC3A-3F57-1EDED16D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24C94E-2CF7-7F40-9173-F1E3566CC56E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D185AD-F326-1E01-C9D3-6A2D01141EFB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 is mediate by 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D58BC0-E3D5-95E7-4297-CF0F277E1D01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30477-EB67-4E4B-A927-D18B47CF9B8C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81DEFD-87A7-2812-50B4-05B48119C9D8}"/>
                </a:ext>
              </a:extLst>
            </p:cNvPr>
            <p:cNvCxnSpPr>
              <a:cxnSpLocks/>
              <a:stCxn id="64" idx="6"/>
              <a:endCxn id="70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C02DDB-2329-AAB8-2852-021BF4C4DD9A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98039A-06CF-DFC3-C048-84394AA482BE}"/>
                </a:ext>
              </a:extLst>
            </p:cNvPr>
            <p:cNvCxnSpPr>
              <a:cxnSpLocks/>
              <a:stCxn id="70" idx="6"/>
              <a:endCxn id="65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95C3F0-1EC5-DDD2-30D5-D78DEC485F08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A51D46-C10B-A21F-1B01-5704D54783DB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EE11C9-DEDE-E3A2-EA38-731C134AD858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5A9B82-31B2-D369-5187-ADA7E94543DD}"/>
              </a:ext>
            </a:extLst>
          </p:cNvPr>
          <p:cNvGrpSpPr/>
          <p:nvPr/>
        </p:nvGrpSpPr>
        <p:grpSpPr>
          <a:xfrm>
            <a:off x="8879038" y="2959417"/>
            <a:ext cx="2174240" cy="2870423"/>
            <a:chOff x="826411" y="2809240"/>
            <a:chExt cx="2174240" cy="287042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8B278E-2D5F-81C5-9D69-ECD45200BBB4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7" name="Graphic 76" descr="Document with solid fill">
              <a:extLst>
                <a:ext uri="{FF2B5EF4-FFF2-40B4-BE49-F238E27FC236}">
                  <a16:creationId xmlns:a16="http://schemas.microsoft.com/office/drawing/2014/main" id="{78E1DB4D-E8EA-A5AE-8946-B19B0F78E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11E0CF-C382-B36F-FE55-73796A3CD38A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9464C5-7014-4FBA-9512-C32F4C8EEEFA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/>
                <a:t>Z confounds the Effect of X on Y</a:t>
              </a:r>
              <a:endParaRPr lang="en-S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CAA3DF-BCDD-D300-1589-29AFEBF47E75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68E70B-B4BC-F8D2-7E77-00B1E77A2C8F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841C17-3D57-1CD8-DCD9-82411261C6C3}"/>
                </a:ext>
              </a:extLst>
            </p:cNvPr>
            <p:cNvCxnSpPr>
              <a:cxnSpLocks/>
              <a:stCxn id="80" idx="6"/>
              <a:endCxn id="86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5C3834B-786E-0251-EF32-3187BA487084}"/>
                </a:ext>
              </a:extLst>
            </p:cNvPr>
            <p:cNvSpPr/>
            <p:nvPr/>
          </p:nvSpPr>
          <p:spPr>
            <a:xfrm>
              <a:off x="1723116" y="4393520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z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1444B65-5654-252A-4387-1488289DCAED}"/>
                </a:ext>
              </a:extLst>
            </p:cNvPr>
            <p:cNvCxnSpPr>
              <a:cxnSpLocks/>
              <a:stCxn id="83" idx="3"/>
              <a:endCxn id="80" idx="7"/>
            </p:cNvCxnSpPr>
            <p:nvPr/>
          </p:nvCxnSpPr>
          <p:spPr>
            <a:xfrm flipH="1">
              <a:off x="1313690" y="4700799"/>
              <a:ext cx="462147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258E3CE-69BC-036D-6E04-6A48080DD7BF}"/>
                </a:ext>
              </a:extLst>
            </p:cNvPr>
            <p:cNvCxnSpPr>
              <a:cxnSpLocks/>
              <a:stCxn id="83" idx="5"/>
              <a:endCxn id="81" idx="1"/>
            </p:cNvCxnSpPr>
            <p:nvPr/>
          </p:nvCxnSpPr>
          <p:spPr>
            <a:xfrm>
              <a:off x="2030395" y="4700799"/>
              <a:ext cx="462150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250DC0-9542-77A0-4E36-B4AF45E5E55E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05E2406-C235-81D7-10A0-FEB3CE6EF696}"/>
                </a:ext>
              </a:extLst>
            </p:cNvPr>
            <p:cNvCxnSpPr>
              <a:cxnSpLocks/>
              <a:stCxn id="86" idx="6"/>
              <a:endCxn id="81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24C472-6ADF-63A8-5DA6-ED5BEB5F92DA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DF82627-2C08-DF77-DB39-7DB0748D1FDE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DA90AF6-D740-EA4B-1890-384F44D73B8E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881048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53A2-635D-D196-13E6-9B73628B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040065-F1B8-AA14-7EFC-EA871BB0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Supporting the Vision of Coherent Science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00DE07-9858-5912-4A7F-B550A583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25" y="1617876"/>
            <a:ext cx="832654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269D-C91F-2931-9E93-31524417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5B1A-765E-F28A-8E46-F2C4ACE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023-86A0-299B-13C7-8F737C2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70CA0-C2A4-E223-2F96-8B9FAE46426B}"/>
              </a:ext>
            </a:extLst>
          </p:cNvPr>
          <p:cNvSpPr txBox="1"/>
          <p:nvPr/>
        </p:nvSpPr>
        <p:spPr>
          <a:xfrm>
            <a:off x="838200" y="5969214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Frattini, J., Fischbach, J., Fucci, D., Unterkalmsteiner, M., &amp; Mendez, D. (2024). Replications, Revisions, and </a:t>
            </a:r>
            <a:r>
              <a:rPr lang="en-US" sz="1050" dirty="0" err="1"/>
              <a:t>Reanalyses</a:t>
            </a:r>
            <a:r>
              <a:rPr lang="en-US" sz="1050" dirty="0"/>
              <a:t>: Managing Variance Theories in Software Engineering. </a:t>
            </a:r>
            <a:r>
              <a:rPr lang="en-US" sz="1050" i="1" dirty="0" err="1"/>
              <a:t>arXiv</a:t>
            </a:r>
            <a:r>
              <a:rPr lang="en-US" sz="1050" i="1" dirty="0"/>
              <a:t> preprint </a:t>
            </a:r>
            <a:r>
              <a:rPr lang="en-US" sz="1050" i="1" dirty="0">
                <a:hlinkClick r:id="rId3"/>
              </a:rPr>
              <a:t>arXiv:2412.12634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15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306-394C-D90B-E46B-8766697F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C634-B326-28D2-1E1B-1335D2E6F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57D0-EAB0-CA67-1503-C17A741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D75-142B-E740-59FA-F85F4F0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405C-2108-A843-CD1A-1AECD6B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71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07-772A-13D8-AA1E-C42DA24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B6A-5598-1768-2F14-3AFB2FED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was but a gentle introduction. The topic of statistical causal inference contains many more elements, like</a:t>
            </a:r>
          </a:p>
          <a:p>
            <a:r>
              <a:rPr lang="en-US" dirty="0"/>
              <a:t>Ancestors: parent-child relationships in DAGs</a:t>
            </a:r>
          </a:p>
          <a:p>
            <a:r>
              <a:rPr lang="en-US" dirty="0"/>
              <a:t>Interaction: complex inter-relationship of two or more variables and an outcome</a:t>
            </a:r>
          </a:p>
          <a:p>
            <a:r>
              <a:rPr lang="en-US" dirty="0"/>
              <a:t>Hierarchical model: partial pooling </a:t>
            </a:r>
          </a:p>
          <a:p>
            <a:r>
              <a:rPr lang="en-US" dirty="0"/>
              <a:t>Different types of regression: regression for different outcome variable distributions</a:t>
            </a:r>
          </a:p>
          <a:p>
            <a:r>
              <a:rPr lang="en-US" dirty="0"/>
              <a:t>Bayesian data analysis: advanced estimation technique</a:t>
            </a:r>
          </a:p>
          <a:p>
            <a:r>
              <a:rPr lang="en-US" dirty="0"/>
              <a:t>And many more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1CB5-47E0-3ACB-71F3-B13F1FF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9131-48C0-1AA4-C34F-73198A0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7149-BADC-F2F2-C29D-4B183D84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Down 31">
            <a:extLst>
              <a:ext uri="{FF2B5EF4-FFF2-40B4-BE49-F238E27FC236}">
                <a16:creationId xmlns:a16="http://schemas.microsoft.com/office/drawing/2014/main" id="{87C1E37E-253D-0769-F2C9-F557922C8489}"/>
              </a:ext>
            </a:extLst>
          </p:cNvPr>
          <p:cNvSpPr/>
          <p:nvPr/>
        </p:nvSpPr>
        <p:spPr>
          <a:xfrm>
            <a:off x="928599" y="1607914"/>
            <a:ext cx="539201" cy="4802187"/>
          </a:xfrm>
          <a:prstGeom prst="downArrow">
            <a:avLst/>
          </a:prstGeom>
          <a:gradFill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3DD2-8524-4E89-FB5F-5C9CE16B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Reading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3B1C-7C6D-4D18-F124-A07D960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B4FE-E999-0789-94F4-EF2E9D4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D559-4D79-BCCD-2F9F-DF2219D5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7D9DE9-91E9-F431-2EB7-641721D62C89}"/>
              </a:ext>
            </a:extLst>
          </p:cNvPr>
          <p:cNvGrpSpPr/>
          <p:nvPr/>
        </p:nvGrpSpPr>
        <p:grpSpPr>
          <a:xfrm>
            <a:off x="838200" y="1571080"/>
            <a:ext cx="6898500" cy="720000"/>
            <a:chOff x="838200" y="1571080"/>
            <a:chExt cx="6898500" cy="720000"/>
          </a:xfrm>
        </p:grpSpPr>
        <p:pic>
          <p:nvPicPr>
            <p:cNvPr id="10" name="Graphic 9" descr="Closed book with solid fill">
              <a:extLst>
                <a:ext uri="{FF2B5EF4-FFF2-40B4-BE49-F238E27FC236}">
                  <a16:creationId xmlns:a16="http://schemas.microsoft.com/office/drawing/2014/main" id="{33625F26-55F6-D59A-1BDB-955FEC2E7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2D159-13D7-AC63-5688-5AFFB25A40E9}"/>
                </a:ext>
              </a:extLst>
            </p:cNvPr>
            <p:cNvSpPr txBox="1"/>
            <p:nvPr/>
          </p:nvSpPr>
          <p:spPr>
            <a:xfrm>
              <a:off x="1638796" y="1607914"/>
              <a:ext cx="60979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Pearl</a:t>
              </a:r>
              <a:r>
                <a:rPr lang="en-US" dirty="0"/>
                <a:t>, J., &amp; Mackenzie, D. (2018). </a:t>
              </a:r>
              <a:r>
                <a:rPr lang="en-US" i="1" dirty="0"/>
                <a:t>The book of why: the new science of cause and effect</a:t>
              </a:r>
              <a:r>
                <a:rPr lang="en-US" dirty="0"/>
                <a:t>. Basic books.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73E6E-76FC-5A35-E8F8-7017703193A6}"/>
              </a:ext>
            </a:extLst>
          </p:cNvPr>
          <p:cNvGrpSpPr/>
          <p:nvPr/>
        </p:nvGrpSpPr>
        <p:grpSpPr>
          <a:xfrm>
            <a:off x="838200" y="2332310"/>
            <a:ext cx="9654540" cy="720000"/>
            <a:chOff x="838200" y="1571080"/>
            <a:chExt cx="9654540" cy="720000"/>
          </a:xfrm>
        </p:grpSpPr>
        <p:pic>
          <p:nvPicPr>
            <p:cNvPr id="15" name="Graphic 14" descr="Closed book with solid fill">
              <a:extLst>
                <a:ext uri="{FF2B5EF4-FFF2-40B4-BE49-F238E27FC236}">
                  <a16:creationId xmlns:a16="http://schemas.microsoft.com/office/drawing/2014/main" id="{C1E5DAED-E988-F0E8-ED3A-9638FFA2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2FBD9-FA1F-FD46-F3AA-6F20EFB282B5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McElreath</a:t>
              </a:r>
              <a:r>
                <a:rPr lang="en-US" dirty="0"/>
                <a:t>, R. (2018). </a:t>
              </a:r>
              <a:r>
                <a:rPr lang="en-US" i="1" dirty="0"/>
                <a:t>Statistical rethinking: A Bayesian course with examples in R and Stan</a:t>
              </a:r>
              <a:r>
                <a:rPr lang="en-US" dirty="0"/>
                <a:t>. Chapman and Hall/CRC.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982DE3-2754-4D9A-4977-E72A6DD14831}"/>
              </a:ext>
            </a:extLst>
          </p:cNvPr>
          <p:cNvGrpSpPr/>
          <p:nvPr/>
        </p:nvGrpSpPr>
        <p:grpSpPr>
          <a:xfrm>
            <a:off x="838200" y="3125980"/>
            <a:ext cx="9654540" cy="720000"/>
            <a:chOff x="838200" y="1571080"/>
            <a:chExt cx="9654540" cy="720000"/>
          </a:xfrm>
        </p:grpSpPr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1C4DABFE-76D2-8D07-962D-7725E97B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F3D12-1F91-57FE-91D7-7FE88BD75F1D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Cinelli</a:t>
              </a:r>
              <a:r>
                <a:rPr lang="en-US" dirty="0"/>
                <a:t>, C., </a:t>
              </a:r>
              <a:r>
                <a:rPr lang="en-US" b="1" dirty="0"/>
                <a:t>Forney</a:t>
              </a:r>
              <a:r>
                <a:rPr lang="en-US" dirty="0"/>
                <a:t>, A., &amp; </a:t>
              </a:r>
              <a:r>
                <a:rPr lang="en-US" b="1" dirty="0"/>
                <a:t>Pearl</a:t>
              </a:r>
              <a:r>
                <a:rPr lang="en-US" dirty="0"/>
                <a:t>, J. (2024). A crash course in good and bad controls. </a:t>
              </a:r>
              <a:r>
                <a:rPr lang="en-US" i="1" dirty="0"/>
                <a:t>Sociological Methods &amp; Research</a:t>
              </a:r>
              <a:r>
                <a:rPr lang="en-US" dirty="0"/>
                <a:t>, </a:t>
              </a:r>
              <a:r>
                <a:rPr lang="en-US" i="1" dirty="0"/>
                <a:t>53</a:t>
              </a:r>
              <a:r>
                <a:rPr lang="en-US" dirty="0"/>
                <a:t>(3), 1071-1104.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1D1D3-72E6-8909-8354-A0C7CB84AAF6}"/>
              </a:ext>
            </a:extLst>
          </p:cNvPr>
          <p:cNvGrpSpPr/>
          <p:nvPr/>
        </p:nvGrpSpPr>
        <p:grpSpPr>
          <a:xfrm>
            <a:off x="838200" y="3931346"/>
            <a:ext cx="9654540" cy="720000"/>
            <a:chOff x="838200" y="1571080"/>
            <a:chExt cx="9654540" cy="720000"/>
          </a:xfrm>
        </p:grpSpPr>
        <p:pic>
          <p:nvPicPr>
            <p:cNvPr id="21" name="Graphic 20" descr="Document with solid fill">
              <a:extLst>
                <a:ext uri="{FF2B5EF4-FFF2-40B4-BE49-F238E27FC236}">
                  <a16:creationId xmlns:a16="http://schemas.microsoft.com/office/drawing/2014/main" id="{AD0CEB0A-C325-6826-1AF1-2288D5B1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18A9FF-ACBE-EFF1-0E9B-C4E004A53A0E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Siebert</a:t>
              </a:r>
              <a:r>
                <a:rPr lang="en-US" dirty="0"/>
                <a:t>, J. (2023). Applications of statistical causal inference in software engineering. </a:t>
              </a:r>
              <a:r>
                <a:rPr lang="en-US" i="1" dirty="0"/>
                <a:t>Information and Software Technology</a:t>
              </a:r>
              <a:r>
                <a:rPr lang="en-US" dirty="0"/>
                <a:t>, </a:t>
              </a:r>
              <a:r>
                <a:rPr lang="en-US" i="1" dirty="0"/>
                <a:t>159</a:t>
              </a:r>
              <a:r>
                <a:rPr lang="en-US" dirty="0"/>
                <a:t>, 107198.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244D0E-B91A-B2C0-F339-1ED3695628FA}"/>
              </a:ext>
            </a:extLst>
          </p:cNvPr>
          <p:cNvGrpSpPr/>
          <p:nvPr/>
        </p:nvGrpSpPr>
        <p:grpSpPr>
          <a:xfrm>
            <a:off x="838200" y="5482193"/>
            <a:ext cx="9845233" cy="923330"/>
            <a:chOff x="838200" y="1475037"/>
            <a:chExt cx="9845233" cy="923330"/>
          </a:xfrm>
        </p:grpSpPr>
        <p:pic>
          <p:nvPicPr>
            <p:cNvPr id="24" name="Graphic 23" descr="Document with solid fill">
              <a:extLst>
                <a:ext uri="{FF2B5EF4-FFF2-40B4-BE49-F238E27FC236}">
                  <a16:creationId xmlns:a16="http://schemas.microsoft.com/office/drawing/2014/main" id="{6B7C006B-21AE-F331-1F0D-37157C340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C4B8F0-6852-2072-E257-EBD05D95F91A}"/>
                </a:ext>
              </a:extLst>
            </p:cNvPr>
            <p:cNvSpPr txBox="1"/>
            <p:nvPr/>
          </p:nvSpPr>
          <p:spPr>
            <a:xfrm>
              <a:off x="1638796" y="1475037"/>
              <a:ext cx="904463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Torkar</a:t>
              </a:r>
              <a:r>
                <a:rPr lang="en-US" dirty="0"/>
                <a:t>, R., &amp; </a:t>
              </a:r>
              <a:r>
                <a:rPr lang="en-US" b="1" dirty="0"/>
                <a:t>Feldt</a:t>
              </a:r>
              <a:r>
                <a:rPr lang="en-US" dirty="0"/>
                <a:t>, R. (2022). Applying Bayesian analysis guidelines to empirical software engineering data: The case of programming languages and code quality. </a:t>
              </a:r>
              <a:r>
                <a:rPr lang="en-US" i="1" dirty="0"/>
                <a:t>ACM Transactions on Software Engineering and Methodology (TOSEM)</a:t>
              </a:r>
              <a:r>
                <a:rPr lang="en-US" dirty="0"/>
                <a:t>, </a:t>
              </a:r>
              <a:r>
                <a:rPr lang="en-US" i="1" dirty="0"/>
                <a:t>31</a:t>
              </a:r>
              <a:r>
                <a:rPr lang="en-US" dirty="0"/>
                <a:t>(3), 1-38.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AA5DB2-1C2B-A86A-062D-3C0BEE6F5C90}"/>
              </a:ext>
            </a:extLst>
          </p:cNvPr>
          <p:cNvGrpSpPr/>
          <p:nvPr/>
        </p:nvGrpSpPr>
        <p:grpSpPr>
          <a:xfrm>
            <a:off x="838200" y="4722748"/>
            <a:ext cx="9654540" cy="720000"/>
            <a:chOff x="838200" y="1571080"/>
            <a:chExt cx="9654540" cy="720000"/>
          </a:xfrm>
        </p:grpSpPr>
        <p:pic>
          <p:nvPicPr>
            <p:cNvPr id="30" name="Graphic 29" descr="Document with solid fill">
              <a:extLst>
                <a:ext uri="{FF2B5EF4-FFF2-40B4-BE49-F238E27FC236}">
                  <a16:creationId xmlns:a16="http://schemas.microsoft.com/office/drawing/2014/main" id="{10EFB38E-8CC5-DA03-D2DB-84532085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1F88B4-628A-99E5-8A49-958877EA6266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Feldt</a:t>
              </a:r>
              <a:r>
                <a:rPr lang="en-US" dirty="0"/>
                <a:t>, R., &amp; </a:t>
              </a:r>
              <a:r>
                <a:rPr lang="en-US" b="1" dirty="0"/>
                <a:t>Torkar</a:t>
              </a:r>
              <a:r>
                <a:rPr lang="en-US" dirty="0"/>
                <a:t>, R. (2019). Bayesian data analysis in empirical software engineering research. </a:t>
              </a:r>
              <a:r>
                <a:rPr lang="en-US" i="1" dirty="0"/>
                <a:t>IEEE Transactions on Software Engineering</a:t>
              </a:r>
              <a:r>
                <a:rPr lang="en-US" dirty="0"/>
                <a:t>, </a:t>
              </a:r>
              <a:r>
                <a:rPr lang="en-US" i="1" dirty="0"/>
                <a:t>47</a:t>
              </a:r>
              <a:r>
                <a:rPr lang="en-US" dirty="0"/>
                <a:t>(9), 1786-1810.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461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577528-D62A-74DF-7D57-3726B1B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Material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522CE99-32AE-5F3B-70EF-2392B11C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2004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All material is public and open</a:t>
            </a:r>
            <a:r>
              <a:rPr lang="en-SE" sz="2000" dirty="0"/>
              <a:t>-source on GitHub. Feel free to clone, fork, and share the study material.</a:t>
            </a:r>
          </a:p>
          <a:p>
            <a:pPr marL="0" indent="0">
              <a:buNone/>
            </a:pPr>
            <a:r>
              <a:rPr lang="en-SE" sz="2000" dirty="0"/>
              <a:t>Comments, requests, and additions are welcome.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583-67E3-567A-CE99-BF15A05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ED83-2453-0BBC-0605-02E22AD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53BF-A770-D155-739E-B37782C6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1425A-B0C9-56D1-7977-43B281D7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272" y="1449386"/>
            <a:ext cx="7589979" cy="551278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672EC6-4633-C444-1A14-50638EB6FE96}"/>
              </a:ext>
            </a:extLst>
          </p:cNvPr>
          <p:cNvGrpSpPr/>
          <p:nvPr/>
        </p:nvGrpSpPr>
        <p:grpSpPr>
          <a:xfrm>
            <a:off x="4109272" y="805773"/>
            <a:ext cx="3533766" cy="444265"/>
            <a:chOff x="7967672" y="5336710"/>
            <a:chExt cx="3533766" cy="444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AF4A47-136E-BDD9-71CB-159BFC621559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2" name="Picture 1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C95E0FF-5A30-C392-C8C8-B358288E1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FDA95D-BE2D-670E-8C1C-CF6478220BBE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0084D76-615F-26F4-6432-95BC0FFC9596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Rectangle 10">
              <a:hlinkClick r:id="rId4"/>
              <a:extLst>
                <a:ext uri="{FF2B5EF4-FFF2-40B4-BE49-F238E27FC236}">
                  <a16:creationId xmlns:a16="http://schemas.microsoft.com/office/drawing/2014/main" id="{D9DFC362-D44D-E0E5-9415-DDE38D90B68B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31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496814-E6E8-AF59-48EA-2C88428A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FACD-3B4A-CB5E-645E-3446E72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527D-ED42-3A78-13DC-DBB30CC0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868A-84F4-286C-CD7B-0C1A600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83B19-313A-7363-40DB-219F765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891"/>
            <a:ext cx="5010150" cy="2343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28F5F-CC60-85EA-6FCA-08DA375B7416}"/>
              </a:ext>
            </a:extLst>
          </p:cNvPr>
          <p:cNvSpPr/>
          <p:nvPr/>
        </p:nvSpPr>
        <p:spPr>
          <a:xfrm>
            <a:off x="934720" y="2417870"/>
            <a:ext cx="3103880" cy="240981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E6EC4-4823-F09F-C521-D18178CD6DCE}"/>
              </a:ext>
            </a:extLst>
          </p:cNvPr>
          <p:cNvSpPr/>
          <p:nvPr/>
        </p:nvSpPr>
        <p:spPr>
          <a:xfrm>
            <a:off x="1183640" y="2658850"/>
            <a:ext cx="3103880" cy="24585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A0D77-7CC3-2F74-F25F-71850A264905}"/>
              </a:ext>
            </a:extLst>
          </p:cNvPr>
          <p:cNvSpPr txBox="1"/>
          <p:nvPr/>
        </p:nvSpPr>
        <p:spPr>
          <a:xfrm>
            <a:off x="838200" y="4291660"/>
            <a:ext cx="509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Sanei</a:t>
            </a:r>
            <a:r>
              <a:rPr lang="en-US" sz="900" dirty="0"/>
              <a:t>, A., Cheng, J., &amp; Adams, B. (2021, May). The impacts of sentiments and tones in community-generated issue discussions. In </a:t>
            </a:r>
            <a:r>
              <a:rPr lang="en-US" sz="900" i="1" dirty="0"/>
              <a:t>2021 IEEE/ACM 13th International Workshop on Cooperative and Human Aspects of Software Engineering (CHASE)</a:t>
            </a:r>
            <a:r>
              <a:rPr lang="en-US" sz="900" dirty="0"/>
              <a:t> (pp. 1-10). IEEE. DOI: </a:t>
            </a:r>
            <a:r>
              <a:rPr lang="en-US" sz="900" dirty="0">
                <a:hlinkClick r:id="rId4"/>
              </a:rPr>
              <a:t>10.1109/CHASE52884.2021.00009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0A147-6D39-1327-AAE1-A8BE9CD8C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31" y="1471799"/>
            <a:ext cx="4022389" cy="4129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CBFB27-DAC6-A680-FD80-5D66AEFB1B35}"/>
              </a:ext>
            </a:extLst>
          </p:cNvPr>
          <p:cNvSpPr/>
          <p:nvPr/>
        </p:nvSpPr>
        <p:spPr>
          <a:xfrm>
            <a:off x="8780767" y="4113597"/>
            <a:ext cx="2560320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FAF70-8F7B-DB6E-8ACF-AF0C30AA871D}"/>
              </a:ext>
            </a:extLst>
          </p:cNvPr>
          <p:cNvSpPr/>
          <p:nvPr/>
        </p:nvSpPr>
        <p:spPr>
          <a:xfrm>
            <a:off x="10299687" y="4538121"/>
            <a:ext cx="1041400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DDC02-3F70-FBDF-9177-AD7882DD3DD9}"/>
              </a:ext>
            </a:extLst>
          </p:cNvPr>
          <p:cNvSpPr/>
          <p:nvPr/>
        </p:nvSpPr>
        <p:spPr>
          <a:xfrm>
            <a:off x="7513021" y="4326397"/>
            <a:ext cx="38280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C4E20-EBBB-5B8A-AC57-697D71BC2871}"/>
              </a:ext>
            </a:extLst>
          </p:cNvPr>
          <p:cNvSpPr/>
          <p:nvPr/>
        </p:nvSpPr>
        <p:spPr>
          <a:xfrm>
            <a:off x="7513021" y="4538121"/>
            <a:ext cx="27866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053D-F771-A474-D35E-607B59EC0CDD}"/>
              </a:ext>
            </a:extLst>
          </p:cNvPr>
          <p:cNvSpPr/>
          <p:nvPr/>
        </p:nvSpPr>
        <p:spPr>
          <a:xfrm>
            <a:off x="7513021" y="4749845"/>
            <a:ext cx="3828066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97972-1BBE-28C4-452D-8202FD6502BB}"/>
              </a:ext>
            </a:extLst>
          </p:cNvPr>
          <p:cNvSpPr/>
          <p:nvPr/>
        </p:nvSpPr>
        <p:spPr>
          <a:xfrm>
            <a:off x="7513021" y="4960493"/>
            <a:ext cx="1496346" cy="13264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F848F-807F-D41E-5569-F0CD6BC0418B}"/>
              </a:ext>
            </a:extLst>
          </p:cNvPr>
          <p:cNvSpPr txBox="1"/>
          <p:nvPr/>
        </p:nvSpPr>
        <p:spPr>
          <a:xfrm>
            <a:off x="7427931" y="5664285"/>
            <a:ext cx="4022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Frattini, J., Fischbach, J., Mendez, D., Unterkalmsteiner, M., Vogelsang, A., &amp; Wnuk, K. (2023). Causality in requirements artifacts: prevalence, detection, and impact.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28</a:t>
            </a:r>
            <a:r>
              <a:rPr lang="en-US" sz="900" dirty="0"/>
              <a:t>(1), 49-74. DOI: </a:t>
            </a:r>
            <a:r>
              <a:rPr lang="en-US" sz="900" dirty="0">
                <a:hlinkClick r:id="rId6"/>
              </a:rPr>
              <a:t>10.1007/s00766-022-00371-x</a:t>
            </a:r>
            <a:endParaRPr lang="en-US" sz="9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C2DCD-CCAE-9F6C-7B50-9865DF647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632" y="1637628"/>
            <a:ext cx="3840656" cy="3582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95B3B0-9E51-073E-9E62-9CBA855FDF14}"/>
              </a:ext>
            </a:extLst>
          </p:cNvPr>
          <p:cNvSpPr/>
          <p:nvPr/>
        </p:nvSpPr>
        <p:spPr>
          <a:xfrm>
            <a:off x="3690969" y="4016857"/>
            <a:ext cx="2064671" cy="20314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67AE5-C9A0-801C-0D5A-8CB80631C6FB}"/>
              </a:ext>
            </a:extLst>
          </p:cNvPr>
          <p:cNvSpPr/>
          <p:nvPr/>
        </p:nvSpPr>
        <p:spPr>
          <a:xfrm>
            <a:off x="2735580" y="4224827"/>
            <a:ext cx="2471420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8A4E7-8F4C-9EEC-9522-863B2DD90B95}"/>
              </a:ext>
            </a:extLst>
          </p:cNvPr>
          <p:cNvSpPr/>
          <p:nvPr/>
        </p:nvSpPr>
        <p:spPr>
          <a:xfrm>
            <a:off x="5755640" y="4024901"/>
            <a:ext cx="771519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BA083-10B9-4064-4D18-4712287067FB}"/>
              </a:ext>
            </a:extLst>
          </p:cNvPr>
          <p:cNvSpPr/>
          <p:nvPr/>
        </p:nvSpPr>
        <p:spPr>
          <a:xfrm>
            <a:off x="3015301" y="4430463"/>
            <a:ext cx="3517259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46234-B9AD-F37B-303D-5B01FD2A3506}"/>
              </a:ext>
            </a:extLst>
          </p:cNvPr>
          <p:cNvSpPr/>
          <p:nvPr/>
        </p:nvSpPr>
        <p:spPr>
          <a:xfrm>
            <a:off x="2712632" y="4631524"/>
            <a:ext cx="3791667" cy="378549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C5D81-B1D1-E048-940B-891EEEBE73D8}"/>
              </a:ext>
            </a:extLst>
          </p:cNvPr>
          <p:cNvSpPr/>
          <p:nvPr/>
        </p:nvSpPr>
        <p:spPr>
          <a:xfrm>
            <a:off x="2712633" y="5010073"/>
            <a:ext cx="548728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3C2D-F2C8-A6E3-B3E5-F5FD488FEC41}"/>
              </a:ext>
            </a:extLst>
          </p:cNvPr>
          <p:cNvSpPr txBox="1"/>
          <p:nvPr/>
        </p:nvSpPr>
        <p:spPr>
          <a:xfrm>
            <a:off x="2712109" y="5248171"/>
            <a:ext cx="38406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McGee, S., &amp; Greer, D. (2012). Towards an understanding of the causes and effects of software requirements change: two case studies.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17</a:t>
            </a:r>
            <a:r>
              <a:rPr lang="en-US" sz="900" dirty="0"/>
              <a:t>, 133-155. DOI: </a:t>
            </a:r>
            <a:r>
              <a:rPr lang="en-US" sz="900" dirty="0">
                <a:hlinkClick r:id="rId8"/>
              </a:rPr>
              <a:t>10.1007/s00766-012-0149-0</a:t>
            </a:r>
            <a:endParaRPr lang="en-US" sz="900" dirty="0"/>
          </a:p>
          <a:p>
            <a:r>
              <a:rPr lang="en-US" sz="900" b="1" dirty="0"/>
              <a:t>Referring to </a:t>
            </a:r>
            <a:r>
              <a:rPr lang="en-US" sz="900" dirty="0"/>
              <a:t> </a:t>
            </a:r>
            <a:r>
              <a:rPr lang="en-US" sz="900" dirty="0" err="1"/>
              <a:t>Loconsole</a:t>
            </a:r>
            <a:r>
              <a:rPr lang="en-US" sz="900" dirty="0"/>
              <a:t>, A., &amp; </a:t>
            </a:r>
            <a:r>
              <a:rPr lang="en-US" sz="900" dirty="0" err="1"/>
              <a:t>Borstler</a:t>
            </a:r>
            <a:r>
              <a:rPr lang="en-US" sz="900" dirty="0"/>
              <a:t>, J. (2005, December). An industrial case study on requirements volatility measures. In </a:t>
            </a:r>
            <a:r>
              <a:rPr lang="en-US" sz="900" i="1" dirty="0"/>
              <a:t>12th Asia-Pacific Software Engineering Conference (APSEC'05)</a:t>
            </a:r>
            <a:r>
              <a:rPr lang="en-US" sz="900" dirty="0"/>
              <a:t> (pp. 8-pp). IEEE. DOI: </a:t>
            </a:r>
            <a:r>
              <a:rPr lang="en-US" sz="900" dirty="0">
                <a:hlinkClick r:id="rId9"/>
              </a:rPr>
              <a:t>10.1109/APSEC.2005.38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453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81C-A1BF-D1B7-2640-4711CFF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versus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506F-FEDE-9318-E20E-0AA487F4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2921"/>
            <a:ext cx="10515600" cy="1466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</a:t>
            </a:r>
            <a:r>
              <a:rPr lang="en-US" dirty="0"/>
              <a:t>f we want to make a </a:t>
            </a:r>
            <a:r>
              <a:rPr lang="en-US" b="1" dirty="0"/>
              <a:t>positive impact </a:t>
            </a:r>
            <a:r>
              <a:rPr lang="en-US" dirty="0"/>
              <a:t>on the target audience of our research (i.e., RE/SE practitioners), we need to provide </a:t>
            </a:r>
            <a:r>
              <a:rPr lang="en-US" b="1" dirty="0"/>
              <a:t>reliable recommendations on how to act </a:t>
            </a:r>
            <a:r>
              <a:rPr lang="en-US" dirty="0"/>
              <a:t>– which we can only derive from </a:t>
            </a:r>
            <a:r>
              <a:rPr lang="en-US" b="1" dirty="0"/>
              <a:t>causal</a:t>
            </a:r>
            <a:r>
              <a:rPr lang="en-US" dirty="0"/>
              <a:t> relationships, not correlations.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3719-8DAA-FA36-43B1-A46D784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E04D-DEE9-84E5-4792-98F8AEA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E150-6A02-E9B2-9B95-D357B96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AAE86-A36C-9BC5-0C25-FDDB6D92FB7D}"/>
              </a:ext>
            </a:extLst>
          </p:cNvPr>
          <p:cNvSpPr txBox="1"/>
          <p:nvPr/>
        </p:nvSpPr>
        <p:spPr>
          <a:xfrm>
            <a:off x="7907731" y="6394729"/>
            <a:ext cx="3204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aseline="30000" dirty="0"/>
              <a:t>1</a:t>
            </a:r>
            <a:r>
              <a:rPr lang="en-US" sz="1200" dirty="0"/>
              <a:t>we’ll revisit this statement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170DD-3F15-69DF-BF1B-A2CD4898C771}"/>
              </a:ext>
            </a:extLst>
          </p:cNvPr>
          <p:cNvGrpSpPr/>
          <p:nvPr/>
        </p:nvGrpSpPr>
        <p:grpSpPr>
          <a:xfrm>
            <a:off x="3078480" y="5305882"/>
            <a:ext cx="6035039" cy="946595"/>
            <a:chOff x="775411" y="5230368"/>
            <a:chExt cx="6035039" cy="9465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DB7A9-0AFB-7D89-7C1A-94A5D3AE1DD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r>
                <a:rPr lang="en-US" baseline="30000" dirty="0"/>
                <a:t>1</a:t>
              </a:r>
            </a:p>
          </p:txBody>
        </p:sp>
        <p:pic>
          <p:nvPicPr>
            <p:cNvPr id="11" name="Graphic 10" descr="Open quotation mark with solid fill">
              <a:extLst>
                <a:ext uri="{FF2B5EF4-FFF2-40B4-BE49-F238E27FC236}">
                  <a16:creationId xmlns:a16="http://schemas.microsoft.com/office/drawing/2014/main" id="{B97B62C8-0097-A527-ADE8-10BE2529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96B250-C81A-E64D-B295-3192BB4F1B26}"/>
              </a:ext>
            </a:extLst>
          </p:cNvPr>
          <p:cNvSpPr txBox="1"/>
          <p:nvPr/>
        </p:nvSpPr>
        <p:spPr>
          <a:xfrm>
            <a:off x="2120831" y="2587822"/>
            <a:ext cx="26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Correlation: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observe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also observe Y</a:t>
            </a:r>
          </a:p>
        </p:txBody>
      </p:sp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CA956E1D-65FB-1AF0-6690-1627DB6E4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321" y="1673422"/>
            <a:ext cx="914400" cy="914400"/>
          </a:xfrm>
          <a:prstGeom prst="rect">
            <a:avLst/>
          </a:prstGeom>
        </p:spPr>
      </p:pic>
      <p:pic>
        <p:nvPicPr>
          <p:cNvPr id="18" name="Graphic 17" descr="Eye with solid fill">
            <a:extLst>
              <a:ext uri="{FF2B5EF4-FFF2-40B4-BE49-F238E27FC236}">
                <a16:creationId xmlns:a16="http://schemas.microsoft.com/office/drawing/2014/main" id="{DC3318F7-1DB1-344E-2916-48A042F6F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281" y="16734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BD2C6-E66D-F733-782B-5AF40BB4375E}"/>
              </a:ext>
            </a:extLst>
          </p:cNvPr>
          <p:cNvSpPr txBox="1"/>
          <p:nvPr/>
        </p:nvSpPr>
        <p:spPr>
          <a:xfrm>
            <a:off x="6985986" y="2587822"/>
            <a:ext cx="353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Causality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do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observe Y.</a:t>
            </a:r>
          </a:p>
        </p:txBody>
      </p:sp>
    </p:spTree>
    <p:extLst>
      <p:ext uri="{BB962C8B-B14F-4D97-AF65-F5344CB8AC3E}">
        <p14:creationId xmlns:p14="http://schemas.microsoft.com/office/powerpoint/2010/main" val="11301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E0F-6D3C-7CB6-3EBC-D30E7B41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vs.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7BD-9ECC-584F-CE66-DA619E01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”straightforward” way to distinguish correlation from causality: </a:t>
            </a:r>
            <a:r>
              <a:rPr lang="en-US" b="1" dirty="0"/>
              <a:t>conduct a (controlled) experiment</a:t>
            </a:r>
            <a:r>
              <a:rPr lang="en-US" dirty="0"/>
              <a:t>, where we exert control over a treatment and isolate its effect from all confounding.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49E-8069-3730-02A1-D5A5832C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D031-B52A-B22D-65AD-5208E3D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C927-AF2D-C904-AE32-16D8D39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B67477-AF0B-1623-5BA2-BE5B3D2C0FDD}"/>
              </a:ext>
            </a:extLst>
          </p:cNvPr>
          <p:cNvGrpSpPr/>
          <p:nvPr/>
        </p:nvGrpSpPr>
        <p:grpSpPr>
          <a:xfrm>
            <a:off x="955244" y="3429000"/>
            <a:ext cx="2403652" cy="2132630"/>
            <a:chOff x="4894174" y="3429000"/>
            <a:chExt cx="2403652" cy="21326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FD7788-9DF3-6427-4BFB-03391A89DE6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98E7490-2C0F-E8A8-0921-F6AE05674F4C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Flying Money with solid fill">
                <a:extLst>
                  <a:ext uri="{FF2B5EF4-FFF2-40B4-BE49-F238E27FC236}">
                    <a16:creationId xmlns:a16="http://schemas.microsoft.com/office/drawing/2014/main" id="{3ABC9A5C-0899-D4BD-0FC1-68778363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92D482-2076-DA9C-2F2A-DD11ED57A98E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Expensive</a:t>
              </a:r>
            </a:p>
            <a:p>
              <a:pPr algn="ctr"/>
              <a:r>
                <a:rPr lang="en-US" sz="1600" dirty="0"/>
                <a:t>Recruiting eligible participants is difficult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C0B264-5B48-DF38-5270-D3303FE93FED}"/>
              </a:ext>
            </a:extLst>
          </p:cNvPr>
          <p:cNvGrpSpPr/>
          <p:nvPr/>
        </p:nvGrpSpPr>
        <p:grpSpPr>
          <a:xfrm>
            <a:off x="3492902" y="3429000"/>
            <a:ext cx="2403652" cy="2101852"/>
            <a:chOff x="4894174" y="3429000"/>
            <a:chExt cx="2403652" cy="21018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7A8823-0719-8D1E-39F5-095D4C01FDF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A48B92-9EC2-A025-8C5F-8B753D18566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Graphic 26" descr="Forest scene with solid fill">
                <a:extLst>
                  <a:ext uri="{FF2B5EF4-FFF2-40B4-BE49-F238E27FC236}">
                    <a16:creationId xmlns:a16="http://schemas.microsoft.com/office/drawing/2014/main" id="{35BE519F-3E92-4F93-D6E8-65E5C181D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E4E1AC-CBEE-D673-1DD4-DD0C3DCFE97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Disruptive</a:t>
              </a:r>
            </a:p>
            <a:p>
              <a:pPr algn="ctr"/>
              <a:r>
                <a:rPr lang="en-US" sz="1600" dirty="0"/>
                <a:t>Experiments perturb the natural context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D9692-1549-B8CF-73F0-60F62EECE3EB}"/>
              </a:ext>
            </a:extLst>
          </p:cNvPr>
          <p:cNvGrpSpPr/>
          <p:nvPr/>
        </p:nvGrpSpPr>
        <p:grpSpPr>
          <a:xfrm>
            <a:off x="6030560" y="3429000"/>
            <a:ext cx="2403652" cy="2101852"/>
            <a:chOff x="4894174" y="3429000"/>
            <a:chExt cx="2403652" cy="21018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152CBB-69B5-AC9F-E6B5-2437F524A400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1B1B7D8-758A-EC52-D562-1D663C96BE59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Right Brain with solid fill">
                <a:extLst>
                  <a:ext uri="{FF2B5EF4-FFF2-40B4-BE49-F238E27FC236}">
                    <a16:creationId xmlns:a16="http://schemas.microsoft.com/office/drawing/2014/main" id="{CC1E6FD6-6AAA-1754-20F6-B79D6CC4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2ECA0-BF47-69CA-2F7E-0EFD81CC7C1C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Impossible</a:t>
              </a:r>
            </a:p>
            <a:p>
              <a:pPr algn="ctr"/>
              <a:r>
                <a:rPr lang="en-US" sz="1600" dirty="0"/>
                <a:t>Some factors are impossible to control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48F97D-AB27-9FC0-7E0C-86FAE05BB410}"/>
              </a:ext>
            </a:extLst>
          </p:cNvPr>
          <p:cNvGrpSpPr/>
          <p:nvPr/>
        </p:nvGrpSpPr>
        <p:grpSpPr>
          <a:xfrm>
            <a:off x="8568218" y="3429000"/>
            <a:ext cx="2403652" cy="2594295"/>
            <a:chOff x="4894174" y="3429000"/>
            <a:chExt cx="2403652" cy="25942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097F5B-10A9-0F02-1292-E434DFA8477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BB6DDAC-EF08-61B1-AE3E-ED8D582D62B8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02D681B4-E588-25CA-DF28-623910AA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C5D87B-90D1-41E2-FFA2-23688B8A335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Assumed</a:t>
              </a:r>
            </a:p>
            <a:p>
              <a:pPr algn="ctr"/>
              <a:r>
                <a:rPr lang="en-US" sz="1600" dirty="0"/>
                <a:t>The validity of experimental results depends on several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4D0696-0A64-BA1F-8595-7E857AB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9AD5-6997-CEED-802E-18A199A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506-4EF1-63FC-CC6B-69FEADB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3E8-CACE-0FB8-CDC3-0AED4B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8</a:t>
            </a:fld>
            <a:endParaRPr lang="en-US"/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CF641006-0507-867A-A93F-4FC49041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30420"/>
            <a:ext cx="914400" cy="91440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B8B272F6-9235-351C-2F7E-4039803E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3368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E961E-834F-FC61-0011-B7D9DFC2AD8D}"/>
              </a:ext>
            </a:extLst>
          </p:cNvPr>
          <p:cNvSpPr txBox="1"/>
          <p:nvPr/>
        </p:nvSpPr>
        <p:spPr>
          <a:xfrm>
            <a:off x="1752600" y="2202954"/>
            <a:ext cx="611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Convincing you of the </a:t>
            </a:r>
            <a:r>
              <a:rPr lang="en-US" b="1" dirty="0"/>
              <a:t>value of statistical causal inference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ECA4-36F6-48F2-747E-A91DA83C3DDC}"/>
              </a:ext>
            </a:extLst>
          </p:cNvPr>
          <p:cNvSpPr txBox="1"/>
          <p:nvPr/>
        </p:nvSpPr>
        <p:spPr>
          <a:xfrm>
            <a:off x="1752600" y="3272356"/>
            <a:ext cx="834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the fundamentals of </a:t>
            </a:r>
            <a:r>
              <a:rPr lang="en-US" b="1" dirty="0"/>
              <a:t>drawing causal conclusions </a:t>
            </a:r>
            <a:r>
              <a:rPr lang="en-US" dirty="0"/>
              <a:t>from quantitative data </a:t>
            </a:r>
          </a:p>
          <a:p>
            <a:r>
              <a:rPr lang="en-US" dirty="0"/>
              <a:t>collected in </a:t>
            </a:r>
            <a:r>
              <a:rPr lang="en-US" b="1" dirty="0"/>
              <a:t>observational studies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DEDCC39-F47E-BA3F-2561-E55E089DE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400" y="211762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850798B6-18B2-FB17-B13D-6509A0D60BC8}"/>
              </a:ext>
            </a:extLst>
          </p:cNvPr>
          <p:cNvSpPr/>
          <p:nvPr/>
        </p:nvSpPr>
        <p:spPr>
          <a:xfrm>
            <a:off x="838200" y="1946319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E171D-01D5-AED9-76E3-B266D90B2C5B}"/>
              </a:ext>
            </a:extLst>
          </p:cNvPr>
          <p:cNvSpPr/>
          <p:nvPr/>
        </p:nvSpPr>
        <p:spPr>
          <a:xfrm>
            <a:off x="838200" y="4795190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0AD3EC-B2D3-DECF-B896-AE14E1285254}"/>
              </a:ext>
            </a:extLst>
          </p:cNvPr>
          <p:cNvSpPr/>
          <p:nvPr/>
        </p:nvSpPr>
        <p:spPr>
          <a:xfrm>
            <a:off x="838200" y="3372942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9434-C738-E0D2-B785-AB1DAD2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E3D7-E1A1-BB88-5FE2-D963642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21.08.2025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5079-DFAC-BA5A-0E7F-606CF7A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F37-FC47-0DCA-4B48-26075D03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9</a:t>
            </a:fld>
            <a:endParaRPr lang="en-US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2A1C673-D4CB-1F04-2ABC-16A9C54C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000" y="3455742"/>
            <a:ext cx="914400" cy="914400"/>
          </a:xfrm>
          <a:prstGeom prst="rect">
            <a:avLst/>
          </a:prstGeom>
        </p:spPr>
      </p:pic>
      <p:pic>
        <p:nvPicPr>
          <p:cNvPr id="10" name="Graphic 9" descr="Workflow with solid fill">
            <a:extLst>
              <a:ext uri="{FF2B5EF4-FFF2-40B4-BE49-F238E27FC236}">
                <a16:creationId xmlns:a16="http://schemas.microsoft.com/office/drawing/2014/main" id="{001ABD3D-126A-DC5A-15DA-5C809EA66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0" y="4877990"/>
            <a:ext cx="914400" cy="914400"/>
          </a:xfrm>
          <a:prstGeom prst="rect">
            <a:avLst/>
          </a:prstGeom>
        </p:spPr>
      </p:pic>
      <p:pic>
        <p:nvPicPr>
          <p:cNvPr id="12" name="Graphic 11" descr="Influencer with solid fill">
            <a:extLst>
              <a:ext uri="{FF2B5EF4-FFF2-40B4-BE49-F238E27FC236}">
                <a16:creationId xmlns:a16="http://schemas.microsoft.com/office/drawing/2014/main" id="{882076C2-F191-E878-605C-72CFF6550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000" y="202911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14829-569C-B934-C138-D85DCC41735E}"/>
              </a:ext>
            </a:extLst>
          </p:cNvPr>
          <p:cNvSpPr txBox="1"/>
          <p:nvPr/>
        </p:nvSpPr>
        <p:spPr>
          <a:xfrm>
            <a:off x="2209800" y="2147765"/>
            <a:ext cx="7036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Modelling</a:t>
            </a:r>
          </a:p>
          <a:p>
            <a:r>
              <a:rPr lang="en-US" dirty="0"/>
              <a:t>Communicating transparent causal assumptions in graphical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4976-2A7C-0B9A-D424-B47825F86BC8}"/>
              </a:ext>
            </a:extLst>
          </p:cNvPr>
          <p:cNvSpPr txBox="1"/>
          <p:nvPr/>
        </p:nvSpPr>
        <p:spPr>
          <a:xfrm>
            <a:off x="2209799" y="3574388"/>
            <a:ext cx="6700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Statistical Causal Inference (SCI)</a:t>
            </a:r>
          </a:p>
          <a:p>
            <a:r>
              <a:rPr lang="en-US" dirty="0"/>
              <a:t>Drawing reliable conclusions from quantitative, observational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BF96E-C645-611F-19A7-C93D4EEF06DF}"/>
              </a:ext>
            </a:extLst>
          </p:cNvPr>
          <p:cNvSpPr txBox="1"/>
          <p:nvPr/>
        </p:nvSpPr>
        <p:spPr>
          <a:xfrm>
            <a:off x="2209798" y="5001011"/>
            <a:ext cx="8367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Workflow</a:t>
            </a:r>
          </a:p>
          <a:p>
            <a:r>
              <a:rPr lang="en-US" dirty="0"/>
              <a:t>Structured process for performing statistical causal inference in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428287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">
      <a:dk1>
        <a:sysClr val="windowText" lastClr="000000"/>
      </a:dk1>
      <a:lt1>
        <a:srgbClr val="FFFFFF"/>
      </a:lt1>
      <a:dk2>
        <a:srgbClr val="003050"/>
      </a:dk2>
      <a:lt2>
        <a:srgbClr val="FFCB05"/>
      </a:lt2>
      <a:accent1>
        <a:srgbClr val="F15A22"/>
      </a:accent1>
      <a:accent2>
        <a:srgbClr val="7FB539"/>
      </a:accent2>
      <a:accent3>
        <a:srgbClr val="006C5C"/>
      </a:accent3>
      <a:accent4>
        <a:srgbClr val="5D6F7A"/>
      </a:accent4>
      <a:accent5>
        <a:srgbClr val="58B0E3"/>
      </a:accent5>
      <a:accent6>
        <a:srgbClr val="270089"/>
      </a:accent6>
      <a:hlink>
        <a:srgbClr val="00A99D"/>
      </a:hlink>
      <a:folHlink>
        <a:srgbClr val="48372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937</TotalTime>
  <Words>3317</Words>
  <Application>Microsoft Office PowerPoint</Application>
  <PresentationFormat>Widescreen</PresentationFormat>
  <Paragraphs>588</Paragraphs>
  <Slides>49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Cambria Math</vt:lpstr>
      <vt:lpstr>Office Theme</vt:lpstr>
      <vt:lpstr>Statistical Causal Inference</vt:lpstr>
      <vt:lpstr>PowerPoint Presentation</vt:lpstr>
      <vt:lpstr>Overview</vt:lpstr>
      <vt:lpstr>Introduction</vt:lpstr>
      <vt:lpstr>State-of-the-art</vt:lpstr>
      <vt:lpstr>Correlation versus Causality</vt:lpstr>
      <vt:lpstr>Experimental vs. Observational Studies</vt:lpstr>
      <vt:lpstr>Goals of this Tutorial</vt:lpstr>
      <vt:lpstr>Learning Outcomes</vt:lpstr>
      <vt:lpstr>Fundamentals &amp; Notation </vt:lpstr>
      <vt:lpstr>Terminology</vt:lpstr>
      <vt:lpstr>Simulations</vt:lpstr>
      <vt:lpstr>Causal Modeling</vt:lpstr>
      <vt:lpstr>Causal Modeling and Simulations</vt:lpstr>
      <vt:lpstr>Data Analysis Tool: (Linear) Modeling</vt:lpstr>
      <vt:lpstr>From causal to statistical Models</vt:lpstr>
      <vt:lpstr>Pedagogy of this Tutorial</vt:lpstr>
      <vt:lpstr>Causal Inference I</vt:lpstr>
      <vt:lpstr>(Confounding)</vt:lpstr>
      <vt:lpstr>Practical Example of Confounding</vt:lpstr>
      <vt:lpstr>(Mediation)</vt:lpstr>
      <vt:lpstr>Practical Example of Mediation</vt:lpstr>
      <vt:lpstr>Break</vt:lpstr>
      <vt:lpstr>Causal Inference II</vt:lpstr>
      <vt:lpstr>Including Variables</vt:lpstr>
      <vt:lpstr>Colliders</vt:lpstr>
      <vt:lpstr>Colliders</vt:lpstr>
      <vt:lpstr>Colliders</vt:lpstr>
      <vt:lpstr>(Collider)</vt:lpstr>
      <vt:lpstr>Basic Types of Association</vt:lpstr>
      <vt:lpstr>Basic Types of Association</vt:lpstr>
      <vt:lpstr>Deriving a statistical Model from a causal Model: d-separation</vt:lpstr>
      <vt:lpstr>Exercises</vt:lpstr>
      <vt:lpstr>Causal Modelling</vt:lpstr>
      <vt:lpstr>Causal Modelling</vt:lpstr>
      <vt:lpstr>Model Comparison</vt:lpstr>
      <vt:lpstr>Example: Impact of Passive Voice on Domain Modelling</vt:lpstr>
      <vt:lpstr>Statistical Causal Inference for Requirements Engineering</vt:lpstr>
      <vt:lpstr>Conclusion</vt:lpstr>
      <vt:lpstr>Workflow for Statistical Causal Inference</vt:lpstr>
      <vt:lpstr>Scientific Workflow: Traditional</vt:lpstr>
      <vt:lpstr>Scientific Workflow: Better</vt:lpstr>
      <vt:lpstr>Scientific Workflow: Best</vt:lpstr>
      <vt:lpstr>A Vision of Coherent Science</vt:lpstr>
      <vt:lpstr>Supporting the Vision of Coherent Science</vt:lpstr>
      <vt:lpstr>Closing</vt:lpstr>
      <vt:lpstr>Limitations</vt:lpstr>
      <vt:lpstr>Reading list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36</cp:revision>
  <dcterms:created xsi:type="dcterms:W3CDTF">2025-04-03T06:42:22Z</dcterms:created>
  <dcterms:modified xsi:type="dcterms:W3CDTF">2025-08-21T13:58:56Z</dcterms:modified>
</cp:coreProperties>
</file>