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1B_878D5DD4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3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274" r:id="rId12"/>
    <p:sldId id="279" r:id="rId13"/>
    <p:sldId id="280" r:id="rId14"/>
    <p:sldId id="281" r:id="rId15"/>
    <p:sldId id="285" r:id="rId16"/>
    <p:sldId id="286" r:id="rId17"/>
    <p:sldId id="283" r:id="rId18"/>
    <p:sldId id="261" r:id="rId19"/>
    <p:sldId id="282" r:id="rId20"/>
    <p:sldId id="301" r:id="rId21"/>
    <p:sldId id="291" r:id="rId22"/>
    <p:sldId id="302" r:id="rId23"/>
    <p:sldId id="278" r:id="rId24"/>
    <p:sldId id="262" r:id="rId25"/>
    <p:sldId id="292" r:id="rId26"/>
    <p:sldId id="293" r:id="rId27"/>
    <p:sldId id="295" r:id="rId28"/>
    <p:sldId id="296" r:id="rId29"/>
    <p:sldId id="294" r:id="rId30"/>
    <p:sldId id="297" r:id="rId31"/>
    <p:sldId id="287" r:id="rId32"/>
    <p:sldId id="288" r:id="rId33"/>
    <p:sldId id="289" r:id="rId34"/>
    <p:sldId id="290" r:id="rId35"/>
    <p:sldId id="263" r:id="rId36"/>
    <p:sldId id="299" r:id="rId37"/>
    <p:sldId id="300" r:id="rId38"/>
    <p:sldId id="264" r:id="rId39"/>
    <p:sldId id="269" r:id="rId40"/>
    <p:sldId id="271" r:id="rId41"/>
    <p:sldId id="270" r:id="rId42"/>
    <p:sldId id="268" r:id="rId43"/>
    <p:sldId id="298" r:id="rId44"/>
    <p:sldId id="265" r:id="rId45"/>
    <p:sldId id="266" r:id="rId46"/>
    <p:sldId id="26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3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274"/>
            <p14:sldId id="279"/>
            <p14:sldId id="280"/>
            <p14:sldId id="281"/>
            <p14:sldId id="285"/>
            <p14:sldId id="286"/>
            <p14:sldId id="283"/>
          </p14:sldIdLst>
        </p14:section>
        <p14:section name="Causal Inference" id="{FDE2B447-3232-47F1-B5FA-B755FA67090E}">
          <p14:sldIdLst>
            <p14:sldId id="261"/>
            <p14:sldId id="282"/>
            <p14:sldId id="301"/>
            <p14:sldId id="291"/>
            <p14:sldId id="302"/>
            <p14:sldId id="278"/>
            <p14:sldId id="262"/>
            <p14:sldId id="292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Conclusion" id="{C5B92FFC-5449-49F8-A611-238C54BE231E}">
          <p14:sldIdLst>
            <p14:sldId id="263"/>
            <p14:sldId id="299"/>
            <p14:sldId id="300"/>
          </p14:sldIdLst>
        </p14:section>
        <p14:section name="Outlook" id="{9BB8FC10-5208-42F1-964D-79F8A3003D50}">
          <p14:sldIdLst>
            <p14:sldId id="264"/>
            <p14:sldId id="269"/>
            <p14:sldId id="271"/>
            <p14:sldId id="270"/>
            <p14:sldId id="268"/>
            <p14:sldId id="298"/>
          </p14:sldIdLst>
        </p14:section>
        <p14:section name="Closing" id="{8FE90ED4-4DD4-49A3-BFD2-8159355FA4F9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00BFC4"/>
    <a:srgbClr val="F876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9" autoAdjust="0"/>
  </p:normalViewPr>
  <p:slideViewPr>
    <p:cSldViewPr snapToGrid="0">
      <p:cViewPr>
        <p:scale>
          <a:sx n="100" d="100"/>
          <a:sy n="100" d="100"/>
        </p:scale>
        <p:origin x="95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omments/modernComment_11B_878D5D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CB7014-43C5-4BD4-98AD-D6922D3CB89D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whole tutorial was designed to teach applying causal inference to RE *research*, but it can also be used for RE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D562-5648-B9A5-E0C6-39B00A1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0B36-3F51-0DC2-E9F6-E3267475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0453-FD96-AEA1-A152-674D33D8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A0B-ACD0-49D0-A6FA-765A96ED9790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8F11-99A0-F091-2110-98BD0F8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065F-014B-99F9-196B-645D6EA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627D-A1F9-AA57-D7FB-AF93CECD1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3D87-0C65-FE9D-90A5-B10B3FE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A08-A6E9-1E4E-1255-AB280ED5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6F7B-86A9-4494-A63D-9BD62DED037F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49F-D719-DC92-6244-4A4050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5799-B8E7-6163-20F1-D7252075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764-7575-6673-9793-BF2BC1D0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FCA-C3B0-6CF1-544C-58176529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FCA7-B636-F881-7684-614E3D19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FFBB-011F-971E-7F61-032BD70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18A-B6F3-4669-A60E-275EFC10913D}" type="datetime1">
              <a:rPr lang="de-DE" smtClean="0"/>
              <a:t>24.07.2025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4775-DB07-A76A-7A0C-8C34A5B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393F-682D-30A0-43E1-0C9D81C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62F8-5DFA-53B2-9845-379FB077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5EB1-B9D7-4140-CEDB-683589EE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B2C3-5F0C-F9BB-7A3B-9E0CB5BD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F577A-98A2-F980-C82D-D7F39C81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F81EE-1F82-8911-1E90-4ADA28A3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76A9F-C72D-B35D-6FB6-9AAB31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AE47-15F0-44ED-9082-02430EE1862C}" type="datetime1">
              <a:rPr lang="de-DE" smtClean="0"/>
              <a:t>24.07.2025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63F2-D480-D135-B278-2DC541C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28AF1-7957-3A49-25F0-EACF94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6E5-083F-93C5-F478-F5D8402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F02BC-E52B-C91F-AE5A-F730220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28B1-AFAA-4D64-87CF-80928E3C88A7}" type="datetime1">
              <a:rPr lang="de-DE" smtClean="0"/>
              <a:t>24.07.2025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97F5-7F65-C59F-4EF1-D8FD17E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602F-A260-DEEE-8A40-9EFE97A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A1F7-AF8A-FE01-8E15-07328C1D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F98-DA4D-46C7-974A-FF93C09B0FD4}" type="datetime1">
              <a:rPr lang="de-DE" smtClean="0"/>
              <a:t>24.07.2025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A64D-9F42-7DE6-AAC0-A71A404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A884-3CF8-83C3-ED81-6CB309B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7B9-580D-17DE-56FC-4A2A898B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D56E-5FEB-A01D-7D4A-33AB0D46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51BE-4547-290B-FEAA-9D5855A8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CDE6-7498-E605-53E6-1194B53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4E4C-5EC5-4821-A2DA-37F62D6F819F}" type="datetime1">
              <a:rPr lang="de-DE" smtClean="0"/>
              <a:t>24.07.2025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EA2-08EC-337A-B11C-249820BA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B35E-AF39-13DA-EE69-B77AD7D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42CE-FDD5-5BA1-6303-A9C49255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2EE7-AAB4-7532-B3BF-E69920FBC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79E0-7E58-E8E2-4AC1-DB3701FC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D7F-E3D8-D6B0-41B6-9AC0784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2E5A-7DC6-4BD8-9258-B12FA935CEBC}" type="datetime1">
              <a:rPr lang="de-DE" smtClean="0"/>
              <a:t>24.07.2025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6B61-A809-4A14-9259-0BF60FF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F20B-C3B9-9ED2-9D7F-4D14794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3.sv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18/10/relationships/comments" Target="../comments/modernComment_11B_878D5DD4.xml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9.sv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ulianFrattini/bda4sc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60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49.svg"/><Relationship Id="rId9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32CBEF-4893-827C-5C86-15871F0B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F99CD-224A-4802-9144-DD192E2D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</a:t>
            </a:r>
            <a:r>
              <a:rPr lang="en-US" dirty="0"/>
              <a:t>: a variable projecting a construct onto a value (e.g., document reading technique, identified defects)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level of measurement of the data type (i.e., nominal, ordinal, interval, ratio)</a:t>
            </a:r>
          </a:p>
          <a:p>
            <a:pPr lvl="1"/>
            <a:r>
              <a:rPr lang="en-US" b="1" dirty="0"/>
              <a:t>Exposure/Treatment</a:t>
            </a:r>
            <a:r>
              <a:rPr lang="en-US" dirty="0"/>
              <a:t> &amp; </a:t>
            </a:r>
            <a:r>
              <a:rPr lang="en-US" b="1" dirty="0"/>
              <a:t>Outcome</a:t>
            </a:r>
            <a:r>
              <a:rPr lang="en-US" dirty="0"/>
              <a:t>: main independent variable and main dependent variable</a:t>
            </a:r>
          </a:p>
          <a:p>
            <a:r>
              <a:rPr lang="en-US" b="1" dirty="0"/>
              <a:t>Phenomenon</a:t>
            </a:r>
            <a:r>
              <a:rPr lang="en-US" dirty="0"/>
              <a:t>: treatment-outcome-pair of interest (e.g., document reading technique → identified defects)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C82-99EB-ED77-CCDB-2360EA73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6D38-7063-A97A-7F39-A6BE05C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0A-BFCC-3404-7478-4B8CD7C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94" y="1885065"/>
            <a:ext cx="10515600" cy="1692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53863" y="2975029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56718" y="3609000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34955" y="297248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16761" y="386030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26173" y="3650592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73" y="3650592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96718" y="342900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43317" y="342900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287727" y="4284600"/>
            <a:ext cx="21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8422755" y="3958369"/>
            <a:ext cx="377263" cy="5108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610600" y="3609000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803294" y="3879835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3" y="4196011"/>
            <a:ext cx="18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19" y="4152787"/>
            <a:ext cx="397674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315978" y="4196011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717-431B-2210-A855-58DE168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42AD-5FF6-3C6B-154B-70788EB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80CB-5BD2-3956-909D-A2041B0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1FFD-70A7-10CA-9A83-4FBE423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41D1F-7602-7F07-35E0-1934F853A35E}"/>
              </a:ext>
            </a:extLst>
          </p:cNvPr>
          <p:cNvGrpSpPr/>
          <p:nvPr/>
        </p:nvGrpSpPr>
        <p:grpSpPr>
          <a:xfrm>
            <a:off x="838200" y="1660056"/>
            <a:ext cx="2403652" cy="1794076"/>
            <a:chOff x="4894174" y="3429000"/>
            <a:chExt cx="2403652" cy="17940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2F7E76-127D-D9A7-51FC-5ED2FD74E8B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C5E22F-7AFF-5652-0A6A-3B6679FF954A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467B303C-4B79-D573-07FA-AEF23C2D3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019A6-0B2B-E0D6-F978-6D56F7FD709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Phenomenon</a:t>
              </a:r>
            </a:p>
            <a:p>
              <a:pPr algn="ctr"/>
              <a:r>
                <a:rPr lang="en-US" sz="1200" dirty="0"/>
                <a:t>Creating an assumed causal DAG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26F5BA-6967-2256-4E40-EC522262FA82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3E26FF-AFE0-EE31-189D-5D6CF0B95A2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52F06A2-8407-DBED-CC5B-A0025F0EC54E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BADB9B7-3DB9-38A5-CD8E-5F00DFCCF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4965F-ADF6-1CB2-8660-3DBC1C97402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a statistical model and running a regression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CE0A1-8296-1C32-813A-108808F68FCC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38539E-D26E-43D5-8B2E-F147C546F6B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D5C1A8-09B2-4689-B36B-3235392BE5A7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1B18E834-75F1-FE16-944F-9EB618274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942F53-C749-0A4D-33A4-9901E698015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770D6C-3AF5-AE96-61AA-1E9C1D99ACE7}"/>
              </a:ext>
            </a:extLst>
          </p:cNvPr>
          <p:cNvGrpSpPr/>
          <p:nvPr/>
        </p:nvGrpSpPr>
        <p:grpSpPr>
          <a:xfrm>
            <a:off x="8451174" y="1660056"/>
            <a:ext cx="2403652" cy="1794076"/>
            <a:chOff x="4894174" y="3429000"/>
            <a:chExt cx="2403652" cy="17940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1FE594-5E63-A252-D159-88A91E7E235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C9A9EF2-039B-12D3-38EA-5FA34399F4C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4D9EF501-1379-4E65-CBA5-2250127D3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53C60-EB36-425F-20AB-DD049D71F40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Reveal</a:t>
              </a:r>
            </a:p>
            <a:p>
              <a:pPr algn="ctr"/>
              <a:r>
                <a:rPr lang="en-US" sz="1200" dirty="0"/>
                <a:t>Revealing the actual causal DAG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982014-ACAC-C267-48B0-43B2B6A1464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2B4E55-9C28-5C4D-C554-AF117EA85F0E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CB8D05-863A-7830-6990-9E8496766E4F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9B08108-FC4A-40B4-6C99-C16C11BEA937}"/>
              </a:ext>
            </a:extLst>
          </p:cNvPr>
          <p:cNvSpPr/>
          <p:nvPr/>
        </p:nvSpPr>
        <p:spPr>
          <a:xfrm>
            <a:off x="1312406" y="444616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170907-2FD5-C0B1-C07D-FFBDB2F9F350}"/>
              </a:ext>
            </a:extLst>
          </p:cNvPr>
          <p:cNvSpPr/>
          <p:nvPr/>
        </p:nvSpPr>
        <p:spPr>
          <a:xfrm>
            <a:off x="2392406" y="444616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DD740-8813-622F-9D67-595FD9CEF02B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1672406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03EEF7-5073-9CA6-FE5B-A41BD36BE779}"/>
              </a:ext>
            </a:extLst>
          </p:cNvPr>
          <p:cNvSpPr txBox="1"/>
          <p:nvPr/>
        </p:nvSpPr>
        <p:spPr>
          <a:xfrm>
            <a:off x="1076580" y="386670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F6427-E809-AF69-E433-8FE2FF465ADA}"/>
              </a:ext>
            </a:extLst>
          </p:cNvPr>
          <p:cNvSpPr txBox="1"/>
          <p:nvPr/>
        </p:nvSpPr>
        <p:spPr>
          <a:xfrm>
            <a:off x="1434886" y="489050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19FB5A-FE11-8DE1-A226-CD14B2E2F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80" y="4338875"/>
            <a:ext cx="1798324" cy="71932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39A8CF-FD54-84E1-B422-1FFCA9CC7EEE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473000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C58606-EDB5-B70F-AA99-66D4158915F7}"/>
              </a:ext>
            </a:extLst>
          </p:cNvPr>
          <p:cNvSpPr txBox="1"/>
          <p:nvPr/>
        </p:nvSpPr>
        <p:spPr>
          <a:xfrm>
            <a:off x="8877174" y="3930060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9966DD-39CE-BB29-75A0-32544B5A9D69}"/>
              </a:ext>
            </a:extLst>
          </p:cNvPr>
          <p:cNvSpPr txBox="1"/>
          <p:nvPr/>
        </p:nvSpPr>
        <p:spPr>
          <a:xfrm>
            <a:off x="9120766" y="4893345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/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3A1435-32C5-6A7B-2293-7A21A65E79D8}"/>
              </a:ext>
            </a:extLst>
          </p:cNvPr>
          <p:cNvSpPr/>
          <p:nvPr/>
        </p:nvSpPr>
        <p:spPr>
          <a:xfrm>
            <a:off x="9113000" y="444616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A3C15D-1D95-3984-AD10-08F948D2E867}"/>
              </a:ext>
            </a:extLst>
          </p:cNvPr>
          <p:cNvSpPr/>
          <p:nvPr/>
        </p:nvSpPr>
        <p:spPr>
          <a:xfrm>
            <a:off x="10193000" y="444616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/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blipFill>
                <a:blip r:embed="rId12"/>
                <a:stretch>
                  <a:fillRect l="-3714" t="-4444" r="-37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1887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Confounding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</a:t>
            </a:r>
          </a:p>
          <a:p>
            <a:r>
              <a:rPr lang="sv-SE" dirty="0"/>
              <a:t>(</a:t>
            </a:r>
            <a:r>
              <a:rPr lang="sv-SE" dirty="0" err="1"/>
              <a:t>assumed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DAG </a:t>
            </a:r>
            <a:r>
              <a:rPr lang="sv-SE" dirty="0" err="1"/>
              <a:t>of</a:t>
            </a:r>
            <a:r>
              <a:rPr lang="sv-SE" dirty="0"/>
              <a:t> x-&gt;y and z-&gt;y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</a:p>
          <a:p>
            <a:r>
              <a:rPr lang="sv-SE" dirty="0"/>
              <a:t>(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y~x</a:t>
            </a:r>
            <a:r>
              <a:rPr lang="sv-SE" dirty="0"/>
              <a:t> and </a:t>
            </a:r>
            <a:r>
              <a:rPr lang="sv-SE" dirty="0" err="1"/>
              <a:t>y~x+z</a:t>
            </a:r>
            <a:r>
              <a:rPr lang="sv-SE" dirty="0"/>
              <a:t> and </a:t>
            </a:r>
            <a:r>
              <a:rPr lang="sv-SE" dirty="0" err="1"/>
              <a:t>comparing</a:t>
            </a:r>
            <a:r>
              <a:rPr lang="sv-SE" dirty="0"/>
              <a:t> the </a:t>
            </a:r>
            <a:r>
              <a:rPr lang="sv-SE" dirty="0" err="1"/>
              <a:t>results</a:t>
            </a:r>
            <a:r>
              <a:rPr lang="sv-SE" dirty="0"/>
              <a:t>)</a:t>
            </a:r>
          </a:p>
          <a:p>
            <a:r>
              <a:rPr lang="sv-SE" dirty="0"/>
              <a:t>(</a:t>
            </a:r>
            <a:r>
              <a:rPr lang="sv-SE" dirty="0" err="1"/>
              <a:t>revealing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DAG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z-&gt;x)</a:t>
            </a:r>
          </a:p>
          <a:p>
            <a:pPr marL="0" indent="0">
              <a:buNone/>
            </a:pP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37F6-DB9B-4C3F-28D6-07E2B818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88B5-8572-E76B-6AE3-9F45E517C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B75A-8322-A92B-9FEF-4D28FDF37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6EE7E-5673-8C96-3ABA-D595A2266CC2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09009-1181-7F2A-A4E8-26AEA09BE6F5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857EC6-CA4C-258F-0672-08037D78CB85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32758967-13DB-DA25-CD0D-FD20BBE00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E1930A-0AA1-6EB0-31E6-31406458EDEB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C4121C6-7CB4-88CB-7FF0-CFEEDDF54DAF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F907F21A-5B6F-2D31-C558-65319B9AA494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6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(inozemtseva-2014-icse)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Mediation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211C-897F-A9AF-D1D7-F19B48F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passive voice (PV), </a:t>
            </a:r>
            <a:r>
              <a:rPr lang="sv-SE" dirty="0" err="1"/>
              <a:t>missing</a:t>
            </a:r>
            <a:r>
              <a:rPr lang="sv-SE" dirty="0"/>
              <a:t> associations (MA), and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entities</a:t>
            </a:r>
            <a:r>
              <a:rPr lang="sv-SE" dirty="0"/>
              <a:t> (ME)</a:t>
            </a:r>
          </a:p>
          <a:p>
            <a:r>
              <a:rPr lang="en-US" dirty="0"/>
              <a:t>(assuming PV -&gt; MA and PV -&gt; ME)</a:t>
            </a:r>
          </a:p>
          <a:p>
            <a:r>
              <a:rPr lang="en-US" dirty="0"/>
              <a:t>(running MA ~ PV with a positive result)</a:t>
            </a:r>
          </a:p>
          <a:p>
            <a:r>
              <a:rPr lang="en-US" dirty="0"/>
              <a:t>(however: effect is actually 0)</a:t>
            </a:r>
          </a:p>
          <a:p>
            <a:r>
              <a:rPr lang="en-US" dirty="0"/>
              <a:t>(actual DAG also includes ME -&gt; MA)</a:t>
            </a:r>
          </a:p>
          <a:p>
            <a:pPr marL="0" indent="0">
              <a:buNone/>
            </a:pPr>
            <a:r>
              <a:rPr lang="en-US" dirty="0"/>
              <a:t>Direct effects =!= total effect (other examples: mediation is in the opposite direction of the direct effect)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2B41-310C-5254-BFA7-C5F678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Mediation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D802-A198-78E6-F67C-707DC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0B8E-A9AB-4C56-3D96-3827428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B0F-1A31-E711-E63F-C0171F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0DD5-F7C9-7E04-A7DC-57E2A92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Break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373B-72C7-EE44-93D8-505C70BC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57" y="5489646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 using d-separation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Scientific</a:t>
            </a:r>
            <a:r>
              <a:rPr lang="sv-SE" dirty="0"/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Causal</a:t>
            </a:r>
            <a:r>
              <a:rPr lang="sv-SE" dirty="0"/>
              <a:t> workflow)</a:t>
            </a:r>
          </a:p>
          <a:p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anaylsis</a:t>
            </a:r>
            <a:endParaRPr lang="sv-SE" dirty="0"/>
          </a:p>
          <a:p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hypotheses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2BD-0D6F-BE7C-7755-464B043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5389-C59D-1EBF-53B2-0B5E9D1EA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Applications and Further Reading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472C-413A-FA4F-30E2-3992298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0A62-F09B-1264-1865-8823CC7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DC84-DA46-B0CB-4655-C3BD21E3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9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37A56C-D953-82A6-A9B1-14649807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EA5A94-1AED-C848-113C-8176DE0A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model comparison lends itself to a transparent evolution of empirical evidence about a phenomenon resulting in a more robust variance theory.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0F45-71BB-C0FC-C9DC-BC67471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9FD3-7D0B-6D23-1397-5C7E1340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9A2-8AFC-6E00-2F20-E6A9B99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AAC6-A2A5-07BB-EAFF-FE362C2974BB}"/>
              </a:ext>
            </a:extLst>
          </p:cNvPr>
          <p:cNvSpPr txBox="1"/>
          <p:nvPr/>
        </p:nvSpPr>
        <p:spPr>
          <a:xfrm>
            <a:off x="838200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Frattini, J., Fischbach, J., Fucci, D., Unterkalmsteiner, M., &amp; Mendez, D. (2024). Replications, Revisions, and </a:t>
            </a:r>
            <a:r>
              <a:rPr lang="en-US" sz="1200" dirty="0" err="1"/>
              <a:t>Reanalyses</a:t>
            </a:r>
            <a:r>
              <a:rPr lang="en-US" sz="1200" dirty="0"/>
              <a:t>: Managing Variance Theories in Software Engineering.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arXiv:2412.12634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0654-B77D-8016-A924-DFB27C93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for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1662-1295-5DC6-1A2F-805B39EA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reference</a:t>
            </a:r>
            <a:r>
              <a:rPr lang="sv-SE" dirty="0"/>
              <a:t> to CauSE-25-3)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663B-F13E-9D7E-FC04-2D6F917F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AC17-3609-8B06-5914-7085578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2BF-5B4E-2A0B-6761-CE70797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6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89641E-E9C1-B740-61BA-2D95BD4A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1AEDDC-AB7A-3745-623D-18D396F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Pearl</a:t>
            </a:r>
            <a:r>
              <a:rPr lang="en-US" dirty="0"/>
              <a:t>, J., &amp; Mackenzie, D. (2018). </a:t>
            </a:r>
            <a:r>
              <a:rPr lang="en-US" i="1" dirty="0"/>
              <a:t>The book of why: the new science of cause and effect</a:t>
            </a:r>
            <a:r>
              <a:rPr lang="en-US" dirty="0"/>
              <a:t>. Basic books.</a:t>
            </a:r>
          </a:p>
          <a:p>
            <a:r>
              <a:rPr lang="en-US" b="1" dirty="0" err="1"/>
              <a:t>McElreath</a:t>
            </a:r>
            <a:r>
              <a:rPr lang="en-US" dirty="0"/>
              <a:t>, R. (2018). 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</a:p>
          <a:p>
            <a:r>
              <a:rPr lang="en-US" b="1" dirty="0"/>
              <a:t>Siebert</a:t>
            </a:r>
            <a:r>
              <a:rPr lang="en-US" dirty="0"/>
              <a:t>, J. (2023). Applications of statistical causal inference in software engineering. </a:t>
            </a:r>
            <a:r>
              <a:rPr lang="en-US" i="1" dirty="0"/>
              <a:t>Information and Software Technology</a:t>
            </a:r>
            <a:r>
              <a:rPr lang="en-US" dirty="0"/>
              <a:t>, </a:t>
            </a:r>
            <a:r>
              <a:rPr lang="en-US" i="1" dirty="0"/>
              <a:t>159</a:t>
            </a:r>
            <a:r>
              <a:rPr lang="en-US" dirty="0"/>
              <a:t>, 107198.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Feldt</a:t>
            </a:r>
            <a:r>
              <a:rPr lang="en-US" dirty="0"/>
              <a:t>, R., &amp; </a:t>
            </a:r>
            <a:r>
              <a:rPr lang="en-US" b="1" dirty="0"/>
              <a:t>Torkar</a:t>
            </a:r>
            <a:r>
              <a:rPr lang="en-US" dirty="0"/>
              <a:t>, R. (2019). Bayesian data analysis in empirical software engineering research. </a:t>
            </a:r>
            <a:r>
              <a:rPr lang="en-US" i="1" dirty="0"/>
              <a:t>IEEE Transactions on Software Engineering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(9), 1786-1810.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Torkar</a:t>
            </a:r>
            <a:r>
              <a:rPr lang="en-US" dirty="0"/>
              <a:t>, R., &amp; </a:t>
            </a:r>
            <a:r>
              <a:rPr lang="en-US" b="1" dirty="0"/>
              <a:t>Feldt</a:t>
            </a:r>
            <a:r>
              <a:rPr lang="en-US" dirty="0"/>
              <a:t>, R. (2022). Applying Bayesian analysis guidelines to empirical software engineering data: The case of programming languages and code quality. </a:t>
            </a:r>
            <a:r>
              <a:rPr lang="en-US" i="1" dirty="0"/>
              <a:t>ACM Transactions on Software Engineering and Methodology (TOSEM)</a:t>
            </a:r>
            <a:r>
              <a:rPr lang="en-US" dirty="0"/>
              <a:t>, </a:t>
            </a:r>
            <a:r>
              <a:rPr lang="en-US" i="1" dirty="0"/>
              <a:t>31</a:t>
            </a:r>
            <a:r>
              <a:rPr lang="en-US" dirty="0"/>
              <a:t>(3), 1-38.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3BDD-6671-39CF-E4DA-60258EEF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39E-0BEE-7E00-45F2-E07F008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6B6B-6D1E-47EC-3DE7-DC42089E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00BD61-F927-9C7C-27C5-FA80F709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8C8-7F98-28A0-5D24-9C3BE37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E54D-C595-435D-FF0E-6BD90DBC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5866-D517-98FE-8405-4A82D1B8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A0E3-97C6-027F-7DC6-4C018A7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5912-01B8-B6EC-6485-5842149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7907731" y="6394729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305882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24.07.2025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693</TotalTime>
  <Words>3022</Words>
  <Application>Microsoft Office PowerPoint</Application>
  <PresentationFormat>Widescreen</PresentationFormat>
  <Paragraphs>495</Paragraphs>
  <Slides>46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Cambria Math</vt:lpstr>
      <vt:lpstr>Office Theme</vt:lpstr>
      <vt:lpstr>Statistical Causal Inference</vt:lpstr>
      <vt:lpstr>Statistical Causal Inference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(Confounding)</vt:lpstr>
      <vt:lpstr>Practical Example of Confounding</vt:lpstr>
      <vt:lpstr>(Mediation)</vt:lpstr>
      <vt:lpstr>Practical Example of Mediation</vt:lpstr>
      <vt:lpstr>Break</vt:lpstr>
      <vt:lpstr>Causal Inference II</vt:lpstr>
      <vt:lpstr>Including Variables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Conclusion</vt:lpstr>
      <vt:lpstr>Workflow for Statistical Causal Inference</vt:lpstr>
      <vt:lpstr>Scientific Workflow</vt:lpstr>
      <vt:lpstr>Outlook</vt:lpstr>
      <vt:lpstr>Managing Variance Theories</vt:lpstr>
      <vt:lpstr>Managing Variance Theories</vt:lpstr>
      <vt:lpstr>Causal Inference for Requirements Engineering</vt:lpstr>
      <vt:lpstr>Reading list</vt:lpstr>
      <vt:lpstr>Limitations</vt:lpstr>
      <vt:lpstr>Closing</vt:lpstr>
      <vt:lpstr>Material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28</cp:revision>
  <dcterms:created xsi:type="dcterms:W3CDTF">2025-04-03T06:42:22Z</dcterms:created>
  <dcterms:modified xsi:type="dcterms:W3CDTF">2025-07-24T14:59:45Z</dcterms:modified>
</cp:coreProperties>
</file>