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6"/>
  </p:notesMasterIdLst>
  <p:sldIdLst>
    <p:sldId id="300"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Lst>
  <p:sldSz cx="12192000" cy="6858000"/>
  <p:notesSz cx="6858000" cy="9144000"/>
  <p:defaultTextStyle>
    <a:defPPr>
      <a:defRPr lang="en-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pening" id="{F73A9C35-458C-4381-99D0-0CA728E46FD2}">
          <p14:sldIdLst>
            <p14:sldId id="300"/>
            <p14:sldId id="256"/>
            <p14:sldId id="257"/>
            <p14:sldId id="258"/>
            <p14:sldId id="259"/>
          </p14:sldIdLst>
        </p14:section>
        <p14:section name="Definitions" id="{D019E7B6-CC13-4251-A910-FAE80DADB255}">
          <p14:sldIdLst>
            <p14:sldId id="260"/>
            <p14:sldId id="261"/>
            <p14:sldId id="262"/>
            <p14:sldId id="263"/>
            <p14:sldId id="264"/>
            <p14:sldId id="265"/>
          </p14:sldIdLst>
        </p14:section>
        <p14:section name="Impact" id="{EF3F6656-C854-4DB8-B657-D948D7BCE9EF}">
          <p14:sldIdLst>
            <p14:sldId id="266"/>
            <p14:sldId id="267"/>
            <p14:sldId id="268"/>
            <p14:sldId id="269"/>
            <p14:sldId id="270"/>
            <p14:sldId id="271"/>
          </p14:sldIdLst>
        </p14:section>
        <p14:section name="Application" id="{6059C758-4DC3-4FBA-AF61-D42A65A2C108}">
          <p14:sldIdLst>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Lst>
        </p14:section>
        <p14:section name="Conclusion" id="{2B363BBC-8D95-4A21-8004-3935B0BD46D1}">
          <p14:sldIdLst>
            <p14:sldId id="294"/>
            <p14:sldId id="295"/>
            <p14:sldId id="296"/>
            <p14:sldId id="297"/>
            <p14:sldId id="29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750" autoAdjust="0"/>
  </p:normalViewPr>
  <p:slideViewPr>
    <p:cSldViewPr snapToGrid="0">
      <p:cViewPr>
        <p:scale>
          <a:sx n="100" d="100"/>
          <a:sy n="100" d="100"/>
        </p:scale>
        <p:origin x="1878" y="28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EAE774-A069-4C80-913C-6311167CE991}" type="datetimeFigureOut">
              <a:rPr lang="en-SE" smtClean="0"/>
              <a:t>2025-06-11</a:t>
            </a:fld>
            <a:endParaRPr lang="en-S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1BD1A4-A35A-42D8-8DC8-6E0FF0A89021}" type="slidenum">
              <a:rPr lang="en-SE" smtClean="0"/>
              <a:t>‹#›</a:t>
            </a:fld>
            <a:endParaRPr lang="en-SE"/>
          </a:p>
        </p:txBody>
      </p:sp>
    </p:spTree>
    <p:extLst>
      <p:ext uri="{BB962C8B-B14F-4D97-AF65-F5344CB8AC3E}">
        <p14:creationId xmlns:p14="http://schemas.microsoft.com/office/powerpoint/2010/main" val="2039328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noProof="0" dirty="0"/>
              <a:t>My goal is to teach about requirements engineering, but learning a subject should not be motivated by itself, but rather by a real reason.</a:t>
            </a:r>
          </a:p>
          <a:p>
            <a:pPr marL="0" indent="0">
              <a:buFont typeface="+mj-lt"/>
              <a:buNone/>
            </a:pPr>
            <a:endParaRPr lang="en-US" noProof="0" dirty="0"/>
          </a:p>
          <a:p>
            <a:pPr marL="0" indent="0">
              <a:buFont typeface="+mj-lt"/>
              <a:buNone/>
            </a:pPr>
            <a:r>
              <a:rPr lang="en-US" noProof="0" dirty="0"/>
              <a:t>The reason for RE are the following two questions</a:t>
            </a:r>
          </a:p>
          <a:p>
            <a:pPr marL="228600" indent="-228600">
              <a:buFont typeface="+mj-lt"/>
              <a:buAutoNum type="arabicPeriod"/>
            </a:pPr>
            <a:r>
              <a:rPr lang="en-US" noProof="0" dirty="0"/>
              <a:t>How do I get started with a software development project? </a:t>
            </a:r>
          </a:p>
          <a:p>
            <a:pPr marL="228600" indent="-228600">
              <a:buFont typeface="+mj-lt"/>
              <a:buAutoNum type="arabicPeriod"/>
            </a:pPr>
            <a:r>
              <a:rPr lang="en-US" noProof="0" dirty="0"/>
              <a:t>How do I minimize both wasted effort and costly rework?</a:t>
            </a:r>
          </a:p>
          <a:p>
            <a:pPr marL="228600" indent="-228600">
              <a:buFont typeface="+mj-lt"/>
              <a:buAutoNum type="arabicPeriod"/>
            </a:pPr>
            <a:endParaRPr lang="en-US" noProof="0" dirty="0"/>
          </a:p>
          <a:p>
            <a:endParaRPr lang="en-SE" dirty="0"/>
          </a:p>
        </p:txBody>
      </p:sp>
      <p:sp>
        <p:nvSpPr>
          <p:cNvPr id="4" name="Slide Number Placeholder 3"/>
          <p:cNvSpPr>
            <a:spLocks noGrp="1"/>
          </p:cNvSpPr>
          <p:nvPr>
            <p:ph type="sldNum" sz="quarter" idx="5"/>
          </p:nvPr>
        </p:nvSpPr>
        <p:spPr/>
        <p:txBody>
          <a:bodyPr/>
          <a:lstStyle/>
          <a:p>
            <a:fld id="{871BD1A4-A35A-42D8-8DC8-6E0FF0A89021}" type="slidenum">
              <a:rPr lang="en-SE" smtClean="0"/>
              <a:t>3</a:t>
            </a:fld>
            <a:endParaRPr lang="en-SE"/>
          </a:p>
        </p:txBody>
      </p:sp>
    </p:spTree>
    <p:extLst>
      <p:ext uri="{BB962C8B-B14F-4D97-AF65-F5344CB8AC3E}">
        <p14:creationId xmlns:p14="http://schemas.microsoft.com/office/powerpoint/2010/main" val="699702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t>Four techniques to discuss today</a:t>
            </a:r>
          </a:p>
          <a:p>
            <a:pPr marL="171450" indent="-171450">
              <a:buFont typeface="Arial" panose="020B0604020202020204" pitchFamily="34" charset="0"/>
              <a:buChar char="•"/>
            </a:pPr>
            <a:r>
              <a:rPr lang="en-US" dirty="0"/>
              <a:t>These techniques are a selection</a:t>
            </a:r>
          </a:p>
          <a:p>
            <a:pPr marL="171450" indent="-171450">
              <a:buFont typeface="Arial" panose="020B0604020202020204" pitchFamily="34" charset="0"/>
              <a:buChar char="•"/>
            </a:pPr>
            <a:r>
              <a:rPr lang="en-US" dirty="0"/>
              <a:t>But they are the backbone for a requirements engineering approach</a:t>
            </a:r>
          </a:p>
          <a:p>
            <a:pPr marL="0" indent="0">
              <a:buFont typeface="+mj-lt"/>
              <a:buNone/>
            </a:pPr>
            <a:endParaRPr lang="en-US" dirty="0"/>
          </a:p>
          <a:p>
            <a:pPr marL="228600" indent="-228600">
              <a:buFont typeface="+mj-lt"/>
              <a:buAutoNum type="arabicPeriod"/>
            </a:pPr>
            <a:r>
              <a:rPr lang="en-US" dirty="0"/>
              <a:t>Stakeholder identification: who contributes relevant requirements?</a:t>
            </a:r>
          </a:p>
          <a:p>
            <a:pPr marL="228600" indent="-228600">
              <a:buFont typeface="+mj-lt"/>
              <a:buAutoNum type="arabicPeriod"/>
            </a:pPr>
            <a:r>
              <a:rPr lang="en-US" dirty="0"/>
              <a:t>Goal modeling: what is their expected outcome?</a:t>
            </a:r>
          </a:p>
          <a:p>
            <a:pPr marL="228600" indent="-228600">
              <a:buFont typeface="+mj-lt"/>
              <a:buAutoNum type="arabicPeriod"/>
            </a:pPr>
            <a:r>
              <a:rPr lang="en-US" dirty="0"/>
              <a:t>System vision: what is in scope of the system?</a:t>
            </a:r>
          </a:p>
          <a:p>
            <a:pPr marL="228600" indent="-228600">
              <a:buFont typeface="+mj-lt"/>
              <a:buAutoNum type="arabicPeriod"/>
            </a:pPr>
            <a:r>
              <a:rPr lang="en-US" dirty="0"/>
              <a:t>Requirements elicitation: how do we specify these requirements?</a:t>
            </a:r>
          </a:p>
          <a:p>
            <a:pPr marL="228600" indent="-228600">
              <a:buFont typeface="+mj-lt"/>
              <a:buAutoNum type="arabicPeriod"/>
            </a:pPr>
            <a:endParaRPr lang="en-US" dirty="0"/>
          </a:p>
          <a:p>
            <a:endParaRPr lang="en-SE" dirty="0"/>
          </a:p>
        </p:txBody>
      </p:sp>
      <p:sp>
        <p:nvSpPr>
          <p:cNvPr id="4" name="Slide Number Placeholder 3"/>
          <p:cNvSpPr>
            <a:spLocks noGrp="1"/>
          </p:cNvSpPr>
          <p:nvPr>
            <p:ph type="sldNum" sz="quarter" idx="5"/>
          </p:nvPr>
        </p:nvSpPr>
        <p:spPr/>
        <p:txBody>
          <a:bodyPr/>
          <a:lstStyle/>
          <a:p>
            <a:fld id="{871BD1A4-A35A-42D8-8DC8-6E0FF0A89021}" type="slidenum">
              <a:rPr lang="en-SE" smtClean="0"/>
              <a:t>20</a:t>
            </a:fld>
            <a:endParaRPr lang="en-SE"/>
          </a:p>
        </p:txBody>
      </p:sp>
    </p:spTree>
    <p:extLst>
      <p:ext uri="{BB962C8B-B14F-4D97-AF65-F5344CB8AC3E}">
        <p14:creationId xmlns:p14="http://schemas.microsoft.com/office/powerpoint/2010/main" val="9653140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What are these stakeholders for?</a:t>
            </a:r>
          </a:p>
          <a:p>
            <a:pPr marL="171450" indent="-171450">
              <a:buFont typeface="Arial" panose="020B0604020202020204" pitchFamily="34" charset="0"/>
              <a:buChar char="•"/>
            </a:pPr>
            <a:r>
              <a:rPr lang="en-US" noProof="0" dirty="0"/>
              <a:t>From stakeholders, we can derive goals</a:t>
            </a:r>
          </a:p>
          <a:p>
            <a:pPr marL="171450" indent="-171450">
              <a:buFont typeface="Arial" panose="020B0604020202020204" pitchFamily="34" charset="0"/>
              <a:buChar char="•"/>
            </a:pPr>
            <a:r>
              <a:rPr lang="en-US" noProof="0" dirty="0"/>
              <a:t>Goals describe the stake, the statement of intent, placed in the system</a:t>
            </a:r>
          </a:p>
          <a:p>
            <a:pPr marL="171450" indent="-171450">
              <a:buFont typeface="Arial" panose="020B0604020202020204" pitchFamily="34" charset="0"/>
              <a:buChar char="•"/>
            </a:pPr>
            <a:r>
              <a:rPr lang="en-US" noProof="0" dirty="0"/>
              <a:t>”prescriptive”: no justification needed -&gt; they are the justification for everything further</a:t>
            </a:r>
          </a:p>
          <a:p>
            <a:pPr marL="171450" indent="-171450">
              <a:buFont typeface="Arial" panose="020B0604020202020204" pitchFamily="34" charset="0"/>
              <a:buChar char="•"/>
            </a:pPr>
            <a:endParaRPr lang="en-US" noProof="0" dirty="0"/>
          </a:p>
          <a:p>
            <a:pPr marL="0" indent="0">
              <a:buFont typeface="Arial" panose="020B0604020202020204" pitchFamily="34" charset="0"/>
              <a:buNone/>
            </a:pPr>
            <a:r>
              <a:rPr lang="en-US" noProof="0" dirty="0"/>
              <a:t>Goals are the pillar of the context specification</a:t>
            </a:r>
          </a:p>
          <a:p>
            <a:pPr marL="171450" indent="-171450">
              <a:buFont typeface="Arial" panose="020B0604020202020204" pitchFamily="34" charset="0"/>
              <a:buChar char="•"/>
            </a:pPr>
            <a:r>
              <a:rPr lang="en-US" noProof="0" dirty="0"/>
              <a:t>They answer “why” we are building the system</a:t>
            </a:r>
          </a:p>
          <a:p>
            <a:endParaRPr lang="en-SE" dirty="0"/>
          </a:p>
        </p:txBody>
      </p:sp>
      <p:sp>
        <p:nvSpPr>
          <p:cNvPr id="4" name="Slide Number Placeholder 3"/>
          <p:cNvSpPr>
            <a:spLocks noGrp="1"/>
          </p:cNvSpPr>
          <p:nvPr>
            <p:ph type="sldNum" sz="quarter" idx="5"/>
          </p:nvPr>
        </p:nvSpPr>
        <p:spPr/>
        <p:txBody>
          <a:bodyPr/>
          <a:lstStyle/>
          <a:p>
            <a:fld id="{871BD1A4-A35A-42D8-8DC8-6E0FF0A89021}" type="slidenum">
              <a:rPr lang="en-SE" smtClean="0"/>
              <a:t>25</a:t>
            </a:fld>
            <a:endParaRPr lang="en-SE"/>
          </a:p>
        </p:txBody>
      </p:sp>
    </p:spTree>
    <p:extLst>
      <p:ext uri="{BB962C8B-B14F-4D97-AF65-F5344CB8AC3E}">
        <p14:creationId xmlns:p14="http://schemas.microsoft.com/office/powerpoint/2010/main" val="35618386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noProof="0" dirty="0"/>
              <a:t>Generate revenue: classic business goal of a company</a:t>
            </a:r>
          </a:p>
          <a:p>
            <a:pPr marL="228600" indent="-228600">
              <a:buFont typeface="+mj-lt"/>
              <a:buAutoNum type="arabicPeriod"/>
            </a:pPr>
            <a:r>
              <a:rPr lang="en-US" noProof="0" dirty="0"/>
              <a:t>Show skills on a coding task: usage goal for one of the types of users (why would this user group use the system)</a:t>
            </a:r>
          </a:p>
          <a:p>
            <a:pPr marL="228600" indent="-228600">
              <a:buFont typeface="+mj-lt"/>
              <a:buAutoNum type="arabicPeriod"/>
            </a:pPr>
            <a:r>
              <a:rPr lang="en-US" noProof="0" dirty="0"/>
              <a:t>(other type of usage goals)</a:t>
            </a:r>
          </a:p>
          <a:p>
            <a:pPr marL="228600" indent="-228600">
              <a:buFont typeface="+mj-lt"/>
              <a:buAutoNum type="arabicPeriod"/>
            </a:pPr>
            <a:r>
              <a:rPr lang="en-US" noProof="0" dirty="0"/>
              <a:t>(other type of business goals)</a:t>
            </a:r>
          </a:p>
          <a:p>
            <a:pPr marL="228600" indent="-228600">
              <a:buFont typeface="+mj-lt"/>
              <a:buAutoNum type="arabicPeriod"/>
            </a:pPr>
            <a:r>
              <a:rPr lang="en-US" noProof="0" dirty="0"/>
              <a:t>Protect private data: system goal of all users</a:t>
            </a:r>
          </a:p>
          <a:p>
            <a:endParaRPr lang="en-SE" dirty="0"/>
          </a:p>
        </p:txBody>
      </p:sp>
      <p:sp>
        <p:nvSpPr>
          <p:cNvPr id="4" name="Slide Number Placeholder 3"/>
          <p:cNvSpPr>
            <a:spLocks noGrp="1"/>
          </p:cNvSpPr>
          <p:nvPr>
            <p:ph type="sldNum" sz="quarter" idx="5"/>
          </p:nvPr>
        </p:nvSpPr>
        <p:spPr/>
        <p:txBody>
          <a:bodyPr/>
          <a:lstStyle/>
          <a:p>
            <a:fld id="{871BD1A4-A35A-42D8-8DC8-6E0FF0A89021}" type="slidenum">
              <a:rPr lang="en-SE" smtClean="0"/>
              <a:t>27</a:t>
            </a:fld>
            <a:endParaRPr lang="en-SE"/>
          </a:p>
        </p:txBody>
      </p:sp>
    </p:spTree>
    <p:extLst>
      <p:ext uri="{BB962C8B-B14F-4D97-AF65-F5344CB8AC3E}">
        <p14:creationId xmlns:p14="http://schemas.microsoft.com/office/powerpoint/2010/main" val="36297428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noProof="0" dirty="0"/>
              <a:t>If the goal ”contact skilled developers” is fulfilled by the system, the goal of ”generating revenue” can be achieved easier</a:t>
            </a:r>
          </a:p>
          <a:p>
            <a:pPr marL="228600" indent="-228600">
              <a:buFont typeface="+mj-lt"/>
              <a:buAutoNum type="arabicPeriod"/>
            </a:pPr>
            <a:r>
              <a:rPr lang="en-US" noProof="0" dirty="0"/>
              <a:t>“contact skilled developers” clashes with “protect private data”</a:t>
            </a:r>
          </a:p>
          <a:p>
            <a:pPr marL="228600" indent="-228600">
              <a:buFont typeface="+mj-lt"/>
              <a:buAutoNum type="arabicPeriod"/>
            </a:pPr>
            <a:r>
              <a:rPr lang="en-US" noProof="0" dirty="0"/>
              <a:t>This sparks a new goal to find a compromise</a:t>
            </a:r>
          </a:p>
          <a:p>
            <a:endParaRPr lang="en-SE" dirty="0"/>
          </a:p>
        </p:txBody>
      </p:sp>
      <p:sp>
        <p:nvSpPr>
          <p:cNvPr id="4" name="Slide Number Placeholder 3"/>
          <p:cNvSpPr>
            <a:spLocks noGrp="1"/>
          </p:cNvSpPr>
          <p:nvPr>
            <p:ph type="sldNum" sz="quarter" idx="5"/>
          </p:nvPr>
        </p:nvSpPr>
        <p:spPr/>
        <p:txBody>
          <a:bodyPr/>
          <a:lstStyle/>
          <a:p>
            <a:fld id="{871BD1A4-A35A-42D8-8DC8-6E0FF0A89021}" type="slidenum">
              <a:rPr lang="en-SE" smtClean="0"/>
              <a:t>29</a:t>
            </a:fld>
            <a:endParaRPr lang="en-SE"/>
          </a:p>
        </p:txBody>
      </p:sp>
    </p:spTree>
    <p:extLst>
      <p:ext uri="{BB962C8B-B14F-4D97-AF65-F5344CB8AC3E}">
        <p14:creationId xmlns:p14="http://schemas.microsoft.com/office/powerpoint/2010/main" val="25489485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This view can be used to achieve agreement on</a:t>
            </a:r>
          </a:p>
          <a:p>
            <a:pPr marL="228600" indent="-228600">
              <a:buFont typeface="+mj-lt"/>
              <a:buAutoNum type="arabicPeriod"/>
            </a:pPr>
            <a:r>
              <a:rPr lang="en-US" noProof="0" dirty="0"/>
              <a:t>Who is involved with the system</a:t>
            </a:r>
          </a:p>
          <a:p>
            <a:pPr marL="228600" indent="-228600">
              <a:buFont typeface="+mj-lt"/>
              <a:buAutoNum type="arabicPeriod"/>
            </a:pPr>
            <a:r>
              <a:rPr lang="en-US" noProof="0" dirty="0"/>
              <a:t>Which features does the system offer</a:t>
            </a:r>
          </a:p>
          <a:p>
            <a:pPr marL="228600" indent="-228600">
              <a:buFont typeface="+mj-lt"/>
              <a:buAutoNum type="arabicPeriod"/>
            </a:pPr>
            <a:r>
              <a:rPr lang="en-US" noProof="0" dirty="0"/>
              <a:t>Which features of external systems are used</a:t>
            </a:r>
          </a:p>
          <a:p>
            <a:pPr marL="0" indent="0">
              <a:buFont typeface="+mj-lt"/>
              <a:buNone/>
            </a:pPr>
            <a:r>
              <a:rPr lang="en-US" noProof="0" dirty="0"/>
              <a:t>Use the system vision to agree with your customer on the scope of the system</a:t>
            </a:r>
          </a:p>
          <a:p>
            <a:endParaRPr lang="en-SE" dirty="0"/>
          </a:p>
        </p:txBody>
      </p:sp>
      <p:sp>
        <p:nvSpPr>
          <p:cNvPr id="4" name="Slide Number Placeholder 3"/>
          <p:cNvSpPr>
            <a:spLocks noGrp="1"/>
          </p:cNvSpPr>
          <p:nvPr>
            <p:ph type="sldNum" sz="quarter" idx="5"/>
          </p:nvPr>
        </p:nvSpPr>
        <p:spPr/>
        <p:txBody>
          <a:bodyPr/>
          <a:lstStyle/>
          <a:p>
            <a:fld id="{871BD1A4-A35A-42D8-8DC8-6E0FF0A89021}" type="slidenum">
              <a:rPr lang="en-SE" smtClean="0"/>
              <a:t>35</a:t>
            </a:fld>
            <a:endParaRPr lang="en-SE"/>
          </a:p>
        </p:txBody>
      </p:sp>
    </p:spTree>
    <p:extLst>
      <p:ext uri="{BB962C8B-B14F-4D97-AF65-F5344CB8AC3E}">
        <p14:creationId xmlns:p14="http://schemas.microsoft.com/office/powerpoint/2010/main" val="4359256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More challenging: system goals</a:t>
            </a:r>
          </a:p>
          <a:p>
            <a:pPr marL="171450" indent="-171450">
              <a:buFont typeface="Arial" panose="020B0604020202020204" pitchFamily="34" charset="0"/>
              <a:buChar char="•"/>
            </a:pPr>
            <a:r>
              <a:rPr lang="en-GB" dirty="0"/>
              <a:t>They may pertain to the whole system rather than a single functionality</a:t>
            </a:r>
          </a:p>
          <a:p>
            <a:pPr marL="171450" indent="-171450">
              <a:buFont typeface="Arial" panose="020B0604020202020204" pitchFamily="34" charset="0"/>
              <a:buChar char="•"/>
            </a:pPr>
            <a:r>
              <a:rPr lang="en-GB" dirty="0"/>
              <a:t>They are much more difficult to assess during validation &amp; verification</a:t>
            </a:r>
            <a:endParaRPr lang="en-SE" dirty="0"/>
          </a:p>
        </p:txBody>
      </p:sp>
      <p:sp>
        <p:nvSpPr>
          <p:cNvPr id="4" name="Slide Number Placeholder 3"/>
          <p:cNvSpPr>
            <a:spLocks noGrp="1"/>
          </p:cNvSpPr>
          <p:nvPr>
            <p:ph type="sldNum" sz="quarter" idx="5"/>
          </p:nvPr>
        </p:nvSpPr>
        <p:spPr/>
        <p:txBody>
          <a:bodyPr/>
          <a:lstStyle/>
          <a:p>
            <a:fld id="{871BD1A4-A35A-42D8-8DC8-6E0FF0A89021}" type="slidenum">
              <a:rPr lang="en-SE" smtClean="0"/>
              <a:t>38</a:t>
            </a:fld>
            <a:endParaRPr lang="en-SE"/>
          </a:p>
        </p:txBody>
      </p:sp>
    </p:spTree>
    <p:extLst>
      <p:ext uri="{BB962C8B-B14F-4D97-AF65-F5344CB8AC3E}">
        <p14:creationId xmlns:p14="http://schemas.microsoft.com/office/powerpoint/2010/main" val="5289859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a:t>Decomposition</a:t>
            </a:r>
            <a:r>
              <a:rPr lang="sv-SE" dirty="0"/>
              <a:t> from </a:t>
            </a:r>
            <a:r>
              <a:rPr lang="sv-SE" dirty="0" err="1"/>
              <a:t>stakeholders</a:t>
            </a:r>
            <a:r>
              <a:rPr lang="sv-SE" dirty="0"/>
              <a:t> to </a:t>
            </a:r>
            <a:r>
              <a:rPr lang="sv-SE" dirty="0" err="1"/>
              <a:t>goals</a:t>
            </a:r>
            <a:r>
              <a:rPr lang="sv-SE" dirty="0"/>
              <a:t> to system vision to </a:t>
            </a:r>
            <a:r>
              <a:rPr lang="sv-SE" dirty="0" err="1"/>
              <a:t>requirements</a:t>
            </a:r>
            <a:endParaRPr lang="sv-SE" dirty="0"/>
          </a:p>
          <a:p>
            <a:r>
              <a:rPr lang="sv-SE" dirty="0"/>
              <a:t>Final </a:t>
            </a:r>
            <a:r>
              <a:rPr lang="sv-SE" dirty="0" err="1"/>
              <a:t>requirements</a:t>
            </a:r>
            <a:r>
              <a:rPr lang="sv-SE" dirty="0"/>
              <a:t> </a:t>
            </a:r>
            <a:r>
              <a:rPr lang="sv-SE" dirty="0" err="1"/>
              <a:t>document</a:t>
            </a:r>
            <a:endParaRPr lang="en-US" dirty="0"/>
          </a:p>
          <a:p>
            <a:endParaRPr lang="en-US" dirty="0"/>
          </a:p>
          <a:p>
            <a:endParaRPr lang="en-SE" dirty="0"/>
          </a:p>
        </p:txBody>
      </p:sp>
      <p:sp>
        <p:nvSpPr>
          <p:cNvPr id="4" name="Slide Number Placeholder 3"/>
          <p:cNvSpPr>
            <a:spLocks noGrp="1"/>
          </p:cNvSpPr>
          <p:nvPr>
            <p:ph type="sldNum" sz="quarter" idx="5"/>
          </p:nvPr>
        </p:nvSpPr>
        <p:spPr/>
        <p:txBody>
          <a:bodyPr/>
          <a:lstStyle/>
          <a:p>
            <a:fld id="{871BD1A4-A35A-42D8-8DC8-6E0FF0A89021}" type="slidenum">
              <a:rPr lang="en-SE" smtClean="0"/>
              <a:t>39</a:t>
            </a:fld>
            <a:endParaRPr lang="en-SE"/>
          </a:p>
        </p:txBody>
      </p:sp>
    </p:spTree>
    <p:extLst>
      <p:ext uri="{BB962C8B-B14F-4D97-AF65-F5344CB8AC3E}">
        <p14:creationId xmlns:p14="http://schemas.microsoft.com/office/powerpoint/2010/main" val="26797212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“Open up the black box”: once the </a:t>
            </a:r>
            <a:r>
              <a:rPr lang="en-US" i="1" dirty="0"/>
              <a:t>why</a:t>
            </a:r>
            <a:r>
              <a:rPr lang="en-US" dirty="0"/>
              <a:t> and </a:t>
            </a:r>
            <a:r>
              <a:rPr lang="en-US" i="1" dirty="0"/>
              <a:t>what</a:t>
            </a:r>
            <a:r>
              <a:rPr lang="en-US" dirty="0"/>
              <a:t> are specified, start working on the </a:t>
            </a:r>
            <a:r>
              <a:rPr lang="en-US" i="1" dirty="0"/>
              <a:t>how</a:t>
            </a:r>
            <a:r>
              <a:rPr lang="en-US" dirty="0"/>
              <a:t>.</a:t>
            </a:r>
            <a:endParaRPr lang="en-US" noProof="0" dirty="0"/>
          </a:p>
          <a:p>
            <a:endParaRPr lang="en-US" noProof="0" dirty="0"/>
          </a:p>
          <a:p>
            <a:r>
              <a:rPr lang="en-US" noProof="0" dirty="0"/>
              <a:t>Use requirements to</a:t>
            </a:r>
          </a:p>
          <a:p>
            <a:pPr marL="171450" indent="-171450">
              <a:buFont typeface="Arial" panose="020B0604020202020204" pitchFamily="34" charset="0"/>
              <a:buChar char="•"/>
            </a:pPr>
            <a:r>
              <a:rPr lang="en-US" noProof="0" dirty="0"/>
              <a:t>Derive your architecture,</a:t>
            </a:r>
          </a:p>
          <a:p>
            <a:pPr marL="171450" indent="-171450">
              <a:buFont typeface="Arial" panose="020B0604020202020204" pitchFamily="34" charset="0"/>
              <a:buChar char="•"/>
            </a:pPr>
            <a:r>
              <a:rPr lang="en-US" noProof="0" dirty="0"/>
              <a:t>Implement your system, and</a:t>
            </a:r>
          </a:p>
          <a:p>
            <a:pPr marL="171450" indent="-171450">
              <a:buFont typeface="Arial" panose="020B0604020202020204" pitchFamily="34" charset="0"/>
              <a:buChar char="•"/>
            </a:pPr>
            <a:r>
              <a:rPr lang="en-US" noProof="0" dirty="0"/>
              <a:t>test your system</a:t>
            </a:r>
          </a:p>
          <a:p>
            <a:endParaRPr lang="en-GB" dirty="0"/>
          </a:p>
          <a:p>
            <a:r>
              <a:rPr lang="en-GB" dirty="0"/>
              <a:t>Disclaimer: this is a very plan-driven perspective</a:t>
            </a:r>
          </a:p>
          <a:p>
            <a:pPr marL="171450" indent="-171450">
              <a:buFont typeface="Arial" panose="020B0604020202020204" pitchFamily="34" charset="0"/>
              <a:buChar char="•"/>
            </a:pPr>
            <a:r>
              <a:rPr lang="en-GB" dirty="0"/>
              <a:t>A more agile approach will involve an iterative, back-and-forth exploration of the solution space</a:t>
            </a:r>
            <a:endParaRPr lang="en-SE" dirty="0"/>
          </a:p>
        </p:txBody>
      </p:sp>
      <p:sp>
        <p:nvSpPr>
          <p:cNvPr id="4" name="Slide Number Placeholder 3"/>
          <p:cNvSpPr>
            <a:spLocks noGrp="1"/>
          </p:cNvSpPr>
          <p:nvPr>
            <p:ph type="sldNum" sz="quarter" idx="5"/>
          </p:nvPr>
        </p:nvSpPr>
        <p:spPr/>
        <p:txBody>
          <a:bodyPr/>
          <a:lstStyle/>
          <a:p>
            <a:fld id="{871BD1A4-A35A-42D8-8DC8-6E0FF0A89021}" type="slidenum">
              <a:rPr lang="en-SE" smtClean="0"/>
              <a:t>41</a:t>
            </a:fld>
            <a:endParaRPr lang="en-SE"/>
          </a:p>
        </p:txBody>
      </p:sp>
    </p:spTree>
    <p:extLst>
      <p:ext uri="{BB962C8B-B14F-4D97-AF65-F5344CB8AC3E}">
        <p14:creationId xmlns:p14="http://schemas.microsoft.com/office/powerpoint/2010/main" val="3523362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noProof="0" dirty="0"/>
              <a:t>Tailoring: there is no one solution</a:t>
            </a:r>
          </a:p>
          <a:p>
            <a:pPr marL="685800" lvl="1" indent="-228600">
              <a:buFont typeface="+mj-lt"/>
              <a:buAutoNum type="arabicPeriod"/>
            </a:pPr>
            <a:r>
              <a:rPr lang="en-US" noProof="0" dirty="0"/>
              <a:t>Adjust your way of working to the circumstances</a:t>
            </a:r>
          </a:p>
          <a:p>
            <a:pPr marL="228600" indent="-228600">
              <a:buFont typeface="+mj-lt"/>
              <a:buAutoNum type="arabicPeriod"/>
            </a:pPr>
            <a:r>
              <a:rPr lang="en-US" noProof="0" dirty="0"/>
              <a:t>Change: beware of change throughout the development lifecycle</a:t>
            </a:r>
          </a:p>
          <a:p>
            <a:pPr marL="685800" lvl="1" indent="-228600">
              <a:buFont typeface="+mj-lt"/>
              <a:buAutoNum type="arabicPeriod"/>
            </a:pPr>
            <a:r>
              <a:rPr lang="en-US" noProof="0" dirty="0"/>
              <a:t>A waterfall-like approach is unlikely to succeed</a:t>
            </a:r>
          </a:p>
          <a:p>
            <a:pPr marL="685800" lvl="1" indent="-228600">
              <a:buFont typeface="+mj-lt"/>
              <a:buAutoNum type="arabicPeriod"/>
            </a:pPr>
            <a:r>
              <a:rPr lang="en-US" noProof="0" dirty="0"/>
              <a:t>trace your requirements</a:t>
            </a:r>
          </a:p>
          <a:p>
            <a:pPr marL="228600" indent="-228600">
              <a:buFont typeface="+mj-lt"/>
              <a:buAutoNum type="arabicPeriod"/>
            </a:pPr>
            <a:r>
              <a:rPr lang="en-US" noProof="0" dirty="0"/>
              <a:t>Requirements are a means to an end, not a means to itself</a:t>
            </a:r>
          </a:p>
          <a:p>
            <a:pPr marL="685800" lvl="1" indent="-228600">
              <a:buFont typeface="+mj-lt"/>
              <a:buAutoNum type="arabicPeriod"/>
            </a:pPr>
            <a:r>
              <a:rPr lang="en-US" noProof="0" dirty="0"/>
              <a:t>This also means that effort in requirements must be justified</a:t>
            </a:r>
          </a:p>
          <a:p>
            <a:endParaRPr lang="en-SE" dirty="0"/>
          </a:p>
        </p:txBody>
      </p:sp>
      <p:sp>
        <p:nvSpPr>
          <p:cNvPr id="4" name="Slide Number Placeholder 3"/>
          <p:cNvSpPr>
            <a:spLocks noGrp="1"/>
          </p:cNvSpPr>
          <p:nvPr>
            <p:ph type="sldNum" sz="quarter" idx="5"/>
          </p:nvPr>
        </p:nvSpPr>
        <p:spPr/>
        <p:txBody>
          <a:bodyPr/>
          <a:lstStyle/>
          <a:p>
            <a:fld id="{871BD1A4-A35A-42D8-8DC8-6E0FF0A89021}" type="slidenum">
              <a:rPr lang="en-SE" smtClean="0"/>
              <a:t>42</a:t>
            </a:fld>
            <a:endParaRPr lang="en-SE"/>
          </a:p>
        </p:txBody>
      </p:sp>
    </p:spTree>
    <p:extLst>
      <p:ext uri="{BB962C8B-B14F-4D97-AF65-F5344CB8AC3E}">
        <p14:creationId xmlns:p14="http://schemas.microsoft.com/office/powerpoint/2010/main" val="892715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the end of the lecture, you should be able to</a:t>
            </a:r>
          </a:p>
          <a:p>
            <a:pPr marL="228600" indent="-228600">
              <a:buFont typeface="+mj-lt"/>
              <a:buAutoNum type="arabicPeriod"/>
            </a:pPr>
            <a:r>
              <a:rPr lang="en-US" dirty="0"/>
              <a:t>Understand the fundamentals of requirements engineering</a:t>
            </a:r>
          </a:p>
          <a:p>
            <a:pPr marL="228600" indent="-228600">
              <a:buFont typeface="+mj-lt"/>
              <a:buAutoNum type="arabicPeriod"/>
            </a:pPr>
            <a:r>
              <a:rPr lang="en-US" dirty="0"/>
              <a:t>Understand the impact of requirements engineering</a:t>
            </a:r>
          </a:p>
          <a:p>
            <a:pPr marL="228600" indent="-228600">
              <a:buFont typeface="+mj-lt"/>
              <a:buAutoNum type="arabicPeriod"/>
            </a:pPr>
            <a:r>
              <a:rPr lang="en-US" dirty="0"/>
              <a:t>Apply basic techniques to specify requirements</a:t>
            </a:r>
          </a:p>
          <a:p>
            <a:endParaRPr lang="en-SE" dirty="0"/>
          </a:p>
        </p:txBody>
      </p:sp>
      <p:sp>
        <p:nvSpPr>
          <p:cNvPr id="4" name="Slide Number Placeholder 3"/>
          <p:cNvSpPr>
            <a:spLocks noGrp="1"/>
          </p:cNvSpPr>
          <p:nvPr>
            <p:ph type="sldNum" sz="quarter" idx="5"/>
          </p:nvPr>
        </p:nvSpPr>
        <p:spPr/>
        <p:txBody>
          <a:bodyPr/>
          <a:lstStyle/>
          <a:p>
            <a:fld id="{871BD1A4-A35A-42D8-8DC8-6E0FF0A89021}" type="slidenum">
              <a:rPr lang="en-SE" smtClean="0"/>
              <a:t>4</a:t>
            </a:fld>
            <a:endParaRPr lang="en-SE"/>
          </a:p>
        </p:txBody>
      </p:sp>
    </p:spTree>
    <p:extLst>
      <p:ext uri="{BB962C8B-B14F-4D97-AF65-F5344CB8AC3E}">
        <p14:creationId xmlns:p14="http://schemas.microsoft.com/office/powerpoint/2010/main" val="1828975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noProof="0" dirty="0"/>
              <a:t>To understand requirements engineering, we need to begin by putting it on a map.</a:t>
            </a:r>
          </a:p>
          <a:p>
            <a:pPr marL="228600" indent="-228600">
              <a:buFont typeface="+mj-lt"/>
              <a:buAutoNum type="arabicPeriod"/>
            </a:pPr>
            <a:r>
              <a:rPr lang="en-US" noProof="0" dirty="0"/>
              <a:t>Implementation: producing source code, core activity in software engineering</a:t>
            </a:r>
          </a:p>
          <a:p>
            <a:pPr marL="228600" indent="-228600">
              <a:buFont typeface="+mj-lt"/>
              <a:buAutoNum type="arabicPeriod"/>
            </a:pPr>
            <a:r>
              <a:rPr lang="en-US" noProof="0" dirty="0"/>
              <a:t>Verification: verifying and validating the produced source code</a:t>
            </a:r>
          </a:p>
          <a:p>
            <a:pPr marL="228600" indent="-228600">
              <a:buFont typeface="+mj-lt"/>
              <a:buAutoNum type="arabicPeriod"/>
            </a:pPr>
            <a:r>
              <a:rPr lang="en-US" noProof="0" dirty="0"/>
              <a:t>Deployment: delivering the tested product to the customer</a:t>
            </a:r>
          </a:p>
          <a:p>
            <a:pPr marL="228600" indent="-228600">
              <a:buFont typeface="+mj-lt"/>
              <a:buAutoNum type="arabicPeriod"/>
            </a:pPr>
            <a:r>
              <a:rPr lang="en-US" noProof="0" dirty="0"/>
              <a:t>Architecture: basic plan of the software system</a:t>
            </a:r>
          </a:p>
          <a:p>
            <a:pPr marL="228600" indent="-228600">
              <a:buFont typeface="+mj-lt"/>
              <a:buAutoNum type="arabicPeriod"/>
            </a:pPr>
            <a:r>
              <a:rPr lang="en-US" noProof="0" dirty="0"/>
              <a:t>Requirements Engineering: where all begins</a:t>
            </a:r>
          </a:p>
          <a:p>
            <a:endParaRPr lang="en-SE" dirty="0"/>
          </a:p>
        </p:txBody>
      </p:sp>
      <p:sp>
        <p:nvSpPr>
          <p:cNvPr id="4" name="Slide Number Placeholder 3"/>
          <p:cNvSpPr>
            <a:spLocks noGrp="1"/>
          </p:cNvSpPr>
          <p:nvPr>
            <p:ph type="sldNum" sz="quarter" idx="5"/>
          </p:nvPr>
        </p:nvSpPr>
        <p:spPr/>
        <p:txBody>
          <a:bodyPr/>
          <a:lstStyle/>
          <a:p>
            <a:fld id="{871BD1A4-A35A-42D8-8DC8-6E0FF0A89021}" type="slidenum">
              <a:rPr lang="en-SE" smtClean="0"/>
              <a:t>7</a:t>
            </a:fld>
            <a:endParaRPr lang="en-SE"/>
          </a:p>
        </p:txBody>
      </p:sp>
    </p:spTree>
    <p:extLst>
      <p:ext uri="{BB962C8B-B14F-4D97-AF65-F5344CB8AC3E}">
        <p14:creationId xmlns:p14="http://schemas.microsoft.com/office/powerpoint/2010/main" val="24486520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(Definitions)</a:t>
            </a:r>
          </a:p>
          <a:p>
            <a:r>
              <a:rPr lang="en-US" dirty="0"/>
              <a:t>Be aware of the distinction between a requirement and a requirements artifact</a:t>
            </a:r>
          </a:p>
          <a:p>
            <a:endParaRPr lang="sv-SE" dirty="0"/>
          </a:p>
          <a:p>
            <a:r>
              <a:rPr lang="sv-SE" dirty="0"/>
              <a:t>(</a:t>
            </a:r>
            <a:r>
              <a:rPr lang="sv-SE" dirty="0" err="1"/>
              <a:t>Exemplary</a:t>
            </a:r>
            <a:r>
              <a:rPr lang="sv-SE" dirty="0"/>
              <a:t> </a:t>
            </a:r>
            <a:r>
              <a:rPr lang="sv-SE" dirty="0" err="1"/>
              <a:t>requirements</a:t>
            </a:r>
            <a:r>
              <a:rPr lang="sv-SE" dirty="0"/>
              <a:t>)</a:t>
            </a:r>
          </a:p>
          <a:p>
            <a:endParaRPr lang="en-SE" dirty="0"/>
          </a:p>
        </p:txBody>
      </p:sp>
      <p:sp>
        <p:nvSpPr>
          <p:cNvPr id="4" name="Slide Number Placeholder 3"/>
          <p:cNvSpPr>
            <a:spLocks noGrp="1"/>
          </p:cNvSpPr>
          <p:nvPr>
            <p:ph type="sldNum" sz="quarter" idx="5"/>
          </p:nvPr>
        </p:nvSpPr>
        <p:spPr/>
        <p:txBody>
          <a:bodyPr/>
          <a:lstStyle/>
          <a:p>
            <a:fld id="{871BD1A4-A35A-42D8-8DC8-6E0FF0A89021}" type="slidenum">
              <a:rPr lang="en-SE" smtClean="0"/>
              <a:t>8</a:t>
            </a:fld>
            <a:endParaRPr lang="en-SE"/>
          </a:p>
        </p:txBody>
      </p:sp>
    </p:spTree>
    <p:extLst>
      <p:ext uri="{BB962C8B-B14F-4D97-AF65-F5344CB8AC3E}">
        <p14:creationId xmlns:p14="http://schemas.microsoft.com/office/powerpoint/2010/main" val="2828672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Another important concept: levels of abstraction</a:t>
            </a:r>
          </a:p>
          <a:p>
            <a:endParaRPr lang="en-US" noProof="0" dirty="0"/>
          </a:p>
          <a:p>
            <a:r>
              <a:rPr lang="en-US" noProof="0" dirty="0"/>
              <a:t>Important to know because different statement may refer to the same thing on different levels</a:t>
            </a:r>
          </a:p>
          <a:p>
            <a:endParaRPr lang="en-SE" dirty="0"/>
          </a:p>
        </p:txBody>
      </p:sp>
      <p:sp>
        <p:nvSpPr>
          <p:cNvPr id="4" name="Slide Number Placeholder 3"/>
          <p:cNvSpPr>
            <a:spLocks noGrp="1"/>
          </p:cNvSpPr>
          <p:nvPr>
            <p:ph type="sldNum" sz="quarter" idx="5"/>
          </p:nvPr>
        </p:nvSpPr>
        <p:spPr/>
        <p:txBody>
          <a:bodyPr/>
          <a:lstStyle/>
          <a:p>
            <a:fld id="{871BD1A4-A35A-42D8-8DC8-6E0FF0A89021}" type="slidenum">
              <a:rPr lang="en-SE" smtClean="0"/>
              <a:t>10</a:t>
            </a:fld>
            <a:endParaRPr lang="en-SE"/>
          </a:p>
        </p:txBody>
      </p:sp>
    </p:spTree>
    <p:extLst>
      <p:ext uri="{BB962C8B-B14F-4D97-AF65-F5344CB8AC3E}">
        <p14:creationId xmlns:p14="http://schemas.microsoft.com/office/powerpoint/2010/main" val="642335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noProof="0" dirty="0"/>
              <a:t>A popular framework for thinking about levels of abstraction: three levels</a:t>
            </a:r>
          </a:p>
          <a:p>
            <a:pPr marL="228600" indent="-228600">
              <a:buFont typeface="+mj-lt"/>
              <a:buAutoNum type="arabicPeriod"/>
            </a:pPr>
            <a:r>
              <a:rPr lang="en-US" noProof="0" dirty="0"/>
              <a:t>Context layer (why does one have interest in the system under development?): containing project scope, stakeholders, goals</a:t>
            </a:r>
          </a:p>
          <a:p>
            <a:pPr marL="228600" indent="-228600">
              <a:buFont typeface="+mj-lt"/>
              <a:buAutoNum type="arabicPeriod"/>
            </a:pPr>
            <a:r>
              <a:rPr lang="en-US" noProof="0" dirty="0"/>
              <a:t>Requirements layer (what does one do with the system under development?): containing requirements</a:t>
            </a:r>
          </a:p>
          <a:p>
            <a:pPr marL="228600" indent="-228600">
              <a:buFont typeface="+mj-lt"/>
              <a:buAutoNum type="arabicPeriod"/>
            </a:pPr>
            <a:r>
              <a:rPr lang="en-US" noProof="0" dirty="0"/>
              <a:t>System layer (how does the system under development work?): containing system specifications</a:t>
            </a:r>
          </a:p>
          <a:p>
            <a:pPr marL="228600" indent="-228600">
              <a:buFont typeface="+mj-lt"/>
              <a:buAutoNum type="arabicPeriod"/>
            </a:pPr>
            <a:endParaRPr lang="en-US" noProof="0" dirty="0"/>
          </a:p>
          <a:p>
            <a:pPr marL="0" indent="0">
              <a:buFont typeface="+mj-lt"/>
              <a:buNone/>
            </a:pPr>
            <a:r>
              <a:rPr lang="en-US" noProof="0" dirty="0"/>
              <a:t>Context &amp; requirements layer are in scope of requirements engineering, the system layer not</a:t>
            </a:r>
          </a:p>
          <a:p>
            <a:pPr marL="0" indent="0">
              <a:buFont typeface="+mj-lt"/>
              <a:buNone/>
            </a:pPr>
            <a:endParaRPr lang="en-US" noProof="0" dirty="0"/>
          </a:p>
          <a:p>
            <a:pPr marL="0" indent="0">
              <a:buFont typeface="+mj-lt"/>
              <a:buNone/>
            </a:pPr>
            <a:r>
              <a:rPr lang="en-US" noProof="0" dirty="0"/>
              <a:t>Another way to think about it: black- vs. glass-box view</a:t>
            </a:r>
          </a:p>
          <a:p>
            <a:pPr marL="171450" indent="-171450">
              <a:buFont typeface="Arial" panose="020B0604020202020204" pitchFamily="34" charset="0"/>
              <a:buChar char="•"/>
            </a:pPr>
            <a:r>
              <a:rPr lang="en-US" noProof="0" dirty="0"/>
              <a:t>Black-box: no information about the internals of a system</a:t>
            </a:r>
          </a:p>
          <a:p>
            <a:pPr marL="171450" indent="-171450">
              <a:buFont typeface="Arial" panose="020B0604020202020204" pitchFamily="34" charset="0"/>
              <a:buChar char="•"/>
            </a:pPr>
            <a:r>
              <a:rPr lang="en-US" noProof="0" dirty="0"/>
              <a:t>Glass-box: detailed look “under the hood”</a:t>
            </a:r>
          </a:p>
          <a:p>
            <a:endParaRPr lang="en-SE" dirty="0"/>
          </a:p>
        </p:txBody>
      </p:sp>
      <p:sp>
        <p:nvSpPr>
          <p:cNvPr id="4" name="Slide Number Placeholder 3"/>
          <p:cNvSpPr>
            <a:spLocks noGrp="1"/>
          </p:cNvSpPr>
          <p:nvPr>
            <p:ph type="sldNum" sz="quarter" idx="5"/>
          </p:nvPr>
        </p:nvSpPr>
        <p:spPr/>
        <p:txBody>
          <a:bodyPr/>
          <a:lstStyle/>
          <a:p>
            <a:fld id="{871BD1A4-A35A-42D8-8DC8-6E0FF0A89021}" type="slidenum">
              <a:rPr lang="en-SE" smtClean="0"/>
              <a:t>11</a:t>
            </a:fld>
            <a:endParaRPr lang="en-SE"/>
          </a:p>
        </p:txBody>
      </p:sp>
    </p:spTree>
    <p:extLst>
      <p:ext uri="{BB962C8B-B14F-4D97-AF65-F5344CB8AC3E}">
        <p14:creationId xmlns:p14="http://schemas.microsoft.com/office/powerpoint/2010/main" val="3850437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Consider a potential defect: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t>An underspecified requirement might be caused by a lack of communication (the requirements author assumed it was clear)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t>This requirement results in a suboptimal architecture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t>Which produces a faulty implementation (which might be compliant to the requirements artifact, but not to the actual requirement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t>The test cases mislead that the system is doing fine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t>But in the end an unsatisfying product is deployed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noProof="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noProof="0" dirty="0"/>
              <a:t>The cost of removing a defect from each type of artifact increases the further it progresses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t>Fixing a requirements artifact is a matter of rewriting some sentences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t>Fixing a product is a matter of redoing the whole development process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The cost of removing defects from artifacts scales approximately by factor 10.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That means: most defects are easiest to fix in the requirements engineering phase</a:t>
            </a:r>
          </a:p>
          <a:p>
            <a:endParaRPr lang="en-SE" dirty="0"/>
          </a:p>
        </p:txBody>
      </p:sp>
      <p:sp>
        <p:nvSpPr>
          <p:cNvPr id="4" name="Slide Number Placeholder 3"/>
          <p:cNvSpPr>
            <a:spLocks noGrp="1"/>
          </p:cNvSpPr>
          <p:nvPr>
            <p:ph type="sldNum" sz="quarter" idx="5"/>
          </p:nvPr>
        </p:nvSpPr>
        <p:spPr/>
        <p:txBody>
          <a:bodyPr/>
          <a:lstStyle/>
          <a:p>
            <a:fld id="{871BD1A4-A35A-42D8-8DC8-6E0FF0A89021}" type="slidenum">
              <a:rPr lang="en-SE" smtClean="0"/>
              <a:t>13</a:t>
            </a:fld>
            <a:endParaRPr lang="en-SE"/>
          </a:p>
        </p:txBody>
      </p:sp>
    </p:spTree>
    <p:extLst>
      <p:ext uri="{BB962C8B-B14F-4D97-AF65-F5344CB8AC3E}">
        <p14:creationId xmlns:p14="http://schemas.microsoft.com/office/powerpoint/2010/main" val="1393286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To grasp another dimension of the importance of requirements, understand the problem- vs. solution space.</a:t>
            </a:r>
          </a:p>
          <a:p>
            <a:endParaRPr lang="en-US" noProof="0" dirty="0"/>
          </a:p>
          <a:p>
            <a:r>
              <a:rPr lang="en-US" dirty="0"/>
              <a:t>A ”space” in this sense describes a set of statements. We differentiate the following two spaces:</a:t>
            </a:r>
          </a:p>
          <a:p>
            <a:pPr marL="171450" indent="-171450">
              <a:buFont typeface="Arial" panose="020B0604020202020204" pitchFamily="34" charset="0"/>
              <a:buChar char="•"/>
            </a:pPr>
            <a:r>
              <a:rPr lang="en-US" b="1" dirty="0"/>
              <a:t>Problem-space</a:t>
            </a:r>
            <a:r>
              <a:rPr lang="en-US" dirty="0"/>
              <a:t>: identifies the context (why?) and requirements (what?) of a system</a:t>
            </a:r>
          </a:p>
          <a:p>
            <a:pPr marL="171450" indent="-171450">
              <a:buFont typeface="Arial" panose="020B0604020202020204" pitchFamily="34" charset="0"/>
              <a:buChar char="•"/>
            </a:pPr>
            <a:r>
              <a:rPr lang="en-US" b="1" dirty="0"/>
              <a:t>Solution-space</a:t>
            </a:r>
            <a:r>
              <a:rPr lang="en-US" dirty="0"/>
              <a:t>: identifies the solution concept and realization (how?) of a system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another way of grouping the previously mentioned levels of abstraction.</a:t>
            </a:r>
          </a:p>
          <a:p>
            <a:endParaRPr lang="en-SE" dirty="0"/>
          </a:p>
        </p:txBody>
      </p:sp>
      <p:sp>
        <p:nvSpPr>
          <p:cNvPr id="4" name="Slide Number Placeholder 3"/>
          <p:cNvSpPr>
            <a:spLocks noGrp="1"/>
          </p:cNvSpPr>
          <p:nvPr>
            <p:ph type="sldNum" sz="quarter" idx="5"/>
          </p:nvPr>
        </p:nvSpPr>
        <p:spPr/>
        <p:txBody>
          <a:bodyPr/>
          <a:lstStyle/>
          <a:p>
            <a:fld id="{871BD1A4-A35A-42D8-8DC8-6E0FF0A89021}" type="slidenum">
              <a:rPr lang="en-SE" smtClean="0"/>
              <a:t>14</a:t>
            </a:fld>
            <a:endParaRPr lang="en-SE"/>
          </a:p>
        </p:txBody>
      </p:sp>
    </p:spTree>
    <p:extLst>
      <p:ext uri="{BB962C8B-B14F-4D97-AF65-F5344CB8AC3E}">
        <p14:creationId xmlns:p14="http://schemas.microsoft.com/office/powerpoint/2010/main" val="3846788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It should be clear: having requirements specified is desirable.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Challenge: those requirements must be free of defects,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t>Otherwise: scaling cost for removing defects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t>(not having requirements at all is a defect in itself)</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noProof="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noProof="0" dirty="0"/>
              <a:t>Approach: incrementally elicit and refine requirements -&gt; purpose of requirements engineering</a:t>
            </a:r>
          </a:p>
          <a:p>
            <a:endParaRPr lang="en-SE" dirty="0"/>
          </a:p>
        </p:txBody>
      </p:sp>
      <p:sp>
        <p:nvSpPr>
          <p:cNvPr id="4" name="Slide Number Placeholder 3"/>
          <p:cNvSpPr>
            <a:spLocks noGrp="1"/>
          </p:cNvSpPr>
          <p:nvPr>
            <p:ph type="sldNum" sz="quarter" idx="5"/>
          </p:nvPr>
        </p:nvSpPr>
        <p:spPr/>
        <p:txBody>
          <a:bodyPr/>
          <a:lstStyle/>
          <a:p>
            <a:fld id="{871BD1A4-A35A-42D8-8DC8-6E0FF0A89021}" type="slidenum">
              <a:rPr lang="en-SE" smtClean="0"/>
              <a:t>19</a:t>
            </a:fld>
            <a:endParaRPr lang="en-SE"/>
          </a:p>
        </p:txBody>
      </p:sp>
    </p:spTree>
    <p:extLst>
      <p:ext uri="{BB962C8B-B14F-4D97-AF65-F5344CB8AC3E}">
        <p14:creationId xmlns:p14="http://schemas.microsoft.com/office/powerpoint/2010/main" val="2370124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C0233-E066-6D9C-BE1B-C04BD42C0D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E"/>
          </a:p>
        </p:txBody>
      </p:sp>
      <p:sp>
        <p:nvSpPr>
          <p:cNvPr id="3" name="Subtitle 2">
            <a:extLst>
              <a:ext uri="{FF2B5EF4-FFF2-40B4-BE49-F238E27FC236}">
                <a16:creationId xmlns:a16="http://schemas.microsoft.com/office/drawing/2014/main" id="{F826C7AE-9F37-3786-B4D4-D1ADC41E64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E"/>
          </a:p>
        </p:txBody>
      </p:sp>
      <p:sp>
        <p:nvSpPr>
          <p:cNvPr id="4" name="Date Placeholder 3">
            <a:extLst>
              <a:ext uri="{FF2B5EF4-FFF2-40B4-BE49-F238E27FC236}">
                <a16:creationId xmlns:a16="http://schemas.microsoft.com/office/drawing/2014/main" id="{2C300B92-6986-74F8-EDAD-E0CCDB43D4BE}"/>
              </a:ext>
            </a:extLst>
          </p:cNvPr>
          <p:cNvSpPr>
            <a:spLocks noGrp="1"/>
          </p:cNvSpPr>
          <p:nvPr>
            <p:ph type="dt" sz="half" idx="10"/>
          </p:nvPr>
        </p:nvSpPr>
        <p:spPr/>
        <p:txBody>
          <a:bodyPr/>
          <a:lstStyle/>
          <a:p>
            <a:fld id="{69B04801-B556-413C-BF9D-482BD3CC5A95}" type="datetime1">
              <a:rPr lang="de-DE" smtClean="0"/>
              <a:t>11.06.2025</a:t>
            </a:fld>
            <a:endParaRPr lang="en-SE"/>
          </a:p>
        </p:txBody>
      </p:sp>
      <p:sp>
        <p:nvSpPr>
          <p:cNvPr id="5" name="Footer Placeholder 4">
            <a:extLst>
              <a:ext uri="{FF2B5EF4-FFF2-40B4-BE49-F238E27FC236}">
                <a16:creationId xmlns:a16="http://schemas.microsoft.com/office/drawing/2014/main" id="{3915F157-2D09-016E-FF77-E85ECB29E5C1}"/>
              </a:ext>
            </a:extLst>
          </p:cNvPr>
          <p:cNvSpPr>
            <a:spLocks noGrp="1"/>
          </p:cNvSpPr>
          <p:nvPr>
            <p:ph type="ftr" sz="quarter" idx="11"/>
          </p:nvPr>
        </p:nvSpPr>
        <p:spPr/>
        <p:txBody>
          <a:bodyPr/>
          <a:lstStyle/>
          <a:p>
            <a:r>
              <a:rPr lang="en-US"/>
              <a:t>Requirements Engineering Fundamentals</a:t>
            </a:r>
            <a:endParaRPr lang="en-SE"/>
          </a:p>
        </p:txBody>
      </p:sp>
      <p:sp>
        <p:nvSpPr>
          <p:cNvPr id="6" name="Slide Number Placeholder 5">
            <a:extLst>
              <a:ext uri="{FF2B5EF4-FFF2-40B4-BE49-F238E27FC236}">
                <a16:creationId xmlns:a16="http://schemas.microsoft.com/office/drawing/2014/main" id="{ABDE6CAB-0E74-74D3-3868-CFE3C64EC521}"/>
              </a:ext>
            </a:extLst>
          </p:cNvPr>
          <p:cNvSpPr>
            <a:spLocks noGrp="1"/>
          </p:cNvSpPr>
          <p:nvPr>
            <p:ph type="sldNum" sz="quarter" idx="12"/>
          </p:nvPr>
        </p:nvSpPr>
        <p:spPr/>
        <p:txBody>
          <a:bodyPr/>
          <a:lstStyle/>
          <a:p>
            <a:fld id="{5DE25AE5-FEAD-441B-BB85-3E3BABBF875D}" type="slidenum">
              <a:rPr lang="en-SE" smtClean="0"/>
              <a:t>‹#›</a:t>
            </a:fld>
            <a:endParaRPr lang="en-SE"/>
          </a:p>
        </p:txBody>
      </p:sp>
    </p:spTree>
    <p:extLst>
      <p:ext uri="{BB962C8B-B14F-4D97-AF65-F5344CB8AC3E}">
        <p14:creationId xmlns:p14="http://schemas.microsoft.com/office/powerpoint/2010/main" val="2062370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6AABF-05C5-2628-BD0D-FC7D8D624430}"/>
              </a:ext>
            </a:extLst>
          </p:cNvPr>
          <p:cNvSpPr>
            <a:spLocks noGrp="1"/>
          </p:cNvSpPr>
          <p:nvPr>
            <p:ph type="title"/>
          </p:nvPr>
        </p:nvSpPr>
        <p:spPr/>
        <p:txBody>
          <a:bodyPr/>
          <a:lstStyle/>
          <a:p>
            <a:r>
              <a:rPr lang="en-US"/>
              <a:t>Click to edit Master title style</a:t>
            </a:r>
            <a:endParaRPr lang="en-SE"/>
          </a:p>
        </p:txBody>
      </p:sp>
      <p:sp>
        <p:nvSpPr>
          <p:cNvPr id="3" name="Vertical Text Placeholder 2">
            <a:extLst>
              <a:ext uri="{FF2B5EF4-FFF2-40B4-BE49-F238E27FC236}">
                <a16:creationId xmlns:a16="http://schemas.microsoft.com/office/drawing/2014/main" id="{BCD606DE-E519-4CAE-4C91-E713383B95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4" name="Date Placeholder 3">
            <a:extLst>
              <a:ext uri="{FF2B5EF4-FFF2-40B4-BE49-F238E27FC236}">
                <a16:creationId xmlns:a16="http://schemas.microsoft.com/office/drawing/2014/main" id="{69D79104-35E7-1EDD-B323-A2090296F09B}"/>
              </a:ext>
            </a:extLst>
          </p:cNvPr>
          <p:cNvSpPr>
            <a:spLocks noGrp="1"/>
          </p:cNvSpPr>
          <p:nvPr>
            <p:ph type="dt" sz="half" idx="10"/>
          </p:nvPr>
        </p:nvSpPr>
        <p:spPr/>
        <p:txBody>
          <a:bodyPr/>
          <a:lstStyle/>
          <a:p>
            <a:fld id="{6A066AAA-A883-40E0-852D-084178ADDC22}" type="datetime1">
              <a:rPr lang="de-DE" smtClean="0"/>
              <a:t>11.06.2025</a:t>
            </a:fld>
            <a:endParaRPr lang="en-SE"/>
          </a:p>
        </p:txBody>
      </p:sp>
      <p:sp>
        <p:nvSpPr>
          <p:cNvPr id="5" name="Footer Placeholder 4">
            <a:extLst>
              <a:ext uri="{FF2B5EF4-FFF2-40B4-BE49-F238E27FC236}">
                <a16:creationId xmlns:a16="http://schemas.microsoft.com/office/drawing/2014/main" id="{6BC503F5-37BF-C3D5-7049-EE68D05C4DED}"/>
              </a:ext>
            </a:extLst>
          </p:cNvPr>
          <p:cNvSpPr>
            <a:spLocks noGrp="1"/>
          </p:cNvSpPr>
          <p:nvPr>
            <p:ph type="ftr" sz="quarter" idx="11"/>
          </p:nvPr>
        </p:nvSpPr>
        <p:spPr/>
        <p:txBody>
          <a:bodyPr/>
          <a:lstStyle/>
          <a:p>
            <a:r>
              <a:rPr lang="en-US"/>
              <a:t>Requirements Engineering Fundamentals</a:t>
            </a:r>
            <a:endParaRPr lang="en-SE"/>
          </a:p>
        </p:txBody>
      </p:sp>
      <p:sp>
        <p:nvSpPr>
          <p:cNvPr id="6" name="Slide Number Placeholder 5">
            <a:extLst>
              <a:ext uri="{FF2B5EF4-FFF2-40B4-BE49-F238E27FC236}">
                <a16:creationId xmlns:a16="http://schemas.microsoft.com/office/drawing/2014/main" id="{8B51EF0E-AB94-2B8F-4B12-71CD787BF3CB}"/>
              </a:ext>
            </a:extLst>
          </p:cNvPr>
          <p:cNvSpPr>
            <a:spLocks noGrp="1"/>
          </p:cNvSpPr>
          <p:nvPr>
            <p:ph type="sldNum" sz="quarter" idx="12"/>
          </p:nvPr>
        </p:nvSpPr>
        <p:spPr/>
        <p:txBody>
          <a:bodyPr/>
          <a:lstStyle/>
          <a:p>
            <a:fld id="{5DE25AE5-FEAD-441B-BB85-3E3BABBF875D}" type="slidenum">
              <a:rPr lang="en-SE" smtClean="0"/>
              <a:t>‹#›</a:t>
            </a:fld>
            <a:endParaRPr lang="en-SE"/>
          </a:p>
        </p:txBody>
      </p:sp>
    </p:spTree>
    <p:extLst>
      <p:ext uri="{BB962C8B-B14F-4D97-AF65-F5344CB8AC3E}">
        <p14:creationId xmlns:p14="http://schemas.microsoft.com/office/powerpoint/2010/main" val="1497394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8194BD-3D96-D4F5-3668-F50FFFE31CC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E"/>
          </a:p>
        </p:txBody>
      </p:sp>
      <p:sp>
        <p:nvSpPr>
          <p:cNvPr id="3" name="Vertical Text Placeholder 2">
            <a:extLst>
              <a:ext uri="{FF2B5EF4-FFF2-40B4-BE49-F238E27FC236}">
                <a16:creationId xmlns:a16="http://schemas.microsoft.com/office/drawing/2014/main" id="{F73708DC-9200-6CB4-9AE7-A6EB54F21A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4" name="Date Placeholder 3">
            <a:extLst>
              <a:ext uri="{FF2B5EF4-FFF2-40B4-BE49-F238E27FC236}">
                <a16:creationId xmlns:a16="http://schemas.microsoft.com/office/drawing/2014/main" id="{49565650-E004-CB16-DE10-CB475A948BC6}"/>
              </a:ext>
            </a:extLst>
          </p:cNvPr>
          <p:cNvSpPr>
            <a:spLocks noGrp="1"/>
          </p:cNvSpPr>
          <p:nvPr>
            <p:ph type="dt" sz="half" idx="10"/>
          </p:nvPr>
        </p:nvSpPr>
        <p:spPr/>
        <p:txBody>
          <a:bodyPr/>
          <a:lstStyle/>
          <a:p>
            <a:fld id="{F36AAE35-91D4-455F-B209-14B9E6352996}" type="datetime1">
              <a:rPr lang="de-DE" smtClean="0"/>
              <a:t>11.06.2025</a:t>
            </a:fld>
            <a:endParaRPr lang="en-SE"/>
          </a:p>
        </p:txBody>
      </p:sp>
      <p:sp>
        <p:nvSpPr>
          <p:cNvPr id="5" name="Footer Placeholder 4">
            <a:extLst>
              <a:ext uri="{FF2B5EF4-FFF2-40B4-BE49-F238E27FC236}">
                <a16:creationId xmlns:a16="http://schemas.microsoft.com/office/drawing/2014/main" id="{E5FDB409-80B9-6580-14E9-80D7F1C6AE71}"/>
              </a:ext>
            </a:extLst>
          </p:cNvPr>
          <p:cNvSpPr>
            <a:spLocks noGrp="1"/>
          </p:cNvSpPr>
          <p:nvPr>
            <p:ph type="ftr" sz="quarter" idx="11"/>
          </p:nvPr>
        </p:nvSpPr>
        <p:spPr/>
        <p:txBody>
          <a:bodyPr/>
          <a:lstStyle/>
          <a:p>
            <a:r>
              <a:rPr lang="en-US"/>
              <a:t>Requirements Engineering Fundamentals</a:t>
            </a:r>
            <a:endParaRPr lang="en-SE"/>
          </a:p>
        </p:txBody>
      </p:sp>
      <p:sp>
        <p:nvSpPr>
          <p:cNvPr id="6" name="Slide Number Placeholder 5">
            <a:extLst>
              <a:ext uri="{FF2B5EF4-FFF2-40B4-BE49-F238E27FC236}">
                <a16:creationId xmlns:a16="http://schemas.microsoft.com/office/drawing/2014/main" id="{1C8DDE64-C943-4D43-ED91-A4729A99CA31}"/>
              </a:ext>
            </a:extLst>
          </p:cNvPr>
          <p:cNvSpPr>
            <a:spLocks noGrp="1"/>
          </p:cNvSpPr>
          <p:nvPr>
            <p:ph type="sldNum" sz="quarter" idx="12"/>
          </p:nvPr>
        </p:nvSpPr>
        <p:spPr/>
        <p:txBody>
          <a:bodyPr/>
          <a:lstStyle/>
          <a:p>
            <a:fld id="{5DE25AE5-FEAD-441B-BB85-3E3BABBF875D}" type="slidenum">
              <a:rPr lang="en-SE" smtClean="0"/>
              <a:t>‹#›</a:t>
            </a:fld>
            <a:endParaRPr lang="en-SE"/>
          </a:p>
        </p:txBody>
      </p:sp>
    </p:spTree>
    <p:extLst>
      <p:ext uri="{BB962C8B-B14F-4D97-AF65-F5344CB8AC3E}">
        <p14:creationId xmlns:p14="http://schemas.microsoft.com/office/powerpoint/2010/main" val="3709582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BF096-E057-14CF-A347-58580D1403DA}"/>
              </a:ext>
            </a:extLst>
          </p:cNvPr>
          <p:cNvSpPr>
            <a:spLocks noGrp="1"/>
          </p:cNvSpPr>
          <p:nvPr>
            <p:ph type="title"/>
          </p:nvPr>
        </p:nvSpPr>
        <p:spPr/>
        <p:txBody>
          <a:bodyPr/>
          <a:lstStyle/>
          <a:p>
            <a:r>
              <a:rPr lang="en-US"/>
              <a:t>Click to edit Master title style</a:t>
            </a:r>
            <a:endParaRPr lang="en-SE"/>
          </a:p>
        </p:txBody>
      </p:sp>
      <p:sp>
        <p:nvSpPr>
          <p:cNvPr id="3" name="Content Placeholder 2">
            <a:extLst>
              <a:ext uri="{FF2B5EF4-FFF2-40B4-BE49-F238E27FC236}">
                <a16:creationId xmlns:a16="http://schemas.microsoft.com/office/drawing/2014/main" id="{B584BA57-3914-A4C1-DED6-A1A41F7C80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4" name="Date Placeholder 3">
            <a:extLst>
              <a:ext uri="{FF2B5EF4-FFF2-40B4-BE49-F238E27FC236}">
                <a16:creationId xmlns:a16="http://schemas.microsoft.com/office/drawing/2014/main" id="{D6497777-C35C-E589-62CA-6CF1016FF0A9}"/>
              </a:ext>
            </a:extLst>
          </p:cNvPr>
          <p:cNvSpPr>
            <a:spLocks noGrp="1"/>
          </p:cNvSpPr>
          <p:nvPr>
            <p:ph type="dt" sz="half" idx="10"/>
          </p:nvPr>
        </p:nvSpPr>
        <p:spPr/>
        <p:txBody>
          <a:bodyPr/>
          <a:lstStyle/>
          <a:p>
            <a:fld id="{1F2F2119-F3A9-4F6E-AD7E-813B13317C26}" type="datetime1">
              <a:rPr lang="de-DE" smtClean="0"/>
              <a:t>11.06.2025</a:t>
            </a:fld>
            <a:endParaRPr lang="en-SE"/>
          </a:p>
        </p:txBody>
      </p:sp>
      <p:sp>
        <p:nvSpPr>
          <p:cNvPr id="5" name="Footer Placeholder 4">
            <a:extLst>
              <a:ext uri="{FF2B5EF4-FFF2-40B4-BE49-F238E27FC236}">
                <a16:creationId xmlns:a16="http://schemas.microsoft.com/office/drawing/2014/main" id="{FE5EEDE2-E0BD-2912-04CF-FA3899C58738}"/>
              </a:ext>
            </a:extLst>
          </p:cNvPr>
          <p:cNvSpPr>
            <a:spLocks noGrp="1"/>
          </p:cNvSpPr>
          <p:nvPr>
            <p:ph type="ftr" sz="quarter" idx="11"/>
          </p:nvPr>
        </p:nvSpPr>
        <p:spPr/>
        <p:txBody>
          <a:bodyPr/>
          <a:lstStyle/>
          <a:p>
            <a:r>
              <a:rPr lang="en-US"/>
              <a:t>Requirements Engineering Fundamentals</a:t>
            </a:r>
            <a:endParaRPr lang="en-SE"/>
          </a:p>
        </p:txBody>
      </p:sp>
      <p:sp>
        <p:nvSpPr>
          <p:cNvPr id="6" name="Slide Number Placeholder 5">
            <a:extLst>
              <a:ext uri="{FF2B5EF4-FFF2-40B4-BE49-F238E27FC236}">
                <a16:creationId xmlns:a16="http://schemas.microsoft.com/office/drawing/2014/main" id="{DCBC1FE2-C3F4-D34F-636D-BA210B1C34A2}"/>
              </a:ext>
            </a:extLst>
          </p:cNvPr>
          <p:cNvSpPr>
            <a:spLocks noGrp="1"/>
          </p:cNvSpPr>
          <p:nvPr>
            <p:ph type="sldNum" sz="quarter" idx="12"/>
          </p:nvPr>
        </p:nvSpPr>
        <p:spPr/>
        <p:txBody>
          <a:bodyPr/>
          <a:lstStyle/>
          <a:p>
            <a:fld id="{5DE25AE5-FEAD-441B-BB85-3E3BABBF875D}" type="slidenum">
              <a:rPr lang="en-SE" smtClean="0"/>
              <a:t>‹#›</a:t>
            </a:fld>
            <a:endParaRPr lang="en-SE"/>
          </a:p>
        </p:txBody>
      </p:sp>
      <p:pic>
        <p:nvPicPr>
          <p:cNvPr id="8" name="Picture 7" descr="Avancez logo of Chalmers University of Technology">
            <a:extLst>
              <a:ext uri="{FF2B5EF4-FFF2-40B4-BE49-F238E27FC236}">
                <a16:creationId xmlns:a16="http://schemas.microsoft.com/office/drawing/2014/main" id="{BD1EFE99-1BBB-C8A0-C492-B2857EAE85B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33079" y="135959"/>
            <a:ext cx="2869841" cy="780953"/>
          </a:xfrm>
          <a:prstGeom prst="rect">
            <a:avLst/>
          </a:prstGeom>
        </p:spPr>
      </p:pic>
    </p:spTree>
    <p:extLst>
      <p:ext uri="{BB962C8B-B14F-4D97-AF65-F5344CB8AC3E}">
        <p14:creationId xmlns:p14="http://schemas.microsoft.com/office/powerpoint/2010/main" val="2500060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DB8C9-C40C-925B-910D-8D5633C211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E"/>
          </a:p>
        </p:txBody>
      </p:sp>
      <p:sp>
        <p:nvSpPr>
          <p:cNvPr id="3" name="Text Placeholder 2">
            <a:extLst>
              <a:ext uri="{FF2B5EF4-FFF2-40B4-BE49-F238E27FC236}">
                <a16:creationId xmlns:a16="http://schemas.microsoft.com/office/drawing/2014/main" id="{3D7813EA-4AEC-5656-CFA8-144BA8361A1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C1A65A-286D-BE59-CBF2-1329A62C5DB9}"/>
              </a:ext>
            </a:extLst>
          </p:cNvPr>
          <p:cNvSpPr>
            <a:spLocks noGrp="1"/>
          </p:cNvSpPr>
          <p:nvPr>
            <p:ph type="dt" sz="half" idx="10"/>
          </p:nvPr>
        </p:nvSpPr>
        <p:spPr/>
        <p:txBody>
          <a:bodyPr/>
          <a:lstStyle/>
          <a:p>
            <a:fld id="{7BFAF046-CBD9-40FC-84E8-68CEAA7F8AF8}" type="datetime1">
              <a:rPr lang="de-DE" smtClean="0"/>
              <a:t>11.06.2025</a:t>
            </a:fld>
            <a:endParaRPr lang="en-SE"/>
          </a:p>
        </p:txBody>
      </p:sp>
      <p:sp>
        <p:nvSpPr>
          <p:cNvPr id="5" name="Footer Placeholder 4">
            <a:extLst>
              <a:ext uri="{FF2B5EF4-FFF2-40B4-BE49-F238E27FC236}">
                <a16:creationId xmlns:a16="http://schemas.microsoft.com/office/drawing/2014/main" id="{C832CA6B-ED05-A3D7-AF15-59EB9452271E}"/>
              </a:ext>
            </a:extLst>
          </p:cNvPr>
          <p:cNvSpPr>
            <a:spLocks noGrp="1"/>
          </p:cNvSpPr>
          <p:nvPr>
            <p:ph type="ftr" sz="quarter" idx="11"/>
          </p:nvPr>
        </p:nvSpPr>
        <p:spPr/>
        <p:txBody>
          <a:bodyPr/>
          <a:lstStyle/>
          <a:p>
            <a:r>
              <a:rPr lang="en-US"/>
              <a:t>Requirements Engineering Fundamentals</a:t>
            </a:r>
            <a:endParaRPr lang="en-SE"/>
          </a:p>
        </p:txBody>
      </p:sp>
      <p:sp>
        <p:nvSpPr>
          <p:cNvPr id="6" name="Slide Number Placeholder 5">
            <a:extLst>
              <a:ext uri="{FF2B5EF4-FFF2-40B4-BE49-F238E27FC236}">
                <a16:creationId xmlns:a16="http://schemas.microsoft.com/office/drawing/2014/main" id="{A76FFBB4-395B-B875-F4F8-60F254150A9F}"/>
              </a:ext>
            </a:extLst>
          </p:cNvPr>
          <p:cNvSpPr>
            <a:spLocks noGrp="1"/>
          </p:cNvSpPr>
          <p:nvPr>
            <p:ph type="sldNum" sz="quarter" idx="12"/>
          </p:nvPr>
        </p:nvSpPr>
        <p:spPr/>
        <p:txBody>
          <a:bodyPr/>
          <a:lstStyle/>
          <a:p>
            <a:fld id="{5DE25AE5-FEAD-441B-BB85-3E3BABBF875D}" type="slidenum">
              <a:rPr lang="en-SE" smtClean="0"/>
              <a:t>‹#›</a:t>
            </a:fld>
            <a:endParaRPr lang="en-SE"/>
          </a:p>
        </p:txBody>
      </p:sp>
    </p:spTree>
    <p:extLst>
      <p:ext uri="{BB962C8B-B14F-4D97-AF65-F5344CB8AC3E}">
        <p14:creationId xmlns:p14="http://schemas.microsoft.com/office/powerpoint/2010/main" val="1423018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3A5B-CB33-F870-4AE8-9D9F96699D79}"/>
              </a:ext>
            </a:extLst>
          </p:cNvPr>
          <p:cNvSpPr>
            <a:spLocks noGrp="1"/>
          </p:cNvSpPr>
          <p:nvPr>
            <p:ph type="title"/>
          </p:nvPr>
        </p:nvSpPr>
        <p:spPr/>
        <p:txBody>
          <a:bodyPr/>
          <a:lstStyle/>
          <a:p>
            <a:r>
              <a:rPr lang="en-US"/>
              <a:t>Click to edit Master title style</a:t>
            </a:r>
            <a:endParaRPr lang="en-SE"/>
          </a:p>
        </p:txBody>
      </p:sp>
      <p:sp>
        <p:nvSpPr>
          <p:cNvPr id="3" name="Content Placeholder 2">
            <a:extLst>
              <a:ext uri="{FF2B5EF4-FFF2-40B4-BE49-F238E27FC236}">
                <a16:creationId xmlns:a16="http://schemas.microsoft.com/office/drawing/2014/main" id="{63D54C24-FF3B-14CF-E753-406D0FA444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4" name="Content Placeholder 3">
            <a:extLst>
              <a:ext uri="{FF2B5EF4-FFF2-40B4-BE49-F238E27FC236}">
                <a16:creationId xmlns:a16="http://schemas.microsoft.com/office/drawing/2014/main" id="{23ACFFAF-2950-130C-280B-A721695448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5" name="Date Placeholder 4">
            <a:extLst>
              <a:ext uri="{FF2B5EF4-FFF2-40B4-BE49-F238E27FC236}">
                <a16:creationId xmlns:a16="http://schemas.microsoft.com/office/drawing/2014/main" id="{A56F3071-1498-854D-2A7A-663296586080}"/>
              </a:ext>
            </a:extLst>
          </p:cNvPr>
          <p:cNvSpPr>
            <a:spLocks noGrp="1"/>
          </p:cNvSpPr>
          <p:nvPr>
            <p:ph type="dt" sz="half" idx="10"/>
          </p:nvPr>
        </p:nvSpPr>
        <p:spPr/>
        <p:txBody>
          <a:bodyPr/>
          <a:lstStyle/>
          <a:p>
            <a:fld id="{47B3AB1A-AF54-4B77-8824-2C3960B9B953}" type="datetime1">
              <a:rPr lang="de-DE" smtClean="0"/>
              <a:t>11.06.2025</a:t>
            </a:fld>
            <a:endParaRPr lang="en-SE"/>
          </a:p>
        </p:txBody>
      </p:sp>
      <p:sp>
        <p:nvSpPr>
          <p:cNvPr id="6" name="Footer Placeholder 5">
            <a:extLst>
              <a:ext uri="{FF2B5EF4-FFF2-40B4-BE49-F238E27FC236}">
                <a16:creationId xmlns:a16="http://schemas.microsoft.com/office/drawing/2014/main" id="{33322313-CA3B-6448-1676-617DB9252665}"/>
              </a:ext>
            </a:extLst>
          </p:cNvPr>
          <p:cNvSpPr>
            <a:spLocks noGrp="1"/>
          </p:cNvSpPr>
          <p:nvPr>
            <p:ph type="ftr" sz="quarter" idx="11"/>
          </p:nvPr>
        </p:nvSpPr>
        <p:spPr/>
        <p:txBody>
          <a:bodyPr/>
          <a:lstStyle/>
          <a:p>
            <a:r>
              <a:rPr lang="en-US"/>
              <a:t>Requirements Engineering Fundamentals</a:t>
            </a:r>
            <a:endParaRPr lang="en-SE"/>
          </a:p>
        </p:txBody>
      </p:sp>
      <p:sp>
        <p:nvSpPr>
          <p:cNvPr id="7" name="Slide Number Placeholder 6">
            <a:extLst>
              <a:ext uri="{FF2B5EF4-FFF2-40B4-BE49-F238E27FC236}">
                <a16:creationId xmlns:a16="http://schemas.microsoft.com/office/drawing/2014/main" id="{671275AD-6BE3-761E-5772-23D5EE075C41}"/>
              </a:ext>
            </a:extLst>
          </p:cNvPr>
          <p:cNvSpPr>
            <a:spLocks noGrp="1"/>
          </p:cNvSpPr>
          <p:nvPr>
            <p:ph type="sldNum" sz="quarter" idx="12"/>
          </p:nvPr>
        </p:nvSpPr>
        <p:spPr/>
        <p:txBody>
          <a:bodyPr/>
          <a:lstStyle/>
          <a:p>
            <a:fld id="{5DE25AE5-FEAD-441B-BB85-3E3BABBF875D}" type="slidenum">
              <a:rPr lang="en-SE" smtClean="0"/>
              <a:t>‹#›</a:t>
            </a:fld>
            <a:endParaRPr lang="en-SE"/>
          </a:p>
        </p:txBody>
      </p:sp>
    </p:spTree>
    <p:extLst>
      <p:ext uri="{BB962C8B-B14F-4D97-AF65-F5344CB8AC3E}">
        <p14:creationId xmlns:p14="http://schemas.microsoft.com/office/powerpoint/2010/main" val="1328259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773AB-E25B-58B4-56A5-8D14438FFB25}"/>
              </a:ext>
            </a:extLst>
          </p:cNvPr>
          <p:cNvSpPr>
            <a:spLocks noGrp="1"/>
          </p:cNvSpPr>
          <p:nvPr>
            <p:ph type="title"/>
          </p:nvPr>
        </p:nvSpPr>
        <p:spPr>
          <a:xfrm>
            <a:off x="839788" y="365125"/>
            <a:ext cx="10515600" cy="1325563"/>
          </a:xfrm>
        </p:spPr>
        <p:txBody>
          <a:bodyPr/>
          <a:lstStyle/>
          <a:p>
            <a:r>
              <a:rPr lang="en-US"/>
              <a:t>Click to edit Master title style</a:t>
            </a:r>
            <a:endParaRPr lang="en-SE"/>
          </a:p>
        </p:txBody>
      </p:sp>
      <p:sp>
        <p:nvSpPr>
          <p:cNvPr id="3" name="Text Placeholder 2">
            <a:extLst>
              <a:ext uri="{FF2B5EF4-FFF2-40B4-BE49-F238E27FC236}">
                <a16:creationId xmlns:a16="http://schemas.microsoft.com/office/drawing/2014/main" id="{CB8F2454-6E1A-D96A-8892-454BFD8D6B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063A51-644C-F893-024A-AE9630CE4E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5" name="Text Placeholder 4">
            <a:extLst>
              <a:ext uri="{FF2B5EF4-FFF2-40B4-BE49-F238E27FC236}">
                <a16:creationId xmlns:a16="http://schemas.microsoft.com/office/drawing/2014/main" id="{20E60923-CD10-5AB8-AE47-B61D551648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84C6A9-22A5-A2D4-CE19-279D25ADF8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7" name="Date Placeholder 6">
            <a:extLst>
              <a:ext uri="{FF2B5EF4-FFF2-40B4-BE49-F238E27FC236}">
                <a16:creationId xmlns:a16="http://schemas.microsoft.com/office/drawing/2014/main" id="{F614BD14-DB51-4B05-D9B8-8C70EA6A562B}"/>
              </a:ext>
            </a:extLst>
          </p:cNvPr>
          <p:cNvSpPr>
            <a:spLocks noGrp="1"/>
          </p:cNvSpPr>
          <p:nvPr>
            <p:ph type="dt" sz="half" idx="10"/>
          </p:nvPr>
        </p:nvSpPr>
        <p:spPr/>
        <p:txBody>
          <a:bodyPr/>
          <a:lstStyle/>
          <a:p>
            <a:fld id="{AC3F4871-FB51-4266-926E-0335B8563551}" type="datetime1">
              <a:rPr lang="de-DE" smtClean="0"/>
              <a:t>11.06.2025</a:t>
            </a:fld>
            <a:endParaRPr lang="en-SE"/>
          </a:p>
        </p:txBody>
      </p:sp>
      <p:sp>
        <p:nvSpPr>
          <p:cNvPr id="8" name="Footer Placeholder 7">
            <a:extLst>
              <a:ext uri="{FF2B5EF4-FFF2-40B4-BE49-F238E27FC236}">
                <a16:creationId xmlns:a16="http://schemas.microsoft.com/office/drawing/2014/main" id="{329F705A-7066-349E-E7AC-0DCA425DE612}"/>
              </a:ext>
            </a:extLst>
          </p:cNvPr>
          <p:cNvSpPr>
            <a:spLocks noGrp="1"/>
          </p:cNvSpPr>
          <p:nvPr>
            <p:ph type="ftr" sz="quarter" idx="11"/>
          </p:nvPr>
        </p:nvSpPr>
        <p:spPr/>
        <p:txBody>
          <a:bodyPr/>
          <a:lstStyle/>
          <a:p>
            <a:r>
              <a:rPr lang="en-US"/>
              <a:t>Requirements Engineering Fundamentals</a:t>
            </a:r>
            <a:endParaRPr lang="en-SE"/>
          </a:p>
        </p:txBody>
      </p:sp>
      <p:sp>
        <p:nvSpPr>
          <p:cNvPr id="9" name="Slide Number Placeholder 8">
            <a:extLst>
              <a:ext uri="{FF2B5EF4-FFF2-40B4-BE49-F238E27FC236}">
                <a16:creationId xmlns:a16="http://schemas.microsoft.com/office/drawing/2014/main" id="{45F2F177-E41D-E248-C32A-A294ABB35562}"/>
              </a:ext>
            </a:extLst>
          </p:cNvPr>
          <p:cNvSpPr>
            <a:spLocks noGrp="1"/>
          </p:cNvSpPr>
          <p:nvPr>
            <p:ph type="sldNum" sz="quarter" idx="12"/>
          </p:nvPr>
        </p:nvSpPr>
        <p:spPr/>
        <p:txBody>
          <a:bodyPr/>
          <a:lstStyle/>
          <a:p>
            <a:fld id="{5DE25AE5-FEAD-441B-BB85-3E3BABBF875D}" type="slidenum">
              <a:rPr lang="en-SE" smtClean="0"/>
              <a:t>‹#›</a:t>
            </a:fld>
            <a:endParaRPr lang="en-SE"/>
          </a:p>
        </p:txBody>
      </p:sp>
    </p:spTree>
    <p:extLst>
      <p:ext uri="{BB962C8B-B14F-4D97-AF65-F5344CB8AC3E}">
        <p14:creationId xmlns:p14="http://schemas.microsoft.com/office/powerpoint/2010/main" val="2514894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52699-66D9-4FDD-0524-F06D89D557BE}"/>
              </a:ext>
            </a:extLst>
          </p:cNvPr>
          <p:cNvSpPr>
            <a:spLocks noGrp="1"/>
          </p:cNvSpPr>
          <p:nvPr>
            <p:ph type="title"/>
          </p:nvPr>
        </p:nvSpPr>
        <p:spPr/>
        <p:txBody>
          <a:bodyPr/>
          <a:lstStyle/>
          <a:p>
            <a:r>
              <a:rPr lang="en-US"/>
              <a:t>Click to edit Master title style</a:t>
            </a:r>
            <a:endParaRPr lang="en-SE"/>
          </a:p>
        </p:txBody>
      </p:sp>
      <p:sp>
        <p:nvSpPr>
          <p:cNvPr id="3" name="Date Placeholder 2">
            <a:extLst>
              <a:ext uri="{FF2B5EF4-FFF2-40B4-BE49-F238E27FC236}">
                <a16:creationId xmlns:a16="http://schemas.microsoft.com/office/drawing/2014/main" id="{5193665D-C10F-0D07-9E88-CC7CFD725C77}"/>
              </a:ext>
            </a:extLst>
          </p:cNvPr>
          <p:cNvSpPr>
            <a:spLocks noGrp="1"/>
          </p:cNvSpPr>
          <p:nvPr>
            <p:ph type="dt" sz="half" idx="10"/>
          </p:nvPr>
        </p:nvSpPr>
        <p:spPr/>
        <p:txBody>
          <a:bodyPr/>
          <a:lstStyle/>
          <a:p>
            <a:fld id="{FA6BE019-F4E2-4A40-B9E0-B5EA6A083DBD}" type="datetime1">
              <a:rPr lang="de-DE" smtClean="0"/>
              <a:t>11.06.2025</a:t>
            </a:fld>
            <a:endParaRPr lang="en-SE"/>
          </a:p>
        </p:txBody>
      </p:sp>
      <p:sp>
        <p:nvSpPr>
          <p:cNvPr id="4" name="Footer Placeholder 3">
            <a:extLst>
              <a:ext uri="{FF2B5EF4-FFF2-40B4-BE49-F238E27FC236}">
                <a16:creationId xmlns:a16="http://schemas.microsoft.com/office/drawing/2014/main" id="{C5386F16-F907-6FE6-8F6C-1C10D5D0AAA3}"/>
              </a:ext>
            </a:extLst>
          </p:cNvPr>
          <p:cNvSpPr>
            <a:spLocks noGrp="1"/>
          </p:cNvSpPr>
          <p:nvPr>
            <p:ph type="ftr" sz="quarter" idx="11"/>
          </p:nvPr>
        </p:nvSpPr>
        <p:spPr/>
        <p:txBody>
          <a:bodyPr/>
          <a:lstStyle/>
          <a:p>
            <a:r>
              <a:rPr lang="en-US"/>
              <a:t>Requirements Engineering Fundamentals</a:t>
            </a:r>
            <a:endParaRPr lang="en-SE"/>
          </a:p>
        </p:txBody>
      </p:sp>
      <p:sp>
        <p:nvSpPr>
          <p:cNvPr id="5" name="Slide Number Placeholder 4">
            <a:extLst>
              <a:ext uri="{FF2B5EF4-FFF2-40B4-BE49-F238E27FC236}">
                <a16:creationId xmlns:a16="http://schemas.microsoft.com/office/drawing/2014/main" id="{D9715697-0D9C-22F4-92C4-2CD668C8590A}"/>
              </a:ext>
            </a:extLst>
          </p:cNvPr>
          <p:cNvSpPr>
            <a:spLocks noGrp="1"/>
          </p:cNvSpPr>
          <p:nvPr>
            <p:ph type="sldNum" sz="quarter" idx="12"/>
          </p:nvPr>
        </p:nvSpPr>
        <p:spPr/>
        <p:txBody>
          <a:bodyPr/>
          <a:lstStyle/>
          <a:p>
            <a:fld id="{5DE25AE5-FEAD-441B-BB85-3E3BABBF875D}" type="slidenum">
              <a:rPr lang="en-SE" smtClean="0"/>
              <a:t>‹#›</a:t>
            </a:fld>
            <a:endParaRPr lang="en-SE"/>
          </a:p>
        </p:txBody>
      </p:sp>
    </p:spTree>
    <p:extLst>
      <p:ext uri="{BB962C8B-B14F-4D97-AF65-F5344CB8AC3E}">
        <p14:creationId xmlns:p14="http://schemas.microsoft.com/office/powerpoint/2010/main" val="3623278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F7B6C7-114F-A7A7-2E25-7C422886902B}"/>
              </a:ext>
            </a:extLst>
          </p:cNvPr>
          <p:cNvSpPr>
            <a:spLocks noGrp="1"/>
          </p:cNvSpPr>
          <p:nvPr>
            <p:ph type="dt" sz="half" idx="10"/>
          </p:nvPr>
        </p:nvSpPr>
        <p:spPr/>
        <p:txBody>
          <a:bodyPr/>
          <a:lstStyle/>
          <a:p>
            <a:fld id="{C3193FA3-D659-4B25-8A16-66042E265681}" type="datetime1">
              <a:rPr lang="de-DE" smtClean="0"/>
              <a:t>11.06.2025</a:t>
            </a:fld>
            <a:endParaRPr lang="en-SE"/>
          </a:p>
        </p:txBody>
      </p:sp>
      <p:sp>
        <p:nvSpPr>
          <p:cNvPr id="3" name="Footer Placeholder 2">
            <a:extLst>
              <a:ext uri="{FF2B5EF4-FFF2-40B4-BE49-F238E27FC236}">
                <a16:creationId xmlns:a16="http://schemas.microsoft.com/office/drawing/2014/main" id="{FDF3E8D0-BEA2-F10E-5567-B71A892EA648}"/>
              </a:ext>
            </a:extLst>
          </p:cNvPr>
          <p:cNvSpPr>
            <a:spLocks noGrp="1"/>
          </p:cNvSpPr>
          <p:nvPr>
            <p:ph type="ftr" sz="quarter" idx="11"/>
          </p:nvPr>
        </p:nvSpPr>
        <p:spPr/>
        <p:txBody>
          <a:bodyPr/>
          <a:lstStyle/>
          <a:p>
            <a:r>
              <a:rPr lang="en-US"/>
              <a:t>Requirements Engineering Fundamentals</a:t>
            </a:r>
            <a:endParaRPr lang="en-SE"/>
          </a:p>
        </p:txBody>
      </p:sp>
      <p:sp>
        <p:nvSpPr>
          <p:cNvPr id="4" name="Slide Number Placeholder 3">
            <a:extLst>
              <a:ext uri="{FF2B5EF4-FFF2-40B4-BE49-F238E27FC236}">
                <a16:creationId xmlns:a16="http://schemas.microsoft.com/office/drawing/2014/main" id="{DE113AE2-4FD5-043F-E6C6-CA5DE99E726E}"/>
              </a:ext>
            </a:extLst>
          </p:cNvPr>
          <p:cNvSpPr>
            <a:spLocks noGrp="1"/>
          </p:cNvSpPr>
          <p:nvPr>
            <p:ph type="sldNum" sz="quarter" idx="12"/>
          </p:nvPr>
        </p:nvSpPr>
        <p:spPr/>
        <p:txBody>
          <a:bodyPr/>
          <a:lstStyle/>
          <a:p>
            <a:fld id="{5DE25AE5-FEAD-441B-BB85-3E3BABBF875D}" type="slidenum">
              <a:rPr lang="en-SE" smtClean="0"/>
              <a:t>‹#›</a:t>
            </a:fld>
            <a:endParaRPr lang="en-SE"/>
          </a:p>
        </p:txBody>
      </p:sp>
    </p:spTree>
    <p:extLst>
      <p:ext uri="{BB962C8B-B14F-4D97-AF65-F5344CB8AC3E}">
        <p14:creationId xmlns:p14="http://schemas.microsoft.com/office/powerpoint/2010/main" val="579787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1774B-B424-ABF3-3F05-1BE01A17AF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E"/>
          </a:p>
        </p:txBody>
      </p:sp>
      <p:sp>
        <p:nvSpPr>
          <p:cNvPr id="3" name="Content Placeholder 2">
            <a:extLst>
              <a:ext uri="{FF2B5EF4-FFF2-40B4-BE49-F238E27FC236}">
                <a16:creationId xmlns:a16="http://schemas.microsoft.com/office/drawing/2014/main" id="{57A7AF5E-3BB7-FE09-F2DC-B178120ABA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4" name="Text Placeholder 3">
            <a:extLst>
              <a:ext uri="{FF2B5EF4-FFF2-40B4-BE49-F238E27FC236}">
                <a16:creationId xmlns:a16="http://schemas.microsoft.com/office/drawing/2014/main" id="{0BAB3CA1-BA56-A2BB-52F8-EF5EE8A80A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32CD2F-E4EC-BBB4-2D62-5F87F7808CC2}"/>
              </a:ext>
            </a:extLst>
          </p:cNvPr>
          <p:cNvSpPr>
            <a:spLocks noGrp="1"/>
          </p:cNvSpPr>
          <p:nvPr>
            <p:ph type="dt" sz="half" idx="10"/>
          </p:nvPr>
        </p:nvSpPr>
        <p:spPr/>
        <p:txBody>
          <a:bodyPr/>
          <a:lstStyle/>
          <a:p>
            <a:fld id="{E74F0EC9-1544-4C33-BB76-20D163B1ECE3}" type="datetime1">
              <a:rPr lang="de-DE" smtClean="0"/>
              <a:t>11.06.2025</a:t>
            </a:fld>
            <a:endParaRPr lang="en-SE"/>
          </a:p>
        </p:txBody>
      </p:sp>
      <p:sp>
        <p:nvSpPr>
          <p:cNvPr id="6" name="Footer Placeholder 5">
            <a:extLst>
              <a:ext uri="{FF2B5EF4-FFF2-40B4-BE49-F238E27FC236}">
                <a16:creationId xmlns:a16="http://schemas.microsoft.com/office/drawing/2014/main" id="{3635D81F-37A4-CBC2-C282-855A64FF7723}"/>
              </a:ext>
            </a:extLst>
          </p:cNvPr>
          <p:cNvSpPr>
            <a:spLocks noGrp="1"/>
          </p:cNvSpPr>
          <p:nvPr>
            <p:ph type="ftr" sz="quarter" idx="11"/>
          </p:nvPr>
        </p:nvSpPr>
        <p:spPr/>
        <p:txBody>
          <a:bodyPr/>
          <a:lstStyle/>
          <a:p>
            <a:r>
              <a:rPr lang="en-US"/>
              <a:t>Requirements Engineering Fundamentals</a:t>
            </a:r>
            <a:endParaRPr lang="en-SE"/>
          </a:p>
        </p:txBody>
      </p:sp>
      <p:sp>
        <p:nvSpPr>
          <p:cNvPr id="7" name="Slide Number Placeholder 6">
            <a:extLst>
              <a:ext uri="{FF2B5EF4-FFF2-40B4-BE49-F238E27FC236}">
                <a16:creationId xmlns:a16="http://schemas.microsoft.com/office/drawing/2014/main" id="{1F82E9DD-C186-753D-A7CE-B184E9942202}"/>
              </a:ext>
            </a:extLst>
          </p:cNvPr>
          <p:cNvSpPr>
            <a:spLocks noGrp="1"/>
          </p:cNvSpPr>
          <p:nvPr>
            <p:ph type="sldNum" sz="quarter" idx="12"/>
          </p:nvPr>
        </p:nvSpPr>
        <p:spPr/>
        <p:txBody>
          <a:bodyPr/>
          <a:lstStyle/>
          <a:p>
            <a:fld id="{5DE25AE5-FEAD-441B-BB85-3E3BABBF875D}" type="slidenum">
              <a:rPr lang="en-SE" smtClean="0"/>
              <a:t>‹#›</a:t>
            </a:fld>
            <a:endParaRPr lang="en-SE"/>
          </a:p>
        </p:txBody>
      </p:sp>
    </p:spTree>
    <p:extLst>
      <p:ext uri="{BB962C8B-B14F-4D97-AF65-F5344CB8AC3E}">
        <p14:creationId xmlns:p14="http://schemas.microsoft.com/office/powerpoint/2010/main" val="922688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69118-D0E5-9D0E-C5AC-132C0BFFAC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E"/>
          </a:p>
        </p:txBody>
      </p:sp>
      <p:sp>
        <p:nvSpPr>
          <p:cNvPr id="3" name="Picture Placeholder 2">
            <a:extLst>
              <a:ext uri="{FF2B5EF4-FFF2-40B4-BE49-F238E27FC236}">
                <a16:creationId xmlns:a16="http://schemas.microsoft.com/office/drawing/2014/main" id="{875B0311-8996-6412-2F5E-F64ADF09A2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E"/>
          </a:p>
        </p:txBody>
      </p:sp>
      <p:sp>
        <p:nvSpPr>
          <p:cNvPr id="4" name="Text Placeholder 3">
            <a:extLst>
              <a:ext uri="{FF2B5EF4-FFF2-40B4-BE49-F238E27FC236}">
                <a16:creationId xmlns:a16="http://schemas.microsoft.com/office/drawing/2014/main" id="{B624C779-5776-B4F7-5F9E-A32264F138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E9DA01-5564-2BA3-EFCF-1D30B592EA3D}"/>
              </a:ext>
            </a:extLst>
          </p:cNvPr>
          <p:cNvSpPr>
            <a:spLocks noGrp="1"/>
          </p:cNvSpPr>
          <p:nvPr>
            <p:ph type="dt" sz="half" idx="10"/>
          </p:nvPr>
        </p:nvSpPr>
        <p:spPr/>
        <p:txBody>
          <a:bodyPr/>
          <a:lstStyle/>
          <a:p>
            <a:fld id="{972C2373-C9AD-4DF3-A371-CBE11E59D3D5}" type="datetime1">
              <a:rPr lang="de-DE" smtClean="0"/>
              <a:t>11.06.2025</a:t>
            </a:fld>
            <a:endParaRPr lang="en-SE"/>
          </a:p>
        </p:txBody>
      </p:sp>
      <p:sp>
        <p:nvSpPr>
          <p:cNvPr id="6" name="Footer Placeholder 5">
            <a:extLst>
              <a:ext uri="{FF2B5EF4-FFF2-40B4-BE49-F238E27FC236}">
                <a16:creationId xmlns:a16="http://schemas.microsoft.com/office/drawing/2014/main" id="{EB9CCEB9-8A39-DE38-6CAD-C35AB374C83C}"/>
              </a:ext>
            </a:extLst>
          </p:cNvPr>
          <p:cNvSpPr>
            <a:spLocks noGrp="1"/>
          </p:cNvSpPr>
          <p:nvPr>
            <p:ph type="ftr" sz="quarter" idx="11"/>
          </p:nvPr>
        </p:nvSpPr>
        <p:spPr/>
        <p:txBody>
          <a:bodyPr/>
          <a:lstStyle/>
          <a:p>
            <a:r>
              <a:rPr lang="en-US"/>
              <a:t>Requirements Engineering Fundamentals</a:t>
            </a:r>
            <a:endParaRPr lang="en-SE"/>
          </a:p>
        </p:txBody>
      </p:sp>
      <p:sp>
        <p:nvSpPr>
          <p:cNvPr id="7" name="Slide Number Placeholder 6">
            <a:extLst>
              <a:ext uri="{FF2B5EF4-FFF2-40B4-BE49-F238E27FC236}">
                <a16:creationId xmlns:a16="http://schemas.microsoft.com/office/drawing/2014/main" id="{FF6EF3BB-31A2-16FC-5506-218E613D944F}"/>
              </a:ext>
            </a:extLst>
          </p:cNvPr>
          <p:cNvSpPr>
            <a:spLocks noGrp="1"/>
          </p:cNvSpPr>
          <p:nvPr>
            <p:ph type="sldNum" sz="quarter" idx="12"/>
          </p:nvPr>
        </p:nvSpPr>
        <p:spPr/>
        <p:txBody>
          <a:bodyPr/>
          <a:lstStyle/>
          <a:p>
            <a:fld id="{5DE25AE5-FEAD-441B-BB85-3E3BABBF875D}" type="slidenum">
              <a:rPr lang="en-SE" smtClean="0"/>
              <a:t>‹#›</a:t>
            </a:fld>
            <a:endParaRPr lang="en-SE"/>
          </a:p>
        </p:txBody>
      </p:sp>
    </p:spTree>
    <p:extLst>
      <p:ext uri="{BB962C8B-B14F-4D97-AF65-F5344CB8AC3E}">
        <p14:creationId xmlns:p14="http://schemas.microsoft.com/office/powerpoint/2010/main" val="1165132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79CB23-31D7-6A69-DE97-68F11D61D7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E"/>
          </a:p>
        </p:txBody>
      </p:sp>
      <p:sp>
        <p:nvSpPr>
          <p:cNvPr id="3" name="Text Placeholder 2">
            <a:extLst>
              <a:ext uri="{FF2B5EF4-FFF2-40B4-BE49-F238E27FC236}">
                <a16:creationId xmlns:a16="http://schemas.microsoft.com/office/drawing/2014/main" id="{767C6E85-7C68-4B87-C35E-C7A935A699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4" name="Date Placeholder 3">
            <a:extLst>
              <a:ext uri="{FF2B5EF4-FFF2-40B4-BE49-F238E27FC236}">
                <a16:creationId xmlns:a16="http://schemas.microsoft.com/office/drawing/2014/main" id="{49F7C512-81F2-D180-BAE9-9D6517554A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42750F1-B36E-4D85-B29E-4AC4D7B332F4}" type="datetime1">
              <a:rPr lang="de-DE" smtClean="0"/>
              <a:t>11.06.2025</a:t>
            </a:fld>
            <a:endParaRPr lang="en-SE"/>
          </a:p>
        </p:txBody>
      </p:sp>
      <p:sp>
        <p:nvSpPr>
          <p:cNvPr id="5" name="Footer Placeholder 4">
            <a:extLst>
              <a:ext uri="{FF2B5EF4-FFF2-40B4-BE49-F238E27FC236}">
                <a16:creationId xmlns:a16="http://schemas.microsoft.com/office/drawing/2014/main" id="{29A4173D-1CC3-8DE2-2FBF-E2AC5C9E3E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US"/>
              <a:t>Requirements Engineering Fundamentals</a:t>
            </a:r>
            <a:endParaRPr lang="en-SE"/>
          </a:p>
        </p:txBody>
      </p:sp>
      <p:sp>
        <p:nvSpPr>
          <p:cNvPr id="6" name="Slide Number Placeholder 5">
            <a:extLst>
              <a:ext uri="{FF2B5EF4-FFF2-40B4-BE49-F238E27FC236}">
                <a16:creationId xmlns:a16="http://schemas.microsoft.com/office/drawing/2014/main" id="{8193321F-A521-BDF2-07FE-41DD8ED567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DE25AE5-FEAD-441B-BB85-3E3BABBF875D}" type="slidenum">
              <a:rPr lang="en-SE" smtClean="0"/>
              <a:t>‹#›</a:t>
            </a:fld>
            <a:endParaRPr lang="en-SE"/>
          </a:p>
        </p:txBody>
      </p:sp>
    </p:spTree>
    <p:extLst>
      <p:ext uri="{BB962C8B-B14F-4D97-AF65-F5344CB8AC3E}">
        <p14:creationId xmlns:p14="http://schemas.microsoft.com/office/powerpoint/2010/main" val="31985532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6.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image" Target="../media/image20.svg"/><Relationship Id="rId13" Type="http://schemas.openxmlformats.org/officeDocument/2006/relationships/image" Target="../media/image27.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8.sv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 Id="rId14" Type="http://schemas.openxmlformats.org/officeDocument/2006/relationships/image" Target="../media/image28.sv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hyperlink" Target="https://creativecommons.org/licenses/by-nc/4.0/" TargetMode="External"/><Relationship Id="rId1" Type="http://schemas.openxmlformats.org/officeDocument/2006/relationships/slideLayout" Target="../slideLayouts/slideLayout1.xml"/><Relationship Id="rId6" Type="http://schemas.openxmlformats.org/officeDocument/2006/relationships/image" Target="../media/image3.jpg"/><Relationship Id="rId5" Type="http://schemas.openxmlformats.org/officeDocument/2006/relationships/hyperlink" Target="https://julianfrattini.github.io/" TargetMode="External"/><Relationship Id="rId4" Type="http://schemas.openxmlformats.org/officeDocument/2006/relationships/hyperlink" Target="https://github.com/JulianFrattini/seminar-refun/" TargetMode="External"/></Relationships>
</file>

<file path=ppt/slides/_rels/slide20.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25.png"/><Relationship Id="rId7" Type="http://schemas.openxmlformats.org/officeDocument/2006/relationships/image" Target="../media/image3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24.svg"/><Relationship Id="rId4" Type="http://schemas.openxmlformats.org/officeDocument/2006/relationships/image" Target="../media/image26.svg"/><Relationship Id="rId9" Type="http://schemas.openxmlformats.org/officeDocument/2006/relationships/image" Target="../media/image23.png"/></Relationships>
</file>

<file path=ppt/slides/_rels/slide21.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svg"/><Relationship Id="rId7" Type="http://schemas.openxmlformats.org/officeDocument/2006/relationships/image" Target="../media/image42.sv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svg"/><Relationship Id="rId4" Type="http://schemas.openxmlformats.org/officeDocument/2006/relationships/image" Target="../media/image39.png"/><Relationship Id="rId9" Type="http://schemas.openxmlformats.org/officeDocument/2006/relationships/image" Target="../media/image44.svg"/></Relationships>
</file>

<file path=ppt/slides/_rels/slide22.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26.svg"/><Relationship Id="rId7" Type="http://schemas.openxmlformats.org/officeDocument/2006/relationships/image" Target="../media/image41.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40.svg"/><Relationship Id="rId5" Type="http://schemas.openxmlformats.org/officeDocument/2006/relationships/image" Target="../media/image39.png"/><Relationship Id="rId10" Type="http://schemas.openxmlformats.org/officeDocument/2006/relationships/image" Target="../media/image44.svg"/><Relationship Id="rId4" Type="http://schemas.openxmlformats.org/officeDocument/2006/relationships/image" Target="../media/image38.svg"/><Relationship Id="rId9" Type="http://schemas.openxmlformats.org/officeDocument/2006/relationships/image" Target="../media/image43.png"/></Relationships>
</file>

<file path=ppt/slides/_rels/slide23.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svg"/><Relationship Id="rId7" Type="http://schemas.openxmlformats.org/officeDocument/2006/relationships/image" Target="../media/image42.sv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svg"/><Relationship Id="rId4" Type="http://schemas.openxmlformats.org/officeDocument/2006/relationships/image" Target="../media/image39.png"/><Relationship Id="rId9" Type="http://schemas.openxmlformats.org/officeDocument/2006/relationships/image" Target="../media/image44.svg"/></Relationships>
</file>

<file path=ppt/slides/_rels/slide24.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26.svg"/><Relationship Id="rId7" Type="http://schemas.openxmlformats.org/officeDocument/2006/relationships/image" Target="../media/image39.png"/><Relationship Id="rId12" Type="http://schemas.openxmlformats.org/officeDocument/2006/relationships/image" Target="../media/image44.sv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38.svg"/><Relationship Id="rId11" Type="http://schemas.openxmlformats.org/officeDocument/2006/relationships/image" Target="../media/image43.png"/><Relationship Id="rId5" Type="http://schemas.openxmlformats.org/officeDocument/2006/relationships/image" Target="../media/image46.svg"/><Relationship Id="rId10" Type="http://schemas.openxmlformats.org/officeDocument/2006/relationships/image" Target="../media/image42.svg"/><Relationship Id="rId4" Type="http://schemas.openxmlformats.org/officeDocument/2006/relationships/image" Target="../media/image45.png"/><Relationship Id="rId9" Type="http://schemas.openxmlformats.org/officeDocument/2006/relationships/image" Target="../media/image41.png"/></Relationships>
</file>

<file path=ppt/slides/_rels/slide25.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47.png"/><Relationship Id="rId7" Type="http://schemas.openxmlformats.org/officeDocument/2006/relationships/image" Target="../media/image4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9.svg"/><Relationship Id="rId5" Type="http://schemas.openxmlformats.org/officeDocument/2006/relationships/image" Target="../media/image34.png"/><Relationship Id="rId10" Type="http://schemas.openxmlformats.org/officeDocument/2006/relationships/image" Target="../media/image44.svg"/><Relationship Id="rId4" Type="http://schemas.openxmlformats.org/officeDocument/2006/relationships/image" Target="../media/image48.svg"/><Relationship Id="rId9" Type="http://schemas.openxmlformats.org/officeDocument/2006/relationships/image" Target="../media/image43.png"/></Relationships>
</file>

<file path=ppt/slides/_rels/slide26.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44.svg"/><Relationship Id="rId3" Type="http://schemas.openxmlformats.org/officeDocument/2006/relationships/image" Target="../media/image46.svg"/><Relationship Id="rId7" Type="http://schemas.openxmlformats.org/officeDocument/2006/relationships/image" Target="../media/image48.svg"/><Relationship Id="rId12" Type="http://schemas.openxmlformats.org/officeDocument/2006/relationships/image" Target="../media/image43.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7.png"/><Relationship Id="rId11" Type="http://schemas.openxmlformats.org/officeDocument/2006/relationships/image" Target="../media/image42.svg"/><Relationship Id="rId5" Type="http://schemas.openxmlformats.org/officeDocument/2006/relationships/image" Target="../media/image26.svg"/><Relationship Id="rId10" Type="http://schemas.openxmlformats.org/officeDocument/2006/relationships/image" Target="../media/image41.png"/><Relationship Id="rId4" Type="http://schemas.openxmlformats.org/officeDocument/2006/relationships/image" Target="../media/image25.png"/><Relationship Id="rId9" Type="http://schemas.openxmlformats.org/officeDocument/2006/relationships/image" Target="../media/image49.svg"/></Relationships>
</file>

<file path=ppt/slides/_rels/slide27.xml.rels><?xml version="1.0" encoding="UTF-8" standalone="yes"?>
<Relationships xmlns="http://schemas.openxmlformats.org/package/2006/relationships"><Relationship Id="rId8" Type="http://schemas.openxmlformats.org/officeDocument/2006/relationships/image" Target="../media/image48.svg"/><Relationship Id="rId13" Type="http://schemas.openxmlformats.org/officeDocument/2006/relationships/image" Target="../media/image43.png"/><Relationship Id="rId3" Type="http://schemas.openxmlformats.org/officeDocument/2006/relationships/image" Target="../media/image25.png"/><Relationship Id="rId7" Type="http://schemas.openxmlformats.org/officeDocument/2006/relationships/image" Target="../media/image47.png"/><Relationship Id="rId12" Type="http://schemas.openxmlformats.org/officeDocument/2006/relationships/image" Target="../media/image42.sv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6.svg"/><Relationship Id="rId11" Type="http://schemas.openxmlformats.org/officeDocument/2006/relationships/image" Target="../media/image41.png"/><Relationship Id="rId5" Type="http://schemas.openxmlformats.org/officeDocument/2006/relationships/image" Target="../media/image45.png"/><Relationship Id="rId10" Type="http://schemas.openxmlformats.org/officeDocument/2006/relationships/image" Target="../media/image49.svg"/><Relationship Id="rId4" Type="http://schemas.openxmlformats.org/officeDocument/2006/relationships/image" Target="../media/image26.svg"/><Relationship Id="rId9" Type="http://schemas.openxmlformats.org/officeDocument/2006/relationships/image" Target="../media/image34.png"/><Relationship Id="rId14" Type="http://schemas.openxmlformats.org/officeDocument/2006/relationships/image" Target="../media/image44.svg"/></Relationships>
</file>

<file path=ppt/slides/_rels/slide28.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48.svg"/><Relationship Id="rId7" Type="http://schemas.openxmlformats.org/officeDocument/2006/relationships/image" Target="../media/image42.sv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9.svg"/><Relationship Id="rId4" Type="http://schemas.openxmlformats.org/officeDocument/2006/relationships/image" Target="../media/image34.png"/><Relationship Id="rId9" Type="http://schemas.openxmlformats.org/officeDocument/2006/relationships/image" Target="../media/image44.svg"/></Relationships>
</file>

<file path=ppt/slides/_rels/slide29.xml.rels><?xml version="1.0" encoding="UTF-8" standalone="yes"?>
<Relationships xmlns="http://schemas.openxmlformats.org/package/2006/relationships"><Relationship Id="rId8" Type="http://schemas.openxmlformats.org/officeDocument/2006/relationships/image" Target="../media/image26.svg"/><Relationship Id="rId13" Type="http://schemas.openxmlformats.org/officeDocument/2006/relationships/image" Target="../media/image34.png"/><Relationship Id="rId18" Type="http://schemas.openxmlformats.org/officeDocument/2006/relationships/image" Target="../media/image44.svg"/><Relationship Id="rId3" Type="http://schemas.openxmlformats.org/officeDocument/2006/relationships/image" Target="../media/image50.png"/><Relationship Id="rId7" Type="http://schemas.openxmlformats.org/officeDocument/2006/relationships/image" Target="../media/image25.png"/><Relationship Id="rId12" Type="http://schemas.openxmlformats.org/officeDocument/2006/relationships/image" Target="../media/image48.svg"/><Relationship Id="rId17" Type="http://schemas.openxmlformats.org/officeDocument/2006/relationships/image" Target="../media/image43.png"/><Relationship Id="rId2" Type="http://schemas.openxmlformats.org/officeDocument/2006/relationships/notesSlide" Target="../notesSlides/notesSlide13.xml"/><Relationship Id="rId16" Type="http://schemas.openxmlformats.org/officeDocument/2006/relationships/image" Target="../media/image42.svg"/><Relationship Id="rId1" Type="http://schemas.openxmlformats.org/officeDocument/2006/relationships/slideLayout" Target="../slideLayouts/slideLayout2.xml"/><Relationship Id="rId6" Type="http://schemas.openxmlformats.org/officeDocument/2006/relationships/image" Target="../media/image46.svg"/><Relationship Id="rId11" Type="http://schemas.openxmlformats.org/officeDocument/2006/relationships/image" Target="../media/image47.png"/><Relationship Id="rId5" Type="http://schemas.openxmlformats.org/officeDocument/2006/relationships/image" Target="../media/image45.png"/><Relationship Id="rId15" Type="http://schemas.openxmlformats.org/officeDocument/2006/relationships/image" Target="../media/image41.png"/><Relationship Id="rId10" Type="http://schemas.openxmlformats.org/officeDocument/2006/relationships/image" Target="../media/image53.svg"/><Relationship Id="rId4" Type="http://schemas.openxmlformats.org/officeDocument/2006/relationships/image" Target="../media/image51.svg"/><Relationship Id="rId9" Type="http://schemas.openxmlformats.org/officeDocument/2006/relationships/image" Target="../media/image52.png"/><Relationship Id="rId14" Type="http://schemas.openxmlformats.org/officeDocument/2006/relationships/image" Target="../media/image49.sv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0.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26.svg"/><Relationship Id="rId7" Type="http://schemas.openxmlformats.org/officeDocument/2006/relationships/image" Target="../media/image49.sv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34.png"/><Relationship Id="rId11" Type="http://schemas.openxmlformats.org/officeDocument/2006/relationships/image" Target="../media/image44.svg"/><Relationship Id="rId5" Type="http://schemas.openxmlformats.org/officeDocument/2006/relationships/image" Target="../media/image48.svg"/><Relationship Id="rId10" Type="http://schemas.openxmlformats.org/officeDocument/2006/relationships/image" Target="../media/image43.png"/><Relationship Id="rId4" Type="http://schemas.openxmlformats.org/officeDocument/2006/relationships/image" Target="../media/image47.png"/><Relationship Id="rId9" Type="http://schemas.openxmlformats.org/officeDocument/2006/relationships/image" Target="../media/image42.svg"/></Relationships>
</file>

<file path=ppt/slides/_rels/slide31.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48.svg"/><Relationship Id="rId7" Type="http://schemas.openxmlformats.org/officeDocument/2006/relationships/image" Target="../media/image54.sv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40.svg"/><Relationship Id="rId4" Type="http://schemas.openxmlformats.org/officeDocument/2006/relationships/image" Target="../media/image39.png"/><Relationship Id="rId9" Type="http://schemas.openxmlformats.org/officeDocument/2006/relationships/image" Target="../media/image44.svg"/></Relationships>
</file>

<file path=ppt/slides/_rels/slide32.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48.svg"/><Relationship Id="rId7" Type="http://schemas.openxmlformats.org/officeDocument/2006/relationships/image" Target="../media/image54.sv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40.svg"/><Relationship Id="rId4" Type="http://schemas.openxmlformats.org/officeDocument/2006/relationships/image" Target="../media/image39.png"/><Relationship Id="rId9" Type="http://schemas.openxmlformats.org/officeDocument/2006/relationships/image" Target="../media/image44.svg"/></Relationships>
</file>

<file path=ppt/slides/_rels/slide33.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48.svg"/><Relationship Id="rId7" Type="http://schemas.openxmlformats.org/officeDocument/2006/relationships/image" Target="../media/image54.sv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40.svg"/><Relationship Id="rId4" Type="http://schemas.openxmlformats.org/officeDocument/2006/relationships/image" Target="../media/image39.png"/><Relationship Id="rId9" Type="http://schemas.openxmlformats.org/officeDocument/2006/relationships/image" Target="../media/image44.svg"/></Relationships>
</file>

<file path=ppt/slides/_rels/slide34.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26.svg"/><Relationship Id="rId7" Type="http://schemas.openxmlformats.org/officeDocument/2006/relationships/image" Target="../media/image40.sv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image" Target="../media/image44.svg"/><Relationship Id="rId5" Type="http://schemas.openxmlformats.org/officeDocument/2006/relationships/image" Target="../media/image48.svg"/><Relationship Id="rId10" Type="http://schemas.openxmlformats.org/officeDocument/2006/relationships/image" Target="../media/image43.png"/><Relationship Id="rId4" Type="http://schemas.openxmlformats.org/officeDocument/2006/relationships/image" Target="../media/image47.png"/><Relationship Id="rId9" Type="http://schemas.openxmlformats.org/officeDocument/2006/relationships/image" Target="../media/image54.svg"/></Relationships>
</file>

<file path=ppt/slides/_rels/slide35.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25.png"/><Relationship Id="rId7" Type="http://schemas.openxmlformats.org/officeDocument/2006/relationships/image" Target="../media/image39.png"/><Relationship Id="rId12" Type="http://schemas.openxmlformats.org/officeDocument/2006/relationships/image" Target="../media/image44.sv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8.svg"/><Relationship Id="rId11" Type="http://schemas.openxmlformats.org/officeDocument/2006/relationships/image" Target="../media/image43.png"/><Relationship Id="rId5" Type="http://schemas.openxmlformats.org/officeDocument/2006/relationships/image" Target="../media/image47.png"/><Relationship Id="rId10" Type="http://schemas.openxmlformats.org/officeDocument/2006/relationships/image" Target="../media/image54.svg"/><Relationship Id="rId4" Type="http://schemas.openxmlformats.org/officeDocument/2006/relationships/image" Target="../media/image26.svg"/><Relationship Id="rId9" Type="http://schemas.openxmlformats.org/officeDocument/2006/relationships/image" Target="../media/image36.png"/></Relationships>
</file>

<file path=ppt/slides/_rels/slide3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48.svg"/><Relationship Id="rId7" Type="http://schemas.openxmlformats.org/officeDocument/2006/relationships/image" Target="../media/image42.sv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svg"/><Relationship Id="rId4" Type="http://schemas.openxmlformats.org/officeDocument/2006/relationships/image" Target="../media/image39.png"/><Relationship Id="rId9" Type="http://schemas.openxmlformats.org/officeDocument/2006/relationships/image" Target="../media/image55.svg"/></Relationships>
</file>

<file path=ppt/slides/_rels/slide3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48.svg"/><Relationship Id="rId7" Type="http://schemas.openxmlformats.org/officeDocument/2006/relationships/image" Target="../media/image42.sv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svg"/><Relationship Id="rId4" Type="http://schemas.openxmlformats.org/officeDocument/2006/relationships/image" Target="../media/image39.png"/><Relationship Id="rId9" Type="http://schemas.openxmlformats.org/officeDocument/2006/relationships/image" Target="../media/image55.svg"/></Relationships>
</file>

<file path=ppt/slides/_rels/slide38.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47.png"/><Relationship Id="rId7"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0.svg"/><Relationship Id="rId5" Type="http://schemas.openxmlformats.org/officeDocument/2006/relationships/image" Target="../media/image39.png"/><Relationship Id="rId10" Type="http://schemas.openxmlformats.org/officeDocument/2006/relationships/image" Target="../media/image55.svg"/><Relationship Id="rId4" Type="http://schemas.openxmlformats.org/officeDocument/2006/relationships/image" Target="../media/image48.svg"/><Relationship Id="rId9" Type="http://schemas.openxmlformats.org/officeDocument/2006/relationships/image" Target="../media/image23.png"/></Relationships>
</file>

<file path=ppt/slides/_rels/slide39.xml.rels><?xml version="1.0" encoding="UTF-8" standalone="yes"?>
<Relationships xmlns="http://schemas.openxmlformats.org/package/2006/relationships"><Relationship Id="rId8" Type="http://schemas.openxmlformats.org/officeDocument/2006/relationships/image" Target="../media/image54.svg"/><Relationship Id="rId3" Type="http://schemas.openxmlformats.org/officeDocument/2006/relationships/image" Target="../media/image25.png"/><Relationship Id="rId7"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9.svg"/><Relationship Id="rId11" Type="http://schemas.openxmlformats.org/officeDocument/2006/relationships/image" Target="../media/image26.svg"/><Relationship Id="rId5" Type="http://schemas.openxmlformats.org/officeDocument/2006/relationships/image" Target="../media/image34.png"/><Relationship Id="rId10" Type="http://schemas.openxmlformats.org/officeDocument/2006/relationships/image" Target="../media/image55.svg"/><Relationship Id="rId4" Type="http://schemas.openxmlformats.org/officeDocument/2006/relationships/image" Target="../media/image38.svg"/><Relationship Id="rId9" Type="http://schemas.openxmlformats.org/officeDocument/2006/relationships/image" Target="../media/image23.png"/></Relationships>
</file>

<file path=ppt/slides/_rels/slide4.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26.svg"/></Relationships>
</file>

<file path=ppt/slides/_rels/slide42.xml.rels><?xml version="1.0" encoding="UTF-8" standalone="yes"?>
<Relationships xmlns="http://schemas.openxmlformats.org/package/2006/relationships"><Relationship Id="rId8" Type="http://schemas.openxmlformats.org/officeDocument/2006/relationships/image" Target="../media/image61.sv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59.svg"/><Relationship Id="rId5" Type="http://schemas.openxmlformats.org/officeDocument/2006/relationships/image" Target="../media/image58.png"/><Relationship Id="rId4" Type="http://schemas.openxmlformats.org/officeDocument/2006/relationships/image" Target="../media/image57.svg"/></Relationships>
</file>

<file path=ppt/slides/_rels/slide4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hyperlink" Target="https://link.springer.com/article/10.1007/s00766-014-0206-y" TargetMode="Externa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8.sv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5EDAFAEB-EB54-DC53-274E-2F623D03F65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7E0C7C7E-54CC-86A4-981B-8053B89FE201}"/>
              </a:ext>
            </a:extLst>
          </p:cNvPr>
          <p:cNvSpPr txBox="1"/>
          <p:nvPr/>
        </p:nvSpPr>
        <p:spPr>
          <a:xfrm>
            <a:off x="589083" y="2837801"/>
            <a:ext cx="10717823" cy="1323439"/>
          </a:xfrm>
          <a:prstGeom prst="rect">
            <a:avLst/>
          </a:prstGeom>
          <a:noFill/>
        </p:spPr>
        <p:txBody>
          <a:bodyPr wrap="square" rtlCol="0">
            <a:spAutoFit/>
          </a:bodyPr>
          <a:lstStyle/>
          <a:p>
            <a:pPr algn="ctr"/>
            <a:r>
              <a:rPr lang="en-GB" sz="8000" b="1" dirty="0">
                <a:solidFill>
                  <a:schemeClr val="bg1"/>
                </a:solidFill>
                <a:latin typeface="Bahnschrift" panose="020B0502040204020203" pitchFamily="34" charset="0"/>
              </a:rPr>
              <a:t>BUILD THE </a:t>
            </a:r>
            <a:r>
              <a:rPr lang="en-GB" sz="8000" b="1" dirty="0">
                <a:solidFill>
                  <a:srgbClr val="FFC000"/>
                </a:solidFill>
                <a:latin typeface="Bahnschrift" panose="020B0502040204020203" pitchFamily="34" charset="0"/>
              </a:rPr>
              <a:t>SOLUTION</a:t>
            </a:r>
            <a:endParaRPr lang="en-SE" sz="8000" b="1" dirty="0">
              <a:solidFill>
                <a:srgbClr val="FFC000"/>
              </a:solidFill>
              <a:latin typeface="Bahnschrift" panose="020B0502040204020203" pitchFamily="34" charset="0"/>
            </a:endParaRPr>
          </a:p>
        </p:txBody>
      </p:sp>
      <p:sp>
        <p:nvSpPr>
          <p:cNvPr id="5" name="TextBox 4">
            <a:extLst>
              <a:ext uri="{FF2B5EF4-FFF2-40B4-BE49-F238E27FC236}">
                <a16:creationId xmlns:a16="http://schemas.microsoft.com/office/drawing/2014/main" id="{6643BA0C-9EBF-0099-6DFC-6C02095EB758}"/>
              </a:ext>
            </a:extLst>
          </p:cNvPr>
          <p:cNvSpPr txBox="1"/>
          <p:nvPr/>
        </p:nvSpPr>
        <p:spPr>
          <a:xfrm>
            <a:off x="613997" y="283256"/>
            <a:ext cx="10964006" cy="2554545"/>
          </a:xfrm>
          <a:prstGeom prst="rect">
            <a:avLst/>
          </a:prstGeom>
          <a:noFill/>
        </p:spPr>
        <p:txBody>
          <a:bodyPr wrap="square" rtlCol="0">
            <a:spAutoFit/>
          </a:bodyPr>
          <a:lstStyle/>
          <a:p>
            <a:pPr algn="ctr"/>
            <a:r>
              <a:rPr lang="en-GB" sz="8000" b="1" dirty="0">
                <a:solidFill>
                  <a:schemeClr val="bg1"/>
                </a:solidFill>
                <a:latin typeface="Bahnschrift" panose="020B0502040204020203" pitchFamily="34" charset="0"/>
              </a:rPr>
              <a:t>UNDERSTAND THE</a:t>
            </a:r>
          </a:p>
          <a:p>
            <a:pPr algn="ctr"/>
            <a:r>
              <a:rPr lang="en-GB" sz="8000" b="1" dirty="0">
                <a:solidFill>
                  <a:srgbClr val="FFC000"/>
                </a:solidFill>
                <a:latin typeface="Bahnschrift" panose="020B0502040204020203" pitchFamily="34" charset="0"/>
              </a:rPr>
              <a:t>PROBLEM</a:t>
            </a:r>
            <a:r>
              <a:rPr lang="en-GB" sz="8000" b="1" dirty="0">
                <a:solidFill>
                  <a:schemeClr val="bg1"/>
                </a:solidFill>
                <a:latin typeface="Bahnschrift" panose="020B0502040204020203" pitchFamily="34" charset="0"/>
              </a:rPr>
              <a:t> </a:t>
            </a:r>
            <a:r>
              <a:rPr lang="en-GB" sz="8000" b="1" dirty="0">
                <a:solidFill>
                  <a:schemeClr val="accent1">
                    <a:lumMod val="50000"/>
                  </a:schemeClr>
                </a:solidFill>
                <a:latin typeface="Bahnschrift" panose="020B0502040204020203" pitchFamily="34" charset="0"/>
              </a:rPr>
              <a:t>BEFORE</a:t>
            </a:r>
            <a:r>
              <a:rPr lang="en-GB" sz="8000" b="1" dirty="0">
                <a:solidFill>
                  <a:schemeClr val="bg1"/>
                </a:solidFill>
                <a:latin typeface="Bahnschrift" panose="020B0502040204020203" pitchFamily="34" charset="0"/>
              </a:rPr>
              <a:t> YOU</a:t>
            </a:r>
            <a:endParaRPr lang="en-SE" sz="8000" b="1" dirty="0">
              <a:solidFill>
                <a:schemeClr val="bg1"/>
              </a:solidFill>
              <a:latin typeface="Bahnschrift" panose="020B0502040204020203" pitchFamily="34" charset="0"/>
            </a:endParaRPr>
          </a:p>
        </p:txBody>
      </p:sp>
      <p:sp>
        <p:nvSpPr>
          <p:cNvPr id="2" name="TextBox 1">
            <a:extLst>
              <a:ext uri="{FF2B5EF4-FFF2-40B4-BE49-F238E27FC236}">
                <a16:creationId xmlns:a16="http://schemas.microsoft.com/office/drawing/2014/main" id="{9FDA27B7-EC14-9543-D2AA-3A8ABBF7C9AD}"/>
              </a:ext>
            </a:extLst>
          </p:cNvPr>
          <p:cNvSpPr txBox="1"/>
          <p:nvPr/>
        </p:nvSpPr>
        <p:spPr>
          <a:xfrm>
            <a:off x="4383031" y="4746015"/>
            <a:ext cx="3425938" cy="646331"/>
          </a:xfrm>
          <a:prstGeom prst="rect">
            <a:avLst/>
          </a:prstGeom>
          <a:noFill/>
        </p:spPr>
        <p:txBody>
          <a:bodyPr wrap="none" rtlCol="0">
            <a:spAutoFit/>
          </a:bodyPr>
          <a:lstStyle/>
          <a:p>
            <a:pPr algn="ctr"/>
            <a:r>
              <a:rPr lang="en-GB" dirty="0">
                <a:solidFill>
                  <a:schemeClr val="bg1"/>
                </a:solidFill>
                <a:latin typeface="Bahnschrift" panose="020B0502040204020203" pitchFamily="34" charset="0"/>
              </a:rPr>
              <a:t>Creating Software that Matters</a:t>
            </a:r>
          </a:p>
          <a:p>
            <a:pPr algn="ctr"/>
            <a:r>
              <a:rPr lang="en-GB" dirty="0">
                <a:solidFill>
                  <a:schemeClr val="bg1"/>
                </a:solidFill>
                <a:latin typeface="Bahnschrift" panose="020B0502040204020203" pitchFamily="34" charset="0"/>
              </a:rPr>
              <a:t>with </a:t>
            </a:r>
            <a:r>
              <a:rPr lang="en-GB" dirty="0">
                <a:solidFill>
                  <a:srgbClr val="FFC000"/>
                </a:solidFill>
                <a:latin typeface="Bahnschrift" panose="020B0502040204020203" pitchFamily="34" charset="0"/>
              </a:rPr>
              <a:t>Requirements Engineering</a:t>
            </a:r>
            <a:endParaRPr lang="en-SE" dirty="0">
              <a:solidFill>
                <a:srgbClr val="FFC000"/>
              </a:solidFill>
              <a:latin typeface="Bahnschrift" panose="020B0502040204020203" pitchFamily="34" charset="0"/>
            </a:endParaRPr>
          </a:p>
        </p:txBody>
      </p:sp>
    </p:spTree>
    <p:extLst>
      <p:ext uri="{BB962C8B-B14F-4D97-AF65-F5344CB8AC3E}">
        <p14:creationId xmlns:p14="http://schemas.microsoft.com/office/powerpoint/2010/main" val="2179821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7CFB1-2B9A-07F8-73E2-CA183316CA8D}"/>
              </a:ext>
            </a:extLst>
          </p:cNvPr>
          <p:cNvSpPr>
            <a:spLocks noGrp="1"/>
          </p:cNvSpPr>
          <p:nvPr>
            <p:ph type="title"/>
          </p:nvPr>
        </p:nvSpPr>
        <p:spPr/>
        <p:txBody>
          <a:bodyPr/>
          <a:lstStyle/>
          <a:p>
            <a:r>
              <a:rPr lang="en-GB" dirty="0"/>
              <a:t>Levels of Abstraction</a:t>
            </a:r>
            <a:endParaRPr lang="en-SE" dirty="0"/>
          </a:p>
        </p:txBody>
      </p:sp>
      <p:sp>
        <p:nvSpPr>
          <p:cNvPr id="3" name="Content Placeholder 2">
            <a:extLst>
              <a:ext uri="{FF2B5EF4-FFF2-40B4-BE49-F238E27FC236}">
                <a16:creationId xmlns:a16="http://schemas.microsoft.com/office/drawing/2014/main" id="{86231838-D9AD-3136-4075-4ECDDFB47D54}"/>
              </a:ext>
            </a:extLst>
          </p:cNvPr>
          <p:cNvSpPr>
            <a:spLocks noGrp="1"/>
          </p:cNvSpPr>
          <p:nvPr>
            <p:ph idx="1"/>
          </p:nvPr>
        </p:nvSpPr>
        <p:spPr>
          <a:xfrm>
            <a:off x="838200" y="1825625"/>
            <a:ext cx="10515600" cy="750307"/>
          </a:xfrm>
        </p:spPr>
        <p:txBody>
          <a:bodyPr/>
          <a:lstStyle/>
          <a:p>
            <a:pPr marL="0" indent="0">
              <a:buNone/>
            </a:pPr>
            <a:r>
              <a:rPr lang="en-US" dirty="0"/>
              <a:t>What is the relationship between the following two statements? </a:t>
            </a:r>
          </a:p>
        </p:txBody>
      </p:sp>
      <p:sp>
        <p:nvSpPr>
          <p:cNvPr id="4" name="Date Placeholder 3">
            <a:extLst>
              <a:ext uri="{FF2B5EF4-FFF2-40B4-BE49-F238E27FC236}">
                <a16:creationId xmlns:a16="http://schemas.microsoft.com/office/drawing/2014/main" id="{257D5284-7A8D-34FD-9103-8423EDF00487}"/>
              </a:ext>
            </a:extLst>
          </p:cNvPr>
          <p:cNvSpPr>
            <a:spLocks noGrp="1"/>
          </p:cNvSpPr>
          <p:nvPr>
            <p:ph type="dt" sz="half" idx="10"/>
          </p:nvPr>
        </p:nvSpPr>
        <p:spPr/>
        <p:txBody>
          <a:bodyPr/>
          <a:lstStyle/>
          <a:p>
            <a:fld id="{872F1CE3-7916-4437-8EB6-958BC1FFE96B}" type="datetime1">
              <a:rPr lang="de-DE" smtClean="0"/>
              <a:t>11.06.2025</a:t>
            </a:fld>
            <a:endParaRPr lang="en-SE"/>
          </a:p>
        </p:txBody>
      </p:sp>
      <p:sp>
        <p:nvSpPr>
          <p:cNvPr id="5" name="Footer Placeholder 4">
            <a:extLst>
              <a:ext uri="{FF2B5EF4-FFF2-40B4-BE49-F238E27FC236}">
                <a16:creationId xmlns:a16="http://schemas.microsoft.com/office/drawing/2014/main" id="{DCCFC174-41AF-431F-9D0A-02D631D0371E}"/>
              </a:ext>
            </a:extLst>
          </p:cNvPr>
          <p:cNvSpPr>
            <a:spLocks noGrp="1"/>
          </p:cNvSpPr>
          <p:nvPr>
            <p:ph type="ftr" sz="quarter" idx="11"/>
          </p:nvPr>
        </p:nvSpPr>
        <p:spPr/>
        <p:txBody>
          <a:bodyPr/>
          <a:lstStyle/>
          <a:p>
            <a:r>
              <a:rPr lang="en-US"/>
              <a:t>Requirements Engineering Fundamentals</a:t>
            </a:r>
            <a:endParaRPr lang="en-SE"/>
          </a:p>
        </p:txBody>
      </p:sp>
      <p:sp>
        <p:nvSpPr>
          <p:cNvPr id="6" name="Slide Number Placeholder 5">
            <a:extLst>
              <a:ext uri="{FF2B5EF4-FFF2-40B4-BE49-F238E27FC236}">
                <a16:creationId xmlns:a16="http://schemas.microsoft.com/office/drawing/2014/main" id="{AF4612D7-D4DB-9AC1-7232-94902D5B5B5E}"/>
              </a:ext>
            </a:extLst>
          </p:cNvPr>
          <p:cNvSpPr>
            <a:spLocks noGrp="1"/>
          </p:cNvSpPr>
          <p:nvPr>
            <p:ph type="sldNum" sz="quarter" idx="12"/>
          </p:nvPr>
        </p:nvSpPr>
        <p:spPr/>
        <p:txBody>
          <a:bodyPr/>
          <a:lstStyle/>
          <a:p>
            <a:fld id="{5DE25AE5-FEAD-441B-BB85-3E3BABBF875D}" type="slidenum">
              <a:rPr lang="en-SE" smtClean="0"/>
              <a:t>10</a:t>
            </a:fld>
            <a:endParaRPr lang="en-SE"/>
          </a:p>
        </p:txBody>
      </p:sp>
      <p:sp>
        <p:nvSpPr>
          <p:cNvPr id="7" name="Rectangle 6">
            <a:extLst>
              <a:ext uri="{FF2B5EF4-FFF2-40B4-BE49-F238E27FC236}">
                <a16:creationId xmlns:a16="http://schemas.microsoft.com/office/drawing/2014/main" id="{384779B8-43AE-A436-A64F-86845B04E25D}"/>
              </a:ext>
            </a:extLst>
          </p:cNvPr>
          <p:cNvSpPr/>
          <p:nvPr/>
        </p:nvSpPr>
        <p:spPr>
          <a:xfrm>
            <a:off x="838200" y="2693148"/>
            <a:ext cx="3257006" cy="687577"/>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ysClr val="windowText" lastClr="000000"/>
                </a:solidFill>
              </a:rPr>
              <a:t>REQ1</a:t>
            </a:r>
            <a:r>
              <a:rPr lang="en-US" dirty="0">
                <a:solidFill>
                  <a:sysClr val="windowText" lastClr="000000"/>
                </a:solidFill>
              </a:rPr>
              <a:t>: The system shall be secure.</a:t>
            </a:r>
          </a:p>
        </p:txBody>
      </p:sp>
      <p:sp>
        <p:nvSpPr>
          <p:cNvPr id="8" name="Rectangle 7">
            <a:extLst>
              <a:ext uri="{FF2B5EF4-FFF2-40B4-BE49-F238E27FC236}">
                <a16:creationId xmlns:a16="http://schemas.microsoft.com/office/drawing/2014/main" id="{E977DF2F-D45A-8FD4-F69B-DBC3318AB474}"/>
              </a:ext>
            </a:extLst>
          </p:cNvPr>
          <p:cNvSpPr/>
          <p:nvPr/>
        </p:nvSpPr>
        <p:spPr>
          <a:xfrm>
            <a:off x="8096794" y="2549257"/>
            <a:ext cx="3257006" cy="975360"/>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ysClr val="windowText" lastClr="000000"/>
                </a:solidFill>
              </a:rPr>
              <a:t>REQ2</a:t>
            </a:r>
            <a:r>
              <a:rPr lang="en-US" sz="1600" dirty="0">
                <a:solidFill>
                  <a:sysClr val="windowText" lastClr="000000"/>
                </a:solidFill>
              </a:rPr>
              <a:t>: Communication between users of the system shall not be accessible to external actors.</a:t>
            </a:r>
          </a:p>
        </p:txBody>
      </p:sp>
      <p:cxnSp>
        <p:nvCxnSpPr>
          <p:cNvPr id="9" name="Straight Arrow Connector 8">
            <a:extLst>
              <a:ext uri="{FF2B5EF4-FFF2-40B4-BE49-F238E27FC236}">
                <a16:creationId xmlns:a16="http://schemas.microsoft.com/office/drawing/2014/main" id="{BD4BCE88-76C3-0E52-FA35-F8B007F22880}"/>
              </a:ext>
            </a:extLst>
          </p:cNvPr>
          <p:cNvCxnSpPr>
            <a:stCxn id="7" idx="3"/>
            <a:endCxn id="8" idx="1"/>
          </p:cNvCxnSpPr>
          <p:nvPr/>
        </p:nvCxnSpPr>
        <p:spPr>
          <a:xfrm>
            <a:off x="4095206" y="3036937"/>
            <a:ext cx="40015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4ECF8CD-4069-E3F3-8258-34A382B17830}"/>
              </a:ext>
            </a:extLst>
          </p:cNvPr>
          <p:cNvSpPr txBox="1"/>
          <p:nvPr/>
        </p:nvSpPr>
        <p:spPr>
          <a:xfrm>
            <a:off x="4958861" y="2659788"/>
            <a:ext cx="2274277" cy="369332"/>
          </a:xfrm>
          <a:prstGeom prst="rect">
            <a:avLst/>
          </a:prstGeom>
          <a:noFill/>
        </p:spPr>
        <p:txBody>
          <a:bodyPr wrap="square" rtlCol="0">
            <a:spAutoFit/>
          </a:bodyPr>
          <a:lstStyle/>
          <a:p>
            <a:pPr algn="ctr"/>
            <a:r>
              <a:rPr lang="en-US" dirty="0"/>
              <a:t>is refined to</a:t>
            </a:r>
          </a:p>
        </p:txBody>
      </p:sp>
      <p:sp>
        <p:nvSpPr>
          <p:cNvPr id="11" name="Content Placeholder 2">
            <a:extLst>
              <a:ext uri="{FF2B5EF4-FFF2-40B4-BE49-F238E27FC236}">
                <a16:creationId xmlns:a16="http://schemas.microsoft.com/office/drawing/2014/main" id="{AD6240A0-5811-8723-0A5C-079009CCB9B2}"/>
              </a:ext>
            </a:extLst>
          </p:cNvPr>
          <p:cNvSpPr txBox="1">
            <a:spLocks/>
          </p:cNvSpPr>
          <p:nvPr/>
        </p:nvSpPr>
        <p:spPr>
          <a:xfrm>
            <a:off x="838198" y="3724514"/>
            <a:ext cx="8935995" cy="88802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800" b="0" i="0" kern="1200">
                <a:solidFill>
                  <a:schemeClr val="tx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Statements exist on different </a:t>
            </a:r>
            <a:r>
              <a:rPr lang="en-US" b="1" dirty="0"/>
              <a:t>levels of abstraction</a:t>
            </a:r>
            <a:r>
              <a:rPr lang="en-US" dirty="0"/>
              <a:t>.</a:t>
            </a:r>
          </a:p>
        </p:txBody>
      </p:sp>
    </p:spTree>
    <p:extLst>
      <p:ext uri="{BB962C8B-B14F-4D97-AF65-F5344CB8AC3E}">
        <p14:creationId xmlns:p14="http://schemas.microsoft.com/office/powerpoint/2010/main" val="3609971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C894B-F6C7-A0C7-B6D4-7D500E55D75E}"/>
              </a:ext>
            </a:extLst>
          </p:cNvPr>
          <p:cNvSpPr>
            <a:spLocks noGrp="1"/>
          </p:cNvSpPr>
          <p:nvPr>
            <p:ph type="title"/>
          </p:nvPr>
        </p:nvSpPr>
        <p:spPr/>
        <p:txBody>
          <a:bodyPr/>
          <a:lstStyle/>
          <a:p>
            <a:r>
              <a:rPr lang="en-GB" dirty="0"/>
              <a:t>Levels of Abstraction</a:t>
            </a:r>
            <a:endParaRPr lang="en-SE" dirty="0"/>
          </a:p>
        </p:txBody>
      </p:sp>
      <p:sp>
        <p:nvSpPr>
          <p:cNvPr id="4" name="Date Placeholder 3">
            <a:extLst>
              <a:ext uri="{FF2B5EF4-FFF2-40B4-BE49-F238E27FC236}">
                <a16:creationId xmlns:a16="http://schemas.microsoft.com/office/drawing/2014/main" id="{6CBAADCE-64B1-A4FA-4709-3933FD80A94A}"/>
              </a:ext>
            </a:extLst>
          </p:cNvPr>
          <p:cNvSpPr>
            <a:spLocks noGrp="1"/>
          </p:cNvSpPr>
          <p:nvPr>
            <p:ph type="dt" sz="half" idx="10"/>
          </p:nvPr>
        </p:nvSpPr>
        <p:spPr/>
        <p:txBody>
          <a:bodyPr/>
          <a:lstStyle/>
          <a:p>
            <a:fld id="{2B63C9F3-1AF0-4A2E-B9B0-E8C9465CA7DF}" type="datetime1">
              <a:rPr lang="de-DE" smtClean="0"/>
              <a:t>11.06.2025</a:t>
            </a:fld>
            <a:endParaRPr lang="en-SE"/>
          </a:p>
        </p:txBody>
      </p:sp>
      <p:sp>
        <p:nvSpPr>
          <p:cNvPr id="5" name="Footer Placeholder 4">
            <a:extLst>
              <a:ext uri="{FF2B5EF4-FFF2-40B4-BE49-F238E27FC236}">
                <a16:creationId xmlns:a16="http://schemas.microsoft.com/office/drawing/2014/main" id="{DD690B07-D7A4-3142-FFC8-C99986F0ECA9}"/>
              </a:ext>
            </a:extLst>
          </p:cNvPr>
          <p:cNvSpPr>
            <a:spLocks noGrp="1"/>
          </p:cNvSpPr>
          <p:nvPr>
            <p:ph type="ftr" sz="quarter" idx="11"/>
          </p:nvPr>
        </p:nvSpPr>
        <p:spPr/>
        <p:txBody>
          <a:bodyPr/>
          <a:lstStyle/>
          <a:p>
            <a:r>
              <a:rPr lang="en-US"/>
              <a:t>Requirements Engineering Fundamentals</a:t>
            </a:r>
            <a:endParaRPr lang="en-SE"/>
          </a:p>
        </p:txBody>
      </p:sp>
      <p:sp>
        <p:nvSpPr>
          <p:cNvPr id="6" name="Slide Number Placeholder 5">
            <a:extLst>
              <a:ext uri="{FF2B5EF4-FFF2-40B4-BE49-F238E27FC236}">
                <a16:creationId xmlns:a16="http://schemas.microsoft.com/office/drawing/2014/main" id="{2CCFC9CC-F3DA-CD50-3683-FC6E256AEADF}"/>
              </a:ext>
            </a:extLst>
          </p:cNvPr>
          <p:cNvSpPr>
            <a:spLocks noGrp="1"/>
          </p:cNvSpPr>
          <p:nvPr>
            <p:ph type="sldNum" sz="quarter" idx="12"/>
          </p:nvPr>
        </p:nvSpPr>
        <p:spPr/>
        <p:txBody>
          <a:bodyPr/>
          <a:lstStyle/>
          <a:p>
            <a:fld id="{5DE25AE5-FEAD-441B-BB85-3E3BABBF875D}" type="slidenum">
              <a:rPr lang="en-SE" smtClean="0"/>
              <a:t>11</a:t>
            </a:fld>
            <a:endParaRPr lang="en-SE"/>
          </a:p>
        </p:txBody>
      </p:sp>
      <p:sp>
        <p:nvSpPr>
          <p:cNvPr id="7" name="Rectangle 6">
            <a:extLst>
              <a:ext uri="{FF2B5EF4-FFF2-40B4-BE49-F238E27FC236}">
                <a16:creationId xmlns:a16="http://schemas.microsoft.com/office/drawing/2014/main" id="{FF86D4E8-24A5-D154-7469-178DE2E1544A}"/>
              </a:ext>
            </a:extLst>
          </p:cNvPr>
          <p:cNvSpPr/>
          <p:nvPr/>
        </p:nvSpPr>
        <p:spPr>
          <a:xfrm>
            <a:off x="879525" y="2391508"/>
            <a:ext cx="3135923" cy="63304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Context Layer (why?)</a:t>
            </a:r>
          </a:p>
        </p:txBody>
      </p:sp>
      <p:sp>
        <p:nvSpPr>
          <p:cNvPr id="8" name="Rectangle 7">
            <a:extLst>
              <a:ext uri="{FF2B5EF4-FFF2-40B4-BE49-F238E27FC236}">
                <a16:creationId xmlns:a16="http://schemas.microsoft.com/office/drawing/2014/main" id="{60FD5D50-0784-F806-C1EA-B75930DE5D1D}"/>
              </a:ext>
            </a:extLst>
          </p:cNvPr>
          <p:cNvSpPr/>
          <p:nvPr/>
        </p:nvSpPr>
        <p:spPr>
          <a:xfrm>
            <a:off x="4142546" y="2391508"/>
            <a:ext cx="3135923" cy="63304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Requirements Layer (what?)</a:t>
            </a:r>
          </a:p>
        </p:txBody>
      </p:sp>
      <p:sp>
        <p:nvSpPr>
          <p:cNvPr id="9" name="Rectangle 8">
            <a:extLst>
              <a:ext uri="{FF2B5EF4-FFF2-40B4-BE49-F238E27FC236}">
                <a16:creationId xmlns:a16="http://schemas.microsoft.com/office/drawing/2014/main" id="{70FB42B2-FAA0-BD3C-D26A-C08709C08B80}"/>
              </a:ext>
            </a:extLst>
          </p:cNvPr>
          <p:cNvSpPr/>
          <p:nvPr/>
        </p:nvSpPr>
        <p:spPr>
          <a:xfrm>
            <a:off x="7414846" y="2391508"/>
            <a:ext cx="3135923" cy="6330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System Layer (how?)</a:t>
            </a:r>
          </a:p>
        </p:txBody>
      </p:sp>
      <p:sp>
        <p:nvSpPr>
          <p:cNvPr id="10" name="Rectangle 9">
            <a:extLst>
              <a:ext uri="{FF2B5EF4-FFF2-40B4-BE49-F238E27FC236}">
                <a16:creationId xmlns:a16="http://schemas.microsoft.com/office/drawing/2014/main" id="{313E7B76-32F3-E426-F97C-2F7FC868AA1A}"/>
              </a:ext>
            </a:extLst>
          </p:cNvPr>
          <p:cNvSpPr/>
          <p:nvPr/>
        </p:nvSpPr>
        <p:spPr>
          <a:xfrm>
            <a:off x="4343400" y="3287349"/>
            <a:ext cx="1652953" cy="555779"/>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a:solidFill>
                  <a:sysClr val="windowText" lastClr="000000"/>
                </a:solidFill>
              </a:rPr>
              <a:t>REQ1</a:t>
            </a:r>
            <a:r>
              <a:rPr lang="en-US" sz="1200" dirty="0">
                <a:solidFill>
                  <a:sysClr val="windowText" lastClr="000000"/>
                </a:solidFill>
              </a:rPr>
              <a:t>: The system shall be secure.</a:t>
            </a:r>
          </a:p>
        </p:txBody>
      </p:sp>
      <p:sp>
        <p:nvSpPr>
          <p:cNvPr id="11" name="Rectangle 10">
            <a:extLst>
              <a:ext uri="{FF2B5EF4-FFF2-40B4-BE49-F238E27FC236}">
                <a16:creationId xmlns:a16="http://schemas.microsoft.com/office/drawing/2014/main" id="{D69EF250-DE68-B5E7-50FB-A2A0DFA094C3}"/>
              </a:ext>
            </a:extLst>
          </p:cNvPr>
          <p:cNvSpPr/>
          <p:nvPr/>
        </p:nvSpPr>
        <p:spPr>
          <a:xfrm>
            <a:off x="4849502" y="3483000"/>
            <a:ext cx="2242960" cy="808055"/>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a:solidFill>
                  <a:sysClr val="windowText" lastClr="000000"/>
                </a:solidFill>
              </a:rPr>
              <a:t>REQ2</a:t>
            </a:r>
            <a:r>
              <a:rPr lang="en-US" sz="1200" dirty="0">
                <a:solidFill>
                  <a:sysClr val="windowText" lastClr="000000"/>
                </a:solidFill>
              </a:rPr>
              <a:t>: Communication between users of the system shall not be accessible to external actors.</a:t>
            </a:r>
          </a:p>
        </p:txBody>
      </p:sp>
      <p:sp>
        <p:nvSpPr>
          <p:cNvPr id="12" name="TextBox 11">
            <a:extLst>
              <a:ext uri="{FF2B5EF4-FFF2-40B4-BE49-F238E27FC236}">
                <a16:creationId xmlns:a16="http://schemas.microsoft.com/office/drawing/2014/main" id="{B66F6D06-0A7C-3646-37CC-C0D485F885B1}"/>
              </a:ext>
            </a:extLst>
          </p:cNvPr>
          <p:cNvSpPr txBox="1"/>
          <p:nvPr/>
        </p:nvSpPr>
        <p:spPr>
          <a:xfrm>
            <a:off x="879524" y="3287349"/>
            <a:ext cx="3135923" cy="646331"/>
          </a:xfrm>
          <a:prstGeom prst="rect">
            <a:avLst/>
          </a:prstGeom>
          <a:noFill/>
        </p:spPr>
        <p:txBody>
          <a:bodyPr wrap="square" rtlCol="0">
            <a:spAutoFit/>
          </a:bodyPr>
          <a:lstStyle/>
          <a:p>
            <a:r>
              <a:rPr lang="en-US" dirty="0"/>
              <a:t>Project scope, stakeholders, goals, …</a:t>
            </a:r>
          </a:p>
        </p:txBody>
      </p:sp>
      <p:sp>
        <p:nvSpPr>
          <p:cNvPr id="13" name="TextBox 12">
            <a:extLst>
              <a:ext uri="{FF2B5EF4-FFF2-40B4-BE49-F238E27FC236}">
                <a16:creationId xmlns:a16="http://schemas.microsoft.com/office/drawing/2014/main" id="{5ABD86A2-8E62-3E3A-08ED-2CD3BA2C7366}"/>
              </a:ext>
            </a:extLst>
          </p:cNvPr>
          <p:cNvSpPr txBox="1"/>
          <p:nvPr/>
        </p:nvSpPr>
        <p:spPr>
          <a:xfrm>
            <a:off x="7414845" y="3240696"/>
            <a:ext cx="3135923" cy="646331"/>
          </a:xfrm>
          <a:prstGeom prst="rect">
            <a:avLst/>
          </a:prstGeom>
          <a:noFill/>
        </p:spPr>
        <p:txBody>
          <a:bodyPr wrap="square" rtlCol="0">
            <a:spAutoFit/>
          </a:bodyPr>
          <a:lstStyle/>
          <a:p>
            <a:r>
              <a:rPr lang="en-US" dirty="0"/>
              <a:t>Data model, system architecture, …</a:t>
            </a:r>
          </a:p>
        </p:txBody>
      </p:sp>
      <p:sp>
        <p:nvSpPr>
          <p:cNvPr id="14" name="Left Brace 13">
            <a:extLst>
              <a:ext uri="{FF2B5EF4-FFF2-40B4-BE49-F238E27FC236}">
                <a16:creationId xmlns:a16="http://schemas.microsoft.com/office/drawing/2014/main" id="{E5F34875-C1AF-7676-CB9E-810B1A2A66B6}"/>
              </a:ext>
            </a:extLst>
          </p:cNvPr>
          <p:cNvSpPr/>
          <p:nvPr/>
        </p:nvSpPr>
        <p:spPr>
          <a:xfrm rot="16200000">
            <a:off x="3830067" y="1299341"/>
            <a:ext cx="497862" cy="639894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Left Brace 14">
            <a:extLst>
              <a:ext uri="{FF2B5EF4-FFF2-40B4-BE49-F238E27FC236}">
                <a16:creationId xmlns:a16="http://schemas.microsoft.com/office/drawing/2014/main" id="{1958E618-83B4-6D3C-03BB-953030D81D86}"/>
              </a:ext>
            </a:extLst>
          </p:cNvPr>
          <p:cNvSpPr/>
          <p:nvPr/>
        </p:nvSpPr>
        <p:spPr>
          <a:xfrm rot="16200000">
            <a:off x="8733876" y="2930853"/>
            <a:ext cx="497862" cy="313592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8392957C-0B07-C1B9-3BB4-54B5E2E23C05}"/>
              </a:ext>
            </a:extLst>
          </p:cNvPr>
          <p:cNvSpPr txBox="1"/>
          <p:nvPr/>
        </p:nvSpPr>
        <p:spPr>
          <a:xfrm>
            <a:off x="2230799" y="4744974"/>
            <a:ext cx="3696397" cy="369332"/>
          </a:xfrm>
          <a:prstGeom prst="rect">
            <a:avLst/>
          </a:prstGeom>
          <a:noFill/>
        </p:spPr>
        <p:txBody>
          <a:bodyPr wrap="none" rtlCol="0">
            <a:spAutoFit/>
          </a:bodyPr>
          <a:lstStyle/>
          <a:p>
            <a:pPr algn="ctr"/>
            <a:r>
              <a:rPr lang="en-US" dirty="0"/>
              <a:t>In scope of </a:t>
            </a:r>
            <a:r>
              <a:rPr lang="en-US" b="1" dirty="0"/>
              <a:t>requirements engineering</a:t>
            </a:r>
          </a:p>
        </p:txBody>
      </p:sp>
      <p:sp>
        <p:nvSpPr>
          <p:cNvPr id="17" name="TextBox 16">
            <a:extLst>
              <a:ext uri="{FF2B5EF4-FFF2-40B4-BE49-F238E27FC236}">
                <a16:creationId xmlns:a16="http://schemas.microsoft.com/office/drawing/2014/main" id="{11E0F147-5E20-8603-D9DB-3FE8B278CC06}"/>
              </a:ext>
            </a:extLst>
          </p:cNvPr>
          <p:cNvSpPr txBox="1"/>
          <p:nvPr/>
        </p:nvSpPr>
        <p:spPr>
          <a:xfrm>
            <a:off x="7426325" y="4747745"/>
            <a:ext cx="3112968" cy="646331"/>
          </a:xfrm>
          <a:prstGeom prst="rect">
            <a:avLst/>
          </a:prstGeom>
          <a:noFill/>
        </p:spPr>
        <p:txBody>
          <a:bodyPr wrap="none" rtlCol="0">
            <a:spAutoFit/>
          </a:bodyPr>
          <a:lstStyle/>
          <a:p>
            <a:pPr algn="ctr"/>
            <a:r>
              <a:rPr lang="en-US" dirty="0"/>
              <a:t>In scope of </a:t>
            </a:r>
            <a:r>
              <a:rPr lang="en-US" b="1" dirty="0"/>
              <a:t>subsequent phases</a:t>
            </a:r>
            <a:r>
              <a:rPr lang="en-US" dirty="0"/>
              <a:t>,</a:t>
            </a:r>
            <a:br>
              <a:rPr lang="en-US" dirty="0"/>
            </a:br>
            <a:r>
              <a:rPr lang="en-US" dirty="0"/>
              <a:t>e.g., software architecture</a:t>
            </a:r>
            <a:endParaRPr lang="en-US" b="1" dirty="0"/>
          </a:p>
        </p:txBody>
      </p:sp>
      <p:grpSp>
        <p:nvGrpSpPr>
          <p:cNvPr id="18" name="Group 17">
            <a:extLst>
              <a:ext uri="{FF2B5EF4-FFF2-40B4-BE49-F238E27FC236}">
                <a16:creationId xmlns:a16="http://schemas.microsoft.com/office/drawing/2014/main" id="{881BCCE7-EEC3-1761-CF73-F3DC52DC2B1A}"/>
              </a:ext>
            </a:extLst>
          </p:cNvPr>
          <p:cNvGrpSpPr/>
          <p:nvPr/>
        </p:nvGrpSpPr>
        <p:grpSpPr>
          <a:xfrm>
            <a:off x="2424511" y="5521060"/>
            <a:ext cx="3308972" cy="757199"/>
            <a:chOff x="1690286" y="5533983"/>
            <a:chExt cx="3308972" cy="757199"/>
          </a:xfrm>
        </p:grpSpPr>
        <p:sp>
          <p:nvSpPr>
            <p:cNvPr id="19" name="Rectangle 18">
              <a:extLst>
                <a:ext uri="{FF2B5EF4-FFF2-40B4-BE49-F238E27FC236}">
                  <a16:creationId xmlns:a16="http://schemas.microsoft.com/office/drawing/2014/main" id="{486BBE6D-F524-A27A-35A4-3DA29C9710E0}"/>
                </a:ext>
              </a:extLst>
            </p:cNvPr>
            <p:cNvSpPr/>
            <p:nvPr/>
          </p:nvSpPr>
          <p:spPr>
            <a:xfrm>
              <a:off x="3158735" y="5533983"/>
              <a:ext cx="1840523" cy="757199"/>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System</a:t>
              </a:r>
            </a:p>
            <a:p>
              <a:pPr algn="ctr"/>
              <a:r>
                <a:rPr lang="en-US" dirty="0"/>
                <a:t>(</a:t>
              </a:r>
              <a:r>
                <a:rPr lang="en-US" b="1" dirty="0"/>
                <a:t>black-box view</a:t>
              </a:r>
              <a:r>
                <a:rPr lang="en-US" dirty="0"/>
                <a:t>)</a:t>
              </a:r>
            </a:p>
          </p:txBody>
        </p:sp>
        <p:pic>
          <p:nvPicPr>
            <p:cNvPr id="20" name="Graphic 19" descr="User with solid fill">
              <a:extLst>
                <a:ext uri="{FF2B5EF4-FFF2-40B4-BE49-F238E27FC236}">
                  <a16:creationId xmlns:a16="http://schemas.microsoft.com/office/drawing/2014/main" id="{C8C75825-9C08-1552-0CDE-BB45DE6BA41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90286" y="5533983"/>
              <a:ext cx="757199" cy="757199"/>
            </a:xfrm>
            <a:prstGeom prst="rect">
              <a:avLst/>
            </a:prstGeom>
          </p:spPr>
        </p:pic>
        <p:cxnSp>
          <p:nvCxnSpPr>
            <p:cNvPr id="21" name="Straight Arrow Connector 20">
              <a:extLst>
                <a:ext uri="{FF2B5EF4-FFF2-40B4-BE49-F238E27FC236}">
                  <a16:creationId xmlns:a16="http://schemas.microsoft.com/office/drawing/2014/main" id="{8D2FBAC7-CB34-EE3F-35F0-EA2D3CE6A0B0}"/>
                </a:ext>
              </a:extLst>
            </p:cNvPr>
            <p:cNvCxnSpPr>
              <a:stCxn id="20" idx="3"/>
              <a:endCxn id="19" idx="1"/>
            </p:cNvCxnSpPr>
            <p:nvPr/>
          </p:nvCxnSpPr>
          <p:spPr>
            <a:xfrm>
              <a:off x="2447485" y="5912583"/>
              <a:ext cx="711250" cy="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5BE4A848-958C-2C93-A1E5-3867AB0D43D9}"/>
              </a:ext>
            </a:extLst>
          </p:cNvPr>
          <p:cNvGrpSpPr/>
          <p:nvPr/>
        </p:nvGrpSpPr>
        <p:grpSpPr>
          <a:xfrm>
            <a:off x="7328320" y="5528141"/>
            <a:ext cx="3308972" cy="757199"/>
            <a:chOff x="7382353" y="5528141"/>
            <a:chExt cx="3308972" cy="757199"/>
          </a:xfrm>
        </p:grpSpPr>
        <p:pic>
          <p:nvPicPr>
            <p:cNvPr id="23" name="Graphic 22" descr="User with solid fill">
              <a:extLst>
                <a:ext uri="{FF2B5EF4-FFF2-40B4-BE49-F238E27FC236}">
                  <a16:creationId xmlns:a16="http://schemas.microsoft.com/office/drawing/2014/main" id="{E1E2EB9E-E2D9-D734-553B-F7A3092C4F5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82353" y="5528141"/>
              <a:ext cx="757199" cy="757199"/>
            </a:xfrm>
            <a:prstGeom prst="rect">
              <a:avLst/>
            </a:prstGeom>
          </p:spPr>
        </p:pic>
        <p:cxnSp>
          <p:nvCxnSpPr>
            <p:cNvPr id="24" name="Straight Arrow Connector 23">
              <a:extLst>
                <a:ext uri="{FF2B5EF4-FFF2-40B4-BE49-F238E27FC236}">
                  <a16:creationId xmlns:a16="http://schemas.microsoft.com/office/drawing/2014/main" id="{85FE4BB7-06D1-C696-B7D6-C09245BC840F}"/>
                </a:ext>
              </a:extLst>
            </p:cNvPr>
            <p:cNvCxnSpPr>
              <a:stCxn id="23" idx="3"/>
              <a:endCxn id="36" idx="1"/>
            </p:cNvCxnSpPr>
            <p:nvPr/>
          </p:nvCxnSpPr>
          <p:spPr>
            <a:xfrm>
              <a:off x="8139552" y="5906741"/>
              <a:ext cx="711250" cy="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921A94AD-9661-CE7F-A8B4-FDA0EABEA347}"/>
                </a:ext>
              </a:extLst>
            </p:cNvPr>
            <p:cNvSpPr/>
            <p:nvPr/>
          </p:nvSpPr>
          <p:spPr>
            <a:xfrm>
              <a:off x="8923020" y="5607145"/>
              <a:ext cx="411480" cy="266163"/>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iamond 25">
              <a:extLst>
                <a:ext uri="{FF2B5EF4-FFF2-40B4-BE49-F238E27FC236}">
                  <a16:creationId xmlns:a16="http://schemas.microsoft.com/office/drawing/2014/main" id="{252AD453-F4B8-3610-202D-4D76A7CF499B}"/>
                </a:ext>
              </a:extLst>
            </p:cNvPr>
            <p:cNvSpPr/>
            <p:nvPr/>
          </p:nvSpPr>
          <p:spPr>
            <a:xfrm>
              <a:off x="9620141" y="5632226"/>
              <a:ext cx="216000" cy="216000"/>
            </a:xfrm>
            <a:prstGeom prst="diamond">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B79D0D2F-3A1F-C7C0-66B1-A52915822DB6}"/>
                </a:ext>
              </a:extLst>
            </p:cNvPr>
            <p:cNvCxnSpPr>
              <a:stCxn id="25" idx="3"/>
              <a:endCxn id="26" idx="1"/>
            </p:cNvCxnSpPr>
            <p:nvPr/>
          </p:nvCxnSpPr>
          <p:spPr>
            <a:xfrm flipV="1">
              <a:off x="9334500" y="5740226"/>
              <a:ext cx="285641" cy="1"/>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D97A0B85-1C97-BDAD-3A0D-36A4E0E7F995}"/>
                </a:ext>
              </a:extLst>
            </p:cNvPr>
            <p:cNvSpPr/>
            <p:nvPr/>
          </p:nvSpPr>
          <p:spPr>
            <a:xfrm>
              <a:off x="9522401" y="5933701"/>
              <a:ext cx="411480" cy="266163"/>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01F0FF3-3539-A27C-6550-8DECD26CB4F5}"/>
                </a:ext>
              </a:extLst>
            </p:cNvPr>
            <p:cNvSpPr/>
            <p:nvPr/>
          </p:nvSpPr>
          <p:spPr>
            <a:xfrm>
              <a:off x="10121782" y="5607081"/>
              <a:ext cx="411480" cy="266163"/>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Diamond 29">
              <a:extLst>
                <a:ext uri="{FF2B5EF4-FFF2-40B4-BE49-F238E27FC236}">
                  <a16:creationId xmlns:a16="http://schemas.microsoft.com/office/drawing/2014/main" id="{74D36D55-DD3C-0F1E-BDA3-14AFC31F57F1}"/>
                </a:ext>
              </a:extLst>
            </p:cNvPr>
            <p:cNvSpPr/>
            <p:nvPr/>
          </p:nvSpPr>
          <p:spPr>
            <a:xfrm>
              <a:off x="10219522" y="5960151"/>
              <a:ext cx="216000" cy="216000"/>
            </a:xfrm>
            <a:prstGeom prst="diamond">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F51326E0-CC26-CA40-F2B8-AD06A6B5BD65}"/>
                </a:ext>
              </a:extLst>
            </p:cNvPr>
            <p:cNvCxnSpPr>
              <a:cxnSpLocks/>
              <a:stCxn id="26" idx="3"/>
              <a:endCxn id="29" idx="1"/>
            </p:cNvCxnSpPr>
            <p:nvPr/>
          </p:nvCxnSpPr>
          <p:spPr>
            <a:xfrm flipV="1">
              <a:off x="9836141" y="5740163"/>
              <a:ext cx="285641" cy="63"/>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CA51426-33C8-3C0D-8113-37D0089AC39C}"/>
                </a:ext>
              </a:extLst>
            </p:cNvPr>
            <p:cNvCxnSpPr>
              <a:cxnSpLocks/>
              <a:stCxn id="26" idx="2"/>
              <a:endCxn id="28" idx="0"/>
            </p:cNvCxnSpPr>
            <p:nvPr/>
          </p:nvCxnSpPr>
          <p:spPr>
            <a:xfrm>
              <a:off x="9728141" y="5848226"/>
              <a:ext cx="0" cy="85475"/>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0E19A527-EAA3-C7A1-8A62-0B9D52FDFFAE}"/>
                </a:ext>
              </a:extLst>
            </p:cNvPr>
            <p:cNvCxnSpPr>
              <a:cxnSpLocks/>
              <a:stCxn id="29" idx="2"/>
              <a:endCxn id="30" idx="0"/>
            </p:cNvCxnSpPr>
            <p:nvPr/>
          </p:nvCxnSpPr>
          <p:spPr>
            <a:xfrm>
              <a:off x="10327522" y="5873244"/>
              <a:ext cx="0" cy="86907"/>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8624F3B-D9A8-E198-DC14-02C38EA60392}"/>
                </a:ext>
              </a:extLst>
            </p:cNvPr>
            <p:cNvCxnSpPr>
              <a:cxnSpLocks/>
              <a:stCxn id="30" idx="1"/>
              <a:endCxn id="28" idx="3"/>
            </p:cNvCxnSpPr>
            <p:nvPr/>
          </p:nvCxnSpPr>
          <p:spPr>
            <a:xfrm flipH="1" flipV="1">
              <a:off x="9933881" y="6066783"/>
              <a:ext cx="285641" cy="1368"/>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51">
              <a:extLst>
                <a:ext uri="{FF2B5EF4-FFF2-40B4-BE49-F238E27FC236}">
                  <a16:creationId xmlns:a16="http://schemas.microsoft.com/office/drawing/2014/main" id="{5E55D4AC-2952-C3AE-BDAF-CE8036694C9E}"/>
                </a:ext>
              </a:extLst>
            </p:cNvPr>
            <p:cNvCxnSpPr>
              <a:cxnSpLocks/>
              <a:stCxn id="28" idx="1"/>
              <a:endCxn id="25" idx="2"/>
            </p:cNvCxnSpPr>
            <p:nvPr/>
          </p:nvCxnSpPr>
          <p:spPr>
            <a:xfrm rot="10800000">
              <a:off x="9128761" y="5873309"/>
              <a:ext cx="393641" cy="193475"/>
            </a:xfrm>
            <a:prstGeom prst="bentConnector2">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82AADEF9-3177-0FEA-B2C2-5BAC051C30F2}"/>
                </a:ext>
              </a:extLst>
            </p:cNvPr>
            <p:cNvSpPr/>
            <p:nvPr/>
          </p:nvSpPr>
          <p:spPr>
            <a:xfrm>
              <a:off x="8850802" y="5528141"/>
              <a:ext cx="1840523" cy="757199"/>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System</a:t>
              </a:r>
            </a:p>
            <a:p>
              <a:pPr algn="ctr"/>
              <a:r>
                <a:rPr lang="en-US" dirty="0">
                  <a:solidFill>
                    <a:schemeClr val="tx1"/>
                  </a:solidFill>
                </a:rPr>
                <a:t>(</a:t>
              </a:r>
              <a:r>
                <a:rPr lang="en-US" b="1" dirty="0">
                  <a:solidFill>
                    <a:schemeClr val="tx1"/>
                  </a:solidFill>
                </a:rPr>
                <a:t>glass-box view</a:t>
              </a:r>
              <a:r>
                <a:rPr lang="en-US" dirty="0">
                  <a:solidFill>
                    <a:schemeClr val="tx1"/>
                  </a:solidFill>
                </a:rPr>
                <a:t>)</a:t>
              </a:r>
            </a:p>
          </p:txBody>
        </p:sp>
      </p:grpSp>
      <p:sp>
        <p:nvSpPr>
          <p:cNvPr id="37" name="TextBox 36">
            <a:extLst>
              <a:ext uri="{FF2B5EF4-FFF2-40B4-BE49-F238E27FC236}">
                <a16:creationId xmlns:a16="http://schemas.microsoft.com/office/drawing/2014/main" id="{A736CD83-375C-0D84-96A5-A854C6209AB7}"/>
              </a:ext>
            </a:extLst>
          </p:cNvPr>
          <p:cNvSpPr txBox="1"/>
          <p:nvPr/>
        </p:nvSpPr>
        <p:spPr>
          <a:xfrm>
            <a:off x="838199" y="6110129"/>
            <a:ext cx="1067513" cy="246221"/>
          </a:xfrm>
          <a:prstGeom prst="rect">
            <a:avLst/>
          </a:prstGeom>
          <a:noFill/>
        </p:spPr>
        <p:txBody>
          <a:bodyPr wrap="square" rtlCol="0">
            <a:spAutoFit/>
          </a:bodyPr>
          <a:lstStyle/>
          <a:p>
            <a:r>
              <a:rPr lang="en-US" sz="1000" dirty="0"/>
              <a:t>Based on [3]</a:t>
            </a:r>
          </a:p>
        </p:txBody>
      </p:sp>
    </p:spTree>
    <p:extLst>
      <p:ext uri="{BB962C8B-B14F-4D97-AF65-F5344CB8AC3E}">
        <p14:creationId xmlns:p14="http://schemas.microsoft.com/office/powerpoint/2010/main" val="42582155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C8CA4DC-4270-1868-7FB9-A2684884EDA9}"/>
              </a:ext>
            </a:extLst>
          </p:cNvPr>
          <p:cNvSpPr>
            <a:spLocks noGrp="1"/>
          </p:cNvSpPr>
          <p:nvPr>
            <p:ph type="title"/>
          </p:nvPr>
        </p:nvSpPr>
        <p:spPr/>
        <p:txBody>
          <a:bodyPr/>
          <a:lstStyle/>
          <a:p>
            <a:r>
              <a:rPr lang="en-GB" dirty="0"/>
              <a:t>Impact</a:t>
            </a:r>
            <a:endParaRPr lang="en-SE" dirty="0"/>
          </a:p>
        </p:txBody>
      </p:sp>
      <p:sp>
        <p:nvSpPr>
          <p:cNvPr id="8" name="Text Placeholder 7">
            <a:extLst>
              <a:ext uri="{FF2B5EF4-FFF2-40B4-BE49-F238E27FC236}">
                <a16:creationId xmlns:a16="http://schemas.microsoft.com/office/drawing/2014/main" id="{376E1D8A-4B28-C17F-288E-99BA26D95B34}"/>
              </a:ext>
            </a:extLst>
          </p:cNvPr>
          <p:cNvSpPr>
            <a:spLocks noGrp="1"/>
          </p:cNvSpPr>
          <p:nvPr>
            <p:ph type="body" idx="1"/>
          </p:nvPr>
        </p:nvSpPr>
        <p:spPr/>
        <p:txBody>
          <a:bodyPr/>
          <a:lstStyle/>
          <a:p>
            <a:r>
              <a:rPr lang="en-GB" dirty="0"/>
              <a:t>Why care about requirements?</a:t>
            </a:r>
            <a:endParaRPr lang="en-SE" dirty="0"/>
          </a:p>
        </p:txBody>
      </p:sp>
      <p:sp>
        <p:nvSpPr>
          <p:cNvPr id="4" name="Date Placeholder 3">
            <a:extLst>
              <a:ext uri="{FF2B5EF4-FFF2-40B4-BE49-F238E27FC236}">
                <a16:creationId xmlns:a16="http://schemas.microsoft.com/office/drawing/2014/main" id="{65BC3B55-639A-57F5-1AFB-96520B92F863}"/>
              </a:ext>
            </a:extLst>
          </p:cNvPr>
          <p:cNvSpPr>
            <a:spLocks noGrp="1"/>
          </p:cNvSpPr>
          <p:nvPr>
            <p:ph type="dt" sz="half" idx="10"/>
          </p:nvPr>
        </p:nvSpPr>
        <p:spPr/>
        <p:txBody>
          <a:bodyPr/>
          <a:lstStyle/>
          <a:p>
            <a:fld id="{26DA8D9C-8BEB-4ACA-AF34-BA77B8913345}" type="datetime1">
              <a:rPr lang="de-DE" smtClean="0"/>
              <a:t>11.06.2025</a:t>
            </a:fld>
            <a:endParaRPr lang="en-SE"/>
          </a:p>
        </p:txBody>
      </p:sp>
      <p:sp>
        <p:nvSpPr>
          <p:cNvPr id="5" name="Footer Placeholder 4">
            <a:extLst>
              <a:ext uri="{FF2B5EF4-FFF2-40B4-BE49-F238E27FC236}">
                <a16:creationId xmlns:a16="http://schemas.microsoft.com/office/drawing/2014/main" id="{E8A6052A-7AE3-D238-AF71-52D833D035B6}"/>
              </a:ext>
            </a:extLst>
          </p:cNvPr>
          <p:cNvSpPr>
            <a:spLocks noGrp="1"/>
          </p:cNvSpPr>
          <p:nvPr>
            <p:ph type="ftr" sz="quarter" idx="11"/>
          </p:nvPr>
        </p:nvSpPr>
        <p:spPr/>
        <p:txBody>
          <a:bodyPr/>
          <a:lstStyle/>
          <a:p>
            <a:r>
              <a:rPr lang="en-US"/>
              <a:t>Requirements Engineering Fundamentals</a:t>
            </a:r>
            <a:endParaRPr lang="en-SE"/>
          </a:p>
        </p:txBody>
      </p:sp>
      <p:sp>
        <p:nvSpPr>
          <p:cNvPr id="6" name="Slide Number Placeholder 5">
            <a:extLst>
              <a:ext uri="{FF2B5EF4-FFF2-40B4-BE49-F238E27FC236}">
                <a16:creationId xmlns:a16="http://schemas.microsoft.com/office/drawing/2014/main" id="{ECE486FE-8818-D914-6DE1-1A481ADC0DC2}"/>
              </a:ext>
            </a:extLst>
          </p:cNvPr>
          <p:cNvSpPr>
            <a:spLocks noGrp="1"/>
          </p:cNvSpPr>
          <p:nvPr>
            <p:ph type="sldNum" sz="quarter" idx="12"/>
          </p:nvPr>
        </p:nvSpPr>
        <p:spPr/>
        <p:txBody>
          <a:bodyPr/>
          <a:lstStyle/>
          <a:p>
            <a:fld id="{5DE25AE5-FEAD-441B-BB85-3E3BABBF875D}" type="slidenum">
              <a:rPr lang="en-SE" smtClean="0"/>
              <a:t>12</a:t>
            </a:fld>
            <a:endParaRPr lang="en-SE"/>
          </a:p>
        </p:txBody>
      </p:sp>
    </p:spTree>
    <p:extLst>
      <p:ext uri="{BB962C8B-B14F-4D97-AF65-F5344CB8AC3E}">
        <p14:creationId xmlns:p14="http://schemas.microsoft.com/office/powerpoint/2010/main" val="41349939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DF2654C-5572-D200-EAE9-3B0A8EDF4EFF}"/>
              </a:ext>
            </a:extLst>
          </p:cNvPr>
          <p:cNvSpPr>
            <a:spLocks noGrp="1"/>
          </p:cNvSpPr>
          <p:nvPr>
            <p:ph type="title"/>
          </p:nvPr>
        </p:nvSpPr>
        <p:spPr/>
        <p:txBody>
          <a:bodyPr/>
          <a:lstStyle/>
          <a:p>
            <a:r>
              <a:rPr lang="en-GB" dirty="0"/>
              <a:t>Cost of Defect Removal</a:t>
            </a:r>
            <a:endParaRPr lang="en-SE" dirty="0"/>
          </a:p>
        </p:txBody>
      </p:sp>
      <p:sp>
        <p:nvSpPr>
          <p:cNvPr id="4" name="Date Placeholder 3">
            <a:extLst>
              <a:ext uri="{FF2B5EF4-FFF2-40B4-BE49-F238E27FC236}">
                <a16:creationId xmlns:a16="http://schemas.microsoft.com/office/drawing/2014/main" id="{763920A6-552C-14FE-0F47-5F246B559E6F}"/>
              </a:ext>
            </a:extLst>
          </p:cNvPr>
          <p:cNvSpPr>
            <a:spLocks noGrp="1"/>
          </p:cNvSpPr>
          <p:nvPr>
            <p:ph type="dt" sz="half" idx="10"/>
          </p:nvPr>
        </p:nvSpPr>
        <p:spPr/>
        <p:txBody>
          <a:bodyPr/>
          <a:lstStyle/>
          <a:p>
            <a:fld id="{0A113AE9-451E-4AA7-AA91-FA3556C8F70C}" type="datetime1">
              <a:rPr lang="de-DE" smtClean="0"/>
              <a:t>11.06.2025</a:t>
            </a:fld>
            <a:endParaRPr lang="en-SE"/>
          </a:p>
        </p:txBody>
      </p:sp>
      <p:sp>
        <p:nvSpPr>
          <p:cNvPr id="5" name="Footer Placeholder 4">
            <a:extLst>
              <a:ext uri="{FF2B5EF4-FFF2-40B4-BE49-F238E27FC236}">
                <a16:creationId xmlns:a16="http://schemas.microsoft.com/office/drawing/2014/main" id="{F3015117-2F7C-CBD4-0170-B3D523AAC3AF}"/>
              </a:ext>
            </a:extLst>
          </p:cNvPr>
          <p:cNvSpPr>
            <a:spLocks noGrp="1"/>
          </p:cNvSpPr>
          <p:nvPr>
            <p:ph type="ftr" sz="quarter" idx="11"/>
          </p:nvPr>
        </p:nvSpPr>
        <p:spPr/>
        <p:txBody>
          <a:bodyPr/>
          <a:lstStyle/>
          <a:p>
            <a:r>
              <a:rPr lang="en-US"/>
              <a:t>Requirements Engineering Fundamentals</a:t>
            </a:r>
            <a:endParaRPr lang="en-SE"/>
          </a:p>
        </p:txBody>
      </p:sp>
      <p:sp>
        <p:nvSpPr>
          <p:cNvPr id="6" name="Slide Number Placeholder 5">
            <a:extLst>
              <a:ext uri="{FF2B5EF4-FFF2-40B4-BE49-F238E27FC236}">
                <a16:creationId xmlns:a16="http://schemas.microsoft.com/office/drawing/2014/main" id="{824E1DAB-F20F-BFB0-848E-FE83EBAFA526}"/>
              </a:ext>
            </a:extLst>
          </p:cNvPr>
          <p:cNvSpPr>
            <a:spLocks noGrp="1"/>
          </p:cNvSpPr>
          <p:nvPr>
            <p:ph type="sldNum" sz="quarter" idx="12"/>
          </p:nvPr>
        </p:nvSpPr>
        <p:spPr/>
        <p:txBody>
          <a:bodyPr/>
          <a:lstStyle/>
          <a:p>
            <a:fld id="{5DE25AE5-FEAD-441B-BB85-3E3BABBF875D}" type="slidenum">
              <a:rPr lang="en-SE" smtClean="0"/>
              <a:t>13</a:t>
            </a:fld>
            <a:endParaRPr lang="en-SE"/>
          </a:p>
        </p:txBody>
      </p:sp>
      <p:sp>
        <p:nvSpPr>
          <p:cNvPr id="9" name="Content Placeholder 28">
            <a:extLst>
              <a:ext uri="{FF2B5EF4-FFF2-40B4-BE49-F238E27FC236}">
                <a16:creationId xmlns:a16="http://schemas.microsoft.com/office/drawing/2014/main" id="{F251C218-47B1-5D49-7122-5119558216B5}"/>
              </a:ext>
            </a:extLst>
          </p:cNvPr>
          <p:cNvSpPr>
            <a:spLocks noGrp="1"/>
          </p:cNvSpPr>
          <p:nvPr>
            <p:ph idx="1"/>
          </p:nvPr>
        </p:nvSpPr>
        <p:spPr>
          <a:xfrm>
            <a:off x="838200" y="5258772"/>
            <a:ext cx="8935995" cy="918191"/>
          </a:xfrm>
        </p:spPr>
        <p:txBody>
          <a:bodyPr>
            <a:normAutofit fontScale="85000" lnSpcReduction="10000"/>
          </a:bodyPr>
          <a:lstStyle/>
          <a:p>
            <a:pPr marL="0" indent="0">
              <a:buNone/>
            </a:pPr>
            <a:r>
              <a:rPr lang="en-US" dirty="0"/>
              <a:t>The cost of removing a defect from an artifact </a:t>
            </a:r>
            <a:r>
              <a:rPr lang="en-US" b="1" dirty="0"/>
              <a:t>scales approximately by the factor 10 </a:t>
            </a:r>
            <a:r>
              <a:rPr lang="en-US" dirty="0"/>
              <a:t>for each phase that it survives.</a:t>
            </a:r>
          </a:p>
        </p:txBody>
      </p:sp>
      <p:sp>
        <p:nvSpPr>
          <p:cNvPr id="10" name="Arrow: Pentagon 9">
            <a:extLst>
              <a:ext uri="{FF2B5EF4-FFF2-40B4-BE49-F238E27FC236}">
                <a16:creationId xmlns:a16="http://schemas.microsoft.com/office/drawing/2014/main" id="{CA3275A8-2DB9-F853-C683-2020AE3645E1}"/>
              </a:ext>
            </a:extLst>
          </p:cNvPr>
          <p:cNvSpPr/>
          <p:nvPr/>
        </p:nvSpPr>
        <p:spPr>
          <a:xfrm>
            <a:off x="1229360" y="2302748"/>
            <a:ext cx="2042160" cy="609600"/>
          </a:xfrm>
          <a:prstGeom prst="homePlat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Requirements Engineering</a:t>
            </a:r>
          </a:p>
        </p:txBody>
      </p:sp>
      <p:sp>
        <p:nvSpPr>
          <p:cNvPr id="11" name="Arrow: Chevron 10">
            <a:extLst>
              <a:ext uri="{FF2B5EF4-FFF2-40B4-BE49-F238E27FC236}">
                <a16:creationId xmlns:a16="http://schemas.microsoft.com/office/drawing/2014/main" id="{47FD7164-7ADB-E09A-3BB3-D826801BB130}"/>
              </a:ext>
            </a:extLst>
          </p:cNvPr>
          <p:cNvSpPr/>
          <p:nvPr/>
        </p:nvSpPr>
        <p:spPr>
          <a:xfrm>
            <a:off x="3027680" y="2302748"/>
            <a:ext cx="2042160" cy="609600"/>
          </a:xfrm>
          <a:prstGeom prst="chevron">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Architecture</a:t>
            </a:r>
          </a:p>
        </p:txBody>
      </p:sp>
      <p:sp>
        <p:nvSpPr>
          <p:cNvPr id="12" name="Arrow: Chevron 11">
            <a:extLst>
              <a:ext uri="{FF2B5EF4-FFF2-40B4-BE49-F238E27FC236}">
                <a16:creationId xmlns:a16="http://schemas.microsoft.com/office/drawing/2014/main" id="{2B6B126A-B1A1-804F-DE93-B0773B3AE2C9}"/>
              </a:ext>
            </a:extLst>
          </p:cNvPr>
          <p:cNvSpPr/>
          <p:nvPr/>
        </p:nvSpPr>
        <p:spPr>
          <a:xfrm>
            <a:off x="4826000" y="2302748"/>
            <a:ext cx="2042160" cy="6096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Implemen-tation</a:t>
            </a:r>
            <a:endParaRPr lang="en-US" sz="1400">
              <a:solidFill>
                <a:schemeClr val="bg1"/>
              </a:solidFill>
            </a:endParaRPr>
          </a:p>
        </p:txBody>
      </p:sp>
      <p:sp>
        <p:nvSpPr>
          <p:cNvPr id="13" name="Arrow: Chevron 12">
            <a:extLst>
              <a:ext uri="{FF2B5EF4-FFF2-40B4-BE49-F238E27FC236}">
                <a16:creationId xmlns:a16="http://schemas.microsoft.com/office/drawing/2014/main" id="{0EE67FE8-6885-575F-26BC-C8E1E124AD77}"/>
              </a:ext>
            </a:extLst>
          </p:cNvPr>
          <p:cNvSpPr/>
          <p:nvPr/>
        </p:nvSpPr>
        <p:spPr>
          <a:xfrm>
            <a:off x="6624320" y="2302748"/>
            <a:ext cx="2042160" cy="609600"/>
          </a:xfrm>
          <a:prstGeom prst="chevron">
            <a:avLst/>
          </a:prstGeom>
          <a:solidFill>
            <a:schemeClr val="tx2">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Verification</a:t>
            </a:r>
          </a:p>
        </p:txBody>
      </p:sp>
      <p:sp>
        <p:nvSpPr>
          <p:cNvPr id="14" name="Arrow: Chevron 13">
            <a:extLst>
              <a:ext uri="{FF2B5EF4-FFF2-40B4-BE49-F238E27FC236}">
                <a16:creationId xmlns:a16="http://schemas.microsoft.com/office/drawing/2014/main" id="{01803D63-8B82-F123-F266-43A576264129}"/>
              </a:ext>
            </a:extLst>
          </p:cNvPr>
          <p:cNvSpPr/>
          <p:nvPr/>
        </p:nvSpPr>
        <p:spPr>
          <a:xfrm>
            <a:off x="8422640" y="2302748"/>
            <a:ext cx="2042160" cy="609600"/>
          </a:xfrm>
          <a:prstGeom prst="chevron">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Deployment</a:t>
            </a:r>
          </a:p>
        </p:txBody>
      </p:sp>
      <p:pic>
        <p:nvPicPr>
          <p:cNvPr id="15" name="Graphic 14" descr="Box with solid fill">
            <a:extLst>
              <a:ext uri="{FF2B5EF4-FFF2-40B4-BE49-F238E27FC236}">
                <a16:creationId xmlns:a16="http://schemas.microsoft.com/office/drawing/2014/main" id="{800749F5-B985-246B-E7E1-D2F92ACEF3D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80988" y="3033933"/>
            <a:ext cx="914400" cy="914400"/>
          </a:xfrm>
          <a:prstGeom prst="rect">
            <a:avLst/>
          </a:prstGeom>
        </p:spPr>
      </p:pic>
      <p:pic>
        <p:nvPicPr>
          <p:cNvPr id="16" name="Graphic 15" descr="Clipboard Mixed with solid fill">
            <a:extLst>
              <a:ext uri="{FF2B5EF4-FFF2-40B4-BE49-F238E27FC236}">
                <a16:creationId xmlns:a16="http://schemas.microsoft.com/office/drawing/2014/main" id="{6C3F7197-341A-FC6D-ED26-C997569B7D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182668" y="3033933"/>
            <a:ext cx="914400" cy="914400"/>
          </a:xfrm>
          <a:prstGeom prst="rect">
            <a:avLst/>
          </a:prstGeom>
        </p:spPr>
      </p:pic>
      <p:pic>
        <p:nvPicPr>
          <p:cNvPr id="17" name="Graphic 16" descr="Cmd Terminal with solid fill">
            <a:extLst>
              <a:ext uri="{FF2B5EF4-FFF2-40B4-BE49-F238E27FC236}">
                <a16:creationId xmlns:a16="http://schemas.microsoft.com/office/drawing/2014/main" id="{4055B55A-59FD-AA45-DBDA-5671960B475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384348" y="3033933"/>
            <a:ext cx="914400" cy="914400"/>
          </a:xfrm>
          <a:prstGeom prst="rect">
            <a:avLst/>
          </a:prstGeom>
        </p:spPr>
      </p:pic>
      <p:pic>
        <p:nvPicPr>
          <p:cNvPr id="18" name="Graphic 17" descr="Architecture with solid fill">
            <a:extLst>
              <a:ext uri="{FF2B5EF4-FFF2-40B4-BE49-F238E27FC236}">
                <a16:creationId xmlns:a16="http://schemas.microsoft.com/office/drawing/2014/main" id="{EA9FBEDA-42F7-B411-1B0C-4D853D48192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586028" y="3031253"/>
            <a:ext cx="914400" cy="914400"/>
          </a:xfrm>
          <a:prstGeom prst="rect">
            <a:avLst/>
          </a:prstGeom>
        </p:spPr>
      </p:pic>
      <p:pic>
        <p:nvPicPr>
          <p:cNvPr id="19" name="Graphic 18" descr="Document with solid fill">
            <a:extLst>
              <a:ext uri="{FF2B5EF4-FFF2-40B4-BE49-F238E27FC236}">
                <a16:creationId xmlns:a16="http://schemas.microsoft.com/office/drawing/2014/main" id="{50D2C485-7C83-1B35-0BB2-2E3D748AB52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787708" y="3031253"/>
            <a:ext cx="914400" cy="914400"/>
          </a:xfrm>
          <a:prstGeom prst="rect">
            <a:avLst/>
          </a:prstGeom>
        </p:spPr>
      </p:pic>
      <p:pic>
        <p:nvPicPr>
          <p:cNvPr id="20" name="Graphic 19" descr="Bug with solid fill">
            <a:extLst>
              <a:ext uri="{FF2B5EF4-FFF2-40B4-BE49-F238E27FC236}">
                <a16:creationId xmlns:a16="http://schemas.microsoft.com/office/drawing/2014/main" id="{DC91A6C2-9331-0734-D5C1-DB20B4F49512}"/>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81000" y="3841127"/>
            <a:ext cx="914400" cy="914400"/>
          </a:xfrm>
          <a:prstGeom prst="rect">
            <a:avLst/>
          </a:prstGeom>
        </p:spPr>
      </p:pic>
      <p:sp>
        <p:nvSpPr>
          <p:cNvPr id="21" name="TextBox 20">
            <a:extLst>
              <a:ext uri="{FF2B5EF4-FFF2-40B4-BE49-F238E27FC236}">
                <a16:creationId xmlns:a16="http://schemas.microsoft.com/office/drawing/2014/main" id="{35455D9A-D7BD-41DC-08CE-185691693229}"/>
              </a:ext>
            </a:extLst>
          </p:cNvPr>
          <p:cNvSpPr txBox="1"/>
          <p:nvPr/>
        </p:nvSpPr>
        <p:spPr>
          <a:xfrm>
            <a:off x="1404160" y="4069385"/>
            <a:ext cx="1605761" cy="923330"/>
          </a:xfrm>
          <a:prstGeom prst="rect">
            <a:avLst/>
          </a:prstGeom>
          <a:noFill/>
        </p:spPr>
        <p:txBody>
          <a:bodyPr wrap="none" rtlCol="0">
            <a:spAutoFit/>
          </a:bodyPr>
          <a:lstStyle/>
          <a:p>
            <a:pPr algn="ctr"/>
            <a:r>
              <a:rPr lang="en-US" dirty="0">
                <a:solidFill>
                  <a:srgbClr val="C00000"/>
                </a:solidFill>
              </a:rPr>
              <a:t>Underspecified</a:t>
            </a:r>
            <a:br>
              <a:rPr lang="en-US" dirty="0">
                <a:solidFill>
                  <a:srgbClr val="C00000"/>
                </a:solidFill>
              </a:rPr>
            </a:br>
            <a:r>
              <a:rPr lang="en-US" dirty="0">
                <a:solidFill>
                  <a:srgbClr val="C00000"/>
                </a:solidFill>
              </a:rPr>
              <a:t>Requirements </a:t>
            </a:r>
            <a:br>
              <a:rPr lang="en-US" dirty="0">
                <a:solidFill>
                  <a:srgbClr val="C00000"/>
                </a:solidFill>
              </a:rPr>
            </a:br>
            <a:r>
              <a:rPr lang="en-US" dirty="0">
                <a:solidFill>
                  <a:srgbClr val="C00000"/>
                </a:solidFill>
              </a:rPr>
              <a:t>Artifact</a:t>
            </a:r>
          </a:p>
        </p:txBody>
      </p:sp>
      <p:sp>
        <p:nvSpPr>
          <p:cNvPr id="22" name="TextBox 21">
            <a:extLst>
              <a:ext uri="{FF2B5EF4-FFF2-40B4-BE49-F238E27FC236}">
                <a16:creationId xmlns:a16="http://schemas.microsoft.com/office/drawing/2014/main" id="{05B5F9E6-3B84-7AE4-0E41-F0C58DEB7043}"/>
              </a:ext>
            </a:extLst>
          </p:cNvPr>
          <p:cNvSpPr txBox="1"/>
          <p:nvPr/>
        </p:nvSpPr>
        <p:spPr>
          <a:xfrm>
            <a:off x="3373023" y="4069385"/>
            <a:ext cx="1345946" cy="646331"/>
          </a:xfrm>
          <a:prstGeom prst="rect">
            <a:avLst/>
          </a:prstGeom>
          <a:noFill/>
        </p:spPr>
        <p:txBody>
          <a:bodyPr wrap="none" rtlCol="0">
            <a:spAutoFit/>
          </a:bodyPr>
          <a:lstStyle/>
          <a:p>
            <a:pPr algn="ctr"/>
            <a:r>
              <a:rPr lang="en-US" dirty="0">
                <a:solidFill>
                  <a:srgbClr val="C00000"/>
                </a:solidFill>
              </a:rPr>
              <a:t>Suboptimal</a:t>
            </a:r>
            <a:br>
              <a:rPr lang="en-US" dirty="0">
                <a:solidFill>
                  <a:srgbClr val="C00000"/>
                </a:solidFill>
              </a:rPr>
            </a:br>
            <a:r>
              <a:rPr lang="en-US" dirty="0">
                <a:solidFill>
                  <a:srgbClr val="C00000"/>
                </a:solidFill>
              </a:rPr>
              <a:t>Architecture</a:t>
            </a:r>
          </a:p>
        </p:txBody>
      </p:sp>
      <p:sp>
        <p:nvSpPr>
          <p:cNvPr id="23" name="TextBox 22">
            <a:extLst>
              <a:ext uri="{FF2B5EF4-FFF2-40B4-BE49-F238E27FC236}">
                <a16:creationId xmlns:a16="http://schemas.microsoft.com/office/drawing/2014/main" id="{327C681D-F1ED-B2A0-90BF-16C4A7B6597D}"/>
              </a:ext>
            </a:extLst>
          </p:cNvPr>
          <p:cNvSpPr txBox="1"/>
          <p:nvPr/>
        </p:nvSpPr>
        <p:spPr>
          <a:xfrm>
            <a:off x="4998091" y="4069384"/>
            <a:ext cx="1692451" cy="646331"/>
          </a:xfrm>
          <a:prstGeom prst="rect">
            <a:avLst/>
          </a:prstGeom>
          <a:noFill/>
        </p:spPr>
        <p:txBody>
          <a:bodyPr wrap="none" rtlCol="0">
            <a:spAutoFit/>
          </a:bodyPr>
          <a:lstStyle/>
          <a:p>
            <a:pPr algn="ctr"/>
            <a:r>
              <a:rPr lang="en-US" dirty="0">
                <a:solidFill>
                  <a:srgbClr val="C00000"/>
                </a:solidFill>
              </a:rPr>
              <a:t>Faulty</a:t>
            </a:r>
            <a:br>
              <a:rPr lang="en-US" dirty="0">
                <a:solidFill>
                  <a:srgbClr val="C00000"/>
                </a:solidFill>
              </a:rPr>
            </a:br>
            <a:r>
              <a:rPr lang="en-US" dirty="0">
                <a:solidFill>
                  <a:srgbClr val="C00000"/>
                </a:solidFill>
              </a:rPr>
              <a:t>Implementation</a:t>
            </a:r>
          </a:p>
        </p:txBody>
      </p:sp>
      <p:sp>
        <p:nvSpPr>
          <p:cNvPr id="24" name="TextBox 23">
            <a:extLst>
              <a:ext uri="{FF2B5EF4-FFF2-40B4-BE49-F238E27FC236}">
                <a16:creationId xmlns:a16="http://schemas.microsoft.com/office/drawing/2014/main" id="{D933A479-760B-7741-5246-760F9AB49275}"/>
              </a:ext>
            </a:extLst>
          </p:cNvPr>
          <p:cNvSpPr txBox="1"/>
          <p:nvPr/>
        </p:nvSpPr>
        <p:spPr>
          <a:xfrm>
            <a:off x="7038143" y="4069384"/>
            <a:ext cx="1208984" cy="646331"/>
          </a:xfrm>
          <a:prstGeom prst="rect">
            <a:avLst/>
          </a:prstGeom>
          <a:noFill/>
        </p:spPr>
        <p:txBody>
          <a:bodyPr wrap="none" rtlCol="0">
            <a:spAutoFit/>
          </a:bodyPr>
          <a:lstStyle/>
          <a:p>
            <a:pPr algn="ctr"/>
            <a:r>
              <a:rPr lang="en-US" dirty="0">
                <a:solidFill>
                  <a:srgbClr val="C00000"/>
                </a:solidFill>
              </a:rPr>
              <a:t>Misleading</a:t>
            </a:r>
            <a:br>
              <a:rPr lang="en-US" dirty="0">
                <a:solidFill>
                  <a:srgbClr val="C00000"/>
                </a:solidFill>
              </a:rPr>
            </a:br>
            <a:r>
              <a:rPr lang="en-US" dirty="0">
                <a:solidFill>
                  <a:srgbClr val="C00000"/>
                </a:solidFill>
              </a:rPr>
              <a:t>Test cases</a:t>
            </a:r>
          </a:p>
        </p:txBody>
      </p:sp>
      <p:sp>
        <p:nvSpPr>
          <p:cNvPr id="25" name="TextBox 24">
            <a:extLst>
              <a:ext uri="{FF2B5EF4-FFF2-40B4-BE49-F238E27FC236}">
                <a16:creationId xmlns:a16="http://schemas.microsoft.com/office/drawing/2014/main" id="{5A799EE7-0727-1D81-EB17-DE84A47CDF77}"/>
              </a:ext>
            </a:extLst>
          </p:cNvPr>
          <p:cNvSpPr txBox="1"/>
          <p:nvPr/>
        </p:nvSpPr>
        <p:spPr>
          <a:xfrm>
            <a:off x="8776288" y="4069383"/>
            <a:ext cx="1329338" cy="646331"/>
          </a:xfrm>
          <a:prstGeom prst="rect">
            <a:avLst/>
          </a:prstGeom>
          <a:noFill/>
        </p:spPr>
        <p:txBody>
          <a:bodyPr wrap="none" rtlCol="0">
            <a:spAutoFit/>
          </a:bodyPr>
          <a:lstStyle/>
          <a:p>
            <a:pPr algn="ctr"/>
            <a:r>
              <a:rPr lang="en-US" dirty="0">
                <a:solidFill>
                  <a:srgbClr val="C00000"/>
                </a:solidFill>
              </a:rPr>
              <a:t>Unsatisfying</a:t>
            </a:r>
            <a:br>
              <a:rPr lang="en-US" dirty="0">
                <a:solidFill>
                  <a:srgbClr val="C00000"/>
                </a:solidFill>
              </a:rPr>
            </a:br>
            <a:r>
              <a:rPr lang="en-US" dirty="0">
                <a:solidFill>
                  <a:srgbClr val="C00000"/>
                </a:solidFill>
              </a:rPr>
              <a:t>Product</a:t>
            </a:r>
          </a:p>
        </p:txBody>
      </p:sp>
      <p:sp>
        <p:nvSpPr>
          <p:cNvPr id="26" name="TextBox 25">
            <a:extLst>
              <a:ext uri="{FF2B5EF4-FFF2-40B4-BE49-F238E27FC236}">
                <a16:creationId xmlns:a16="http://schemas.microsoft.com/office/drawing/2014/main" id="{294F12D5-33DD-B2E4-A932-3C5526C1D477}"/>
              </a:ext>
            </a:extLst>
          </p:cNvPr>
          <p:cNvSpPr txBox="1"/>
          <p:nvPr/>
        </p:nvSpPr>
        <p:spPr>
          <a:xfrm>
            <a:off x="838199" y="6110129"/>
            <a:ext cx="4682383" cy="246221"/>
          </a:xfrm>
          <a:prstGeom prst="rect">
            <a:avLst/>
          </a:prstGeom>
          <a:noFill/>
        </p:spPr>
        <p:txBody>
          <a:bodyPr wrap="square" rtlCol="0">
            <a:spAutoFit/>
          </a:bodyPr>
          <a:lstStyle/>
          <a:p>
            <a:r>
              <a:rPr lang="en-US" sz="1000" dirty="0"/>
              <a:t>Based on [4] and [5]</a:t>
            </a:r>
          </a:p>
        </p:txBody>
      </p:sp>
    </p:spTree>
    <p:extLst>
      <p:ext uri="{BB962C8B-B14F-4D97-AF65-F5344CB8AC3E}">
        <p14:creationId xmlns:p14="http://schemas.microsoft.com/office/powerpoint/2010/main" val="7369897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21" grpId="0"/>
      <p:bldP spid="22" grpId="0"/>
      <p:bldP spid="23" grpId="0"/>
      <p:bldP spid="24" grpId="0"/>
      <p:bldP spid="2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BFC54-D185-7155-F2E6-7AD8D54C8154}"/>
              </a:ext>
            </a:extLst>
          </p:cNvPr>
          <p:cNvSpPr>
            <a:spLocks noGrp="1"/>
          </p:cNvSpPr>
          <p:nvPr>
            <p:ph type="title"/>
          </p:nvPr>
        </p:nvSpPr>
        <p:spPr/>
        <p:txBody>
          <a:bodyPr/>
          <a:lstStyle/>
          <a:p>
            <a:r>
              <a:rPr lang="en-GB" dirty="0"/>
              <a:t>Problem- versus Solution-Space</a:t>
            </a:r>
            <a:endParaRPr lang="en-SE" dirty="0"/>
          </a:p>
        </p:txBody>
      </p:sp>
      <p:sp>
        <p:nvSpPr>
          <p:cNvPr id="4" name="Date Placeholder 3">
            <a:extLst>
              <a:ext uri="{FF2B5EF4-FFF2-40B4-BE49-F238E27FC236}">
                <a16:creationId xmlns:a16="http://schemas.microsoft.com/office/drawing/2014/main" id="{D66FBAD3-ABF1-F600-2118-2706108F4C19}"/>
              </a:ext>
            </a:extLst>
          </p:cNvPr>
          <p:cNvSpPr>
            <a:spLocks noGrp="1"/>
          </p:cNvSpPr>
          <p:nvPr>
            <p:ph type="dt" sz="half" idx="10"/>
          </p:nvPr>
        </p:nvSpPr>
        <p:spPr/>
        <p:txBody>
          <a:bodyPr/>
          <a:lstStyle/>
          <a:p>
            <a:fld id="{FCA2AA13-2FF9-4EA6-975B-1DEB58898021}" type="datetime1">
              <a:rPr lang="de-DE" smtClean="0"/>
              <a:t>11.06.2025</a:t>
            </a:fld>
            <a:endParaRPr lang="en-SE"/>
          </a:p>
        </p:txBody>
      </p:sp>
      <p:sp>
        <p:nvSpPr>
          <p:cNvPr id="5" name="Footer Placeholder 4">
            <a:extLst>
              <a:ext uri="{FF2B5EF4-FFF2-40B4-BE49-F238E27FC236}">
                <a16:creationId xmlns:a16="http://schemas.microsoft.com/office/drawing/2014/main" id="{08D99913-5173-D653-EE34-9592A6FE1EA3}"/>
              </a:ext>
            </a:extLst>
          </p:cNvPr>
          <p:cNvSpPr>
            <a:spLocks noGrp="1"/>
          </p:cNvSpPr>
          <p:nvPr>
            <p:ph type="ftr" sz="quarter" idx="11"/>
          </p:nvPr>
        </p:nvSpPr>
        <p:spPr/>
        <p:txBody>
          <a:bodyPr/>
          <a:lstStyle/>
          <a:p>
            <a:r>
              <a:rPr lang="en-US"/>
              <a:t>Requirements Engineering Fundamentals</a:t>
            </a:r>
            <a:endParaRPr lang="en-SE"/>
          </a:p>
        </p:txBody>
      </p:sp>
      <p:sp>
        <p:nvSpPr>
          <p:cNvPr id="6" name="Slide Number Placeholder 5">
            <a:extLst>
              <a:ext uri="{FF2B5EF4-FFF2-40B4-BE49-F238E27FC236}">
                <a16:creationId xmlns:a16="http://schemas.microsoft.com/office/drawing/2014/main" id="{2A658928-5313-B569-F9DD-ED79CDCA6395}"/>
              </a:ext>
            </a:extLst>
          </p:cNvPr>
          <p:cNvSpPr>
            <a:spLocks noGrp="1"/>
          </p:cNvSpPr>
          <p:nvPr>
            <p:ph type="sldNum" sz="quarter" idx="12"/>
          </p:nvPr>
        </p:nvSpPr>
        <p:spPr/>
        <p:txBody>
          <a:bodyPr/>
          <a:lstStyle/>
          <a:p>
            <a:fld id="{5DE25AE5-FEAD-441B-BB85-3E3BABBF875D}" type="slidenum">
              <a:rPr lang="en-SE" smtClean="0"/>
              <a:t>14</a:t>
            </a:fld>
            <a:endParaRPr lang="en-SE"/>
          </a:p>
        </p:txBody>
      </p:sp>
      <p:grpSp>
        <p:nvGrpSpPr>
          <p:cNvPr id="7" name="Group 6">
            <a:extLst>
              <a:ext uri="{FF2B5EF4-FFF2-40B4-BE49-F238E27FC236}">
                <a16:creationId xmlns:a16="http://schemas.microsoft.com/office/drawing/2014/main" id="{64CA1344-E32D-5856-6285-9D2B8535CD22}"/>
              </a:ext>
            </a:extLst>
          </p:cNvPr>
          <p:cNvGrpSpPr/>
          <p:nvPr/>
        </p:nvGrpSpPr>
        <p:grpSpPr>
          <a:xfrm>
            <a:off x="7896362" y="2558414"/>
            <a:ext cx="1080000" cy="1080000"/>
            <a:chOff x="2692400" y="3233665"/>
            <a:chExt cx="1080000" cy="1080000"/>
          </a:xfrm>
        </p:grpSpPr>
        <p:sp>
          <p:nvSpPr>
            <p:cNvPr id="8" name="Oval 7">
              <a:extLst>
                <a:ext uri="{FF2B5EF4-FFF2-40B4-BE49-F238E27FC236}">
                  <a16:creationId xmlns:a16="http://schemas.microsoft.com/office/drawing/2014/main" id="{0691F367-A679-14CF-A5B7-BCD0FB8C9DB2}"/>
                </a:ext>
              </a:extLst>
            </p:cNvPr>
            <p:cNvSpPr/>
            <p:nvPr/>
          </p:nvSpPr>
          <p:spPr>
            <a:xfrm>
              <a:off x="2692400" y="3233665"/>
              <a:ext cx="1080000" cy="1080000"/>
            </a:xfrm>
            <a:prstGeom prst="ellipse">
              <a:avLst/>
            </a:prstGeom>
            <a:solidFill>
              <a:schemeClr val="accent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Blueprint with solid fill">
              <a:extLst>
                <a:ext uri="{FF2B5EF4-FFF2-40B4-BE49-F238E27FC236}">
                  <a16:creationId xmlns:a16="http://schemas.microsoft.com/office/drawing/2014/main" id="{72916A2B-FFFA-5B09-39B0-81A6B5618B6C}"/>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2775200" y="3316465"/>
              <a:ext cx="914400" cy="914400"/>
            </a:xfrm>
            <a:prstGeom prst="rect">
              <a:avLst/>
            </a:prstGeom>
          </p:spPr>
        </p:pic>
      </p:grpSp>
      <p:grpSp>
        <p:nvGrpSpPr>
          <p:cNvPr id="10" name="Group 9">
            <a:extLst>
              <a:ext uri="{FF2B5EF4-FFF2-40B4-BE49-F238E27FC236}">
                <a16:creationId xmlns:a16="http://schemas.microsoft.com/office/drawing/2014/main" id="{1AEECD31-FBC6-3441-CF28-3526945F5A78}"/>
              </a:ext>
            </a:extLst>
          </p:cNvPr>
          <p:cNvGrpSpPr/>
          <p:nvPr/>
        </p:nvGrpSpPr>
        <p:grpSpPr>
          <a:xfrm>
            <a:off x="3215640" y="2563687"/>
            <a:ext cx="1080000" cy="1080000"/>
            <a:chOff x="2692400" y="3233665"/>
            <a:chExt cx="1080000" cy="1080000"/>
          </a:xfrm>
        </p:grpSpPr>
        <p:sp>
          <p:nvSpPr>
            <p:cNvPr id="11" name="Oval 10">
              <a:extLst>
                <a:ext uri="{FF2B5EF4-FFF2-40B4-BE49-F238E27FC236}">
                  <a16:creationId xmlns:a16="http://schemas.microsoft.com/office/drawing/2014/main" id="{95AB6D8A-6832-06D8-A4B1-5D4DBD0FA063}"/>
                </a:ext>
              </a:extLst>
            </p:cNvPr>
            <p:cNvSpPr/>
            <p:nvPr/>
          </p:nvSpPr>
          <p:spPr>
            <a:xfrm>
              <a:off x="2692400" y="3233665"/>
              <a:ext cx="1080000" cy="1080000"/>
            </a:xfrm>
            <a:prstGeom prst="ellipse">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descr="Maze with solid fill">
              <a:extLst>
                <a:ext uri="{FF2B5EF4-FFF2-40B4-BE49-F238E27FC236}">
                  <a16:creationId xmlns:a16="http://schemas.microsoft.com/office/drawing/2014/main" id="{C7189E83-5F45-3556-57E4-2CCEC6400064}"/>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2775200" y="3316465"/>
              <a:ext cx="914400" cy="914400"/>
            </a:xfrm>
            <a:prstGeom prst="rect">
              <a:avLst/>
            </a:prstGeom>
          </p:spPr>
        </p:pic>
      </p:grpSp>
      <p:sp>
        <p:nvSpPr>
          <p:cNvPr id="13" name="TextBox 12">
            <a:extLst>
              <a:ext uri="{FF2B5EF4-FFF2-40B4-BE49-F238E27FC236}">
                <a16:creationId xmlns:a16="http://schemas.microsoft.com/office/drawing/2014/main" id="{CFF7E98A-32A9-6236-5892-A9B733A823C1}"/>
              </a:ext>
            </a:extLst>
          </p:cNvPr>
          <p:cNvSpPr txBox="1"/>
          <p:nvPr/>
        </p:nvSpPr>
        <p:spPr>
          <a:xfrm>
            <a:off x="2312920" y="3805525"/>
            <a:ext cx="2885440" cy="1446550"/>
          </a:xfrm>
          <a:prstGeom prst="rect">
            <a:avLst/>
          </a:prstGeom>
          <a:noFill/>
        </p:spPr>
        <p:txBody>
          <a:bodyPr wrap="square" rtlCol="0">
            <a:spAutoFit/>
          </a:bodyPr>
          <a:lstStyle/>
          <a:p>
            <a:pPr algn="ctr"/>
            <a:r>
              <a:rPr lang="en-US" sz="2800" b="1" dirty="0"/>
              <a:t>Problem-Space</a:t>
            </a:r>
          </a:p>
          <a:p>
            <a:pPr algn="ctr"/>
            <a:r>
              <a:rPr lang="en-US" sz="2000" i="1" dirty="0"/>
              <a:t>Why</a:t>
            </a:r>
            <a:r>
              <a:rPr lang="en-US" sz="2000" dirty="0"/>
              <a:t> should the system do something and </a:t>
            </a:r>
            <a:r>
              <a:rPr lang="en-US" sz="2000" i="1" dirty="0"/>
              <a:t>what</a:t>
            </a:r>
            <a:r>
              <a:rPr lang="en-US" sz="2000" dirty="0"/>
              <a:t> should it do?</a:t>
            </a:r>
          </a:p>
        </p:txBody>
      </p:sp>
      <p:sp>
        <p:nvSpPr>
          <p:cNvPr id="14" name="TextBox 13">
            <a:extLst>
              <a:ext uri="{FF2B5EF4-FFF2-40B4-BE49-F238E27FC236}">
                <a16:creationId xmlns:a16="http://schemas.microsoft.com/office/drawing/2014/main" id="{E353B15E-8517-2F5F-7DAF-58BBA1ED417D}"/>
              </a:ext>
            </a:extLst>
          </p:cNvPr>
          <p:cNvSpPr txBox="1"/>
          <p:nvPr/>
        </p:nvSpPr>
        <p:spPr>
          <a:xfrm>
            <a:off x="6993640" y="3809170"/>
            <a:ext cx="2885440" cy="1138773"/>
          </a:xfrm>
          <a:prstGeom prst="rect">
            <a:avLst/>
          </a:prstGeom>
          <a:noFill/>
        </p:spPr>
        <p:txBody>
          <a:bodyPr wrap="square" rtlCol="0">
            <a:spAutoFit/>
          </a:bodyPr>
          <a:lstStyle/>
          <a:p>
            <a:pPr algn="ctr"/>
            <a:r>
              <a:rPr lang="en-US" sz="2800" b="1" dirty="0"/>
              <a:t>Solution-Space</a:t>
            </a:r>
          </a:p>
          <a:p>
            <a:pPr algn="ctr"/>
            <a:r>
              <a:rPr lang="en-US" sz="2000" i="1" dirty="0"/>
              <a:t>How</a:t>
            </a:r>
            <a:r>
              <a:rPr lang="en-US" sz="2000" dirty="0"/>
              <a:t> should the system do it?</a:t>
            </a:r>
          </a:p>
        </p:txBody>
      </p:sp>
    </p:spTree>
    <p:extLst>
      <p:ext uri="{BB962C8B-B14F-4D97-AF65-F5344CB8AC3E}">
        <p14:creationId xmlns:p14="http://schemas.microsoft.com/office/powerpoint/2010/main" val="29308376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47D28C-130F-0309-2934-94E1F9BA7C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ACBB6B-2D8B-639E-C0D0-1B2A47EB36DC}"/>
              </a:ext>
            </a:extLst>
          </p:cNvPr>
          <p:cNvSpPr>
            <a:spLocks noGrp="1"/>
          </p:cNvSpPr>
          <p:nvPr>
            <p:ph type="title"/>
          </p:nvPr>
        </p:nvSpPr>
        <p:spPr/>
        <p:txBody>
          <a:bodyPr/>
          <a:lstStyle/>
          <a:p>
            <a:r>
              <a:rPr lang="en-GB" dirty="0"/>
              <a:t>Problem- versus Solution-Space</a:t>
            </a:r>
            <a:endParaRPr lang="en-SE" dirty="0"/>
          </a:p>
        </p:txBody>
      </p:sp>
      <p:sp>
        <p:nvSpPr>
          <p:cNvPr id="4" name="Date Placeholder 3">
            <a:extLst>
              <a:ext uri="{FF2B5EF4-FFF2-40B4-BE49-F238E27FC236}">
                <a16:creationId xmlns:a16="http://schemas.microsoft.com/office/drawing/2014/main" id="{BAC053EC-D3DA-1953-6545-3AB667E7D51E}"/>
              </a:ext>
            </a:extLst>
          </p:cNvPr>
          <p:cNvSpPr>
            <a:spLocks noGrp="1"/>
          </p:cNvSpPr>
          <p:nvPr>
            <p:ph type="dt" sz="half" idx="10"/>
          </p:nvPr>
        </p:nvSpPr>
        <p:spPr/>
        <p:txBody>
          <a:bodyPr/>
          <a:lstStyle/>
          <a:p>
            <a:fld id="{EC83C54C-03B5-4D0A-9AFF-F275D7E5E4A2}" type="datetime1">
              <a:rPr lang="de-DE" smtClean="0"/>
              <a:t>11.06.2025</a:t>
            </a:fld>
            <a:endParaRPr lang="en-SE"/>
          </a:p>
        </p:txBody>
      </p:sp>
      <p:sp>
        <p:nvSpPr>
          <p:cNvPr id="5" name="Footer Placeholder 4">
            <a:extLst>
              <a:ext uri="{FF2B5EF4-FFF2-40B4-BE49-F238E27FC236}">
                <a16:creationId xmlns:a16="http://schemas.microsoft.com/office/drawing/2014/main" id="{F3F686DB-44C1-B600-0F7D-FE0D200F4156}"/>
              </a:ext>
            </a:extLst>
          </p:cNvPr>
          <p:cNvSpPr>
            <a:spLocks noGrp="1"/>
          </p:cNvSpPr>
          <p:nvPr>
            <p:ph type="ftr" sz="quarter" idx="11"/>
          </p:nvPr>
        </p:nvSpPr>
        <p:spPr/>
        <p:txBody>
          <a:bodyPr/>
          <a:lstStyle/>
          <a:p>
            <a:r>
              <a:rPr lang="en-US"/>
              <a:t>Requirements Engineering Fundamentals</a:t>
            </a:r>
            <a:endParaRPr lang="en-SE"/>
          </a:p>
        </p:txBody>
      </p:sp>
      <p:sp>
        <p:nvSpPr>
          <p:cNvPr id="6" name="Slide Number Placeholder 5">
            <a:extLst>
              <a:ext uri="{FF2B5EF4-FFF2-40B4-BE49-F238E27FC236}">
                <a16:creationId xmlns:a16="http://schemas.microsoft.com/office/drawing/2014/main" id="{62C0BAA7-4B5D-B95A-9C2F-9F41021ED591}"/>
              </a:ext>
            </a:extLst>
          </p:cNvPr>
          <p:cNvSpPr>
            <a:spLocks noGrp="1"/>
          </p:cNvSpPr>
          <p:nvPr>
            <p:ph type="sldNum" sz="quarter" idx="12"/>
          </p:nvPr>
        </p:nvSpPr>
        <p:spPr/>
        <p:txBody>
          <a:bodyPr/>
          <a:lstStyle/>
          <a:p>
            <a:fld id="{5DE25AE5-FEAD-441B-BB85-3E3BABBF875D}" type="slidenum">
              <a:rPr lang="en-SE" smtClean="0"/>
              <a:t>15</a:t>
            </a:fld>
            <a:endParaRPr lang="en-SE"/>
          </a:p>
        </p:txBody>
      </p:sp>
      <p:sp>
        <p:nvSpPr>
          <p:cNvPr id="3" name="Google Shape;252;p10">
            <a:extLst>
              <a:ext uri="{FF2B5EF4-FFF2-40B4-BE49-F238E27FC236}">
                <a16:creationId xmlns:a16="http://schemas.microsoft.com/office/drawing/2014/main" id="{B790E73E-99F8-9F51-750E-6D7310A71BFB}"/>
              </a:ext>
            </a:extLst>
          </p:cNvPr>
          <p:cNvSpPr txBox="1"/>
          <p:nvPr/>
        </p:nvSpPr>
        <p:spPr>
          <a:xfrm>
            <a:off x="1345751" y="2325139"/>
            <a:ext cx="2144110" cy="369332"/>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n-US" sz="1800" b="1" dirty="0">
                <a:solidFill>
                  <a:schemeClr val="accent2">
                    <a:lumMod val="50000"/>
                  </a:schemeClr>
                </a:solidFill>
                <a:latin typeface="Calibri"/>
                <a:ea typeface="Calibri"/>
                <a:cs typeface="Calibri"/>
                <a:sym typeface="Calibri"/>
              </a:rPr>
              <a:t>Problem Space</a:t>
            </a:r>
            <a:endParaRPr sz="1800" b="1" dirty="0">
              <a:solidFill>
                <a:schemeClr val="accent2">
                  <a:lumMod val="50000"/>
                </a:schemeClr>
              </a:solidFill>
              <a:latin typeface="Calibri"/>
              <a:ea typeface="Calibri"/>
              <a:cs typeface="Calibri"/>
              <a:sym typeface="Calibri"/>
            </a:endParaRPr>
          </a:p>
        </p:txBody>
      </p:sp>
      <p:sp>
        <p:nvSpPr>
          <p:cNvPr id="15" name="Google Shape;253;p10">
            <a:extLst>
              <a:ext uri="{FF2B5EF4-FFF2-40B4-BE49-F238E27FC236}">
                <a16:creationId xmlns:a16="http://schemas.microsoft.com/office/drawing/2014/main" id="{A6B6FF43-0BE0-4D7F-0AC7-DB2D7B6BD10C}"/>
              </a:ext>
            </a:extLst>
          </p:cNvPr>
          <p:cNvSpPr txBox="1"/>
          <p:nvPr/>
        </p:nvSpPr>
        <p:spPr>
          <a:xfrm>
            <a:off x="8720658" y="2325139"/>
            <a:ext cx="2144110" cy="369332"/>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800" b="1" dirty="0">
                <a:solidFill>
                  <a:srgbClr val="2F5496"/>
                </a:solidFill>
                <a:latin typeface="Calibri"/>
                <a:ea typeface="Calibri"/>
                <a:cs typeface="Calibri"/>
                <a:sym typeface="Calibri"/>
              </a:rPr>
              <a:t>Solution Space</a:t>
            </a:r>
            <a:endParaRPr sz="1800" b="1" dirty="0">
              <a:solidFill>
                <a:srgbClr val="2F5496"/>
              </a:solidFill>
              <a:latin typeface="Calibri"/>
              <a:ea typeface="Calibri"/>
              <a:cs typeface="Calibri"/>
              <a:sym typeface="Calibri"/>
            </a:endParaRPr>
          </a:p>
        </p:txBody>
      </p:sp>
      <p:sp>
        <p:nvSpPr>
          <p:cNvPr id="16" name="Google Shape;254;p10">
            <a:extLst>
              <a:ext uri="{FF2B5EF4-FFF2-40B4-BE49-F238E27FC236}">
                <a16:creationId xmlns:a16="http://schemas.microsoft.com/office/drawing/2014/main" id="{120CA426-4228-62FA-CA62-B829F1AF47B7}"/>
              </a:ext>
            </a:extLst>
          </p:cNvPr>
          <p:cNvSpPr txBox="1"/>
          <p:nvPr/>
        </p:nvSpPr>
        <p:spPr>
          <a:xfrm>
            <a:off x="1345751" y="2555376"/>
            <a:ext cx="9519017" cy="338554"/>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US" sz="1600">
                <a:solidFill>
                  <a:schemeClr val="dk1"/>
                </a:solidFill>
                <a:latin typeface="Calibri"/>
                <a:ea typeface="Calibri"/>
                <a:cs typeface="Calibri"/>
                <a:sym typeface="Calibri"/>
              </a:rPr>
              <a:t>The system shall be secure.</a:t>
            </a:r>
            <a:endParaRPr/>
          </a:p>
        </p:txBody>
      </p:sp>
      <p:sp>
        <p:nvSpPr>
          <p:cNvPr id="17" name="Google Shape;255;p10">
            <a:extLst>
              <a:ext uri="{FF2B5EF4-FFF2-40B4-BE49-F238E27FC236}">
                <a16:creationId xmlns:a16="http://schemas.microsoft.com/office/drawing/2014/main" id="{7058C8AE-691A-6C4C-925E-005F4AF2D47A}"/>
              </a:ext>
            </a:extLst>
          </p:cNvPr>
          <p:cNvSpPr txBox="1"/>
          <p:nvPr/>
        </p:nvSpPr>
        <p:spPr>
          <a:xfrm>
            <a:off x="1345751" y="2942338"/>
            <a:ext cx="9519017" cy="338554"/>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US" sz="1600" dirty="0">
                <a:solidFill>
                  <a:schemeClr val="dk1"/>
                </a:solidFill>
                <a:latin typeface="Calibri"/>
                <a:ea typeface="Calibri"/>
                <a:cs typeface="Calibri"/>
                <a:sym typeface="Calibri"/>
              </a:rPr>
              <a:t>The system shall perform well with a large number of concurrent users.</a:t>
            </a:r>
            <a:endParaRPr dirty="0"/>
          </a:p>
        </p:txBody>
      </p:sp>
      <p:sp>
        <p:nvSpPr>
          <p:cNvPr id="18" name="Google Shape;256;p10">
            <a:extLst>
              <a:ext uri="{FF2B5EF4-FFF2-40B4-BE49-F238E27FC236}">
                <a16:creationId xmlns:a16="http://schemas.microsoft.com/office/drawing/2014/main" id="{8F97259B-BC6F-F297-185C-EAFF2F8E95E1}"/>
              </a:ext>
            </a:extLst>
          </p:cNvPr>
          <p:cNvSpPr txBox="1"/>
          <p:nvPr/>
        </p:nvSpPr>
        <p:spPr>
          <a:xfrm>
            <a:off x="1345751" y="3348457"/>
            <a:ext cx="9519017" cy="584775"/>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US" sz="1600">
                <a:solidFill>
                  <a:schemeClr val="dk1"/>
                </a:solidFill>
                <a:latin typeface="Calibri"/>
                <a:ea typeface="Calibri"/>
                <a:cs typeface="Calibri"/>
                <a:sym typeface="Calibri"/>
              </a:rPr>
              <a:t>The system’s architecture will contain a broker-pattern at the client-server interface with at least 5 subscribed servers</a:t>
            </a:r>
            <a:endParaRPr/>
          </a:p>
        </p:txBody>
      </p:sp>
      <p:sp>
        <p:nvSpPr>
          <p:cNvPr id="19" name="Google Shape;257;p10">
            <a:extLst>
              <a:ext uri="{FF2B5EF4-FFF2-40B4-BE49-F238E27FC236}">
                <a16:creationId xmlns:a16="http://schemas.microsoft.com/office/drawing/2014/main" id="{530B1C36-76F8-A810-393B-0203670B68AC}"/>
              </a:ext>
            </a:extLst>
          </p:cNvPr>
          <p:cNvSpPr txBox="1"/>
          <p:nvPr/>
        </p:nvSpPr>
        <p:spPr>
          <a:xfrm>
            <a:off x="1345751" y="4000797"/>
            <a:ext cx="9519017" cy="338554"/>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US" sz="1600">
                <a:solidFill>
                  <a:schemeClr val="dk1"/>
                </a:solidFill>
                <a:latin typeface="Calibri"/>
                <a:ea typeface="Calibri"/>
                <a:cs typeface="Calibri"/>
                <a:sym typeface="Calibri"/>
              </a:rPr>
              <a:t>Large scale maintenance and/or an upgrade shall give the possibility to reach a lifetime of 50 years.</a:t>
            </a:r>
            <a:endParaRPr/>
          </a:p>
        </p:txBody>
      </p:sp>
      <p:sp>
        <p:nvSpPr>
          <p:cNvPr id="20" name="Google Shape;258;p10">
            <a:extLst>
              <a:ext uri="{FF2B5EF4-FFF2-40B4-BE49-F238E27FC236}">
                <a16:creationId xmlns:a16="http://schemas.microsoft.com/office/drawing/2014/main" id="{3160BCC9-E5F9-12DB-4222-143390441D6B}"/>
              </a:ext>
            </a:extLst>
          </p:cNvPr>
          <p:cNvSpPr txBox="1"/>
          <p:nvPr/>
        </p:nvSpPr>
        <p:spPr>
          <a:xfrm>
            <a:off x="1345751" y="4406916"/>
            <a:ext cx="9519017" cy="338554"/>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US" sz="1600" dirty="0">
                <a:solidFill>
                  <a:schemeClr val="dk1"/>
                </a:solidFill>
                <a:latin typeface="Calibri"/>
                <a:ea typeface="Calibri"/>
                <a:cs typeface="Calibri"/>
                <a:sym typeface="Calibri"/>
              </a:rPr>
              <a:t>The primary data storage subsystem will adhere to active redundancy.</a:t>
            </a:r>
            <a:endParaRPr dirty="0"/>
          </a:p>
        </p:txBody>
      </p:sp>
      <p:sp>
        <p:nvSpPr>
          <p:cNvPr id="21" name="Google Shape;259;p10">
            <a:extLst>
              <a:ext uri="{FF2B5EF4-FFF2-40B4-BE49-F238E27FC236}">
                <a16:creationId xmlns:a16="http://schemas.microsoft.com/office/drawing/2014/main" id="{D993FF6E-CED4-58FB-D2EF-01B3C9A362D3}"/>
              </a:ext>
            </a:extLst>
          </p:cNvPr>
          <p:cNvSpPr txBox="1"/>
          <p:nvPr/>
        </p:nvSpPr>
        <p:spPr>
          <a:xfrm>
            <a:off x="1345751" y="4813035"/>
            <a:ext cx="9519017" cy="584775"/>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US" sz="1600" dirty="0">
                <a:solidFill>
                  <a:schemeClr val="dk1"/>
                </a:solidFill>
                <a:latin typeface="Calibri"/>
                <a:ea typeface="Calibri"/>
                <a:cs typeface="Calibri"/>
                <a:sym typeface="Calibri"/>
              </a:rPr>
              <a:t>All subsystems shall not lose more than 4 hours of acquired or processed measurement data (not yet permanently stored) as a result of an outage in the external power supply.</a:t>
            </a:r>
            <a:endParaRPr dirty="0"/>
          </a:p>
        </p:txBody>
      </p:sp>
      <p:sp>
        <p:nvSpPr>
          <p:cNvPr id="22" name="Google Shape;260;p10">
            <a:extLst>
              <a:ext uri="{FF2B5EF4-FFF2-40B4-BE49-F238E27FC236}">
                <a16:creationId xmlns:a16="http://schemas.microsoft.com/office/drawing/2014/main" id="{8E9BB87B-ECA4-2113-F88C-3564329230FD}"/>
              </a:ext>
            </a:extLst>
          </p:cNvPr>
          <p:cNvSpPr/>
          <p:nvPr/>
        </p:nvSpPr>
        <p:spPr>
          <a:xfrm>
            <a:off x="4738491" y="2603784"/>
            <a:ext cx="168166" cy="241738"/>
          </a:xfrm>
          <a:prstGeom prst="moon">
            <a:avLst>
              <a:gd name="adj" fmla="val 50000"/>
            </a:avLst>
          </a:prstGeom>
          <a:solidFill>
            <a:srgbClr val="C55A1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accent2">
                  <a:lumMod val="50000"/>
                </a:schemeClr>
              </a:solidFill>
              <a:latin typeface="Calibri"/>
              <a:ea typeface="Calibri"/>
              <a:cs typeface="Calibri"/>
              <a:sym typeface="Calibri"/>
            </a:endParaRPr>
          </a:p>
        </p:txBody>
      </p:sp>
      <p:sp>
        <p:nvSpPr>
          <p:cNvPr id="23" name="Google Shape;261;p10">
            <a:extLst>
              <a:ext uri="{FF2B5EF4-FFF2-40B4-BE49-F238E27FC236}">
                <a16:creationId xmlns:a16="http://schemas.microsoft.com/office/drawing/2014/main" id="{9A5D9353-99F6-587B-C091-FFA70E24F09B}"/>
              </a:ext>
            </a:extLst>
          </p:cNvPr>
          <p:cNvSpPr/>
          <p:nvPr/>
        </p:nvSpPr>
        <p:spPr>
          <a:xfrm>
            <a:off x="2983263" y="2987597"/>
            <a:ext cx="168166" cy="241738"/>
          </a:xfrm>
          <a:prstGeom prst="moon">
            <a:avLst>
              <a:gd name="adj" fmla="val 50000"/>
            </a:avLst>
          </a:prstGeom>
          <a:solidFill>
            <a:srgbClr val="C55A1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accent2">
                  <a:lumMod val="50000"/>
                </a:schemeClr>
              </a:solidFill>
              <a:latin typeface="Calibri"/>
              <a:ea typeface="Calibri"/>
              <a:cs typeface="Calibri"/>
              <a:sym typeface="Calibri"/>
            </a:endParaRPr>
          </a:p>
        </p:txBody>
      </p:sp>
      <p:sp>
        <p:nvSpPr>
          <p:cNvPr id="24" name="Google Shape;262;p10">
            <a:extLst>
              <a:ext uri="{FF2B5EF4-FFF2-40B4-BE49-F238E27FC236}">
                <a16:creationId xmlns:a16="http://schemas.microsoft.com/office/drawing/2014/main" id="{5595ED5C-DD28-94E6-C844-9F948E10BBCA}"/>
              </a:ext>
            </a:extLst>
          </p:cNvPr>
          <p:cNvSpPr/>
          <p:nvPr/>
        </p:nvSpPr>
        <p:spPr>
          <a:xfrm>
            <a:off x="1806105" y="4049205"/>
            <a:ext cx="168166" cy="241738"/>
          </a:xfrm>
          <a:prstGeom prst="moon">
            <a:avLst>
              <a:gd name="adj" fmla="val 50000"/>
            </a:avLst>
          </a:prstGeom>
          <a:solidFill>
            <a:srgbClr val="C55A1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accent2">
                  <a:lumMod val="50000"/>
                </a:schemeClr>
              </a:solidFill>
              <a:latin typeface="Calibri"/>
              <a:ea typeface="Calibri"/>
              <a:cs typeface="Calibri"/>
              <a:sym typeface="Calibri"/>
            </a:endParaRPr>
          </a:p>
        </p:txBody>
      </p:sp>
      <p:sp>
        <p:nvSpPr>
          <p:cNvPr id="25" name="Google Shape;263;p10">
            <a:extLst>
              <a:ext uri="{FF2B5EF4-FFF2-40B4-BE49-F238E27FC236}">
                <a16:creationId xmlns:a16="http://schemas.microsoft.com/office/drawing/2014/main" id="{2824A24B-5F1A-FDA9-D9B0-98A0A08E0A73}"/>
              </a:ext>
            </a:extLst>
          </p:cNvPr>
          <p:cNvSpPr/>
          <p:nvPr/>
        </p:nvSpPr>
        <p:spPr>
          <a:xfrm>
            <a:off x="1769319" y="4898794"/>
            <a:ext cx="168166" cy="413256"/>
          </a:xfrm>
          <a:prstGeom prst="moon">
            <a:avLst>
              <a:gd name="adj" fmla="val 50000"/>
            </a:avLst>
          </a:prstGeom>
          <a:solidFill>
            <a:srgbClr val="C55A1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accent2">
                  <a:lumMod val="50000"/>
                </a:schemeClr>
              </a:solidFill>
              <a:latin typeface="Calibri"/>
              <a:ea typeface="Calibri"/>
              <a:cs typeface="Calibri"/>
              <a:sym typeface="Calibri"/>
            </a:endParaRPr>
          </a:p>
        </p:txBody>
      </p:sp>
      <p:sp>
        <p:nvSpPr>
          <p:cNvPr id="26" name="Google Shape;264;p10">
            <a:extLst>
              <a:ext uri="{FF2B5EF4-FFF2-40B4-BE49-F238E27FC236}">
                <a16:creationId xmlns:a16="http://schemas.microsoft.com/office/drawing/2014/main" id="{AA92C3AA-A5B5-2989-A573-EAB52049B6DF}"/>
              </a:ext>
            </a:extLst>
          </p:cNvPr>
          <p:cNvSpPr/>
          <p:nvPr/>
        </p:nvSpPr>
        <p:spPr>
          <a:xfrm rot="10800000">
            <a:off x="10696602" y="3388677"/>
            <a:ext cx="168166" cy="413257"/>
          </a:xfrm>
          <a:prstGeom prst="moon">
            <a:avLst>
              <a:gd name="adj" fmla="val 50000"/>
            </a:avLst>
          </a:prstGeom>
          <a:solidFill>
            <a:srgbClr val="4F6FA7"/>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 name="Google Shape;265;p10">
            <a:extLst>
              <a:ext uri="{FF2B5EF4-FFF2-40B4-BE49-F238E27FC236}">
                <a16:creationId xmlns:a16="http://schemas.microsoft.com/office/drawing/2014/main" id="{1EC1021A-A3A9-E705-2214-8FD35937ED14}"/>
              </a:ext>
            </a:extLst>
          </p:cNvPr>
          <p:cNvSpPr/>
          <p:nvPr/>
        </p:nvSpPr>
        <p:spPr>
          <a:xfrm rot="10800000">
            <a:off x="9095029" y="4471887"/>
            <a:ext cx="168166" cy="241738"/>
          </a:xfrm>
          <a:prstGeom prst="moon">
            <a:avLst>
              <a:gd name="adj" fmla="val 50000"/>
            </a:avLst>
          </a:prstGeom>
          <a:solidFill>
            <a:srgbClr val="4F6FA7"/>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 name="Google Shape;266;p10">
            <a:extLst>
              <a:ext uri="{FF2B5EF4-FFF2-40B4-BE49-F238E27FC236}">
                <a16:creationId xmlns:a16="http://schemas.microsoft.com/office/drawing/2014/main" id="{014AD07C-B427-6EE7-25CB-4CBBF6C5DB0E}"/>
              </a:ext>
            </a:extLst>
          </p:cNvPr>
          <p:cNvSpPr txBox="1"/>
          <p:nvPr/>
        </p:nvSpPr>
        <p:spPr>
          <a:xfrm>
            <a:off x="1345751" y="5462077"/>
            <a:ext cx="9519017" cy="338554"/>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US" sz="1600" dirty="0">
                <a:solidFill>
                  <a:schemeClr val="dk1"/>
                </a:solidFill>
                <a:latin typeface="Calibri"/>
                <a:ea typeface="Calibri"/>
                <a:cs typeface="Calibri"/>
                <a:sym typeface="Calibri"/>
              </a:rPr>
              <a:t>All communication shall be encrypted with SHA-2.</a:t>
            </a:r>
            <a:endParaRPr dirty="0"/>
          </a:p>
        </p:txBody>
      </p:sp>
      <p:sp>
        <p:nvSpPr>
          <p:cNvPr id="29" name="Google Shape;268;p10">
            <a:extLst>
              <a:ext uri="{FF2B5EF4-FFF2-40B4-BE49-F238E27FC236}">
                <a16:creationId xmlns:a16="http://schemas.microsoft.com/office/drawing/2014/main" id="{D9B3D4D3-31E5-D67F-2F62-643083F59441}"/>
              </a:ext>
            </a:extLst>
          </p:cNvPr>
          <p:cNvSpPr/>
          <p:nvPr/>
        </p:nvSpPr>
        <p:spPr>
          <a:xfrm rot="10800000">
            <a:off x="8196395" y="5510485"/>
            <a:ext cx="168166" cy="241738"/>
          </a:xfrm>
          <a:prstGeom prst="moon">
            <a:avLst>
              <a:gd name="adj" fmla="val 50000"/>
            </a:avLst>
          </a:prstGeom>
          <a:solidFill>
            <a:srgbClr val="4F6FA7"/>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13195117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79232A-10E8-D8C7-AE70-B1A1F0C219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32A25B-093A-E3E4-C7A8-210E48E23877}"/>
              </a:ext>
            </a:extLst>
          </p:cNvPr>
          <p:cNvSpPr>
            <a:spLocks noGrp="1"/>
          </p:cNvSpPr>
          <p:nvPr>
            <p:ph type="title"/>
          </p:nvPr>
        </p:nvSpPr>
        <p:spPr/>
        <p:txBody>
          <a:bodyPr/>
          <a:lstStyle/>
          <a:p>
            <a:r>
              <a:rPr lang="en-GB" dirty="0"/>
              <a:t>Problem- versus Solution-Space</a:t>
            </a:r>
            <a:endParaRPr lang="en-SE" dirty="0"/>
          </a:p>
        </p:txBody>
      </p:sp>
      <p:sp>
        <p:nvSpPr>
          <p:cNvPr id="4" name="Date Placeholder 3">
            <a:extLst>
              <a:ext uri="{FF2B5EF4-FFF2-40B4-BE49-F238E27FC236}">
                <a16:creationId xmlns:a16="http://schemas.microsoft.com/office/drawing/2014/main" id="{06606D21-0E9B-FFF2-A423-909A124094B3}"/>
              </a:ext>
            </a:extLst>
          </p:cNvPr>
          <p:cNvSpPr>
            <a:spLocks noGrp="1"/>
          </p:cNvSpPr>
          <p:nvPr>
            <p:ph type="dt" sz="half" idx="10"/>
          </p:nvPr>
        </p:nvSpPr>
        <p:spPr/>
        <p:txBody>
          <a:bodyPr/>
          <a:lstStyle/>
          <a:p>
            <a:fld id="{227A6F47-13B1-46D5-AE08-6027E1F587AB}" type="datetime1">
              <a:rPr lang="de-DE" smtClean="0"/>
              <a:t>11.06.2025</a:t>
            </a:fld>
            <a:endParaRPr lang="en-SE"/>
          </a:p>
        </p:txBody>
      </p:sp>
      <p:sp>
        <p:nvSpPr>
          <p:cNvPr id="5" name="Footer Placeholder 4">
            <a:extLst>
              <a:ext uri="{FF2B5EF4-FFF2-40B4-BE49-F238E27FC236}">
                <a16:creationId xmlns:a16="http://schemas.microsoft.com/office/drawing/2014/main" id="{F8C54285-B85F-EABD-2729-351608D70B2B}"/>
              </a:ext>
            </a:extLst>
          </p:cNvPr>
          <p:cNvSpPr>
            <a:spLocks noGrp="1"/>
          </p:cNvSpPr>
          <p:nvPr>
            <p:ph type="ftr" sz="quarter" idx="11"/>
          </p:nvPr>
        </p:nvSpPr>
        <p:spPr/>
        <p:txBody>
          <a:bodyPr/>
          <a:lstStyle/>
          <a:p>
            <a:r>
              <a:rPr lang="en-US"/>
              <a:t>Requirements Engineering Fundamentals</a:t>
            </a:r>
            <a:endParaRPr lang="en-SE"/>
          </a:p>
        </p:txBody>
      </p:sp>
      <p:sp>
        <p:nvSpPr>
          <p:cNvPr id="6" name="Slide Number Placeholder 5">
            <a:extLst>
              <a:ext uri="{FF2B5EF4-FFF2-40B4-BE49-F238E27FC236}">
                <a16:creationId xmlns:a16="http://schemas.microsoft.com/office/drawing/2014/main" id="{33C5F317-CEA3-78F5-2F34-45B065A0901C}"/>
              </a:ext>
            </a:extLst>
          </p:cNvPr>
          <p:cNvSpPr>
            <a:spLocks noGrp="1"/>
          </p:cNvSpPr>
          <p:nvPr>
            <p:ph type="sldNum" sz="quarter" idx="12"/>
          </p:nvPr>
        </p:nvSpPr>
        <p:spPr/>
        <p:txBody>
          <a:bodyPr/>
          <a:lstStyle/>
          <a:p>
            <a:fld id="{5DE25AE5-FEAD-441B-BB85-3E3BABBF875D}" type="slidenum">
              <a:rPr lang="en-SE" smtClean="0"/>
              <a:t>16</a:t>
            </a:fld>
            <a:endParaRPr lang="en-SE"/>
          </a:p>
        </p:txBody>
      </p:sp>
      <p:sp>
        <p:nvSpPr>
          <p:cNvPr id="7" name="Content Placeholder 2">
            <a:extLst>
              <a:ext uri="{FF2B5EF4-FFF2-40B4-BE49-F238E27FC236}">
                <a16:creationId xmlns:a16="http://schemas.microsoft.com/office/drawing/2014/main" id="{5DA545B5-D401-1069-D0BF-C809B2441B82}"/>
              </a:ext>
            </a:extLst>
          </p:cNvPr>
          <p:cNvSpPr>
            <a:spLocks noGrp="1"/>
          </p:cNvSpPr>
          <p:nvPr>
            <p:ph idx="1"/>
          </p:nvPr>
        </p:nvSpPr>
        <p:spPr>
          <a:xfrm>
            <a:off x="838200" y="5303519"/>
            <a:ext cx="8935995" cy="873443"/>
          </a:xfrm>
        </p:spPr>
        <p:txBody>
          <a:bodyPr/>
          <a:lstStyle/>
          <a:p>
            <a:pPr marL="0" indent="0">
              <a:buNone/>
            </a:pPr>
            <a:r>
              <a:rPr lang="en-US" dirty="0"/>
              <a:t>For every solution-space statement you receive, </a:t>
            </a:r>
            <a:r>
              <a:rPr lang="en-US" b="1" dirty="0"/>
              <a:t>first determine the problem </a:t>
            </a:r>
            <a:r>
              <a:rPr lang="en-US" dirty="0"/>
              <a:t>you are trying to solve.</a:t>
            </a:r>
          </a:p>
        </p:txBody>
      </p:sp>
      <p:sp>
        <p:nvSpPr>
          <p:cNvPr id="8" name="Rectangle 7">
            <a:extLst>
              <a:ext uri="{FF2B5EF4-FFF2-40B4-BE49-F238E27FC236}">
                <a16:creationId xmlns:a16="http://schemas.microsoft.com/office/drawing/2014/main" id="{CFD77040-E025-A401-D918-1A0DE351A245}"/>
              </a:ext>
            </a:extLst>
          </p:cNvPr>
          <p:cNvSpPr/>
          <p:nvPr/>
        </p:nvSpPr>
        <p:spPr>
          <a:xfrm>
            <a:off x="1275080" y="3301301"/>
            <a:ext cx="3257006" cy="971896"/>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accent1">
                    <a:lumMod val="50000"/>
                  </a:schemeClr>
                </a:solidFill>
              </a:rPr>
              <a:t>REQ1</a:t>
            </a:r>
            <a:r>
              <a:rPr lang="en-US" dirty="0">
                <a:solidFill>
                  <a:sysClr val="windowText" lastClr="000000"/>
                </a:solidFill>
              </a:rPr>
              <a:t>: The purpose of the website is to make static information available.</a:t>
            </a:r>
          </a:p>
        </p:txBody>
      </p:sp>
      <p:sp>
        <p:nvSpPr>
          <p:cNvPr id="9" name="Rectangle 8">
            <a:extLst>
              <a:ext uri="{FF2B5EF4-FFF2-40B4-BE49-F238E27FC236}">
                <a16:creationId xmlns:a16="http://schemas.microsoft.com/office/drawing/2014/main" id="{264A819A-3D59-8D8A-F371-1A6DFFC61C80}"/>
              </a:ext>
            </a:extLst>
          </p:cNvPr>
          <p:cNvSpPr/>
          <p:nvPr/>
        </p:nvSpPr>
        <p:spPr>
          <a:xfrm>
            <a:off x="6115596" y="2757420"/>
            <a:ext cx="3257006" cy="971896"/>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accent2">
                    <a:lumMod val="50000"/>
                  </a:schemeClr>
                </a:solidFill>
              </a:rPr>
              <a:t>SOL1</a:t>
            </a:r>
            <a:r>
              <a:rPr lang="en-US" dirty="0">
                <a:solidFill>
                  <a:sysClr val="windowText" lastClr="000000"/>
                </a:solidFill>
              </a:rPr>
              <a:t>: The website will be implemented using the </a:t>
            </a:r>
            <a:r>
              <a:rPr lang="en-US" i="1" dirty="0">
                <a:solidFill>
                  <a:sysClr val="windowText" lastClr="000000"/>
                </a:solidFill>
              </a:rPr>
              <a:t>Hugo</a:t>
            </a:r>
            <a:r>
              <a:rPr lang="en-US" dirty="0">
                <a:solidFill>
                  <a:sysClr val="windowText" lastClr="000000"/>
                </a:solidFill>
              </a:rPr>
              <a:t> framework.</a:t>
            </a:r>
          </a:p>
        </p:txBody>
      </p:sp>
      <p:sp>
        <p:nvSpPr>
          <p:cNvPr id="10" name="Rectangle 9">
            <a:extLst>
              <a:ext uri="{FF2B5EF4-FFF2-40B4-BE49-F238E27FC236}">
                <a16:creationId xmlns:a16="http://schemas.microsoft.com/office/drawing/2014/main" id="{B109BA29-7FF6-4ED4-5EE6-D5B50BFEE4C7}"/>
              </a:ext>
            </a:extLst>
          </p:cNvPr>
          <p:cNvSpPr/>
          <p:nvPr/>
        </p:nvSpPr>
        <p:spPr>
          <a:xfrm>
            <a:off x="6115596" y="3845183"/>
            <a:ext cx="3257006" cy="971896"/>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accent2">
                    <a:lumMod val="50000"/>
                  </a:schemeClr>
                </a:solidFill>
              </a:rPr>
              <a:t>SOL2</a:t>
            </a:r>
            <a:r>
              <a:rPr lang="en-US" dirty="0">
                <a:solidFill>
                  <a:sysClr val="windowText" lastClr="000000"/>
                </a:solidFill>
              </a:rPr>
              <a:t>: The website will be implemented using the </a:t>
            </a:r>
            <a:r>
              <a:rPr lang="en-US" i="1" dirty="0">
                <a:solidFill>
                  <a:sysClr val="windowText" lastClr="000000"/>
                </a:solidFill>
              </a:rPr>
              <a:t>Svelte</a:t>
            </a:r>
            <a:r>
              <a:rPr lang="en-US" dirty="0">
                <a:solidFill>
                  <a:sysClr val="windowText" lastClr="000000"/>
                </a:solidFill>
              </a:rPr>
              <a:t> framework.</a:t>
            </a:r>
          </a:p>
        </p:txBody>
      </p:sp>
      <p:sp>
        <p:nvSpPr>
          <p:cNvPr id="11" name="Speech Bubble: Rectangle 10">
            <a:extLst>
              <a:ext uri="{FF2B5EF4-FFF2-40B4-BE49-F238E27FC236}">
                <a16:creationId xmlns:a16="http://schemas.microsoft.com/office/drawing/2014/main" id="{D4A4B325-877F-8644-11F0-4B0138AA904E}"/>
              </a:ext>
            </a:extLst>
          </p:cNvPr>
          <p:cNvSpPr/>
          <p:nvPr/>
        </p:nvSpPr>
        <p:spPr>
          <a:xfrm>
            <a:off x="9580880" y="2757420"/>
            <a:ext cx="2407920" cy="971896"/>
          </a:xfrm>
          <a:prstGeom prst="wedgeRectCallout">
            <a:avLst>
              <a:gd name="adj1" fmla="val -72732"/>
              <a:gd name="adj2" fmla="val -3359"/>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Good choice for </a:t>
            </a:r>
            <a:r>
              <a:rPr lang="en-US" i="1" dirty="0"/>
              <a:t>static</a:t>
            </a:r>
            <a:r>
              <a:rPr lang="en-US" dirty="0"/>
              <a:t> websites</a:t>
            </a:r>
          </a:p>
        </p:txBody>
      </p:sp>
      <p:sp>
        <p:nvSpPr>
          <p:cNvPr id="12" name="Speech Bubble: Rectangle 11">
            <a:extLst>
              <a:ext uri="{FF2B5EF4-FFF2-40B4-BE49-F238E27FC236}">
                <a16:creationId xmlns:a16="http://schemas.microsoft.com/office/drawing/2014/main" id="{5CC066D3-CCBF-03A1-BED1-76886C8E09F6}"/>
              </a:ext>
            </a:extLst>
          </p:cNvPr>
          <p:cNvSpPr/>
          <p:nvPr/>
        </p:nvSpPr>
        <p:spPr>
          <a:xfrm>
            <a:off x="9580880" y="3845183"/>
            <a:ext cx="2407920" cy="971896"/>
          </a:xfrm>
          <a:prstGeom prst="wedgeRectCallout">
            <a:avLst>
              <a:gd name="adj1" fmla="val -72732"/>
              <a:gd name="adj2" fmla="val -3359"/>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Good choice for </a:t>
            </a:r>
            <a:r>
              <a:rPr lang="en-US" i="1" dirty="0"/>
              <a:t>interactive</a:t>
            </a:r>
            <a:r>
              <a:rPr lang="en-US" dirty="0"/>
              <a:t> websites</a:t>
            </a:r>
          </a:p>
        </p:txBody>
      </p:sp>
      <p:cxnSp>
        <p:nvCxnSpPr>
          <p:cNvPr id="13" name="Straight Arrow Connector 11">
            <a:extLst>
              <a:ext uri="{FF2B5EF4-FFF2-40B4-BE49-F238E27FC236}">
                <a16:creationId xmlns:a16="http://schemas.microsoft.com/office/drawing/2014/main" id="{1DCA011B-F557-9142-40D1-7C150C288841}"/>
              </a:ext>
            </a:extLst>
          </p:cNvPr>
          <p:cNvCxnSpPr>
            <a:stCxn id="8" idx="3"/>
            <a:endCxn id="9" idx="1"/>
          </p:cNvCxnSpPr>
          <p:nvPr/>
        </p:nvCxnSpPr>
        <p:spPr>
          <a:xfrm flipV="1">
            <a:off x="4532086" y="3243368"/>
            <a:ext cx="1583510" cy="543881"/>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1">
            <a:extLst>
              <a:ext uri="{FF2B5EF4-FFF2-40B4-BE49-F238E27FC236}">
                <a16:creationId xmlns:a16="http://schemas.microsoft.com/office/drawing/2014/main" id="{13241EA9-C75C-B4DD-9FEA-AF7B9CF27BD9}"/>
              </a:ext>
            </a:extLst>
          </p:cNvPr>
          <p:cNvCxnSpPr>
            <a:cxnSpLocks/>
            <a:stCxn id="8" idx="3"/>
            <a:endCxn id="10" idx="1"/>
          </p:cNvCxnSpPr>
          <p:nvPr/>
        </p:nvCxnSpPr>
        <p:spPr>
          <a:xfrm>
            <a:off x="4532086" y="3787249"/>
            <a:ext cx="1583510" cy="54388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0C8302AB-33EB-1D90-753A-D0794FEA936F}"/>
              </a:ext>
            </a:extLst>
          </p:cNvPr>
          <p:cNvPicPr>
            <a:picLocks noChangeAspect="1"/>
          </p:cNvPicPr>
          <p:nvPr/>
        </p:nvPicPr>
        <p:blipFill>
          <a:blip r:embed="rId2"/>
          <a:stretch>
            <a:fillRect/>
          </a:stretch>
        </p:blipFill>
        <p:spPr>
          <a:xfrm>
            <a:off x="670675" y="1474825"/>
            <a:ext cx="4465816" cy="1647088"/>
          </a:xfrm>
          <a:prstGeom prst="rect">
            <a:avLst/>
          </a:prstGeom>
        </p:spPr>
      </p:pic>
    </p:spTree>
    <p:extLst>
      <p:ext uri="{BB962C8B-B14F-4D97-AF65-F5344CB8AC3E}">
        <p14:creationId xmlns:p14="http://schemas.microsoft.com/office/powerpoint/2010/main" val="27595255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animBg="1"/>
      <p:bldP spid="9"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5FF04-547E-CBF8-67DE-8D3173DAD068}"/>
              </a:ext>
            </a:extLst>
          </p:cNvPr>
          <p:cNvSpPr>
            <a:spLocks noGrp="1"/>
          </p:cNvSpPr>
          <p:nvPr>
            <p:ph type="title"/>
          </p:nvPr>
        </p:nvSpPr>
        <p:spPr/>
        <p:txBody>
          <a:bodyPr/>
          <a:lstStyle/>
          <a:p>
            <a:r>
              <a:rPr lang="en-GB" dirty="0"/>
              <a:t>Insights</a:t>
            </a:r>
            <a:endParaRPr lang="en-SE" dirty="0"/>
          </a:p>
        </p:txBody>
      </p:sp>
      <p:sp>
        <p:nvSpPr>
          <p:cNvPr id="4" name="Date Placeholder 3">
            <a:extLst>
              <a:ext uri="{FF2B5EF4-FFF2-40B4-BE49-F238E27FC236}">
                <a16:creationId xmlns:a16="http://schemas.microsoft.com/office/drawing/2014/main" id="{FDB0E363-BDE4-8CAF-7693-A6E0D1F23CC5}"/>
              </a:ext>
            </a:extLst>
          </p:cNvPr>
          <p:cNvSpPr>
            <a:spLocks noGrp="1"/>
          </p:cNvSpPr>
          <p:nvPr>
            <p:ph type="dt" sz="half" idx="10"/>
          </p:nvPr>
        </p:nvSpPr>
        <p:spPr/>
        <p:txBody>
          <a:bodyPr/>
          <a:lstStyle/>
          <a:p>
            <a:fld id="{B81255A3-6EF9-46A8-8216-66D5907755B5}" type="datetime1">
              <a:rPr lang="de-DE" smtClean="0"/>
              <a:t>11.06.2025</a:t>
            </a:fld>
            <a:endParaRPr lang="en-SE"/>
          </a:p>
        </p:txBody>
      </p:sp>
      <p:sp>
        <p:nvSpPr>
          <p:cNvPr id="5" name="Footer Placeholder 4">
            <a:extLst>
              <a:ext uri="{FF2B5EF4-FFF2-40B4-BE49-F238E27FC236}">
                <a16:creationId xmlns:a16="http://schemas.microsoft.com/office/drawing/2014/main" id="{23E554A8-9E5E-357C-0046-C6909EFE3ED3}"/>
              </a:ext>
            </a:extLst>
          </p:cNvPr>
          <p:cNvSpPr>
            <a:spLocks noGrp="1"/>
          </p:cNvSpPr>
          <p:nvPr>
            <p:ph type="ftr" sz="quarter" idx="11"/>
          </p:nvPr>
        </p:nvSpPr>
        <p:spPr/>
        <p:txBody>
          <a:bodyPr/>
          <a:lstStyle/>
          <a:p>
            <a:r>
              <a:rPr lang="en-US"/>
              <a:t>Requirements Engineering Fundamentals</a:t>
            </a:r>
            <a:endParaRPr lang="en-SE"/>
          </a:p>
        </p:txBody>
      </p:sp>
      <p:sp>
        <p:nvSpPr>
          <p:cNvPr id="6" name="Slide Number Placeholder 5">
            <a:extLst>
              <a:ext uri="{FF2B5EF4-FFF2-40B4-BE49-F238E27FC236}">
                <a16:creationId xmlns:a16="http://schemas.microsoft.com/office/drawing/2014/main" id="{844B70D5-1F8C-7B3C-98DE-D27F616D8829}"/>
              </a:ext>
            </a:extLst>
          </p:cNvPr>
          <p:cNvSpPr>
            <a:spLocks noGrp="1"/>
          </p:cNvSpPr>
          <p:nvPr>
            <p:ph type="sldNum" sz="quarter" idx="12"/>
          </p:nvPr>
        </p:nvSpPr>
        <p:spPr/>
        <p:txBody>
          <a:bodyPr/>
          <a:lstStyle/>
          <a:p>
            <a:fld id="{5DE25AE5-FEAD-441B-BB85-3E3BABBF875D}" type="slidenum">
              <a:rPr lang="en-SE" smtClean="0"/>
              <a:t>17</a:t>
            </a:fld>
            <a:endParaRPr lang="en-SE"/>
          </a:p>
        </p:txBody>
      </p:sp>
      <p:sp>
        <p:nvSpPr>
          <p:cNvPr id="7" name="Content Placeholder 2">
            <a:extLst>
              <a:ext uri="{FF2B5EF4-FFF2-40B4-BE49-F238E27FC236}">
                <a16:creationId xmlns:a16="http://schemas.microsoft.com/office/drawing/2014/main" id="{D463E087-8DA3-BA15-5830-6E117FA77EC9}"/>
              </a:ext>
            </a:extLst>
          </p:cNvPr>
          <p:cNvSpPr>
            <a:spLocks noGrp="1"/>
          </p:cNvSpPr>
          <p:nvPr>
            <p:ph idx="1"/>
          </p:nvPr>
        </p:nvSpPr>
        <p:spPr>
          <a:xfrm>
            <a:off x="1628002" y="2443638"/>
            <a:ext cx="8935995" cy="1970723"/>
          </a:xfrm>
        </p:spPr>
        <p:txBody>
          <a:bodyPr anchor="ctr"/>
          <a:lstStyle/>
          <a:p>
            <a:pPr marL="0" indent="0" algn="ctr">
              <a:buNone/>
            </a:pPr>
            <a:r>
              <a:rPr lang="en-US" b="1" dirty="0"/>
              <a:t>Every project </a:t>
            </a:r>
            <a:r>
              <a:rPr lang="en-US" dirty="0"/>
              <a:t>has requirements …</a:t>
            </a:r>
          </a:p>
          <a:p>
            <a:pPr marL="0" indent="0" algn="ctr">
              <a:buNone/>
            </a:pPr>
            <a:r>
              <a:rPr lang="en-US" dirty="0"/>
              <a:t>… but not every team decides </a:t>
            </a:r>
            <a:r>
              <a:rPr lang="en-US" b="1" dirty="0"/>
              <a:t>to write them down</a:t>
            </a:r>
            <a:r>
              <a:rPr lang="en-US" dirty="0"/>
              <a:t>.</a:t>
            </a:r>
          </a:p>
        </p:txBody>
      </p:sp>
    </p:spTree>
    <p:extLst>
      <p:ext uri="{BB962C8B-B14F-4D97-AF65-F5344CB8AC3E}">
        <p14:creationId xmlns:p14="http://schemas.microsoft.com/office/powerpoint/2010/main" val="40217480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847B352-2E20-9043-CFAD-FFD0DFE5D608}"/>
              </a:ext>
            </a:extLst>
          </p:cNvPr>
          <p:cNvSpPr>
            <a:spLocks noGrp="1"/>
          </p:cNvSpPr>
          <p:nvPr>
            <p:ph type="title"/>
          </p:nvPr>
        </p:nvSpPr>
        <p:spPr/>
        <p:txBody>
          <a:bodyPr/>
          <a:lstStyle/>
          <a:p>
            <a:r>
              <a:rPr lang="en-GB" dirty="0"/>
              <a:t>Application</a:t>
            </a:r>
            <a:endParaRPr lang="en-SE" dirty="0"/>
          </a:p>
        </p:txBody>
      </p:sp>
      <p:sp>
        <p:nvSpPr>
          <p:cNvPr id="8" name="Text Placeholder 7">
            <a:extLst>
              <a:ext uri="{FF2B5EF4-FFF2-40B4-BE49-F238E27FC236}">
                <a16:creationId xmlns:a16="http://schemas.microsoft.com/office/drawing/2014/main" id="{ABFB25D7-A54F-B811-8F10-2E7E8B4E22F7}"/>
              </a:ext>
            </a:extLst>
          </p:cNvPr>
          <p:cNvSpPr>
            <a:spLocks noGrp="1"/>
          </p:cNvSpPr>
          <p:nvPr>
            <p:ph type="body" idx="1"/>
          </p:nvPr>
        </p:nvSpPr>
        <p:spPr/>
        <p:txBody>
          <a:bodyPr/>
          <a:lstStyle/>
          <a:p>
            <a:r>
              <a:rPr lang="en-GB" dirty="0"/>
              <a:t>How to Requirements Engineering?</a:t>
            </a:r>
            <a:endParaRPr lang="en-SE" dirty="0"/>
          </a:p>
        </p:txBody>
      </p:sp>
      <p:sp>
        <p:nvSpPr>
          <p:cNvPr id="4" name="Date Placeholder 3">
            <a:extLst>
              <a:ext uri="{FF2B5EF4-FFF2-40B4-BE49-F238E27FC236}">
                <a16:creationId xmlns:a16="http://schemas.microsoft.com/office/drawing/2014/main" id="{07BDCFBC-2384-9DA3-FA6B-E02BCCCED587}"/>
              </a:ext>
            </a:extLst>
          </p:cNvPr>
          <p:cNvSpPr>
            <a:spLocks noGrp="1"/>
          </p:cNvSpPr>
          <p:nvPr>
            <p:ph type="dt" sz="half" idx="10"/>
          </p:nvPr>
        </p:nvSpPr>
        <p:spPr/>
        <p:txBody>
          <a:bodyPr/>
          <a:lstStyle/>
          <a:p>
            <a:fld id="{FEFE06A8-DA26-4E5D-B09E-5C62380D7D9D}" type="datetime1">
              <a:rPr lang="de-DE" smtClean="0"/>
              <a:t>11.06.2025</a:t>
            </a:fld>
            <a:endParaRPr lang="en-SE"/>
          </a:p>
        </p:txBody>
      </p:sp>
      <p:sp>
        <p:nvSpPr>
          <p:cNvPr id="5" name="Footer Placeholder 4">
            <a:extLst>
              <a:ext uri="{FF2B5EF4-FFF2-40B4-BE49-F238E27FC236}">
                <a16:creationId xmlns:a16="http://schemas.microsoft.com/office/drawing/2014/main" id="{F4FBF610-92AC-6A93-0F2D-58B1C61CC45B}"/>
              </a:ext>
            </a:extLst>
          </p:cNvPr>
          <p:cNvSpPr>
            <a:spLocks noGrp="1"/>
          </p:cNvSpPr>
          <p:nvPr>
            <p:ph type="ftr" sz="quarter" idx="11"/>
          </p:nvPr>
        </p:nvSpPr>
        <p:spPr/>
        <p:txBody>
          <a:bodyPr/>
          <a:lstStyle/>
          <a:p>
            <a:r>
              <a:rPr lang="en-US"/>
              <a:t>Requirements Engineering Fundamentals</a:t>
            </a:r>
            <a:endParaRPr lang="en-SE"/>
          </a:p>
        </p:txBody>
      </p:sp>
      <p:sp>
        <p:nvSpPr>
          <p:cNvPr id="6" name="Slide Number Placeholder 5">
            <a:extLst>
              <a:ext uri="{FF2B5EF4-FFF2-40B4-BE49-F238E27FC236}">
                <a16:creationId xmlns:a16="http://schemas.microsoft.com/office/drawing/2014/main" id="{FB64915E-7308-7366-3B7D-8F72D6B37B49}"/>
              </a:ext>
            </a:extLst>
          </p:cNvPr>
          <p:cNvSpPr>
            <a:spLocks noGrp="1"/>
          </p:cNvSpPr>
          <p:nvPr>
            <p:ph type="sldNum" sz="quarter" idx="12"/>
          </p:nvPr>
        </p:nvSpPr>
        <p:spPr/>
        <p:txBody>
          <a:bodyPr/>
          <a:lstStyle/>
          <a:p>
            <a:fld id="{5DE25AE5-FEAD-441B-BB85-3E3BABBF875D}" type="slidenum">
              <a:rPr lang="en-SE" smtClean="0"/>
              <a:t>18</a:t>
            </a:fld>
            <a:endParaRPr lang="en-SE"/>
          </a:p>
        </p:txBody>
      </p:sp>
    </p:spTree>
    <p:extLst>
      <p:ext uri="{BB962C8B-B14F-4D97-AF65-F5344CB8AC3E}">
        <p14:creationId xmlns:p14="http://schemas.microsoft.com/office/powerpoint/2010/main" val="6301159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B19FFA9-6568-9E84-5DBF-DA9222AEB4C5}"/>
              </a:ext>
            </a:extLst>
          </p:cNvPr>
          <p:cNvSpPr>
            <a:spLocks noGrp="1"/>
          </p:cNvSpPr>
          <p:nvPr>
            <p:ph type="title"/>
          </p:nvPr>
        </p:nvSpPr>
        <p:spPr/>
        <p:txBody>
          <a:bodyPr/>
          <a:lstStyle/>
          <a:p>
            <a:r>
              <a:rPr lang="en-GB" dirty="0"/>
              <a:t>Motivation</a:t>
            </a:r>
            <a:endParaRPr lang="en-SE" dirty="0"/>
          </a:p>
        </p:txBody>
      </p:sp>
      <p:sp>
        <p:nvSpPr>
          <p:cNvPr id="4" name="Date Placeholder 3">
            <a:extLst>
              <a:ext uri="{FF2B5EF4-FFF2-40B4-BE49-F238E27FC236}">
                <a16:creationId xmlns:a16="http://schemas.microsoft.com/office/drawing/2014/main" id="{FD1D70C1-9B55-4F7F-0577-A3545F30F4B3}"/>
              </a:ext>
            </a:extLst>
          </p:cNvPr>
          <p:cNvSpPr>
            <a:spLocks noGrp="1"/>
          </p:cNvSpPr>
          <p:nvPr>
            <p:ph type="dt" sz="half" idx="10"/>
          </p:nvPr>
        </p:nvSpPr>
        <p:spPr/>
        <p:txBody>
          <a:bodyPr/>
          <a:lstStyle/>
          <a:p>
            <a:fld id="{67F474E4-8063-4195-9B88-8E01A8D72155}" type="datetime1">
              <a:rPr lang="de-DE" smtClean="0"/>
              <a:t>11.06.2025</a:t>
            </a:fld>
            <a:endParaRPr lang="en-SE"/>
          </a:p>
        </p:txBody>
      </p:sp>
      <p:sp>
        <p:nvSpPr>
          <p:cNvPr id="5" name="Footer Placeholder 4">
            <a:extLst>
              <a:ext uri="{FF2B5EF4-FFF2-40B4-BE49-F238E27FC236}">
                <a16:creationId xmlns:a16="http://schemas.microsoft.com/office/drawing/2014/main" id="{34F64716-8B20-3864-4A61-E29A70636D14}"/>
              </a:ext>
            </a:extLst>
          </p:cNvPr>
          <p:cNvSpPr>
            <a:spLocks noGrp="1"/>
          </p:cNvSpPr>
          <p:nvPr>
            <p:ph type="ftr" sz="quarter" idx="11"/>
          </p:nvPr>
        </p:nvSpPr>
        <p:spPr/>
        <p:txBody>
          <a:bodyPr/>
          <a:lstStyle/>
          <a:p>
            <a:r>
              <a:rPr lang="en-US"/>
              <a:t>Requirements Engineering Fundamentals</a:t>
            </a:r>
            <a:endParaRPr lang="en-SE"/>
          </a:p>
        </p:txBody>
      </p:sp>
      <p:sp>
        <p:nvSpPr>
          <p:cNvPr id="6" name="Slide Number Placeholder 5">
            <a:extLst>
              <a:ext uri="{FF2B5EF4-FFF2-40B4-BE49-F238E27FC236}">
                <a16:creationId xmlns:a16="http://schemas.microsoft.com/office/drawing/2014/main" id="{9BD59708-5B34-10BE-39ED-35A0175B5911}"/>
              </a:ext>
            </a:extLst>
          </p:cNvPr>
          <p:cNvSpPr>
            <a:spLocks noGrp="1"/>
          </p:cNvSpPr>
          <p:nvPr>
            <p:ph type="sldNum" sz="quarter" idx="12"/>
          </p:nvPr>
        </p:nvSpPr>
        <p:spPr/>
        <p:txBody>
          <a:bodyPr/>
          <a:lstStyle/>
          <a:p>
            <a:fld id="{5DE25AE5-FEAD-441B-BB85-3E3BABBF875D}" type="slidenum">
              <a:rPr lang="en-SE" smtClean="0"/>
              <a:t>19</a:t>
            </a:fld>
            <a:endParaRPr lang="en-SE"/>
          </a:p>
        </p:txBody>
      </p:sp>
      <p:sp>
        <p:nvSpPr>
          <p:cNvPr id="9" name="Content Placeholder 4">
            <a:extLst>
              <a:ext uri="{FF2B5EF4-FFF2-40B4-BE49-F238E27FC236}">
                <a16:creationId xmlns:a16="http://schemas.microsoft.com/office/drawing/2014/main" id="{F62E2D59-ADCD-67DD-0776-0948FA465999}"/>
              </a:ext>
            </a:extLst>
          </p:cNvPr>
          <p:cNvSpPr>
            <a:spLocks noGrp="1"/>
          </p:cNvSpPr>
          <p:nvPr>
            <p:ph idx="1"/>
          </p:nvPr>
        </p:nvSpPr>
        <p:spPr>
          <a:xfrm>
            <a:off x="838200" y="2382715"/>
            <a:ext cx="8935995" cy="921418"/>
          </a:xfrm>
        </p:spPr>
        <p:txBody>
          <a:bodyPr/>
          <a:lstStyle/>
          <a:p>
            <a:pPr marL="0" indent="0">
              <a:buNone/>
            </a:pPr>
            <a:r>
              <a:rPr lang="en-US" dirty="0"/>
              <a:t>It is desirable to specify requirements, but these requirements need to be </a:t>
            </a:r>
            <a:r>
              <a:rPr lang="en-US" b="1" dirty="0"/>
              <a:t>free of defects</a:t>
            </a:r>
            <a:r>
              <a:rPr lang="en-US" dirty="0"/>
              <a:t>.</a:t>
            </a:r>
          </a:p>
        </p:txBody>
      </p:sp>
      <p:sp>
        <p:nvSpPr>
          <p:cNvPr id="10" name="Content Placeholder 4">
            <a:extLst>
              <a:ext uri="{FF2B5EF4-FFF2-40B4-BE49-F238E27FC236}">
                <a16:creationId xmlns:a16="http://schemas.microsoft.com/office/drawing/2014/main" id="{9E31E616-0673-D3DA-C0F0-6A05BC374D61}"/>
              </a:ext>
            </a:extLst>
          </p:cNvPr>
          <p:cNvSpPr txBox="1">
            <a:spLocks/>
          </p:cNvSpPr>
          <p:nvPr/>
        </p:nvSpPr>
        <p:spPr>
          <a:xfrm>
            <a:off x="838200" y="4902498"/>
            <a:ext cx="8935995" cy="92141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800" b="0" i="0" kern="1200">
                <a:solidFill>
                  <a:schemeClr val="tx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Rather than eliciting requirements all-at-once, we can </a:t>
            </a:r>
            <a:r>
              <a:rPr lang="en-US" b="1" dirty="0"/>
              <a:t>incrementally</a:t>
            </a:r>
            <a:r>
              <a:rPr lang="en-US" dirty="0"/>
              <a:t> elicit and refine them.</a:t>
            </a:r>
          </a:p>
        </p:txBody>
      </p:sp>
      <p:sp>
        <p:nvSpPr>
          <p:cNvPr id="11" name="Rectangle 10">
            <a:extLst>
              <a:ext uri="{FF2B5EF4-FFF2-40B4-BE49-F238E27FC236}">
                <a16:creationId xmlns:a16="http://schemas.microsoft.com/office/drawing/2014/main" id="{444BD46E-58F8-29C2-180F-13634E38AB40}"/>
              </a:ext>
            </a:extLst>
          </p:cNvPr>
          <p:cNvSpPr/>
          <p:nvPr/>
        </p:nvSpPr>
        <p:spPr>
          <a:xfrm>
            <a:off x="949124" y="3836567"/>
            <a:ext cx="2210765" cy="613458"/>
          </a:xfrm>
          <a:prstGeom prst="rect">
            <a:avLst/>
          </a:prstGeom>
          <a:solidFill>
            <a:srgbClr val="C0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ambiguous</a:t>
            </a:r>
          </a:p>
        </p:txBody>
      </p:sp>
      <p:sp>
        <p:nvSpPr>
          <p:cNvPr id="12" name="Rectangle 11">
            <a:extLst>
              <a:ext uri="{FF2B5EF4-FFF2-40B4-BE49-F238E27FC236}">
                <a16:creationId xmlns:a16="http://schemas.microsoft.com/office/drawing/2014/main" id="{FFEB975F-5668-4BE3-D55A-30B4C2E7DE6F}"/>
              </a:ext>
            </a:extLst>
          </p:cNvPr>
          <p:cNvSpPr/>
          <p:nvPr/>
        </p:nvSpPr>
        <p:spPr>
          <a:xfrm>
            <a:off x="3312289" y="3836567"/>
            <a:ext cx="2210765" cy="613458"/>
          </a:xfrm>
          <a:prstGeom prst="rect">
            <a:avLst/>
          </a:prstGeom>
          <a:solidFill>
            <a:srgbClr val="C0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irrelevant</a:t>
            </a:r>
          </a:p>
        </p:txBody>
      </p:sp>
      <p:sp>
        <p:nvSpPr>
          <p:cNvPr id="13" name="Rectangle 12">
            <a:extLst>
              <a:ext uri="{FF2B5EF4-FFF2-40B4-BE49-F238E27FC236}">
                <a16:creationId xmlns:a16="http://schemas.microsoft.com/office/drawing/2014/main" id="{D6C943CA-60EE-7517-E87C-602F99895B72}"/>
              </a:ext>
            </a:extLst>
          </p:cNvPr>
          <p:cNvSpPr/>
          <p:nvPr/>
        </p:nvSpPr>
        <p:spPr>
          <a:xfrm>
            <a:off x="5675454" y="3830560"/>
            <a:ext cx="2210765" cy="613458"/>
          </a:xfrm>
          <a:prstGeom prst="rect">
            <a:avLst/>
          </a:prstGeom>
          <a:solidFill>
            <a:srgbClr val="C0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incomplete</a:t>
            </a:r>
          </a:p>
        </p:txBody>
      </p:sp>
      <p:sp>
        <p:nvSpPr>
          <p:cNvPr id="14" name="Rectangle 13">
            <a:extLst>
              <a:ext uri="{FF2B5EF4-FFF2-40B4-BE49-F238E27FC236}">
                <a16:creationId xmlns:a16="http://schemas.microsoft.com/office/drawing/2014/main" id="{C9FE5362-618A-92BB-F9E1-B4C8CE5176FC}"/>
              </a:ext>
            </a:extLst>
          </p:cNvPr>
          <p:cNvSpPr/>
          <p:nvPr/>
        </p:nvSpPr>
        <p:spPr>
          <a:xfrm>
            <a:off x="8038620" y="3830560"/>
            <a:ext cx="2210765" cy="613458"/>
          </a:xfrm>
          <a:prstGeom prst="rect">
            <a:avLst/>
          </a:prstGeom>
          <a:solidFill>
            <a:srgbClr val="C0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vague</a:t>
            </a:r>
          </a:p>
        </p:txBody>
      </p:sp>
      <p:sp>
        <p:nvSpPr>
          <p:cNvPr id="15" name="Rectangle 14">
            <a:extLst>
              <a:ext uri="{FF2B5EF4-FFF2-40B4-BE49-F238E27FC236}">
                <a16:creationId xmlns:a16="http://schemas.microsoft.com/office/drawing/2014/main" id="{A82DB327-C45B-E764-131A-06179D7D05A8}"/>
              </a:ext>
            </a:extLst>
          </p:cNvPr>
          <p:cNvSpPr/>
          <p:nvPr/>
        </p:nvSpPr>
        <p:spPr>
          <a:xfrm>
            <a:off x="5675454" y="2841117"/>
            <a:ext cx="1072587" cy="3021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Connector: Elbow 15">
            <a:extLst>
              <a:ext uri="{FF2B5EF4-FFF2-40B4-BE49-F238E27FC236}">
                <a16:creationId xmlns:a16="http://schemas.microsoft.com/office/drawing/2014/main" id="{1D55C3A3-CE0B-2A7D-FA0A-5162E44CD4B9}"/>
              </a:ext>
            </a:extLst>
          </p:cNvPr>
          <p:cNvCxnSpPr>
            <a:cxnSpLocks/>
            <a:stCxn id="15" idx="2"/>
            <a:endCxn id="11" idx="0"/>
          </p:cNvCxnSpPr>
          <p:nvPr/>
        </p:nvCxnSpPr>
        <p:spPr>
          <a:xfrm rot="5400000">
            <a:off x="3786470" y="1411288"/>
            <a:ext cx="693317" cy="4157241"/>
          </a:xfrm>
          <a:prstGeom prst="bentConnector3">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F59C34BB-BAF4-2463-E9DB-2729C71AD90D}"/>
              </a:ext>
            </a:extLst>
          </p:cNvPr>
          <p:cNvCxnSpPr>
            <a:cxnSpLocks/>
            <a:stCxn id="15" idx="2"/>
            <a:endCxn id="12" idx="0"/>
          </p:cNvCxnSpPr>
          <p:nvPr/>
        </p:nvCxnSpPr>
        <p:spPr>
          <a:xfrm rot="5400000">
            <a:off x="4968052" y="2592870"/>
            <a:ext cx="693317" cy="1794076"/>
          </a:xfrm>
          <a:prstGeom prst="bentConnector3">
            <a:avLst>
              <a:gd name="adj1" fmla="val 50000"/>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A96FE678-7188-7056-C160-12D099882347}"/>
              </a:ext>
            </a:extLst>
          </p:cNvPr>
          <p:cNvCxnSpPr>
            <a:cxnSpLocks/>
            <a:stCxn id="15" idx="2"/>
            <a:endCxn id="13" idx="0"/>
          </p:cNvCxnSpPr>
          <p:nvPr/>
        </p:nvCxnSpPr>
        <p:spPr>
          <a:xfrm rot="16200000" flipH="1">
            <a:off x="6152637" y="3202360"/>
            <a:ext cx="687310" cy="569089"/>
          </a:xfrm>
          <a:prstGeom prst="bentConnector3">
            <a:avLst>
              <a:gd name="adj1" fmla="val 50000"/>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7856EDA2-C1F6-37F6-F0EC-ECC3D04AEEF3}"/>
              </a:ext>
            </a:extLst>
          </p:cNvPr>
          <p:cNvCxnSpPr>
            <a:cxnSpLocks/>
            <a:stCxn id="15" idx="2"/>
            <a:endCxn id="14" idx="0"/>
          </p:cNvCxnSpPr>
          <p:nvPr/>
        </p:nvCxnSpPr>
        <p:spPr>
          <a:xfrm rot="16200000" flipH="1">
            <a:off x="7334220" y="2020777"/>
            <a:ext cx="687310" cy="2932255"/>
          </a:xfrm>
          <a:prstGeom prst="bentConnector3">
            <a:avLst>
              <a:gd name="adj1" fmla="val 50000"/>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A6C81D05-662A-0B4B-7318-A836904FA049}"/>
              </a:ext>
            </a:extLst>
          </p:cNvPr>
          <p:cNvCxnSpPr>
            <a:cxnSpLocks/>
            <a:stCxn id="15" idx="2"/>
            <a:endCxn id="21" idx="0"/>
          </p:cNvCxnSpPr>
          <p:nvPr/>
        </p:nvCxnSpPr>
        <p:spPr>
          <a:xfrm rot="16200000" flipH="1">
            <a:off x="8363402" y="991596"/>
            <a:ext cx="687310" cy="4990618"/>
          </a:xfrm>
          <a:prstGeom prst="bentConnector3">
            <a:avLst>
              <a:gd name="adj1" fmla="val 50000"/>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E786F5B2-A9A9-D13E-7326-2BD9F2D5099F}"/>
              </a:ext>
            </a:extLst>
          </p:cNvPr>
          <p:cNvSpPr/>
          <p:nvPr/>
        </p:nvSpPr>
        <p:spPr>
          <a:xfrm>
            <a:off x="10401784" y="3830560"/>
            <a:ext cx="1601164" cy="613458"/>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Tree>
    <p:extLst>
      <p:ext uri="{BB962C8B-B14F-4D97-AF65-F5344CB8AC3E}">
        <p14:creationId xmlns:p14="http://schemas.microsoft.com/office/powerpoint/2010/main" val="42389851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nodePh="1">
                                  <p:stCondLst>
                                    <p:cond delay="0"/>
                                  </p:stCondLst>
                                  <p:endCondLst>
                                    <p:cond evt="begin" delay="0">
                                      <p:tn val="13"/>
                                    </p:cond>
                                  </p:end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nodePh="1">
                                  <p:stCondLst>
                                    <p:cond delay="0"/>
                                  </p:stCondLst>
                                  <p:endCondLst>
                                    <p:cond evt="begin" delay="0">
                                      <p:tn val="25"/>
                                    </p:cond>
                                  </p:end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2" grpId="0" animBg="1"/>
      <p:bldP spid="13" grpId="0" animBg="1"/>
      <p:bldP spid="14" grpId="0" animBg="1"/>
      <p:bldP spid="15" grpId="0"/>
      <p:bldP spid="2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91A9-6804-614B-1064-36A3318E795A}"/>
              </a:ext>
            </a:extLst>
          </p:cNvPr>
          <p:cNvSpPr>
            <a:spLocks noGrp="1"/>
          </p:cNvSpPr>
          <p:nvPr>
            <p:ph type="ctrTitle"/>
          </p:nvPr>
        </p:nvSpPr>
        <p:spPr/>
        <p:txBody>
          <a:bodyPr/>
          <a:lstStyle/>
          <a:p>
            <a:r>
              <a:rPr lang="en-GB" dirty="0"/>
              <a:t>Requirements Engineering</a:t>
            </a:r>
            <a:endParaRPr lang="en-SE" dirty="0"/>
          </a:p>
        </p:txBody>
      </p:sp>
      <p:sp>
        <p:nvSpPr>
          <p:cNvPr id="3" name="Subtitle 2">
            <a:extLst>
              <a:ext uri="{FF2B5EF4-FFF2-40B4-BE49-F238E27FC236}">
                <a16:creationId xmlns:a16="http://schemas.microsoft.com/office/drawing/2014/main" id="{58A7C960-AEE6-BE1A-70AD-FC33E15E22DE}"/>
              </a:ext>
            </a:extLst>
          </p:cNvPr>
          <p:cNvSpPr>
            <a:spLocks noGrp="1"/>
          </p:cNvSpPr>
          <p:nvPr>
            <p:ph type="subTitle" idx="1"/>
          </p:nvPr>
        </p:nvSpPr>
        <p:spPr/>
        <p:txBody>
          <a:bodyPr/>
          <a:lstStyle/>
          <a:p>
            <a:r>
              <a:rPr lang="en-GB" dirty="0"/>
              <a:t>A Brief Introduction</a:t>
            </a:r>
            <a:endParaRPr lang="en-SE" dirty="0"/>
          </a:p>
        </p:txBody>
      </p:sp>
      <p:sp>
        <p:nvSpPr>
          <p:cNvPr id="4" name="TextBox 3">
            <a:extLst>
              <a:ext uri="{FF2B5EF4-FFF2-40B4-BE49-F238E27FC236}">
                <a16:creationId xmlns:a16="http://schemas.microsoft.com/office/drawing/2014/main" id="{00B84F49-17C8-7B1D-E8A8-15BD78D86813}"/>
              </a:ext>
            </a:extLst>
          </p:cNvPr>
          <p:cNvSpPr txBox="1"/>
          <p:nvPr/>
        </p:nvSpPr>
        <p:spPr>
          <a:xfrm>
            <a:off x="8077038" y="5859885"/>
            <a:ext cx="3424400" cy="523220"/>
          </a:xfrm>
          <a:prstGeom prst="rect">
            <a:avLst/>
          </a:prstGeom>
          <a:noFill/>
        </p:spPr>
        <p:txBody>
          <a:bodyPr wrap="none" rtlCol="0">
            <a:spAutoFit/>
          </a:bodyPr>
          <a:lstStyle/>
          <a:p>
            <a:pPr algn="r"/>
            <a:r>
              <a:rPr lang="en-US" sz="1400" dirty="0"/>
              <a:t>Copyright © 2025 Julian Frattini. </a:t>
            </a:r>
          </a:p>
          <a:p>
            <a:pPr algn="r"/>
            <a:r>
              <a:rPr lang="en-US" sz="1400" dirty="0"/>
              <a:t>This work is licensed under </a:t>
            </a:r>
            <a:r>
              <a:rPr lang="en-US" sz="1400" dirty="0">
                <a:hlinkClick r:id="rId2"/>
              </a:rPr>
              <a:t>CC BY-NC 4.0</a:t>
            </a:r>
            <a:r>
              <a:rPr lang="en-US" sz="1400" dirty="0"/>
              <a:t>.</a:t>
            </a:r>
          </a:p>
        </p:txBody>
      </p:sp>
      <p:grpSp>
        <p:nvGrpSpPr>
          <p:cNvPr id="5" name="Group 4">
            <a:extLst>
              <a:ext uri="{FF2B5EF4-FFF2-40B4-BE49-F238E27FC236}">
                <a16:creationId xmlns:a16="http://schemas.microsoft.com/office/drawing/2014/main" id="{A8A42002-175C-DEC4-CDF9-1596D0125829}"/>
              </a:ext>
            </a:extLst>
          </p:cNvPr>
          <p:cNvGrpSpPr/>
          <p:nvPr/>
        </p:nvGrpSpPr>
        <p:grpSpPr>
          <a:xfrm>
            <a:off x="7383214" y="5336710"/>
            <a:ext cx="4175374" cy="444265"/>
            <a:chOff x="7383214" y="5336710"/>
            <a:chExt cx="4175374" cy="444265"/>
          </a:xfrm>
        </p:grpSpPr>
        <p:grpSp>
          <p:nvGrpSpPr>
            <p:cNvPr id="6" name="Group 5">
              <a:extLst>
                <a:ext uri="{FF2B5EF4-FFF2-40B4-BE49-F238E27FC236}">
                  <a16:creationId xmlns:a16="http://schemas.microsoft.com/office/drawing/2014/main" id="{75BA8CE1-4206-0024-B879-3863B3E9F205}"/>
                </a:ext>
              </a:extLst>
            </p:cNvPr>
            <p:cNvGrpSpPr/>
            <p:nvPr/>
          </p:nvGrpSpPr>
          <p:grpSpPr>
            <a:xfrm>
              <a:off x="7415222" y="5370114"/>
              <a:ext cx="4061102" cy="369332"/>
              <a:chOff x="7343785" y="5406529"/>
              <a:chExt cx="4061102" cy="369332"/>
            </a:xfrm>
          </p:grpSpPr>
          <p:pic>
            <p:nvPicPr>
              <p:cNvPr id="8" name="Picture 7" descr="A black background with a black square&#10;&#10;Description automatically generated with medium confidence">
                <a:extLst>
                  <a:ext uri="{FF2B5EF4-FFF2-40B4-BE49-F238E27FC236}">
                    <a16:creationId xmlns:a16="http://schemas.microsoft.com/office/drawing/2014/main" id="{FA8F01A4-039D-BF45-EBA1-6ED3434DCE4A}"/>
                  </a:ext>
                </a:extLst>
              </p:cNvPr>
              <p:cNvPicPr>
                <a:picLocks noChangeAspect="1"/>
              </p:cNvPicPr>
              <p:nvPr/>
            </p:nvPicPr>
            <p:blipFill>
              <a:blip r:embed="rId3"/>
              <a:stretch>
                <a:fillRect/>
              </a:stretch>
            </p:blipFill>
            <p:spPr>
              <a:xfrm>
                <a:off x="7343785" y="5422888"/>
                <a:ext cx="344101" cy="344101"/>
              </a:xfrm>
              <a:prstGeom prst="rect">
                <a:avLst/>
              </a:prstGeom>
            </p:spPr>
          </p:pic>
          <p:sp>
            <p:nvSpPr>
              <p:cNvPr id="9" name="TextBox 8">
                <a:extLst>
                  <a:ext uri="{FF2B5EF4-FFF2-40B4-BE49-F238E27FC236}">
                    <a16:creationId xmlns:a16="http://schemas.microsoft.com/office/drawing/2014/main" id="{B4370377-D292-6230-F448-DCC40FA1B8D7}"/>
                  </a:ext>
                </a:extLst>
              </p:cNvPr>
              <p:cNvSpPr txBox="1"/>
              <p:nvPr/>
            </p:nvSpPr>
            <p:spPr>
              <a:xfrm>
                <a:off x="7687886" y="5406529"/>
                <a:ext cx="3019288" cy="369332"/>
              </a:xfrm>
              <a:prstGeom prst="rect">
                <a:avLst/>
              </a:prstGeom>
              <a:noFill/>
            </p:spPr>
            <p:txBody>
              <a:bodyPr wrap="none" rtlCol="0">
                <a:spAutoFit/>
              </a:bodyPr>
              <a:lstStyle/>
              <a:p>
                <a:r>
                  <a:rPr lang="sv-SE" dirty="0" err="1"/>
                  <a:t>JulianFrattini</a:t>
                </a:r>
                <a:r>
                  <a:rPr lang="sv-SE" dirty="0"/>
                  <a:t>/</a:t>
                </a:r>
                <a:r>
                  <a:rPr lang="sv-SE" b="1" dirty="0" err="1"/>
                  <a:t>seminar-refun</a:t>
                </a:r>
                <a:endParaRPr lang="en-US" b="1" dirty="0"/>
              </a:p>
            </p:txBody>
          </p:sp>
          <p:sp>
            <p:nvSpPr>
              <p:cNvPr id="10" name="Rectangle: Rounded Corners 9">
                <a:extLst>
                  <a:ext uri="{FF2B5EF4-FFF2-40B4-BE49-F238E27FC236}">
                    <a16:creationId xmlns:a16="http://schemas.microsoft.com/office/drawing/2014/main" id="{6E9FCA21-A883-C68E-92D8-C9EE3E7F4393}"/>
                  </a:ext>
                </a:extLst>
              </p:cNvPr>
              <p:cNvSpPr/>
              <p:nvPr/>
            </p:nvSpPr>
            <p:spPr>
              <a:xfrm>
                <a:off x="10668000" y="5456392"/>
                <a:ext cx="736887" cy="279245"/>
              </a:xfrm>
              <a:prstGeom prst="roundRect">
                <a:avLst>
                  <a:gd name="adj" fmla="val 50000"/>
                </a:avLst>
              </a:prstGeom>
              <a:noFill/>
              <a:ln w="1905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sz="1200" dirty="0">
                    <a:solidFill>
                      <a:schemeClr val="tx1">
                        <a:lumMod val="65000"/>
                        <a:lumOff val="35000"/>
                      </a:schemeClr>
                    </a:solidFill>
                  </a:rPr>
                  <a:t>Public</a:t>
                </a:r>
                <a:endParaRPr lang="en-US" sz="1200" dirty="0">
                  <a:solidFill>
                    <a:schemeClr val="tx1">
                      <a:lumMod val="65000"/>
                      <a:lumOff val="35000"/>
                    </a:schemeClr>
                  </a:solidFill>
                </a:endParaRPr>
              </a:p>
            </p:txBody>
          </p:sp>
        </p:grpSp>
        <p:sp>
          <p:nvSpPr>
            <p:cNvPr id="7" name="Rectangle 6">
              <a:hlinkClick r:id="rId4"/>
              <a:extLst>
                <a:ext uri="{FF2B5EF4-FFF2-40B4-BE49-F238E27FC236}">
                  <a16:creationId xmlns:a16="http://schemas.microsoft.com/office/drawing/2014/main" id="{4E016670-9DA6-C7D0-7009-5088EBD9CD2E}"/>
                </a:ext>
              </a:extLst>
            </p:cNvPr>
            <p:cNvSpPr/>
            <p:nvPr/>
          </p:nvSpPr>
          <p:spPr>
            <a:xfrm>
              <a:off x="7383214" y="5336710"/>
              <a:ext cx="4175374" cy="44426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TextBox 10">
            <a:extLst>
              <a:ext uri="{FF2B5EF4-FFF2-40B4-BE49-F238E27FC236}">
                <a16:creationId xmlns:a16="http://schemas.microsoft.com/office/drawing/2014/main" id="{46489F3B-7BAE-813B-CAB8-19695FA7D4D2}"/>
              </a:ext>
            </a:extLst>
          </p:cNvPr>
          <p:cNvSpPr txBox="1"/>
          <p:nvPr/>
        </p:nvSpPr>
        <p:spPr>
          <a:xfrm>
            <a:off x="1866348" y="5398220"/>
            <a:ext cx="4488986" cy="923330"/>
          </a:xfrm>
          <a:prstGeom prst="rect">
            <a:avLst/>
          </a:prstGeom>
          <a:noFill/>
        </p:spPr>
        <p:txBody>
          <a:bodyPr wrap="none" rtlCol="0">
            <a:spAutoFit/>
          </a:bodyPr>
          <a:lstStyle/>
          <a:p>
            <a:r>
              <a:rPr lang="sv-SE" dirty="0"/>
              <a:t>Julian </a:t>
            </a:r>
            <a:r>
              <a:rPr lang="sv-SE" b="1" dirty="0"/>
              <a:t>Frattini</a:t>
            </a:r>
            <a:r>
              <a:rPr lang="sv-SE" dirty="0"/>
              <a:t>, </a:t>
            </a:r>
            <a:r>
              <a:rPr lang="sv-SE" dirty="0" err="1"/>
              <a:t>Ph.D</a:t>
            </a:r>
            <a:r>
              <a:rPr lang="sv-SE" dirty="0"/>
              <a:t>.</a:t>
            </a:r>
          </a:p>
          <a:p>
            <a:r>
              <a:rPr lang="en-US" dirty="0">
                <a:solidFill>
                  <a:schemeClr val="tx1">
                    <a:lumMod val="50000"/>
                    <a:lumOff val="50000"/>
                  </a:schemeClr>
                </a:solidFill>
              </a:rPr>
              <a:t>Chalmers University of Technology, Sweden</a:t>
            </a:r>
          </a:p>
          <a:p>
            <a:r>
              <a:rPr lang="en-US" dirty="0">
                <a:hlinkClick r:id="rId5"/>
              </a:rPr>
              <a:t>https://julianfrattini.github.io/</a:t>
            </a:r>
            <a:r>
              <a:rPr lang="en-US" dirty="0"/>
              <a:t> </a:t>
            </a:r>
          </a:p>
        </p:txBody>
      </p:sp>
      <p:sp>
        <p:nvSpPr>
          <p:cNvPr id="12" name="Oval 11">
            <a:extLst>
              <a:ext uri="{FF2B5EF4-FFF2-40B4-BE49-F238E27FC236}">
                <a16:creationId xmlns:a16="http://schemas.microsoft.com/office/drawing/2014/main" id="{0C62FB45-D236-F110-B2C8-CC0B5DA116EA}"/>
              </a:ext>
            </a:extLst>
          </p:cNvPr>
          <p:cNvSpPr/>
          <p:nvPr/>
        </p:nvSpPr>
        <p:spPr>
          <a:xfrm>
            <a:off x="715676" y="5303105"/>
            <a:ext cx="1080000" cy="1080000"/>
          </a:xfrm>
          <a:prstGeom prst="ellipse">
            <a:avLst/>
          </a:prstGeom>
          <a:blipFill dpi="0" rotWithShape="1">
            <a:blip r:embed="rId6">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black background with a black square&#10;&#10;AI-generated content may be incorrect.">
            <a:extLst>
              <a:ext uri="{FF2B5EF4-FFF2-40B4-BE49-F238E27FC236}">
                <a16:creationId xmlns:a16="http://schemas.microsoft.com/office/drawing/2014/main" id="{FE0102B6-A0AF-8BA0-EE51-39CDE11C1B3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68587" y="427777"/>
            <a:ext cx="6254825" cy="787087"/>
          </a:xfrm>
          <a:prstGeom prst="rect">
            <a:avLst/>
          </a:prstGeom>
        </p:spPr>
      </p:pic>
    </p:spTree>
    <p:extLst>
      <p:ext uri="{BB962C8B-B14F-4D97-AF65-F5344CB8AC3E}">
        <p14:creationId xmlns:p14="http://schemas.microsoft.com/office/powerpoint/2010/main" val="13173510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97DFD-345A-790B-1B81-EAE89969DA09}"/>
              </a:ext>
            </a:extLst>
          </p:cNvPr>
          <p:cNvSpPr>
            <a:spLocks noGrp="1"/>
          </p:cNvSpPr>
          <p:nvPr>
            <p:ph type="title"/>
          </p:nvPr>
        </p:nvSpPr>
        <p:spPr/>
        <p:txBody>
          <a:bodyPr/>
          <a:lstStyle/>
          <a:p>
            <a:r>
              <a:rPr lang="en-GB" dirty="0"/>
              <a:t>Techniques</a:t>
            </a:r>
            <a:endParaRPr lang="en-SE" dirty="0"/>
          </a:p>
        </p:txBody>
      </p:sp>
      <p:sp>
        <p:nvSpPr>
          <p:cNvPr id="4" name="Date Placeholder 3">
            <a:extLst>
              <a:ext uri="{FF2B5EF4-FFF2-40B4-BE49-F238E27FC236}">
                <a16:creationId xmlns:a16="http://schemas.microsoft.com/office/drawing/2014/main" id="{CBF2BCA9-FEEB-5C6D-CC51-C80046C811C8}"/>
              </a:ext>
            </a:extLst>
          </p:cNvPr>
          <p:cNvSpPr>
            <a:spLocks noGrp="1"/>
          </p:cNvSpPr>
          <p:nvPr>
            <p:ph type="dt" sz="half" idx="10"/>
          </p:nvPr>
        </p:nvSpPr>
        <p:spPr/>
        <p:txBody>
          <a:bodyPr/>
          <a:lstStyle/>
          <a:p>
            <a:fld id="{73783973-52D9-4DED-8642-6ED20BD1F258}" type="datetime1">
              <a:rPr lang="de-DE" smtClean="0"/>
              <a:t>11.06.2025</a:t>
            </a:fld>
            <a:endParaRPr lang="en-SE"/>
          </a:p>
        </p:txBody>
      </p:sp>
      <p:sp>
        <p:nvSpPr>
          <p:cNvPr id="5" name="Footer Placeholder 4">
            <a:extLst>
              <a:ext uri="{FF2B5EF4-FFF2-40B4-BE49-F238E27FC236}">
                <a16:creationId xmlns:a16="http://schemas.microsoft.com/office/drawing/2014/main" id="{D8D71E8A-C49F-7726-3B5A-6A7CC647A82C}"/>
              </a:ext>
            </a:extLst>
          </p:cNvPr>
          <p:cNvSpPr>
            <a:spLocks noGrp="1"/>
          </p:cNvSpPr>
          <p:nvPr>
            <p:ph type="ftr" sz="quarter" idx="11"/>
          </p:nvPr>
        </p:nvSpPr>
        <p:spPr/>
        <p:txBody>
          <a:bodyPr/>
          <a:lstStyle/>
          <a:p>
            <a:r>
              <a:rPr lang="en-US"/>
              <a:t>Requirements Engineering Fundamentals</a:t>
            </a:r>
            <a:endParaRPr lang="en-SE"/>
          </a:p>
        </p:txBody>
      </p:sp>
      <p:sp>
        <p:nvSpPr>
          <p:cNvPr id="6" name="Slide Number Placeholder 5">
            <a:extLst>
              <a:ext uri="{FF2B5EF4-FFF2-40B4-BE49-F238E27FC236}">
                <a16:creationId xmlns:a16="http://schemas.microsoft.com/office/drawing/2014/main" id="{B9D83FDB-A29E-C91E-9DF3-28CA99DC7D97}"/>
              </a:ext>
            </a:extLst>
          </p:cNvPr>
          <p:cNvSpPr>
            <a:spLocks noGrp="1"/>
          </p:cNvSpPr>
          <p:nvPr>
            <p:ph type="sldNum" sz="quarter" idx="12"/>
          </p:nvPr>
        </p:nvSpPr>
        <p:spPr/>
        <p:txBody>
          <a:bodyPr/>
          <a:lstStyle/>
          <a:p>
            <a:fld id="{5DE25AE5-FEAD-441B-BB85-3E3BABBF875D}" type="slidenum">
              <a:rPr lang="en-SE" smtClean="0"/>
              <a:t>20</a:t>
            </a:fld>
            <a:endParaRPr lang="en-SE"/>
          </a:p>
        </p:txBody>
      </p:sp>
      <p:grpSp>
        <p:nvGrpSpPr>
          <p:cNvPr id="9" name="Group 8">
            <a:extLst>
              <a:ext uri="{FF2B5EF4-FFF2-40B4-BE49-F238E27FC236}">
                <a16:creationId xmlns:a16="http://schemas.microsoft.com/office/drawing/2014/main" id="{583336ED-2D4A-EBFD-4DA8-820DA345D046}"/>
              </a:ext>
            </a:extLst>
          </p:cNvPr>
          <p:cNvGrpSpPr/>
          <p:nvPr/>
        </p:nvGrpSpPr>
        <p:grpSpPr>
          <a:xfrm>
            <a:off x="1896226" y="2860410"/>
            <a:ext cx="1080000" cy="1080000"/>
            <a:chOff x="2692400" y="3233665"/>
            <a:chExt cx="1080000" cy="1080000"/>
          </a:xfrm>
        </p:grpSpPr>
        <p:sp>
          <p:nvSpPr>
            <p:cNvPr id="10" name="Oval 9">
              <a:extLst>
                <a:ext uri="{FF2B5EF4-FFF2-40B4-BE49-F238E27FC236}">
                  <a16:creationId xmlns:a16="http://schemas.microsoft.com/office/drawing/2014/main" id="{BDFB6D38-3593-6F34-DD6C-C68693E9CD30}"/>
                </a:ext>
              </a:extLst>
            </p:cNvPr>
            <p:cNvSpPr/>
            <p:nvPr/>
          </p:nvSpPr>
          <p:spPr>
            <a:xfrm>
              <a:off x="2692400" y="3233665"/>
              <a:ext cx="1080000" cy="1080000"/>
            </a:xfrm>
            <a:prstGeom prst="ellipse">
              <a:avLst/>
            </a:prstGeom>
            <a:solidFill>
              <a:schemeClr val="tx2">
                <a:lumMod val="25000"/>
                <a:lumOff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descr="User with solid fill">
              <a:extLst>
                <a:ext uri="{FF2B5EF4-FFF2-40B4-BE49-F238E27FC236}">
                  <a16:creationId xmlns:a16="http://schemas.microsoft.com/office/drawing/2014/main" id="{7E4030C8-D9B5-30B3-8128-4B11A4324656}"/>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2775200" y="3316465"/>
              <a:ext cx="914400" cy="914400"/>
            </a:xfrm>
            <a:prstGeom prst="rect">
              <a:avLst/>
            </a:prstGeom>
          </p:spPr>
        </p:pic>
      </p:grpSp>
      <p:sp>
        <p:nvSpPr>
          <p:cNvPr id="12" name="TextBox 11">
            <a:extLst>
              <a:ext uri="{FF2B5EF4-FFF2-40B4-BE49-F238E27FC236}">
                <a16:creationId xmlns:a16="http://schemas.microsoft.com/office/drawing/2014/main" id="{93E2CB9A-618D-1EA8-AD32-7D606CFEE698}"/>
              </a:ext>
            </a:extLst>
          </p:cNvPr>
          <p:cNvSpPr txBox="1"/>
          <p:nvPr/>
        </p:nvSpPr>
        <p:spPr>
          <a:xfrm>
            <a:off x="1255105" y="4072640"/>
            <a:ext cx="2362243" cy="830997"/>
          </a:xfrm>
          <a:prstGeom prst="rect">
            <a:avLst/>
          </a:prstGeom>
          <a:noFill/>
        </p:spPr>
        <p:txBody>
          <a:bodyPr wrap="square" rtlCol="0">
            <a:spAutoFit/>
          </a:bodyPr>
          <a:lstStyle/>
          <a:p>
            <a:pPr algn="ctr"/>
            <a:r>
              <a:rPr lang="en-US" sz="2400" dirty="0"/>
              <a:t>Stakeholder Elicitation</a:t>
            </a:r>
            <a:endParaRPr lang="en-US" sz="2400" b="1" dirty="0"/>
          </a:p>
        </p:txBody>
      </p:sp>
      <p:grpSp>
        <p:nvGrpSpPr>
          <p:cNvPr id="13" name="Group 12">
            <a:extLst>
              <a:ext uri="{FF2B5EF4-FFF2-40B4-BE49-F238E27FC236}">
                <a16:creationId xmlns:a16="http://schemas.microsoft.com/office/drawing/2014/main" id="{C36D4674-3533-DFC5-5BB8-62E8973B5CE3}"/>
              </a:ext>
            </a:extLst>
          </p:cNvPr>
          <p:cNvGrpSpPr/>
          <p:nvPr/>
        </p:nvGrpSpPr>
        <p:grpSpPr>
          <a:xfrm>
            <a:off x="4337537" y="2860410"/>
            <a:ext cx="1080000" cy="1080000"/>
            <a:chOff x="2692400" y="3233665"/>
            <a:chExt cx="1080000" cy="1080000"/>
          </a:xfrm>
        </p:grpSpPr>
        <p:sp>
          <p:nvSpPr>
            <p:cNvPr id="14" name="Oval 13">
              <a:extLst>
                <a:ext uri="{FF2B5EF4-FFF2-40B4-BE49-F238E27FC236}">
                  <a16:creationId xmlns:a16="http://schemas.microsoft.com/office/drawing/2014/main" id="{62491CDA-1418-9DCA-69C1-22CCFD201C73}"/>
                </a:ext>
              </a:extLst>
            </p:cNvPr>
            <p:cNvSpPr/>
            <p:nvPr/>
          </p:nvSpPr>
          <p:spPr>
            <a:xfrm>
              <a:off x="2692400" y="3233665"/>
              <a:ext cx="1080000" cy="1080000"/>
            </a:xfrm>
            <a:prstGeom prst="ellipse">
              <a:avLst/>
            </a:prstGeom>
            <a:solidFill>
              <a:schemeClr val="tx2">
                <a:lumMod val="25000"/>
                <a:lumOff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Bullseye with solid fill">
              <a:extLst>
                <a:ext uri="{FF2B5EF4-FFF2-40B4-BE49-F238E27FC236}">
                  <a16:creationId xmlns:a16="http://schemas.microsoft.com/office/drawing/2014/main" id="{F5C5B32F-2276-EE34-BFA0-F89E15C9C2CC}"/>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2775200" y="3316465"/>
              <a:ext cx="914400" cy="914400"/>
            </a:xfrm>
            <a:prstGeom prst="rect">
              <a:avLst/>
            </a:prstGeom>
          </p:spPr>
        </p:pic>
      </p:grpSp>
      <p:sp>
        <p:nvSpPr>
          <p:cNvPr id="16" name="TextBox 15">
            <a:extLst>
              <a:ext uri="{FF2B5EF4-FFF2-40B4-BE49-F238E27FC236}">
                <a16:creationId xmlns:a16="http://schemas.microsoft.com/office/drawing/2014/main" id="{1BC31EDA-B381-4F1F-0A66-EFD1BC9FA58F}"/>
              </a:ext>
            </a:extLst>
          </p:cNvPr>
          <p:cNvSpPr txBox="1"/>
          <p:nvPr/>
        </p:nvSpPr>
        <p:spPr>
          <a:xfrm>
            <a:off x="3696416" y="4072640"/>
            <a:ext cx="2362243" cy="461665"/>
          </a:xfrm>
          <a:prstGeom prst="rect">
            <a:avLst/>
          </a:prstGeom>
          <a:noFill/>
        </p:spPr>
        <p:txBody>
          <a:bodyPr wrap="square" rtlCol="0">
            <a:spAutoFit/>
          </a:bodyPr>
          <a:lstStyle/>
          <a:p>
            <a:pPr algn="ctr"/>
            <a:r>
              <a:rPr lang="en-US" sz="2400" dirty="0"/>
              <a:t>Goal Modeling</a:t>
            </a:r>
            <a:endParaRPr lang="en-US" sz="2400" b="1" dirty="0"/>
          </a:p>
        </p:txBody>
      </p:sp>
      <p:grpSp>
        <p:nvGrpSpPr>
          <p:cNvPr id="17" name="Group 16">
            <a:extLst>
              <a:ext uri="{FF2B5EF4-FFF2-40B4-BE49-F238E27FC236}">
                <a16:creationId xmlns:a16="http://schemas.microsoft.com/office/drawing/2014/main" id="{2726E7DF-7E8F-4D00-EC67-620A708A63D4}"/>
              </a:ext>
            </a:extLst>
          </p:cNvPr>
          <p:cNvGrpSpPr/>
          <p:nvPr/>
        </p:nvGrpSpPr>
        <p:grpSpPr>
          <a:xfrm>
            <a:off x="6778848" y="2860410"/>
            <a:ext cx="1080000" cy="1080000"/>
            <a:chOff x="2692400" y="3233665"/>
            <a:chExt cx="1080000" cy="1080000"/>
          </a:xfrm>
        </p:grpSpPr>
        <p:sp>
          <p:nvSpPr>
            <p:cNvPr id="18" name="Oval 17">
              <a:extLst>
                <a:ext uri="{FF2B5EF4-FFF2-40B4-BE49-F238E27FC236}">
                  <a16:creationId xmlns:a16="http://schemas.microsoft.com/office/drawing/2014/main" id="{77C3FDE8-A2E8-2C09-C54C-B926106BC81A}"/>
                </a:ext>
              </a:extLst>
            </p:cNvPr>
            <p:cNvSpPr/>
            <p:nvPr/>
          </p:nvSpPr>
          <p:spPr>
            <a:xfrm>
              <a:off x="2692400" y="3233665"/>
              <a:ext cx="1080000" cy="1080000"/>
            </a:xfrm>
            <a:prstGeom prst="ellipse">
              <a:avLst/>
            </a:prstGeom>
            <a:solidFill>
              <a:schemeClr val="tx2">
                <a:lumMod val="25000"/>
                <a:lumOff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Graphic 18" descr="Glasses with solid fill">
              <a:extLst>
                <a:ext uri="{FF2B5EF4-FFF2-40B4-BE49-F238E27FC236}">
                  <a16:creationId xmlns:a16="http://schemas.microsoft.com/office/drawing/2014/main" id="{B4019B3A-A5A4-AB67-9F17-79FD7F329B22}"/>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2775200" y="3316465"/>
              <a:ext cx="914400" cy="914400"/>
            </a:xfrm>
            <a:prstGeom prst="rect">
              <a:avLst/>
            </a:prstGeom>
          </p:spPr>
        </p:pic>
      </p:grpSp>
      <p:sp>
        <p:nvSpPr>
          <p:cNvPr id="20" name="TextBox 19">
            <a:extLst>
              <a:ext uri="{FF2B5EF4-FFF2-40B4-BE49-F238E27FC236}">
                <a16:creationId xmlns:a16="http://schemas.microsoft.com/office/drawing/2014/main" id="{AD30E448-CD30-660A-C8DA-97EF67F76F9F}"/>
              </a:ext>
            </a:extLst>
          </p:cNvPr>
          <p:cNvSpPr txBox="1"/>
          <p:nvPr/>
        </p:nvSpPr>
        <p:spPr>
          <a:xfrm>
            <a:off x="6137727" y="4072640"/>
            <a:ext cx="2362243" cy="830997"/>
          </a:xfrm>
          <a:prstGeom prst="rect">
            <a:avLst/>
          </a:prstGeom>
          <a:noFill/>
        </p:spPr>
        <p:txBody>
          <a:bodyPr wrap="square" rtlCol="0">
            <a:spAutoFit/>
          </a:bodyPr>
          <a:lstStyle/>
          <a:p>
            <a:pPr algn="ctr"/>
            <a:r>
              <a:rPr lang="en-US" sz="2400" dirty="0"/>
              <a:t>System </a:t>
            </a:r>
          </a:p>
          <a:p>
            <a:pPr algn="ctr"/>
            <a:r>
              <a:rPr lang="en-US" sz="2400" dirty="0"/>
              <a:t>Vision</a:t>
            </a:r>
            <a:endParaRPr lang="en-US" sz="2400" b="1" dirty="0"/>
          </a:p>
        </p:txBody>
      </p:sp>
      <p:grpSp>
        <p:nvGrpSpPr>
          <p:cNvPr id="21" name="Group 20">
            <a:extLst>
              <a:ext uri="{FF2B5EF4-FFF2-40B4-BE49-F238E27FC236}">
                <a16:creationId xmlns:a16="http://schemas.microsoft.com/office/drawing/2014/main" id="{453F49DB-4677-72CA-9DFD-004FDC312BFD}"/>
              </a:ext>
            </a:extLst>
          </p:cNvPr>
          <p:cNvGrpSpPr/>
          <p:nvPr/>
        </p:nvGrpSpPr>
        <p:grpSpPr>
          <a:xfrm>
            <a:off x="9215774" y="2860410"/>
            <a:ext cx="1080000" cy="1080000"/>
            <a:chOff x="2692400" y="3233665"/>
            <a:chExt cx="1080000" cy="1080000"/>
          </a:xfrm>
        </p:grpSpPr>
        <p:sp>
          <p:nvSpPr>
            <p:cNvPr id="22" name="Oval 21">
              <a:extLst>
                <a:ext uri="{FF2B5EF4-FFF2-40B4-BE49-F238E27FC236}">
                  <a16:creationId xmlns:a16="http://schemas.microsoft.com/office/drawing/2014/main" id="{58659837-C603-D6FF-235C-445430C3AE05}"/>
                </a:ext>
              </a:extLst>
            </p:cNvPr>
            <p:cNvSpPr/>
            <p:nvPr/>
          </p:nvSpPr>
          <p:spPr>
            <a:xfrm>
              <a:off x="2692400" y="3233665"/>
              <a:ext cx="1080000" cy="1080000"/>
            </a:xfrm>
            <a:prstGeom prst="ellipse">
              <a:avLst/>
            </a:prstGeom>
            <a:solidFill>
              <a:schemeClr val="tx2">
                <a:lumMod val="25000"/>
                <a:lumOff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raphic 22" descr="Document with solid fill">
              <a:extLst>
                <a:ext uri="{FF2B5EF4-FFF2-40B4-BE49-F238E27FC236}">
                  <a16:creationId xmlns:a16="http://schemas.microsoft.com/office/drawing/2014/main" id="{D370EFD3-22C4-135F-376C-7435212EF545}"/>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2775200" y="3316465"/>
              <a:ext cx="914400" cy="914400"/>
            </a:xfrm>
            <a:prstGeom prst="rect">
              <a:avLst/>
            </a:prstGeom>
          </p:spPr>
        </p:pic>
      </p:grpSp>
      <p:sp>
        <p:nvSpPr>
          <p:cNvPr id="24" name="TextBox 23">
            <a:extLst>
              <a:ext uri="{FF2B5EF4-FFF2-40B4-BE49-F238E27FC236}">
                <a16:creationId xmlns:a16="http://schemas.microsoft.com/office/drawing/2014/main" id="{311695F4-B95E-6437-FA05-2D1564D7F47B}"/>
              </a:ext>
            </a:extLst>
          </p:cNvPr>
          <p:cNvSpPr txBox="1"/>
          <p:nvPr/>
        </p:nvSpPr>
        <p:spPr>
          <a:xfrm>
            <a:off x="8574653" y="4072640"/>
            <a:ext cx="2362243" cy="830997"/>
          </a:xfrm>
          <a:prstGeom prst="rect">
            <a:avLst/>
          </a:prstGeom>
          <a:noFill/>
        </p:spPr>
        <p:txBody>
          <a:bodyPr wrap="square" rtlCol="0">
            <a:spAutoFit/>
          </a:bodyPr>
          <a:lstStyle/>
          <a:p>
            <a:pPr algn="ctr"/>
            <a:r>
              <a:rPr lang="en-US" sz="2400" dirty="0"/>
              <a:t>Requirements Elicitation</a:t>
            </a:r>
            <a:endParaRPr lang="en-US" sz="2400" b="1" dirty="0"/>
          </a:p>
        </p:txBody>
      </p:sp>
    </p:spTree>
    <p:extLst>
      <p:ext uri="{BB962C8B-B14F-4D97-AF65-F5344CB8AC3E}">
        <p14:creationId xmlns:p14="http://schemas.microsoft.com/office/powerpoint/2010/main" val="29231602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4EFA9-83CA-8E38-CD7C-A846C1634330}"/>
              </a:ext>
            </a:extLst>
          </p:cNvPr>
          <p:cNvSpPr>
            <a:spLocks noGrp="1"/>
          </p:cNvSpPr>
          <p:nvPr>
            <p:ph type="title"/>
          </p:nvPr>
        </p:nvSpPr>
        <p:spPr/>
        <p:txBody>
          <a:bodyPr/>
          <a:lstStyle/>
          <a:p>
            <a:r>
              <a:rPr lang="en-GB" dirty="0"/>
              <a:t>Stakeholder Elicitation</a:t>
            </a:r>
            <a:endParaRPr lang="en-SE" dirty="0"/>
          </a:p>
        </p:txBody>
      </p:sp>
      <p:sp>
        <p:nvSpPr>
          <p:cNvPr id="3" name="Content Placeholder 2">
            <a:extLst>
              <a:ext uri="{FF2B5EF4-FFF2-40B4-BE49-F238E27FC236}">
                <a16:creationId xmlns:a16="http://schemas.microsoft.com/office/drawing/2014/main" id="{3835BABF-FB5D-CF5B-A9A4-CC44BB1AC6C2}"/>
              </a:ext>
            </a:extLst>
          </p:cNvPr>
          <p:cNvSpPr>
            <a:spLocks noGrp="1"/>
          </p:cNvSpPr>
          <p:nvPr>
            <p:ph idx="1"/>
          </p:nvPr>
        </p:nvSpPr>
        <p:spPr/>
        <p:txBody>
          <a:bodyPr/>
          <a:lstStyle/>
          <a:p>
            <a:pPr marL="0" indent="0">
              <a:buNone/>
            </a:pPr>
            <a:r>
              <a:rPr lang="en-US" dirty="0"/>
              <a:t>A </a:t>
            </a:r>
            <a:r>
              <a:rPr lang="en-US" b="1" dirty="0"/>
              <a:t>stakeholder</a:t>
            </a:r>
            <a:r>
              <a:rPr lang="en-US" dirty="0"/>
              <a:t> is a person or a group of persons, interest group, or organization that has to a certain extent </a:t>
            </a:r>
            <a:r>
              <a:rPr lang="en-US" b="1" dirty="0"/>
              <a:t>interest in the system </a:t>
            </a:r>
            <a:r>
              <a:rPr lang="en-US" dirty="0"/>
              <a:t>to be developed, or that takes/should take influence on the system’s development.</a:t>
            </a:r>
          </a:p>
          <a:p>
            <a:endParaRPr lang="en-US" dirty="0"/>
          </a:p>
          <a:p>
            <a:pPr marL="0" indent="0">
              <a:buNone/>
            </a:pPr>
            <a:r>
              <a:rPr lang="en-US" dirty="0"/>
              <a:t>Elementary Steps:</a:t>
            </a:r>
          </a:p>
          <a:p>
            <a:pPr marL="514350" indent="-514350">
              <a:buFont typeface="+mj-lt"/>
              <a:buAutoNum type="arabicPeriod"/>
            </a:pPr>
            <a:r>
              <a:rPr lang="en-US" b="1" dirty="0"/>
              <a:t>Elicit stakeholders</a:t>
            </a:r>
            <a:r>
              <a:rPr lang="en-US" dirty="0"/>
              <a:t>: list all relevant stakeholders</a:t>
            </a:r>
          </a:p>
          <a:p>
            <a:pPr marL="514350" indent="-514350">
              <a:buFont typeface="+mj-lt"/>
              <a:buAutoNum type="arabicPeriod"/>
            </a:pPr>
            <a:r>
              <a:rPr lang="en-US" b="1" dirty="0"/>
              <a:t>Elicit relationships</a:t>
            </a:r>
            <a:r>
              <a:rPr lang="en-US" dirty="0"/>
              <a:t>: make relationships between stakeholders explicit</a:t>
            </a:r>
          </a:p>
          <a:p>
            <a:pPr marL="0" indent="0">
              <a:buNone/>
            </a:pPr>
            <a:endParaRPr lang="en-SE" dirty="0"/>
          </a:p>
        </p:txBody>
      </p:sp>
      <p:sp>
        <p:nvSpPr>
          <p:cNvPr id="4" name="Date Placeholder 3">
            <a:extLst>
              <a:ext uri="{FF2B5EF4-FFF2-40B4-BE49-F238E27FC236}">
                <a16:creationId xmlns:a16="http://schemas.microsoft.com/office/drawing/2014/main" id="{A5F88B3A-DC41-4670-1C15-2CB06175DF1C}"/>
              </a:ext>
            </a:extLst>
          </p:cNvPr>
          <p:cNvSpPr>
            <a:spLocks noGrp="1"/>
          </p:cNvSpPr>
          <p:nvPr>
            <p:ph type="dt" sz="half" idx="10"/>
          </p:nvPr>
        </p:nvSpPr>
        <p:spPr/>
        <p:txBody>
          <a:bodyPr/>
          <a:lstStyle/>
          <a:p>
            <a:fld id="{691BFCD5-7CBC-4AB4-B99D-5A240A8562ED}" type="datetime1">
              <a:rPr lang="de-DE" smtClean="0"/>
              <a:t>11.06.2025</a:t>
            </a:fld>
            <a:endParaRPr lang="en-SE"/>
          </a:p>
        </p:txBody>
      </p:sp>
      <p:sp>
        <p:nvSpPr>
          <p:cNvPr id="5" name="Footer Placeholder 4">
            <a:extLst>
              <a:ext uri="{FF2B5EF4-FFF2-40B4-BE49-F238E27FC236}">
                <a16:creationId xmlns:a16="http://schemas.microsoft.com/office/drawing/2014/main" id="{746ED57A-EBFD-0A34-67CB-03F02F1B1C70}"/>
              </a:ext>
            </a:extLst>
          </p:cNvPr>
          <p:cNvSpPr>
            <a:spLocks noGrp="1"/>
          </p:cNvSpPr>
          <p:nvPr>
            <p:ph type="ftr" sz="quarter" idx="11"/>
          </p:nvPr>
        </p:nvSpPr>
        <p:spPr/>
        <p:txBody>
          <a:bodyPr/>
          <a:lstStyle/>
          <a:p>
            <a:r>
              <a:rPr lang="en-US"/>
              <a:t>Requirements Engineering Fundamentals</a:t>
            </a:r>
            <a:endParaRPr lang="en-SE"/>
          </a:p>
        </p:txBody>
      </p:sp>
      <p:sp>
        <p:nvSpPr>
          <p:cNvPr id="6" name="Slide Number Placeholder 5">
            <a:extLst>
              <a:ext uri="{FF2B5EF4-FFF2-40B4-BE49-F238E27FC236}">
                <a16:creationId xmlns:a16="http://schemas.microsoft.com/office/drawing/2014/main" id="{97E2BE8B-9150-5D51-B80A-5C532B646871}"/>
              </a:ext>
            </a:extLst>
          </p:cNvPr>
          <p:cNvSpPr>
            <a:spLocks noGrp="1"/>
          </p:cNvSpPr>
          <p:nvPr>
            <p:ph type="sldNum" sz="quarter" idx="12"/>
          </p:nvPr>
        </p:nvSpPr>
        <p:spPr/>
        <p:txBody>
          <a:bodyPr/>
          <a:lstStyle/>
          <a:p>
            <a:fld id="{5DE25AE5-FEAD-441B-BB85-3E3BABBF875D}" type="slidenum">
              <a:rPr lang="en-SE" smtClean="0"/>
              <a:t>21</a:t>
            </a:fld>
            <a:endParaRPr lang="en-SE"/>
          </a:p>
        </p:txBody>
      </p:sp>
      <p:grpSp>
        <p:nvGrpSpPr>
          <p:cNvPr id="7" name="Group 6">
            <a:extLst>
              <a:ext uri="{FF2B5EF4-FFF2-40B4-BE49-F238E27FC236}">
                <a16:creationId xmlns:a16="http://schemas.microsoft.com/office/drawing/2014/main" id="{4EEB9DEC-A4B0-65EA-7BF3-EE3A51278ED5}"/>
              </a:ext>
            </a:extLst>
          </p:cNvPr>
          <p:cNvGrpSpPr/>
          <p:nvPr/>
        </p:nvGrpSpPr>
        <p:grpSpPr>
          <a:xfrm>
            <a:off x="196379" y="2037457"/>
            <a:ext cx="540000" cy="540000"/>
            <a:chOff x="2692400" y="3233665"/>
            <a:chExt cx="1080000" cy="1080000"/>
          </a:xfrm>
        </p:grpSpPr>
        <p:sp>
          <p:nvSpPr>
            <p:cNvPr id="8" name="Oval 7">
              <a:extLst>
                <a:ext uri="{FF2B5EF4-FFF2-40B4-BE49-F238E27FC236}">
                  <a16:creationId xmlns:a16="http://schemas.microsoft.com/office/drawing/2014/main" id="{A452E1B2-D1C0-EC1C-FD6C-03EEE8C470C1}"/>
                </a:ext>
              </a:extLst>
            </p:cNvPr>
            <p:cNvSpPr/>
            <p:nvPr/>
          </p:nvSpPr>
          <p:spPr>
            <a:xfrm>
              <a:off x="2692400" y="3233665"/>
              <a:ext cx="1080000" cy="1080000"/>
            </a:xfrm>
            <a:prstGeom prst="ellipse">
              <a:avLst/>
            </a:prstGeom>
            <a:solidFill>
              <a:schemeClr val="tx2">
                <a:lumMod val="25000"/>
                <a:lumOff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User with solid fill">
              <a:extLst>
                <a:ext uri="{FF2B5EF4-FFF2-40B4-BE49-F238E27FC236}">
                  <a16:creationId xmlns:a16="http://schemas.microsoft.com/office/drawing/2014/main" id="{C36F4710-42E9-C96B-404F-C75E78895531}"/>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2775200" y="3316465"/>
              <a:ext cx="914400" cy="914400"/>
            </a:xfrm>
            <a:prstGeom prst="rect">
              <a:avLst/>
            </a:prstGeom>
          </p:spPr>
        </p:pic>
      </p:grpSp>
      <p:grpSp>
        <p:nvGrpSpPr>
          <p:cNvPr id="10" name="Group 9">
            <a:extLst>
              <a:ext uri="{FF2B5EF4-FFF2-40B4-BE49-F238E27FC236}">
                <a16:creationId xmlns:a16="http://schemas.microsoft.com/office/drawing/2014/main" id="{0E754F73-772A-4275-D3D0-797BF7917E6A}"/>
              </a:ext>
            </a:extLst>
          </p:cNvPr>
          <p:cNvGrpSpPr/>
          <p:nvPr/>
        </p:nvGrpSpPr>
        <p:grpSpPr>
          <a:xfrm>
            <a:off x="196379" y="2785152"/>
            <a:ext cx="540000" cy="540000"/>
            <a:chOff x="2692400" y="3233665"/>
            <a:chExt cx="1080000" cy="1080000"/>
          </a:xfrm>
        </p:grpSpPr>
        <p:sp>
          <p:nvSpPr>
            <p:cNvPr id="11" name="Oval 10">
              <a:extLst>
                <a:ext uri="{FF2B5EF4-FFF2-40B4-BE49-F238E27FC236}">
                  <a16:creationId xmlns:a16="http://schemas.microsoft.com/office/drawing/2014/main" id="{B25D60D1-4F22-D225-75D3-3CC4DF9B7C55}"/>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descr="Bullseye with solid fill">
              <a:extLst>
                <a:ext uri="{FF2B5EF4-FFF2-40B4-BE49-F238E27FC236}">
                  <a16:creationId xmlns:a16="http://schemas.microsoft.com/office/drawing/2014/main" id="{55DFF6A1-49CB-9FA8-29BD-33578BD15568}"/>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2775200" y="3316465"/>
              <a:ext cx="914400" cy="914400"/>
            </a:xfrm>
            <a:prstGeom prst="rect">
              <a:avLst/>
            </a:prstGeom>
          </p:spPr>
        </p:pic>
      </p:grpSp>
      <p:grpSp>
        <p:nvGrpSpPr>
          <p:cNvPr id="13" name="Group 12">
            <a:extLst>
              <a:ext uri="{FF2B5EF4-FFF2-40B4-BE49-F238E27FC236}">
                <a16:creationId xmlns:a16="http://schemas.microsoft.com/office/drawing/2014/main" id="{3425B0EA-D52C-C347-3038-A33578A65579}"/>
              </a:ext>
            </a:extLst>
          </p:cNvPr>
          <p:cNvGrpSpPr/>
          <p:nvPr/>
        </p:nvGrpSpPr>
        <p:grpSpPr>
          <a:xfrm>
            <a:off x="196379" y="3532847"/>
            <a:ext cx="540000" cy="540000"/>
            <a:chOff x="2692400" y="3233665"/>
            <a:chExt cx="1080000" cy="1080000"/>
          </a:xfrm>
        </p:grpSpPr>
        <p:sp>
          <p:nvSpPr>
            <p:cNvPr id="14" name="Oval 13">
              <a:extLst>
                <a:ext uri="{FF2B5EF4-FFF2-40B4-BE49-F238E27FC236}">
                  <a16:creationId xmlns:a16="http://schemas.microsoft.com/office/drawing/2014/main" id="{7CA5BBAF-BA07-70F0-FD0D-CDF3AE510800}"/>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Glasses with solid fill">
              <a:extLst>
                <a:ext uri="{FF2B5EF4-FFF2-40B4-BE49-F238E27FC236}">
                  <a16:creationId xmlns:a16="http://schemas.microsoft.com/office/drawing/2014/main" id="{0D486E0C-945D-168C-4E3C-F86825EFA4E1}"/>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2775200" y="3316465"/>
              <a:ext cx="914400" cy="914400"/>
            </a:xfrm>
            <a:prstGeom prst="rect">
              <a:avLst/>
            </a:prstGeom>
          </p:spPr>
        </p:pic>
      </p:grpSp>
      <p:grpSp>
        <p:nvGrpSpPr>
          <p:cNvPr id="16" name="Group 15">
            <a:extLst>
              <a:ext uri="{FF2B5EF4-FFF2-40B4-BE49-F238E27FC236}">
                <a16:creationId xmlns:a16="http://schemas.microsoft.com/office/drawing/2014/main" id="{05CB7822-6C04-54E3-F4A1-CB4511035D4F}"/>
              </a:ext>
            </a:extLst>
          </p:cNvPr>
          <p:cNvGrpSpPr/>
          <p:nvPr/>
        </p:nvGrpSpPr>
        <p:grpSpPr>
          <a:xfrm>
            <a:off x="196379" y="4280542"/>
            <a:ext cx="540000" cy="540000"/>
            <a:chOff x="2692400" y="3233665"/>
            <a:chExt cx="1080000" cy="1080000"/>
          </a:xfrm>
        </p:grpSpPr>
        <p:sp>
          <p:nvSpPr>
            <p:cNvPr id="17" name="Oval 16">
              <a:extLst>
                <a:ext uri="{FF2B5EF4-FFF2-40B4-BE49-F238E27FC236}">
                  <a16:creationId xmlns:a16="http://schemas.microsoft.com/office/drawing/2014/main" id="{F1139EB2-BD39-C8F8-5FD8-19AA1F8F956E}"/>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descr="Document with solid fill">
              <a:extLst>
                <a:ext uri="{FF2B5EF4-FFF2-40B4-BE49-F238E27FC236}">
                  <a16:creationId xmlns:a16="http://schemas.microsoft.com/office/drawing/2014/main" id="{3C46E006-1CD4-1D19-1484-304CEC700859}"/>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2775200" y="3316465"/>
              <a:ext cx="914400" cy="914400"/>
            </a:xfrm>
            <a:prstGeom prst="rect">
              <a:avLst/>
            </a:prstGeom>
          </p:spPr>
        </p:pic>
      </p:grpSp>
    </p:spTree>
    <p:extLst>
      <p:ext uri="{BB962C8B-B14F-4D97-AF65-F5344CB8AC3E}">
        <p14:creationId xmlns:p14="http://schemas.microsoft.com/office/powerpoint/2010/main" val="7989860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D55EF-10BB-0F5C-4314-63AAA348C4AF}"/>
              </a:ext>
            </a:extLst>
          </p:cNvPr>
          <p:cNvSpPr>
            <a:spLocks noGrp="1"/>
          </p:cNvSpPr>
          <p:nvPr>
            <p:ph type="title"/>
          </p:nvPr>
        </p:nvSpPr>
        <p:spPr/>
        <p:txBody>
          <a:bodyPr/>
          <a:lstStyle/>
          <a:p>
            <a:r>
              <a:rPr lang="en-GB" dirty="0"/>
              <a:t>Stakeholder Elicitation</a:t>
            </a:r>
            <a:endParaRPr lang="en-SE" dirty="0"/>
          </a:p>
        </p:txBody>
      </p:sp>
      <p:sp>
        <p:nvSpPr>
          <p:cNvPr id="4" name="Date Placeholder 3">
            <a:extLst>
              <a:ext uri="{FF2B5EF4-FFF2-40B4-BE49-F238E27FC236}">
                <a16:creationId xmlns:a16="http://schemas.microsoft.com/office/drawing/2014/main" id="{70A774A8-7E92-A069-BC8C-6E2305FE6723}"/>
              </a:ext>
            </a:extLst>
          </p:cNvPr>
          <p:cNvSpPr>
            <a:spLocks noGrp="1"/>
          </p:cNvSpPr>
          <p:nvPr>
            <p:ph type="dt" sz="half" idx="10"/>
          </p:nvPr>
        </p:nvSpPr>
        <p:spPr/>
        <p:txBody>
          <a:bodyPr/>
          <a:lstStyle/>
          <a:p>
            <a:fld id="{FD42B4B5-B339-47A1-9B11-AAA77C952E75}" type="datetime1">
              <a:rPr lang="de-DE" smtClean="0"/>
              <a:t>11.06.2025</a:t>
            </a:fld>
            <a:endParaRPr lang="en-SE"/>
          </a:p>
        </p:txBody>
      </p:sp>
      <p:sp>
        <p:nvSpPr>
          <p:cNvPr id="5" name="Footer Placeholder 4">
            <a:extLst>
              <a:ext uri="{FF2B5EF4-FFF2-40B4-BE49-F238E27FC236}">
                <a16:creationId xmlns:a16="http://schemas.microsoft.com/office/drawing/2014/main" id="{63DECDF6-CAE7-4CBC-248F-678A9E9E030A}"/>
              </a:ext>
            </a:extLst>
          </p:cNvPr>
          <p:cNvSpPr>
            <a:spLocks noGrp="1"/>
          </p:cNvSpPr>
          <p:nvPr>
            <p:ph type="ftr" sz="quarter" idx="11"/>
          </p:nvPr>
        </p:nvSpPr>
        <p:spPr/>
        <p:txBody>
          <a:bodyPr/>
          <a:lstStyle/>
          <a:p>
            <a:r>
              <a:rPr lang="en-US"/>
              <a:t>Requirements Engineering Fundamentals</a:t>
            </a:r>
            <a:endParaRPr lang="en-SE"/>
          </a:p>
        </p:txBody>
      </p:sp>
      <p:sp>
        <p:nvSpPr>
          <p:cNvPr id="6" name="Slide Number Placeholder 5">
            <a:extLst>
              <a:ext uri="{FF2B5EF4-FFF2-40B4-BE49-F238E27FC236}">
                <a16:creationId xmlns:a16="http://schemas.microsoft.com/office/drawing/2014/main" id="{FB48FF6E-D8CC-183A-0F1D-F1DD42965549}"/>
              </a:ext>
            </a:extLst>
          </p:cNvPr>
          <p:cNvSpPr>
            <a:spLocks noGrp="1"/>
          </p:cNvSpPr>
          <p:nvPr>
            <p:ph type="sldNum" sz="quarter" idx="12"/>
          </p:nvPr>
        </p:nvSpPr>
        <p:spPr/>
        <p:txBody>
          <a:bodyPr/>
          <a:lstStyle/>
          <a:p>
            <a:fld id="{5DE25AE5-FEAD-441B-BB85-3E3BABBF875D}" type="slidenum">
              <a:rPr lang="en-SE" smtClean="0"/>
              <a:t>22</a:t>
            </a:fld>
            <a:endParaRPr lang="en-SE"/>
          </a:p>
        </p:txBody>
      </p:sp>
      <p:sp>
        <p:nvSpPr>
          <p:cNvPr id="7" name="Content Placeholder 2">
            <a:extLst>
              <a:ext uri="{FF2B5EF4-FFF2-40B4-BE49-F238E27FC236}">
                <a16:creationId xmlns:a16="http://schemas.microsoft.com/office/drawing/2014/main" id="{88CBE756-C6EF-F32A-2561-F3F3F2B4169B}"/>
              </a:ext>
            </a:extLst>
          </p:cNvPr>
          <p:cNvSpPr>
            <a:spLocks noGrp="1"/>
          </p:cNvSpPr>
          <p:nvPr>
            <p:ph idx="1"/>
          </p:nvPr>
        </p:nvSpPr>
        <p:spPr>
          <a:xfrm>
            <a:off x="838200" y="2382715"/>
            <a:ext cx="10515600" cy="540000"/>
          </a:xfrm>
        </p:spPr>
        <p:txBody>
          <a:bodyPr>
            <a:normAutofit fontScale="85000" lnSpcReduction="10000"/>
          </a:bodyPr>
          <a:lstStyle/>
          <a:p>
            <a:pPr marL="0" indent="0">
              <a:buNone/>
            </a:pPr>
            <a:r>
              <a:rPr lang="en-US" dirty="0"/>
              <a:t>”A user – regardless of their ability to see colors – can log into the system.”</a:t>
            </a:r>
          </a:p>
        </p:txBody>
      </p:sp>
      <p:grpSp>
        <p:nvGrpSpPr>
          <p:cNvPr id="20" name="Group 19">
            <a:extLst>
              <a:ext uri="{FF2B5EF4-FFF2-40B4-BE49-F238E27FC236}">
                <a16:creationId xmlns:a16="http://schemas.microsoft.com/office/drawing/2014/main" id="{0AAF6115-23D0-BE89-4934-135573DF3027}"/>
              </a:ext>
            </a:extLst>
          </p:cNvPr>
          <p:cNvGrpSpPr/>
          <p:nvPr/>
        </p:nvGrpSpPr>
        <p:grpSpPr>
          <a:xfrm>
            <a:off x="3971351" y="3216039"/>
            <a:ext cx="914400" cy="1165272"/>
            <a:chOff x="4391796" y="3672621"/>
            <a:chExt cx="914400" cy="1165272"/>
          </a:xfrm>
        </p:grpSpPr>
        <p:pic>
          <p:nvPicPr>
            <p:cNvPr id="21" name="Graphic 20" descr="User with solid fill">
              <a:extLst>
                <a:ext uri="{FF2B5EF4-FFF2-40B4-BE49-F238E27FC236}">
                  <a16:creationId xmlns:a16="http://schemas.microsoft.com/office/drawing/2014/main" id="{71753C88-06E8-1388-A6C8-822F47C2448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1796" y="3672621"/>
              <a:ext cx="914400" cy="914400"/>
            </a:xfrm>
            <a:prstGeom prst="rect">
              <a:avLst/>
            </a:prstGeom>
          </p:spPr>
        </p:pic>
        <p:sp>
          <p:nvSpPr>
            <p:cNvPr id="22" name="TextBox 21">
              <a:extLst>
                <a:ext uri="{FF2B5EF4-FFF2-40B4-BE49-F238E27FC236}">
                  <a16:creationId xmlns:a16="http://schemas.microsoft.com/office/drawing/2014/main" id="{35D4C9FB-41F5-AF86-86A8-EC90535ACF98}"/>
                </a:ext>
              </a:extLst>
            </p:cNvPr>
            <p:cNvSpPr txBox="1"/>
            <p:nvPr/>
          </p:nvSpPr>
          <p:spPr>
            <a:xfrm>
              <a:off x="4441592" y="4468561"/>
              <a:ext cx="809668" cy="369332"/>
            </a:xfrm>
            <a:prstGeom prst="rect">
              <a:avLst/>
            </a:prstGeom>
            <a:noFill/>
          </p:spPr>
          <p:txBody>
            <a:bodyPr wrap="square" rtlCol="0">
              <a:spAutoFit/>
            </a:bodyPr>
            <a:lstStyle/>
            <a:p>
              <a:pPr algn="ctr"/>
              <a:r>
                <a:rPr lang="en-US" dirty="0"/>
                <a:t>User</a:t>
              </a:r>
            </a:p>
          </p:txBody>
        </p:sp>
      </p:grpSp>
      <p:grpSp>
        <p:nvGrpSpPr>
          <p:cNvPr id="23" name="Group 22">
            <a:extLst>
              <a:ext uri="{FF2B5EF4-FFF2-40B4-BE49-F238E27FC236}">
                <a16:creationId xmlns:a16="http://schemas.microsoft.com/office/drawing/2014/main" id="{7EBEBA60-CF99-F075-B7C7-8EC100AC724C}"/>
              </a:ext>
            </a:extLst>
          </p:cNvPr>
          <p:cNvGrpSpPr/>
          <p:nvPr/>
        </p:nvGrpSpPr>
        <p:grpSpPr>
          <a:xfrm>
            <a:off x="7055165" y="3215774"/>
            <a:ext cx="1416572" cy="1458146"/>
            <a:chOff x="4140710" y="3665468"/>
            <a:chExt cx="1416572" cy="1458146"/>
          </a:xfrm>
        </p:grpSpPr>
        <p:pic>
          <p:nvPicPr>
            <p:cNvPr id="24" name="Graphic 23" descr="User with solid fill">
              <a:extLst>
                <a:ext uri="{FF2B5EF4-FFF2-40B4-BE49-F238E27FC236}">
                  <a16:creationId xmlns:a16="http://schemas.microsoft.com/office/drawing/2014/main" id="{8B07363D-AFAB-66D3-3751-107CBBD5591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1796" y="3665468"/>
              <a:ext cx="914400" cy="914400"/>
            </a:xfrm>
            <a:prstGeom prst="rect">
              <a:avLst/>
            </a:prstGeom>
          </p:spPr>
        </p:pic>
        <p:sp>
          <p:nvSpPr>
            <p:cNvPr id="25" name="TextBox 24">
              <a:extLst>
                <a:ext uri="{FF2B5EF4-FFF2-40B4-BE49-F238E27FC236}">
                  <a16:creationId xmlns:a16="http://schemas.microsoft.com/office/drawing/2014/main" id="{52702048-1D59-4811-4A4A-8E62D4DC215E}"/>
                </a:ext>
              </a:extLst>
            </p:cNvPr>
            <p:cNvSpPr txBox="1"/>
            <p:nvPr/>
          </p:nvSpPr>
          <p:spPr>
            <a:xfrm>
              <a:off x="4140710" y="4477283"/>
              <a:ext cx="1416572" cy="646331"/>
            </a:xfrm>
            <a:prstGeom prst="rect">
              <a:avLst/>
            </a:prstGeom>
            <a:noFill/>
          </p:spPr>
          <p:txBody>
            <a:bodyPr wrap="square" rtlCol="0">
              <a:spAutoFit/>
            </a:bodyPr>
            <a:lstStyle/>
            <a:p>
              <a:pPr algn="ctr"/>
              <a:r>
                <a:rPr lang="en-US" dirty="0"/>
                <a:t>Customer Support</a:t>
              </a:r>
            </a:p>
          </p:txBody>
        </p:sp>
      </p:grpSp>
      <p:grpSp>
        <p:nvGrpSpPr>
          <p:cNvPr id="26" name="Group 25">
            <a:extLst>
              <a:ext uri="{FF2B5EF4-FFF2-40B4-BE49-F238E27FC236}">
                <a16:creationId xmlns:a16="http://schemas.microsoft.com/office/drawing/2014/main" id="{5EB69EE0-2BE5-0020-C34F-B0C7E0D7D50E}"/>
              </a:ext>
            </a:extLst>
          </p:cNvPr>
          <p:cNvGrpSpPr/>
          <p:nvPr/>
        </p:nvGrpSpPr>
        <p:grpSpPr>
          <a:xfrm>
            <a:off x="4830815" y="4747311"/>
            <a:ext cx="1234175" cy="1165272"/>
            <a:chOff x="4231908" y="3672621"/>
            <a:chExt cx="1234175" cy="1165272"/>
          </a:xfrm>
        </p:grpSpPr>
        <p:pic>
          <p:nvPicPr>
            <p:cNvPr id="27" name="Graphic 26" descr="User with solid fill">
              <a:extLst>
                <a:ext uri="{FF2B5EF4-FFF2-40B4-BE49-F238E27FC236}">
                  <a16:creationId xmlns:a16="http://schemas.microsoft.com/office/drawing/2014/main" id="{7832C62D-D855-3100-43E3-B67550958FC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1796" y="3672621"/>
              <a:ext cx="914400" cy="914400"/>
            </a:xfrm>
            <a:prstGeom prst="rect">
              <a:avLst/>
            </a:prstGeom>
          </p:spPr>
        </p:pic>
        <p:sp>
          <p:nvSpPr>
            <p:cNvPr id="28" name="TextBox 27">
              <a:extLst>
                <a:ext uri="{FF2B5EF4-FFF2-40B4-BE49-F238E27FC236}">
                  <a16:creationId xmlns:a16="http://schemas.microsoft.com/office/drawing/2014/main" id="{E23B68EE-EB80-9CAE-E0CD-452EA9CE9BFC}"/>
                </a:ext>
              </a:extLst>
            </p:cNvPr>
            <p:cNvSpPr txBox="1"/>
            <p:nvPr/>
          </p:nvSpPr>
          <p:spPr>
            <a:xfrm>
              <a:off x="4231908" y="4468561"/>
              <a:ext cx="1234175" cy="369332"/>
            </a:xfrm>
            <a:prstGeom prst="rect">
              <a:avLst/>
            </a:prstGeom>
            <a:noFill/>
          </p:spPr>
          <p:txBody>
            <a:bodyPr wrap="square" rtlCol="0">
              <a:spAutoFit/>
            </a:bodyPr>
            <a:lstStyle/>
            <a:p>
              <a:pPr algn="ctr"/>
              <a:r>
                <a:rPr lang="en-US" dirty="0"/>
                <a:t>Colorblind</a:t>
              </a:r>
            </a:p>
          </p:txBody>
        </p:sp>
      </p:grpSp>
      <p:grpSp>
        <p:nvGrpSpPr>
          <p:cNvPr id="29" name="Group 28">
            <a:extLst>
              <a:ext uri="{FF2B5EF4-FFF2-40B4-BE49-F238E27FC236}">
                <a16:creationId xmlns:a16="http://schemas.microsoft.com/office/drawing/2014/main" id="{0B2890D7-15AF-F64D-78F5-9C1C457373E7}"/>
              </a:ext>
            </a:extLst>
          </p:cNvPr>
          <p:cNvGrpSpPr/>
          <p:nvPr/>
        </p:nvGrpSpPr>
        <p:grpSpPr>
          <a:xfrm>
            <a:off x="8740333" y="5102858"/>
            <a:ext cx="2483734" cy="880786"/>
            <a:chOff x="838200" y="5085806"/>
            <a:chExt cx="2483734" cy="880786"/>
          </a:xfrm>
        </p:grpSpPr>
        <p:sp>
          <p:nvSpPr>
            <p:cNvPr id="30" name="Rectangle 29">
              <a:extLst>
                <a:ext uri="{FF2B5EF4-FFF2-40B4-BE49-F238E27FC236}">
                  <a16:creationId xmlns:a16="http://schemas.microsoft.com/office/drawing/2014/main" id="{A342D0C6-221B-D5DA-E812-D5C945980A5C}"/>
                </a:ext>
              </a:extLst>
            </p:cNvPr>
            <p:cNvSpPr/>
            <p:nvPr/>
          </p:nvSpPr>
          <p:spPr>
            <a:xfrm>
              <a:off x="838200" y="5085806"/>
              <a:ext cx="2483734" cy="88078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819340E4-6833-2C7E-AC4B-A5C7848C2273}"/>
                </a:ext>
              </a:extLst>
            </p:cNvPr>
            <p:cNvCxnSpPr>
              <a:cxnSpLocks/>
            </p:cNvCxnSpPr>
            <p:nvPr/>
          </p:nvCxnSpPr>
          <p:spPr>
            <a:xfrm>
              <a:off x="1071886" y="5335563"/>
              <a:ext cx="394964" cy="0"/>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9E244D8-0531-D34F-5B96-7CD19F2CCE08}"/>
                </a:ext>
              </a:extLst>
            </p:cNvPr>
            <p:cNvCxnSpPr>
              <a:cxnSpLocks/>
            </p:cNvCxnSpPr>
            <p:nvPr/>
          </p:nvCxnSpPr>
          <p:spPr>
            <a:xfrm>
              <a:off x="1071886" y="5697513"/>
              <a:ext cx="394964" cy="0"/>
            </a:xfrm>
            <a:prstGeom prst="straightConnector1">
              <a:avLst/>
            </a:prstGeom>
            <a:ln>
              <a:prstDash val="solid"/>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456E06E-8FB6-CC91-9413-6EC784E4B054}"/>
                </a:ext>
              </a:extLst>
            </p:cNvPr>
            <p:cNvSpPr txBox="1"/>
            <p:nvPr/>
          </p:nvSpPr>
          <p:spPr>
            <a:xfrm>
              <a:off x="1546033" y="5512847"/>
              <a:ext cx="1212191" cy="369332"/>
            </a:xfrm>
            <a:prstGeom prst="rect">
              <a:avLst/>
            </a:prstGeom>
            <a:noFill/>
          </p:spPr>
          <p:txBody>
            <a:bodyPr wrap="none" rtlCol="0">
              <a:spAutoFit/>
            </a:bodyPr>
            <a:lstStyle/>
            <a:p>
              <a:r>
                <a:rPr lang="en-US" dirty="0"/>
                <a:t>is a type of</a:t>
              </a:r>
            </a:p>
          </p:txBody>
        </p:sp>
        <p:sp>
          <p:nvSpPr>
            <p:cNvPr id="34" name="TextBox 33">
              <a:extLst>
                <a:ext uri="{FF2B5EF4-FFF2-40B4-BE49-F238E27FC236}">
                  <a16:creationId xmlns:a16="http://schemas.microsoft.com/office/drawing/2014/main" id="{0AC46CAD-FDE5-17F5-2F03-21477F330C03}"/>
                </a:ext>
              </a:extLst>
            </p:cNvPr>
            <p:cNvSpPr txBox="1"/>
            <p:nvPr/>
          </p:nvSpPr>
          <p:spPr>
            <a:xfrm>
              <a:off x="1546032" y="5150897"/>
              <a:ext cx="1616407" cy="369332"/>
            </a:xfrm>
            <a:prstGeom prst="rect">
              <a:avLst/>
            </a:prstGeom>
            <a:noFill/>
          </p:spPr>
          <p:txBody>
            <a:bodyPr wrap="square" rtlCol="0">
              <a:spAutoFit/>
            </a:bodyPr>
            <a:lstStyle/>
            <a:p>
              <a:r>
                <a:rPr lang="en-US" dirty="0"/>
                <a:t>has interest in</a:t>
              </a:r>
            </a:p>
          </p:txBody>
        </p:sp>
      </p:grpSp>
      <p:cxnSp>
        <p:nvCxnSpPr>
          <p:cNvPr id="35" name="Straight Arrow Connector 35">
            <a:extLst>
              <a:ext uri="{FF2B5EF4-FFF2-40B4-BE49-F238E27FC236}">
                <a16:creationId xmlns:a16="http://schemas.microsoft.com/office/drawing/2014/main" id="{64605F8E-C2B9-4CA4-86B6-E94B663A7D8B}"/>
              </a:ext>
            </a:extLst>
          </p:cNvPr>
          <p:cNvCxnSpPr>
            <a:cxnSpLocks/>
            <a:endCxn id="22" idx="2"/>
          </p:cNvCxnSpPr>
          <p:nvPr/>
        </p:nvCxnSpPr>
        <p:spPr>
          <a:xfrm rot="5400000" flipH="1" flipV="1">
            <a:off x="3787066" y="4108396"/>
            <a:ext cx="366000" cy="911830"/>
          </a:xfrm>
          <a:prstGeom prst="bentConnector3">
            <a:avLst>
              <a:gd name="adj1" fmla="val 50000"/>
            </a:avLst>
          </a:prstGeom>
          <a:ln>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3A52A4D-0871-D1FB-8C03-E3B3CEDDDDFC}"/>
              </a:ext>
            </a:extLst>
          </p:cNvPr>
          <p:cNvCxnSpPr>
            <a:cxnSpLocks/>
            <a:stCxn id="27" idx="0"/>
            <a:endCxn id="22" idx="2"/>
          </p:cNvCxnSpPr>
          <p:nvPr/>
        </p:nvCxnSpPr>
        <p:spPr>
          <a:xfrm rot="16200000" flipV="1">
            <a:off x="4753942" y="4053350"/>
            <a:ext cx="366000" cy="1021922"/>
          </a:xfrm>
          <a:prstGeom prst="bentConnector3">
            <a:avLst>
              <a:gd name="adj1" fmla="val 50000"/>
            </a:avLst>
          </a:prstGeom>
          <a:ln>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78FED543-99DC-7514-8230-4E93D0564884}"/>
              </a:ext>
            </a:extLst>
          </p:cNvPr>
          <p:cNvCxnSpPr>
            <a:cxnSpLocks/>
            <a:stCxn id="24" idx="1"/>
            <a:endCxn id="21" idx="3"/>
          </p:cNvCxnSpPr>
          <p:nvPr/>
        </p:nvCxnSpPr>
        <p:spPr>
          <a:xfrm flipH="1">
            <a:off x="4885751" y="3672974"/>
            <a:ext cx="2420500" cy="265"/>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09D9B1EE-E7B0-EF83-5910-910B1EA4329C}"/>
              </a:ext>
            </a:extLst>
          </p:cNvPr>
          <p:cNvSpPr/>
          <p:nvPr/>
        </p:nvSpPr>
        <p:spPr>
          <a:xfrm>
            <a:off x="1236616" y="2382059"/>
            <a:ext cx="658859" cy="376717"/>
          </a:xfrm>
          <a:prstGeom prst="rect">
            <a:avLst/>
          </a:prstGeom>
          <a:solidFill>
            <a:schemeClr val="tx2">
              <a:lumMod val="10000"/>
              <a:lumOff val="90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5">
            <a:extLst>
              <a:ext uri="{FF2B5EF4-FFF2-40B4-BE49-F238E27FC236}">
                <a16:creationId xmlns:a16="http://schemas.microsoft.com/office/drawing/2014/main" id="{1EFB289C-D820-C431-E3E5-106E7E4D8820}"/>
              </a:ext>
            </a:extLst>
          </p:cNvPr>
          <p:cNvCxnSpPr>
            <a:cxnSpLocks/>
            <a:stCxn id="38" idx="2"/>
            <a:endCxn id="21" idx="0"/>
          </p:cNvCxnSpPr>
          <p:nvPr/>
        </p:nvCxnSpPr>
        <p:spPr>
          <a:xfrm rot="16200000" flipH="1">
            <a:off x="2768667" y="1556154"/>
            <a:ext cx="457263" cy="2862505"/>
          </a:xfrm>
          <a:prstGeom prst="bentConnector3">
            <a:avLst>
              <a:gd name="adj1" fmla="val 50000"/>
            </a:avLst>
          </a:prstGeom>
          <a:ln>
            <a:solidFill>
              <a:schemeClr val="tx2">
                <a:lumMod val="10000"/>
                <a:lumOff val="9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F937BB31-899F-5F6E-3839-940EC344403C}"/>
              </a:ext>
            </a:extLst>
          </p:cNvPr>
          <p:cNvSpPr/>
          <p:nvPr/>
        </p:nvSpPr>
        <p:spPr>
          <a:xfrm>
            <a:off x="2146493" y="2388769"/>
            <a:ext cx="5035357" cy="376717"/>
          </a:xfrm>
          <a:prstGeom prst="rect">
            <a:avLst/>
          </a:prstGeom>
          <a:solidFill>
            <a:schemeClr val="accent2">
              <a:lumMod val="20000"/>
              <a:lumOff val="80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Arrow Connector 35">
            <a:extLst>
              <a:ext uri="{FF2B5EF4-FFF2-40B4-BE49-F238E27FC236}">
                <a16:creationId xmlns:a16="http://schemas.microsoft.com/office/drawing/2014/main" id="{8AD58B63-F8FE-2103-79A5-01DDAA1BC5EF}"/>
              </a:ext>
            </a:extLst>
          </p:cNvPr>
          <p:cNvCxnSpPr>
            <a:cxnSpLocks/>
            <a:stCxn id="40" idx="2"/>
            <a:endCxn id="62" idx="1"/>
          </p:cNvCxnSpPr>
          <p:nvPr/>
        </p:nvCxnSpPr>
        <p:spPr>
          <a:xfrm rot="5400000">
            <a:off x="2641050" y="3181388"/>
            <a:ext cx="2439025" cy="1607221"/>
          </a:xfrm>
          <a:prstGeom prst="bentConnector4">
            <a:avLst>
              <a:gd name="adj1" fmla="val 3918"/>
              <a:gd name="adj2" fmla="val 114223"/>
            </a:avLst>
          </a:prstGeom>
          <a:ln>
            <a:solidFill>
              <a:schemeClr val="accent2">
                <a:lumMod val="60000"/>
                <a:lumOff val="4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2" name="Speech Bubble: Rectangle 41">
            <a:extLst>
              <a:ext uri="{FF2B5EF4-FFF2-40B4-BE49-F238E27FC236}">
                <a16:creationId xmlns:a16="http://schemas.microsoft.com/office/drawing/2014/main" id="{B0D5A838-B45E-5587-BFB0-FC7278FD9176}"/>
              </a:ext>
            </a:extLst>
          </p:cNvPr>
          <p:cNvSpPr/>
          <p:nvPr/>
        </p:nvSpPr>
        <p:spPr>
          <a:xfrm>
            <a:off x="1149531" y="3194298"/>
            <a:ext cx="1524000" cy="805287"/>
          </a:xfrm>
          <a:prstGeom prst="wedgeRectCallout">
            <a:avLst>
              <a:gd name="adj1" fmla="val -3690"/>
              <a:gd name="adj2" fmla="val -742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Identify explicitly mentioned stakeholders</a:t>
            </a:r>
          </a:p>
        </p:txBody>
      </p:sp>
      <p:sp>
        <p:nvSpPr>
          <p:cNvPr id="43" name="Speech Bubble: Rectangle 42">
            <a:extLst>
              <a:ext uri="{FF2B5EF4-FFF2-40B4-BE49-F238E27FC236}">
                <a16:creationId xmlns:a16="http://schemas.microsoft.com/office/drawing/2014/main" id="{C85613B6-B260-3A9F-B94A-1812BBB42632}"/>
              </a:ext>
            </a:extLst>
          </p:cNvPr>
          <p:cNvSpPr/>
          <p:nvPr/>
        </p:nvSpPr>
        <p:spPr>
          <a:xfrm>
            <a:off x="5451503" y="2918127"/>
            <a:ext cx="1524000" cy="479471"/>
          </a:xfrm>
          <a:prstGeom prst="wedgeRectCallout">
            <a:avLst>
              <a:gd name="adj1" fmla="val -48833"/>
              <a:gd name="adj2" fmla="val -826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Group stakeholders</a:t>
            </a:r>
          </a:p>
        </p:txBody>
      </p:sp>
      <p:sp>
        <p:nvSpPr>
          <p:cNvPr id="44" name="Speech Bubble: Rectangle 43">
            <a:extLst>
              <a:ext uri="{FF2B5EF4-FFF2-40B4-BE49-F238E27FC236}">
                <a16:creationId xmlns:a16="http://schemas.microsoft.com/office/drawing/2014/main" id="{4CB34582-903F-1A53-8414-320AEE5227A6}"/>
              </a:ext>
            </a:extLst>
          </p:cNvPr>
          <p:cNvSpPr/>
          <p:nvPr/>
        </p:nvSpPr>
        <p:spPr>
          <a:xfrm>
            <a:off x="8610600" y="3421372"/>
            <a:ext cx="1524000" cy="606218"/>
          </a:xfrm>
          <a:prstGeom prst="wedgeRectCallout">
            <a:avLst>
              <a:gd name="adj1" fmla="val -72833"/>
              <a:gd name="adj2" fmla="val -104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Identify implicit stakeholders</a:t>
            </a:r>
          </a:p>
        </p:txBody>
      </p:sp>
      <p:sp>
        <p:nvSpPr>
          <p:cNvPr id="45" name="Speech Bubble: Rectangle 44">
            <a:extLst>
              <a:ext uri="{FF2B5EF4-FFF2-40B4-BE49-F238E27FC236}">
                <a16:creationId xmlns:a16="http://schemas.microsoft.com/office/drawing/2014/main" id="{85E70C20-F860-0D8E-9428-EB16C6D48865}"/>
              </a:ext>
            </a:extLst>
          </p:cNvPr>
          <p:cNvSpPr/>
          <p:nvPr/>
        </p:nvSpPr>
        <p:spPr>
          <a:xfrm>
            <a:off x="5451503" y="3837883"/>
            <a:ext cx="1524000" cy="606218"/>
          </a:xfrm>
          <a:prstGeom prst="wedgeRectCallout">
            <a:avLst>
              <a:gd name="adj1" fmla="val -5976"/>
              <a:gd name="adj2" fmla="val -736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Determine relationships</a:t>
            </a:r>
          </a:p>
        </p:txBody>
      </p:sp>
      <p:grpSp>
        <p:nvGrpSpPr>
          <p:cNvPr id="46" name="Group 45">
            <a:extLst>
              <a:ext uri="{FF2B5EF4-FFF2-40B4-BE49-F238E27FC236}">
                <a16:creationId xmlns:a16="http://schemas.microsoft.com/office/drawing/2014/main" id="{F261A1DE-78B2-4955-8848-D79FA4CECC2B}"/>
              </a:ext>
            </a:extLst>
          </p:cNvPr>
          <p:cNvGrpSpPr/>
          <p:nvPr/>
        </p:nvGrpSpPr>
        <p:grpSpPr>
          <a:xfrm>
            <a:off x="196379" y="2037457"/>
            <a:ext cx="540000" cy="540000"/>
            <a:chOff x="2692400" y="3233665"/>
            <a:chExt cx="1080000" cy="1080000"/>
          </a:xfrm>
        </p:grpSpPr>
        <p:sp>
          <p:nvSpPr>
            <p:cNvPr id="47" name="Oval 46">
              <a:extLst>
                <a:ext uri="{FF2B5EF4-FFF2-40B4-BE49-F238E27FC236}">
                  <a16:creationId xmlns:a16="http://schemas.microsoft.com/office/drawing/2014/main" id="{0797D2B2-9CAA-775D-A426-E3C28007C74A}"/>
                </a:ext>
              </a:extLst>
            </p:cNvPr>
            <p:cNvSpPr/>
            <p:nvPr/>
          </p:nvSpPr>
          <p:spPr>
            <a:xfrm>
              <a:off x="2692400" y="3233665"/>
              <a:ext cx="1080000" cy="1080000"/>
            </a:xfrm>
            <a:prstGeom prst="ellipse">
              <a:avLst/>
            </a:prstGeom>
            <a:solidFill>
              <a:schemeClr val="tx2">
                <a:lumMod val="25000"/>
                <a:lumOff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Graphic 47" descr="User with solid fill">
              <a:extLst>
                <a:ext uri="{FF2B5EF4-FFF2-40B4-BE49-F238E27FC236}">
                  <a16:creationId xmlns:a16="http://schemas.microsoft.com/office/drawing/2014/main" id="{4D8CDE72-AB1A-9949-9B69-13B83C315EDC}"/>
                </a:ext>
              </a:extLst>
            </p:cNvPr>
            <p:cNvPicPr>
              <a:picLocks noChangeAspect="1"/>
            </p:cNvPicPr>
            <p:nvPr/>
          </p:nvPicPr>
          <p:blipFill>
            <a:blip r:embed="rId2">
              <a:extLst>
                <a:ext uri="{96DAC541-7B7A-43D3-8B79-37D633B846F1}">
                  <asvg:svgBlip xmlns:asvg="http://schemas.microsoft.com/office/drawing/2016/SVG/main" r:embed="rId4"/>
                </a:ext>
              </a:extLst>
            </a:blip>
            <a:srcRect/>
            <a:stretch/>
          </p:blipFill>
          <p:spPr>
            <a:xfrm>
              <a:off x="2775200" y="3316465"/>
              <a:ext cx="914400" cy="914400"/>
            </a:xfrm>
            <a:prstGeom prst="rect">
              <a:avLst/>
            </a:prstGeom>
          </p:spPr>
        </p:pic>
      </p:grpSp>
      <p:grpSp>
        <p:nvGrpSpPr>
          <p:cNvPr id="49" name="Group 48">
            <a:extLst>
              <a:ext uri="{FF2B5EF4-FFF2-40B4-BE49-F238E27FC236}">
                <a16:creationId xmlns:a16="http://schemas.microsoft.com/office/drawing/2014/main" id="{208A43EF-4F58-9056-FE4C-3A94F4820FFD}"/>
              </a:ext>
            </a:extLst>
          </p:cNvPr>
          <p:cNvGrpSpPr/>
          <p:nvPr/>
        </p:nvGrpSpPr>
        <p:grpSpPr>
          <a:xfrm>
            <a:off x="196379" y="2785152"/>
            <a:ext cx="540000" cy="540000"/>
            <a:chOff x="2692400" y="3233665"/>
            <a:chExt cx="1080000" cy="1080000"/>
          </a:xfrm>
        </p:grpSpPr>
        <p:sp>
          <p:nvSpPr>
            <p:cNvPr id="50" name="Oval 49">
              <a:extLst>
                <a:ext uri="{FF2B5EF4-FFF2-40B4-BE49-F238E27FC236}">
                  <a16:creationId xmlns:a16="http://schemas.microsoft.com/office/drawing/2014/main" id="{DF38908B-ED0A-9732-6B16-5426A186DE0B}"/>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Graphic 50" descr="Bullseye with solid fill">
              <a:extLst>
                <a:ext uri="{FF2B5EF4-FFF2-40B4-BE49-F238E27FC236}">
                  <a16:creationId xmlns:a16="http://schemas.microsoft.com/office/drawing/2014/main" id="{89FE107D-D332-94FF-6D33-029EF6F16FCB}"/>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2775200" y="3316465"/>
              <a:ext cx="914400" cy="914400"/>
            </a:xfrm>
            <a:prstGeom prst="rect">
              <a:avLst/>
            </a:prstGeom>
          </p:spPr>
        </p:pic>
      </p:grpSp>
      <p:grpSp>
        <p:nvGrpSpPr>
          <p:cNvPr id="52" name="Group 51">
            <a:extLst>
              <a:ext uri="{FF2B5EF4-FFF2-40B4-BE49-F238E27FC236}">
                <a16:creationId xmlns:a16="http://schemas.microsoft.com/office/drawing/2014/main" id="{8C84FFE9-91D4-744F-D3DD-32CA4320E808}"/>
              </a:ext>
            </a:extLst>
          </p:cNvPr>
          <p:cNvGrpSpPr/>
          <p:nvPr/>
        </p:nvGrpSpPr>
        <p:grpSpPr>
          <a:xfrm>
            <a:off x="196379" y="3532847"/>
            <a:ext cx="540000" cy="540000"/>
            <a:chOff x="2692400" y="3233665"/>
            <a:chExt cx="1080000" cy="1080000"/>
          </a:xfrm>
        </p:grpSpPr>
        <p:sp>
          <p:nvSpPr>
            <p:cNvPr id="53" name="Oval 52">
              <a:extLst>
                <a:ext uri="{FF2B5EF4-FFF2-40B4-BE49-F238E27FC236}">
                  <a16:creationId xmlns:a16="http://schemas.microsoft.com/office/drawing/2014/main" id="{19955246-5E95-FCFC-B98D-5AA9FCF36DF0}"/>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Graphic 53" descr="Glasses with solid fill">
              <a:extLst>
                <a:ext uri="{FF2B5EF4-FFF2-40B4-BE49-F238E27FC236}">
                  <a16:creationId xmlns:a16="http://schemas.microsoft.com/office/drawing/2014/main" id="{90F394F5-A9AB-DAD3-66D4-BB832FDCEC6A}"/>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2775200" y="3316465"/>
              <a:ext cx="914400" cy="914400"/>
            </a:xfrm>
            <a:prstGeom prst="rect">
              <a:avLst/>
            </a:prstGeom>
          </p:spPr>
        </p:pic>
      </p:grpSp>
      <p:grpSp>
        <p:nvGrpSpPr>
          <p:cNvPr id="55" name="Group 54">
            <a:extLst>
              <a:ext uri="{FF2B5EF4-FFF2-40B4-BE49-F238E27FC236}">
                <a16:creationId xmlns:a16="http://schemas.microsoft.com/office/drawing/2014/main" id="{ED840160-381F-032E-5C60-2C987B0747DF}"/>
              </a:ext>
            </a:extLst>
          </p:cNvPr>
          <p:cNvGrpSpPr/>
          <p:nvPr/>
        </p:nvGrpSpPr>
        <p:grpSpPr>
          <a:xfrm>
            <a:off x="196379" y="4280542"/>
            <a:ext cx="540000" cy="540000"/>
            <a:chOff x="2692400" y="3233665"/>
            <a:chExt cx="1080000" cy="1080000"/>
          </a:xfrm>
        </p:grpSpPr>
        <p:sp>
          <p:nvSpPr>
            <p:cNvPr id="56" name="Oval 55">
              <a:extLst>
                <a:ext uri="{FF2B5EF4-FFF2-40B4-BE49-F238E27FC236}">
                  <a16:creationId xmlns:a16="http://schemas.microsoft.com/office/drawing/2014/main" id="{2A43CEF5-F892-CAF3-7C75-7CC77BEC7BC8}"/>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Graphic 56" descr="Document with solid fill">
              <a:extLst>
                <a:ext uri="{FF2B5EF4-FFF2-40B4-BE49-F238E27FC236}">
                  <a16:creationId xmlns:a16="http://schemas.microsoft.com/office/drawing/2014/main" id="{3F77B8D6-2841-C269-153E-6D2C8BCA8514}"/>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2775200" y="3316465"/>
              <a:ext cx="914400" cy="914400"/>
            </a:xfrm>
            <a:prstGeom prst="rect">
              <a:avLst/>
            </a:prstGeom>
          </p:spPr>
        </p:pic>
      </p:grpSp>
      <p:grpSp>
        <p:nvGrpSpPr>
          <p:cNvPr id="61" name="Group 60">
            <a:extLst>
              <a:ext uri="{FF2B5EF4-FFF2-40B4-BE49-F238E27FC236}">
                <a16:creationId xmlns:a16="http://schemas.microsoft.com/office/drawing/2014/main" id="{F0A129A1-7B8F-54E4-3798-58DE0BB7EF8B}"/>
              </a:ext>
            </a:extLst>
          </p:cNvPr>
          <p:cNvGrpSpPr/>
          <p:nvPr/>
        </p:nvGrpSpPr>
        <p:grpSpPr>
          <a:xfrm>
            <a:off x="2897063" y="4747311"/>
            <a:ext cx="1234175" cy="1442271"/>
            <a:chOff x="4231908" y="3672621"/>
            <a:chExt cx="1234175" cy="1442271"/>
          </a:xfrm>
        </p:grpSpPr>
        <p:pic>
          <p:nvPicPr>
            <p:cNvPr id="62" name="Graphic 61" descr="User with solid fill">
              <a:extLst>
                <a:ext uri="{FF2B5EF4-FFF2-40B4-BE49-F238E27FC236}">
                  <a16:creationId xmlns:a16="http://schemas.microsoft.com/office/drawing/2014/main" id="{6379143C-5210-C597-B240-C11ECC7AE0E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1796" y="3672621"/>
              <a:ext cx="914400" cy="914400"/>
            </a:xfrm>
            <a:prstGeom prst="rect">
              <a:avLst/>
            </a:prstGeom>
          </p:spPr>
        </p:pic>
        <p:sp>
          <p:nvSpPr>
            <p:cNvPr id="63" name="TextBox 62">
              <a:extLst>
                <a:ext uri="{FF2B5EF4-FFF2-40B4-BE49-F238E27FC236}">
                  <a16:creationId xmlns:a16="http://schemas.microsoft.com/office/drawing/2014/main" id="{EBED6C2A-84A4-E06C-6402-6A85EB400930}"/>
                </a:ext>
              </a:extLst>
            </p:cNvPr>
            <p:cNvSpPr txBox="1"/>
            <p:nvPr/>
          </p:nvSpPr>
          <p:spPr>
            <a:xfrm>
              <a:off x="4231908" y="4468561"/>
              <a:ext cx="1234175" cy="646331"/>
            </a:xfrm>
            <a:prstGeom prst="rect">
              <a:avLst/>
            </a:prstGeom>
            <a:noFill/>
          </p:spPr>
          <p:txBody>
            <a:bodyPr wrap="square" rtlCol="0">
              <a:spAutoFit/>
            </a:bodyPr>
            <a:lstStyle/>
            <a:p>
              <a:pPr algn="ctr"/>
              <a:r>
                <a:rPr lang="en-US" dirty="0"/>
                <a:t>Normal Vision</a:t>
              </a:r>
            </a:p>
          </p:txBody>
        </p:sp>
      </p:grpSp>
    </p:spTree>
    <p:extLst>
      <p:ext uri="{BB962C8B-B14F-4D97-AF65-F5344CB8AC3E}">
        <p14:creationId xmlns:p14="http://schemas.microsoft.com/office/powerpoint/2010/main" val="13420777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0" grpId="0" animBg="1"/>
      <p:bldP spid="42" grpId="0" animBg="1"/>
      <p:bldP spid="43" grpId="0" animBg="1"/>
      <p:bldP spid="44" grpId="0" animBg="1"/>
      <p:bldP spid="4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A6E9C-0B8B-14AE-D5F9-FEC0D0719E76}"/>
              </a:ext>
            </a:extLst>
          </p:cNvPr>
          <p:cNvSpPr>
            <a:spLocks noGrp="1"/>
          </p:cNvSpPr>
          <p:nvPr>
            <p:ph type="title"/>
          </p:nvPr>
        </p:nvSpPr>
        <p:spPr/>
        <p:txBody>
          <a:bodyPr/>
          <a:lstStyle/>
          <a:p>
            <a:r>
              <a:rPr lang="en-GB" dirty="0"/>
              <a:t>Stakeholder Elicitation</a:t>
            </a:r>
            <a:endParaRPr lang="en-SE" dirty="0"/>
          </a:p>
        </p:txBody>
      </p:sp>
      <p:sp>
        <p:nvSpPr>
          <p:cNvPr id="3" name="Content Placeholder 2">
            <a:extLst>
              <a:ext uri="{FF2B5EF4-FFF2-40B4-BE49-F238E27FC236}">
                <a16:creationId xmlns:a16="http://schemas.microsoft.com/office/drawing/2014/main" id="{4B78444A-1990-9480-5584-9338A3551610}"/>
              </a:ext>
            </a:extLst>
          </p:cNvPr>
          <p:cNvSpPr>
            <a:spLocks noGrp="1"/>
          </p:cNvSpPr>
          <p:nvPr>
            <p:ph idx="1"/>
          </p:nvPr>
        </p:nvSpPr>
        <p:spPr/>
        <p:txBody>
          <a:bodyPr/>
          <a:lstStyle/>
          <a:p>
            <a:pPr marL="0" indent="0">
              <a:buNone/>
            </a:pPr>
            <a:r>
              <a:rPr lang="en-US" i="1" dirty="0"/>
              <a:t>Identify all stakeholders in the following system description:</a:t>
            </a:r>
          </a:p>
          <a:p>
            <a:pPr marL="0" indent="0">
              <a:buNone/>
            </a:pPr>
            <a:r>
              <a:rPr lang="en-US" dirty="0" err="1"/>
              <a:t>TechStack</a:t>
            </a:r>
            <a:r>
              <a:rPr lang="en-US" dirty="0"/>
              <a:t> Inc. issued the development of a platform where users can upload coding problems. Other users can submit solutions to those problems and a third set of users reviews the solutions and ranks them by code quality. Problem-submitting users get to see the ranked solutions, solution-submitting users get credits depending on the quality of the solution, and reviewers get credit based on the overlap between their ranking and the overall ranking of solutions. Software companies can pay to get the contacts of well-performing users (for targeted hiring).</a:t>
            </a:r>
          </a:p>
          <a:p>
            <a:pPr marL="0" indent="0">
              <a:buNone/>
            </a:pPr>
            <a:endParaRPr lang="en-SE" dirty="0"/>
          </a:p>
        </p:txBody>
      </p:sp>
      <p:sp>
        <p:nvSpPr>
          <p:cNvPr id="4" name="Date Placeholder 3">
            <a:extLst>
              <a:ext uri="{FF2B5EF4-FFF2-40B4-BE49-F238E27FC236}">
                <a16:creationId xmlns:a16="http://schemas.microsoft.com/office/drawing/2014/main" id="{B49158EA-8DBA-7542-7B11-50C164DD596D}"/>
              </a:ext>
            </a:extLst>
          </p:cNvPr>
          <p:cNvSpPr>
            <a:spLocks noGrp="1"/>
          </p:cNvSpPr>
          <p:nvPr>
            <p:ph type="dt" sz="half" idx="10"/>
          </p:nvPr>
        </p:nvSpPr>
        <p:spPr/>
        <p:txBody>
          <a:bodyPr/>
          <a:lstStyle/>
          <a:p>
            <a:fld id="{A979178D-800D-42D9-9F03-01463F5683EF}" type="datetime1">
              <a:rPr lang="de-DE" smtClean="0"/>
              <a:t>11.06.2025</a:t>
            </a:fld>
            <a:endParaRPr lang="en-SE"/>
          </a:p>
        </p:txBody>
      </p:sp>
      <p:sp>
        <p:nvSpPr>
          <p:cNvPr id="5" name="Footer Placeholder 4">
            <a:extLst>
              <a:ext uri="{FF2B5EF4-FFF2-40B4-BE49-F238E27FC236}">
                <a16:creationId xmlns:a16="http://schemas.microsoft.com/office/drawing/2014/main" id="{DAD04B04-8E87-52C9-C00F-201030A666D4}"/>
              </a:ext>
            </a:extLst>
          </p:cNvPr>
          <p:cNvSpPr>
            <a:spLocks noGrp="1"/>
          </p:cNvSpPr>
          <p:nvPr>
            <p:ph type="ftr" sz="quarter" idx="11"/>
          </p:nvPr>
        </p:nvSpPr>
        <p:spPr/>
        <p:txBody>
          <a:bodyPr/>
          <a:lstStyle/>
          <a:p>
            <a:r>
              <a:rPr lang="en-US"/>
              <a:t>Requirements Engineering Fundamentals</a:t>
            </a:r>
            <a:endParaRPr lang="en-SE"/>
          </a:p>
        </p:txBody>
      </p:sp>
      <p:sp>
        <p:nvSpPr>
          <p:cNvPr id="6" name="Slide Number Placeholder 5">
            <a:extLst>
              <a:ext uri="{FF2B5EF4-FFF2-40B4-BE49-F238E27FC236}">
                <a16:creationId xmlns:a16="http://schemas.microsoft.com/office/drawing/2014/main" id="{6A58E712-EE6C-62DD-7768-A9F5C14B7C33}"/>
              </a:ext>
            </a:extLst>
          </p:cNvPr>
          <p:cNvSpPr>
            <a:spLocks noGrp="1"/>
          </p:cNvSpPr>
          <p:nvPr>
            <p:ph type="sldNum" sz="quarter" idx="12"/>
          </p:nvPr>
        </p:nvSpPr>
        <p:spPr/>
        <p:txBody>
          <a:bodyPr/>
          <a:lstStyle/>
          <a:p>
            <a:fld id="{5DE25AE5-FEAD-441B-BB85-3E3BABBF875D}" type="slidenum">
              <a:rPr lang="en-SE" smtClean="0"/>
              <a:t>23</a:t>
            </a:fld>
            <a:endParaRPr lang="en-SE"/>
          </a:p>
        </p:txBody>
      </p:sp>
      <p:grpSp>
        <p:nvGrpSpPr>
          <p:cNvPr id="19" name="Group 18">
            <a:extLst>
              <a:ext uri="{FF2B5EF4-FFF2-40B4-BE49-F238E27FC236}">
                <a16:creationId xmlns:a16="http://schemas.microsoft.com/office/drawing/2014/main" id="{2796DE54-5E91-1EAC-6B85-0CBDC18532C9}"/>
              </a:ext>
            </a:extLst>
          </p:cNvPr>
          <p:cNvGrpSpPr/>
          <p:nvPr/>
        </p:nvGrpSpPr>
        <p:grpSpPr>
          <a:xfrm>
            <a:off x="196379" y="2037457"/>
            <a:ext cx="540000" cy="540000"/>
            <a:chOff x="2692400" y="3233665"/>
            <a:chExt cx="1080000" cy="1080000"/>
          </a:xfrm>
        </p:grpSpPr>
        <p:sp>
          <p:nvSpPr>
            <p:cNvPr id="20" name="Oval 19">
              <a:extLst>
                <a:ext uri="{FF2B5EF4-FFF2-40B4-BE49-F238E27FC236}">
                  <a16:creationId xmlns:a16="http://schemas.microsoft.com/office/drawing/2014/main" id="{E528B600-982C-F029-C15F-F7C32C4960F8}"/>
                </a:ext>
              </a:extLst>
            </p:cNvPr>
            <p:cNvSpPr/>
            <p:nvPr/>
          </p:nvSpPr>
          <p:spPr>
            <a:xfrm>
              <a:off x="2692400" y="3233665"/>
              <a:ext cx="1080000" cy="1080000"/>
            </a:xfrm>
            <a:prstGeom prst="ellipse">
              <a:avLst/>
            </a:prstGeom>
            <a:solidFill>
              <a:schemeClr val="tx2">
                <a:lumMod val="25000"/>
                <a:lumOff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Graphic 20" descr="User with solid fill">
              <a:extLst>
                <a:ext uri="{FF2B5EF4-FFF2-40B4-BE49-F238E27FC236}">
                  <a16:creationId xmlns:a16="http://schemas.microsoft.com/office/drawing/2014/main" id="{D45519B9-2A0A-0C22-CCA0-9657A713AD96}"/>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2775200" y="3316465"/>
              <a:ext cx="914400" cy="914400"/>
            </a:xfrm>
            <a:prstGeom prst="rect">
              <a:avLst/>
            </a:prstGeom>
          </p:spPr>
        </p:pic>
      </p:grpSp>
      <p:grpSp>
        <p:nvGrpSpPr>
          <p:cNvPr id="22" name="Group 21">
            <a:extLst>
              <a:ext uri="{FF2B5EF4-FFF2-40B4-BE49-F238E27FC236}">
                <a16:creationId xmlns:a16="http://schemas.microsoft.com/office/drawing/2014/main" id="{084C2DF0-63F9-B8FC-6F67-FA1BE24BFA1B}"/>
              </a:ext>
            </a:extLst>
          </p:cNvPr>
          <p:cNvGrpSpPr/>
          <p:nvPr/>
        </p:nvGrpSpPr>
        <p:grpSpPr>
          <a:xfrm>
            <a:off x="196379" y="2785152"/>
            <a:ext cx="540000" cy="540000"/>
            <a:chOff x="2692400" y="3233665"/>
            <a:chExt cx="1080000" cy="1080000"/>
          </a:xfrm>
        </p:grpSpPr>
        <p:sp>
          <p:nvSpPr>
            <p:cNvPr id="23" name="Oval 22">
              <a:extLst>
                <a:ext uri="{FF2B5EF4-FFF2-40B4-BE49-F238E27FC236}">
                  <a16:creationId xmlns:a16="http://schemas.microsoft.com/office/drawing/2014/main" id="{7584A94B-0AAC-31FA-BB23-DD8AAE191AD8}"/>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Graphic 23" descr="Bullseye with solid fill">
              <a:extLst>
                <a:ext uri="{FF2B5EF4-FFF2-40B4-BE49-F238E27FC236}">
                  <a16:creationId xmlns:a16="http://schemas.microsoft.com/office/drawing/2014/main" id="{9D5F001F-58CB-A8E0-B96C-7E022FC56363}"/>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2775200" y="3316465"/>
              <a:ext cx="914400" cy="914400"/>
            </a:xfrm>
            <a:prstGeom prst="rect">
              <a:avLst/>
            </a:prstGeom>
          </p:spPr>
        </p:pic>
      </p:grpSp>
      <p:grpSp>
        <p:nvGrpSpPr>
          <p:cNvPr id="25" name="Group 24">
            <a:extLst>
              <a:ext uri="{FF2B5EF4-FFF2-40B4-BE49-F238E27FC236}">
                <a16:creationId xmlns:a16="http://schemas.microsoft.com/office/drawing/2014/main" id="{272E7535-8078-8205-A1E4-51308937D8C3}"/>
              </a:ext>
            </a:extLst>
          </p:cNvPr>
          <p:cNvGrpSpPr/>
          <p:nvPr/>
        </p:nvGrpSpPr>
        <p:grpSpPr>
          <a:xfrm>
            <a:off x="196379" y="3532847"/>
            <a:ext cx="540000" cy="540000"/>
            <a:chOff x="2692400" y="3233665"/>
            <a:chExt cx="1080000" cy="1080000"/>
          </a:xfrm>
        </p:grpSpPr>
        <p:sp>
          <p:nvSpPr>
            <p:cNvPr id="26" name="Oval 25">
              <a:extLst>
                <a:ext uri="{FF2B5EF4-FFF2-40B4-BE49-F238E27FC236}">
                  <a16:creationId xmlns:a16="http://schemas.microsoft.com/office/drawing/2014/main" id="{8E767D96-D5D4-D88D-178F-E5A4AD0CCC81}"/>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Graphic 26" descr="Glasses with solid fill">
              <a:extLst>
                <a:ext uri="{FF2B5EF4-FFF2-40B4-BE49-F238E27FC236}">
                  <a16:creationId xmlns:a16="http://schemas.microsoft.com/office/drawing/2014/main" id="{988F4EAF-BCED-BD91-9680-97B28539F90D}"/>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2775200" y="3316465"/>
              <a:ext cx="914400" cy="914400"/>
            </a:xfrm>
            <a:prstGeom prst="rect">
              <a:avLst/>
            </a:prstGeom>
          </p:spPr>
        </p:pic>
      </p:grpSp>
      <p:grpSp>
        <p:nvGrpSpPr>
          <p:cNvPr id="28" name="Group 27">
            <a:extLst>
              <a:ext uri="{FF2B5EF4-FFF2-40B4-BE49-F238E27FC236}">
                <a16:creationId xmlns:a16="http://schemas.microsoft.com/office/drawing/2014/main" id="{9EF7AB8B-E5E4-8C43-BE31-DA03D717CA8D}"/>
              </a:ext>
            </a:extLst>
          </p:cNvPr>
          <p:cNvGrpSpPr/>
          <p:nvPr/>
        </p:nvGrpSpPr>
        <p:grpSpPr>
          <a:xfrm>
            <a:off x="196379" y="4280542"/>
            <a:ext cx="540000" cy="540000"/>
            <a:chOff x="2692400" y="3233665"/>
            <a:chExt cx="1080000" cy="1080000"/>
          </a:xfrm>
        </p:grpSpPr>
        <p:sp>
          <p:nvSpPr>
            <p:cNvPr id="29" name="Oval 28">
              <a:extLst>
                <a:ext uri="{FF2B5EF4-FFF2-40B4-BE49-F238E27FC236}">
                  <a16:creationId xmlns:a16="http://schemas.microsoft.com/office/drawing/2014/main" id="{619A182D-A471-A2B1-B880-12F9847DA675}"/>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Graphic 29" descr="Document with solid fill">
              <a:extLst>
                <a:ext uri="{FF2B5EF4-FFF2-40B4-BE49-F238E27FC236}">
                  <a16:creationId xmlns:a16="http://schemas.microsoft.com/office/drawing/2014/main" id="{44ED55AE-20F9-94F9-A94F-25D931AD72AB}"/>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2775200" y="3316465"/>
              <a:ext cx="914400" cy="914400"/>
            </a:xfrm>
            <a:prstGeom prst="rect">
              <a:avLst/>
            </a:prstGeom>
          </p:spPr>
        </p:pic>
      </p:grpSp>
    </p:spTree>
    <p:extLst>
      <p:ext uri="{BB962C8B-B14F-4D97-AF65-F5344CB8AC3E}">
        <p14:creationId xmlns:p14="http://schemas.microsoft.com/office/powerpoint/2010/main" val="5414218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EE878-E500-3A01-8940-24829731DA5B}"/>
              </a:ext>
            </a:extLst>
          </p:cNvPr>
          <p:cNvSpPr>
            <a:spLocks noGrp="1"/>
          </p:cNvSpPr>
          <p:nvPr>
            <p:ph type="title"/>
          </p:nvPr>
        </p:nvSpPr>
        <p:spPr/>
        <p:txBody>
          <a:bodyPr/>
          <a:lstStyle/>
          <a:p>
            <a:r>
              <a:rPr lang="en-GB" dirty="0"/>
              <a:t>Stakeholders</a:t>
            </a:r>
            <a:endParaRPr lang="en-SE" dirty="0"/>
          </a:p>
        </p:txBody>
      </p:sp>
      <p:sp>
        <p:nvSpPr>
          <p:cNvPr id="4" name="Date Placeholder 3">
            <a:extLst>
              <a:ext uri="{FF2B5EF4-FFF2-40B4-BE49-F238E27FC236}">
                <a16:creationId xmlns:a16="http://schemas.microsoft.com/office/drawing/2014/main" id="{1413FBB8-B62B-A3C7-0E7D-C91F4D90C151}"/>
              </a:ext>
            </a:extLst>
          </p:cNvPr>
          <p:cNvSpPr>
            <a:spLocks noGrp="1"/>
          </p:cNvSpPr>
          <p:nvPr>
            <p:ph type="dt" sz="half" idx="10"/>
          </p:nvPr>
        </p:nvSpPr>
        <p:spPr/>
        <p:txBody>
          <a:bodyPr/>
          <a:lstStyle/>
          <a:p>
            <a:fld id="{794BB182-2143-467D-B72A-FE15D6605070}" type="datetime1">
              <a:rPr lang="de-DE" smtClean="0"/>
              <a:t>11.06.2025</a:t>
            </a:fld>
            <a:endParaRPr lang="en-SE"/>
          </a:p>
        </p:txBody>
      </p:sp>
      <p:sp>
        <p:nvSpPr>
          <p:cNvPr id="5" name="Footer Placeholder 4">
            <a:extLst>
              <a:ext uri="{FF2B5EF4-FFF2-40B4-BE49-F238E27FC236}">
                <a16:creationId xmlns:a16="http://schemas.microsoft.com/office/drawing/2014/main" id="{2196A71E-E537-3933-1D4F-03D31AE03EBA}"/>
              </a:ext>
            </a:extLst>
          </p:cNvPr>
          <p:cNvSpPr>
            <a:spLocks noGrp="1"/>
          </p:cNvSpPr>
          <p:nvPr>
            <p:ph type="ftr" sz="quarter" idx="11"/>
          </p:nvPr>
        </p:nvSpPr>
        <p:spPr/>
        <p:txBody>
          <a:bodyPr/>
          <a:lstStyle/>
          <a:p>
            <a:r>
              <a:rPr lang="en-US"/>
              <a:t>Requirements Engineering Fundamentals</a:t>
            </a:r>
            <a:endParaRPr lang="en-SE"/>
          </a:p>
        </p:txBody>
      </p:sp>
      <p:sp>
        <p:nvSpPr>
          <p:cNvPr id="6" name="Slide Number Placeholder 5">
            <a:extLst>
              <a:ext uri="{FF2B5EF4-FFF2-40B4-BE49-F238E27FC236}">
                <a16:creationId xmlns:a16="http://schemas.microsoft.com/office/drawing/2014/main" id="{E474FE38-A6F6-E097-EB1B-D469CDFC27A2}"/>
              </a:ext>
            </a:extLst>
          </p:cNvPr>
          <p:cNvSpPr>
            <a:spLocks noGrp="1"/>
          </p:cNvSpPr>
          <p:nvPr>
            <p:ph type="sldNum" sz="quarter" idx="12"/>
          </p:nvPr>
        </p:nvSpPr>
        <p:spPr/>
        <p:txBody>
          <a:bodyPr/>
          <a:lstStyle/>
          <a:p>
            <a:fld id="{5DE25AE5-FEAD-441B-BB85-3E3BABBF875D}" type="slidenum">
              <a:rPr lang="en-SE" smtClean="0"/>
              <a:t>24</a:t>
            </a:fld>
            <a:endParaRPr lang="en-SE"/>
          </a:p>
        </p:txBody>
      </p:sp>
      <p:grpSp>
        <p:nvGrpSpPr>
          <p:cNvPr id="7" name="Group 6">
            <a:extLst>
              <a:ext uri="{FF2B5EF4-FFF2-40B4-BE49-F238E27FC236}">
                <a16:creationId xmlns:a16="http://schemas.microsoft.com/office/drawing/2014/main" id="{DDC14C69-1EEC-EFDD-59B6-CD34D5F4A359}"/>
              </a:ext>
            </a:extLst>
          </p:cNvPr>
          <p:cNvGrpSpPr/>
          <p:nvPr/>
        </p:nvGrpSpPr>
        <p:grpSpPr>
          <a:xfrm>
            <a:off x="5573728" y="2068488"/>
            <a:ext cx="914400" cy="1165272"/>
            <a:chOff x="4391796" y="3672621"/>
            <a:chExt cx="914400" cy="1165272"/>
          </a:xfrm>
        </p:grpSpPr>
        <p:pic>
          <p:nvPicPr>
            <p:cNvPr id="8" name="Graphic 7" descr="User with solid fill">
              <a:extLst>
                <a:ext uri="{FF2B5EF4-FFF2-40B4-BE49-F238E27FC236}">
                  <a16:creationId xmlns:a16="http://schemas.microsoft.com/office/drawing/2014/main" id="{E74649D2-6A77-4938-7EB6-7DD9CF1297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1796" y="3672621"/>
              <a:ext cx="914400" cy="914400"/>
            </a:xfrm>
            <a:prstGeom prst="rect">
              <a:avLst/>
            </a:prstGeom>
          </p:spPr>
        </p:pic>
        <p:sp>
          <p:nvSpPr>
            <p:cNvPr id="9" name="TextBox 8">
              <a:extLst>
                <a:ext uri="{FF2B5EF4-FFF2-40B4-BE49-F238E27FC236}">
                  <a16:creationId xmlns:a16="http://schemas.microsoft.com/office/drawing/2014/main" id="{BA9F0C00-1995-145A-F15A-473C0BE1937D}"/>
                </a:ext>
              </a:extLst>
            </p:cNvPr>
            <p:cNvSpPr txBox="1"/>
            <p:nvPr/>
          </p:nvSpPr>
          <p:spPr>
            <a:xfrm>
              <a:off x="4441592" y="4468561"/>
              <a:ext cx="809668" cy="369332"/>
            </a:xfrm>
            <a:prstGeom prst="rect">
              <a:avLst/>
            </a:prstGeom>
            <a:noFill/>
          </p:spPr>
          <p:txBody>
            <a:bodyPr wrap="square" rtlCol="0">
              <a:spAutoFit/>
            </a:bodyPr>
            <a:lstStyle/>
            <a:p>
              <a:pPr algn="ctr"/>
              <a:r>
                <a:rPr lang="en-US" dirty="0"/>
                <a:t>User</a:t>
              </a:r>
            </a:p>
          </p:txBody>
        </p:sp>
      </p:grpSp>
      <p:grpSp>
        <p:nvGrpSpPr>
          <p:cNvPr id="10" name="Group 9">
            <a:extLst>
              <a:ext uri="{FF2B5EF4-FFF2-40B4-BE49-F238E27FC236}">
                <a16:creationId xmlns:a16="http://schemas.microsoft.com/office/drawing/2014/main" id="{3FA21EEA-6155-02C9-4FAE-7C2B2E63CE93}"/>
              </a:ext>
            </a:extLst>
          </p:cNvPr>
          <p:cNvGrpSpPr/>
          <p:nvPr/>
        </p:nvGrpSpPr>
        <p:grpSpPr>
          <a:xfrm>
            <a:off x="2960308" y="3645272"/>
            <a:ext cx="1968137" cy="1196975"/>
            <a:chOff x="3864927" y="3672621"/>
            <a:chExt cx="1968137" cy="1196975"/>
          </a:xfrm>
        </p:grpSpPr>
        <p:pic>
          <p:nvPicPr>
            <p:cNvPr id="11" name="Graphic 10" descr="User with solid fill">
              <a:extLst>
                <a:ext uri="{FF2B5EF4-FFF2-40B4-BE49-F238E27FC236}">
                  <a16:creationId xmlns:a16="http://schemas.microsoft.com/office/drawing/2014/main" id="{76AF1B9E-FC53-1F18-AB6E-913ABA649DA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1796" y="3672621"/>
              <a:ext cx="914400" cy="914400"/>
            </a:xfrm>
            <a:prstGeom prst="rect">
              <a:avLst/>
            </a:prstGeom>
          </p:spPr>
        </p:pic>
        <p:sp>
          <p:nvSpPr>
            <p:cNvPr id="12" name="TextBox 11">
              <a:extLst>
                <a:ext uri="{FF2B5EF4-FFF2-40B4-BE49-F238E27FC236}">
                  <a16:creationId xmlns:a16="http://schemas.microsoft.com/office/drawing/2014/main" id="{805E13D6-1F73-D978-E4C4-9366C8F0543C}"/>
                </a:ext>
              </a:extLst>
            </p:cNvPr>
            <p:cNvSpPr txBox="1"/>
            <p:nvPr/>
          </p:nvSpPr>
          <p:spPr>
            <a:xfrm>
              <a:off x="3864927" y="4500264"/>
              <a:ext cx="1968137" cy="369332"/>
            </a:xfrm>
            <a:prstGeom prst="rect">
              <a:avLst/>
            </a:prstGeom>
            <a:noFill/>
          </p:spPr>
          <p:txBody>
            <a:bodyPr wrap="square" rtlCol="0">
              <a:spAutoFit/>
            </a:bodyPr>
            <a:lstStyle/>
            <a:p>
              <a:pPr algn="ctr"/>
              <a:r>
                <a:rPr lang="en-US" dirty="0"/>
                <a:t>Problem-submitter</a:t>
              </a:r>
            </a:p>
          </p:txBody>
        </p:sp>
      </p:grpSp>
      <p:grpSp>
        <p:nvGrpSpPr>
          <p:cNvPr id="13" name="Group 12">
            <a:extLst>
              <a:ext uri="{FF2B5EF4-FFF2-40B4-BE49-F238E27FC236}">
                <a16:creationId xmlns:a16="http://schemas.microsoft.com/office/drawing/2014/main" id="{4DED6DF0-59ED-2BFB-8906-CC9A338417E5}"/>
              </a:ext>
            </a:extLst>
          </p:cNvPr>
          <p:cNvGrpSpPr/>
          <p:nvPr/>
        </p:nvGrpSpPr>
        <p:grpSpPr>
          <a:xfrm>
            <a:off x="5000684" y="3612828"/>
            <a:ext cx="1968137" cy="1196975"/>
            <a:chOff x="3864927" y="3672621"/>
            <a:chExt cx="1968137" cy="1196975"/>
          </a:xfrm>
        </p:grpSpPr>
        <p:pic>
          <p:nvPicPr>
            <p:cNvPr id="14" name="Graphic 13" descr="User with solid fill">
              <a:extLst>
                <a:ext uri="{FF2B5EF4-FFF2-40B4-BE49-F238E27FC236}">
                  <a16:creationId xmlns:a16="http://schemas.microsoft.com/office/drawing/2014/main" id="{ABC64FFF-B619-3CB9-F09A-FF368516803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435401" y="3672621"/>
              <a:ext cx="914400" cy="914400"/>
            </a:xfrm>
            <a:prstGeom prst="rect">
              <a:avLst/>
            </a:prstGeom>
          </p:spPr>
        </p:pic>
        <p:sp>
          <p:nvSpPr>
            <p:cNvPr id="15" name="TextBox 14">
              <a:extLst>
                <a:ext uri="{FF2B5EF4-FFF2-40B4-BE49-F238E27FC236}">
                  <a16:creationId xmlns:a16="http://schemas.microsoft.com/office/drawing/2014/main" id="{C34C64DC-323A-A703-8F08-65A774FBB3C0}"/>
                </a:ext>
              </a:extLst>
            </p:cNvPr>
            <p:cNvSpPr txBox="1"/>
            <p:nvPr/>
          </p:nvSpPr>
          <p:spPr>
            <a:xfrm>
              <a:off x="3864927" y="4500264"/>
              <a:ext cx="1968137" cy="369332"/>
            </a:xfrm>
            <a:prstGeom prst="rect">
              <a:avLst/>
            </a:prstGeom>
            <a:noFill/>
          </p:spPr>
          <p:txBody>
            <a:bodyPr wrap="square" rtlCol="0">
              <a:spAutoFit/>
            </a:bodyPr>
            <a:lstStyle/>
            <a:p>
              <a:pPr algn="ctr"/>
              <a:r>
                <a:rPr lang="en-US" dirty="0"/>
                <a:t>Solution-submitter</a:t>
              </a:r>
            </a:p>
          </p:txBody>
        </p:sp>
      </p:grpSp>
      <p:grpSp>
        <p:nvGrpSpPr>
          <p:cNvPr id="16" name="Group 15">
            <a:extLst>
              <a:ext uri="{FF2B5EF4-FFF2-40B4-BE49-F238E27FC236}">
                <a16:creationId xmlns:a16="http://schemas.microsoft.com/office/drawing/2014/main" id="{24A06CA0-D238-322C-A848-11ED49CF5F20}"/>
              </a:ext>
            </a:extLst>
          </p:cNvPr>
          <p:cNvGrpSpPr/>
          <p:nvPr/>
        </p:nvGrpSpPr>
        <p:grpSpPr>
          <a:xfrm>
            <a:off x="7014630" y="3610432"/>
            <a:ext cx="1968137" cy="1199371"/>
            <a:chOff x="3864561" y="3672621"/>
            <a:chExt cx="1968137" cy="1199371"/>
          </a:xfrm>
        </p:grpSpPr>
        <p:pic>
          <p:nvPicPr>
            <p:cNvPr id="17" name="Graphic 16" descr="User with solid fill">
              <a:extLst>
                <a:ext uri="{FF2B5EF4-FFF2-40B4-BE49-F238E27FC236}">
                  <a16:creationId xmlns:a16="http://schemas.microsoft.com/office/drawing/2014/main" id="{8E0B3BA4-50F6-27AA-A5F9-A19714EC730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1796" y="3672621"/>
              <a:ext cx="914400" cy="914400"/>
            </a:xfrm>
            <a:prstGeom prst="rect">
              <a:avLst/>
            </a:prstGeom>
          </p:spPr>
        </p:pic>
        <p:sp>
          <p:nvSpPr>
            <p:cNvPr id="18" name="TextBox 17">
              <a:extLst>
                <a:ext uri="{FF2B5EF4-FFF2-40B4-BE49-F238E27FC236}">
                  <a16:creationId xmlns:a16="http://schemas.microsoft.com/office/drawing/2014/main" id="{4F31CD4E-3A73-540D-E9F0-39E3D21BAEF1}"/>
                </a:ext>
              </a:extLst>
            </p:cNvPr>
            <p:cNvSpPr txBox="1"/>
            <p:nvPr/>
          </p:nvSpPr>
          <p:spPr>
            <a:xfrm>
              <a:off x="3864561" y="4502660"/>
              <a:ext cx="1968137" cy="369332"/>
            </a:xfrm>
            <a:prstGeom prst="rect">
              <a:avLst/>
            </a:prstGeom>
            <a:noFill/>
          </p:spPr>
          <p:txBody>
            <a:bodyPr wrap="square" rtlCol="0">
              <a:spAutoFit/>
            </a:bodyPr>
            <a:lstStyle/>
            <a:p>
              <a:pPr algn="ctr"/>
              <a:r>
                <a:rPr lang="en-US" dirty="0"/>
                <a:t>Reviewer</a:t>
              </a:r>
            </a:p>
          </p:txBody>
        </p:sp>
      </p:grpSp>
      <p:cxnSp>
        <p:nvCxnSpPr>
          <p:cNvPr id="19" name="Straight Arrow Connector 18">
            <a:extLst>
              <a:ext uri="{FF2B5EF4-FFF2-40B4-BE49-F238E27FC236}">
                <a16:creationId xmlns:a16="http://schemas.microsoft.com/office/drawing/2014/main" id="{AFC646CE-9FA8-CCD9-A1D0-7A46AD29E5E2}"/>
              </a:ext>
            </a:extLst>
          </p:cNvPr>
          <p:cNvCxnSpPr>
            <a:cxnSpLocks/>
            <a:stCxn id="43" idx="3"/>
            <a:endCxn id="8" idx="1"/>
          </p:cNvCxnSpPr>
          <p:nvPr/>
        </p:nvCxnSpPr>
        <p:spPr>
          <a:xfrm flipV="1">
            <a:off x="3162439" y="2525688"/>
            <a:ext cx="2411289" cy="3548"/>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F68C919-1B15-0A1A-882A-FE09D34E7CD0}"/>
              </a:ext>
            </a:extLst>
          </p:cNvPr>
          <p:cNvCxnSpPr>
            <a:cxnSpLocks/>
            <a:stCxn id="46" idx="1"/>
            <a:endCxn id="8" idx="3"/>
          </p:cNvCxnSpPr>
          <p:nvPr/>
        </p:nvCxnSpPr>
        <p:spPr>
          <a:xfrm flipH="1">
            <a:off x="6488128" y="2521776"/>
            <a:ext cx="2749807" cy="3912"/>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34">
            <a:extLst>
              <a:ext uri="{FF2B5EF4-FFF2-40B4-BE49-F238E27FC236}">
                <a16:creationId xmlns:a16="http://schemas.microsoft.com/office/drawing/2014/main" id="{6F3D7054-E26F-3774-E339-6F124DD1DBCF}"/>
              </a:ext>
            </a:extLst>
          </p:cNvPr>
          <p:cNvCxnSpPr>
            <a:cxnSpLocks/>
            <a:stCxn id="11" idx="0"/>
            <a:endCxn id="9" idx="2"/>
          </p:cNvCxnSpPr>
          <p:nvPr/>
        </p:nvCxnSpPr>
        <p:spPr>
          <a:xfrm rot="5400000" flipH="1" flipV="1">
            <a:off x="4780611" y="2397526"/>
            <a:ext cx="411512" cy="208398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69A571F-DA12-8B5C-CCCE-5D8BC6EED809}"/>
              </a:ext>
            </a:extLst>
          </p:cNvPr>
          <p:cNvCxnSpPr>
            <a:cxnSpLocks/>
            <a:stCxn id="14" idx="0"/>
            <a:endCxn id="9" idx="2"/>
          </p:cNvCxnSpPr>
          <p:nvPr/>
        </p:nvCxnSpPr>
        <p:spPr>
          <a:xfrm flipV="1">
            <a:off x="6028358" y="3233760"/>
            <a:ext cx="0" cy="379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34">
            <a:extLst>
              <a:ext uri="{FF2B5EF4-FFF2-40B4-BE49-F238E27FC236}">
                <a16:creationId xmlns:a16="http://schemas.microsoft.com/office/drawing/2014/main" id="{F7D19398-B255-1607-98F2-ECB07C9598BC}"/>
              </a:ext>
            </a:extLst>
          </p:cNvPr>
          <p:cNvCxnSpPr>
            <a:cxnSpLocks/>
            <a:stCxn id="17" idx="0"/>
            <a:endCxn id="9" idx="2"/>
          </p:cNvCxnSpPr>
          <p:nvPr/>
        </p:nvCxnSpPr>
        <p:spPr>
          <a:xfrm rot="16200000" flipV="1">
            <a:off x="6825376" y="2436742"/>
            <a:ext cx="376672" cy="197070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B9E82CE5-4D70-4285-87DB-0D12C1E9ED8C}"/>
              </a:ext>
            </a:extLst>
          </p:cNvPr>
          <p:cNvGrpSpPr/>
          <p:nvPr/>
        </p:nvGrpSpPr>
        <p:grpSpPr>
          <a:xfrm>
            <a:off x="838200" y="5085806"/>
            <a:ext cx="2483734" cy="880786"/>
            <a:chOff x="838200" y="5085806"/>
            <a:chExt cx="2483734" cy="880786"/>
          </a:xfrm>
        </p:grpSpPr>
        <p:sp>
          <p:nvSpPr>
            <p:cNvPr id="25" name="Rectangle 24">
              <a:extLst>
                <a:ext uri="{FF2B5EF4-FFF2-40B4-BE49-F238E27FC236}">
                  <a16:creationId xmlns:a16="http://schemas.microsoft.com/office/drawing/2014/main" id="{77FA3BEA-9206-0F87-3AF8-8F1B1AB66805}"/>
                </a:ext>
              </a:extLst>
            </p:cNvPr>
            <p:cNvSpPr/>
            <p:nvPr/>
          </p:nvSpPr>
          <p:spPr>
            <a:xfrm>
              <a:off x="838200" y="5085806"/>
              <a:ext cx="2483734" cy="88078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28BA885C-E57B-5E10-1345-EBC24288874C}"/>
                </a:ext>
              </a:extLst>
            </p:cNvPr>
            <p:cNvCxnSpPr>
              <a:cxnSpLocks/>
            </p:cNvCxnSpPr>
            <p:nvPr/>
          </p:nvCxnSpPr>
          <p:spPr>
            <a:xfrm>
              <a:off x="1071886" y="5335563"/>
              <a:ext cx="394964" cy="0"/>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B43DBEB-8CAE-1F1D-EB91-E4739E8C3515}"/>
                </a:ext>
              </a:extLst>
            </p:cNvPr>
            <p:cNvCxnSpPr>
              <a:cxnSpLocks/>
            </p:cNvCxnSpPr>
            <p:nvPr/>
          </p:nvCxnSpPr>
          <p:spPr>
            <a:xfrm>
              <a:off x="1071886" y="5697513"/>
              <a:ext cx="394964" cy="0"/>
            </a:xfrm>
            <a:prstGeom prst="straightConnector1">
              <a:avLst/>
            </a:prstGeom>
            <a:ln>
              <a:prstDash val="solid"/>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4952B247-C4CD-1D23-57B8-8FEFD1B52FEF}"/>
                </a:ext>
              </a:extLst>
            </p:cNvPr>
            <p:cNvSpPr txBox="1"/>
            <p:nvPr/>
          </p:nvSpPr>
          <p:spPr>
            <a:xfrm>
              <a:off x="1546033" y="5512847"/>
              <a:ext cx="1212191" cy="369332"/>
            </a:xfrm>
            <a:prstGeom prst="rect">
              <a:avLst/>
            </a:prstGeom>
            <a:noFill/>
          </p:spPr>
          <p:txBody>
            <a:bodyPr wrap="none" rtlCol="0">
              <a:spAutoFit/>
            </a:bodyPr>
            <a:lstStyle/>
            <a:p>
              <a:r>
                <a:rPr lang="en-US" dirty="0"/>
                <a:t>is a type of</a:t>
              </a:r>
            </a:p>
          </p:txBody>
        </p:sp>
        <p:sp>
          <p:nvSpPr>
            <p:cNvPr id="29" name="TextBox 28">
              <a:extLst>
                <a:ext uri="{FF2B5EF4-FFF2-40B4-BE49-F238E27FC236}">
                  <a16:creationId xmlns:a16="http://schemas.microsoft.com/office/drawing/2014/main" id="{3AADBD58-8801-89B8-7FA4-5390AFEB643C}"/>
                </a:ext>
              </a:extLst>
            </p:cNvPr>
            <p:cNvSpPr txBox="1"/>
            <p:nvPr/>
          </p:nvSpPr>
          <p:spPr>
            <a:xfrm>
              <a:off x="1546032" y="5150897"/>
              <a:ext cx="1616407" cy="369332"/>
            </a:xfrm>
            <a:prstGeom prst="rect">
              <a:avLst/>
            </a:prstGeom>
            <a:noFill/>
          </p:spPr>
          <p:txBody>
            <a:bodyPr wrap="square" rtlCol="0">
              <a:spAutoFit/>
            </a:bodyPr>
            <a:lstStyle/>
            <a:p>
              <a:r>
                <a:rPr lang="en-US" dirty="0"/>
                <a:t>has interest in</a:t>
              </a:r>
            </a:p>
          </p:txBody>
        </p:sp>
      </p:grpSp>
      <p:grpSp>
        <p:nvGrpSpPr>
          <p:cNvPr id="42" name="Group 41">
            <a:extLst>
              <a:ext uri="{FF2B5EF4-FFF2-40B4-BE49-F238E27FC236}">
                <a16:creationId xmlns:a16="http://schemas.microsoft.com/office/drawing/2014/main" id="{35479E1F-EA78-F974-7DBC-75BEA39A1E2E}"/>
              </a:ext>
            </a:extLst>
          </p:cNvPr>
          <p:cNvGrpSpPr/>
          <p:nvPr/>
        </p:nvGrpSpPr>
        <p:grpSpPr>
          <a:xfrm>
            <a:off x="1909609" y="2072036"/>
            <a:ext cx="1591259" cy="1165272"/>
            <a:chOff x="4053366" y="3672621"/>
            <a:chExt cx="1591259" cy="1165272"/>
          </a:xfrm>
        </p:grpSpPr>
        <p:pic>
          <p:nvPicPr>
            <p:cNvPr id="43" name="Graphic 42" descr="Users with solid fill">
              <a:extLst>
                <a:ext uri="{FF2B5EF4-FFF2-40B4-BE49-F238E27FC236}">
                  <a16:creationId xmlns:a16="http://schemas.microsoft.com/office/drawing/2014/main" id="{22492B54-F190-25C9-17AD-6B4628CE5EB5}"/>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4391796" y="3672621"/>
              <a:ext cx="914400" cy="914400"/>
            </a:xfrm>
            <a:prstGeom prst="rect">
              <a:avLst/>
            </a:prstGeom>
          </p:spPr>
        </p:pic>
        <p:sp>
          <p:nvSpPr>
            <p:cNvPr id="44" name="TextBox 43">
              <a:extLst>
                <a:ext uri="{FF2B5EF4-FFF2-40B4-BE49-F238E27FC236}">
                  <a16:creationId xmlns:a16="http://schemas.microsoft.com/office/drawing/2014/main" id="{5F31BD4A-EA51-E7DE-D34E-121B2C6F73F0}"/>
                </a:ext>
              </a:extLst>
            </p:cNvPr>
            <p:cNvSpPr txBox="1"/>
            <p:nvPr/>
          </p:nvSpPr>
          <p:spPr>
            <a:xfrm>
              <a:off x="4053366" y="4468561"/>
              <a:ext cx="1591259" cy="369332"/>
            </a:xfrm>
            <a:prstGeom prst="rect">
              <a:avLst/>
            </a:prstGeom>
            <a:noFill/>
          </p:spPr>
          <p:txBody>
            <a:bodyPr wrap="square" rtlCol="0">
              <a:spAutoFit/>
            </a:bodyPr>
            <a:lstStyle/>
            <a:p>
              <a:pPr algn="ctr"/>
              <a:r>
                <a:rPr lang="en-US" dirty="0" err="1"/>
                <a:t>TechStack</a:t>
              </a:r>
              <a:r>
                <a:rPr lang="en-US" dirty="0"/>
                <a:t> Inc.</a:t>
              </a:r>
            </a:p>
          </p:txBody>
        </p:sp>
      </p:grpSp>
      <p:grpSp>
        <p:nvGrpSpPr>
          <p:cNvPr id="45" name="Group 44">
            <a:extLst>
              <a:ext uri="{FF2B5EF4-FFF2-40B4-BE49-F238E27FC236}">
                <a16:creationId xmlns:a16="http://schemas.microsoft.com/office/drawing/2014/main" id="{EE9F9F58-3075-207A-3FD8-CA75E066A634}"/>
              </a:ext>
            </a:extLst>
          </p:cNvPr>
          <p:cNvGrpSpPr/>
          <p:nvPr/>
        </p:nvGrpSpPr>
        <p:grpSpPr>
          <a:xfrm>
            <a:off x="8899505" y="2064576"/>
            <a:ext cx="1591259" cy="1719270"/>
            <a:chOff x="4053366" y="3672621"/>
            <a:chExt cx="1591259" cy="1719270"/>
          </a:xfrm>
        </p:grpSpPr>
        <p:pic>
          <p:nvPicPr>
            <p:cNvPr id="46" name="Graphic 45" descr="Users with solid fill">
              <a:extLst>
                <a:ext uri="{FF2B5EF4-FFF2-40B4-BE49-F238E27FC236}">
                  <a16:creationId xmlns:a16="http://schemas.microsoft.com/office/drawing/2014/main" id="{C8759F33-45EC-B78C-21A9-DCFD702D1E3F}"/>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4391796" y="3672621"/>
              <a:ext cx="914400" cy="914400"/>
            </a:xfrm>
            <a:prstGeom prst="rect">
              <a:avLst/>
            </a:prstGeom>
          </p:spPr>
        </p:pic>
        <p:sp>
          <p:nvSpPr>
            <p:cNvPr id="47" name="TextBox 46">
              <a:extLst>
                <a:ext uri="{FF2B5EF4-FFF2-40B4-BE49-F238E27FC236}">
                  <a16:creationId xmlns:a16="http://schemas.microsoft.com/office/drawing/2014/main" id="{527C78EC-FE88-6C61-1520-BCBC46275185}"/>
                </a:ext>
              </a:extLst>
            </p:cNvPr>
            <p:cNvSpPr txBox="1"/>
            <p:nvPr/>
          </p:nvSpPr>
          <p:spPr>
            <a:xfrm>
              <a:off x="4053366" y="4468561"/>
              <a:ext cx="1591259" cy="923330"/>
            </a:xfrm>
            <a:prstGeom prst="rect">
              <a:avLst/>
            </a:prstGeom>
            <a:noFill/>
          </p:spPr>
          <p:txBody>
            <a:bodyPr wrap="square" rtlCol="0">
              <a:spAutoFit/>
            </a:bodyPr>
            <a:lstStyle/>
            <a:p>
              <a:pPr algn="ctr"/>
              <a:r>
                <a:rPr lang="en-US" dirty="0"/>
                <a:t>Software Development Companies</a:t>
              </a:r>
            </a:p>
          </p:txBody>
        </p:sp>
      </p:grpSp>
      <p:cxnSp>
        <p:nvCxnSpPr>
          <p:cNvPr id="48" name="Straight Arrow Connector 2">
            <a:extLst>
              <a:ext uri="{FF2B5EF4-FFF2-40B4-BE49-F238E27FC236}">
                <a16:creationId xmlns:a16="http://schemas.microsoft.com/office/drawing/2014/main" id="{AA9A1B48-ABCF-786B-BC05-9C8D10196337}"/>
              </a:ext>
            </a:extLst>
          </p:cNvPr>
          <p:cNvCxnSpPr>
            <a:cxnSpLocks/>
            <a:stCxn id="43" idx="0"/>
            <a:endCxn id="46" idx="0"/>
          </p:cNvCxnSpPr>
          <p:nvPr/>
        </p:nvCxnSpPr>
        <p:spPr>
          <a:xfrm rot="5400000" flipH="1" flipV="1">
            <a:off x="6196457" y="-1426642"/>
            <a:ext cx="7460" cy="6989896"/>
          </a:xfrm>
          <a:prstGeom prst="bentConnector3">
            <a:avLst>
              <a:gd name="adj1" fmla="val 3164343"/>
            </a:avLst>
          </a:prstGeom>
          <a:ln>
            <a:prstDash val="lgDash"/>
            <a:tailEnd type="triangle"/>
          </a:ln>
        </p:spPr>
        <p:style>
          <a:lnRef idx="1">
            <a:schemeClr val="accent1"/>
          </a:lnRef>
          <a:fillRef idx="0">
            <a:schemeClr val="accent1"/>
          </a:fillRef>
          <a:effectRef idx="0">
            <a:schemeClr val="accent1"/>
          </a:effectRef>
          <a:fontRef idx="minor">
            <a:schemeClr val="tx1"/>
          </a:fontRef>
        </p:style>
      </p:cxnSp>
      <p:grpSp>
        <p:nvGrpSpPr>
          <p:cNvPr id="49" name="Group 48">
            <a:extLst>
              <a:ext uri="{FF2B5EF4-FFF2-40B4-BE49-F238E27FC236}">
                <a16:creationId xmlns:a16="http://schemas.microsoft.com/office/drawing/2014/main" id="{2C9635B6-017A-EA92-AAFF-2715E7E22CC9}"/>
              </a:ext>
            </a:extLst>
          </p:cNvPr>
          <p:cNvGrpSpPr/>
          <p:nvPr/>
        </p:nvGrpSpPr>
        <p:grpSpPr>
          <a:xfrm>
            <a:off x="196379" y="2037457"/>
            <a:ext cx="540000" cy="540000"/>
            <a:chOff x="2692400" y="3233665"/>
            <a:chExt cx="1080000" cy="1080000"/>
          </a:xfrm>
        </p:grpSpPr>
        <p:sp>
          <p:nvSpPr>
            <p:cNvPr id="50" name="Oval 49">
              <a:extLst>
                <a:ext uri="{FF2B5EF4-FFF2-40B4-BE49-F238E27FC236}">
                  <a16:creationId xmlns:a16="http://schemas.microsoft.com/office/drawing/2014/main" id="{AA9325B6-AA1F-DB23-D604-D0E69F26E715}"/>
                </a:ext>
              </a:extLst>
            </p:cNvPr>
            <p:cNvSpPr/>
            <p:nvPr/>
          </p:nvSpPr>
          <p:spPr>
            <a:xfrm>
              <a:off x="2692400" y="3233665"/>
              <a:ext cx="1080000" cy="1080000"/>
            </a:xfrm>
            <a:prstGeom prst="ellipse">
              <a:avLst/>
            </a:prstGeom>
            <a:solidFill>
              <a:schemeClr val="tx2">
                <a:lumMod val="25000"/>
                <a:lumOff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Graphic 50" descr="User with solid fill">
              <a:extLst>
                <a:ext uri="{FF2B5EF4-FFF2-40B4-BE49-F238E27FC236}">
                  <a16:creationId xmlns:a16="http://schemas.microsoft.com/office/drawing/2014/main" id="{3042AAA4-A0F0-F72F-6B5C-E78CC3A144D7}"/>
                </a:ext>
              </a:extLst>
            </p:cNvPr>
            <p:cNvPicPr>
              <a:picLocks noChangeAspect="1"/>
            </p:cNvPicPr>
            <p:nvPr/>
          </p:nvPicPr>
          <p:blipFill>
            <a:blip r:embed="rId2">
              <a:extLst>
                <a:ext uri="{96DAC541-7B7A-43D3-8B79-37D633B846F1}">
                  <asvg:svgBlip xmlns:asvg="http://schemas.microsoft.com/office/drawing/2016/SVG/main" r:embed="rId6"/>
                </a:ext>
              </a:extLst>
            </a:blip>
            <a:srcRect/>
            <a:stretch/>
          </p:blipFill>
          <p:spPr>
            <a:xfrm>
              <a:off x="2775200" y="3316465"/>
              <a:ext cx="914400" cy="914400"/>
            </a:xfrm>
            <a:prstGeom prst="rect">
              <a:avLst/>
            </a:prstGeom>
          </p:spPr>
        </p:pic>
      </p:grpSp>
      <p:grpSp>
        <p:nvGrpSpPr>
          <p:cNvPr id="52" name="Group 51">
            <a:extLst>
              <a:ext uri="{FF2B5EF4-FFF2-40B4-BE49-F238E27FC236}">
                <a16:creationId xmlns:a16="http://schemas.microsoft.com/office/drawing/2014/main" id="{363D1AB7-B883-A34D-F139-58A9BD1F0585}"/>
              </a:ext>
            </a:extLst>
          </p:cNvPr>
          <p:cNvGrpSpPr/>
          <p:nvPr/>
        </p:nvGrpSpPr>
        <p:grpSpPr>
          <a:xfrm>
            <a:off x="196379" y="2785152"/>
            <a:ext cx="540000" cy="540000"/>
            <a:chOff x="2692400" y="3233665"/>
            <a:chExt cx="1080000" cy="1080000"/>
          </a:xfrm>
        </p:grpSpPr>
        <p:sp>
          <p:nvSpPr>
            <p:cNvPr id="53" name="Oval 52">
              <a:extLst>
                <a:ext uri="{FF2B5EF4-FFF2-40B4-BE49-F238E27FC236}">
                  <a16:creationId xmlns:a16="http://schemas.microsoft.com/office/drawing/2014/main" id="{458B0B67-1C26-3C5A-2B9E-26238FB8F3A0}"/>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Graphic 53" descr="Bullseye with solid fill">
              <a:extLst>
                <a:ext uri="{FF2B5EF4-FFF2-40B4-BE49-F238E27FC236}">
                  <a16:creationId xmlns:a16="http://schemas.microsoft.com/office/drawing/2014/main" id="{F0AF1B51-4C9B-A355-1392-73FE9A98162A}"/>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2775200" y="3316465"/>
              <a:ext cx="914400" cy="914400"/>
            </a:xfrm>
            <a:prstGeom prst="rect">
              <a:avLst/>
            </a:prstGeom>
          </p:spPr>
        </p:pic>
      </p:grpSp>
      <p:grpSp>
        <p:nvGrpSpPr>
          <p:cNvPr id="55" name="Group 54">
            <a:extLst>
              <a:ext uri="{FF2B5EF4-FFF2-40B4-BE49-F238E27FC236}">
                <a16:creationId xmlns:a16="http://schemas.microsoft.com/office/drawing/2014/main" id="{D0791764-F8CE-EDB7-547C-0154038A1610}"/>
              </a:ext>
            </a:extLst>
          </p:cNvPr>
          <p:cNvGrpSpPr/>
          <p:nvPr/>
        </p:nvGrpSpPr>
        <p:grpSpPr>
          <a:xfrm>
            <a:off x="196379" y="3532847"/>
            <a:ext cx="540000" cy="540000"/>
            <a:chOff x="2692400" y="3233665"/>
            <a:chExt cx="1080000" cy="1080000"/>
          </a:xfrm>
        </p:grpSpPr>
        <p:sp>
          <p:nvSpPr>
            <p:cNvPr id="56" name="Oval 55">
              <a:extLst>
                <a:ext uri="{FF2B5EF4-FFF2-40B4-BE49-F238E27FC236}">
                  <a16:creationId xmlns:a16="http://schemas.microsoft.com/office/drawing/2014/main" id="{E6D99309-1DF4-07EA-49FD-F58128C0C97C}"/>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Graphic 56" descr="Glasses with solid fill">
              <a:extLst>
                <a:ext uri="{FF2B5EF4-FFF2-40B4-BE49-F238E27FC236}">
                  <a16:creationId xmlns:a16="http://schemas.microsoft.com/office/drawing/2014/main" id="{5D296653-01C5-39E2-FE5D-C4FEDAE5FBD3}"/>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2775200" y="3316465"/>
              <a:ext cx="914400" cy="914400"/>
            </a:xfrm>
            <a:prstGeom prst="rect">
              <a:avLst/>
            </a:prstGeom>
          </p:spPr>
        </p:pic>
      </p:grpSp>
      <p:grpSp>
        <p:nvGrpSpPr>
          <p:cNvPr id="58" name="Group 57">
            <a:extLst>
              <a:ext uri="{FF2B5EF4-FFF2-40B4-BE49-F238E27FC236}">
                <a16:creationId xmlns:a16="http://schemas.microsoft.com/office/drawing/2014/main" id="{9FFAD466-B510-AACE-25EF-DC6D17F92036}"/>
              </a:ext>
            </a:extLst>
          </p:cNvPr>
          <p:cNvGrpSpPr/>
          <p:nvPr/>
        </p:nvGrpSpPr>
        <p:grpSpPr>
          <a:xfrm>
            <a:off x="196379" y="4280542"/>
            <a:ext cx="540000" cy="540000"/>
            <a:chOff x="2692400" y="3233665"/>
            <a:chExt cx="1080000" cy="1080000"/>
          </a:xfrm>
        </p:grpSpPr>
        <p:sp>
          <p:nvSpPr>
            <p:cNvPr id="59" name="Oval 58">
              <a:extLst>
                <a:ext uri="{FF2B5EF4-FFF2-40B4-BE49-F238E27FC236}">
                  <a16:creationId xmlns:a16="http://schemas.microsoft.com/office/drawing/2014/main" id="{2EB14C01-A19D-74C3-228D-FB2F09A8A97C}"/>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Graphic 59" descr="Document with solid fill">
              <a:extLst>
                <a:ext uri="{FF2B5EF4-FFF2-40B4-BE49-F238E27FC236}">
                  <a16:creationId xmlns:a16="http://schemas.microsoft.com/office/drawing/2014/main" id="{C29F70D2-1AA5-E3CB-11EC-389227BDEEAA}"/>
                </a:ext>
              </a:extLst>
            </p:cNvPr>
            <p:cNvPicPr>
              <a:picLocks noChangeAspect="1"/>
            </p:cNvPicPr>
            <p:nvPr/>
          </p:nvPicPr>
          <p:blipFill>
            <a:blip r:embed="rId11">
              <a:extLst>
                <a:ext uri="{96DAC541-7B7A-43D3-8B79-37D633B846F1}">
                  <asvg:svgBlip xmlns:asvg="http://schemas.microsoft.com/office/drawing/2016/SVG/main" r:embed="rId12"/>
                </a:ext>
              </a:extLst>
            </a:blip>
            <a:srcRect/>
            <a:stretch/>
          </p:blipFill>
          <p:spPr>
            <a:xfrm>
              <a:off x="2775200" y="3316465"/>
              <a:ext cx="914400" cy="914400"/>
            </a:xfrm>
            <a:prstGeom prst="rect">
              <a:avLst/>
            </a:prstGeom>
          </p:spPr>
        </p:pic>
      </p:grpSp>
    </p:spTree>
    <p:extLst>
      <p:ext uri="{BB962C8B-B14F-4D97-AF65-F5344CB8AC3E}">
        <p14:creationId xmlns:p14="http://schemas.microsoft.com/office/powerpoint/2010/main" val="23801425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06630-0893-9B7F-D91C-33CDD576E12F}"/>
              </a:ext>
            </a:extLst>
          </p:cNvPr>
          <p:cNvSpPr>
            <a:spLocks noGrp="1"/>
          </p:cNvSpPr>
          <p:nvPr>
            <p:ph type="title"/>
          </p:nvPr>
        </p:nvSpPr>
        <p:spPr/>
        <p:txBody>
          <a:bodyPr/>
          <a:lstStyle/>
          <a:p>
            <a:r>
              <a:rPr lang="en-GB" dirty="0"/>
              <a:t>Goal Modelling</a:t>
            </a:r>
            <a:endParaRPr lang="en-SE" dirty="0"/>
          </a:p>
        </p:txBody>
      </p:sp>
      <p:sp>
        <p:nvSpPr>
          <p:cNvPr id="3" name="Content Placeholder 2">
            <a:extLst>
              <a:ext uri="{FF2B5EF4-FFF2-40B4-BE49-F238E27FC236}">
                <a16:creationId xmlns:a16="http://schemas.microsoft.com/office/drawing/2014/main" id="{424C1E36-B9C7-D0AC-04B6-B75382461F11}"/>
              </a:ext>
            </a:extLst>
          </p:cNvPr>
          <p:cNvSpPr>
            <a:spLocks noGrp="1"/>
          </p:cNvSpPr>
          <p:nvPr>
            <p:ph idx="1"/>
          </p:nvPr>
        </p:nvSpPr>
        <p:spPr/>
        <p:txBody>
          <a:bodyPr>
            <a:normAutofit lnSpcReduction="10000"/>
          </a:bodyPr>
          <a:lstStyle/>
          <a:p>
            <a:pPr marL="0" indent="0">
              <a:buNone/>
            </a:pPr>
            <a:r>
              <a:rPr lang="en-US" dirty="0"/>
              <a:t>A </a:t>
            </a:r>
            <a:r>
              <a:rPr lang="en-US" b="1" dirty="0"/>
              <a:t>goal</a:t>
            </a:r>
            <a:r>
              <a:rPr lang="en-US" dirty="0"/>
              <a:t> is a prescriptive </a:t>
            </a:r>
            <a:r>
              <a:rPr lang="en-US" b="1" dirty="0"/>
              <a:t>statement of intent</a:t>
            </a:r>
            <a:r>
              <a:rPr lang="en-US" dirty="0"/>
              <a:t>, i.e., it describes an abstract property that a system must fulfill.</a:t>
            </a:r>
          </a:p>
          <a:p>
            <a:endParaRPr lang="en-US" dirty="0"/>
          </a:p>
          <a:p>
            <a:pPr marL="0" indent="0">
              <a:buNone/>
            </a:pPr>
            <a:r>
              <a:rPr lang="en-US" dirty="0"/>
              <a:t>Goal types:</a:t>
            </a:r>
          </a:p>
          <a:p>
            <a:pPr marL="514350" indent="-514350">
              <a:buFont typeface="+mj-lt"/>
              <a:buAutoNum type="arabicPeriod"/>
            </a:pPr>
            <a:r>
              <a:rPr lang="en-US" b="1" dirty="0"/>
              <a:t>Usage Goals</a:t>
            </a:r>
            <a:r>
              <a:rPr lang="en-US" dirty="0"/>
              <a:t>: Goals with immediate relevance for end users which serve as basis for inference of user requirements</a:t>
            </a:r>
          </a:p>
          <a:p>
            <a:pPr marL="514350" indent="-514350">
              <a:buFont typeface="+mj-lt"/>
              <a:buAutoNum type="arabicPeriod"/>
            </a:pPr>
            <a:r>
              <a:rPr lang="en-US" b="1" dirty="0"/>
              <a:t>System Goals</a:t>
            </a:r>
            <a:r>
              <a:rPr lang="en-US" dirty="0"/>
              <a:t>: Goals directed at system properties and capabilities (typically quality, i.e., non-functional </a:t>
            </a:r>
          </a:p>
          <a:p>
            <a:pPr marL="514350" indent="-514350">
              <a:buFont typeface="+mj-lt"/>
              <a:buAutoNum type="arabicPeriod"/>
            </a:pPr>
            <a:r>
              <a:rPr lang="en-US" b="1" dirty="0"/>
              <a:t>Business Goals</a:t>
            </a:r>
            <a:r>
              <a:rPr lang="en-US" dirty="0"/>
              <a:t>: All organization-specific (strategic) goals with relevance to the project</a:t>
            </a:r>
          </a:p>
          <a:p>
            <a:pPr marL="0" indent="0">
              <a:buNone/>
            </a:pPr>
            <a:endParaRPr lang="en-SE" dirty="0"/>
          </a:p>
        </p:txBody>
      </p:sp>
      <p:sp>
        <p:nvSpPr>
          <p:cNvPr id="4" name="Date Placeholder 3">
            <a:extLst>
              <a:ext uri="{FF2B5EF4-FFF2-40B4-BE49-F238E27FC236}">
                <a16:creationId xmlns:a16="http://schemas.microsoft.com/office/drawing/2014/main" id="{E81C9327-65EA-D2AB-FFB6-6664255C5600}"/>
              </a:ext>
            </a:extLst>
          </p:cNvPr>
          <p:cNvSpPr>
            <a:spLocks noGrp="1"/>
          </p:cNvSpPr>
          <p:nvPr>
            <p:ph type="dt" sz="half" idx="10"/>
          </p:nvPr>
        </p:nvSpPr>
        <p:spPr/>
        <p:txBody>
          <a:bodyPr/>
          <a:lstStyle/>
          <a:p>
            <a:fld id="{7010526C-E3EE-449F-9183-37493FE59AEF}" type="datetime1">
              <a:rPr lang="de-DE" smtClean="0"/>
              <a:t>11.06.2025</a:t>
            </a:fld>
            <a:endParaRPr lang="en-SE"/>
          </a:p>
        </p:txBody>
      </p:sp>
      <p:sp>
        <p:nvSpPr>
          <p:cNvPr id="5" name="Footer Placeholder 4">
            <a:extLst>
              <a:ext uri="{FF2B5EF4-FFF2-40B4-BE49-F238E27FC236}">
                <a16:creationId xmlns:a16="http://schemas.microsoft.com/office/drawing/2014/main" id="{38689DEA-0432-6A14-E7F3-8A617AC94CDB}"/>
              </a:ext>
            </a:extLst>
          </p:cNvPr>
          <p:cNvSpPr>
            <a:spLocks noGrp="1"/>
          </p:cNvSpPr>
          <p:nvPr>
            <p:ph type="ftr" sz="quarter" idx="11"/>
          </p:nvPr>
        </p:nvSpPr>
        <p:spPr/>
        <p:txBody>
          <a:bodyPr/>
          <a:lstStyle/>
          <a:p>
            <a:r>
              <a:rPr lang="en-US"/>
              <a:t>Requirements Engineering Fundamentals</a:t>
            </a:r>
            <a:endParaRPr lang="en-SE"/>
          </a:p>
        </p:txBody>
      </p:sp>
      <p:sp>
        <p:nvSpPr>
          <p:cNvPr id="6" name="Slide Number Placeholder 5">
            <a:extLst>
              <a:ext uri="{FF2B5EF4-FFF2-40B4-BE49-F238E27FC236}">
                <a16:creationId xmlns:a16="http://schemas.microsoft.com/office/drawing/2014/main" id="{3642E849-47EB-9C58-6B0E-732B067CA35B}"/>
              </a:ext>
            </a:extLst>
          </p:cNvPr>
          <p:cNvSpPr>
            <a:spLocks noGrp="1"/>
          </p:cNvSpPr>
          <p:nvPr>
            <p:ph type="sldNum" sz="quarter" idx="12"/>
          </p:nvPr>
        </p:nvSpPr>
        <p:spPr/>
        <p:txBody>
          <a:bodyPr/>
          <a:lstStyle/>
          <a:p>
            <a:fld id="{5DE25AE5-FEAD-441B-BB85-3E3BABBF875D}" type="slidenum">
              <a:rPr lang="en-SE" smtClean="0"/>
              <a:t>25</a:t>
            </a:fld>
            <a:endParaRPr lang="en-SE"/>
          </a:p>
        </p:txBody>
      </p:sp>
      <p:grpSp>
        <p:nvGrpSpPr>
          <p:cNvPr id="7" name="Group 6">
            <a:extLst>
              <a:ext uri="{FF2B5EF4-FFF2-40B4-BE49-F238E27FC236}">
                <a16:creationId xmlns:a16="http://schemas.microsoft.com/office/drawing/2014/main" id="{720A95CD-940F-D6CC-DDF4-F1F39567D2C0}"/>
              </a:ext>
            </a:extLst>
          </p:cNvPr>
          <p:cNvGrpSpPr/>
          <p:nvPr/>
        </p:nvGrpSpPr>
        <p:grpSpPr>
          <a:xfrm>
            <a:off x="196379" y="2037457"/>
            <a:ext cx="540000" cy="540000"/>
            <a:chOff x="2692400" y="3233665"/>
            <a:chExt cx="1080000" cy="1080000"/>
          </a:xfrm>
        </p:grpSpPr>
        <p:sp>
          <p:nvSpPr>
            <p:cNvPr id="8" name="Oval 7">
              <a:extLst>
                <a:ext uri="{FF2B5EF4-FFF2-40B4-BE49-F238E27FC236}">
                  <a16:creationId xmlns:a16="http://schemas.microsoft.com/office/drawing/2014/main" id="{56D5DCE7-0CEB-0BB2-30C7-2E4D5D1C7002}"/>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User with solid fill">
              <a:extLst>
                <a:ext uri="{FF2B5EF4-FFF2-40B4-BE49-F238E27FC236}">
                  <a16:creationId xmlns:a16="http://schemas.microsoft.com/office/drawing/2014/main" id="{53FD7CF5-ECE4-4608-FBAB-4745A3EE4223}"/>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2775200" y="3316465"/>
              <a:ext cx="914400" cy="914400"/>
            </a:xfrm>
            <a:prstGeom prst="rect">
              <a:avLst/>
            </a:prstGeom>
          </p:spPr>
        </p:pic>
      </p:grpSp>
      <p:grpSp>
        <p:nvGrpSpPr>
          <p:cNvPr id="10" name="Group 9">
            <a:extLst>
              <a:ext uri="{FF2B5EF4-FFF2-40B4-BE49-F238E27FC236}">
                <a16:creationId xmlns:a16="http://schemas.microsoft.com/office/drawing/2014/main" id="{25B43C6D-7016-70D6-A08C-9541E6F34471}"/>
              </a:ext>
            </a:extLst>
          </p:cNvPr>
          <p:cNvGrpSpPr/>
          <p:nvPr/>
        </p:nvGrpSpPr>
        <p:grpSpPr>
          <a:xfrm>
            <a:off x="196379" y="2785152"/>
            <a:ext cx="540000" cy="540000"/>
            <a:chOff x="2692400" y="3233665"/>
            <a:chExt cx="1080000" cy="1080000"/>
          </a:xfrm>
        </p:grpSpPr>
        <p:sp>
          <p:nvSpPr>
            <p:cNvPr id="11" name="Oval 10">
              <a:extLst>
                <a:ext uri="{FF2B5EF4-FFF2-40B4-BE49-F238E27FC236}">
                  <a16:creationId xmlns:a16="http://schemas.microsoft.com/office/drawing/2014/main" id="{E3F643CD-3733-E73F-0FFA-C41B804881E6}"/>
                </a:ext>
              </a:extLst>
            </p:cNvPr>
            <p:cNvSpPr/>
            <p:nvPr/>
          </p:nvSpPr>
          <p:spPr>
            <a:xfrm>
              <a:off x="2692400" y="3233665"/>
              <a:ext cx="1080000" cy="1080000"/>
            </a:xfrm>
            <a:prstGeom prst="ellipse">
              <a:avLst/>
            </a:prstGeom>
            <a:solidFill>
              <a:schemeClr val="tx2">
                <a:lumMod val="25000"/>
                <a:lumOff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descr="Bullseye with solid fill">
              <a:extLst>
                <a:ext uri="{FF2B5EF4-FFF2-40B4-BE49-F238E27FC236}">
                  <a16:creationId xmlns:a16="http://schemas.microsoft.com/office/drawing/2014/main" id="{CCB95447-B8B0-C616-0F35-0A180065F53D}"/>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2775200" y="3316465"/>
              <a:ext cx="914400" cy="914400"/>
            </a:xfrm>
            <a:prstGeom prst="rect">
              <a:avLst/>
            </a:prstGeom>
          </p:spPr>
        </p:pic>
      </p:grpSp>
      <p:grpSp>
        <p:nvGrpSpPr>
          <p:cNvPr id="13" name="Group 12">
            <a:extLst>
              <a:ext uri="{FF2B5EF4-FFF2-40B4-BE49-F238E27FC236}">
                <a16:creationId xmlns:a16="http://schemas.microsoft.com/office/drawing/2014/main" id="{866C3126-34B5-4989-EA3B-29B01AFEA42F}"/>
              </a:ext>
            </a:extLst>
          </p:cNvPr>
          <p:cNvGrpSpPr/>
          <p:nvPr/>
        </p:nvGrpSpPr>
        <p:grpSpPr>
          <a:xfrm>
            <a:off x="196379" y="3532847"/>
            <a:ext cx="540000" cy="540000"/>
            <a:chOff x="2692400" y="3233665"/>
            <a:chExt cx="1080000" cy="1080000"/>
          </a:xfrm>
        </p:grpSpPr>
        <p:sp>
          <p:nvSpPr>
            <p:cNvPr id="14" name="Oval 13">
              <a:extLst>
                <a:ext uri="{FF2B5EF4-FFF2-40B4-BE49-F238E27FC236}">
                  <a16:creationId xmlns:a16="http://schemas.microsoft.com/office/drawing/2014/main" id="{FB91285D-CF26-6DC3-1AAA-4B002EDA53C0}"/>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Glasses with solid fill">
              <a:extLst>
                <a:ext uri="{FF2B5EF4-FFF2-40B4-BE49-F238E27FC236}">
                  <a16:creationId xmlns:a16="http://schemas.microsoft.com/office/drawing/2014/main" id="{485B807C-7696-9349-72AC-3B3E627DA9B4}"/>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2775200" y="3316465"/>
              <a:ext cx="914400" cy="914400"/>
            </a:xfrm>
            <a:prstGeom prst="rect">
              <a:avLst/>
            </a:prstGeom>
          </p:spPr>
        </p:pic>
      </p:grpSp>
      <p:grpSp>
        <p:nvGrpSpPr>
          <p:cNvPr id="16" name="Group 15">
            <a:extLst>
              <a:ext uri="{FF2B5EF4-FFF2-40B4-BE49-F238E27FC236}">
                <a16:creationId xmlns:a16="http://schemas.microsoft.com/office/drawing/2014/main" id="{152B4BEE-75F6-8FC5-9194-35D51CA95E3D}"/>
              </a:ext>
            </a:extLst>
          </p:cNvPr>
          <p:cNvGrpSpPr/>
          <p:nvPr/>
        </p:nvGrpSpPr>
        <p:grpSpPr>
          <a:xfrm>
            <a:off x="196379" y="4280542"/>
            <a:ext cx="540000" cy="540000"/>
            <a:chOff x="2692400" y="3233665"/>
            <a:chExt cx="1080000" cy="1080000"/>
          </a:xfrm>
        </p:grpSpPr>
        <p:sp>
          <p:nvSpPr>
            <p:cNvPr id="17" name="Oval 16">
              <a:extLst>
                <a:ext uri="{FF2B5EF4-FFF2-40B4-BE49-F238E27FC236}">
                  <a16:creationId xmlns:a16="http://schemas.microsoft.com/office/drawing/2014/main" id="{84D69C94-6D63-D072-88A0-A30C7550C124}"/>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descr="Document with solid fill">
              <a:extLst>
                <a:ext uri="{FF2B5EF4-FFF2-40B4-BE49-F238E27FC236}">
                  <a16:creationId xmlns:a16="http://schemas.microsoft.com/office/drawing/2014/main" id="{173146CE-7CA2-FE0A-1771-B43CDD07D985}"/>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2775200" y="3316465"/>
              <a:ext cx="914400" cy="914400"/>
            </a:xfrm>
            <a:prstGeom prst="rect">
              <a:avLst/>
            </a:prstGeom>
          </p:spPr>
        </p:pic>
      </p:grpSp>
    </p:spTree>
    <p:extLst>
      <p:ext uri="{BB962C8B-B14F-4D97-AF65-F5344CB8AC3E}">
        <p14:creationId xmlns:p14="http://schemas.microsoft.com/office/powerpoint/2010/main" val="42459365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BD1CC-DB6B-5E63-9E6E-3638DF4F9A2B}"/>
              </a:ext>
            </a:extLst>
          </p:cNvPr>
          <p:cNvSpPr>
            <a:spLocks noGrp="1"/>
          </p:cNvSpPr>
          <p:nvPr>
            <p:ph type="title"/>
          </p:nvPr>
        </p:nvSpPr>
        <p:spPr/>
        <p:txBody>
          <a:bodyPr/>
          <a:lstStyle/>
          <a:p>
            <a:r>
              <a:rPr lang="en-GB" dirty="0"/>
              <a:t>Goal Modelling</a:t>
            </a:r>
            <a:endParaRPr lang="en-SE" dirty="0"/>
          </a:p>
        </p:txBody>
      </p:sp>
      <p:sp>
        <p:nvSpPr>
          <p:cNvPr id="3" name="Content Placeholder 2">
            <a:extLst>
              <a:ext uri="{FF2B5EF4-FFF2-40B4-BE49-F238E27FC236}">
                <a16:creationId xmlns:a16="http://schemas.microsoft.com/office/drawing/2014/main" id="{8610C913-0319-0B5F-CA9E-AA3BD574347B}"/>
              </a:ext>
            </a:extLst>
          </p:cNvPr>
          <p:cNvSpPr>
            <a:spLocks noGrp="1"/>
          </p:cNvSpPr>
          <p:nvPr>
            <p:ph idx="1"/>
          </p:nvPr>
        </p:nvSpPr>
        <p:spPr/>
        <p:txBody>
          <a:bodyPr/>
          <a:lstStyle/>
          <a:p>
            <a:pPr marL="0" indent="0">
              <a:buNone/>
            </a:pPr>
            <a:r>
              <a:rPr lang="en-US" dirty="0"/>
              <a:t>For each of the following stakeholders in the previously mentioned scenario, </a:t>
            </a:r>
            <a:r>
              <a:rPr lang="en-US" b="1" dirty="0"/>
              <a:t>identify one goal </a:t>
            </a:r>
            <a:r>
              <a:rPr lang="en-US" dirty="0"/>
              <a:t>and classify it as a usage, system, or business goal.</a:t>
            </a:r>
          </a:p>
          <a:p>
            <a:pPr marL="0" indent="0">
              <a:buNone/>
            </a:pPr>
            <a:endParaRPr lang="en-SE" dirty="0"/>
          </a:p>
        </p:txBody>
      </p:sp>
      <p:sp>
        <p:nvSpPr>
          <p:cNvPr id="4" name="Date Placeholder 3">
            <a:extLst>
              <a:ext uri="{FF2B5EF4-FFF2-40B4-BE49-F238E27FC236}">
                <a16:creationId xmlns:a16="http://schemas.microsoft.com/office/drawing/2014/main" id="{64173D0D-885D-7ADC-0A07-1967DFECEB8D}"/>
              </a:ext>
            </a:extLst>
          </p:cNvPr>
          <p:cNvSpPr>
            <a:spLocks noGrp="1"/>
          </p:cNvSpPr>
          <p:nvPr>
            <p:ph type="dt" sz="half" idx="10"/>
          </p:nvPr>
        </p:nvSpPr>
        <p:spPr/>
        <p:txBody>
          <a:bodyPr/>
          <a:lstStyle/>
          <a:p>
            <a:fld id="{A584D6F9-623B-4BD7-A725-79490882DA86}" type="datetime1">
              <a:rPr lang="de-DE" smtClean="0"/>
              <a:t>11.06.2025</a:t>
            </a:fld>
            <a:endParaRPr lang="en-SE" dirty="0"/>
          </a:p>
        </p:txBody>
      </p:sp>
      <p:sp>
        <p:nvSpPr>
          <p:cNvPr id="5" name="Footer Placeholder 4">
            <a:extLst>
              <a:ext uri="{FF2B5EF4-FFF2-40B4-BE49-F238E27FC236}">
                <a16:creationId xmlns:a16="http://schemas.microsoft.com/office/drawing/2014/main" id="{BCE41618-017B-5974-FD8C-DCEEA8E9CA86}"/>
              </a:ext>
            </a:extLst>
          </p:cNvPr>
          <p:cNvSpPr>
            <a:spLocks noGrp="1"/>
          </p:cNvSpPr>
          <p:nvPr>
            <p:ph type="ftr" sz="quarter" idx="11"/>
          </p:nvPr>
        </p:nvSpPr>
        <p:spPr/>
        <p:txBody>
          <a:bodyPr/>
          <a:lstStyle/>
          <a:p>
            <a:r>
              <a:rPr lang="en-US"/>
              <a:t>Requirements Engineering Fundamentals</a:t>
            </a:r>
            <a:endParaRPr lang="en-SE" dirty="0"/>
          </a:p>
        </p:txBody>
      </p:sp>
      <p:sp>
        <p:nvSpPr>
          <p:cNvPr id="6" name="Slide Number Placeholder 5">
            <a:extLst>
              <a:ext uri="{FF2B5EF4-FFF2-40B4-BE49-F238E27FC236}">
                <a16:creationId xmlns:a16="http://schemas.microsoft.com/office/drawing/2014/main" id="{02D40A2F-C5F3-3154-004A-499DEF4961EA}"/>
              </a:ext>
            </a:extLst>
          </p:cNvPr>
          <p:cNvSpPr>
            <a:spLocks noGrp="1"/>
          </p:cNvSpPr>
          <p:nvPr>
            <p:ph type="sldNum" sz="quarter" idx="12"/>
          </p:nvPr>
        </p:nvSpPr>
        <p:spPr/>
        <p:txBody>
          <a:bodyPr/>
          <a:lstStyle/>
          <a:p>
            <a:fld id="{5DE25AE5-FEAD-441B-BB85-3E3BABBF875D}" type="slidenum">
              <a:rPr lang="en-SE" smtClean="0"/>
              <a:t>26</a:t>
            </a:fld>
            <a:endParaRPr lang="en-SE"/>
          </a:p>
        </p:txBody>
      </p:sp>
      <p:grpSp>
        <p:nvGrpSpPr>
          <p:cNvPr id="7" name="Group 6">
            <a:extLst>
              <a:ext uri="{FF2B5EF4-FFF2-40B4-BE49-F238E27FC236}">
                <a16:creationId xmlns:a16="http://schemas.microsoft.com/office/drawing/2014/main" id="{2D32DD9B-E794-3B7F-C5B2-9C80FB76F5B6}"/>
              </a:ext>
            </a:extLst>
          </p:cNvPr>
          <p:cNvGrpSpPr/>
          <p:nvPr/>
        </p:nvGrpSpPr>
        <p:grpSpPr>
          <a:xfrm>
            <a:off x="2070463" y="3119600"/>
            <a:ext cx="1968137" cy="1161131"/>
            <a:chOff x="1001485" y="2681729"/>
            <a:chExt cx="1968137" cy="1161131"/>
          </a:xfrm>
        </p:grpSpPr>
        <p:pic>
          <p:nvPicPr>
            <p:cNvPr id="8" name="Graphic 7" descr="Users with solid fill">
              <a:extLst>
                <a:ext uri="{FF2B5EF4-FFF2-40B4-BE49-F238E27FC236}">
                  <a16:creationId xmlns:a16="http://schemas.microsoft.com/office/drawing/2014/main" id="{C7EF193C-51AF-D656-433F-6ADBD063304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28354" y="2681729"/>
              <a:ext cx="914400" cy="914400"/>
            </a:xfrm>
            <a:prstGeom prst="rect">
              <a:avLst/>
            </a:prstGeom>
          </p:spPr>
        </p:pic>
        <p:sp>
          <p:nvSpPr>
            <p:cNvPr id="9" name="TextBox 8">
              <a:extLst>
                <a:ext uri="{FF2B5EF4-FFF2-40B4-BE49-F238E27FC236}">
                  <a16:creationId xmlns:a16="http://schemas.microsoft.com/office/drawing/2014/main" id="{9FA9AA5F-F57F-D6E3-50D4-87EE5B880FEA}"/>
                </a:ext>
              </a:extLst>
            </p:cNvPr>
            <p:cNvSpPr txBox="1"/>
            <p:nvPr/>
          </p:nvSpPr>
          <p:spPr>
            <a:xfrm>
              <a:off x="1001485" y="3473528"/>
              <a:ext cx="1968137" cy="369332"/>
            </a:xfrm>
            <a:prstGeom prst="rect">
              <a:avLst/>
            </a:prstGeom>
            <a:noFill/>
          </p:spPr>
          <p:txBody>
            <a:bodyPr wrap="square" rtlCol="0">
              <a:spAutoFit/>
            </a:bodyPr>
            <a:lstStyle/>
            <a:p>
              <a:pPr algn="ctr"/>
              <a:r>
                <a:rPr lang="sv-SE" dirty="0" err="1"/>
                <a:t>TechStack</a:t>
              </a:r>
              <a:r>
                <a:rPr lang="sv-SE" dirty="0"/>
                <a:t> </a:t>
              </a:r>
              <a:r>
                <a:rPr lang="sv-SE" dirty="0" err="1"/>
                <a:t>Inc</a:t>
              </a:r>
              <a:r>
                <a:rPr lang="sv-SE" dirty="0"/>
                <a:t>.</a:t>
              </a:r>
              <a:endParaRPr lang="en-US" dirty="0"/>
            </a:p>
          </p:txBody>
        </p:sp>
      </p:grpSp>
      <p:grpSp>
        <p:nvGrpSpPr>
          <p:cNvPr id="10" name="Group 9">
            <a:extLst>
              <a:ext uri="{FF2B5EF4-FFF2-40B4-BE49-F238E27FC236}">
                <a16:creationId xmlns:a16="http://schemas.microsoft.com/office/drawing/2014/main" id="{FFAC6121-2A13-5492-6F57-08F7975A391F}"/>
              </a:ext>
            </a:extLst>
          </p:cNvPr>
          <p:cNvGrpSpPr/>
          <p:nvPr/>
        </p:nvGrpSpPr>
        <p:grpSpPr>
          <a:xfrm>
            <a:off x="2070462" y="4521424"/>
            <a:ext cx="1968137" cy="1161131"/>
            <a:chOff x="3864927" y="3708465"/>
            <a:chExt cx="1968137" cy="1161131"/>
          </a:xfrm>
        </p:grpSpPr>
        <p:pic>
          <p:nvPicPr>
            <p:cNvPr id="11" name="Graphic 10" descr="User with solid fill">
              <a:extLst>
                <a:ext uri="{FF2B5EF4-FFF2-40B4-BE49-F238E27FC236}">
                  <a16:creationId xmlns:a16="http://schemas.microsoft.com/office/drawing/2014/main" id="{FDE74CAA-658A-6D69-3F8F-54B1D4C9831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437171" y="3708465"/>
              <a:ext cx="914400" cy="914400"/>
            </a:xfrm>
            <a:prstGeom prst="rect">
              <a:avLst/>
            </a:prstGeom>
          </p:spPr>
        </p:pic>
        <p:sp>
          <p:nvSpPr>
            <p:cNvPr id="12" name="TextBox 11">
              <a:extLst>
                <a:ext uri="{FF2B5EF4-FFF2-40B4-BE49-F238E27FC236}">
                  <a16:creationId xmlns:a16="http://schemas.microsoft.com/office/drawing/2014/main" id="{57DA901A-9143-17A1-0264-C4F732AE3C7B}"/>
                </a:ext>
              </a:extLst>
            </p:cNvPr>
            <p:cNvSpPr txBox="1"/>
            <p:nvPr/>
          </p:nvSpPr>
          <p:spPr>
            <a:xfrm>
              <a:off x="3864927" y="4500264"/>
              <a:ext cx="1968137" cy="369332"/>
            </a:xfrm>
            <a:prstGeom prst="rect">
              <a:avLst/>
            </a:prstGeom>
            <a:noFill/>
          </p:spPr>
          <p:txBody>
            <a:bodyPr wrap="square" rtlCol="0">
              <a:spAutoFit/>
            </a:bodyPr>
            <a:lstStyle/>
            <a:p>
              <a:pPr algn="ctr"/>
              <a:r>
                <a:rPr lang="en-US" dirty="0"/>
                <a:t>Solution-submitter</a:t>
              </a:r>
            </a:p>
          </p:txBody>
        </p:sp>
      </p:grpSp>
      <p:grpSp>
        <p:nvGrpSpPr>
          <p:cNvPr id="25" name="Group 24">
            <a:extLst>
              <a:ext uri="{FF2B5EF4-FFF2-40B4-BE49-F238E27FC236}">
                <a16:creationId xmlns:a16="http://schemas.microsoft.com/office/drawing/2014/main" id="{0AA3BF91-2D2A-0BAC-01BE-42AA5D8F75BB}"/>
              </a:ext>
            </a:extLst>
          </p:cNvPr>
          <p:cNvGrpSpPr/>
          <p:nvPr/>
        </p:nvGrpSpPr>
        <p:grpSpPr>
          <a:xfrm>
            <a:off x="196379" y="2037457"/>
            <a:ext cx="540000" cy="540000"/>
            <a:chOff x="2692400" y="3233665"/>
            <a:chExt cx="1080000" cy="1080000"/>
          </a:xfrm>
        </p:grpSpPr>
        <p:sp>
          <p:nvSpPr>
            <p:cNvPr id="26" name="Oval 25">
              <a:extLst>
                <a:ext uri="{FF2B5EF4-FFF2-40B4-BE49-F238E27FC236}">
                  <a16:creationId xmlns:a16="http://schemas.microsoft.com/office/drawing/2014/main" id="{2214A652-4F21-83C8-E974-B4C37A6EA30D}"/>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Graphic 26" descr="User with solid fill">
              <a:extLst>
                <a:ext uri="{FF2B5EF4-FFF2-40B4-BE49-F238E27FC236}">
                  <a16:creationId xmlns:a16="http://schemas.microsoft.com/office/drawing/2014/main" id="{5BBB4D05-250D-58BC-E20D-046DA3022066}"/>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2775200" y="3316465"/>
              <a:ext cx="914400" cy="914400"/>
            </a:xfrm>
            <a:prstGeom prst="rect">
              <a:avLst/>
            </a:prstGeom>
          </p:spPr>
        </p:pic>
      </p:grpSp>
      <p:grpSp>
        <p:nvGrpSpPr>
          <p:cNvPr id="28" name="Group 27">
            <a:extLst>
              <a:ext uri="{FF2B5EF4-FFF2-40B4-BE49-F238E27FC236}">
                <a16:creationId xmlns:a16="http://schemas.microsoft.com/office/drawing/2014/main" id="{7D882F37-18D0-000E-5019-F74DAC6A4EDE}"/>
              </a:ext>
            </a:extLst>
          </p:cNvPr>
          <p:cNvGrpSpPr/>
          <p:nvPr/>
        </p:nvGrpSpPr>
        <p:grpSpPr>
          <a:xfrm>
            <a:off x="196379" y="2785152"/>
            <a:ext cx="540000" cy="540000"/>
            <a:chOff x="2692400" y="3233665"/>
            <a:chExt cx="1080000" cy="1080000"/>
          </a:xfrm>
        </p:grpSpPr>
        <p:sp>
          <p:nvSpPr>
            <p:cNvPr id="29" name="Oval 28">
              <a:extLst>
                <a:ext uri="{FF2B5EF4-FFF2-40B4-BE49-F238E27FC236}">
                  <a16:creationId xmlns:a16="http://schemas.microsoft.com/office/drawing/2014/main" id="{C211D48D-F386-5E6E-5E69-44CBE6D682B5}"/>
                </a:ext>
              </a:extLst>
            </p:cNvPr>
            <p:cNvSpPr/>
            <p:nvPr/>
          </p:nvSpPr>
          <p:spPr>
            <a:xfrm>
              <a:off x="2692400" y="3233665"/>
              <a:ext cx="1080000" cy="1080000"/>
            </a:xfrm>
            <a:prstGeom prst="ellipse">
              <a:avLst/>
            </a:prstGeom>
            <a:solidFill>
              <a:schemeClr val="tx2">
                <a:lumMod val="25000"/>
                <a:lumOff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 name="Graphic 29" descr="Bullseye with solid fill">
              <a:extLst>
                <a:ext uri="{FF2B5EF4-FFF2-40B4-BE49-F238E27FC236}">
                  <a16:creationId xmlns:a16="http://schemas.microsoft.com/office/drawing/2014/main" id="{B367315F-C756-5277-AB1B-BCD137D0504C}"/>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2775200" y="3316465"/>
              <a:ext cx="914400" cy="914400"/>
            </a:xfrm>
            <a:prstGeom prst="rect">
              <a:avLst/>
            </a:prstGeom>
          </p:spPr>
        </p:pic>
      </p:grpSp>
      <p:grpSp>
        <p:nvGrpSpPr>
          <p:cNvPr id="31" name="Group 30">
            <a:extLst>
              <a:ext uri="{FF2B5EF4-FFF2-40B4-BE49-F238E27FC236}">
                <a16:creationId xmlns:a16="http://schemas.microsoft.com/office/drawing/2014/main" id="{CEC88A84-D05F-4BE0-6507-C7AE50B5A4CF}"/>
              </a:ext>
            </a:extLst>
          </p:cNvPr>
          <p:cNvGrpSpPr/>
          <p:nvPr/>
        </p:nvGrpSpPr>
        <p:grpSpPr>
          <a:xfrm>
            <a:off x="196379" y="3532847"/>
            <a:ext cx="540000" cy="540000"/>
            <a:chOff x="2692400" y="3233665"/>
            <a:chExt cx="1080000" cy="1080000"/>
          </a:xfrm>
        </p:grpSpPr>
        <p:sp>
          <p:nvSpPr>
            <p:cNvPr id="32" name="Oval 31">
              <a:extLst>
                <a:ext uri="{FF2B5EF4-FFF2-40B4-BE49-F238E27FC236}">
                  <a16:creationId xmlns:a16="http://schemas.microsoft.com/office/drawing/2014/main" id="{5FA51595-A3EF-018A-1BF2-A9A3FA7A8E13}"/>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Graphic 32" descr="Glasses with solid fill">
              <a:extLst>
                <a:ext uri="{FF2B5EF4-FFF2-40B4-BE49-F238E27FC236}">
                  <a16:creationId xmlns:a16="http://schemas.microsoft.com/office/drawing/2014/main" id="{18AEF292-20EE-2BE7-1F39-1D46B8EFFE58}"/>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2775200" y="3316465"/>
              <a:ext cx="914400" cy="914400"/>
            </a:xfrm>
            <a:prstGeom prst="rect">
              <a:avLst/>
            </a:prstGeom>
          </p:spPr>
        </p:pic>
      </p:grpSp>
      <p:grpSp>
        <p:nvGrpSpPr>
          <p:cNvPr id="34" name="Group 33">
            <a:extLst>
              <a:ext uri="{FF2B5EF4-FFF2-40B4-BE49-F238E27FC236}">
                <a16:creationId xmlns:a16="http://schemas.microsoft.com/office/drawing/2014/main" id="{6FD1ADA3-BBC7-7769-9BFF-B1C7B5BC85B4}"/>
              </a:ext>
            </a:extLst>
          </p:cNvPr>
          <p:cNvGrpSpPr/>
          <p:nvPr/>
        </p:nvGrpSpPr>
        <p:grpSpPr>
          <a:xfrm>
            <a:off x="196379" y="4280542"/>
            <a:ext cx="540000" cy="540000"/>
            <a:chOff x="2692400" y="3233665"/>
            <a:chExt cx="1080000" cy="1080000"/>
          </a:xfrm>
        </p:grpSpPr>
        <p:sp>
          <p:nvSpPr>
            <p:cNvPr id="35" name="Oval 34">
              <a:extLst>
                <a:ext uri="{FF2B5EF4-FFF2-40B4-BE49-F238E27FC236}">
                  <a16:creationId xmlns:a16="http://schemas.microsoft.com/office/drawing/2014/main" id="{0AFFC48A-F5B1-02B9-D027-E1BCF15A5EF6}"/>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Graphic 35" descr="Document with solid fill">
              <a:extLst>
                <a:ext uri="{FF2B5EF4-FFF2-40B4-BE49-F238E27FC236}">
                  <a16:creationId xmlns:a16="http://schemas.microsoft.com/office/drawing/2014/main" id="{DCCE844C-6DB9-6035-E1CF-EF23819A5E84}"/>
                </a:ext>
              </a:extLst>
            </p:cNvPr>
            <p:cNvPicPr>
              <a:picLocks noChangeAspect="1"/>
            </p:cNvPicPr>
            <p:nvPr/>
          </p:nvPicPr>
          <p:blipFill>
            <a:blip r:embed="rId12">
              <a:extLst>
                <a:ext uri="{96DAC541-7B7A-43D3-8B79-37D633B846F1}">
                  <asvg:svgBlip xmlns:asvg="http://schemas.microsoft.com/office/drawing/2016/SVG/main" r:embed="rId13"/>
                </a:ext>
              </a:extLst>
            </a:blip>
            <a:srcRect/>
            <a:stretch/>
          </p:blipFill>
          <p:spPr>
            <a:xfrm>
              <a:off x="2775200" y="3316465"/>
              <a:ext cx="914400" cy="914400"/>
            </a:xfrm>
            <a:prstGeom prst="rect">
              <a:avLst/>
            </a:prstGeom>
          </p:spPr>
        </p:pic>
      </p:grpSp>
      <p:sp>
        <p:nvSpPr>
          <p:cNvPr id="14" name="TextBox 13">
            <a:extLst>
              <a:ext uri="{FF2B5EF4-FFF2-40B4-BE49-F238E27FC236}">
                <a16:creationId xmlns:a16="http://schemas.microsoft.com/office/drawing/2014/main" id="{16CB3F6E-D68D-6456-C39B-A3CA2257E017}"/>
              </a:ext>
            </a:extLst>
          </p:cNvPr>
          <p:cNvSpPr txBox="1"/>
          <p:nvPr/>
        </p:nvSpPr>
        <p:spPr>
          <a:xfrm>
            <a:off x="4724400" y="3534879"/>
            <a:ext cx="6096000" cy="2031325"/>
          </a:xfrm>
          <a:prstGeom prst="rect">
            <a:avLst/>
          </a:prstGeom>
          <a:noFill/>
        </p:spPr>
        <p:txBody>
          <a:bodyPr wrap="square">
            <a:spAutoFit/>
          </a:bodyPr>
          <a:lstStyle/>
          <a:p>
            <a:pPr marL="514350" indent="-514350">
              <a:buFont typeface="+mj-lt"/>
              <a:buAutoNum type="arabicPeriod"/>
            </a:pPr>
            <a:r>
              <a:rPr lang="en-US" b="1" dirty="0"/>
              <a:t>Usage Goals</a:t>
            </a:r>
            <a:r>
              <a:rPr lang="en-US" dirty="0"/>
              <a:t>: Goals with immediate relevance for end users which serve as basis for inference of user requirements</a:t>
            </a:r>
          </a:p>
          <a:p>
            <a:pPr marL="514350" indent="-514350">
              <a:buFont typeface="+mj-lt"/>
              <a:buAutoNum type="arabicPeriod"/>
            </a:pPr>
            <a:r>
              <a:rPr lang="en-US" b="1" dirty="0"/>
              <a:t>System Goals</a:t>
            </a:r>
            <a:r>
              <a:rPr lang="en-US" dirty="0"/>
              <a:t>: Goals directed at system properties and capabilities (typically quality, i.e., non-functional </a:t>
            </a:r>
          </a:p>
          <a:p>
            <a:pPr marL="514350" indent="-514350">
              <a:buFont typeface="+mj-lt"/>
              <a:buAutoNum type="arabicPeriod"/>
            </a:pPr>
            <a:r>
              <a:rPr lang="en-US" b="1" dirty="0"/>
              <a:t>Business Goals</a:t>
            </a:r>
            <a:r>
              <a:rPr lang="en-US" dirty="0"/>
              <a:t>: All organization-specific (strategic) goals with relevance to the project</a:t>
            </a:r>
          </a:p>
        </p:txBody>
      </p:sp>
    </p:spTree>
    <p:extLst>
      <p:ext uri="{BB962C8B-B14F-4D97-AF65-F5344CB8AC3E}">
        <p14:creationId xmlns:p14="http://schemas.microsoft.com/office/powerpoint/2010/main" val="37936806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6BC43-9196-6771-E737-254E0524F77B}"/>
              </a:ext>
            </a:extLst>
          </p:cNvPr>
          <p:cNvSpPr>
            <a:spLocks noGrp="1"/>
          </p:cNvSpPr>
          <p:nvPr>
            <p:ph type="title"/>
          </p:nvPr>
        </p:nvSpPr>
        <p:spPr/>
        <p:txBody>
          <a:bodyPr/>
          <a:lstStyle/>
          <a:p>
            <a:r>
              <a:rPr lang="en-GB" dirty="0"/>
              <a:t>Goal Modelling</a:t>
            </a:r>
            <a:endParaRPr lang="en-SE" dirty="0"/>
          </a:p>
        </p:txBody>
      </p:sp>
      <p:sp>
        <p:nvSpPr>
          <p:cNvPr id="4" name="Date Placeholder 3">
            <a:extLst>
              <a:ext uri="{FF2B5EF4-FFF2-40B4-BE49-F238E27FC236}">
                <a16:creationId xmlns:a16="http://schemas.microsoft.com/office/drawing/2014/main" id="{F646D1F8-3B4B-90B5-1978-1A33AF6B0F15}"/>
              </a:ext>
            </a:extLst>
          </p:cNvPr>
          <p:cNvSpPr>
            <a:spLocks noGrp="1"/>
          </p:cNvSpPr>
          <p:nvPr>
            <p:ph type="dt" sz="half" idx="10"/>
          </p:nvPr>
        </p:nvSpPr>
        <p:spPr/>
        <p:txBody>
          <a:bodyPr/>
          <a:lstStyle/>
          <a:p>
            <a:fld id="{9F87766E-FF20-450A-9CE5-724BF83D9548}" type="datetime1">
              <a:rPr lang="de-DE" smtClean="0"/>
              <a:t>11.06.2025</a:t>
            </a:fld>
            <a:endParaRPr lang="en-SE"/>
          </a:p>
        </p:txBody>
      </p:sp>
      <p:sp>
        <p:nvSpPr>
          <p:cNvPr id="5" name="Footer Placeholder 4">
            <a:extLst>
              <a:ext uri="{FF2B5EF4-FFF2-40B4-BE49-F238E27FC236}">
                <a16:creationId xmlns:a16="http://schemas.microsoft.com/office/drawing/2014/main" id="{93A8FD7E-08EA-3E62-2296-D8815EF195FE}"/>
              </a:ext>
            </a:extLst>
          </p:cNvPr>
          <p:cNvSpPr>
            <a:spLocks noGrp="1"/>
          </p:cNvSpPr>
          <p:nvPr>
            <p:ph type="ftr" sz="quarter" idx="11"/>
          </p:nvPr>
        </p:nvSpPr>
        <p:spPr/>
        <p:txBody>
          <a:bodyPr/>
          <a:lstStyle/>
          <a:p>
            <a:r>
              <a:rPr lang="en-US"/>
              <a:t>Requirements Engineering Fundamentals</a:t>
            </a:r>
            <a:endParaRPr lang="en-SE"/>
          </a:p>
        </p:txBody>
      </p:sp>
      <p:sp>
        <p:nvSpPr>
          <p:cNvPr id="6" name="Slide Number Placeholder 5">
            <a:extLst>
              <a:ext uri="{FF2B5EF4-FFF2-40B4-BE49-F238E27FC236}">
                <a16:creationId xmlns:a16="http://schemas.microsoft.com/office/drawing/2014/main" id="{3B6DA2B2-9DAA-354A-7012-C7B752707647}"/>
              </a:ext>
            </a:extLst>
          </p:cNvPr>
          <p:cNvSpPr>
            <a:spLocks noGrp="1"/>
          </p:cNvSpPr>
          <p:nvPr>
            <p:ph type="sldNum" sz="quarter" idx="12"/>
          </p:nvPr>
        </p:nvSpPr>
        <p:spPr/>
        <p:txBody>
          <a:bodyPr/>
          <a:lstStyle/>
          <a:p>
            <a:fld id="{5DE25AE5-FEAD-441B-BB85-3E3BABBF875D}" type="slidenum">
              <a:rPr lang="en-SE" smtClean="0"/>
              <a:t>27</a:t>
            </a:fld>
            <a:endParaRPr lang="en-SE"/>
          </a:p>
        </p:txBody>
      </p:sp>
      <p:cxnSp>
        <p:nvCxnSpPr>
          <p:cNvPr id="7" name="Straight Arrow Connector 5">
            <a:extLst>
              <a:ext uri="{FF2B5EF4-FFF2-40B4-BE49-F238E27FC236}">
                <a16:creationId xmlns:a16="http://schemas.microsoft.com/office/drawing/2014/main" id="{D3E86181-7FBA-D083-5941-B2BA975D2BEB}"/>
              </a:ext>
            </a:extLst>
          </p:cNvPr>
          <p:cNvCxnSpPr>
            <a:cxnSpLocks/>
            <a:stCxn id="32" idx="0"/>
            <a:endCxn id="35" idx="0"/>
          </p:cNvCxnSpPr>
          <p:nvPr/>
        </p:nvCxnSpPr>
        <p:spPr>
          <a:xfrm rot="5400000" flipH="1" flipV="1">
            <a:off x="6196457" y="-847569"/>
            <a:ext cx="7460" cy="6989896"/>
          </a:xfrm>
          <a:prstGeom prst="bentConnector3">
            <a:avLst>
              <a:gd name="adj1" fmla="val 3164343"/>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8" name="Flowchart: Alternate Process 7">
            <a:extLst>
              <a:ext uri="{FF2B5EF4-FFF2-40B4-BE49-F238E27FC236}">
                <a16:creationId xmlns:a16="http://schemas.microsoft.com/office/drawing/2014/main" id="{F69FB3FD-2FE5-E876-95E1-087A64787F69}"/>
              </a:ext>
            </a:extLst>
          </p:cNvPr>
          <p:cNvSpPr/>
          <p:nvPr/>
        </p:nvSpPr>
        <p:spPr>
          <a:xfrm>
            <a:off x="1793081" y="1918691"/>
            <a:ext cx="1863635" cy="708070"/>
          </a:xfrm>
          <a:prstGeom prst="flowChartAlternateProcess">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Generate revenue</a:t>
            </a:r>
          </a:p>
        </p:txBody>
      </p:sp>
      <p:sp>
        <p:nvSpPr>
          <p:cNvPr id="9" name="Flowchart: Alternate Process 8">
            <a:extLst>
              <a:ext uri="{FF2B5EF4-FFF2-40B4-BE49-F238E27FC236}">
                <a16:creationId xmlns:a16="http://schemas.microsoft.com/office/drawing/2014/main" id="{651CF5CF-2991-2596-616C-AC7582EFF10D}"/>
              </a:ext>
            </a:extLst>
          </p:cNvPr>
          <p:cNvSpPr/>
          <p:nvPr/>
        </p:nvSpPr>
        <p:spPr>
          <a:xfrm>
            <a:off x="5090260" y="1919666"/>
            <a:ext cx="1863635" cy="708070"/>
          </a:xfrm>
          <a:prstGeom prst="flowChartAlternateProcess">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Protect private data</a:t>
            </a:r>
          </a:p>
        </p:txBody>
      </p:sp>
      <p:sp>
        <p:nvSpPr>
          <p:cNvPr id="10" name="Flowchart: Alternate Process 9">
            <a:extLst>
              <a:ext uri="{FF2B5EF4-FFF2-40B4-BE49-F238E27FC236}">
                <a16:creationId xmlns:a16="http://schemas.microsoft.com/office/drawing/2014/main" id="{14A62664-5912-21C6-3925-12223095D701}"/>
              </a:ext>
            </a:extLst>
          </p:cNvPr>
          <p:cNvSpPr/>
          <p:nvPr/>
        </p:nvSpPr>
        <p:spPr>
          <a:xfrm>
            <a:off x="8763316" y="1909042"/>
            <a:ext cx="1863635" cy="708070"/>
          </a:xfrm>
          <a:prstGeom prst="flowChartAlternateProcess">
            <a:avLst/>
          </a:prstGeom>
          <a:solidFill>
            <a:schemeClr val="tx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Contact skilled developers</a:t>
            </a:r>
          </a:p>
        </p:txBody>
      </p:sp>
      <p:sp>
        <p:nvSpPr>
          <p:cNvPr id="11" name="Flowchart: Alternate Process 10">
            <a:extLst>
              <a:ext uri="{FF2B5EF4-FFF2-40B4-BE49-F238E27FC236}">
                <a16:creationId xmlns:a16="http://schemas.microsoft.com/office/drawing/2014/main" id="{548148F3-E809-5119-5DAF-3A677EA74B0A}"/>
              </a:ext>
            </a:extLst>
          </p:cNvPr>
          <p:cNvSpPr/>
          <p:nvPr/>
        </p:nvSpPr>
        <p:spPr>
          <a:xfrm>
            <a:off x="3012558" y="5653826"/>
            <a:ext cx="1863635" cy="708070"/>
          </a:xfrm>
          <a:prstGeom prst="flowChartAlternateProcess">
            <a:avLst/>
          </a:prstGeom>
          <a:solidFill>
            <a:schemeClr val="tx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Receive help for coding tasks</a:t>
            </a:r>
          </a:p>
        </p:txBody>
      </p:sp>
      <p:sp>
        <p:nvSpPr>
          <p:cNvPr id="12" name="Flowchart: Alternate Process 11">
            <a:extLst>
              <a:ext uri="{FF2B5EF4-FFF2-40B4-BE49-F238E27FC236}">
                <a16:creationId xmlns:a16="http://schemas.microsoft.com/office/drawing/2014/main" id="{7F62DDB7-715E-E3CA-2556-39ECAD519F27}"/>
              </a:ext>
            </a:extLst>
          </p:cNvPr>
          <p:cNvSpPr/>
          <p:nvPr/>
        </p:nvSpPr>
        <p:spPr>
          <a:xfrm>
            <a:off x="5096539" y="5653826"/>
            <a:ext cx="1863635" cy="708070"/>
          </a:xfrm>
          <a:prstGeom prst="flowChartAlternateProcess">
            <a:avLst/>
          </a:prstGeom>
          <a:solidFill>
            <a:schemeClr val="tx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Show skills on coding tasks</a:t>
            </a:r>
          </a:p>
        </p:txBody>
      </p:sp>
      <p:sp>
        <p:nvSpPr>
          <p:cNvPr id="13" name="Flowchart: Alternate Process 12">
            <a:extLst>
              <a:ext uri="{FF2B5EF4-FFF2-40B4-BE49-F238E27FC236}">
                <a16:creationId xmlns:a16="http://schemas.microsoft.com/office/drawing/2014/main" id="{B01F8CE1-3587-9760-560F-8B9FC62013CA}"/>
              </a:ext>
            </a:extLst>
          </p:cNvPr>
          <p:cNvSpPr/>
          <p:nvPr/>
        </p:nvSpPr>
        <p:spPr>
          <a:xfrm>
            <a:off x="7066880" y="5655729"/>
            <a:ext cx="1863635" cy="708070"/>
          </a:xfrm>
          <a:prstGeom prst="flowChartAlternateProcess">
            <a:avLst/>
          </a:prstGeom>
          <a:solidFill>
            <a:schemeClr val="tx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Show skills on review tasks</a:t>
            </a:r>
          </a:p>
        </p:txBody>
      </p:sp>
      <p:grpSp>
        <p:nvGrpSpPr>
          <p:cNvPr id="14" name="Group 13">
            <a:extLst>
              <a:ext uri="{FF2B5EF4-FFF2-40B4-BE49-F238E27FC236}">
                <a16:creationId xmlns:a16="http://schemas.microsoft.com/office/drawing/2014/main" id="{1BEE885D-790C-057A-7D9B-ABE1D92D1EB3}"/>
              </a:ext>
            </a:extLst>
          </p:cNvPr>
          <p:cNvGrpSpPr/>
          <p:nvPr/>
        </p:nvGrpSpPr>
        <p:grpSpPr>
          <a:xfrm>
            <a:off x="5573728" y="2647561"/>
            <a:ext cx="914400" cy="1165272"/>
            <a:chOff x="4391796" y="3672621"/>
            <a:chExt cx="914400" cy="1165272"/>
          </a:xfrm>
        </p:grpSpPr>
        <p:pic>
          <p:nvPicPr>
            <p:cNvPr id="15" name="Graphic 14" descr="User with solid fill">
              <a:extLst>
                <a:ext uri="{FF2B5EF4-FFF2-40B4-BE49-F238E27FC236}">
                  <a16:creationId xmlns:a16="http://schemas.microsoft.com/office/drawing/2014/main" id="{3F91848E-B2A1-231B-7E23-A7FA32B3B7E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91796" y="3672621"/>
              <a:ext cx="914400" cy="914400"/>
            </a:xfrm>
            <a:prstGeom prst="rect">
              <a:avLst/>
            </a:prstGeom>
          </p:spPr>
        </p:pic>
        <p:sp>
          <p:nvSpPr>
            <p:cNvPr id="16" name="TextBox 15">
              <a:extLst>
                <a:ext uri="{FF2B5EF4-FFF2-40B4-BE49-F238E27FC236}">
                  <a16:creationId xmlns:a16="http://schemas.microsoft.com/office/drawing/2014/main" id="{CF1277C4-4BDE-0BC9-D33F-846B524D0CC2}"/>
                </a:ext>
              </a:extLst>
            </p:cNvPr>
            <p:cNvSpPr txBox="1"/>
            <p:nvPr/>
          </p:nvSpPr>
          <p:spPr>
            <a:xfrm>
              <a:off x="4441592" y="4468561"/>
              <a:ext cx="809668" cy="369332"/>
            </a:xfrm>
            <a:prstGeom prst="rect">
              <a:avLst/>
            </a:prstGeom>
            <a:noFill/>
          </p:spPr>
          <p:txBody>
            <a:bodyPr wrap="square" rtlCol="0">
              <a:spAutoFit/>
            </a:bodyPr>
            <a:lstStyle/>
            <a:p>
              <a:pPr algn="ctr"/>
              <a:r>
                <a:rPr lang="en-US" dirty="0"/>
                <a:t>User</a:t>
              </a:r>
            </a:p>
          </p:txBody>
        </p:sp>
      </p:grpSp>
      <p:grpSp>
        <p:nvGrpSpPr>
          <p:cNvPr id="17" name="Group 16">
            <a:extLst>
              <a:ext uri="{FF2B5EF4-FFF2-40B4-BE49-F238E27FC236}">
                <a16:creationId xmlns:a16="http://schemas.microsoft.com/office/drawing/2014/main" id="{4F7479B8-CB51-AF08-423E-C17265F71290}"/>
              </a:ext>
            </a:extLst>
          </p:cNvPr>
          <p:cNvGrpSpPr/>
          <p:nvPr/>
        </p:nvGrpSpPr>
        <p:grpSpPr>
          <a:xfrm>
            <a:off x="2960308" y="4224345"/>
            <a:ext cx="1968137" cy="1196975"/>
            <a:chOff x="3864927" y="3672621"/>
            <a:chExt cx="1968137" cy="1196975"/>
          </a:xfrm>
        </p:grpSpPr>
        <p:pic>
          <p:nvPicPr>
            <p:cNvPr id="18" name="Graphic 17" descr="User with solid fill">
              <a:extLst>
                <a:ext uri="{FF2B5EF4-FFF2-40B4-BE49-F238E27FC236}">
                  <a16:creationId xmlns:a16="http://schemas.microsoft.com/office/drawing/2014/main" id="{0182465C-013A-1963-6DF5-2887A157D0E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91796" y="3672621"/>
              <a:ext cx="914400" cy="914400"/>
            </a:xfrm>
            <a:prstGeom prst="rect">
              <a:avLst/>
            </a:prstGeom>
          </p:spPr>
        </p:pic>
        <p:sp>
          <p:nvSpPr>
            <p:cNvPr id="19" name="TextBox 18">
              <a:extLst>
                <a:ext uri="{FF2B5EF4-FFF2-40B4-BE49-F238E27FC236}">
                  <a16:creationId xmlns:a16="http://schemas.microsoft.com/office/drawing/2014/main" id="{BC40FEE5-20DF-7118-4208-3E903734234B}"/>
                </a:ext>
              </a:extLst>
            </p:cNvPr>
            <p:cNvSpPr txBox="1"/>
            <p:nvPr/>
          </p:nvSpPr>
          <p:spPr>
            <a:xfrm>
              <a:off x="3864927" y="4500264"/>
              <a:ext cx="1968137" cy="369332"/>
            </a:xfrm>
            <a:prstGeom prst="rect">
              <a:avLst/>
            </a:prstGeom>
            <a:noFill/>
          </p:spPr>
          <p:txBody>
            <a:bodyPr wrap="square" rtlCol="0">
              <a:spAutoFit/>
            </a:bodyPr>
            <a:lstStyle/>
            <a:p>
              <a:pPr algn="ctr"/>
              <a:r>
                <a:rPr lang="en-US" dirty="0"/>
                <a:t>Problem-submitter</a:t>
              </a:r>
            </a:p>
          </p:txBody>
        </p:sp>
      </p:grpSp>
      <p:grpSp>
        <p:nvGrpSpPr>
          <p:cNvPr id="20" name="Group 19">
            <a:extLst>
              <a:ext uri="{FF2B5EF4-FFF2-40B4-BE49-F238E27FC236}">
                <a16:creationId xmlns:a16="http://schemas.microsoft.com/office/drawing/2014/main" id="{34CB37BD-D2EE-65DA-1BE6-77AE83EF2057}"/>
              </a:ext>
            </a:extLst>
          </p:cNvPr>
          <p:cNvGrpSpPr/>
          <p:nvPr/>
        </p:nvGrpSpPr>
        <p:grpSpPr>
          <a:xfrm>
            <a:off x="5000684" y="4191901"/>
            <a:ext cx="1968137" cy="1196975"/>
            <a:chOff x="3864927" y="3672621"/>
            <a:chExt cx="1968137" cy="1196975"/>
          </a:xfrm>
        </p:grpSpPr>
        <p:pic>
          <p:nvPicPr>
            <p:cNvPr id="21" name="Graphic 20" descr="User with solid fill">
              <a:extLst>
                <a:ext uri="{FF2B5EF4-FFF2-40B4-BE49-F238E27FC236}">
                  <a16:creationId xmlns:a16="http://schemas.microsoft.com/office/drawing/2014/main" id="{7EC46D6B-64D3-C2D3-697D-31EC56477A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35401" y="3672621"/>
              <a:ext cx="914400" cy="914400"/>
            </a:xfrm>
            <a:prstGeom prst="rect">
              <a:avLst/>
            </a:prstGeom>
          </p:spPr>
        </p:pic>
        <p:sp>
          <p:nvSpPr>
            <p:cNvPr id="22" name="TextBox 21">
              <a:extLst>
                <a:ext uri="{FF2B5EF4-FFF2-40B4-BE49-F238E27FC236}">
                  <a16:creationId xmlns:a16="http://schemas.microsoft.com/office/drawing/2014/main" id="{51A25A09-A1CA-00BA-E249-6E2B04A8B10E}"/>
                </a:ext>
              </a:extLst>
            </p:cNvPr>
            <p:cNvSpPr txBox="1"/>
            <p:nvPr/>
          </p:nvSpPr>
          <p:spPr>
            <a:xfrm>
              <a:off x="3864927" y="4500264"/>
              <a:ext cx="1968137" cy="369332"/>
            </a:xfrm>
            <a:prstGeom prst="rect">
              <a:avLst/>
            </a:prstGeom>
            <a:noFill/>
          </p:spPr>
          <p:txBody>
            <a:bodyPr wrap="square" rtlCol="0">
              <a:spAutoFit/>
            </a:bodyPr>
            <a:lstStyle/>
            <a:p>
              <a:pPr algn="ctr"/>
              <a:r>
                <a:rPr lang="en-US" dirty="0"/>
                <a:t>Solution-submitter</a:t>
              </a:r>
            </a:p>
          </p:txBody>
        </p:sp>
      </p:grpSp>
      <p:grpSp>
        <p:nvGrpSpPr>
          <p:cNvPr id="23" name="Group 22">
            <a:extLst>
              <a:ext uri="{FF2B5EF4-FFF2-40B4-BE49-F238E27FC236}">
                <a16:creationId xmlns:a16="http://schemas.microsoft.com/office/drawing/2014/main" id="{F2489A06-B688-33E8-D042-1DB1FF593247}"/>
              </a:ext>
            </a:extLst>
          </p:cNvPr>
          <p:cNvGrpSpPr/>
          <p:nvPr/>
        </p:nvGrpSpPr>
        <p:grpSpPr>
          <a:xfrm>
            <a:off x="7014630" y="4224345"/>
            <a:ext cx="1968137" cy="1164531"/>
            <a:chOff x="3864561" y="3707461"/>
            <a:chExt cx="1968137" cy="1164531"/>
          </a:xfrm>
        </p:grpSpPr>
        <p:pic>
          <p:nvPicPr>
            <p:cNvPr id="24" name="Graphic 23" descr="User with solid fill">
              <a:extLst>
                <a:ext uri="{FF2B5EF4-FFF2-40B4-BE49-F238E27FC236}">
                  <a16:creationId xmlns:a16="http://schemas.microsoft.com/office/drawing/2014/main" id="{34D175CA-B90B-2813-F820-21F49014308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91796" y="3707461"/>
              <a:ext cx="914400" cy="914400"/>
            </a:xfrm>
            <a:prstGeom prst="rect">
              <a:avLst/>
            </a:prstGeom>
          </p:spPr>
        </p:pic>
        <p:sp>
          <p:nvSpPr>
            <p:cNvPr id="25" name="TextBox 24">
              <a:extLst>
                <a:ext uri="{FF2B5EF4-FFF2-40B4-BE49-F238E27FC236}">
                  <a16:creationId xmlns:a16="http://schemas.microsoft.com/office/drawing/2014/main" id="{1416F8DF-6698-570C-636B-FB8D3F799B6A}"/>
                </a:ext>
              </a:extLst>
            </p:cNvPr>
            <p:cNvSpPr txBox="1"/>
            <p:nvPr/>
          </p:nvSpPr>
          <p:spPr>
            <a:xfrm>
              <a:off x="3864561" y="4502660"/>
              <a:ext cx="1968137" cy="369332"/>
            </a:xfrm>
            <a:prstGeom prst="rect">
              <a:avLst/>
            </a:prstGeom>
            <a:noFill/>
          </p:spPr>
          <p:txBody>
            <a:bodyPr wrap="square" rtlCol="0">
              <a:spAutoFit/>
            </a:bodyPr>
            <a:lstStyle/>
            <a:p>
              <a:pPr algn="ctr"/>
              <a:r>
                <a:rPr lang="en-US" dirty="0"/>
                <a:t>Reviewer</a:t>
              </a:r>
            </a:p>
          </p:txBody>
        </p:sp>
      </p:grpSp>
      <p:cxnSp>
        <p:nvCxnSpPr>
          <p:cNvPr id="26" name="Straight Arrow Connector 25">
            <a:extLst>
              <a:ext uri="{FF2B5EF4-FFF2-40B4-BE49-F238E27FC236}">
                <a16:creationId xmlns:a16="http://schemas.microsoft.com/office/drawing/2014/main" id="{34E73CD8-E5EF-44B9-5B7C-7B8B879389D8}"/>
              </a:ext>
            </a:extLst>
          </p:cNvPr>
          <p:cNvCxnSpPr>
            <a:cxnSpLocks/>
            <a:stCxn id="32" idx="3"/>
            <a:endCxn id="15" idx="1"/>
          </p:cNvCxnSpPr>
          <p:nvPr/>
        </p:nvCxnSpPr>
        <p:spPr>
          <a:xfrm flipV="1">
            <a:off x="3162439" y="3104761"/>
            <a:ext cx="2411289" cy="3548"/>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3DBD118-E4D7-D975-782A-9FD09E97A6E7}"/>
              </a:ext>
            </a:extLst>
          </p:cNvPr>
          <p:cNvCxnSpPr>
            <a:cxnSpLocks/>
            <a:stCxn id="35" idx="1"/>
            <a:endCxn id="15" idx="3"/>
          </p:cNvCxnSpPr>
          <p:nvPr/>
        </p:nvCxnSpPr>
        <p:spPr>
          <a:xfrm flipH="1">
            <a:off x="6488128" y="3100849"/>
            <a:ext cx="2749807" cy="3912"/>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34">
            <a:extLst>
              <a:ext uri="{FF2B5EF4-FFF2-40B4-BE49-F238E27FC236}">
                <a16:creationId xmlns:a16="http://schemas.microsoft.com/office/drawing/2014/main" id="{5F3A203C-93EF-8F6D-B3BF-8C79240A92D0}"/>
              </a:ext>
            </a:extLst>
          </p:cNvPr>
          <p:cNvCxnSpPr>
            <a:cxnSpLocks/>
            <a:stCxn id="18" idx="0"/>
            <a:endCxn id="16" idx="2"/>
          </p:cNvCxnSpPr>
          <p:nvPr/>
        </p:nvCxnSpPr>
        <p:spPr>
          <a:xfrm rot="5400000" flipH="1" flipV="1">
            <a:off x="4780611" y="2976599"/>
            <a:ext cx="411512" cy="208398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9CA72E3-F7F6-33AA-D74D-1EC9B3FD133B}"/>
              </a:ext>
            </a:extLst>
          </p:cNvPr>
          <p:cNvCxnSpPr>
            <a:cxnSpLocks/>
            <a:stCxn id="21" idx="0"/>
            <a:endCxn id="16" idx="2"/>
          </p:cNvCxnSpPr>
          <p:nvPr/>
        </p:nvCxnSpPr>
        <p:spPr>
          <a:xfrm flipV="1">
            <a:off x="6028358" y="3812833"/>
            <a:ext cx="0" cy="379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34">
            <a:extLst>
              <a:ext uri="{FF2B5EF4-FFF2-40B4-BE49-F238E27FC236}">
                <a16:creationId xmlns:a16="http://schemas.microsoft.com/office/drawing/2014/main" id="{1D088CB0-C121-47D7-66B4-32587C9620DE}"/>
              </a:ext>
            </a:extLst>
          </p:cNvPr>
          <p:cNvCxnSpPr>
            <a:cxnSpLocks/>
            <a:stCxn id="24" idx="0"/>
            <a:endCxn id="16" idx="2"/>
          </p:cNvCxnSpPr>
          <p:nvPr/>
        </p:nvCxnSpPr>
        <p:spPr>
          <a:xfrm rot="16200000" flipV="1">
            <a:off x="6807956" y="3033235"/>
            <a:ext cx="411512" cy="197070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8F4CBEB9-A15B-3E6E-FD90-DA29CAD364AC}"/>
              </a:ext>
            </a:extLst>
          </p:cNvPr>
          <p:cNvGrpSpPr/>
          <p:nvPr/>
        </p:nvGrpSpPr>
        <p:grpSpPr>
          <a:xfrm>
            <a:off x="1909609" y="2651109"/>
            <a:ext cx="1591259" cy="1165272"/>
            <a:chOff x="4053366" y="3672621"/>
            <a:chExt cx="1591259" cy="1165272"/>
          </a:xfrm>
        </p:grpSpPr>
        <p:pic>
          <p:nvPicPr>
            <p:cNvPr id="32" name="Graphic 31" descr="Users with solid fill">
              <a:extLst>
                <a:ext uri="{FF2B5EF4-FFF2-40B4-BE49-F238E27FC236}">
                  <a16:creationId xmlns:a16="http://schemas.microsoft.com/office/drawing/2014/main" id="{BA83E714-9AE7-E37D-DC85-A6AB38E0EDAE}"/>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4391796" y="3672621"/>
              <a:ext cx="914400" cy="914400"/>
            </a:xfrm>
            <a:prstGeom prst="rect">
              <a:avLst/>
            </a:prstGeom>
          </p:spPr>
        </p:pic>
        <p:sp>
          <p:nvSpPr>
            <p:cNvPr id="33" name="TextBox 32">
              <a:extLst>
                <a:ext uri="{FF2B5EF4-FFF2-40B4-BE49-F238E27FC236}">
                  <a16:creationId xmlns:a16="http://schemas.microsoft.com/office/drawing/2014/main" id="{F93804C7-249B-6DB4-4A21-12C79774C5FA}"/>
                </a:ext>
              </a:extLst>
            </p:cNvPr>
            <p:cNvSpPr txBox="1"/>
            <p:nvPr/>
          </p:nvSpPr>
          <p:spPr>
            <a:xfrm>
              <a:off x="4053366" y="4468561"/>
              <a:ext cx="1591259" cy="369332"/>
            </a:xfrm>
            <a:prstGeom prst="rect">
              <a:avLst/>
            </a:prstGeom>
            <a:noFill/>
          </p:spPr>
          <p:txBody>
            <a:bodyPr wrap="square" rtlCol="0">
              <a:spAutoFit/>
            </a:bodyPr>
            <a:lstStyle/>
            <a:p>
              <a:pPr algn="ctr"/>
              <a:r>
                <a:rPr lang="en-US" dirty="0" err="1"/>
                <a:t>TechStack</a:t>
              </a:r>
              <a:r>
                <a:rPr lang="en-US" dirty="0"/>
                <a:t> Inc.</a:t>
              </a:r>
            </a:p>
          </p:txBody>
        </p:sp>
      </p:grpSp>
      <p:grpSp>
        <p:nvGrpSpPr>
          <p:cNvPr id="34" name="Group 33">
            <a:extLst>
              <a:ext uri="{FF2B5EF4-FFF2-40B4-BE49-F238E27FC236}">
                <a16:creationId xmlns:a16="http://schemas.microsoft.com/office/drawing/2014/main" id="{6CEFFF63-7465-5714-BB8E-1653DB67FD47}"/>
              </a:ext>
            </a:extLst>
          </p:cNvPr>
          <p:cNvGrpSpPr/>
          <p:nvPr/>
        </p:nvGrpSpPr>
        <p:grpSpPr>
          <a:xfrm>
            <a:off x="8899505" y="2643649"/>
            <a:ext cx="1591259" cy="1719270"/>
            <a:chOff x="4053366" y="3672621"/>
            <a:chExt cx="1591259" cy="1719270"/>
          </a:xfrm>
        </p:grpSpPr>
        <p:pic>
          <p:nvPicPr>
            <p:cNvPr id="35" name="Graphic 34" descr="Users with solid fill">
              <a:extLst>
                <a:ext uri="{FF2B5EF4-FFF2-40B4-BE49-F238E27FC236}">
                  <a16:creationId xmlns:a16="http://schemas.microsoft.com/office/drawing/2014/main" id="{6567E6AA-D03B-DAE6-2C4D-0381D46883F5}"/>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4391796" y="3672621"/>
              <a:ext cx="914400" cy="914400"/>
            </a:xfrm>
            <a:prstGeom prst="rect">
              <a:avLst/>
            </a:prstGeom>
          </p:spPr>
        </p:pic>
        <p:sp>
          <p:nvSpPr>
            <p:cNvPr id="36" name="TextBox 35">
              <a:extLst>
                <a:ext uri="{FF2B5EF4-FFF2-40B4-BE49-F238E27FC236}">
                  <a16:creationId xmlns:a16="http://schemas.microsoft.com/office/drawing/2014/main" id="{716237A5-865E-2884-A8FF-AB5B386272E3}"/>
                </a:ext>
              </a:extLst>
            </p:cNvPr>
            <p:cNvSpPr txBox="1"/>
            <p:nvPr/>
          </p:nvSpPr>
          <p:spPr>
            <a:xfrm>
              <a:off x="4053366" y="4468561"/>
              <a:ext cx="1591259" cy="923330"/>
            </a:xfrm>
            <a:prstGeom prst="rect">
              <a:avLst/>
            </a:prstGeom>
            <a:noFill/>
          </p:spPr>
          <p:txBody>
            <a:bodyPr wrap="square" rtlCol="0">
              <a:spAutoFit/>
            </a:bodyPr>
            <a:lstStyle/>
            <a:p>
              <a:pPr algn="ctr"/>
              <a:r>
                <a:rPr lang="en-US" dirty="0"/>
                <a:t>Software Development Companies</a:t>
              </a:r>
            </a:p>
          </p:txBody>
        </p:sp>
      </p:grpSp>
      <p:grpSp>
        <p:nvGrpSpPr>
          <p:cNvPr id="49" name="Group 48">
            <a:extLst>
              <a:ext uri="{FF2B5EF4-FFF2-40B4-BE49-F238E27FC236}">
                <a16:creationId xmlns:a16="http://schemas.microsoft.com/office/drawing/2014/main" id="{B20D9467-8832-E804-6E9D-376248C99894}"/>
              </a:ext>
            </a:extLst>
          </p:cNvPr>
          <p:cNvGrpSpPr/>
          <p:nvPr/>
        </p:nvGrpSpPr>
        <p:grpSpPr>
          <a:xfrm>
            <a:off x="196379" y="2037457"/>
            <a:ext cx="540000" cy="540000"/>
            <a:chOff x="2692400" y="3233665"/>
            <a:chExt cx="1080000" cy="1080000"/>
          </a:xfrm>
        </p:grpSpPr>
        <p:sp>
          <p:nvSpPr>
            <p:cNvPr id="50" name="Oval 49">
              <a:extLst>
                <a:ext uri="{FF2B5EF4-FFF2-40B4-BE49-F238E27FC236}">
                  <a16:creationId xmlns:a16="http://schemas.microsoft.com/office/drawing/2014/main" id="{519706C2-0D50-C4EF-4F70-9AFF4AD46734}"/>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Graphic 50" descr="User with solid fill">
              <a:extLst>
                <a:ext uri="{FF2B5EF4-FFF2-40B4-BE49-F238E27FC236}">
                  <a16:creationId xmlns:a16="http://schemas.microsoft.com/office/drawing/2014/main" id="{84B9DC3F-244D-4E53-4723-F505D741921E}"/>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2775200" y="3316465"/>
              <a:ext cx="914400" cy="914400"/>
            </a:xfrm>
            <a:prstGeom prst="rect">
              <a:avLst/>
            </a:prstGeom>
          </p:spPr>
        </p:pic>
      </p:grpSp>
      <p:grpSp>
        <p:nvGrpSpPr>
          <p:cNvPr id="52" name="Group 51">
            <a:extLst>
              <a:ext uri="{FF2B5EF4-FFF2-40B4-BE49-F238E27FC236}">
                <a16:creationId xmlns:a16="http://schemas.microsoft.com/office/drawing/2014/main" id="{B9894969-FA14-D040-F443-E6A77A03D47D}"/>
              </a:ext>
            </a:extLst>
          </p:cNvPr>
          <p:cNvGrpSpPr/>
          <p:nvPr/>
        </p:nvGrpSpPr>
        <p:grpSpPr>
          <a:xfrm>
            <a:off x="196379" y="2785152"/>
            <a:ext cx="540000" cy="540000"/>
            <a:chOff x="2692400" y="3233665"/>
            <a:chExt cx="1080000" cy="1080000"/>
          </a:xfrm>
        </p:grpSpPr>
        <p:sp>
          <p:nvSpPr>
            <p:cNvPr id="53" name="Oval 52">
              <a:extLst>
                <a:ext uri="{FF2B5EF4-FFF2-40B4-BE49-F238E27FC236}">
                  <a16:creationId xmlns:a16="http://schemas.microsoft.com/office/drawing/2014/main" id="{C5E5D75C-EDA1-23D8-C8D4-2A2D96A60B1B}"/>
                </a:ext>
              </a:extLst>
            </p:cNvPr>
            <p:cNvSpPr/>
            <p:nvPr/>
          </p:nvSpPr>
          <p:spPr>
            <a:xfrm>
              <a:off x="2692400" y="3233665"/>
              <a:ext cx="1080000" cy="1080000"/>
            </a:xfrm>
            <a:prstGeom prst="ellipse">
              <a:avLst/>
            </a:prstGeom>
            <a:solidFill>
              <a:schemeClr val="tx2">
                <a:lumMod val="25000"/>
                <a:lumOff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4" name="Graphic 53" descr="Bullseye with solid fill">
              <a:extLst>
                <a:ext uri="{FF2B5EF4-FFF2-40B4-BE49-F238E27FC236}">
                  <a16:creationId xmlns:a16="http://schemas.microsoft.com/office/drawing/2014/main" id="{5FA3D8EF-3A9F-872D-86E6-29FE70CE1543}"/>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2775200" y="3316465"/>
              <a:ext cx="914400" cy="914400"/>
            </a:xfrm>
            <a:prstGeom prst="rect">
              <a:avLst/>
            </a:prstGeom>
          </p:spPr>
        </p:pic>
      </p:grpSp>
      <p:grpSp>
        <p:nvGrpSpPr>
          <p:cNvPr id="55" name="Group 54">
            <a:extLst>
              <a:ext uri="{FF2B5EF4-FFF2-40B4-BE49-F238E27FC236}">
                <a16:creationId xmlns:a16="http://schemas.microsoft.com/office/drawing/2014/main" id="{FCC912FA-4C61-A260-9FA5-0C4EEBEF5874}"/>
              </a:ext>
            </a:extLst>
          </p:cNvPr>
          <p:cNvGrpSpPr/>
          <p:nvPr/>
        </p:nvGrpSpPr>
        <p:grpSpPr>
          <a:xfrm>
            <a:off x="196379" y="3532847"/>
            <a:ext cx="540000" cy="540000"/>
            <a:chOff x="2692400" y="3233665"/>
            <a:chExt cx="1080000" cy="1080000"/>
          </a:xfrm>
        </p:grpSpPr>
        <p:sp>
          <p:nvSpPr>
            <p:cNvPr id="56" name="Oval 55">
              <a:extLst>
                <a:ext uri="{FF2B5EF4-FFF2-40B4-BE49-F238E27FC236}">
                  <a16:creationId xmlns:a16="http://schemas.microsoft.com/office/drawing/2014/main" id="{97D07D18-3E57-DA20-C3C9-C3E1705BA59E}"/>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Graphic 56" descr="Glasses with solid fill">
              <a:extLst>
                <a:ext uri="{FF2B5EF4-FFF2-40B4-BE49-F238E27FC236}">
                  <a16:creationId xmlns:a16="http://schemas.microsoft.com/office/drawing/2014/main" id="{40C07910-F49A-044F-7355-836B860D52B4}"/>
                </a:ext>
              </a:extLst>
            </p:cNvPr>
            <p:cNvPicPr>
              <a:picLocks noChangeAspect="1"/>
            </p:cNvPicPr>
            <p:nvPr/>
          </p:nvPicPr>
          <p:blipFill>
            <a:blip r:embed="rId11">
              <a:extLst>
                <a:ext uri="{96DAC541-7B7A-43D3-8B79-37D633B846F1}">
                  <asvg:svgBlip xmlns:asvg="http://schemas.microsoft.com/office/drawing/2016/SVG/main" r:embed="rId12"/>
                </a:ext>
              </a:extLst>
            </a:blip>
            <a:srcRect/>
            <a:stretch/>
          </p:blipFill>
          <p:spPr>
            <a:xfrm>
              <a:off x="2775200" y="3316465"/>
              <a:ext cx="914400" cy="914400"/>
            </a:xfrm>
            <a:prstGeom prst="rect">
              <a:avLst/>
            </a:prstGeom>
          </p:spPr>
        </p:pic>
      </p:grpSp>
      <p:grpSp>
        <p:nvGrpSpPr>
          <p:cNvPr id="58" name="Group 57">
            <a:extLst>
              <a:ext uri="{FF2B5EF4-FFF2-40B4-BE49-F238E27FC236}">
                <a16:creationId xmlns:a16="http://schemas.microsoft.com/office/drawing/2014/main" id="{5E78DB9E-9D3A-C248-807C-EA65D27CFDE1}"/>
              </a:ext>
            </a:extLst>
          </p:cNvPr>
          <p:cNvGrpSpPr/>
          <p:nvPr/>
        </p:nvGrpSpPr>
        <p:grpSpPr>
          <a:xfrm>
            <a:off x="196379" y="4280542"/>
            <a:ext cx="540000" cy="540000"/>
            <a:chOff x="2692400" y="3233665"/>
            <a:chExt cx="1080000" cy="1080000"/>
          </a:xfrm>
        </p:grpSpPr>
        <p:sp>
          <p:nvSpPr>
            <p:cNvPr id="59" name="Oval 58">
              <a:extLst>
                <a:ext uri="{FF2B5EF4-FFF2-40B4-BE49-F238E27FC236}">
                  <a16:creationId xmlns:a16="http://schemas.microsoft.com/office/drawing/2014/main" id="{7BB2287F-D2E6-B8AE-7F07-57BEA0F68068}"/>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Graphic 59" descr="Document with solid fill">
              <a:extLst>
                <a:ext uri="{FF2B5EF4-FFF2-40B4-BE49-F238E27FC236}">
                  <a16:creationId xmlns:a16="http://schemas.microsoft.com/office/drawing/2014/main" id="{C913081B-300F-AB5E-3833-9373E4226FE3}"/>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2775200" y="3316465"/>
              <a:ext cx="914400" cy="914400"/>
            </a:xfrm>
            <a:prstGeom prst="rect">
              <a:avLst/>
            </a:prstGeom>
          </p:spPr>
        </p:pic>
      </p:grpSp>
      <p:sp>
        <p:nvSpPr>
          <p:cNvPr id="3" name="Flowchart: Alternate Process 2">
            <a:extLst>
              <a:ext uri="{FF2B5EF4-FFF2-40B4-BE49-F238E27FC236}">
                <a16:creationId xmlns:a16="http://schemas.microsoft.com/office/drawing/2014/main" id="{9DC9DAFC-6833-8E8B-019F-B18C3C5F3E5A}"/>
              </a:ext>
            </a:extLst>
          </p:cNvPr>
          <p:cNvSpPr/>
          <p:nvPr/>
        </p:nvSpPr>
        <p:spPr>
          <a:xfrm>
            <a:off x="9784556" y="4815043"/>
            <a:ext cx="1863635" cy="409001"/>
          </a:xfrm>
          <a:prstGeom prst="flowChartAlternateProcess">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Business</a:t>
            </a:r>
          </a:p>
        </p:txBody>
      </p:sp>
      <p:sp>
        <p:nvSpPr>
          <p:cNvPr id="37" name="Flowchart: Alternate Process 36">
            <a:extLst>
              <a:ext uri="{FF2B5EF4-FFF2-40B4-BE49-F238E27FC236}">
                <a16:creationId xmlns:a16="http://schemas.microsoft.com/office/drawing/2014/main" id="{76729EC1-74AC-23A9-C94F-CDE5C12D4156}"/>
              </a:ext>
            </a:extLst>
          </p:cNvPr>
          <p:cNvSpPr/>
          <p:nvPr/>
        </p:nvSpPr>
        <p:spPr>
          <a:xfrm>
            <a:off x="9784555" y="5268505"/>
            <a:ext cx="1863635" cy="409001"/>
          </a:xfrm>
          <a:prstGeom prst="flowChartAlternateProcess">
            <a:avLst/>
          </a:prstGeom>
          <a:solidFill>
            <a:schemeClr val="tx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Usage</a:t>
            </a:r>
          </a:p>
        </p:txBody>
      </p:sp>
      <p:sp>
        <p:nvSpPr>
          <p:cNvPr id="38" name="Flowchart: Alternate Process 37">
            <a:extLst>
              <a:ext uri="{FF2B5EF4-FFF2-40B4-BE49-F238E27FC236}">
                <a16:creationId xmlns:a16="http://schemas.microsoft.com/office/drawing/2014/main" id="{123D10B0-CC20-B4CB-B477-94040FC7FA70}"/>
              </a:ext>
            </a:extLst>
          </p:cNvPr>
          <p:cNvSpPr/>
          <p:nvPr/>
        </p:nvSpPr>
        <p:spPr>
          <a:xfrm>
            <a:off x="9784555" y="5732478"/>
            <a:ext cx="1863635" cy="409001"/>
          </a:xfrm>
          <a:prstGeom prst="flowChartAlternateProcess">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System</a:t>
            </a:r>
          </a:p>
        </p:txBody>
      </p:sp>
    </p:spTree>
    <p:extLst>
      <p:ext uri="{BB962C8B-B14F-4D97-AF65-F5344CB8AC3E}">
        <p14:creationId xmlns:p14="http://schemas.microsoft.com/office/powerpoint/2010/main" val="27628279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DD1EA-B5FB-6737-4B3F-4371A6C073B4}"/>
              </a:ext>
            </a:extLst>
          </p:cNvPr>
          <p:cNvSpPr>
            <a:spLocks noGrp="1"/>
          </p:cNvSpPr>
          <p:nvPr>
            <p:ph type="title"/>
          </p:nvPr>
        </p:nvSpPr>
        <p:spPr/>
        <p:txBody>
          <a:bodyPr/>
          <a:lstStyle/>
          <a:p>
            <a:r>
              <a:rPr lang="en-GB" dirty="0"/>
              <a:t>Goal Refinement</a:t>
            </a:r>
            <a:endParaRPr lang="en-SE" dirty="0"/>
          </a:p>
        </p:txBody>
      </p:sp>
      <p:sp>
        <p:nvSpPr>
          <p:cNvPr id="3" name="Content Placeholder 2">
            <a:extLst>
              <a:ext uri="{FF2B5EF4-FFF2-40B4-BE49-F238E27FC236}">
                <a16:creationId xmlns:a16="http://schemas.microsoft.com/office/drawing/2014/main" id="{E3C23858-A637-9666-6C38-ADF7EE64D7F0}"/>
              </a:ext>
            </a:extLst>
          </p:cNvPr>
          <p:cNvSpPr>
            <a:spLocks noGrp="1"/>
          </p:cNvSpPr>
          <p:nvPr>
            <p:ph idx="1"/>
          </p:nvPr>
        </p:nvSpPr>
        <p:spPr/>
        <p:txBody>
          <a:bodyPr/>
          <a:lstStyle/>
          <a:p>
            <a:pPr marL="0" indent="0">
              <a:buNone/>
            </a:pPr>
            <a:r>
              <a:rPr lang="en-US" dirty="0"/>
              <a:t>Goals can be further </a:t>
            </a:r>
            <a:r>
              <a:rPr lang="en-US" b="1" dirty="0"/>
              <a:t>refined</a:t>
            </a:r>
            <a:r>
              <a:rPr lang="en-US" dirty="0"/>
              <a:t> with the following relations:</a:t>
            </a:r>
          </a:p>
          <a:p>
            <a:pPr marL="457200" indent="-457200">
              <a:buFont typeface="Arial" panose="020B0604020202020204" pitchFamily="34" charset="0"/>
              <a:buChar char="•"/>
            </a:pPr>
            <a:r>
              <a:rPr lang="en-US" b="1" dirty="0"/>
              <a:t>Conflict</a:t>
            </a:r>
            <a:r>
              <a:rPr lang="en-US" dirty="0"/>
              <a:t>: one goal may conflict with another goal</a:t>
            </a:r>
          </a:p>
          <a:p>
            <a:pPr marL="457200" indent="-457200">
              <a:buFont typeface="Arial" panose="020B0604020202020204" pitchFamily="34" charset="0"/>
              <a:buChar char="•"/>
            </a:pPr>
            <a:r>
              <a:rPr lang="en-US" b="1" dirty="0"/>
              <a:t>Support</a:t>
            </a:r>
            <a:r>
              <a:rPr lang="en-US" dirty="0"/>
              <a:t>: one goal may support another goal</a:t>
            </a:r>
          </a:p>
          <a:p>
            <a:pPr marL="457200" indent="-457200">
              <a:buFont typeface="Arial" panose="020B0604020202020204" pitchFamily="34" charset="0"/>
              <a:buChar char="•"/>
            </a:pPr>
            <a:r>
              <a:rPr lang="en-US" b="1" dirty="0"/>
              <a:t>Refinement</a:t>
            </a:r>
            <a:r>
              <a:rPr lang="en-US" dirty="0"/>
              <a:t>: one goal can be decomposed into more specific sub-goals</a:t>
            </a:r>
          </a:p>
          <a:p>
            <a:pPr marL="0" indent="0">
              <a:buNone/>
            </a:pPr>
            <a:endParaRPr lang="en-SE" dirty="0"/>
          </a:p>
        </p:txBody>
      </p:sp>
      <p:sp>
        <p:nvSpPr>
          <p:cNvPr id="4" name="Date Placeholder 3">
            <a:extLst>
              <a:ext uri="{FF2B5EF4-FFF2-40B4-BE49-F238E27FC236}">
                <a16:creationId xmlns:a16="http://schemas.microsoft.com/office/drawing/2014/main" id="{BC152C0B-8C92-FCA3-2212-DEE7206653EA}"/>
              </a:ext>
            </a:extLst>
          </p:cNvPr>
          <p:cNvSpPr>
            <a:spLocks noGrp="1"/>
          </p:cNvSpPr>
          <p:nvPr>
            <p:ph type="dt" sz="half" idx="10"/>
          </p:nvPr>
        </p:nvSpPr>
        <p:spPr/>
        <p:txBody>
          <a:bodyPr/>
          <a:lstStyle/>
          <a:p>
            <a:fld id="{4AE61572-0FEA-4485-A047-11E603CD6026}" type="datetime1">
              <a:rPr lang="de-DE" smtClean="0"/>
              <a:t>11.06.2025</a:t>
            </a:fld>
            <a:endParaRPr lang="en-SE"/>
          </a:p>
        </p:txBody>
      </p:sp>
      <p:sp>
        <p:nvSpPr>
          <p:cNvPr id="5" name="Footer Placeholder 4">
            <a:extLst>
              <a:ext uri="{FF2B5EF4-FFF2-40B4-BE49-F238E27FC236}">
                <a16:creationId xmlns:a16="http://schemas.microsoft.com/office/drawing/2014/main" id="{FEEB809A-F9AA-2AB2-08F9-C35FD68A516D}"/>
              </a:ext>
            </a:extLst>
          </p:cNvPr>
          <p:cNvSpPr>
            <a:spLocks noGrp="1"/>
          </p:cNvSpPr>
          <p:nvPr>
            <p:ph type="ftr" sz="quarter" idx="11"/>
          </p:nvPr>
        </p:nvSpPr>
        <p:spPr/>
        <p:txBody>
          <a:bodyPr/>
          <a:lstStyle/>
          <a:p>
            <a:r>
              <a:rPr lang="en-US"/>
              <a:t>Requirements Engineering Fundamentals</a:t>
            </a:r>
            <a:endParaRPr lang="en-SE"/>
          </a:p>
        </p:txBody>
      </p:sp>
      <p:sp>
        <p:nvSpPr>
          <p:cNvPr id="6" name="Slide Number Placeholder 5">
            <a:extLst>
              <a:ext uri="{FF2B5EF4-FFF2-40B4-BE49-F238E27FC236}">
                <a16:creationId xmlns:a16="http://schemas.microsoft.com/office/drawing/2014/main" id="{A31EBD5D-6524-7964-C815-3A44389F1CFA}"/>
              </a:ext>
            </a:extLst>
          </p:cNvPr>
          <p:cNvSpPr>
            <a:spLocks noGrp="1"/>
          </p:cNvSpPr>
          <p:nvPr>
            <p:ph type="sldNum" sz="quarter" idx="12"/>
          </p:nvPr>
        </p:nvSpPr>
        <p:spPr/>
        <p:txBody>
          <a:bodyPr/>
          <a:lstStyle/>
          <a:p>
            <a:fld id="{5DE25AE5-FEAD-441B-BB85-3E3BABBF875D}" type="slidenum">
              <a:rPr lang="en-SE" smtClean="0"/>
              <a:t>28</a:t>
            </a:fld>
            <a:endParaRPr lang="en-SE"/>
          </a:p>
        </p:txBody>
      </p:sp>
      <p:grpSp>
        <p:nvGrpSpPr>
          <p:cNvPr id="19" name="Group 18">
            <a:extLst>
              <a:ext uri="{FF2B5EF4-FFF2-40B4-BE49-F238E27FC236}">
                <a16:creationId xmlns:a16="http://schemas.microsoft.com/office/drawing/2014/main" id="{6CFF6523-FFBC-6782-4A3E-4AA3E6285EEC}"/>
              </a:ext>
            </a:extLst>
          </p:cNvPr>
          <p:cNvGrpSpPr/>
          <p:nvPr/>
        </p:nvGrpSpPr>
        <p:grpSpPr>
          <a:xfrm>
            <a:off x="196379" y="2037457"/>
            <a:ext cx="540000" cy="540000"/>
            <a:chOff x="2692400" y="3233665"/>
            <a:chExt cx="1080000" cy="1080000"/>
          </a:xfrm>
        </p:grpSpPr>
        <p:sp>
          <p:nvSpPr>
            <p:cNvPr id="20" name="Oval 19">
              <a:extLst>
                <a:ext uri="{FF2B5EF4-FFF2-40B4-BE49-F238E27FC236}">
                  <a16:creationId xmlns:a16="http://schemas.microsoft.com/office/drawing/2014/main" id="{8BED9594-FCBB-A64F-4447-7CA3925318E2}"/>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Graphic 20" descr="User with solid fill">
              <a:extLst>
                <a:ext uri="{FF2B5EF4-FFF2-40B4-BE49-F238E27FC236}">
                  <a16:creationId xmlns:a16="http://schemas.microsoft.com/office/drawing/2014/main" id="{10151C58-B52D-815B-75A9-DE8BC5208420}"/>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2775200" y="3316465"/>
              <a:ext cx="914400" cy="914400"/>
            </a:xfrm>
            <a:prstGeom prst="rect">
              <a:avLst/>
            </a:prstGeom>
          </p:spPr>
        </p:pic>
      </p:grpSp>
      <p:grpSp>
        <p:nvGrpSpPr>
          <p:cNvPr id="22" name="Group 21">
            <a:extLst>
              <a:ext uri="{FF2B5EF4-FFF2-40B4-BE49-F238E27FC236}">
                <a16:creationId xmlns:a16="http://schemas.microsoft.com/office/drawing/2014/main" id="{D06716B4-84EB-1ECF-6680-A8A144322E3C}"/>
              </a:ext>
            </a:extLst>
          </p:cNvPr>
          <p:cNvGrpSpPr/>
          <p:nvPr/>
        </p:nvGrpSpPr>
        <p:grpSpPr>
          <a:xfrm>
            <a:off x="196379" y="2785152"/>
            <a:ext cx="540000" cy="540000"/>
            <a:chOff x="2692400" y="3233665"/>
            <a:chExt cx="1080000" cy="1080000"/>
          </a:xfrm>
        </p:grpSpPr>
        <p:sp>
          <p:nvSpPr>
            <p:cNvPr id="23" name="Oval 22">
              <a:extLst>
                <a:ext uri="{FF2B5EF4-FFF2-40B4-BE49-F238E27FC236}">
                  <a16:creationId xmlns:a16="http://schemas.microsoft.com/office/drawing/2014/main" id="{F263C0E1-FE0A-F5DD-357F-AFFC537459B9}"/>
                </a:ext>
              </a:extLst>
            </p:cNvPr>
            <p:cNvSpPr/>
            <p:nvPr/>
          </p:nvSpPr>
          <p:spPr>
            <a:xfrm>
              <a:off x="2692400" y="3233665"/>
              <a:ext cx="1080000" cy="1080000"/>
            </a:xfrm>
            <a:prstGeom prst="ellipse">
              <a:avLst/>
            </a:prstGeom>
            <a:solidFill>
              <a:schemeClr val="tx2">
                <a:lumMod val="25000"/>
                <a:lumOff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Graphic 23" descr="Bullseye with solid fill">
              <a:extLst>
                <a:ext uri="{FF2B5EF4-FFF2-40B4-BE49-F238E27FC236}">
                  <a16:creationId xmlns:a16="http://schemas.microsoft.com/office/drawing/2014/main" id="{55559D25-6D9D-440D-E1C6-85EFBEF56330}"/>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2775200" y="3316465"/>
              <a:ext cx="914400" cy="914400"/>
            </a:xfrm>
            <a:prstGeom prst="rect">
              <a:avLst/>
            </a:prstGeom>
          </p:spPr>
        </p:pic>
      </p:grpSp>
      <p:grpSp>
        <p:nvGrpSpPr>
          <p:cNvPr id="25" name="Group 24">
            <a:extLst>
              <a:ext uri="{FF2B5EF4-FFF2-40B4-BE49-F238E27FC236}">
                <a16:creationId xmlns:a16="http://schemas.microsoft.com/office/drawing/2014/main" id="{F3772482-6945-0113-8CE7-458CB98694E1}"/>
              </a:ext>
            </a:extLst>
          </p:cNvPr>
          <p:cNvGrpSpPr/>
          <p:nvPr/>
        </p:nvGrpSpPr>
        <p:grpSpPr>
          <a:xfrm>
            <a:off x="196379" y="3532847"/>
            <a:ext cx="540000" cy="540000"/>
            <a:chOff x="2692400" y="3233665"/>
            <a:chExt cx="1080000" cy="1080000"/>
          </a:xfrm>
        </p:grpSpPr>
        <p:sp>
          <p:nvSpPr>
            <p:cNvPr id="26" name="Oval 25">
              <a:extLst>
                <a:ext uri="{FF2B5EF4-FFF2-40B4-BE49-F238E27FC236}">
                  <a16:creationId xmlns:a16="http://schemas.microsoft.com/office/drawing/2014/main" id="{404F9A2E-C12F-736B-6BF6-BF2A1773F95B}"/>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Graphic 26" descr="Glasses with solid fill">
              <a:extLst>
                <a:ext uri="{FF2B5EF4-FFF2-40B4-BE49-F238E27FC236}">
                  <a16:creationId xmlns:a16="http://schemas.microsoft.com/office/drawing/2014/main" id="{5590B74A-150D-6507-1A72-EF737C59EF49}"/>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2775200" y="3316465"/>
              <a:ext cx="914400" cy="914400"/>
            </a:xfrm>
            <a:prstGeom prst="rect">
              <a:avLst/>
            </a:prstGeom>
          </p:spPr>
        </p:pic>
      </p:grpSp>
      <p:grpSp>
        <p:nvGrpSpPr>
          <p:cNvPr id="28" name="Group 27">
            <a:extLst>
              <a:ext uri="{FF2B5EF4-FFF2-40B4-BE49-F238E27FC236}">
                <a16:creationId xmlns:a16="http://schemas.microsoft.com/office/drawing/2014/main" id="{A22E347B-6F88-8494-069E-4374C8C23354}"/>
              </a:ext>
            </a:extLst>
          </p:cNvPr>
          <p:cNvGrpSpPr/>
          <p:nvPr/>
        </p:nvGrpSpPr>
        <p:grpSpPr>
          <a:xfrm>
            <a:off x="196379" y="4280542"/>
            <a:ext cx="540000" cy="540000"/>
            <a:chOff x="2692400" y="3233665"/>
            <a:chExt cx="1080000" cy="1080000"/>
          </a:xfrm>
        </p:grpSpPr>
        <p:sp>
          <p:nvSpPr>
            <p:cNvPr id="29" name="Oval 28">
              <a:extLst>
                <a:ext uri="{FF2B5EF4-FFF2-40B4-BE49-F238E27FC236}">
                  <a16:creationId xmlns:a16="http://schemas.microsoft.com/office/drawing/2014/main" id="{BFCCE37B-0844-888A-E8BF-B40A47E77F6E}"/>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Graphic 29" descr="Document with solid fill">
              <a:extLst>
                <a:ext uri="{FF2B5EF4-FFF2-40B4-BE49-F238E27FC236}">
                  <a16:creationId xmlns:a16="http://schemas.microsoft.com/office/drawing/2014/main" id="{641BA587-1B88-54F7-78C0-297291CB4D35}"/>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2775200" y="3316465"/>
              <a:ext cx="914400" cy="914400"/>
            </a:xfrm>
            <a:prstGeom prst="rect">
              <a:avLst/>
            </a:prstGeom>
          </p:spPr>
        </p:pic>
      </p:grpSp>
    </p:spTree>
    <p:extLst>
      <p:ext uri="{BB962C8B-B14F-4D97-AF65-F5344CB8AC3E}">
        <p14:creationId xmlns:p14="http://schemas.microsoft.com/office/powerpoint/2010/main" val="20085380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29642-F6E9-09F4-3EE8-ED452571B5A8}"/>
              </a:ext>
            </a:extLst>
          </p:cNvPr>
          <p:cNvSpPr>
            <a:spLocks noGrp="1"/>
          </p:cNvSpPr>
          <p:nvPr>
            <p:ph type="title"/>
          </p:nvPr>
        </p:nvSpPr>
        <p:spPr/>
        <p:txBody>
          <a:bodyPr/>
          <a:lstStyle/>
          <a:p>
            <a:r>
              <a:rPr lang="en-GB" dirty="0"/>
              <a:t>Goal Relationships</a:t>
            </a:r>
            <a:endParaRPr lang="en-SE" dirty="0"/>
          </a:p>
        </p:txBody>
      </p:sp>
      <p:sp>
        <p:nvSpPr>
          <p:cNvPr id="4" name="Date Placeholder 3">
            <a:extLst>
              <a:ext uri="{FF2B5EF4-FFF2-40B4-BE49-F238E27FC236}">
                <a16:creationId xmlns:a16="http://schemas.microsoft.com/office/drawing/2014/main" id="{B552E559-6C44-2487-3756-BBF1D42518CE}"/>
              </a:ext>
            </a:extLst>
          </p:cNvPr>
          <p:cNvSpPr>
            <a:spLocks noGrp="1"/>
          </p:cNvSpPr>
          <p:nvPr>
            <p:ph type="dt" sz="half" idx="10"/>
          </p:nvPr>
        </p:nvSpPr>
        <p:spPr/>
        <p:txBody>
          <a:bodyPr/>
          <a:lstStyle/>
          <a:p>
            <a:fld id="{89425E2F-1661-44B0-980F-02BFB0E2B333}" type="datetime1">
              <a:rPr lang="de-DE" smtClean="0"/>
              <a:t>11.06.2025</a:t>
            </a:fld>
            <a:endParaRPr lang="en-SE"/>
          </a:p>
        </p:txBody>
      </p:sp>
      <p:sp>
        <p:nvSpPr>
          <p:cNvPr id="5" name="Footer Placeholder 4">
            <a:extLst>
              <a:ext uri="{FF2B5EF4-FFF2-40B4-BE49-F238E27FC236}">
                <a16:creationId xmlns:a16="http://schemas.microsoft.com/office/drawing/2014/main" id="{28180058-7B4A-F21A-7B41-98A956D54E78}"/>
              </a:ext>
            </a:extLst>
          </p:cNvPr>
          <p:cNvSpPr>
            <a:spLocks noGrp="1"/>
          </p:cNvSpPr>
          <p:nvPr>
            <p:ph type="ftr" sz="quarter" idx="11"/>
          </p:nvPr>
        </p:nvSpPr>
        <p:spPr/>
        <p:txBody>
          <a:bodyPr/>
          <a:lstStyle/>
          <a:p>
            <a:r>
              <a:rPr lang="en-US"/>
              <a:t>Requirements Engineering Fundamentals</a:t>
            </a:r>
            <a:endParaRPr lang="en-SE"/>
          </a:p>
        </p:txBody>
      </p:sp>
      <p:sp>
        <p:nvSpPr>
          <p:cNvPr id="6" name="Slide Number Placeholder 5">
            <a:extLst>
              <a:ext uri="{FF2B5EF4-FFF2-40B4-BE49-F238E27FC236}">
                <a16:creationId xmlns:a16="http://schemas.microsoft.com/office/drawing/2014/main" id="{A6181052-19F5-14F2-9D5F-24F8A4BF40BD}"/>
              </a:ext>
            </a:extLst>
          </p:cNvPr>
          <p:cNvSpPr>
            <a:spLocks noGrp="1"/>
          </p:cNvSpPr>
          <p:nvPr>
            <p:ph type="sldNum" sz="quarter" idx="12"/>
          </p:nvPr>
        </p:nvSpPr>
        <p:spPr/>
        <p:txBody>
          <a:bodyPr/>
          <a:lstStyle/>
          <a:p>
            <a:fld id="{5DE25AE5-FEAD-441B-BB85-3E3BABBF875D}" type="slidenum">
              <a:rPr lang="en-SE" smtClean="0"/>
              <a:t>29</a:t>
            </a:fld>
            <a:endParaRPr lang="en-SE"/>
          </a:p>
        </p:txBody>
      </p:sp>
      <p:cxnSp>
        <p:nvCxnSpPr>
          <p:cNvPr id="7" name="Straight Arrow Connector 7">
            <a:extLst>
              <a:ext uri="{FF2B5EF4-FFF2-40B4-BE49-F238E27FC236}">
                <a16:creationId xmlns:a16="http://schemas.microsoft.com/office/drawing/2014/main" id="{4DDA5BCF-5BA8-C67F-DDB7-34E4CE159165}"/>
              </a:ext>
            </a:extLst>
          </p:cNvPr>
          <p:cNvCxnSpPr>
            <a:cxnSpLocks/>
            <a:stCxn id="13" idx="0"/>
            <a:endCxn id="19" idx="0"/>
          </p:cNvCxnSpPr>
          <p:nvPr/>
        </p:nvCxnSpPr>
        <p:spPr>
          <a:xfrm rot="5400000" flipH="1" flipV="1">
            <a:off x="6010364" y="452250"/>
            <a:ext cx="12700" cy="6675433"/>
          </a:xfrm>
          <a:prstGeom prst="bentConnector3">
            <a:avLst>
              <a:gd name="adj1" fmla="val 1800000"/>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0EAA9D1-1C2E-876E-7D80-D959E4616727}"/>
              </a:ext>
            </a:extLst>
          </p:cNvPr>
          <p:cNvCxnSpPr>
            <a:cxnSpLocks/>
            <a:stCxn id="25" idx="1"/>
            <a:endCxn id="24" idx="3"/>
          </p:cNvCxnSpPr>
          <p:nvPr/>
        </p:nvCxnSpPr>
        <p:spPr>
          <a:xfrm flipH="1">
            <a:off x="6864317" y="3410473"/>
            <a:ext cx="1551946" cy="0"/>
          </a:xfrm>
          <a:prstGeom prst="straightConnector1">
            <a:avLst/>
          </a:prstGeom>
          <a:ln>
            <a:solidFill>
              <a:srgbClr val="C00000"/>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0117756A-34EE-C086-8762-41B360641A09}"/>
              </a:ext>
            </a:extLst>
          </p:cNvPr>
          <p:cNvGrpSpPr/>
          <p:nvPr/>
        </p:nvGrpSpPr>
        <p:grpSpPr>
          <a:xfrm>
            <a:off x="7370290" y="3143730"/>
            <a:ext cx="540000" cy="540000"/>
            <a:chOff x="5538893" y="1608430"/>
            <a:chExt cx="540000" cy="540000"/>
          </a:xfrm>
        </p:grpSpPr>
        <p:sp>
          <p:nvSpPr>
            <p:cNvPr id="10" name="Oval 9">
              <a:extLst>
                <a:ext uri="{FF2B5EF4-FFF2-40B4-BE49-F238E27FC236}">
                  <a16:creationId xmlns:a16="http://schemas.microsoft.com/office/drawing/2014/main" id="{DBA318E3-6DAE-9D8A-7B53-039BC1F21FC3}"/>
                </a:ext>
              </a:extLst>
            </p:cNvPr>
            <p:cNvSpPr/>
            <p:nvPr/>
          </p:nvSpPr>
          <p:spPr>
            <a:xfrm>
              <a:off x="5538893" y="1608430"/>
              <a:ext cx="540000" cy="5400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descr="Lightning bolt with solid fill">
              <a:extLst>
                <a:ext uri="{FF2B5EF4-FFF2-40B4-BE49-F238E27FC236}">
                  <a16:creationId xmlns:a16="http://schemas.microsoft.com/office/drawing/2014/main" id="{30C1C53E-4510-D060-DF96-FAF6F63D0B1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64704" y="1644430"/>
              <a:ext cx="468000" cy="468000"/>
            </a:xfrm>
            <a:prstGeom prst="rect">
              <a:avLst/>
            </a:prstGeom>
          </p:spPr>
        </p:pic>
      </p:grpSp>
      <p:grpSp>
        <p:nvGrpSpPr>
          <p:cNvPr id="12" name="Group 11">
            <a:extLst>
              <a:ext uri="{FF2B5EF4-FFF2-40B4-BE49-F238E27FC236}">
                <a16:creationId xmlns:a16="http://schemas.microsoft.com/office/drawing/2014/main" id="{FA5643B2-D390-1533-201A-13D8C2C2CA89}"/>
              </a:ext>
            </a:extLst>
          </p:cNvPr>
          <p:cNvGrpSpPr/>
          <p:nvPr/>
        </p:nvGrpSpPr>
        <p:grpSpPr>
          <a:xfrm>
            <a:off x="1688579" y="3789966"/>
            <a:ext cx="1968137" cy="1161131"/>
            <a:chOff x="1001485" y="2681729"/>
            <a:chExt cx="1968137" cy="1161131"/>
          </a:xfrm>
        </p:grpSpPr>
        <p:pic>
          <p:nvPicPr>
            <p:cNvPr id="13" name="Graphic 12" descr="Users with solid fill">
              <a:extLst>
                <a:ext uri="{FF2B5EF4-FFF2-40B4-BE49-F238E27FC236}">
                  <a16:creationId xmlns:a16="http://schemas.microsoft.com/office/drawing/2014/main" id="{1C854322-5AD3-6520-F4ED-EAA7C5D5F40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28354" y="2681729"/>
              <a:ext cx="914400" cy="914400"/>
            </a:xfrm>
            <a:prstGeom prst="rect">
              <a:avLst/>
            </a:prstGeom>
          </p:spPr>
        </p:pic>
        <p:sp>
          <p:nvSpPr>
            <p:cNvPr id="14" name="TextBox 13">
              <a:extLst>
                <a:ext uri="{FF2B5EF4-FFF2-40B4-BE49-F238E27FC236}">
                  <a16:creationId xmlns:a16="http://schemas.microsoft.com/office/drawing/2014/main" id="{71221C9A-F9A4-7CC6-56DB-5F538822E416}"/>
                </a:ext>
              </a:extLst>
            </p:cNvPr>
            <p:cNvSpPr txBox="1"/>
            <p:nvPr/>
          </p:nvSpPr>
          <p:spPr>
            <a:xfrm>
              <a:off x="1001485" y="3473528"/>
              <a:ext cx="1968137" cy="369332"/>
            </a:xfrm>
            <a:prstGeom prst="rect">
              <a:avLst/>
            </a:prstGeom>
            <a:noFill/>
          </p:spPr>
          <p:txBody>
            <a:bodyPr wrap="square" rtlCol="0">
              <a:spAutoFit/>
            </a:bodyPr>
            <a:lstStyle/>
            <a:p>
              <a:pPr algn="ctr"/>
              <a:r>
                <a:rPr lang="sv-SE" dirty="0" err="1"/>
                <a:t>TechStack</a:t>
              </a:r>
              <a:r>
                <a:rPr lang="sv-SE" dirty="0"/>
                <a:t> </a:t>
              </a:r>
              <a:r>
                <a:rPr lang="sv-SE" dirty="0" err="1"/>
                <a:t>Inc</a:t>
              </a:r>
              <a:r>
                <a:rPr lang="sv-SE" dirty="0"/>
                <a:t>.</a:t>
              </a:r>
              <a:endParaRPr lang="en-US" dirty="0"/>
            </a:p>
          </p:txBody>
        </p:sp>
      </p:grpSp>
      <p:grpSp>
        <p:nvGrpSpPr>
          <p:cNvPr id="15" name="Group 14">
            <a:extLst>
              <a:ext uri="{FF2B5EF4-FFF2-40B4-BE49-F238E27FC236}">
                <a16:creationId xmlns:a16="http://schemas.microsoft.com/office/drawing/2014/main" id="{ED1F265B-6A43-6566-AA6E-DA8FD8B4AE67}"/>
              </a:ext>
            </a:extLst>
          </p:cNvPr>
          <p:cNvGrpSpPr/>
          <p:nvPr/>
        </p:nvGrpSpPr>
        <p:grpSpPr>
          <a:xfrm>
            <a:off x="5521476" y="3789966"/>
            <a:ext cx="914400" cy="1165272"/>
            <a:chOff x="4391796" y="3672621"/>
            <a:chExt cx="914400" cy="1165272"/>
          </a:xfrm>
        </p:grpSpPr>
        <p:pic>
          <p:nvPicPr>
            <p:cNvPr id="16" name="Graphic 15" descr="User with solid fill">
              <a:extLst>
                <a:ext uri="{FF2B5EF4-FFF2-40B4-BE49-F238E27FC236}">
                  <a16:creationId xmlns:a16="http://schemas.microsoft.com/office/drawing/2014/main" id="{5CB32C06-69E8-7D8F-E815-2215114FF56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391796" y="3672621"/>
              <a:ext cx="914400" cy="914400"/>
            </a:xfrm>
            <a:prstGeom prst="rect">
              <a:avLst/>
            </a:prstGeom>
          </p:spPr>
        </p:pic>
        <p:sp>
          <p:nvSpPr>
            <p:cNvPr id="17" name="TextBox 16">
              <a:extLst>
                <a:ext uri="{FF2B5EF4-FFF2-40B4-BE49-F238E27FC236}">
                  <a16:creationId xmlns:a16="http://schemas.microsoft.com/office/drawing/2014/main" id="{7E18B841-1B7B-203B-DD4E-BED209826426}"/>
                </a:ext>
              </a:extLst>
            </p:cNvPr>
            <p:cNvSpPr txBox="1"/>
            <p:nvPr/>
          </p:nvSpPr>
          <p:spPr>
            <a:xfrm>
              <a:off x="4441592" y="4468561"/>
              <a:ext cx="809668" cy="369332"/>
            </a:xfrm>
            <a:prstGeom prst="rect">
              <a:avLst/>
            </a:prstGeom>
            <a:noFill/>
          </p:spPr>
          <p:txBody>
            <a:bodyPr wrap="square" rtlCol="0">
              <a:spAutoFit/>
            </a:bodyPr>
            <a:lstStyle/>
            <a:p>
              <a:pPr algn="ctr"/>
              <a:r>
                <a:rPr lang="en-US" dirty="0"/>
                <a:t>User</a:t>
              </a:r>
            </a:p>
          </p:txBody>
        </p:sp>
      </p:grpSp>
      <p:grpSp>
        <p:nvGrpSpPr>
          <p:cNvPr id="18" name="Group 17">
            <a:extLst>
              <a:ext uri="{FF2B5EF4-FFF2-40B4-BE49-F238E27FC236}">
                <a16:creationId xmlns:a16="http://schemas.microsoft.com/office/drawing/2014/main" id="{08B6ECA0-CB52-EEF6-F2D5-2E20CE1D33DB}"/>
              </a:ext>
            </a:extLst>
          </p:cNvPr>
          <p:cNvGrpSpPr/>
          <p:nvPr/>
        </p:nvGrpSpPr>
        <p:grpSpPr>
          <a:xfrm>
            <a:off x="8370303" y="3789966"/>
            <a:ext cx="1968137" cy="1717338"/>
            <a:chOff x="1001485" y="2693947"/>
            <a:chExt cx="1968137" cy="1717338"/>
          </a:xfrm>
        </p:grpSpPr>
        <p:pic>
          <p:nvPicPr>
            <p:cNvPr id="19" name="Graphic 18" descr="Users with solid fill">
              <a:extLst>
                <a:ext uri="{FF2B5EF4-FFF2-40B4-BE49-F238E27FC236}">
                  <a16:creationId xmlns:a16="http://schemas.microsoft.com/office/drawing/2014/main" id="{6454FE38-8FB7-3748-83C0-CC0FF819412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22063" y="2693947"/>
              <a:ext cx="914400" cy="914400"/>
            </a:xfrm>
            <a:prstGeom prst="rect">
              <a:avLst/>
            </a:prstGeom>
          </p:spPr>
        </p:pic>
        <p:sp>
          <p:nvSpPr>
            <p:cNvPr id="20" name="TextBox 19">
              <a:extLst>
                <a:ext uri="{FF2B5EF4-FFF2-40B4-BE49-F238E27FC236}">
                  <a16:creationId xmlns:a16="http://schemas.microsoft.com/office/drawing/2014/main" id="{091F9B4A-2B62-5C2F-0A58-E4417405ED79}"/>
                </a:ext>
              </a:extLst>
            </p:cNvPr>
            <p:cNvSpPr txBox="1"/>
            <p:nvPr/>
          </p:nvSpPr>
          <p:spPr>
            <a:xfrm>
              <a:off x="1001485" y="3487955"/>
              <a:ext cx="1968137" cy="923330"/>
            </a:xfrm>
            <a:prstGeom prst="rect">
              <a:avLst/>
            </a:prstGeom>
            <a:noFill/>
          </p:spPr>
          <p:txBody>
            <a:bodyPr wrap="square" rtlCol="0">
              <a:spAutoFit/>
            </a:bodyPr>
            <a:lstStyle/>
            <a:p>
              <a:pPr algn="ctr"/>
              <a:r>
                <a:rPr lang="en-US" dirty="0"/>
                <a:t>Software Development Companies</a:t>
              </a:r>
            </a:p>
          </p:txBody>
        </p:sp>
      </p:grpSp>
      <p:cxnSp>
        <p:nvCxnSpPr>
          <p:cNvPr id="21" name="Straight Arrow Connector 20">
            <a:extLst>
              <a:ext uri="{FF2B5EF4-FFF2-40B4-BE49-F238E27FC236}">
                <a16:creationId xmlns:a16="http://schemas.microsoft.com/office/drawing/2014/main" id="{09E081CF-79D3-4732-444D-7978CCFB8446}"/>
              </a:ext>
            </a:extLst>
          </p:cNvPr>
          <p:cNvCxnSpPr>
            <a:stCxn id="13" idx="3"/>
            <a:endCxn id="16" idx="1"/>
          </p:cNvCxnSpPr>
          <p:nvPr/>
        </p:nvCxnSpPr>
        <p:spPr>
          <a:xfrm>
            <a:off x="3129848" y="4247166"/>
            <a:ext cx="2391628" cy="0"/>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9DC38D4-AA57-346B-2BF5-C014A4C988A7}"/>
              </a:ext>
            </a:extLst>
          </p:cNvPr>
          <p:cNvCxnSpPr>
            <a:cxnSpLocks/>
            <a:stCxn id="19" idx="1"/>
            <a:endCxn id="16" idx="3"/>
          </p:cNvCxnSpPr>
          <p:nvPr/>
        </p:nvCxnSpPr>
        <p:spPr>
          <a:xfrm flipH="1">
            <a:off x="6435876" y="4247166"/>
            <a:ext cx="2455005" cy="0"/>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23" name="Flowchart: Alternate Process 22">
            <a:extLst>
              <a:ext uri="{FF2B5EF4-FFF2-40B4-BE49-F238E27FC236}">
                <a16:creationId xmlns:a16="http://schemas.microsoft.com/office/drawing/2014/main" id="{C17A8848-F9C9-7675-77CA-C4943AA03F21}"/>
              </a:ext>
            </a:extLst>
          </p:cNvPr>
          <p:cNvSpPr/>
          <p:nvPr/>
        </p:nvSpPr>
        <p:spPr>
          <a:xfrm>
            <a:off x="1740829" y="3055463"/>
            <a:ext cx="1863635" cy="708070"/>
          </a:xfrm>
          <a:prstGeom prst="flowChartAlternateProcess">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Generate revenue</a:t>
            </a:r>
          </a:p>
        </p:txBody>
      </p:sp>
      <p:sp>
        <p:nvSpPr>
          <p:cNvPr id="24" name="Flowchart: Alternate Process 23">
            <a:extLst>
              <a:ext uri="{FF2B5EF4-FFF2-40B4-BE49-F238E27FC236}">
                <a16:creationId xmlns:a16="http://schemas.microsoft.com/office/drawing/2014/main" id="{EC9B4DAB-A247-7F78-2163-19FB2B4B0671}"/>
              </a:ext>
            </a:extLst>
          </p:cNvPr>
          <p:cNvSpPr/>
          <p:nvPr/>
        </p:nvSpPr>
        <p:spPr>
          <a:xfrm>
            <a:off x="5000682" y="3056438"/>
            <a:ext cx="1863635" cy="708070"/>
          </a:xfrm>
          <a:prstGeom prst="flowChartAlternateProcess">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Protect private data</a:t>
            </a:r>
          </a:p>
        </p:txBody>
      </p:sp>
      <p:sp>
        <p:nvSpPr>
          <p:cNvPr id="25" name="Flowchart: Alternate Process 24">
            <a:extLst>
              <a:ext uri="{FF2B5EF4-FFF2-40B4-BE49-F238E27FC236}">
                <a16:creationId xmlns:a16="http://schemas.microsoft.com/office/drawing/2014/main" id="{515C3208-AB44-47D0-E106-32EE016BC31C}"/>
              </a:ext>
            </a:extLst>
          </p:cNvPr>
          <p:cNvSpPr/>
          <p:nvPr/>
        </p:nvSpPr>
        <p:spPr>
          <a:xfrm>
            <a:off x="8416263" y="3056438"/>
            <a:ext cx="1863635" cy="708070"/>
          </a:xfrm>
          <a:prstGeom prst="flowChartAlternateProcess">
            <a:avLst/>
          </a:prstGeom>
          <a:solidFill>
            <a:schemeClr val="tx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Contact skilled developers</a:t>
            </a:r>
          </a:p>
        </p:txBody>
      </p:sp>
      <p:sp>
        <p:nvSpPr>
          <p:cNvPr id="26" name="Flowchart: Alternate Process 25">
            <a:extLst>
              <a:ext uri="{FF2B5EF4-FFF2-40B4-BE49-F238E27FC236}">
                <a16:creationId xmlns:a16="http://schemas.microsoft.com/office/drawing/2014/main" id="{209CF5E2-C088-E076-2166-1199EF8F2A50}"/>
              </a:ext>
            </a:extLst>
          </p:cNvPr>
          <p:cNvSpPr/>
          <p:nvPr/>
        </p:nvSpPr>
        <p:spPr>
          <a:xfrm>
            <a:off x="1740828" y="2239257"/>
            <a:ext cx="1863635" cy="708070"/>
          </a:xfrm>
          <a:prstGeom prst="flowChartAlternateProcess">
            <a:avLst/>
          </a:prstGeom>
          <a:solidFill>
            <a:schemeClr val="tx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Obtain sharable contact data</a:t>
            </a:r>
          </a:p>
        </p:txBody>
      </p:sp>
      <p:cxnSp>
        <p:nvCxnSpPr>
          <p:cNvPr id="39" name="Straight Connector 20">
            <a:extLst>
              <a:ext uri="{FF2B5EF4-FFF2-40B4-BE49-F238E27FC236}">
                <a16:creationId xmlns:a16="http://schemas.microsoft.com/office/drawing/2014/main" id="{7541D5DA-0B0A-6C6B-8EEB-164CA1D2EDAD}"/>
              </a:ext>
            </a:extLst>
          </p:cNvPr>
          <p:cNvCxnSpPr>
            <a:stCxn id="25" idx="0"/>
            <a:endCxn id="23" idx="3"/>
          </p:cNvCxnSpPr>
          <p:nvPr/>
        </p:nvCxnSpPr>
        <p:spPr>
          <a:xfrm rot="16200000" flipH="1" flipV="1">
            <a:off x="6299743" y="361159"/>
            <a:ext cx="353060" cy="5743617"/>
          </a:xfrm>
          <a:prstGeom prst="bentConnector4">
            <a:avLst>
              <a:gd name="adj1" fmla="val -64748"/>
              <a:gd name="adj2" fmla="val 81992"/>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9A4F26DB-2AE5-8B4E-6845-DFD075D72598}"/>
              </a:ext>
            </a:extLst>
          </p:cNvPr>
          <p:cNvGrpSpPr/>
          <p:nvPr/>
        </p:nvGrpSpPr>
        <p:grpSpPr>
          <a:xfrm>
            <a:off x="3914915" y="3137238"/>
            <a:ext cx="540000" cy="540000"/>
            <a:chOff x="5538893" y="1608430"/>
            <a:chExt cx="540000" cy="540000"/>
          </a:xfrm>
        </p:grpSpPr>
        <p:sp>
          <p:nvSpPr>
            <p:cNvPr id="41" name="Oval 40">
              <a:extLst>
                <a:ext uri="{FF2B5EF4-FFF2-40B4-BE49-F238E27FC236}">
                  <a16:creationId xmlns:a16="http://schemas.microsoft.com/office/drawing/2014/main" id="{EDBDC68C-965A-0310-4038-C729BA0BF6BD}"/>
                </a:ext>
              </a:extLst>
            </p:cNvPr>
            <p:cNvSpPr/>
            <p:nvPr/>
          </p:nvSpPr>
          <p:spPr>
            <a:xfrm>
              <a:off x="5538893" y="1608430"/>
              <a:ext cx="540000" cy="5400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Graphic 41" descr="Add with solid fill">
              <a:extLst>
                <a:ext uri="{FF2B5EF4-FFF2-40B4-BE49-F238E27FC236}">
                  <a16:creationId xmlns:a16="http://schemas.microsoft.com/office/drawing/2014/main" id="{2541CDDD-9325-57C2-E7CD-3AF906B22F12}"/>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5574217" y="1644430"/>
              <a:ext cx="468000" cy="468000"/>
            </a:xfrm>
            <a:prstGeom prst="rect">
              <a:avLst/>
            </a:prstGeom>
          </p:spPr>
        </p:pic>
      </p:grpSp>
      <p:cxnSp>
        <p:nvCxnSpPr>
          <p:cNvPr id="43" name="Straight Connector 20">
            <a:extLst>
              <a:ext uri="{FF2B5EF4-FFF2-40B4-BE49-F238E27FC236}">
                <a16:creationId xmlns:a16="http://schemas.microsoft.com/office/drawing/2014/main" id="{A2DDE95E-199A-6C71-73A5-80869D833EB0}"/>
              </a:ext>
            </a:extLst>
          </p:cNvPr>
          <p:cNvCxnSpPr>
            <a:cxnSpLocks/>
            <a:stCxn id="10" idx="0"/>
            <a:endCxn id="26" idx="3"/>
          </p:cNvCxnSpPr>
          <p:nvPr/>
        </p:nvCxnSpPr>
        <p:spPr>
          <a:xfrm rot="16200000" flipV="1">
            <a:off x="5347158" y="850597"/>
            <a:ext cx="550438" cy="4035827"/>
          </a:xfrm>
          <a:prstGeom prst="bentConnector2">
            <a:avLst/>
          </a:prstGeom>
          <a:ln>
            <a:solidFill>
              <a:srgbClr val="C00000"/>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0D3FC829-1C7F-4C99-2BD1-0416D8023265}"/>
              </a:ext>
            </a:extLst>
          </p:cNvPr>
          <p:cNvGrpSpPr/>
          <p:nvPr/>
        </p:nvGrpSpPr>
        <p:grpSpPr>
          <a:xfrm>
            <a:off x="196379" y="2037457"/>
            <a:ext cx="540000" cy="540000"/>
            <a:chOff x="2692400" y="3233665"/>
            <a:chExt cx="1080000" cy="1080000"/>
          </a:xfrm>
        </p:grpSpPr>
        <p:sp>
          <p:nvSpPr>
            <p:cNvPr id="45" name="Oval 44">
              <a:extLst>
                <a:ext uri="{FF2B5EF4-FFF2-40B4-BE49-F238E27FC236}">
                  <a16:creationId xmlns:a16="http://schemas.microsoft.com/office/drawing/2014/main" id="{C86BF1FF-35DA-6372-7631-BCBF1FC152FF}"/>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Graphic 45" descr="User with solid fill">
              <a:extLst>
                <a:ext uri="{FF2B5EF4-FFF2-40B4-BE49-F238E27FC236}">
                  <a16:creationId xmlns:a16="http://schemas.microsoft.com/office/drawing/2014/main" id="{8084EC47-9138-525D-7871-6C53EE460C32}"/>
                </a:ext>
              </a:extLst>
            </p:cNvPr>
            <p:cNvPicPr>
              <a:picLocks noChangeAspect="1"/>
            </p:cNvPicPr>
            <p:nvPr/>
          </p:nvPicPr>
          <p:blipFill>
            <a:blip r:embed="rId11">
              <a:extLst>
                <a:ext uri="{96DAC541-7B7A-43D3-8B79-37D633B846F1}">
                  <asvg:svgBlip xmlns:asvg="http://schemas.microsoft.com/office/drawing/2016/SVG/main" r:embed="rId12"/>
                </a:ext>
              </a:extLst>
            </a:blip>
            <a:srcRect/>
            <a:stretch/>
          </p:blipFill>
          <p:spPr>
            <a:xfrm>
              <a:off x="2775200" y="3316465"/>
              <a:ext cx="914400" cy="914400"/>
            </a:xfrm>
            <a:prstGeom prst="rect">
              <a:avLst/>
            </a:prstGeom>
          </p:spPr>
        </p:pic>
      </p:grpSp>
      <p:grpSp>
        <p:nvGrpSpPr>
          <p:cNvPr id="47" name="Group 46">
            <a:extLst>
              <a:ext uri="{FF2B5EF4-FFF2-40B4-BE49-F238E27FC236}">
                <a16:creationId xmlns:a16="http://schemas.microsoft.com/office/drawing/2014/main" id="{BB3A7F65-A922-0896-5F4A-E9E044F414A3}"/>
              </a:ext>
            </a:extLst>
          </p:cNvPr>
          <p:cNvGrpSpPr/>
          <p:nvPr/>
        </p:nvGrpSpPr>
        <p:grpSpPr>
          <a:xfrm>
            <a:off x="196379" y="2785152"/>
            <a:ext cx="540000" cy="540000"/>
            <a:chOff x="2692400" y="3233665"/>
            <a:chExt cx="1080000" cy="1080000"/>
          </a:xfrm>
        </p:grpSpPr>
        <p:sp>
          <p:nvSpPr>
            <p:cNvPr id="48" name="Oval 47">
              <a:extLst>
                <a:ext uri="{FF2B5EF4-FFF2-40B4-BE49-F238E27FC236}">
                  <a16:creationId xmlns:a16="http://schemas.microsoft.com/office/drawing/2014/main" id="{C0A6817F-1E27-6EA4-7922-84FCB7A28600}"/>
                </a:ext>
              </a:extLst>
            </p:cNvPr>
            <p:cNvSpPr/>
            <p:nvPr/>
          </p:nvSpPr>
          <p:spPr>
            <a:xfrm>
              <a:off x="2692400" y="3233665"/>
              <a:ext cx="1080000" cy="1080000"/>
            </a:xfrm>
            <a:prstGeom prst="ellipse">
              <a:avLst/>
            </a:prstGeom>
            <a:solidFill>
              <a:schemeClr val="tx2">
                <a:lumMod val="25000"/>
                <a:lumOff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9" name="Graphic 48" descr="Bullseye with solid fill">
              <a:extLst>
                <a:ext uri="{FF2B5EF4-FFF2-40B4-BE49-F238E27FC236}">
                  <a16:creationId xmlns:a16="http://schemas.microsoft.com/office/drawing/2014/main" id="{67B89260-2F88-DE3B-9108-2A625DDF6662}"/>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2775200" y="3316465"/>
              <a:ext cx="914400" cy="914400"/>
            </a:xfrm>
            <a:prstGeom prst="rect">
              <a:avLst/>
            </a:prstGeom>
          </p:spPr>
        </p:pic>
      </p:grpSp>
      <p:grpSp>
        <p:nvGrpSpPr>
          <p:cNvPr id="50" name="Group 49">
            <a:extLst>
              <a:ext uri="{FF2B5EF4-FFF2-40B4-BE49-F238E27FC236}">
                <a16:creationId xmlns:a16="http://schemas.microsoft.com/office/drawing/2014/main" id="{0D80208D-A225-99C2-410E-E1F2EBACF75A}"/>
              </a:ext>
            </a:extLst>
          </p:cNvPr>
          <p:cNvGrpSpPr/>
          <p:nvPr/>
        </p:nvGrpSpPr>
        <p:grpSpPr>
          <a:xfrm>
            <a:off x="196379" y="3532847"/>
            <a:ext cx="540000" cy="540000"/>
            <a:chOff x="2692400" y="3233665"/>
            <a:chExt cx="1080000" cy="1080000"/>
          </a:xfrm>
        </p:grpSpPr>
        <p:sp>
          <p:nvSpPr>
            <p:cNvPr id="51" name="Oval 50">
              <a:extLst>
                <a:ext uri="{FF2B5EF4-FFF2-40B4-BE49-F238E27FC236}">
                  <a16:creationId xmlns:a16="http://schemas.microsoft.com/office/drawing/2014/main" id="{44264EF9-8120-3D59-5EBA-E6ED2D9A2AAF}"/>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Graphic 51" descr="Glasses with solid fill">
              <a:extLst>
                <a:ext uri="{FF2B5EF4-FFF2-40B4-BE49-F238E27FC236}">
                  <a16:creationId xmlns:a16="http://schemas.microsoft.com/office/drawing/2014/main" id="{B2AF0F03-BEE2-0322-7CD0-92C976B7912F}"/>
                </a:ext>
              </a:extLst>
            </p:cNvPr>
            <p:cNvPicPr>
              <a:picLocks noChangeAspect="1"/>
            </p:cNvPicPr>
            <p:nvPr/>
          </p:nvPicPr>
          <p:blipFill>
            <a:blip r:embed="rId15">
              <a:extLst>
                <a:ext uri="{96DAC541-7B7A-43D3-8B79-37D633B846F1}">
                  <asvg:svgBlip xmlns:asvg="http://schemas.microsoft.com/office/drawing/2016/SVG/main" r:embed="rId16"/>
                </a:ext>
              </a:extLst>
            </a:blip>
            <a:srcRect/>
            <a:stretch/>
          </p:blipFill>
          <p:spPr>
            <a:xfrm>
              <a:off x="2775200" y="3316465"/>
              <a:ext cx="914400" cy="914400"/>
            </a:xfrm>
            <a:prstGeom prst="rect">
              <a:avLst/>
            </a:prstGeom>
          </p:spPr>
        </p:pic>
      </p:grpSp>
      <p:grpSp>
        <p:nvGrpSpPr>
          <p:cNvPr id="53" name="Group 52">
            <a:extLst>
              <a:ext uri="{FF2B5EF4-FFF2-40B4-BE49-F238E27FC236}">
                <a16:creationId xmlns:a16="http://schemas.microsoft.com/office/drawing/2014/main" id="{AC79A16F-2A11-7C36-2EBA-79E61A7922A7}"/>
              </a:ext>
            </a:extLst>
          </p:cNvPr>
          <p:cNvGrpSpPr/>
          <p:nvPr/>
        </p:nvGrpSpPr>
        <p:grpSpPr>
          <a:xfrm>
            <a:off x="196379" y="4280542"/>
            <a:ext cx="540000" cy="540000"/>
            <a:chOff x="2692400" y="3233665"/>
            <a:chExt cx="1080000" cy="1080000"/>
          </a:xfrm>
        </p:grpSpPr>
        <p:sp>
          <p:nvSpPr>
            <p:cNvPr id="54" name="Oval 53">
              <a:extLst>
                <a:ext uri="{FF2B5EF4-FFF2-40B4-BE49-F238E27FC236}">
                  <a16:creationId xmlns:a16="http://schemas.microsoft.com/office/drawing/2014/main" id="{6E10B268-5C87-1585-C077-F8C0BBAB199E}"/>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Graphic 54" descr="Document with solid fill">
              <a:extLst>
                <a:ext uri="{FF2B5EF4-FFF2-40B4-BE49-F238E27FC236}">
                  <a16:creationId xmlns:a16="http://schemas.microsoft.com/office/drawing/2014/main" id="{7352F412-9688-90A7-6128-1DB43F782FEE}"/>
                </a:ext>
              </a:extLst>
            </p:cNvPr>
            <p:cNvPicPr>
              <a:picLocks noChangeAspect="1"/>
            </p:cNvPicPr>
            <p:nvPr/>
          </p:nvPicPr>
          <p:blipFill>
            <a:blip r:embed="rId17">
              <a:extLst>
                <a:ext uri="{96DAC541-7B7A-43D3-8B79-37D633B846F1}">
                  <asvg:svgBlip xmlns:asvg="http://schemas.microsoft.com/office/drawing/2016/SVG/main" r:embed="rId18"/>
                </a:ext>
              </a:extLst>
            </a:blip>
            <a:srcRect/>
            <a:stretch/>
          </p:blipFill>
          <p:spPr>
            <a:xfrm>
              <a:off x="2775200" y="3316465"/>
              <a:ext cx="914400" cy="914400"/>
            </a:xfrm>
            <a:prstGeom prst="rect">
              <a:avLst/>
            </a:prstGeom>
          </p:spPr>
        </p:pic>
      </p:grpSp>
    </p:spTree>
    <p:extLst>
      <p:ext uri="{BB962C8B-B14F-4D97-AF65-F5344CB8AC3E}">
        <p14:creationId xmlns:p14="http://schemas.microsoft.com/office/powerpoint/2010/main" val="7989270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9CADC-1F53-F830-2004-65DD90951182}"/>
              </a:ext>
            </a:extLst>
          </p:cNvPr>
          <p:cNvSpPr>
            <a:spLocks noGrp="1"/>
          </p:cNvSpPr>
          <p:nvPr>
            <p:ph type="title"/>
          </p:nvPr>
        </p:nvSpPr>
        <p:spPr/>
        <p:txBody>
          <a:bodyPr/>
          <a:lstStyle/>
          <a:p>
            <a:r>
              <a:rPr lang="en-GB" dirty="0"/>
              <a:t>Motivation</a:t>
            </a:r>
            <a:endParaRPr lang="en-SE" dirty="0"/>
          </a:p>
        </p:txBody>
      </p:sp>
      <p:sp>
        <p:nvSpPr>
          <p:cNvPr id="4" name="Date Placeholder 3">
            <a:extLst>
              <a:ext uri="{FF2B5EF4-FFF2-40B4-BE49-F238E27FC236}">
                <a16:creationId xmlns:a16="http://schemas.microsoft.com/office/drawing/2014/main" id="{A4C5B548-FA67-9112-1E20-A754FFA9E51B}"/>
              </a:ext>
            </a:extLst>
          </p:cNvPr>
          <p:cNvSpPr>
            <a:spLocks noGrp="1"/>
          </p:cNvSpPr>
          <p:nvPr>
            <p:ph type="dt" sz="half" idx="10"/>
          </p:nvPr>
        </p:nvSpPr>
        <p:spPr/>
        <p:txBody>
          <a:bodyPr/>
          <a:lstStyle/>
          <a:p>
            <a:fld id="{864E312B-646F-4DA0-BC6A-7F6A6A0BE402}" type="datetime1">
              <a:rPr lang="de-DE" smtClean="0"/>
              <a:t>11.06.2025</a:t>
            </a:fld>
            <a:endParaRPr lang="en-SE"/>
          </a:p>
        </p:txBody>
      </p:sp>
      <p:sp>
        <p:nvSpPr>
          <p:cNvPr id="5" name="Footer Placeholder 4">
            <a:extLst>
              <a:ext uri="{FF2B5EF4-FFF2-40B4-BE49-F238E27FC236}">
                <a16:creationId xmlns:a16="http://schemas.microsoft.com/office/drawing/2014/main" id="{9615BA2B-B760-886A-5B8C-526C65577610}"/>
              </a:ext>
            </a:extLst>
          </p:cNvPr>
          <p:cNvSpPr>
            <a:spLocks noGrp="1"/>
          </p:cNvSpPr>
          <p:nvPr>
            <p:ph type="ftr" sz="quarter" idx="11"/>
          </p:nvPr>
        </p:nvSpPr>
        <p:spPr/>
        <p:txBody>
          <a:bodyPr/>
          <a:lstStyle/>
          <a:p>
            <a:r>
              <a:rPr lang="en-US"/>
              <a:t>Requirements Engineering Fundamentals</a:t>
            </a:r>
            <a:endParaRPr lang="en-SE"/>
          </a:p>
        </p:txBody>
      </p:sp>
      <p:sp>
        <p:nvSpPr>
          <p:cNvPr id="6" name="Slide Number Placeholder 5">
            <a:extLst>
              <a:ext uri="{FF2B5EF4-FFF2-40B4-BE49-F238E27FC236}">
                <a16:creationId xmlns:a16="http://schemas.microsoft.com/office/drawing/2014/main" id="{8B504D3B-8D0C-DCDE-DB4F-2F039D0E0BE4}"/>
              </a:ext>
            </a:extLst>
          </p:cNvPr>
          <p:cNvSpPr>
            <a:spLocks noGrp="1"/>
          </p:cNvSpPr>
          <p:nvPr>
            <p:ph type="sldNum" sz="quarter" idx="12"/>
          </p:nvPr>
        </p:nvSpPr>
        <p:spPr/>
        <p:txBody>
          <a:bodyPr/>
          <a:lstStyle/>
          <a:p>
            <a:fld id="{5DE25AE5-FEAD-441B-BB85-3E3BABBF875D}" type="slidenum">
              <a:rPr lang="en-SE" smtClean="0"/>
              <a:t>3</a:t>
            </a:fld>
            <a:endParaRPr lang="en-SE"/>
          </a:p>
        </p:txBody>
      </p:sp>
      <p:grpSp>
        <p:nvGrpSpPr>
          <p:cNvPr id="7" name="Group 6">
            <a:extLst>
              <a:ext uri="{FF2B5EF4-FFF2-40B4-BE49-F238E27FC236}">
                <a16:creationId xmlns:a16="http://schemas.microsoft.com/office/drawing/2014/main" id="{96FC9BDD-3135-0056-EB23-6A1E0513AFB1}"/>
              </a:ext>
            </a:extLst>
          </p:cNvPr>
          <p:cNvGrpSpPr/>
          <p:nvPr/>
        </p:nvGrpSpPr>
        <p:grpSpPr>
          <a:xfrm>
            <a:off x="7896362" y="2558414"/>
            <a:ext cx="1080000" cy="1080000"/>
            <a:chOff x="2692400" y="3233665"/>
            <a:chExt cx="1080000" cy="1080000"/>
          </a:xfrm>
        </p:grpSpPr>
        <p:sp>
          <p:nvSpPr>
            <p:cNvPr id="8" name="Oval 7">
              <a:extLst>
                <a:ext uri="{FF2B5EF4-FFF2-40B4-BE49-F238E27FC236}">
                  <a16:creationId xmlns:a16="http://schemas.microsoft.com/office/drawing/2014/main" id="{10B270B3-63F0-AF0A-B496-4649142E153C}"/>
                </a:ext>
              </a:extLst>
            </p:cNvPr>
            <p:cNvSpPr/>
            <p:nvPr/>
          </p:nvSpPr>
          <p:spPr>
            <a:xfrm>
              <a:off x="2692400" y="3233665"/>
              <a:ext cx="1080000" cy="1080000"/>
            </a:xfrm>
            <a:prstGeom prst="ellipse">
              <a:avLst/>
            </a:prstGeom>
            <a:solidFill>
              <a:schemeClr val="accent1">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Coins with solid fill">
              <a:extLst>
                <a:ext uri="{FF2B5EF4-FFF2-40B4-BE49-F238E27FC236}">
                  <a16:creationId xmlns:a16="http://schemas.microsoft.com/office/drawing/2014/main" id="{89C0BB26-9467-1C36-0694-F6E1168BE705}"/>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2775200" y="3316465"/>
              <a:ext cx="914400" cy="914400"/>
            </a:xfrm>
            <a:prstGeom prst="rect">
              <a:avLst/>
            </a:prstGeom>
          </p:spPr>
        </p:pic>
      </p:grpSp>
      <p:grpSp>
        <p:nvGrpSpPr>
          <p:cNvPr id="10" name="Group 9">
            <a:extLst>
              <a:ext uri="{FF2B5EF4-FFF2-40B4-BE49-F238E27FC236}">
                <a16:creationId xmlns:a16="http://schemas.microsoft.com/office/drawing/2014/main" id="{7FED61AF-6391-7C72-F080-EAFE1A9C0061}"/>
              </a:ext>
            </a:extLst>
          </p:cNvPr>
          <p:cNvGrpSpPr/>
          <p:nvPr/>
        </p:nvGrpSpPr>
        <p:grpSpPr>
          <a:xfrm>
            <a:off x="3215640" y="2563687"/>
            <a:ext cx="1080000" cy="1080000"/>
            <a:chOff x="2692400" y="3233665"/>
            <a:chExt cx="1080000" cy="1080000"/>
          </a:xfrm>
        </p:grpSpPr>
        <p:sp>
          <p:nvSpPr>
            <p:cNvPr id="11" name="Oval 10">
              <a:extLst>
                <a:ext uri="{FF2B5EF4-FFF2-40B4-BE49-F238E27FC236}">
                  <a16:creationId xmlns:a16="http://schemas.microsoft.com/office/drawing/2014/main" id="{1ADAF926-8F1A-73B0-E9C2-CBCEF85E1065}"/>
                </a:ext>
              </a:extLst>
            </p:cNvPr>
            <p:cNvSpPr/>
            <p:nvPr/>
          </p:nvSpPr>
          <p:spPr>
            <a:xfrm>
              <a:off x="2692400" y="3233665"/>
              <a:ext cx="1080000" cy="1080000"/>
            </a:xfrm>
            <a:prstGeom prst="ellipse">
              <a:avLst/>
            </a:prstGeom>
            <a:solidFill>
              <a:schemeClr val="accent1">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descr="Lost with solid fill">
              <a:extLst>
                <a:ext uri="{FF2B5EF4-FFF2-40B4-BE49-F238E27FC236}">
                  <a16:creationId xmlns:a16="http://schemas.microsoft.com/office/drawing/2014/main" id="{772DC932-3ECC-C052-0E11-D5BFE8758112}"/>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2775200" y="3316465"/>
              <a:ext cx="914400" cy="914400"/>
            </a:xfrm>
            <a:prstGeom prst="rect">
              <a:avLst/>
            </a:prstGeom>
          </p:spPr>
        </p:pic>
      </p:grpSp>
      <p:sp>
        <p:nvSpPr>
          <p:cNvPr id="13" name="TextBox 12">
            <a:extLst>
              <a:ext uri="{FF2B5EF4-FFF2-40B4-BE49-F238E27FC236}">
                <a16:creationId xmlns:a16="http://schemas.microsoft.com/office/drawing/2014/main" id="{004B1E57-9285-AA12-765A-885EBC3CC042}"/>
              </a:ext>
            </a:extLst>
          </p:cNvPr>
          <p:cNvSpPr txBox="1"/>
          <p:nvPr/>
        </p:nvSpPr>
        <p:spPr>
          <a:xfrm>
            <a:off x="2312920" y="3805525"/>
            <a:ext cx="2885440" cy="646331"/>
          </a:xfrm>
          <a:prstGeom prst="rect">
            <a:avLst/>
          </a:prstGeom>
          <a:noFill/>
        </p:spPr>
        <p:txBody>
          <a:bodyPr wrap="square" rtlCol="0">
            <a:spAutoFit/>
          </a:bodyPr>
          <a:lstStyle/>
          <a:p>
            <a:pPr algn="ctr"/>
            <a:r>
              <a:rPr lang="en-US" b="1" dirty="0"/>
              <a:t>Starting</a:t>
            </a:r>
            <a:r>
              <a:rPr lang="en-US" dirty="0"/>
              <a:t> a software development project</a:t>
            </a:r>
          </a:p>
        </p:txBody>
      </p:sp>
      <p:sp>
        <p:nvSpPr>
          <p:cNvPr id="14" name="TextBox 13">
            <a:extLst>
              <a:ext uri="{FF2B5EF4-FFF2-40B4-BE49-F238E27FC236}">
                <a16:creationId xmlns:a16="http://schemas.microsoft.com/office/drawing/2014/main" id="{34E9F72C-F831-FA2A-BC70-223C7ABC6A96}"/>
              </a:ext>
            </a:extLst>
          </p:cNvPr>
          <p:cNvSpPr txBox="1"/>
          <p:nvPr/>
        </p:nvSpPr>
        <p:spPr>
          <a:xfrm>
            <a:off x="6993640" y="3809170"/>
            <a:ext cx="2885440" cy="646331"/>
          </a:xfrm>
          <a:prstGeom prst="rect">
            <a:avLst/>
          </a:prstGeom>
          <a:noFill/>
        </p:spPr>
        <p:txBody>
          <a:bodyPr wrap="square" rtlCol="0">
            <a:spAutoFit/>
          </a:bodyPr>
          <a:lstStyle/>
          <a:p>
            <a:pPr algn="ctr"/>
            <a:r>
              <a:rPr lang="en-US" dirty="0"/>
              <a:t>Minimizing </a:t>
            </a:r>
            <a:r>
              <a:rPr lang="en-US" b="1" dirty="0"/>
              <a:t>wasted effort </a:t>
            </a:r>
            <a:r>
              <a:rPr lang="en-US" dirty="0"/>
              <a:t>and costly rework</a:t>
            </a:r>
          </a:p>
        </p:txBody>
      </p:sp>
    </p:spTree>
    <p:extLst>
      <p:ext uri="{BB962C8B-B14F-4D97-AF65-F5344CB8AC3E}">
        <p14:creationId xmlns:p14="http://schemas.microsoft.com/office/powerpoint/2010/main" val="34142911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54089-E198-29C6-C1CE-521AA1C80307}"/>
              </a:ext>
            </a:extLst>
          </p:cNvPr>
          <p:cNvSpPr>
            <a:spLocks noGrp="1"/>
          </p:cNvSpPr>
          <p:nvPr>
            <p:ph type="title"/>
          </p:nvPr>
        </p:nvSpPr>
        <p:spPr/>
        <p:txBody>
          <a:bodyPr/>
          <a:lstStyle/>
          <a:p>
            <a:r>
              <a:rPr lang="en-GB" dirty="0"/>
              <a:t>Goal Refinement</a:t>
            </a:r>
            <a:endParaRPr lang="en-SE" dirty="0"/>
          </a:p>
        </p:txBody>
      </p:sp>
      <p:sp>
        <p:nvSpPr>
          <p:cNvPr id="4" name="Date Placeholder 3">
            <a:extLst>
              <a:ext uri="{FF2B5EF4-FFF2-40B4-BE49-F238E27FC236}">
                <a16:creationId xmlns:a16="http://schemas.microsoft.com/office/drawing/2014/main" id="{12C30D10-D94C-FDE6-D354-0756DF963459}"/>
              </a:ext>
            </a:extLst>
          </p:cNvPr>
          <p:cNvSpPr>
            <a:spLocks noGrp="1"/>
          </p:cNvSpPr>
          <p:nvPr>
            <p:ph type="dt" sz="half" idx="10"/>
          </p:nvPr>
        </p:nvSpPr>
        <p:spPr/>
        <p:txBody>
          <a:bodyPr/>
          <a:lstStyle/>
          <a:p>
            <a:fld id="{E969D844-50FD-4919-80BE-6FFE74E7038C}" type="datetime1">
              <a:rPr lang="de-DE" smtClean="0"/>
              <a:t>11.06.2025</a:t>
            </a:fld>
            <a:endParaRPr lang="en-SE"/>
          </a:p>
        </p:txBody>
      </p:sp>
      <p:sp>
        <p:nvSpPr>
          <p:cNvPr id="5" name="Footer Placeholder 4">
            <a:extLst>
              <a:ext uri="{FF2B5EF4-FFF2-40B4-BE49-F238E27FC236}">
                <a16:creationId xmlns:a16="http://schemas.microsoft.com/office/drawing/2014/main" id="{D838441C-0D8E-4F0E-3700-C5100AD51C49}"/>
              </a:ext>
            </a:extLst>
          </p:cNvPr>
          <p:cNvSpPr>
            <a:spLocks noGrp="1"/>
          </p:cNvSpPr>
          <p:nvPr>
            <p:ph type="ftr" sz="quarter" idx="11"/>
          </p:nvPr>
        </p:nvSpPr>
        <p:spPr/>
        <p:txBody>
          <a:bodyPr/>
          <a:lstStyle/>
          <a:p>
            <a:r>
              <a:rPr lang="en-US"/>
              <a:t>Requirements Engineering Fundamentals</a:t>
            </a:r>
            <a:endParaRPr lang="en-SE"/>
          </a:p>
        </p:txBody>
      </p:sp>
      <p:sp>
        <p:nvSpPr>
          <p:cNvPr id="6" name="Slide Number Placeholder 5">
            <a:extLst>
              <a:ext uri="{FF2B5EF4-FFF2-40B4-BE49-F238E27FC236}">
                <a16:creationId xmlns:a16="http://schemas.microsoft.com/office/drawing/2014/main" id="{895FAA76-E3AE-9809-1947-CDC4C04EECCA}"/>
              </a:ext>
            </a:extLst>
          </p:cNvPr>
          <p:cNvSpPr>
            <a:spLocks noGrp="1"/>
          </p:cNvSpPr>
          <p:nvPr>
            <p:ph type="sldNum" sz="quarter" idx="12"/>
          </p:nvPr>
        </p:nvSpPr>
        <p:spPr/>
        <p:txBody>
          <a:bodyPr/>
          <a:lstStyle/>
          <a:p>
            <a:fld id="{5DE25AE5-FEAD-441B-BB85-3E3BABBF875D}" type="slidenum">
              <a:rPr lang="en-SE" smtClean="0"/>
              <a:t>30</a:t>
            </a:fld>
            <a:endParaRPr lang="en-SE"/>
          </a:p>
        </p:txBody>
      </p:sp>
      <p:grpSp>
        <p:nvGrpSpPr>
          <p:cNvPr id="7" name="Group 6">
            <a:extLst>
              <a:ext uri="{FF2B5EF4-FFF2-40B4-BE49-F238E27FC236}">
                <a16:creationId xmlns:a16="http://schemas.microsoft.com/office/drawing/2014/main" id="{326602E7-ABB3-B217-1F19-5BEBBA6607D5}"/>
              </a:ext>
            </a:extLst>
          </p:cNvPr>
          <p:cNvGrpSpPr/>
          <p:nvPr/>
        </p:nvGrpSpPr>
        <p:grpSpPr>
          <a:xfrm>
            <a:off x="5111931" y="1892391"/>
            <a:ext cx="1968137" cy="1196975"/>
            <a:chOff x="3908532" y="3672621"/>
            <a:chExt cx="1968137" cy="1196975"/>
          </a:xfrm>
        </p:grpSpPr>
        <p:pic>
          <p:nvPicPr>
            <p:cNvPr id="8" name="Graphic 7" descr="User with solid fill">
              <a:extLst>
                <a:ext uri="{FF2B5EF4-FFF2-40B4-BE49-F238E27FC236}">
                  <a16:creationId xmlns:a16="http://schemas.microsoft.com/office/drawing/2014/main" id="{CA5E756F-D48E-3C3A-33A7-C91118EA5D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435401" y="3672621"/>
              <a:ext cx="914400" cy="914400"/>
            </a:xfrm>
            <a:prstGeom prst="rect">
              <a:avLst/>
            </a:prstGeom>
          </p:spPr>
        </p:pic>
        <p:sp>
          <p:nvSpPr>
            <p:cNvPr id="9" name="TextBox 8">
              <a:extLst>
                <a:ext uri="{FF2B5EF4-FFF2-40B4-BE49-F238E27FC236}">
                  <a16:creationId xmlns:a16="http://schemas.microsoft.com/office/drawing/2014/main" id="{8D07C69F-74D2-F2A7-4903-758C0550D834}"/>
                </a:ext>
              </a:extLst>
            </p:cNvPr>
            <p:cNvSpPr txBox="1"/>
            <p:nvPr/>
          </p:nvSpPr>
          <p:spPr>
            <a:xfrm>
              <a:off x="3908532" y="4500264"/>
              <a:ext cx="1968137" cy="369332"/>
            </a:xfrm>
            <a:prstGeom prst="rect">
              <a:avLst/>
            </a:prstGeom>
            <a:noFill/>
          </p:spPr>
          <p:txBody>
            <a:bodyPr wrap="square" rtlCol="0">
              <a:spAutoFit/>
            </a:bodyPr>
            <a:lstStyle/>
            <a:p>
              <a:pPr algn="ctr"/>
              <a:r>
                <a:rPr lang="en-US" dirty="0"/>
                <a:t>Solution-submitter</a:t>
              </a:r>
            </a:p>
          </p:txBody>
        </p:sp>
      </p:grpSp>
      <p:sp>
        <p:nvSpPr>
          <p:cNvPr id="10" name="Flowchart: Alternate Process 9">
            <a:extLst>
              <a:ext uri="{FF2B5EF4-FFF2-40B4-BE49-F238E27FC236}">
                <a16:creationId xmlns:a16="http://schemas.microsoft.com/office/drawing/2014/main" id="{2A19013D-6289-0AEA-4AAF-E63EFA8C2190}"/>
              </a:ext>
            </a:extLst>
          </p:cNvPr>
          <p:cNvSpPr/>
          <p:nvPr/>
        </p:nvSpPr>
        <p:spPr>
          <a:xfrm>
            <a:off x="5164181" y="3489365"/>
            <a:ext cx="1863635" cy="708070"/>
          </a:xfrm>
          <a:prstGeom prst="flowChartAlternateProcess">
            <a:avLst/>
          </a:prstGeom>
          <a:solidFill>
            <a:schemeClr val="tx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Show skills on coding tasks</a:t>
            </a:r>
          </a:p>
        </p:txBody>
      </p:sp>
      <p:sp>
        <p:nvSpPr>
          <p:cNvPr id="11" name="Flowchart: Alternate Process 10">
            <a:extLst>
              <a:ext uri="{FF2B5EF4-FFF2-40B4-BE49-F238E27FC236}">
                <a16:creationId xmlns:a16="http://schemas.microsoft.com/office/drawing/2014/main" id="{2E6E1781-C63B-CFB5-0E9D-34BEECF16A7B}"/>
              </a:ext>
            </a:extLst>
          </p:cNvPr>
          <p:cNvSpPr/>
          <p:nvPr/>
        </p:nvSpPr>
        <p:spPr>
          <a:xfrm>
            <a:off x="3300546" y="4691221"/>
            <a:ext cx="1863635" cy="708070"/>
          </a:xfrm>
          <a:prstGeom prst="flowChartAlternateProcess">
            <a:avLst/>
          </a:prstGeom>
          <a:solidFill>
            <a:schemeClr val="tx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Receive merit on the platform</a:t>
            </a:r>
          </a:p>
        </p:txBody>
      </p:sp>
      <p:sp>
        <p:nvSpPr>
          <p:cNvPr id="12" name="Flowchart: Alternate Process 11">
            <a:extLst>
              <a:ext uri="{FF2B5EF4-FFF2-40B4-BE49-F238E27FC236}">
                <a16:creationId xmlns:a16="http://schemas.microsoft.com/office/drawing/2014/main" id="{9144AA51-AA49-5BAA-5451-224D099637F5}"/>
              </a:ext>
            </a:extLst>
          </p:cNvPr>
          <p:cNvSpPr/>
          <p:nvPr/>
        </p:nvSpPr>
        <p:spPr>
          <a:xfrm>
            <a:off x="7027816" y="4691221"/>
            <a:ext cx="1863635" cy="708070"/>
          </a:xfrm>
          <a:prstGeom prst="flowChartAlternateProcess">
            <a:avLst/>
          </a:prstGeom>
          <a:solidFill>
            <a:schemeClr val="tx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Receive merit outside of the platform</a:t>
            </a:r>
          </a:p>
        </p:txBody>
      </p:sp>
      <p:cxnSp>
        <p:nvCxnSpPr>
          <p:cNvPr id="25" name="Connector: Elbow 24">
            <a:extLst>
              <a:ext uri="{FF2B5EF4-FFF2-40B4-BE49-F238E27FC236}">
                <a16:creationId xmlns:a16="http://schemas.microsoft.com/office/drawing/2014/main" id="{4C00E846-915F-BA88-54C8-67AA3F64045A}"/>
              </a:ext>
            </a:extLst>
          </p:cNvPr>
          <p:cNvCxnSpPr>
            <a:stCxn id="10" idx="2"/>
            <a:endCxn id="11" idx="0"/>
          </p:cNvCxnSpPr>
          <p:nvPr/>
        </p:nvCxnSpPr>
        <p:spPr>
          <a:xfrm rot="5400000">
            <a:off x="4917289" y="3512511"/>
            <a:ext cx="493786" cy="186363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BC8456C5-461B-A3D3-A38B-B08E047EBA78}"/>
              </a:ext>
            </a:extLst>
          </p:cNvPr>
          <p:cNvCxnSpPr>
            <a:cxnSpLocks/>
            <a:stCxn id="10" idx="2"/>
            <a:endCxn id="12" idx="0"/>
          </p:cNvCxnSpPr>
          <p:nvPr/>
        </p:nvCxnSpPr>
        <p:spPr>
          <a:xfrm rot="16200000" flipH="1">
            <a:off x="6780923" y="3512510"/>
            <a:ext cx="493786" cy="186363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F338289E-CE40-C290-D1BD-63FA5AA3EA75}"/>
              </a:ext>
            </a:extLst>
          </p:cNvPr>
          <p:cNvGrpSpPr/>
          <p:nvPr/>
        </p:nvGrpSpPr>
        <p:grpSpPr>
          <a:xfrm>
            <a:off x="196379" y="2037457"/>
            <a:ext cx="540000" cy="540000"/>
            <a:chOff x="2692400" y="3233665"/>
            <a:chExt cx="1080000" cy="1080000"/>
          </a:xfrm>
        </p:grpSpPr>
        <p:sp>
          <p:nvSpPr>
            <p:cNvPr id="28" name="Oval 27">
              <a:extLst>
                <a:ext uri="{FF2B5EF4-FFF2-40B4-BE49-F238E27FC236}">
                  <a16:creationId xmlns:a16="http://schemas.microsoft.com/office/drawing/2014/main" id="{FDC162E8-1F6B-3062-80A3-C392263067FD}"/>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Graphic 28" descr="User with solid fill">
              <a:extLst>
                <a:ext uri="{FF2B5EF4-FFF2-40B4-BE49-F238E27FC236}">
                  <a16:creationId xmlns:a16="http://schemas.microsoft.com/office/drawing/2014/main" id="{CDF406DE-61C6-33F7-6E9F-60AC1E795863}"/>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2775200" y="3316465"/>
              <a:ext cx="914400" cy="914400"/>
            </a:xfrm>
            <a:prstGeom prst="rect">
              <a:avLst/>
            </a:prstGeom>
          </p:spPr>
        </p:pic>
      </p:grpSp>
      <p:grpSp>
        <p:nvGrpSpPr>
          <p:cNvPr id="30" name="Group 29">
            <a:extLst>
              <a:ext uri="{FF2B5EF4-FFF2-40B4-BE49-F238E27FC236}">
                <a16:creationId xmlns:a16="http://schemas.microsoft.com/office/drawing/2014/main" id="{55C1673E-D903-3B38-B21B-20740DA1F15E}"/>
              </a:ext>
            </a:extLst>
          </p:cNvPr>
          <p:cNvGrpSpPr/>
          <p:nvPr/>
        </p:nvGrpSpPr>
        <p:grpSpPr>
          <a:xfrm>
            <a:off x="196379" y="2785152"/>
            <a:ext cx="540000" cy="540000"/>
            <a:chOff x="2692400" y="3233665"/>
            <a:chExt cx="1080000" cy="1080000"/>
          </a:xfrm>
        </p:grpSpPr>
        <p:sp>
          <p:nvSpPr>
            <p:cNvPr id="31" name="Oval 30">
              <a:extLst>
                <a:ext uri="{FF2B5EF4-FFF2-40B4-BE49-F238E27FC236}">
                  <a16:creationId xmlns:a16="http://schemas.microsoft.com/office/drawing/2014/main" id="{958985D5-2E6F-3C0C-D985-4E43E65E7B5C}"/>
                </a:ext>
              </a:extLst>
            </p:cNvPr>
            <p:cNvSpPr/>
            <p:nvPr/>
          </p:nvSpPr>
          <p:spPr>
            <a:xfrm>
              <a:off x="2692400" y="3233665"/>
              <a:ext cx="1080000" cy="1080000"/>
            </a:xfrm>
            <a:prstGeom prst="ellipse">
              <a:avLst/>
            </a:prstGeom>
            <a:solidFill>
              <a:schemeClr val="tx2">
                <a:lumMod val="25000"/>
                <a:lumOff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 name="Graphic 31" descr="Bullseye with solid fill">
              <a:extLst>
                <a:ext uri="{FF2B5EF4-FFF2-40B4-BE49-F238E27FC236}">
                  <a16:creationId xmlns:a16="http://schemas.microsoft.com/office/drawing/2014/main" id="{B1C90B12-6A51-AA1F-E4BF-570C14971AC1}"/>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2775200" y="3316465"/>
              <a:ext cx="914400" cy="914400"/>
            </a:xfrm>
            <a:prstGeom prst="rect">
              <a:avLst/>
            </a:prstGeom>
          </p:spPr>
        </p:pic>
      </p:grpSp>
      <p:grpSp>
        <p:nvGrpSpPr>
          <p:cNvPr id="33" name="Group 32">
            <a:extLst>
              <a:ext uri="{FF2B5EF4-FFF2-40B4-BE49-F238E27FC236}">
                <a16:creationId xmlns:a16="http://schemas.microsoft.com/office/drawing/2014/main" id="{D241DE11-41B1-0348-4797-F676A13CAEA6}"/>
              </a:ext>
            </a:extLst>
          </p:cNvPr>
          <p:cNvGrpSpPr/>
          <p:nvPr/>
        </p:nvGrpSpPr>
        <p:grpSpPr>
          <a:xfrm>
            <a:off x="196379" y="3532847"/>
            <a:ext cx="540000" cy="540000"/>
            <a:chOff x="2692400" y="3233665"/>
            <a:chExt cx="1080000" cy="1080000"/>
          </a:xfrm>
        </p:grpSpPr>
        <p:sp>
          <p:nvSpPr>
            <p:cNvPr id="34" name="Oval 33">
              <a:extLst>
                <a:ext uri="{FF2B5EF4-FFF2-40B4-BE49-F238E27FC236}">
                  <a16:creationId xmlns:a16="http://schemas.microsoft.com/office/drawing/2014/main" id="{F6D2E731-076A-F5CA-8F20-37AB4D4A2AA7}"/>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Graphic 34" descr="Glasses with solid fill">
              <a:extLst>
                <a:ext uri="{FF2B5EF4-FFF2-40B4-BE49-F238E27FC236}">
                  <a16:creationId xmlns:a16="http://schemas.microsoft.com/office/drawing/2014/main" id="{D26EE546-10E0-8453-0E62-D40A93FDCC97}"/>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2775200" y="3316465"/>
              <a:ext cx="914400" cy="914400"/>
            </a:xfrm>
            <a:prstGeom prst="rect">
              <a:avLst/>
            </a:prstGeom>
          </p:spPr>
        </p:pic>
      </p:grpSp>
      <p:grpSp>
        <p:nvGrpSpPr>
          <p:cNvPr id="36" name="Group 35">
            <a:extLst>
              <a:ext uri="{FF2B5EF4-FFF2-40B4-BE49-F238E27FC236}">
                <a16:creationId xmlns:a16="http://schemas.microsoft.com/office/drawing/2014/main" id="{669D9DBB-2DBB-FD97-C7DC-EF2C6CA4857C}"/>
              </a:ext>
            </a:extLst>
          </p:cNvPr>
          <p:cNvGrpSpPr/>
          <p:nvPr/>
        </p:nvGrpSpPr>
        <p:grpSpPr>
          <a:xfrm>
            <a:off x="196379" y="4280542"/>
            <a:ext cx="540000" cy="540000"/>
            <a:chOff x="2692400" y="3233665"/>
            <a:chExt cx="1080000" cy="1080000"/>
          </a:xfrm>
        </p:grpSpPr>
        <p:sp>
          <p:nvSpPr>
            <p:cNvPr id="37" name="Oval 36">
              <a:extLst>
                <a:ext uri="{FF2B5EF4-FFF2-40B4-BE49-F238E27FC236}">
                  <a16:creationId xmlns:a16="http://schemas.microsoft.com/office/drawing/2014/main" id="{031BE4CB-3A8D-C2EE-9D5F-65E4A0F15711}"/>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Graphic 37" descr="Document with solid fill">
              <a:extLst>
                <a:ext uri="{FF2B5EF4-FFF2-40B4-BE49-F238E27FC236}">
                  <a16:creationId xmlns:a16="http://schemas.microsoft.com/office/drawing/2014/main" id="{81B58B08-58FD-8235-5CA1-3F83D6773F9F}"/>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2775200" y="3316465"/>
              <a:ext cx="914400" cy="914400"/>
            </a:xfrm>
            <a:prstGeom prst="rect">
              <a:avLst/>
            </a:prstGeom>
          </p:spPr>
        </p:pic>
      </p:grpSp>
    </p:spTree>
    <p:extLst>
      <p:ext uri="{BB962C8B-B14F-4D97-AF65-F5344CB8AC3E}">
        <p14:creationId xmlns:p14="http://schemas.microsoft.com/office/powerpoint/2010/main" val="18453466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182A2-7DD1-3CD3-ED54-64B034992B6E}"/>
              </a:ext>
            </a:extLst>
          </p:cNvPr>
          <p:cNvSpPr>
            <a:spLocks noGrp="1"/>
          </p:cNvSpPr>
          <p:nvPr>
            <p:ph type="title"/>
          </p:nvPr>
        </p:nvSpPr>
        <p:spPr/>
        <p:txBody>
          <a:bodyPr/>
          <a:lstStyle/>
          <a:p>
            <a:r>
              <a:rPr lang="en-GB" dirty="0"/>
              <a:t>System Vision</a:t>
            </a:r>
            <a:endParaRPr lang="en-SE" dirty="0"/>
          </a:p>
        </p:txBody>
      </p:sp>
      <p:sp>
        <p:nvSpPr>
          <p:cNvPr id="3" name="Content Placeholder 2">
            <a:extLst>
              <a:ext uri="{FF2B5EF4-FFF2-40B4-BE49-F238E27FC236}">
                <a16:creationId xmlns:a16="http://schemas.microsoft.com/office/drawing/2014/main" id="{9A211A2E-901F-CEB4-F25F-EAD12086E1F9}"/>
              </a:ext>
            </a:extLst>
          </p:cNvPr>
          <p:cNvSpPr>
            <a:spLocks noGrp="1"/>
          </p:cNvSpPr>
          <p:nvPr>
            <p:ph idx="1"/>
          </p:nvPr>
        </p:nvSpPr>
        <p:spPr/>
        <p:txBody>
          <a:bodyPr/>
          <a:lstStyle/>
          <a:p>
            <a:pPr marL="0" lvl="0" indent="0" algn="l" rtl="0">
              <a:lnSpc>
                <a:spcPct val="90000"/>
              </a:lnSpc>
              <a:spcBef>
                <a:spcPts val="0"/>
              </a:spcBef>
              <a:spcAft>
                <a:spcPts val="0"/>
              </a:spcAft>
              <a:buClr>
                <a:schemeClr val="dk1"/>
              </a:buClr>
              <a:buSzPts val="2400"/>
              <a:buNone/>
            </a:pPr>
            <a:r>
              <a:rPr lang="en-US" b="0" i="0" u="none" strike="noStrike" dirty="0">
                <a:latin typeface="Calibri (Body)"/>
              </a:rPr>
              <a:t>A </a:t>
            </a:r>
            <a:r>
              <a:rPr lang="en-US" b="1" i="0" u="none" strike="noStrike" dirty="0">
                <a:latin typeface="Calibri (Body)"/>
              </a:rPr>
              <a:t>system vision </a:t>
            </a:r>
            <a:r>
              <a:rPr lang="en-US" b="0" i="0" u="none" dirty="0">
                <a:latin typeface="Calibri (Body)"/>
              </a:rPr>
              <a:t>is the transition point between the context specification and the requirements specification</a:t>
            </a:r>
            <a:r>
              <a:rPr lang="en-US" b="0" i="0" u="none" strike="noStrike" dirty="0">
                <a:latin typeface="Calibri (Body)"/>
              </a:rPr>
              <a:t>. </a:t>
            </a:r>
            <a:r>
              <a:rPr lang="en-US" dirty="0">
                <a:latin typeface="Calibri (Body)"/>
              </a:rPr>
              <a:t>Its main purpose is to</a:t>
            </a:r>
            <a:endParaRPr lang="en-US" b="0" i="0" u="none" strike="noStrike" dirty="0">
              <a:latin typeface="Calibri (Body)"/>
            </a:endParaRPr>
          </a:p>
          <a:p>
            <a:pPr marL="457200" lvl="0" indent="-457200" algn="l" rtl="0">
              <a:lnSpc>
                <a:spcPct val="90000"/>
              </a:lnSpc>
              <a:spcBef>
                <a:spcPts val="1000"/>
              </a:spcBef>
              <a:spcAft>
                <a:spcPts val="0"/>
              </a:spcAft>
              <a:buClr>
                <a:schemeClr val="dk1"/>
              </a:buClr>
              <a:buSzPts val="2400"/>
              <a:buFont typeface="Arial" panose="020B0604020202020204" pitchFamily="34" charset="0"/>
              <a:buChar char="•"/>
            </a:pPr>
            <a:r>
              <a:rPr lang="en-US" b="0" i="0" u="none" strike="noStrike" dirty="0">
                <a:latin typeface="Calibri (Body)"/>
                <a:ea typeface="Arial"/>
                <a:cs typeface="Arial"/>
                <a:sym typeface="Arial"/>
              </a:rPr>
              <a:t>give a </a:t>
            </a:r>
            <a:r>
              <a:rPr lang="en-US" b="1" i="0" u="none" strike="noStrike" dirty="0">
                <a:latin typeface="Calibri (Body)"/>
                <a:ea typeface="Arial"/>
                <a:cs typeface="Arial"/>
                <a:sym typeface="Arial"/>
              </a:rPr>
              <a:t>comprehensive overview </a:t>
            </a:r>
            <a:r>
              <a:rPr lang="en-US" b="0" i="0" u="none" strike="noStrike" dirty="0">
                <a:latin typeface="Calibri (Body)"/>
                <a:ea typeface="Arial"/>
                <a:cs typeface="Arial"/>
                <a:sym typeface="Arial"/>
              </a:rPr>
              <a:t>of the most important </a:t>
            </a:r>
            <a:r>
              <a:rPr lang="en-US" b="0" i="1" u="none" strike="noStrike" dirty="0">
                <a:latin typeface="Calibri (Body)"/>
                <a:ea typeface="Arial"/>
                <a:cs typeface="Arial"/>
                <a:sym typeface="Arial"/>
              </a:rPr>
              <a:t>use cases</a:t>
            </a:r>
            <a:r>
              <a:rPr lang="en-US" b="0" i="0" u="none" strike="noStrike" dirty="0">
                <a:latin typeface="Calibri (Body)"/>
                <a:ea typeface="Arial"/>
                <a:cs typeface="Arial"/>
                <a:sym typeface="Arial"/>
              </a:rPr>
              <a:t> and </a:t>
            </a:r>
            <a:endParaRPr lang="en-US" dirty="0">
              <a:latin typeface="Calibri (Body)"/>
            </a:endParaRPr>
          </a:p>
          <a:p>
            <a:pPr marL="457200" lvl="0" indent="-457200" algn="l" rtl="0">
              <a:lnSpc>
                <a:spcPct val="90000"/>
              </a:lnSpc>
              <a:spcBef>
                <a:spcPts val="1000"/>
              </a:spcBef>
              <a:spcAft>
                <a:spcPts val="0"/>
              </a:spcAft>
              <a:buClr>
                <a:schemeClr val="dk1"/>
              </a:buClr>
              <a:buSzPts val="2400"/>
              <a:buFont typeface="Arial" panose="020B0604020202020204" pitchFamily="34" charset="0"/>
              <a:buChar char="•"/>
            </a:pPr>
            <a:r>
              <a:rPr lang="en-US" b="0" i="0" u="none" strike="noStrike" dirty="0">
                <a:latin typeface="Calibri (Body)"/>
                <a:ea typeface="Arial"/>
                <a:cs typeface="Arial"/>
                <a:sym typeface="Arial"/>
              </a:rPr>
              <a:t>boundaries, thus it clearly defines the </a:t>
            </a:r>
            <a:r>
              <a:rPr lang="en-US" b="1" i="0" u="none" strike="noStrike" dirty="0">
                <a:latin typeface="Calibri (Body)"/>
                <a:ea typeface="Arial"/>
                <a:cs typeface="Arial"/>
                <a:sym typeface="Arial"/>
              </a:rPr>
              <a:t>scope of the system</a:t>
            </a:r>
            <a:r>
              <a:rPr lang="en-US" b="0" i="0" u="none" strike="noStrike" dirty="0">
                <a:latin typeface="Calibri (Body)"/>
                <a:ea typeface="Arial"/>
                <a:cs typeface="Arial"/>
                <a:sym typeface="Arial"/>
              </a:rPr>
              <a:t>. It clearly distinguishes which parts belong to the system and which parts are external.</a:t>
            </a:r>
            <a:endParaRPr lang="en-US" dirty="0">
              <a:latin typeface="Calibri (Body)"/>
            </a:endParaRPr>
          </a:p>
          <a:p>
            <a:pPr marL="0" indent="0">
              <a:buNone/>
            </a:pPr>
            <a:endParaRPr lang="en-SE" dirty="0"/>
          </a:p>
        </p:txBody>
      </p:sp>
      <p:sp>
        <p:nvSpPr>
          <p:cNvPr id="4" name="Date Placeholder 3">
            <a:extLst>
              <a:ext uri="{FF2B5EF4-FFF2-40B4-BE49-F238E27FC236}">
                <a16:creationId xmlns:a16="http://schemas.microsoft.com/office/drawing/2014/main" id="{6779695D-5FFE-21CF-A6A6-53FBCC57AA2A}"/>
              </a:ext>
            </a:extLst>
          </p:cNvPr>
          <p:cNvSpPr>
            <a:spLocks noGrp="1"/>
          </p:cNvSpPr>
          <p:nvPr>
            <p:ph type="dt" sz="half" idx="10"/>
          </p:nvPr>
        </p:nvSpPr>
        <p:spPr/>
        <p:txBody>
          <a:bodyPr/>
          <a:lstStyle/>
          <a:p>
            <a:fld id="{9ACCE33D-90FE-4BFD-9AFB-AB8C4D0CDD82}" type="datetime1">
              <a:rPr lang="de-DE" smtClean="0"/>
              <a:t>11.06.2025</a:t>
            </a:fld>
            <a:endParaRPr lang="en-SE"/>
          </a:p>
        </p:txBody>
      </p:sp>
      <p:sp>
        <p:nvSpPr>
          <p:cNvPr id="5" name="Footer Placeholder 4">
            <a:extLst>
              <a:ext uri="{FF2B5EF4-FFF2-40B4-BE49-F238E27FC236}">
                <a16:creationId xmlns:a16="http://schemas.microsoft.com/office/drawing/2014/main" id="{20BE9BE9-035D-439D-F0FA-56D111CAB212}"/>
              </a:ext>
            </a:extLst>
          </p:cNvPr>
          <p:cNvSpPr>
            <a:spLocks noGrp="1"/>
          </p:cNvSpPr>
          <p:nvPr>
            <p:ph type="ftr" sz="quarter" idx="11"/>
          </p:nvPr>
        </p:nvSpPr>
        <p:spPr/>
        <p:txBody>
          <a:bodyPr/>
          <a:lstStyle/>
          <a:p>
            <a:r>
              <a:rPr lang="en-US"/>
              <a:t>Requirements Engineering Fundamentals</a:t>
            </a:r>
            <a:endParaRPr lang="en-SE"/>
          </a:p>
        </p:txBody>
      </p:sp>
      <p:sp>
        <p:nvSpPr>
          <p:cNvPr id="6" name="Slide Number Placeholder 5">
            <a:extLst>
              <a:ext uri="{FF2B5EF4-FFF2-40B4-BE49-F238E27FC236}">
                <a16:creationId xmlns:a16="http://schemas.microsoft.com/office/drawing/2014/main" id="{9EBDF37F-409D-9A4A-0F23-6150401A2A9D}"/>
              </a:ext>
            </a:extLst>
          </p:cNvPr>
          <p:cNvSpPr>
            <a:spLocks noGrp="1"/>
          </p:cNvSpPr>
          <p:nvPr>
            <p:ph type="sldNum" sz="quarter" idx="12"/>
          </p:nvPr>
        </p:nvSpPr>
        <p:spPr/>
        <p:txBody>
          <a:bodyPr/>
          <a:lstStyle/>
          <a:p>
            <a:fld id="{5DE25AE5-FEAD-441B-BB85-3E3BABBF875D}" type="slidenum">
              <a:rPr lang="en-SE" smtClean="0"/>
              <a:t>31</a:t>
            </a:fld>
            <a:endParaRPr lang="en-SE"/>
          </a:p>
        </p:txBody>
      </p:sp>
      <p:grpSp>
        <p:nvGrpSpPr>
          <p:cNvPr id="7" name="Group 6">
            <a:extLst>
              <a:ext uri="{FF2B5EF4-FFF2-40B4-BE49-F238E27FC236}">
                <a16:creationId xmlns:a16="http://schemas.microsoft.com/office/drawing/2014/main" id="{CCF622A6-8364-4564-F03B-C3D138F4F13D}"/>
              </a:ext>
            </a:extLst>
          </p:cNvPr>
          <p:cNvGrpSpPr/>
          <p:nvPr/>
        </p:nvGrpSpPr>
        <p:grpSpPr>
          <a:xfrm>
            <a:off x="196379" y="2037457"/>
            <a:ext cx="540000" cy="540000"/>
            <a:chOff x="2692400" y="3233665"/>
            <a:chExt cx="1080000" cy="1080000"/>
          </a:xfrm>
        </p:grpSpPr>
        <p:sp>
          <p:nvSpPr>
            <p:cNvPr id="8" name="Oval 7">
              <a:extLst>
                <a:ext uri="{FF2B5EF4-FFF2-40B4-BE49-F238E27FC236}">
                  <a16:creationId xmlns:a16="http://schemas.microsoft.com/office/drawing/2014/main" id="{22A76AA4-7754-BFF3-EBC9-87888C74B9B8}"/>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User with solid fill">
              <a:extLst>
                <a:ext uri="{FF2B5EF4-FFF2-40B4-BE49-F238E27FC236}">
                  <a16:creationId xmlns:a16="http://schemas.microsoft.com/office/drawing/2014/main" id="{9040D1F7-B196-F2B9-F163-5C91DD5B291A}"/>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2775200" y="3316465"/>
              <a:ext cx="914400" cy="914400"/>
            </a:xfrm>
            <a:prstGeom prst="rect">
              <a:avLst/>
            </a:prstGeom>
          </p:spPr>
        </p:pic>
      </p:grpSp>
      <p:grpSp>
        <p:nvGrpSpPr>
          <p:cNvPr id="10" name="Group 9">
            <a:extLst>
              <a:ext uri="{FF2B5EF4-FFF2-40B4-BE49-F238E27FC236}">
                <a16:creationId xmlns:a16="http://schemas.microsoft.com/office/drawing/2014/main" id="{8CB94FFB-F082-751E-0AD8-25BF2FD59D84}"/>
              </a:ext>
            </a:extLst>
          </p:cNvPr>
          <p:cNvGrpSpPr/>
          <p:nvPr/>
        </p:nvGrpSpPr>
        <p:grpSpPr>
          <a:xfrm>
            <a:off x="196379" y="2785152"/>
            <a:ext cx="540000" cy="540000"/>
            <a:chOff x="2692400" y="3233665"/>
            <a:chExt cx="1080000" cy="1080000"/>
          </a:xfrm>
        </p:grpSpPr>
        <p:sp>
          <p:nvSpPr>
            <p:cNvPr id="11" name="Oval 10">
              <a:extLst>
                <a:ext uri="{FF2B5EF4-FFF2-40B4-BE49-F238E27FC236}">
                  <a16:creationId xmlns:a16="http://schemas.microsoft.com/office/drawing/2014/main" id="{5BE57CF3-3396-A262-3FFF-8AADB91FA98F}"/>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descr="Bullseye with solid fill">
              <a:extLst>
                <a:ext uri="{FF2B5EF4-FFF2-40B4-BE49-F238E27FC236}">
                  <a16:creationId xmlns:a16="http://schemas.microsoft.com/office/drawing/2014/main" id="{04E618B2-CCBA-78DB-3922-E6A569793568}"/>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2775200" y="3316465"/>
              <a:ext cx="914400" cy="914400"/>
            </a:xfrm>
            <a:prstGeom prst="rect">
              <a:avLst/>
            </a:prstGeom>
          </p:spPr>
        </p:pic>
      </p:grpSp>
      <p:grpSp>
        <p:nvGrpSpPr>
          <p:cNvPr id="13" name="Group 12">
            <a:extLst>
              <a:ext uri="{FF2B5EF4-FFF2-40B4-BE49-F238E27FC236}">
                <a16:creationId xmlns:a16="http://schemas.microsoft.com/office/drawing/2014/main" id="{65984957-2423-51B9-C97D-163C6A42F81A}"/>
              </a:ext>
            </a:extLst>
          </p:cNvPr>
          <p:cNvGrpSpPr/>
          <p:nvPr/>
        </p:nvGrpSpPr>
        <p:grpSpPr>
          <a:xfrm>
            <a:off x="196379" y="3532847"/>
            <a:ext cx="540000" cy="540000"/>
            <a:chOff x="2692400" y="3233665"/>
            <a:chExt cx="1080000" cy="1080000"/>
          </a:xfrm>
        </p:grpSpPr>
        <p:sp>
          <p:nvSpPr>
            <p:cNvPr id="14" name="Oval 13">
              <a:extLst>
                <a:ext uri="{FF2B5EF4-FFF2-40B4-BE49-F238E27FC236}">
                  <a16:creationId xmlns:a16="http://schemas.microsoft.com/office/drawing/2014/main" id="{8E254628-7859-69E2-ACAF-E7086525AB25}"/>
                </a:ext>
              </a:extLst>
            </p:cNvPr>
            <p:cNvSpPr/>
            <p:nvPr/>
          </p:nvSpPr>
          <p:spPr>
            <a:xfrm>
              <a:off x="2692400" y="3233665"/>
              <a:ext cx="1080000" cy="1080000"/>
            </a:xfrm>
            <a:prstGeom prst="ellipse">
              <a:avLst/>
            </a:prstGeom>
            <a:solidFill>
              <a:schemeClr val="tx2">
                <a:lumMod val="25000"/>
                <a:lumOff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Glasses with solid fill">
              <a:extLst>
                <a:ext uri="{FF2B5EF4-FFF2-40B4-BE49-F238E27FC236}">
                  <a16:creationId xmlns:a16="http://schemas.microsoft.com/office/drawing/2014/main" id="{F32F6135-4494-A039-5963-209744038033}"/>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2775200" y="3316465"/>
              <a:ext cx="914400" cy="914400"/>
            </a:xfrm>
            <a:prstGeom prst="rect">
              <a:avLst/>
            </a:prstGeom>
          </p:spPr>
        </p:pic>
      </p:grpSp>
      <p:grpSp>
        <p:nvGrpSpPr>
          <p:cNvPr id="16" name="Group 15">
            <a:extLst>
              <a:ext uri="{FF2B5EF4-FFF2-40B4-BE49-F238E27FC236}">
                <a16:creationId xmlns:a16="http://schemas.microsoft.com/office/drawing/2014/main" id="{E60991F7-09CD-4795-F760-FC367454369C}"/>
              </a:ext>
            </a:extLst>
          </p:cNvPr>
          <p:cNvGrpSpPr/>
          <p:nvPr/>
        </p:nvGrpSpPr>
        <p:grpSpPr>
          <a:xfrm>
            <a:off x="196379" y="4280542"/>
            <a:ext cx="540000" cy="540000"/>
            <a:chOff x="2692400" y="3233665"/>
            <a:chExt cx="1080000" cy="1080000"/>
          </a:xfrm>
        </p:grpSpPr>
        <p:sp>
          <p:nvSpPr>
            <p:cNvPr id="17" name="Oval 16">
              <a:extLst>
                <a:ext uri="{FF2B5EF4-FFF2-40B4-BE49-F238E27FC236}">
                  <a16:creationId xmlns:a16="http://schemas.microsoft.com/office/drawing/2014/main" id="{EE8D7D1F-26D9-E0F0-39BF-34811102B539}"/>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descr="Document with solid fill">
              <a:extLst>
                <a:ext uri="{FF2B5EF4-FFF2-40B4-BE49-F238E27FC236}">
                  <a16:creationId xmlns:a16="http://schemas.microsoft.com/office/drawing/2014/main" id="{A53F8310-5E0F-9CE2-14FA-11AE8E5DE827}"/>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2775200" y="3316465"/>
              <a:ext cx="914400" cy="914400"/>
            </a:xfrm>
            <a:prstGeom prst="rect">
              <a:avLst/>
            </a:prstGeom>
          </p:spPr>
        </p:pic>
      </p:grpSp>
    </p:spTree>
    <p:extLst>
      <p:ext uri="{BB962C8B-B14F-4D97-AF65-F5344CB8AC3E}">
        <p14:creationId xmlns:p14="http://schemas.microsoft.com/office/powerpoint/2010/main" val="15370483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A8B78-19B3-E2FF-18A6-3471F430889D}"/>
              </a:ext>
            </a:extLst>
          </p:cNvPr>
          <p:cNvSpPr>
            <a:spLocks noGrp="1"/>
          </p:cNvSpPr>
          <p:nvPr>
            <p:ph type="title"/>
          </p:nvPr>
        </p:nvSpPr>
        <p:spPr/>
        <p:txBody>
          <a:bodyPr/>
          <a:lstStyle/>
          <a:p>
            <a:r>
              <a:rPr lang="en-GB" dirty="0"/>
              <a:t>System Vision</a:t>
            </a:r>
            <a:endParaRPr lang="en-SE" dirty="0"/>
          </a:p>
        </p:txBody>
      </p:sp>
      <p:sp>
        <p:nvSpPr>
          <p:cNvPr id="3" name="Content Placeholder 2">
            <a:extLst>
              <a:ext uri="{FF2B5EF4-FFF2-40B4-BE49-F238E27FC236}">
                <a16:creationId xmlns:a16="http://schemas.microsoft.com/office/drawing/2014/main" id="{65E5DD7D-8AEA-88DB-7C19-987453CD9D43}"/>
              </a:ext>
            </a:extLst>
          </p:cNvPr>
          <p:cNvSpPr>
            <a:spLocks noGrp="1"/>
          </p:cNvSpPr>
          <p:nvPr>
            <p:ph idx="1"/>
          </p:nvPr>
        </p:nvSpPr>
        <p:spPr/>
        <p:txBody>
          <a:bodyPr/>
          <a:lstStyle/>
          <a:p>
            <a:pPr marL="0" indent="0">
              <a:buNone/>
            </a:pPr>
            <a:r>
              <a:rPr lang="en-US" dirty="0">
                <a:latin typeface="Calibri (Body)"/>
              </a:rPr>
              <a:t>Use Case Diagram procedure:</a:t>
            </a:r>
          </a:p>
          <a:p>
            <a:pPr marL="457200" lvl="0" indent="-457200" algn="l" rtl="0">
              <a:lnSpc>
                <a:spcPct val="90000"/>
              </a:lnSpc>
              <a:spcBef>
                <a:spcPts val="1000"/>
              </a:spcBef>
              <a:spcAft>
                <a:spcPts val="0"/>
              </a:spcAft>
              <a:buClr>
                <a:schemeClr val="dk1"/>
              </a:buClr>
              <a:buSzPts val="2400"/>
              <a:buFont typeface="Calibri"/>
              <a:buAutoNum type="arabicPeriod"/>
            </a:pPr>
            <a:r>
              <a:rPr lang="en-US" dirty="0">
                <a:latin typeface="Calibri (Body)"/>
              </a:rPr>
              <a:t>Elicit </a:t>
            </a:r>
            <a:r>
              <a:rPr lang="en-US" b="1" dirty="0">
                <a:latin typeface="Calibri (Body)"/>
              </a:rPr>
              <a:t>concrete functionality </a:t>
            </a:r>
            <a:r>
              <a:rPr lang="en-US" dirty="0">
                <a:latin typeface="Calibri (Body)"/>
              </a:rPr>
              <a:t>necessary to enable the goal.</a:t>
            </a:r>
          </a:p>
          <a:p>
            <a:pPr marL="457200" lvl="0" indent="-457200" algn="l" rtl="0">
              <a:lnSpc>
                <a:spcPct val="90000"/>
              </a:lnSpc>
              <a:spcBef>
                <a:spcPts val="1000"/>
              </a:spcBef>
              <a:spcAft>
                <a:spcPts val="0"/>
              </a:spcAft>
              <a:buClr>
                <a:schemeClr val="dk1"/>
              </a:buClr>
              <a:buSzPts val="2400"/>
              <a:buFont typeface="Calibri"/>
              <a:buAutoNum type="arabicPeriod"/>
            </a:pPr>
            <a:r>
              <a:rPr lang="en-US" b="1" dirty="0">
                <a:latin typeface="Calibri (Body)"/>
              </a:rPr>
              <a:t>Connect it to stakeholders </a:t>
            </a:r>
            <a:r>
              <a:rPr lang="en-US" dirty="0">
                <a:latin typeface="Calibri (Body)"/>
              </a:rPr>
              <a:t>that are involved with that use case.</a:t>
            </a:r>
          </a:p>
          <a:p>
            <a:pPr marL="457200" lvl="0" indent="-457200" algn="l" rtl="0">
              <a:lnSpc>
                <a:spcPct val="90000"/>
              </a:lnSpc>
              <a:spcBef>
                <a:spcPts val="1000"/>
              </a:spcBef>
              <a:spcAft>
                <a:spcPts val="0"/>
              </a:spcAft>
              <a:buClr>
                <a:schemeClr val="dk1"/>
              </a:buClr>
              <a:buSzPts val="2400"/>
              <a:buFont typeface="Calibri"/>
              <a:buAutoNum type="arabicPeriod"/>
            </a:pPr>
            <a:r>
              <a:rPr lang="en-US" dirty="0">
                <a:latin typeface="Calibri (Body)"/>
              </a:rPr>
              <a:t>Determine, whether the use case is </a:t>
            </a:r>
            <a:r>
              <a:rPr lang="en-US" b="1" dirty="0">
                <a:latin typeface="Calibri (Body)"/>
              </a:rPr>
              <a:t>part of the system or external.</a:t>
            </a:r>
            <a:endParaRPr lang="en-US" dirty="0">
              <a:latin typeface="Calibri (Body)"/>
            </a:endParaRPr>
          </a:p>
          <a:p>
            <a:pPr marL="0" indent="0">
              <a:buNone/>
            </a:pPr>
            <a:endParaRPr lang="en-SE" dirty="0"/>
          </a:p>
        </p:txBody>
      </p:sp>
      <p:sp>
        <p:nvSpPr>
          <p:cNvPr id="4" name="Date Placeholder 3">
            <a:extLst>
              <a:ext uri="{FF2B5EF4-FFF2-40B4-BE49-F238E27FC236}">
                <a16:creationId xmlns:a16="http://schemas.microsoft.com/office/drawing/2014/main" id="{02D948D0-7512-EA66-11A9-64EA3F277574}"/>
              </a:ext>
            </a:extLst>
          </p:cNvPr>
          <p:cNvSpPr>
            <a:spLocks noGrp="1"/>
          </p:cNvSpPr>
          <p:nvPr>
            <p:ph type="dt" sz="half" idx="10"/>
          </p:nvPr>
        </p:nvSpPr>
        <p:spPr/>
        <p:txBody>
          <a:bodyPr/>
          <a:lstStyle/>
          <a:p>
            <a:fld id="{14FAC382-CF22-473C-993F-123BC837CD12}" type="datetime1">
              <a:rPr lang="de-DE" smtClean="0"/>
              <a:t>11.06.2025</a:t>
            </a:fld>
            <a:endParaRPr lang="en-SE"/>
          </a:p>
        </p:txBody>
      </p:sp>
      <p:sp>
        <p:nvSpPr>
          <p:cNvPr id="5" name="Footer Placeholder 4">
            <a:extLst>
              <a:ext uri="{FF2B5EF4-FFF2-40B4-BE49-F238E27FC236}">
                <a16:creationId xmlns:a16="http://schemas.microsoft.com/office/drawing/2014/main" id="{C77D9677-0C88-A4B4-8BD0-D1DD7812BC30}"/>
              </a:ext>
            </a:extLst>
          </p:cNvPr>
          <p:cNvSpPr>
            <a:spLocks noGrp="1"/>
          </p:cNvSpPr>
          <p:nvPr>
            <p:ph type="ftr" sz="quarter" idx="11"/>
          </p:nvPr>
        </p:nvSpPr>
        <p:spPr/>
        <p:txBody>
          <a:bodyPr/>
          <a:lstStyle/>
          <a:p>
            <a:r>
              <a:rPr lang="en-US"/>
              <a:t>Requirements Engineering Fundamentals</a:t>
            </a:r>
            <a:endParaRPr lang="en-SE"/>
          </a:p>
        </p:txBody>
      </p:sp>
      <p:sp>
        <p:nvSpPr>
          <p:cNvPr id="6" name="Slide Number Placeholder 5">
            <a:extLst>
              <a:ext uri="{FF2B5EF4-FFF2-40B4-BE49-F238E27FC236}">
                <a16:creationId xmlns:a16="http://schemas.microsoft.com/office/drawing/2014/main" id="{E4E299A5-416C-73DD-CCB5-F644FED5AF05}"/>
              </a:ext>
            </a:extLst>
          </p:cNvPr>
          <p:cNvSpPr>
            <a:spLocks noGrp="1"/>
          </p:cNvSpPr>
          <p:nvPr>
            <p:ph type="sldNum" sz="quarter" idx="12"/>
          </p:nvPr>
        </p:nvSpPr>
        <p:spPr/>
        <p:txBody>
          <a:bodyPr/>
          <a:lstStyle/>
          <a:p>
            <a:fld id="{5DE25AE5-FEAD-441B-BB85-3E3BABBF875D}" type="slidenum">
              <a:rPr lang="en-SE" smtClean="0"/>
              <a:t>32</a:t>
            </a:fld>
            <a:endParaRPr lang="en-SE"/>
          </a:p>
        </p:txBody>
      </p:sp>
      <p:grpSp>
        <p:nvGrpSpPr>
          <p:cNvPr id="19" name="Group 18">
            <a:extLst>
              <a:ext uri="{FF2B5EF4-FFF2-40B4-BE49-F238E27FC236}">
                <a16:creationId xmlns:a16="http://schemas.microsoft.com/office/drawing/2014/main" id="{F8264108-CBCB-C26F-94D3-9C3BB3EBF183}"/>
              </a:ext>
            </a:extLst>
          </p:cNvPr>
          <p:cNvGrpSpPr/>
          <p:nvPr/>
        </p:nvGrpSpPr>
        <p:grpSpPr>
          <a:xfrm>
            <a:off x="196379" y="2037457"/>
            <a:ext cx="540000" cy="540000"/>
            <a:chOff x="2692400" y="3233665"/>
            <a:chExt cx="1080000" cy="1080000"/>
          </a:xfrm>
        </p:grpSpPr>
        <p:sp>
          <p:nvSpPr>
            <p:cNvPr id="20" name="Oval 19">
              <a:extLst>
                <a:ext uri="{FF2B5EF4-FFF2-40B4-BE49-F238E27FC236}">
                  <a16:creationId xmlns:a16="http://schemas.microsoft.com/office/drawing/2014/main" id="{9C013896-C518-AAAF-CBB4-4051DDCAEFC4}"/>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Graphic 20" descr="User with solid fill">
              <a:extLst>
                <a:ext uri="{FF2B5EF4-FFF2-40B4-BE49-F238E27FC236}">
                  <a16:creationId xmlns:a16="http://schemas.microsoft.com/office/drawing/2014/main" id="{80D0D1C5-EBA1-F5A3-AD83-439E725E7C2D}"/>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2775200" y="3316465"/>
              <a:ext cx="914400" cy="914400"/>
            </a:xfrm>
            <a:prstGeom prst="rect">
              <a:avLst/>
            </a:prstGeom>
          </p:spPr>
        </p:pic>
      </p:grpSp>
      <p:grpSp>
        <p:nvGrpSpPr>
          <p:cNvPr id="22" name="Group 21">
            <a:extLst>
              <a:ext uri="{FF2B5EF4-FFF2-40B4-BE49-F238E27FC236}">
                <a16:creationId xmlns:a16="http://schemas.microsoft.com/office/drawing/2014/main" id="{89F0DB4F-6557-C561-3194-5AF279E40979}"/>
              </a:ext>
            </a:extLst>
          </p:cNvPr>
          <p:cNvGrpSpPr/>
          <p:nvPr/>
        </p:nvGrpSpPr>
        <p:grpSpPr>
          <a:xfrm>
            <a:off x="196379" y="2785152"/>
            <a:ext cx="540000" cy="540000"/>
            <a:chOff x="2692400" y="3233665"/>
            <a:chExt cx="1080000" cy="1080000"/>
          </a:xfrm>
        </p:grpSpPr>
        <p:sp>
          <p:nvSpPr>
            <p:cNvPr id="23" name="Oval 22">
              <a:extLst>
                <a:ext uri="{FF2B5EF4-FFF2-40B4-BE49-F238E27FC236}">
                  <a16:creationId xmlns:a16="http://schemas.microsoft.com/office/drawing/2014/main" id="{82C2F263-8FEB-F9E7-30DB-8C77150F38E0}"/>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Graphic 23" descr="Bullseye with solid fill">
              <a:extLst>
                <a:ext uri="{FF2B5EF4-FFF2-40B4-BE49-F238E27FC236}">
                  <a16:creationId xmlns:a16="http://schemas.microsoft.com/office/drawing/2014/main" id="{30F92BC5-F75C-6536-0051-41CB9EFEA26D}"/>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2775200" y="3316465"/>
              <a:ext cx="914400" cy="914400"/>
            </a:xfrm>
            <a:prstGeom prst="rect">
              <a:avLst/>
            </a:prstGeom>
          </p:spPr>
        </p:pic>
      </p:grpSp>
      <p:grpSp>
        <p:nvGrpSpPr>
          <p:cNvPr id="25" name="Group 24">
            <a:extLst>
              <a:ext uri="{FF2B5EF4-FFF2-40B4-BE49-F238E27FC236}">
                <a16:creationId xmlns:a16="http://schemas.microsoft.com/office/drawing/2014/main" id="{7311C9C9-8922-AEC6-A5D8-A4F38A7E26C4}"/>
              </a:ext>
            </a:extLst>
          </p:cNvPr>
          <p:cNvGrpSpPr/>
          <p:nvPr/>
        </p:nvGrpSpPr>
        <p:grpSpPr>
          <a:xfrm>
            <a:off x="196379" y="3532847"/>
            <a:ext cx="540000" cy="540000"/>
            <a:chOff x="2692400" y="3233665"/>
            <a:chExt cx="1080000" cy="1080000"/>
          </a:xfrm>
        </p:grpSpPr>
        <p:sp>
          <p:nvSpPr>
            <p:cNvPr id="26" name="Oval 25">
              <a:extLst>
                <a:ext uri="{FF2B5EF4-FFF2-40B4-BE49-F238E27FC236}">
                  <a16:creationId xmlns:a16="http://schemas.microsoft.com/office/drawing/2014/main" id="{58A082BF-435A-AC43-BB69-9BE118086323}"/>
                </a:ext>
              </a:extLst>
            </p:cNvPr>
            <p:cNvSpPr/>
            <p:nvPr/>
          </p:nvSpPr>
          <p:spPr>
            <a:xfrm>
              <a:off x="2692400" y="3233665"/>
              <a:ext cx="1080000" cy="1080000"/>
            </a:xfrm>
            <a:prstGeom prst="ellipse">
              <a:avLst/>
            </a:prstGeom>
            <a:solidFill>
              <a:schemeClr val="tx2">
                <a:lumMod val="25000"/>
                <a:lumOff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Graphic 26" descr="Glasses with solid fill">
              <a:extLst>
                <a:ext uri="{FF2B5EF4-FFF2-40B4-BE49-F238E27FC236}">
                  <a16:creationId xmlns:a16="http://schemas.microsoft.com/office/drawing/2014/main" id="{CA060619-65A4-C2FE-0E5B-55C25B62F03B}"/>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2775200" y="3316465"/>
              <a:ext cx="914400" cy="914400"/>
            </a:xfrm>
            <a:prstGeom prst="rect">
              <a:avLst/>
            </a:prstGeom>
          </p:spPr>
        </p:pic>
      </p:grpSp>
      <p:grpSp>
        <p:nvGrpSpPr>
          <p:cNvPr id="28" name="Group 27">
            <a:extLst>
              <a:ext uri="{FF2B5EF4-FFF2-40B4-BE49-F238E27FC236}">
                <a16:creationId xmlns:a16="http://schemas.microsoft.com/office/drawing/2014/main" id="{66146ADC-10D8-1CBB-3CB7-273305BFECBE}"/>
              </a:ext>
            </a:extLst>
          </p:cNvPr>
          <p:cNvGrpSpPr/>
          <p:nvPr/>
        </p:nvGrpSpPr>
        <p:grpSpPr>
          <a:xfrm>
            <a:off x="196379" y="4280542"/>
            <a:ext cx="540000" cy="540000"/>
            <a:chOff x="2692400" y="3233665"/>
            <a:chExt cx="1080000" cy="1080000"/>
          </a:xfrm>
        </p:grpSpPr>
        <p:sp>
          <p:nvSpPr>
            <p:cNvPr id="29" name="Oval 28">
              <a:extLst>
                <a:ext uri="{FF2B5EF4-FFF2-40B4-BE49-F238E27FC236}">
                  <a16:creationId xmlns:a16="http://schemas.microsoft.com/office/drawing/2014/main" id="{69BA3CC1-15C8-B04E-9B48-28D1F6E35722}"/>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Graphic 29" descr="Document with solid fill">
              <a:extLst>
                <a:ext uri="{FF2B5EF4-FFF2-40B4-BE49-F238E27FC236}">
                  <a16:creationId xmlns:a16="http://schemas.microsoft.com/office/drawing/2014/main" id="{0DD10CE2-0948-4B6D-880D-B6CBE279F0AF}"/>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2775200" y="3316465"/>
              <a:ext cx="914400" cy="914400"/>
            </a:xfrm>
            <a:prstGeom prst="rect">
              <a:avLst/>
            </a:prstGeom>
          </p:spPr>
        </p:pic>
      </p:grpSp>
    </p:spTree>
    <p:extLst>
      <p:ext uri="{BB962C8B-B14F-4D97-AF65-F5344CB8AC3E}">
        <p14:creationId xmlns:p14="http://schemas.microsoft.com/office/powerpoint/2010/main" val="22664427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1C9F4-BD7C-AC7F-0FCE-290E79175C7D}"/>
              </a:ext>
            </a:extLst>
          </p:cNvPr>
          <p:cNvSpPr>
            <a:spLocks noGrp="1"/>
          </p:cNvSpPr>
          <p:nvPr>
            <p:ph type="title"/>
          </p:nvPr>
        </p:nvSpPr>
        <p:spPr/>
        <p:txBody>
          <a:bodyPr/>
          <a:lstStyle/>
          <a:p>
            <a:r>
              <a:rPr lang="en-GB" dirty="0"/>
              <a:t>System Vision</a:t>
            </a:r>
            <a:endParaRPr lang="en-SE" dirty="0"/>
          </a:p>
        </p:txBody>
      </p:sp>
      <p:sp>
        <p:nvSpPr>
          <p:cNvPr id="3" name="Content Placeholder 2">
            <a:extLst>
              <a:ext uri="{FF2B5EF4-FFF2-40B4-BE49-F238E27FC236}">
                <a16:creationId xmlns:a16="http://schemas.microsoft.com/office/drawing/2014/main" id="{46A8C166-E6E1-6F98-DB4A-DDD812DD44B3}"/>
              </a:ext>
            </a:extLst>
          </p:cNvPr>
          <p:cNvSpPr>
            <a:spLocks noGrp="1"/>
          </p:cNvSpPr>
          <p:nvPr>
            <p:ph idx="1"/>
          </p:nvPr>
        </p:nvSpPr>
        <p:spPr>
          <a:xfrm>
            <a:off x="838200" y="1825625"/>
            <a:ext cx="10515600" cy="538434"/>
          </a:xfrm>
        </p:spPr>
        <p:txBody>
          <a:bodyPr/>
          <a:lstStyle/>
          <a:p>
            <a:pPr marL="0" indent="0">
              <a:buNone/>
            </a:pPr>
            <a:r>
              <a:rPr lang="sv-SE" sz="2800" b="1" dirty="0">
                <a:latin typeface="Calibri (Body)"/>
              </a:rPr>
              <a:t>Step 1</a:t>
            </a:r>
            <a:r>
              <a:rPr lang="sv-SE" sz="2800" dirty="0">
                <a:latin typeface="Calibri (Body)"/>
              </a:rPr>
              <a:t>: </a:t>
            </a:r>
            <a:r>
              <a:rPr lang="en-US" sz="2800" dirty="0">
                <a:latin typeface="Calibri (Body)"/>
              </a:rPr>
              <a:t>Elicit concrete functionality necessary to enable the goal.</a:t>
            </a:r>
          </a:p>
          <a:p>
            <a:pPr marL="0" indent="0">
              <a:buNone/>
            </a:pPr>
            <a:endParaRPr lang="en-SE" dirty="0"/>
          </a:p>
        </p:txBody>
      </p:sp>
      <p:sp>
        <p:nvSpPr>
          <p:cNvPr id="4" name="Date Placeholder 3">
            <a:extLst>
              <a:ext uri="{FF2B5EF4-FFF2-40B4-BE49-F238E27FC236}">
                <a16:creationId xmlns:a16="http://schemas.microsoft.com/office/drawing/2014/main" id="{2D31514D-8EBD-8A06-D49D-E25454E255EB}"/>
              </a:ext>
            </a:extLst>
          </p:cNvPr>
          <p:cNvSpPr>
            <a:spLocks noGrp="1"/>
          </p:cNvSpPr>
          <p:nvPr>
            <p:ph type="dt" sz="half" idx="10"/>
          </p:nvPr>
        </p:nvSpPr>
        <p:spPr/>
        <p:txBody>
          <a:bodyPr/>
          <a:lstStyle/>
          <a:p>
            <a:fld id="{443A3F11-480B-4C02-910C-987DEE518578}" type="datetime1">
              <a:rPr lang="de-DE" smtClean="0"/>
              <a:t>11.06.2025</a:t>
            </a:fld>
            <a:endParaRPr lang="en-SE"/>
          </a:p>
        </p:txBody>
      </p:sp>
      <p:sp>
        <p:nvSpPr>
          <p:cNvPr id="5" name="Footer Placeholder 4">
            <a:extLst>
              <a:ext uri="{FF2B5EF4-FFF2-40B4-BE49-F238E27FC236}">
                <a16:creationId xmlns:a16="http://schemas.microsoft.com/office/drawing/2014/main" id="{BF439805-66FF-80E7-1BE2-58F566D31F46}"/>
              </a:ext>
            </a:extLst>
          </p:cNvPr>
          <p:cNvSpPr>
            <a:spLocks noGrp="1"/>
          </p:cNvSpPr>
          <p:nvPr>
            <p:ph type="ftr" sz="quarter" idx="11"/>
          </p:nvPr>
        </p:nvSpPr>
        <p:spPr/>
        <p:txBody>
          <a:bodyPr/>
          <a:lstStyle/>
          <a:p>
            <a:r>
              <a:rPr lang="en-US"/>
              <a:t>Requirements Engineering Fundamentals</a:t>
            </a:r>
            <a:endParaRPr lang="en-SE"/>
          </a:p>
        </p:txBody>
      </p:sp>
      <p:sp>
        <p:nvSpPr>
          <p:cNvPr id="6" name="Slide Number Placeholder 5">
            <a:extLst>
              <a:ext uri="{FF2B5EF4-FFF2-40B4-BE49-F238E27FC236}">
                <a16:creationId xmlns:a16="http://schemas.microsoft.com/office/drawing/2014/main" id="{F772A28D-6244-2045-B1C2-375704EC71F4}"/>
              </a:ext>
            </a:extLst>
          </p:cNvPr>
          <p:cNvSpPr>
            <a:spLocks noGrp="1"/>
          </p:cNvSpPr>
          <p:nvPr>
            <p:ph type="sldNum" sz="quarter" idx="12"/>
          </p:nvPr>
        </p:nvSpPr>
        <p:spPr/>
        <p:txBody>
          <a:bodyPr/>
          <a:lstStyle/>
          <a:p>
            <a:fld id="{5DE25AE5-FEAD-441B-BB85-3E3BABBF875D}" type="slidenum">
              <a:rPr lang="en-SE" smtClean="0"/>
              <a:t>33</a:t>
            </a:fld>
            <a:endParaRPr lang="en-SE"/>
          </a:p>
        </p:txBody>
      </p:sp>
      <p:sp>
        <p:nvSpPr>
          <p:cNvPr id="7" name="Oval 6">
            <a:extLst>
              <a:ext uri="{FF2B5EF4-FFF2-40B4-BE49-F238E27FC236}">
                <a16:creationId xmlns:a16="http://schemas.microsoft.com/office/drawing/2014/main" id="{6582D708-21B0-5D1A-AB13-5839F0B51A8A}"/>
              </a:ext>
            </a:extLst>
          </p:cNvPr>
          <p:cNvSpPr/>
          <p:nvPr/>
        </p:nvSpPr>
        <p:spPr>
          <a:xfrm>
            <a:off x="6525821" y="3603706"/>
            <a:ext cx="2582094" cy="8557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get an overview over existing tasks</a:t>
            </a:r>
          </a:p>
        </p:txBody>
      </p:sp>
      <p:sp>
        <p:nvSpPr>
          <p:cNvPr id="8" name="Oval 7">
            <a:extLst>
              <a:ext uri="{FF2B5EF4-FFF2-40B4-BE49-F238E27FC236}">
                <a16:creationId xmlns:a16="http://schemas.microsoft.com/office/drawing/2014/main" id="{264CE9ED-F8D1-63F5-726E-73E01D443899}"/>
              </a:ext>
            </a:extLst>
          </p:cNvPr>
          <p:cNvSpPr/>
          <p:nvPr/>
        </p:nvSpPr>
        <p:spPr>
          <a:xfrm>
            <a:off x="8718957" y="4217070"/>
            <a:ext cx="2582094" cy="8557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 task in a code editor</a:t>
            </a:r>
          </a:p>
        </p:txBody>
      </p:sp>
      <p:sp>
        <p:nvSpPr>
          <p:cNvPr id="9" name="Rectangle 8">
            <a:extLst>
              <a:ext uri="{FF2B5EF4-FFF2-40B4-BE49-F238E27FC236}">
                <a16:creationId xmlns:a16="http://schemas.microsoft.com/office/drawing/2014/main" id="{F1AB2084-F6CB-D2A6-F96A-514DB61A3448}"/>
              </a:ext>
            </a:extLst>
          </p:cNvPr>
          <p:cNvSpPr/>
          <p:nvPr/>
        </p:nvSpPr>
        <p:spPr>
          <a:xfrm>
            <a:off x="890949" y="2796650"/>
            <a:ext cx="5104737" cy="63304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Context Layer (why?)</a:t>
            </a:r>
          </a:p>
        </p:txBody>
      </p:sp>
      <p:sp>
        <p:nvSpPr>
          <p:cNvPr id="10" name="Rectangle 9">
            <a:extLst>
              <a:ext uri="{FF2B5EF4-FFF2-40B4-BE49-F238E27FC236}">
                <a16:creationId xmlns:a16="http://schemas.microsoft.com/office/drawing/2014/main" id="{54E8AB57-092F-27F5-DCDC-CB8F78167EEB}"/>
              </a:ext>
            </a:extLst>
          </p:cNvPr>
          <p:cNvSpPr/>
          <p:nvPr/>
        </p:nvSpPr>
        <p:spPr>
          <a:xfrm>
            <a:off x="6196316" y="2785152"/>
            <a:ext cx="5104735" cy="63304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Requirements Layer (what?)</a:t>
            </a:r>
          </a:p>
        </p:txBody>
      </p:sp>
      <p:sp>
        <p:nvSpPr>
          <p:cNvPr id="11" name="Flowchart: Alternate Process 10">
            <a:extLst>
              <a:ext uri="{FF2B5EF4-FFF2-40B4-BE49-F238E27FC236}">
                <a16:creationId xmlns:a16="http://schemas.microsoft.com/office/drawing/2014/main" id="{502BB0C5-D410-24F7-56FC-7EBB8AFCA467}"/>
              </a:ext>
            </a:extLst>
          </p:cNvPr>
          <p:cNvSpPr/>
          <p:nvPr/>
        </p:nvSpPr>
        <p:spPr>
          <a:xfrm>
            <a:off x="2511499" y="4489564"/>
            <a:ext cx="1863635" cy="708070"/>
          </a:xfrm>
          <a:prstGeom prst="flowChartAlternateProcess">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Receive merit on the platform</a:t>
            </a:r>
          </a:p>
        </p:txBody>
      </p:sp>
      <p:sp>
        <p:nvSpPr>
          <p:cNvPr id="12" name="Oval 11">
            <a:extLst>
              <a:ext uri="{FF2B5EF4-FFF2-40B4-BE49-F238E27FC236}">
                <a16:creationId xmlns:a16="http://schemas.microsoft.com/office/drawing/2014/main" id="{7EC2E8D6-824C-381C-1791-6E6A0A444FD6}"/>
              </a:ext>
            </a:extLst>
          </p:cNvPr>
          <p:cNvSpPr/>
          <p:nvPr/>
        </p:nvSpPr>
        <p:spPr>
          <a:xfrm>
            <a:off x="6466170" y="4788626"/>
            <a:ext cx="2582094" cy="8557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Submit solution to a task</a:t>
            </a:r>
          </a:p>
        </p:txBody>
      </p:sp>
      <p:sp>
        <p:nvSpPr>
          <p:cNvPr id="13" name="Oval 12">
            <a:extLst>
              <a:ext uri="{FF2B5EF4-FFF2-40B4-BE49-F238E27FC236}">
                <a16:creationId xmlns:a16="http://schemas.microsoft.com/office/drawing/2014/main" id="{2296DDBD-3D46-CA66-513F-2001E422F0EC}"/>
              </a:ext>
            </a:extLst>
          </p:cNvPr>
          <p:cNvSpPr/>
          <p:nvPr/>
        </p:nvSpPr>
        <p:spPr>
          <a:xfrm>
            <a:off x="8718957" y="5356938"/>
            <a:ext cx="2582094" cy="8557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Make rating of solution public</a:t>
            </a:r>
          </a:p>
        </p:txBody>
      </p:sp>
      <p:cxnSp>
        <p:nvCxnSpPr>
          <p:cNvPr id="14" name="Straight Arrow Connector 13">
            <a:extLst>
              <a:ext uri="{FF2B5EF4-FFF2-40B4-BE49-F238E27FC236}">
                <a16:creationId xmlns:a16="http://schemas.microsoft.com/office/drawing/2014/main" id="{4D433573-0227-8268-5AD8-09DB1C6445B8}"/>
              </a:ext>
            </a:extLst>
          </p:cNvPr>
          <p:cNvCxnSpPr>
            <a:stCxn id="11" idx="3"/>
          </p:cNvCxnSpPr>
          <p:nvPr/>
        </p:nvCxnSpPr>
        <p:spPr>
          <a:xfrm>
            <a:off x="4375134" y="4843599"/>
            <a:ext cx="17208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26C11BA7-318E-A583-782A-0D2246801758}"/>
              </a:ext>
            </a:extLst>
          </p:cNvPr>
          <p:cNvGrpSpPr/>
          <p:nvPr/>
        </p:nvGrpSpPr>
        <p:grpSpPr>
          <a:xfrm>
            <a:off x="196379" y="2037457"/>
            <a:ext cx="540000" cy="540000"/>
            <a:chOff x="2692400" y="3233665"/>
            <a:chExt cx="1080000" cy="1080000"/>
          </a:xfrm>
        </p:grpSpPr>
        <p:sp>
          <p:nvSpPr>
            <p:cNvPr id="16" name="Oval 15">
              <a:extLst>
                <a:ext uri="{FF2B5EF4-FFF2-40B4-BE49-F238E27FC236}">
                  <a16:creationId xmlns:a16="http://schemas.microsoft.com/office/drawing/2014/main" id="{FA2EE2CF-7791-E42B-F18D-9EC73327F859}"/>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descr="User with solid fill">
              <a:extLst>
                <a:ext uri="{FF2B5EF4-FFF2-40B4-BE49-F238E27FC236}">
                  <a16:creationId xmlns:a16="http://schemas.microsoft.com/office/drawing/2014/main" id="{439206A5-33A0-6B43-2FDF-5366A69A7C21}"/>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2775200" y="3316465"/>
              <a:ext cx="914400" cy="914400"/>
            </a:xfrm>
            <a:prstGeom prst="rect">
              <a:avLst/>
            </a:prstGeom>
          </p:spPr>
        </p:pic>
      </p:grpSp>
      <p:grpSp>
        <p:nvGrpSpPr>
          <p:cNvPr id="18" name="Group 17">
            <a:extLst>
              <a:ext uri="{FF2B5EF4-FFF2-40B4-BE49-F238E27FC236}">
                <a16:creationId xmlns:a16="http://schemas.microsoft.com/office/drawing/2014/main" id="{9E22B860-A41B-7D64-6449-9A5DCEF071CD}"/>
              </a:ext>
            </a:extLst>
          </p:cNvPr>
          <p:cNvGrpSpPr/>
          <p:nvPr/>
        </p:nvGrpSpPr>
        <p:grpSpPr>
          <a:xfrm>
            <a:off x="196379" y="2785152"/>
            <a:ext cx="540000" cy="540000"/>
            <a:chOff x="2692400" y="3233665"/>
            <a:chExt cx="1080000" cy="1080000"/>
          </a:xfrm>
        </p:grpSpPr>
        <p:sp>
          <p:nvSpPr>
            <p:cNvPr id="19" name="Oval 18">
              <a:extLst>
                <a:ext uri="{FF2B5EF4-FFF2-40B4-BE49-F238E27FC236}">
                  <a16:creationId xmlns:a16="http://schemas.microsoft.com/office/drawing/2014/main" id="{CC8D9289-D186-2597-ADCF-44424F96BF25}"/>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raphic 19" descr="Bullseye with solid fill">
              <a:extLst>
                <a:ext uri="{FF2B5EF4-FFF2-40B4-BE49-F238E27FC236}">
                  <a16:creationId xmlns:a16="http://schemas.microsoft.com/office/drawing/2014/main" id="{CFEFDEBE-FC75-B6C4-AB73-A173F4FA7684}"/>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2775200" y="3316465"/>
              <a:ext cx="914400" cy="914400"/>
            </a:xfrm>
            <a:prstGeom prst="rect">
              <a:avLst/>
            </a:prstGeom>
          </p:spPr>
        </p:pic>
      </p:grpSp>
      <p:grpSp>
        <p:nvGrpSpPr>
          <p:cNvPr id="21" name="Group 20">
            <a:extLst>
              <a:ext uri="{FF2B5EF4-FFF2-40B4-BE49-F238E27FC236}">
                <a16:creationId xmlns:a16="http://schemas.microsoft.com/office/drawing/2014/main" id="{6E221D8F-4B11-05A1-7D16-515E585117C6}"/>
              </a:ext>
            </a:extLst>
          </p:cNvPr>
          <p:cNvGrpSpPr/>
          <p:nvPr/>
        </p:nvGrpSpPr>
        <p:grpSpPr>
          <a:xfrm>
            <a:off x="196379" y="3532847"/>
            <a:ext cx="540000" cy="540000"/>
            <a:chOff x="2692400" y="3233665"/>
            <a:chExt cx="1080000" cy="1080000"/>
          </a:xfrm>
        </p:grpSpPr>
        <p:sp>
          <p:nvSpPr>
            <p:cNvPr id="22" name="Oval 21">
              <a:extLst>
                <a:ext uri="{FF2B5EF4-FFF2-40B4-BE49-F238E27FC236}">
                  <a16:creationId xmlns:a16="http://schemas.microsoft.com/office/drawing/2014/main" id="{65D44054-7E9D-7DF1-9962-06259C3435C9}"/>
                </a:ext>
              </a:extLst>
            </p:cNvPr>
            <p:cNvSpPr/>
            <p:nvPr/>
          </p:nvSpPr>
          <p:spPr>
            <a:xfrm>
              <a:off x="2692400" y="3233665"/>
              <a:ext cx="1080000" cy="1080000"/>
            </a:xfrm>
            <a:prstGeom prst="ellipse">
              <a:avLst/>
            </a:prstGeom>
            <a:solidFill>
              <a:schemeClr val="tx2">
                <a:lumMod val="25000"/>
                <a:lumOff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raphic 22" descr="Glasses with solid fill">
              <a:extLst>
                <a:ext uri="{FF2B5EF4-FFF2-40B4-BE49-F238E27FC236}">
                  <a16:creationId xmlns:a16="http://schemas.microsoft.com/office/drawing/2014/main" id="{F56C9878-8B93-F7DC-F28F-F45ACEAA81E5}"/>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2775200" y="3316465"/>
              <a:ext cx="914400" cy="914400"/>
            </a:xfrm>
            <a:prstGeom prst="rect">
              <a:avLst/>
            </a:prstGeom>
          </p:spPr>
        </p:pic>
      </p:grpSp>
      <p:grpSp>
        <p:nvGrpSpPr>
          <p:cNvPr id="24" name="Group 23">
            <a:extLst>
              <a:ext uri="{FF2B5EF4-FFF2-40B4-BE49-F238E27FC236}">
                <a16:creationId xmlns:a16="http://schemas.microsoft.com/office/drawing/2014/main" id="{5F4A05BE-B2B8-1DA4-2D5E-1A7304B08FD4}"/>
              </a:ext>
            </a:extLst>
          </p:cNvPr>
          <p:cNvGrpSpPr/>
          <p:nvPr/>
        </p:nvGrpSpPr>
        <p:grpSpPr>
          <a:xfrm>
            <a:off x="196379" y="4280542"/>
            <a:ext cx="540000" cy="540000"/>
            <a:chOff x="2692400" y="3233665"/>
            <a:chExt cx="1080000" cy="1080000"/>
          </a:xfrm>
        </p:grpSpPr>
        <p:sp>
          <p:nvSpPr>
            <p:cNvPr id="25" name="Oval 24">
              <a:extLst>
                <a:ext uri="{FF2B5EF4-FFF2-40B4-BE49-F238E27FC236}">
                  <a16:creationId xmlns:a16="http://schemas.microsoft.com/office/drawing/2014/main" id="{D8CB1DD6-EB95-1D79-5510-2C49FEF01250}"/>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descr="Document with solid fill">
              <a:extLst>
                <a:ext uri="{FF2B5EF4-FFF2-40B4-BE49-F238E27FC236}">
                  <a16:creationId xmlns:a16="http://schemas.microsoft.com/office/drawing/2014/main" id="{67599A81-AE78-BA8F-3ACB-C9036BFF27BF}"/>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2775200" y="3316465"/>
              <a:ext cx="914400" cy="914400"/>
            </a:xfrm>
            <a:prstGeom prst="rect">
              <a:avLst/>
            </a:prstGeom>
          </p:spPr>
        </p:pic>
      </p:grpSp>
    </p:spTree>
    <p:extLst>
      <p:ext uri="{BB962C8B-B14F-4D97-AF65-F5344CB8AC3E}">
        <p14:creationId xmlns:p14="http://schemas.microsoft.com/office/powerpoint/2010/main" val="33452983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 grpId="0" animBg="1"/>
      <p:bldP spid="1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0A927-F6C8-BDCC-1B1F-44237B88DA4D}"/>
              </a:ext>
            </a:extLst>
          </p:cNvPr>
          <p:cNvSpPr>
            <a:spLocks noGrp="1"/>
          </p:cNvSpPr>
          <p:nvPr>
            <p:ph type="title"/>
          </p:nvPr>
        </p:nvSpPr>
        <p:spPr/>
        <p:txBody>
          <a:bodyPr/>
          <a:lstStyle/>
          <a:p>
            <a:r>
              <a:rPr lang="en-GB" dirty="0"/>
              <a:t>System Vision</a:t>
            </a:r>
            <a:endParaRPr lang="en-SE" dirty="0"/>
          </a:p>
        </p:txBody>
      </p:sp>
      <p:sp>
        <p:nvSpPr>
          <p:cNvPr id="3" name="Content Placeholder 2">
            <a:extLst>
              <a:ext uri="{FF2B5EF4-FFF2-40B4-BE49-F238E27FC236}">
                <a16:creationId xmlns:a16="http://schemas.microsoft.com/office/drawing/2014/main" id="{6BD49309-A009-B1FD-342A-F96FECF876EF}"/>
              </a:ext>
            </a:extLst>
          </p:cNvPr>
          <p:cNvSpPr>
            <a:spLocks noGrp="1"/>
          </p:cNvSpPr>
          <p:nvPr>
            <p:ph idx="1"/>
          </p:nvPr>
        </p:nvSpPr>
        <p:spPr/>
        <p:txBody>
          <a:bodyPr/>
          <a:lstStyle/>
          <a:p>
            <a:pPr marL="0" indent="0">
              <a:buNone/>
            </a:pPr>
            <a:r>
              <a:rPr lang="en-US" b="1" dirty="0">
                <a:latin typeface="Calibri (Body)"/>
              </a:rPr>
              <a:t>Step 2</a:t>
            </a:r>
            <a:r>
              <a:rPr lang="en-US" dirty="0">
                <a:latin typeface="Calibri (Body)"/>
              </a:rPr>
              <a:t>: Connect it to stakeholders that are involved with that use case.</a:t>
            </a:r>
          </a:p>
          <a:p>
            <a:pPr marL="0" indent="0">
              <a:buNone/>
            </a:pPr>
            <a:endParaRPr lang="en-SE" dirty="0"/>
          </a:p>
        </p:txBody>
      </p:sp>
      <p:sp>
        <p:nvSpPr>
          <p:cNvPr id="4" name="Date Placeholder 3">
            <a:extLst>
              <a:ext uri="{FF2B5EF4-FFF2-40B4-BE49-F238E27FC236}">
                <a16:creationId xmlns:a16="http://schemas.microsoft.com/office/drawing/2014/main" id="{0EC7C793-D40F-D584-49BB-9CB308E9DDCA}"/>
              </a:ext>
            </a:extLst>
          </p:cNvPr>
          <p:cNvSpPr>
            <a:spLocks noGrp="1"/>
          </p:cNvSpPr>
          <p:nvPr>
            <p:ph type="dt" sz="half" idx="10"/>
          </p:nvPr>
        </p:nvSpPr>
        <p:spPr/>
        <p:txBody>
          <a:bodyPr/>
          <a:lstStyle/>
          <a:p>
            <a:fld id="{35EF54B1-2469-4BE9-9EF5-95C4B5BF06EF}" type="datetime1">
              <a:rPr lang="de-DE" smtClean="0"/>
              <a:t>11.06.2025</a:t>
            </a:fld>
            <a:endParaRPr lang="en-SE"/>
          </a:p>
        </p:txBody>
      </p:sp>
      <p:sp>
        <p:nvSpPr>
          <p:cNvPr id="5" name="Footer Placeholder 4">
            <a:extLst>
              <a:ext uri="{FF2B5EF4-FFF2-40B4-BE49-F238E27FC236}">
                <a16:creationId xmlns:a16="http://schemas.microsoft.com/office/drawing/2014/main" id="{99CEA5DC-088E-6977-283C-1D9464B06A2B}"/>
              </a:ext>
            </a:extLst>
          </p:cNvPr>
          <p:cNvSpPr>
            <a:spLocks noGrp="1"/>
          </p:cNvSpPr>
          <p:nvPr>
            <p:ph type="ftr" sz="quarter" idx="11"/>
          </p:nvPr>
        </p:nvSpPr>
        <p:spPr/>
        <p:txBody>
          <a:bodyPr/>
          <a:lstStyle/>
          <a:p>
            <a:r>
              <a:rPr lang="en-US"/>
              <a:t>Requirements Engineering Fundamentals</a:t>
            </a:r>
            <a:endParaRPr lang="en-SE"/>
          </a:p>
        </p:txBody>
      </p:sp>
      <p:sp>
        <p:nvSpPr>
          <p:cNvPr id="6" name="Slide Number Placeholder 5">
            <a:extLst>
              <a:ext uri="{FF2B5EF4-FFF2-40B4-BE49-F238E27FC236}">
                <a16:creationId xmlns:a16="http://schemas.microsoft.com/office/drawing/2014/main" id="{E74908E4-1870-F64E-8160-32230BEEF898}"/>
              </a:ext>
            </a:extLst>
          </p:cNvPr>
          <p:cNvSpPr>
            <a:spLocks noGrp="1"/>
          </p:cNvSpPr>
          <p:nvPr>
            <p:ph type="sldNum" sz="quarter" idx="12"/>
          </p:nvPr>
        </p:nvSpPr>
        <p:spPr/>
        <p:txBody>
          <a:bodyPr/>
          <a:lstStyle/>
          <a:p>
            <a:fld id="{5DE25AE5-FEAD-441B-BB85-3E3BABBF875D}" type="slidenum">
              <a:rPr lang="en-SE" smtClean="0"/>
              <a:t>34</a:t>
            </a:fld>
            <a:endParaRPr lang="en-SE"/>
          </a:p>
        </p:txBody>
      </p:sp>
      <p:grpSp>
        <p:nvGrpSpPr>
          <p:cNvPr id="7" name="Group 6">
            <a:extLst>
              <a:ext uri="{FF2B5EF4-FFF2-40B4-BE49-F238E27FC236}">
                <a16:creationId xmlns:a16="http://schemas.microsoft.com/office/drawing/2014/main" id="{B4E5B042-E56B-CD00-DB5A-E5EB75D8FB28}"/>
              </a:ext>
            </a:extLst>
          </p:cNvPr>
          <p:cNvGrpSpPr/>
          <p:nvPr/>
        </p:nvGrpSpPr>
        <p:grpSpPr>
          <a:xfrm>
            <a:off x="9133831" y="2934359"/>
            <a:ext cx="1968137" cy="1196975"/>
            <a:chOff x="3864927" y="3672621"/>
            <a:chExt cx="1968137" cy="1196975"/>
          </a:xfrm>
        </p:grpSpPr>
        <p:pic>
          <p:nvPicPr>
            <p:cNvPr id="8" name="Graphic 7" descr="User with solid fill">
              <a:extLst>
                <a:ext uri="{FF2B5EF4-FFF2-40B4-BE49-F238E27FC236}">
                  <a16:creationId xmlns:a16="http://schemas.microsoft.com/office/drawing/2014/main" id="{6FA3CD4C-9948-281B-FBAE-346349B00A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1796" y="3672621"/>
              <a:ext cx="914400" cy="914400"/>
            </a:xfrm>
            <a:prstGeom prst="rect">
              <a:avLst/>
            </a:prstGeom>
          </p:spPr>
        </p:pic>
        <p:sp>
          <p:nvSpPr>
            <p:cNvPr id="9" name="TextBox 8">
              <a:extLst>
                <a:ext uri="{FF2B5EF4-FFF2-40B4-BE49-F238E27FC236}">
                  <a16:creationId xmlns:a16="http://schemas.microsoft.com/office/drawing/2014/main" id="{4DEA30C7-CEFB-3B06-C951-039CAA2BDEAE}"/>
                </a:ext>
              </a:extLst>
            </p:cNvPr>
            <p:cNvSpPr txBox="1"/>
            <p:nvPr/>
          </p:nvSpPr>
          <p:spPr>
            <a:xfrm>
              <a:off x="3864927" y="4500264"/>
              <a:ext cx="1968137" cy="369332"/>
            </a:xfrm>
            <a:prstGeom prst="rect">
              <a:avLst/>
            </a:prstGeom>
            <a:noFill/>
          </p:spPr>
          <p:txBody>
            <a:bodyPr wrap="square" rtlCol="0">
              <a:spAutoFit/>
            </a:bodyPr>
            <a:lstStyle/>
            <a:p>
              <a:pPr algn="ctr"/>
              <a:r>
                <a:rPr lang="en-US"/>
                <a:t>Problem-submitter</a:t>
              </a:r>
            </a:p>
          </p:txBody>
        </p:sp>
      </p:grpSp>
      <p:grpSp>
        <p:nvGrpSpPr>
          <p:cNvPr id="10" name="Group 9">
            <a:extLst>
              <a:ext uri="{FF2B5EF4-FFF2-40B4-BE49-F238E27FC236}">
                <a16:creationId xmlns:a16="http://schemas.microsoft.com/office/drawing/2014/main" id="{3BE91634-5600-6FAF-8F6A-408FFCAA39AE}"/>
              </a:ext>
            </a:extLst>
          </p:cNvPr>
          <p:cNvGrpSpPr/>
          <p:nvPr/>
        </p:nvGrpSpPr>
        <p:grpSpPr>
          <a:xfrm>
            <a:off x="1525075" y="4189413"/>
            <a:ext cx="1968137" cy="1196975"/>
            <a:chOff x="3908532" y="3672621"/>
            <a:chExt cx="1968137" cy="1196975"/>
          </a:xfrm>
        </p:grpSpPr>
        <p:pic>
          <p:nvPicPr>
            <p:cNvPr id="11" name="Graphic 10" descr="User with solid fill">
              <a:extLst>
                <a:ext uri="{FF2B5EF4-FFF2-40B4-BE49-F238E27FC236}">
                  <a16:creationId xmlns:a16="http://schemas.microsoft.com/office/drawing/2014/main" id="{9ED6520F-EE81-D76A-AA72-F77E71FBC0B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435401" y="3672621"/>
              <a:ext cx="914400" cy="914400"/>
            </a:xfrm>
            <a:prstGeom prst="rect">
              <a:avLst/>
            </a:prstGeom>
          </p:spPr>
        </p:pic>
        <p:sp>
          <p:nvSpPr>
            <p:cNvPr id="12" name="TextBox 11">
              <a:extLst>
                <a:ext uri="{FF2B5EF4-FFF2-40B4-BE49-F238E27FC236}">
                  <a16:creationId xmlns:a16="http://schemas.microsoft.com/office/drawing/2014/main" id="{78C91319-9858-BEA9-7AB5-6C849D8D484A}"/>
                </a:ext>
              </a:extLst>
            </p:cNvPr>
            <p:cNvSpPr txBox="1"/>
            <p:nvPr/>
          </p:nvSpPr>
          <p:spPr>
            <a:xfrm>
              <a:off x="3908532" y="4500264"/>
              <a:ext cx="1968137" cy="369332"/>
            </a:xfrm>
            <a:prstGeom prst="rect">
              <a:avLst/>
            </a:prstGeom>
            <a:noFill/>
          </p:spPr>
          <p:txBody>
            <a:bodyPr wrap="square" rtlCol="0">
              <a:spAutoFit/>
            </a:bodyPr>
            <a:lstStyle/>
            <a:p>
              <a:pPr algn="ctr"/>
              <a:r>
                <a:rPr lang="en-US"/>
                <a:t>Solution-submitter</a:t>
              </a:r>
            </a:p>
          </p:txBody>
        </p:sp>
      </p:grpSp>
      <p:cxnSp>
        <p:nvCxnSpPr>
          <p:cNvPr id="13" name="Straight Arrow Connector 12">
            <a:extLst>
              <a:ext uri="{FF2B5EF4-FFF2-40B4-BE49-F238E27FC236}">
                <a16:creationId xmlns:a16="http://schemas.microsoft.com/office/drawing/2014/main" id="{9CD969F8-8482-3ACC-A7F5-C78E34139FB7}"/>
              </a:ext>
            </a:extLst>
          </p:cNvPr>
          <p:cNvCxnSpPr>
            <a:cxnSpLocks/>
            <a:stCxn id="11" idx="3"/>
            <a:endCxn id="17" idx="2"/>
          </p:cNvCxnSpPr>
          <p:nvPr/>
        </p:nvCxnSpPr>
        <p:spPr>
          <a:xfrm flipV="1">
            <a:off x="2966344" y="3399781"/>
            <a:ext cx="1190109" cy="1246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9C091D7-28A8-0E7E-17E9-A7A5703068C5}"/>
              </a:ext>
            </a:extLst>
          </p:cNvPr>
          <p:cNvCxnSpPr>
            <a:cxnSpLocks/>
            <a:stCxn id="11" idx="3"/>
            <a:endCxn id="18" idx="2"/>
          </p:cNvCxnSpPr>
          <p:nvPr/>
        </p:nvCxnSpPr>
        <p:spPr>
          <a:xfrm flipV="1">
            <a:off x="2966344" y="4240992"/>
            <a:ext cx="2337818" cy="405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5CCD3FD-9401-0F66-641F-C9B91DD49A0B}"/>
              </a:ext>
            </a:extLst>
          </p:cNvPr>
          <p:cNvCxnSpPr>
            <a:cxnSpLocks/>
            <a:stCxn id="11" idx="3"/>
            <a:endCxn id="19" idx="2"/>
          </p:cNvCxnSpPr>
          <p:nvPr/>
        </p:nvCxnSpPr>
        <p:spPr>
          <a:xfrm>
            <a:off x="2966344" y="4646613"/>
            <a:ext cx="1130458" cy="410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F18E5A2-69EF-BD74-FAED-7A4C1299603D}"/>
              </a:ext>
            </a:extLst>
          </p:cNvPr>
          <p:cNvCxnSpPr>
            <a:cxnSpLocks/>
            <a:stCxn id="8" idx="1"/>
            <a:endCxn id="17" idx="6"/>
          </p:cNvCxnSpPr>
          <p:nvPr/>
        </p:nvCxnSpPr>
        <p:spPr>
          <a:xfrm flipH="1">
            <a:off x="6738547" y="3391559"/>
            <a:ext cx="2922153" cy="8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FA23B49D-BFBC-FB67-277D-32EA94E257CF}"/>
              </a:ext>
            </a:extLst>
          </p:cNvPr>
          <p:cNvSpPr/>
          <p:nvPr/>
        </p:nvSpPr>
        <p:spPr>
          <a:xfrm>
            <a:off x="4156453" y="2971925"/>
            <a:ext cx="2582094" cy="8557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get an overview over existing tasks</a:t>
            </a:r>
          </a:p>
        </p:txBody>
      </p:sp>
      <p:sp>
        <p:nvSpPr>
          <p:cNvPr id="18" name="Oval 17">
            <a:extLst>
              <a:ext uri="{FF2B5EF4-FFF2-40B4-BE49-F238E27FC236}">
                <a16:creationId xmlns:a16="http://schemas.microsoft.com/office/drawing/2014/main" id="{6F9D3C94-22E8-00B3-ACB5-1C0686E0714D}"/>
              </a:ext>
            </a:extLst>
          </p:cNvPr>
          <p:cNvSpPr/>
          <p:nvPr/>
        </p:nvSpPr>
        <p:spPr>
          <a:xfrm>
            <a:off x="5304162" y="3813136"/>
            <a:ext cx="2582094" cy="8557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 task in a code editor</a:t>
            </a:r>
          </a:p>
        </p:txBody>
      </p:sp>
      <p:sp>
        <p:nvSpPr>
          <p:cNvPr id="19" name="Oval 18">
            <a:extLst>
              <a:ext uri="{FF2B5EF4-FFF2-40B4-BE49-F238E27FC236}">
                <a16:creationId xmlns:a16="http://schemas.microsoft.com/office/drawing/2014/main" id="{94DA6E78-EFA7-60C7-DADF-733DABCDE4DD}"/>
              </a:ext>
            </a:extLst>
          </p:cNvPr>
          <p:cNvSpPr/>
          <p:nvPr/>
        </p:nvSpPr>
        <p:spPr>
          <a:xfrm>
            <a:off x="4096802" y="4629062"/>
            <a:ext cx="2582094" cy="8557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Submit solution to a task</a:t>
            </a:r>
          </a:p>
        </p:txBody>
      </p:sp>
      <p:sp>
        <p:nvSpPr>
          <p:cNvPr id="20" name="Oval 19">
            <a:extLst>
              <a:ext uri="{FF2B5EF4-FFF2-40B4-BE49-F238E27FC236}">
                <a16:creationId xmlns:a16="http://schemas.microsoft.com/office/drawing/2014/main" id="{74F7882A-1344-7A0C-F658-7547C937087F}"/>
              </a:ext>
            </a:extLst>
          </p:cNvPr>
          <p:cNvSpPr/>
          <p:nvPr/>
        </p:nvSpPr>
        <p:spPr>
          <a:xfrm>
            <a:off x="5304162" y="5451852"/>
            <a:ext cx="2582094" cy="8557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Make rating of solution public</a:t>
            </a:r>
          </a:p>
        </p:txBody>
      </p:sp>
      <p:cxnSp>
        <p:nvCxnSpPr>
          <p:cNvPr id="21" name="Straight Arrow Connector 20">
            <a:extLst>
              <a:ext uri="{FF2B5EF4-FFF2-40B4-BE49-F238E27FC236}">
                <a16:creationId xmlns:a16="http://schemas.microsoft.com/office/drawing/2014/main" id="{6576D11F-941A-6EAA-E6FB-714BE2F50AE3}"/>
              </a:ext>
            </a:extLst>
          </p:cNvPr>
          <p:cNvCxnSpPr>
            <a:cxnSpLocks/>
            <a:stCxn id="11" idx="3"/>
            <a:endCxn id="20" idx="2"/>
          </p:cNvCxnSpPr>
          <p:nvPr/>
        </p:nvCxnSpPr>
        <p:spPr>
          <a:xfrm>
            <a:off x="2966344" y="4646613"/>
            <a:ext cx="2337818" cy="12330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44AFB0FA-469F-64C2-85E8-65916427272C}"/>
              </a:ext>
            </a:extLst>
          </p:cNvPr>
          <p:cNvGrpSpPr/>
          <p:nvPr/>
        </p:nvGrpSpPr>
        <p:grpSpPr>
          <a:xfrm>
            <a:off x="9133831" y="5221938"/>
            <a:ext cx="1968137" cy="1196975"/>
            <a:chOff x="3864927" y="3672621"/>
            <a:chExt cx="1968137" cy="1196975"/>
          </a:xfrm>
        </p:grpSpPr>
        <p:pic>
          <p:nvPicPr>
            <p:cNvPr id="23" name="Graphic 22" descr="User with solid fill">
              <a:extLst>
                <a:ext uri="{FF2B5EF4-FFF2-40B4-BE49-F238E27FC236}">
                  <a16:creationId xmlns:a16="http://schemas.microsoft.com/office/drawing/2014/main" id="{C0533392-157A-63A1-5EBA-508A41CFC4C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1796" y="3672621"/>
              <a:ext cx="914400" cy="914400"/>
            </a:xfrm>
            <a:prstGeom prst="rect">
              <a:avLst/>
            </a:prstGeom>
          </p:spPr>
        </p:pic>
        <p:sp>
          <p:nvSpPr>
            <p:cNvPr id="24" name="TextBox 23">
              <a:extLst>
                <a:ext uri="{FF2B5EF4-FFF2-40B4-BE49-F238E27FC236}">
                  <a16:creationId xmlns:a16="http://schemas.microsoft.com/office/drawing/2014/main" id="{0F4EAB63-3232-A3F6-DA0D-A144581A2E79}"/>
                </a:ext>
              </a:extLst>
            </p:cNvPr>
            <p:cNvSpPr txBox="1"/>
            <p:nvPr/>
          </p:nvSpPr>
          <p:spPr>
            <a:xfrm>
              <a:off x="3864927" y="4500264"/>
              <a:ext cx="1968137" cy="369332"/>
            </a:xfrm>
            <a:prstGeom prst="rect">
              <a:avLst/>
            </a:prstGeom>
            <a:noFill/>
          </p:spPr>
          <p:txBody>
            <a:bodyPr wrap="square" rtlCol="0">
              <a:spAutoFit/>
            </a:bodyPr>
            <a:lstStyle/>
            <a:p>
              <a:pPr algn="ctr"/>
              <a:r>
                <a:rPr lang="en-US"/>
                <a:t>Reviewer</a:t>
              </a:r>
            </a:p>
          </p:txBody>
        </p:sp>
      </p:grpSp>
      <p:cxnSp>
        <p:nvCxnSpPr>
          <p:cNvPr id="25" name="Straight Arrow Connector 24">
            <a:extLst>
              <a:ext uri="{FF2B5EF4-FFF2-40B4-BE49-F238E27FC236}">
                <a16:creationId xmlns:a16="http://schemas.microsoft.com/office/drawing/2014/main" id="{5655A829-F9CC-D1B6-FCB9-065FE075BE3E}"/>
              </a:ext>
            </a:extLst>
          </p:cNvPr>
          <p:cNvCxnSpPr>
            <a:cxnSpLocks/>
            <a:stCxn id="23" idx="1"/>
            <a:endCxn id="20" idx="6"/>
          </p:cNvCxnSpPr>
          <p:nvPr/>
        </p:nvCxnSpPr>
        <p:spPr>
          <a:xfrm flipH="1">
            <a:off x="7886256" y="5679138"/>
            <a:ext cx="1774444" cy="200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4E593144-2A02-A89F-09C2-BD93AEEEA120}"/>
              </a:ext>
            </a:extLst>
          </p:cNvPr>
          <p:cNvGrpSpPr/>
          <p:nvPr/>
        </p:nvGrpSpPr>
        <p:grpSpPr>
          <a:xfrm>
            <a:off x="196379" y="2037457"/>
            <a:ext cx="540000" cy="540000"/>
            <a:chOff x="2692400" y="3233665"/>
            <a:chExt cx="1080000" cy="1080000"/>
          </a:xfrm>
        </p:grpSpPr>
        <p:sp>
          <p:nvSpPr>
            <p:cNvPr id="27" name="Oval 26">
              <a:extLst>
                <a:ext uri="{FF2B5EF4-FFF2-40B4-BE49-F238E27FC236}">
                  <a16:creationId xmlns:a16="http://schemas.microsoft.com/office/drawing/2014/main" id="{3E385ECB-7471-74A1-E2F4-A746D977E216}"/>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Graphic 27" descr="User with solid fill">
              <a:extLst>
                <a:ext uri="{FF2B5EF4-FFF2-40B4-BE49-F238E27FC236}">
                  <a16:creationId xmlns:a16="http://schemas.microsoft.com/office/drawing/2014/main" id="{393837A6-8A63-0991-12B6-EC70CB530733}"/>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2775200" y="3316465"/>
              <a:ext cx="914400" cy="914400"/>
            </a:xfrm>
            <a:prstGeom prst="rect">
              <a:avLst/>
            </a:prstGeom>
          </p:spPr>
        </p:pic>
      </p:grpSp>
      <p:grpSp>
        <p:nvGrpSpPr>
          <p:cNvPr id="29" name="Group 28">
            <a:extLst>
              <a:ext uri="{FF2B5EF4-FFF2-40B4-BE49-F238E27FC236}">
                <a16:creationId xmlns:a16="http://schemas.microsoft.com/office/drawing/2014/main" id="{1EC88891-ED8C-3444-F031-E3308C48FCC8}"/>
              </a:ext>
            </a:extLst>
          </p:cNvPr>
          <p:cNvGrpSpPr/>
          <p:nvPr/>
        </p:nvGrpSpPr>
        <p:grpSpPr>
          <a:xfrm>
            <a:off x="196379" y="2785152"/>
            <a:ext cx="540000" cy="540000"/>
            <a:chOff x="2692400" y="3233665"/>
            <a:chExt cx="1080000" cy="1080000"/>
          </a:xfrm>
        </p:grpSpPr>
        <p:sp>
          <p:nvSpPr>
            <p:cNvPr id="30" name="Oval 29">
              <a:extLst>
                <a:ext uri="{FF2B5EF4-FFF2-40B4-BE49-F238E27FC236}">
                  <a16:creationId xmlns:a16="http://schemas.microsoft.com/office/drawing/2014/main" id="{FD347342-CE9A-0012-FC43-A7EFCAFEAE6D}"/>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Graphic 30" descr="Bullseye with solid fill">
              <a:extLst>
                <a:ext uri="{FF2B5EF4-FFF2-40B4-BE49-F238E27FC236}">
                  <a16:creationId xmlns:a16="http://schemas.microsoft.com/office/drawing/2014/main" id="{B563FCA6-F8F6-D3B4-3E96-AA231FE52BE3}"/>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2775200" y="3316465"/>
              <a:ext cx="914400" cy="914400"/>
            </a:xfrm>
            <a:prstGeom prst="rect">
              <a:avLst/>
            </a:prstGeom>
          </p:spPr>
        </p:pic>
      </p:grpSp>
      <p:grpSp>
        <p:nvGrpSpPr>
          <p:cNvPr id="32" name="Group 31">
            <a:extLst>
              <a:ext uri="{FF2B5EF4-FFF2-40B4-BE49-F238E27FC236}">
                <a16:creationId xmlns:a16="http://schemas.microsoft.com/office/drawing/2014/main" id="{CD79711E-FF03-D64D-5050-0288BE63AC9C}"/>
              </a:ext>
            </a:extLst>
          </p:cNvPr>
          <p:cNvGrpSpPr/>
          <p:nvPr/>
        </p:nvGrpSpPr>
        <p:grpSpPr>
          <a:xfrm>
            <a:off x="196379" y="3532847"/>
            <a:ext cx="540000" cy="540000"/>
            <a:chOff x="2692400" y="3233665"/>
            <a:chExt cx="1080000" cy="1080000"/>
          </a:xfrm>
        </p:grpSpPr>
        <p:sp>
          <p:nvSpPr>
            <p:cNvPr id="33" name="Oval 32">
              <a:extLst>
                <a:ext uri="{FF2B5EF4-FFF2-40B4-BE49-F238E27FC236}">
                  <a16:creationId xmlns:a16="http://schemas.microsoft.com/office/drawing/2014/main" id="{37974DD2-AB21-2EFB-59E7-0678DBB3AEB3}"/>
                </a:ext>
              </a:extLst>
            </p:cNvPr>
            <p:cNvSpPr/>
            <p:nvPr/>
          </p:nvSpPr>
          <p:spPr>
            <a:xfrm>
              <a:off x="2692400" y="3233665"/>
              <a:ext cx="1080000" cy="1080000"/>
            </a:xfrm>
            <a:prstGeom prst="ellipse">
              <a:avLst/>
            </a:prstGeom>
            <a:solidFill>
              <a:schemeClr val="tx2">
                <a:lumMod val="25000"/>
                <a:lumOff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Graphic 33" descr="Glasses with solid fill">
              <a:extLst>
                <a:ext uri="{FF2B5EF4-FFF2-40B4-BE49-F238E27FC236}">
                  <a16:creationId xmlns:a16="http://schemas.microsoft.com/office/drawing/2014/main" id="{0C6254B0-46A0-E9C9-5B1E-F75DE35C28F8}"/>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2775200" y="3316465"/>
              <a:ext cx="914400" cy="914400"/>
            </a:xfrm>
            <a:prstGeom prst="rect">
              <a:avLst/>
            </a:prstGeom>
          </p:spPr>
        </p:pic>
      </p:grpSp>
      <p:grpSp>
        <p:nvGrpSpPr>
          <p:cNvPr id="35" name="Group 34">
            <a:extLst>
              <a:ext uri="{FF2B5EF4-FFF2-40B4-BE49-F238E27FC236}">
                <a16:creationId xmlns:a16="http://schemas.microsoft.com/office/drawing/2014/main" id="{3527A9B2-FFBD-2D3E-CEAD-06F1E369B795}"/>
              </a:ext>
            </a:extLst>
          </p:cNvPr>
          <p:cNvGrpSpPr/>
          <p:nvPr/>
        </p:nvGrpSpPr>
        <p:grpSpPr>
          <a:xfrm>
            <a:off x="196379" y="4280542"/>
            <a:ext cx="540000" cy="540000"/>
            <a:chOff x="2692400" y="3233665"/>
            <a:chExt cx="1080000" cy="1080000"/>
          </a:xfrm>
        </p:grpSpPr>
        <p:sp>
          <p:nvSpPr>
            <p:cNvPr id="36" name="Oval 35">
              <a:extLst>
                <a:ext uri="{FF2B5EF4-FFF2-40B4-BE49-F238E27FC236}">
                  <a16:creationId xmlns:a16="http://schemas.microsoft.com/office/drawing/2014/main" id="{DDB889ED-6A3C-55E8-3725-C4ED7EF4A68E}"/>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descr="Document with solid fill">
              <a:extLst>
                <a:ext uri="{FF2B5EF4-FFF2-40B4-BE49-F238E27FC236}">
                  <a16:creationId xmlns:a16="http://schemas.microsoft.com/office/drawing/2014/main" id="{E31C28D2-A12A-B799-D6BE-F919608AEAED}"/>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2775200" y="3316465"/>
              <a:ext cx="914400" cy="914400"/>
            </a:xfrm>
            <a:prstGeom prst="rect">
              <a:avLst/>
            </a:prstGeom>
          </p:spPr>
        </p:pic>
      </p:grpSp>
    </p:spTree>
    <p:extLst>
      <p:ext uri="{BB962C8B-B14F-4D97-AF65-F5344CB8AC3E}">
        <p14:creationId xmlns:p14="http://schemas.microsoft.com/office/powerpoint/2010/main" val="13554310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C81FA-3601-9CE9-B64F-AD448DB0C2B9}"/>
              </a:ext>
            </a:extLst>
          </p:cNvPr>
          <p:cNvSpPr>
            <a:spLocks noGrp="1"/>
          </p:cNvSpPr>
          <p:nvPr>
            <p:ph type="title"/>
          </p:nvPr>
        </p:nvSpPr>
        <p:spPr/>
        <p:txBody>
          <a:bodyPr/>
          <a:lstStyle/>
          <a:p>
            <a:r>
              <a:rPr lang="en-GB" dirty="0"/>
              <a:t>System Vision</a:t>
            </a:r>
            <a:endParaRPr lang="en-SE" dirty="0"/>
          </a:p>
        </p:txBody>
      </p:sp>
      <p:sp>
        <p:nvSpPr>
          <p:cNvPr id="3" name="Content Placeholder 2">
            <a:extLst>
              <a:ext uri="{FF2B5EF4-FFF2-40B4-BE49-F238E27FC236}">
                <a16:creationId xmlns:a16="http://schemas.microsoft.com/office/drawing/2014/main" id="{673C731A-C216-EAE5-4FA0-0469829E8429}"/>
              </a:ext>
            </a:extLst>
          </p:cNvPr>
          <p:cNvSpPr>
            <a:spLocks noGrp="1"/>
          </p:cNvSpPr>
          <p:nvPr>
            <p:ph idx="1"/>
          </p:nvPr>
        </p:nvSpPr>
        <p:spPr>
          <a:xfrm>
            <a:off x="838200" y="1825625"/>
            <a:ext cx="10515600" cy="1129448"/>
          </a:xfrm>
        </p:spPr>
        <p:txBody>
          <a:bodyPr/>
          <a:lstStyle/>
          <a:p>
            <a:pPr marL="0" indent="0">
              <a:buNone/>
            </a:pPr>
            <a:r>
              <a:rPr lang="sv-SE" b="1" dirty="0"/>
              <a:t>Step 3</a:t>
            </a:r>
            <a:r>
              <a:rPr lang="sv-SE" dirty="0"/>
              <a:t>: </a:t>
            </a:r>
            <a:r>
              <a:rPr lang="en-US" dirty="0">
                <a:latin typeface="Calibri (Body)"/>
              </a:rPr>
              <a:t>Determine, whether the use case is part of the system or external.</a:t>
            </a:r>
          </a:p>
        </p:txBody>
      </p:sp>
      <p:sp>
        <p:nvSpPr>
          <p:cNvPr id="4" name="Date Placeholder 3">
            <a:extLst>
              <a:ext uri="{FF2B5EF4-FFF2-40B4-BE49-F238E27FC236}">
                <a16:creationId xmlns:a16="http://schemas.microsoft.com/office/drawing/2014/main" id="{291DD993-C0BC-DAD8-4356-BDC76908ECD8}"/>
              </a:ext>
            </a:extLst>
          </p:cNvPr>
          <p:cNvSpPr>
            <a:spLocks noGrp="1"/>
          </p:cNvSpPr>
          <p:nvPr>
            <p:ph type="dt" sz="half" idx="10"/>
          </p:nvPr>
        </p:nvSpPr>
        <p:spPr/>
        <p:txBody>
          <a:bodyPr/>
          <a:lstStyle/>
          <a:p>
            <a:fld id="{96E74A1C-A57D-45A2-858B-C39BB70D3B41}" type="datetime1">
              <a:rPr lang="de-DE" smtClean="0"/>
              <a:t>11.06.2025</a:t>
            </a:fld>
            <a:endParaRPr lang="en-SE"/>
          </a:p>
        </p:txBody>
      </p:sp>
      <p:sp>
        <p:nvSpPr>
          <p:cNvPr id="5" name="Footer Placeholder 4">
            <a:extLst>
              <a:ext uri="{FF2B5EF4-FFF2-40B4-BE49-F238E27FC236}">
                <a16:creationId xmlns:a16="http://schemas.microsoft.com/office/drawing/2014/main" id="{42683525-AF81-1C7C-C85A-8CA28065FA4B}"/>
              </a:ext>
            </a:extLst>
          </p:cNvPr>
          <p:cNvSpPr>
            <a:spLocks noGrp="1"/>
          </p:cNvSpPr>
          <p:nvPr>
            <p:ph type="ftr" sz="quarter" idx="11"/>
          </p:nvPr>
        </p:nvSpPr>
        <p:spPr/>
        <p:txBody>
          <a:bodyPr/>
          <a:lstStyle/>
          <a:p>
            <a:r>
              <a:rPr lang="en-US"/>
              <a:t>Requirements Engineering Fundamentals</a:t>
            </a:r>
            <a:endParaRPr lang="en-SE"/>
          </a:p>
        </p:txBody>
      </p:sp>
      <p:sp>
        <p:nvSpPr>
          <p:cNvPr id="6" name="Slide Number Placeholder 5">
            <a:extLst>
              <a:ext uri="{FF2B5EF4-FFF2-40B4-BE49-F238E27FC236}">
                <a16:creationId xmlns:a16="http://schemas.microsoft.com/office/drawing/2014/main" id="{7506C264-A950-A1C3-088C-911A4442C737}"/>
              </a:ext>
            </a:extLst>
          </p:cNvPr>
          <p:cNvSpPr>
            <a:spLocks noGrp="1"/>
          </p:cNvSpPr>
          <p:nvPr>
            <p:ph type="sldNum" sz="quarter" idx="12"/>
          </p:nvPr>
        </p:nvSpPr>
        <p:spPr/>
        <p:txBody>
          <a:bodyPr/>
          <a:lstStyle/>
          <a:p>
            <a:fld id="{5DE25AE5-FEAD-441B-BB85-3E3BABBF875D}" type="slidenum">
              <a:rPr lang="en-SE" smtClean="0"/>
              <a:t>35</a:t>
            </a:fld>
            <a:endParaRPr lang="en-SE"/>
          </a:p>
        </p:txBody>
      </p:sp>
      <p:sp>
        <p:nvSpPr>
          <p:cNvPr id="7" name="Rectangle 6">
            <a:extLst>
              <a:ext uri="{FF2B5EF4-FFF2-40B4-BE49-F238E27FC236}">
                <a16:creationId xmlns:a16="http://schemas.microsoft.com/office/drawing/2014/main" id="{3B2CB842-E676-B478-4F05-EF0A0E1280E7}"/>
              </a:ext>
            </a:extLst>
          </p:cNvPr>
          <p:cNvSpPr/>
          <p:nvPr/>
        </p:nvSpPr>
        <p:spPr>
          <a:xfrm>
            <a:off x="888274" y="4997109"/>
            <a:ext cx="3413760" cy="1359241"/>
          </a:xfrm>
          <a:prstGeom prst="rect">
            <a:avLst/>
          </a:prstGeom>
          <a:solidFill>
            <a:schemeClr val="tx2">
              <a:lumMod val="10000"/>
              <a:lumOff val="9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ysClr val="windowText" lastClr="000000"/>
                </a:solidFill>
              </a:rPr>
              <a:t>External System</a:t>
            </a:r>
          </a:p>
        </p:txBody>
      </p:sp>
      <p:sp>
        <p:nvSpPr>
          <p:cNvPr id="8" name="Rectangle 7">
            <a:extLst>
              <a:ext uri="{FF2B5EF4-FFF2-40B4-BE49-F238E27FC236}">
                <a16:creationId xmlns:a16="http://schemas.microsoft.com/office/drawing/2014/main" id="{5D63F4D9-1EF0-2480-1FDA-3F4E664DFE84}"/>
              </a:ext>
            </a:extLst>
          </p:cNvPr>
          <p:cNvSpPr/>
          <p:nvPr/>
        </p:nvSpPr>
        <p:spPr>
          <a:xfrm>
            <a:off x="4389120" y="3300549"/>
            <a:ext cx="3413760" cy="3055801"/>
          </a:xfrm>
          <a:prstGeom prst="rect">
            <a:avLst/>
          </a:prstGeom>
          <a:solidFill>
            <a:schemeClr val="tx2">
              <a:lumMod val="10000"/>
              <a:lumOff val="9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sv-SE" dirty="0">
                <a:solidFill>
                  <a:sysClr val="windowText" lastClr="000000"/>
                </a:solidFill>
              </a:rPr>
              <a:t>System</a:t>
            </a:r>
            <a:endParaRPr lang="en-US" dirty="0">
              <a:solidFill>
                <a:sysClr val="windowText" lastClr="000000"/>
              </a:solidFill>
            </a:endParaRPr>
          </a:p>
        </p:txBody>
      </p:sp>
      <p:grpSp>
        <p:nvGrpSpPr>
          <p:cNvPr id="9" name="Group 8">
            <a:extLst>
              <a:ext uri="{FF2B5EF4-FFF2-40B4-BE49-F238E27FC236}">
                <a16:creationId xmlns:a16="http://schemas.microsoft.com/office/drawing/2014/main" id="{319C94A4-D4CD-78A3-FE4F-DB82A6CB98CD}"/>
              </a:ext>
            </a:extLst>
          </p:cNvPr>
          <p:cNvGrpSpPr/>
          <p:nvPr/>
        </p:nvGrpSpPr>
        <p:grpSpPr>
          <a:xfrm>
            <a:off x="8998131" y="3576322"/>
            <a:ext cx="1968137" cy="1196975"/>
            <a:chOff x="3864927" y="3672621"/>
            <a:chExt cx="1968137" cy="1196975"/>
          </a:xfrm>
        </p:grpSpPr>
        <p:pic>
          <p:nvPicPr>
            <p:cNvPr id="10" name="Graphic 9" descr="User with solid fill">
              <a:extLst>
                <a:ext uri="{FF2B5EF4-FFF2-40B4-BE49-F238E27FC236}">
                  <a16:creationId xmlns:a16="http://schemas.microsoft.com/office/drawing/2014/main" id="{89B6E16F-8D08-BABF-8A78-1408C87B965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91796" y="3672621"/>
              <a:ext cx="914400" cy="914400"/>
            </a:xfrm>
            <a:prstGeom prst="rect">
              <a:avLst/>
            </a:prstGeom>
          </p:spPr>
        </p:pic>
        <p:sp>
          <p:nvSpPr>
            <p:cNvPr id="11" name="TextBox 10">
              <a:extLst>
                <a:ext uri="{FF2B5EF4-FFF2-40B4-BE49-F238E27FC236}">
                  <a16:creationId xmlns:a16="http://schemas.microsoft.com/office/drawing/2014/main" id="{A33909AC-D4C7-AA66-74EA-ADAFC3D8DFFA}"/>
                </a:ext>
              </a:extLst>
            </p:cNvPr>
            <p:cNvSpPr txBox="1"/>
            <p:nvPr/>
          </p:nvSpPr>
          <p:spPr>
            <a:xfrm>
              <a:off x="3864927" y="4500264"/>
              <a:ext cx="1968137" cy="369332"/>
            </a:xfrm>
            <a:prstGeom prst="rect">
              <a:avLst/>
            </a:prstGeom>
            <a:noFill/>
          </p:spPr>
          <p:txBody>
            <a:bodyPr wrap="square" rtlCol="0">
              <a:spAutoFit/>
            </a:bodyPr>
            <a:lstStyle/>
            <a:p>
              <a:pPr algn="ctr"/>
              <a:r>
                <a:rPr lang="en-US" dirty="0"/>
                <a:t>Problem-submitter</a:t>
              </a:r>
            </a:p>
          </p:txBody>
        </p:sp>
      </p:grpSp>
      <p:grpSp>
        <p:nvGrpSpPr>
          <p:cNvPr id="12" name="Group 11">
            <a:extLst>
              <a:ext uri="{FF2B5EF4-FFF2-40B4-BE49-F238E27FC236}">
                <a16:creationId xmlns:a16="http://schemas.microsoft.com/office/drawing/2014/main" id="{B053245A-3004-3529-5604-130C8674AB47}"/>
              </a:ext>
            </a:extLst>
          </p:cNvPr>
          <p:cNvGrpSpPr/>
          <p:nvPr/>
        </p:nvGrpSpPr>
        <p:grpSpPr>
          <a:xfrm>
            <a:off x="1666050" y="3493678"/>
            <a:ext cx="1968137" cy="1196975"/>
            <a:chOff x="3908532" y="3672621"/>
            <a:chExt cx="1968137" cy="1196975"/>
          </a:xfrm>
        </p:grpSpPr>
        <p:pic>
          <p:nvPicPr>
            <p:cNvPr id="13" name="Graphic 12" descr="User with solid fill">
              <a:extLst>
                <a:ext uri="{FF2B5EF4-FFF2-40B4-BE49-F238E27FC236}">
                  <a16:creationId xmlns:a16="http://schemas.microsoft.com/office/drawing/2014/main" id="{D34A7BA7-E61F-BA7D-7EBD-424A68525FC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35401" y="3672621"/>
              <a:ext cx="914400" cy="914400"/>
            </a:xfrm>
            <a:prstGeom prst="rect">
              <a:avLst/>
            </a:prstGeom>
          </p:spPr>
        </p:pic>
        <p:sp>
          <p:nvSpPr>
            <p:cNvPr id="14" name="TextBox 13">
              <a:extLst>
                <a:ext uri="{FF2B5EF4-FFF2-40B4-BE49-F238E27FC236}">
                  <a16:creationId xmlns:a16="http://schemas.microsoft.com/office/drawing/2014/main" id="{CA1F0E45-BAA1-2C66-D23F-39DC5AD13503}"/>
                </a:ext>
              </a:extLst>
            </p:cNvPr>
            <p:cNvSpPr txBox="1"/>
            <p:nvPr/>
          </p:nvSpPr>
          <p:spPr>
            <a:xfrm>
              <a:off x="3908532" y="4500264"/>
              <a:ext cx="1968137" cy="369332"/>
            </a:xfrm>
            <a:prstGeom prst="rect">
              <a:avLst/>
            </a:prstGeom>
            <a:noFill/>
          </p:spPr>
          <p:txBody>
            <a:bodyPr wrap="square" rtlCol="0">
              <a:spAutoFit/>
            </a:bodyPr>
            <a:lstStyle/>
            <a:p>
              <a:pPr algn="ctr"/>
              <a:r>
                <a:rPr lang="en-US" dirty="0"/>
                <a:t>Solution-submitter</a:t>
              </a:r>
            </a:p>
          </p:txBody>
        </p:sp>
      </p:grpSp>
      <p:cxnSp>
        <p:nvCxnSpPr>
          <p:cNvPr id="15" name="Straight Arrow Connector 14">
            <a:extLst>
              <a:ext uri="{FF2B5EF4-FFF2-40B4-BE49-F238E27FC236}">
                <a16:creationId xmlns:a16="http://schemas.microsoft.com/office/drawing/2014/main" id="{FB3A964A-3C6F-DD4D-5F55-DC580BDC7DAC}"/>
              </a:ext>
            </a:extLst>
          </p:cNvPr>
          <p:cNvCxnSpPr>
            <a:cxnSpLocks/>
            <a:stCxn id="13" idx="3"/>
            <a:endCxn id="22" idx="2"/>
          </p:cNvCxnSpPr>
          <p:nvPr/>
        </p:nvCxnSpPr>
        <p:spPr>
          <a:xfrm>
            <a:off x="3107319" y="3950878"/>
            <a:ext cx="1753811" cy="78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9FABD51-F00F-19DC-4A2A-1F9764654D98}"/>
              </a:ext>
            </a:extLst>
          </p:cNvPr>
          <p:cNvCxnSpPr>
            <a:cxnSpLocks/>
            <a:stCxn id="13" idx="3"/>
            <a:endCxn id="25" idx="2"/>
          </p:cNvCxnSpPr>
          <p:nvPr/>
        </p:nvCxnSpPr>
        <p:spPr>
          <a:xfrm>
            <a:off x="3107319" y="3950878"/>
            <a:ext cx="1763057" cy="1842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690D933-31FA-028A-4325-3A94FA57873E}"/>
              </a:ext>
            </a:extLst>
          </p:cNvPr>
          <p:cNvCxnSpPr>
            <a:cxnSpLocks/>
            <a:stCxn id="14" idx="2"/>
            <a:endCxn id="23" idx="0"/>
          </p:cNvCxnSpPr>
          <p:nvPr/>
        </p:nvCxnSpPr>
        <p:spPr>
          <a:xfrm>
            <a:off x="2650119" y="4690653"/>
            <a:ext cx="0" cy="727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C13EA54-9E06-8238-3D74-74CFBF462102}"/>
              </a:ext>
            </a:extLst>
          </p:cNvPr>
          <p:cNvCxnSpPr>
            <a:cxnSpLocks/>
            <a:stCxn id="10" idx="1"/>
            <a:endCxn id="22" idx="6"/>
          </p:cNvCxnSpPr>
          <p:nvPr/>
        </p:nvCxnSpPr>
        <p:spPr>
          <a:xfrm flipH="1" flipV="1">
            <a:off x="7312378" y="4029357"/>
            <a:ext cx="2212622" cy="4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1114D6EF-9B35-3AA5-CE37-2855BC503EB3}"/>
              </a:ext>
            </a:extLst>
          </p:cNvPr>
          <p:cNvGrpSpPr/>
          <p:nvPr/>
        </p:nvGrpSpPr>
        <p:grpSpPr>
          <a:xfrm>
            <a:off x="8998130" y="5334240"/>
            <a:ext cx="1968137" cy="1196975"/>
            <a:chOff x="3864927" y="3672621"/>
            <a:chExt cx="1968137" cy="1196975"/>
          </a:xfrm>
        </p:grpSpPr>
        <p:pic>
          <p:nvPicPr>
            <p:cNvPr id="20" name="Graphic 19" descr="User with solid fill">
              <a:extLst>
                <a:ext uri="{FF2B5EF4-FFF2-40B4-BE49-F238E27FC236}">
                  <a16:creationId xmlns:a16="http://schemas.microsoft.com/office/drawing/2014/main" id="{343B2778-867D-25AE-5F26-FEA469B3AEA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91796" y="3672621"/>
              <a:ext cx="914400" cy="914400"/>
            </a:xfrm>
            <a:prstGeom prst="rect">
              <a:avLst/>
            </a:prstGeom>
          </p:spPr>
        </p:pic>
        <p:sp>
          <p:nvSpPr>
            <p:cNvPr id="21" name="TextBox 20">
              <a:extLst>
                <a:ext uri="{FF2B5EF4-FFF2-40B4-BE49-F238E27FC236}">
                  <a16:creationId xmlns:a16="http://schemas.microsoft.com/office/drawing/2014/main" id="{FAB81FA8-F3F3-130E-B42A-477B277667DA}"/>
                </a:ext>
              </a:extLst>
            </p:cNvPr>
            <p:cNvSpPr txBox="1"/>
            <p:nvPr/>
          </p:nvSpPr>
          <p:spPr>
            <a:xfrm>
              <a:off x="3864927" y="4500264"/>
              <a:ext cx="1968137" cy="369332"/>
            </a:xfrm>
            <a:prstGeom prst="rect">
              <a:avLst/>
            </a:prstGeom>
            <a:noFill/>
          </p:spPr>
          <p:txBody>
            <a:bodyPr wrap="square" rtlCol="0">
              <a:spAutoFit/>
            </a:bodyPr>
            <a:lstStyle/>
            <a:p>
              <a:pPr algn="ctr"/>
              <a:r>
                <a:rPr lang="en-US" dirty="0"/>
                <a:t>Reviewer</a:t>
              </a:r>
            </a:p>
          </p:txBody>
        </p:sp>
      </p:grpSp>
      <p:sp>
        <p:nvSpPr>
          <p:cNvPr id="22" name="Oval 21">
            <a:extLst>
              <a:ext uri="{FF2B5EF4-FFF2-40B4-BE49-F238E27FC236}">
                <a16:creationId xmlns:a16="http://schemas.microsoft.com/office/drawing/2014/main" id="{C50165A9-D1E5-0D42-6823-9CA6EC3FBE15}"/>
              </a:ext>
            </a:extLst>
          </p:cNvPr>
          <p:cNvSpPr/>
          <p:nvPr/>
        </p:nvSpPr>
        <p:spPr>
          <a:xfrm>
            <a:off x="4861130" y="3654877"/>
            <a:ext cx="2451248" cy="74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get an overview over existing tasks</a:t>
            </a:r>
          </a:p>
        </p:txBody>
      </p:sp>
      <p:sp>
        <p:nvSpPr>
          <p:cNvPr id="23" name="Oval 22">
            <a:extLst>
              <a:ext uri="{FF2B5EF4-FFF2-40B4-BE49-F238E27FC236}">
                <a16:creationId xmlns:a16="http://schemas.microsoft.com/office/drawing/2014/main" id="{8BCB1A58-26B7-50A5-3F27-FCB77AE7447A}"/>
              </a:ext>
            </a:extLst>
          </p:cNvPr>
          <p:cNvSpPr/>
          <p:nvPr/>
        </p:nvSpPr>
        <p:spPr>
          <a:xfrm>
            <a:off x="1424495" y="5418600"/>
            <a:ext cx="2451248" cy="74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view task in a code editor</a:t>
            </a:r>
          </a:p>
        </p:txBody>
      </p:sp>
      <p:sp>
        <p:nvSpPr>
          <p:cNvPr id="24" name="Oval 23">
            <a:extLst>
              <a:ext uri="{FF2B5EF4-FFF2-40B4-BE49-F238E27FC236}">
                <a16:creationId xmlns:a16="http://schemas.microsoft.com/office/drawing/2014/main" id="{DF97108C-A209-7BA3-C9D9-658F848FDF83}"/>
              </a:ext>
            </a:extLst>
          </p:cNvPr>
          <p:cNvSpPr/>
          <p:nvPr/>
        </p:nvSpPr>
        <p:spPr>
          <a:xfrm>
            <a:off x="4867282" y="4537765"/>
            <a:ext cx="2451248" cy="74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Submit solution to a task</a:t>
            </a:r>
          </a:p>
        </p:txBody>
      </p:sp>
      <p:sp>
        <p:nvSpPr>
          <p:cNvPr id="25" name="Oval 24">
            <a:extLst>
              <a:ext uri="{FF2B5EF4-FFF2-40B4-BE49-F238E27FC236}">
                <a16:creationId xmlns:a16="http://schemas.microsoft.com/office/drawing/2014/main" id="{357F477F-A080-4A21-62CE-E8F4E4B284BF}"/>
              </a:ext>
            </a:extLst>
          </p:cNvPr>
          <p:cNvSpPr/>
          <p:nvPr/>
        </p:nvSpPr>
        <p:spPr>
          <a:xfrm>
            <a:off x="4870376" y="5418600"/>
            <a:ext cx="2451248" cy="74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Make rating of solution public</a:t>
            </a:r>
          </a:p>
        </p:txBody>
      </p:sp>
      <p:cxnSp>
        <p:nvCxnSpPr>
          <p:cNvPr id="26" name="Straight Arrow Connector 25">
            <a:extLst>
              <a:ext uri="{FF2B5EF4-FFF2-40B4-BE49-F238E27FC236}">
                <a16:creationId xmlns:a16="http://schemas.microsoft.com/office/drawing/2014/main" id="{E1612B29-B7F6-6C84-3B98-58CAC949E9B2}"/>
              </a:ext>
            </a:extLst>
          </p:cNvPr>
          <p:cNvCxnSpPr>
            <a:cxnSpLocks/>
            <a:stCxn id="13" idx="3"/>
            <a:endCxn id="24" idx="2"/>
          </p:cNvCxnSpPr>
          <p:nvPr/>
        </p:nvCxnSpPr>
        <p:spPr>
          <a:xfrm>
            <a:off x="3107319" y="3950878"/>
            <a:ext cx="1759963" cy="9613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A2AC9F7-2F9F-11FB-16A5-A6C5FB043B42}"/>
              </a:ext>
            </a:extLst>
          </p:cNvPr>
          <p:cNvCxnSpPr>
            <a:cxnSpLocks/>
            <a:stCxn id="20" idx="1"/>
            <a:endCxn id="25" idx="6"/>
          </p:cNvCxnSpPr>
          <p:nvPr/>
        </p:nvCxnSpPr>
        <p:spPr>
          <a:xfrm flipH="1">
            <a:off x="7321624" y="5791440"/>
            <a:ext cx="2203375" cy="1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7850A786-2C4B-C085-6717-742EC1E712E8}"/>
              </a:ext>
            </a:extLst>
          </p:cNvPr>
          <p:cNvGrpSpPr/>
          <p:nvPr/>
        </p:nvGrpSpPr>
        <p:grpSpPr>
          <a:xfrm>
            <a:off x="196379" y="2037457"/>
            <a:ext cx="540000" cy="540000"/>
            <a:chOff x="2692400" y="3233665"/>
            <a:chExt cx="1080000" cy="1080000"/>
          </a:xfrm>
        </p:grpSpPr>
        <p:sp>
          <p:nvSpPr>
            <p:cNvPr id="29" name="Oval 28">
              <a:extLst>
                <a:ext uri="{FF2B5EF4-FFF2-40B4-BE49-F238E27FC236}">
                  <a16:creationId xmlns:a16="http://schemas.microsoft.com/office/drawing/2014/main" id="{C76D6DA6-864A-DE4F-3556-61C137B5FD3E}"/>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Graphic 29" descr="User with solid fill">
              <a:extLst>
                <a:ext uri="{FF2B5EF4-FFF2-40B4-BE49-F238E27FC236}">
                  <a16:creationId xmlns:a16="http://schemas.microsoft.com/office/drawing/2014/main" id="{5ED64B6F-DC46-8D43-F4F6-A074753D34C9}"/>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2775200" y="3316465"/>
              <a:ext cx="914400" cy="914400"/>
            </a:xfrm>
            <a:prstGeom prst="rect">
              <a:avLst/>
            </a:prstGeom>
          </p:spPr>
        </p:pic>
      </p:grpSp>
      <p:grpSp>
        <p:nvGrpSpPr>
          <p:cNvPr id="31" name="Group 30">
            <a:extLst>
              <a:ext uri="{FF2B5EF4-FFF2-40B4-BE49-F238E27FC236}">
                <a16:creationId xmlns:a16="http://schemas.microsoft.com/office/drawing/2014/main" id="{6D60647B-0361-970C-F0EE-440F38EE472A}"/>
              </a:ext>
            </a:extLst>
          </p:cNvPr>
          <p:cNvGrpSpPr/>
          <p:nvPr/>
        </p:nvGrpSpPr>
        <p:grpSpPr>
          <a:xfrm>
            <a:off x="196379" y="2785152"/>
            <a:ext cx="540000" cy="540000"/>
            <a:chOff x="2692400" y="3233665"/>
            <a:chExt cx="1080000" cy="1080000"/>
          </a:xfrm>
        </p:grpSpPr>
        <p:sp>
          <p:nvSpPr>
            <p:cNvPr id="32" name="Oval 31">
              <a:extLst>
                <a:ext uri="{FF2B5EF4-FFF2-40B4-BE49-F238E27FC236}">
                  <a16:creationId xmlns:a16="http://schemas.microsoft.com/office/drawing/2014/main" id="{063A3C5A-94A7-96C2-7C48-CF8226994707}"/>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Graphic 32" descr="Bullseye with solid fill">
              <a:extLst>
                <a:ext uri="{FF2B5EF4-FFF2-40B4-BE49-F238E27FC236}">
                  <a16:creationId xmlns:a16="http://schemas.microsoft.com/office/drawing/2014/main" id="{88BB02E6-9C68-C087-B760-F543B62CF7F5}"/>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2775200" y="3316465"/>
              <a:ext cx="914400" cy="914400"/>
            </a:xfrm>
            <a:prstGeom prst="rect">
              <a:avLst/>
            </a:prstGeom>
          </p:spPr>
        </p:pic>
      </p:grpSp>
      <p:grpSp>
        <p:nvGrpSpPr>
          <p:cNvPr id="34" name="Group 33">
            <a:extLst>
              <a:ext uri="{FF2B5EF4-FFF2-40B4-BE49-F238E27FC236}">
                <a16:creationId xmlns:a16="http://schemas.microsoft.com/office/drawing/2014/main" id="{936E1E7E-A422-A2CD-8194-C8F496668314}"/>
              </a:ext>
            </a:extLst>
          </p:cNvPr>
          <p:cNvGrpSpPr/>
          <p:nvPr/>
        </p:nvGrpSpPr>
        <p:grpSpPr>
          <a:xfrm>
            <a:off x="196379" y="3532847"/>
            <a:ext cx="540000" cy="540000"/>
            <a:chOff x="2692400" y="3233665"/>
            <a:chExt cx="1080000" cy="1080000"/>
          </a:xfrm>
        </p:grpSpPr>
        <p:sp>
          <p:nvSpPr>
            <p:cNvPr id="35" name="Oval 34">
              <a:extLst>
                <a:ext uri="{FF2B5EF4-FFF2-40B4-BE49-F238E27FC236}">
                  <a16:creationId xmlns:a16="http://schemas.microsoft.com/office/drawing/2014/main" id="{58FC863E-F732-EEF7-D2D7-B3690D01786D}"/>
                </a:ext>
              </a:extLst>
            </p:cNvPr>
            <p:cNvSpPr/>
            <p:nvPr/>
          </p:nvSpPr>
          <p:spPr>
            <a:xfrm>
              <a:off x="2692400" y="3233665"/>
              <a:ext cx="1080000" cy="1080000"/>
            </a:xfrm>
            <a:prstGeom prst="ellipse">
              <a:avLst/>
            </a:prstGeom>
            <a:solidFill>
              <a:schemeClr val="tx2">
                <a:lumMod val="25000"/>
                <a:lumOff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Graphic 35" descr="Glasses with solid fill">
              <a:extLst>
                <a:ext uri="{FF2B5EF4-FFF2-40B4-BE49-F238E27FC236}">
                  <a16:creationId xmlns:a16="http://schemas.microsoft.com/office/drawing/2014/main" id="{C5BA8B5F-1321-0AA1-286D-DC4D93D7C455}"/>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2775200" y="3316465"/>
              <a:ext cx="914400" cy="914400"/>
            </a:xfrm>
            <a:prstGeom prst="rect">
              <a:avLst/>
            </a:prstGeom>
          </p:spPr>
        </p:pic>
      </p:grpSp>
      <p:grpSp>
        <p:nvGrpSpPr>
          <p:cNvPr id="37" name="Group 36">
            <a:extLst>
              <a:ext uri="{FF2B5EF4-FFF2-40B4-BE49-F238E27FC236}">
                <a16:creationId xmlns:a16="http://schemas.microsoft.com/office/drawing/2014/main" id="{22AC001A-A9A2-FAE5-9980-088A134F5151}"/>
              </a:ext>
            </a:extLst>
          </p:cNvPr>
          <p:cNvGrpSpPr/>
          <p:nvPr/>
        </p:nvGrpSpPr>
        <p:grpSpPr>
          <a:xfrm>
            <a:off x="196379" y="4280542"/>
            <a:ext cx="540000" cy="540000"/>
            <a:chOff x="2692400" y="3233665"/>
            <a:chExt cx="1080000" cy="1080000"/>
          </a:xfrm>
        </p:grpSpPr>
        <p:sp>
          <p:nvSpPr>
            <p:cNvPr id="38" name="Oval 37">
              <a:extLst>
                <a:ext uri="{FF2B5EF4-FFF2-40B4-BE49-F238E27FC236}">
                  <a16:creationId xmlns:a16="http://schemas.microsoft.com/office/drawing/2014/main" id="{F8AF789F-7F96-F06E-04A8-5043AD530ADA}"/>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Graphic 38" descr="Document with solid fill">
              <a:extLst>
                <a:ext uri="{FF2B5EF4-FFF2-40B4-BE49-F238E27FC236}">
                  <a16:creationId xmlns:a16="http://schemas.microsoft.com/office/drawing/2014/main" id="{5E96E307-7855-C7FB-FC10-3B0AD83805B8}"/>
                </a:ext>
              </a:extLst>
            </p:cNvPr>
            <p:cNvPicPr>
              <a:picLocks noChangeAspect="1"/>
            </p:cNvPicPr>
            <p:nvPr/>
          </p:nvPicPr>
          <p:blipFill>
            <a:blip r:embed="rId11">
              <a:extLst>
                <a:ext uri="{96DAC541-7B7A-43D3-8B79-37D633B846F1}">
                  <asvg:svgBlip xmlns:asvg="http://schemas.microsoft.com/office/drawing/2016/SVG/main" r:embed="rId12"/>
                </a:ext>
              </a:extLst>
            </a:blip>
            <a:srcRect/>
            <a:stretch/>
          </p:blipFill>
          <p:spPr>
            <a:xfrm>
              <a:off x="2775200" y="3316465"/>
              <a:ext cx="914400" cy="914400"/>
            </a:xfrm>
            <a:prstGeom prst="rect">
              <a:avLst/>
            </a:prstGeom>
          </p:spPr>
        </p:pic>
      </p:grpSp>
    </p:spTree>
    <p:extLst>
      <p:ext uri="{BB962C8B-B14F-4D97-AF65-F5344CB8AC3E}">
        <p14:creationId xmlns:p14="http://schemas.microsoft.com/office/powerpoint/2010/main" val="13750418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F9621-E9FA-A01D-8832-5C36F0091695}"/>
              </a:ext>
            </a:extLst>
          </p:cNvPr>
          <p:cNvSpPr>
            <a:spLocks noGrp="1"/>
          </p:cNvSpPr>
          <p:nvPr>
            <p:ph type="title"/>
          </p:nvPr>
        </p:nvSpPr>
        <p:spPr/>
        <p:txBody>
          <a:bodyPr/>
          <a:lstStyle/>
          <a:p>
            <a:r>
              <a:rPr lang="en-GB" dirty="0"/>
              <a:t>Requirements Elicitation</a:t>
            </a:r>
            <a:endParaRPr lang="en-SE" dirty="0"/>
          </a:p>
        </p:txBody>
      </p:sp>
      <p:sp>
        <p:nvSpPr>
          <p:cNvPr id="3" name="Content Placeholder 2">
            <a:extLst>
              <a:ext uri="{FF2B5EF4-FFF2-40B4-BE49-F238E27FC236}">
                <a16:creationId xmlns:a16="http://schemas.microsoft.com/office/drawing/2014/main" id="{386DD5DF-6DC9-D854-3AF1-A063C628662D}"/>
              </a:ext>
            </a:extLst>
          </p:cNvPr>
          <p:cNvSpPr>
            <a:spLocks noGrp="1"/>
          </p:cNvSpPr>
          <p:nvPr>
            <p:ph idx="1"/>
          </p:nvPr>
        </p:nvSpPr>
        <p:spPr>
          <a:xfrm>
            <a:off x="838200" y="1825625"/>
            <a:ext cx="10515600" cy="1174053"/>
          </a:xfrm>
        </p:spPr>
        <p:txBody>
          <a:bodyPr/>
          <a:lstStyle/>
          <a:p>
            <a:pPr marL="0" indent="0">
              <a:buNone/>
            </a:pPr>
            <a:r>
              <a:rPr lang="en-US" dirty="0"/>
              <a:t>You can specify </a:t>
            </a:r>
            <a:r>
              <a:rPr lang="en-US" b="1" dirty="0"/>
              <a:t>functional requirements </a:t>
            </a:r>
            <a:r>
              <a:rPr lang="en-US" dirty="0"/>
              <a:t>using the following template:</a:t>
            </a:r>
          </a:p>
          <a:p>
            <a:pPr marL="0" indent="0">
              <a:buNone/>
            </a:pPr>
            <a:endParaRPr lang="en-SE" dirty="0"/>
          </a:p>
        </p:txBody>
      </p:sp>
      <p:sp>
        <p:nvSpPr>
          <p:cNvPr id="4" name="Date Placeholder 3">
            <a:extLst>
              <a:ext uri="{FF2B5EF4-FFF2-40B4-BE49-F238E27FC236}">
                <a16:creationId xmlns:a16="http://schemas.microsoft.com/office/drawing/2014/main" id="{886AEFBE-00E7-0FB2-1A68-A1B939058AF3}"/>
              </a:ext>
            </a:extLst>
          </p:cNvPr>
          <p:cNvSpPr>
            <a:spLocks noGrp="1"/>
          </p:cNvSpPr>
          <p:nvPr>
            <p:ph type="dt" sz="half" idx="10"/>
          </p:nvPr>
        </p:nvSpPr>
        <p:spPr/>
        <p:txBody>
          <a:bodyPr/>
          <a:lstStyle/>
          <a:p>
            <a:fld id="{6BD7FED2-812A-43A5-AF25-D1ADBD1E16B1}" type="datetime1">
              <a:rPr lang="de-DE" smtClean="0"/>
              <a:t>11.06.2025</a:t>
            </a:fld>
            <a:endParaRPr lang="en-SE"/>
          </a:p>
        </p:txBody>
      </p:sp>
      <p:sp>
        <p:nvSpPr>
          <p:cNvPr id="5" name="Footer Placeholder 4">
            <a:extLst>
              <a:ext uri="{FF2B5EF4-FFF2-40B4-BE49-F238E27FC236}">
                <a16:creationId xmlns:a16="http://schemas.microsoft.com/office/drawing/2014/main" id="{22D3C541-0BC4-B77C-3792-64F64A78C18A}"/>
              </a:ext>
            </a:extLst>
          </p:cNvPr>
          <p:cNvSpPr>
            <a:spLocks noGrp="1"/>
          </p:cNvSpPr>
          <p:nvPr>
            <p:ph type="ftr" sz="quarter" idx="11"/>
          </p:nvPr>
        </p:nvSpPr>
        <p:spPr/>
        <p:txBody>
          <a:bodyPr/>
          <a:lstStyle/>
          <a:p>
            <a:r>
              <a:rPr lang="en-US"/>
              <a:t>Requirements Engineering Fundamentals</a:t>
            </a:r>
            <a:endParaRPr lang="en-SE"/>
          </a:p>
        </p:txBody>
      </p:sp>
      <p:sp>
        <p:nvSpPr>
          <p:cNvPr id="6" name="Slide Number Placeholder 5">
            <a:extLst>
              <a:ext uri="{FF2B5EF4-FFF2-40B4-BE49-F238E27FC236}">
                <a16:creationId xmlns:a16="http://schemas.microsoft.com/office/drawing/2014/main" id="{1EA26B53-0890-5C28-F0F9-0772DC0A7D94}"/>
              </a:ext>
            </a:extLst>
          </p:cNvPr>
          <p:cNvSpPr>
            <a:spLocks noGrp="1"/>
          </p:cNvSpPr>
          <p:nvPr>
            <p:ph type="sldNum" sz="quarter" idx="12"/>
          </p:nvPr>
        </p:nvSpPr>
        <p:spPr/>
        <p:txBody>
          <a:bodyPr/>
          <a:lstStyle/>
          <a:p>
            <a:fld id="{5DE25AE5-FEAD-441B-BB85-3E3BABBF875D}" type="slidenum">
              <a:rPr lang="en-SE" smtClean="0"/>
              <a:t>36</a:t>
            </a:fld>
            <a:endParaRPr lang="en-SE"/>
          </a:p>
        </p:txBody>
      </p:sp>
      <p:grpSp>
        <p:nvGrpSpPr>
          <p:cNvPr id="7" name="Group 6">
            <a:extLst>
              <a:ext uri="{FF2B5EF4-FFF2-40B4-BE49-F238E27FC236}">
                <a16:creationId xmlns:a16="http://schemas.microsoft.com/office/drawing/2014/main" id="{9B2E55DF-970D-E5B3-26E3-A2258FC527F4}"/>
              </a:ext>
            </a:extLst>
          </p:cNvPr>
          <p:cNvGrpSpPr/>
          <p:nvPr/>
        </p:nvGrpSpPr>
        <p:grpSpPr>
          <a:xfrm>
            <a:off x="196379" y="2037457"/>
            <a:ext cx="540000" cy="540000"/>
            <a:chOff x="2692400" y="3233665"/>
            <a:chExt cx="1080000" cy="1080000"/>
          </a:xfrm>
        </p:grpSpPr>
        <p:sp>
          <p:nvSpPr>
            <p:cNvPr id="8" name="Oval 7">
              <a:extLst>
                <a:ext uri="{FF2B5EF4-FFF2-40B4-BE49-F238E27FC236}">
                  <a16:creationId xmlns:a16="http://schemas.microsoft.com/office/drawing/2014/main" id="{289CBA8F-3FC6-C2AF-F8D9-5D6988B342B4}"/>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User with solid fill">
              <a:extLst>
                <a:ext uri="{FF2B5EF4-FFF2-40B4-BE49-F238E27FC236}">
                  <a16:creationId xmlns:a16="http://schemas.microsoft.com/office/drawing/2014/main" id="{EDA24CD4-327D-5F5A-F564-4C9BCB590191}"/>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2775200" y="3316465"/>
              <a:ext cx="914400" cy="914400"/>
            </a:xfrm>
            <a:prstGeom prst="rect">
              <a:avLst/>
            </a:prstGeom>
          </p:spPr>
        </p:pic>
      </p:grpSp>
      <p:grpSp>
        <p:nvGrpSpPr>
          <p:cNvPr id="10" name="Group 9">
            <a:extLst>
              <a:ext uri="{FF2B5EF4-FFF2-40B4-BE49-F238E27FC236}">
                <a16:creationId xmlns:a16="http://schemas.microsoft.com/office/drawing/2014/main" id="{193FD465-8C94-F779-2D3F-39EDD4B81CD7}"/>
              </a:ext>
            </a:extLst>
          </p:cNvPr>
          <p:cNvGrpSpPr/>
          <p:nvPr/>
        </p:nvGrpSpPr>
        <p:grpSpPr>
          <a:xfrm>
            <a:off x="196379" y="2785152"/>
            <a:ext cx="540000" cy="540000"/>
            <a:chOff x="2692400" y="3233665"/>
            <a:chExt cx="1080000" cy="1080000"/>
          </a:xfrm>
        </p:grpSpPr>
        <p:sp>
          <p:nvSpPr>
            <p:cNvPr id="11" name="Oval 10">
              <a:extLst>
                <a:ext uri="{FF2B5EF4-FFF2-40B4-BE49-F238E27FC236}">
                  <a16:creationId xmlns:a16="http://schemas.microsoft.com/office/drawing/2014/main" id="{A7C94114-B228-93B1-68C2-BD8E0FAD14E4}"/>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descr="Bullseye with solid fill">
              <a:extLst>
                <a:ext uri="{FF2B5EF4-FFF2-40B4-BE49-F238E27FC236}">
                  <a16:creationId xmlns:a16="http://schemas.microsoft.com/office/drawing/2014/main" id="{4E9CE0A7-874A-25ED-9BA4-06AD34CCA487}"/>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2775200" y="3316465"/>
              <a:ext cx="914400" cy="914400"/>
            </a:xfrm>
            <a:prstGeom prst="rect">
              <a:avLst/>
            </a:prstGeom>
          </p:spPr>
        </p:pic>
      </p:grpSp>
      <p:grpSp>
        <p:nvGrpSpPr>
          <p:cNvPr id="13" name="Group 12">
            <a:extLst>
              <a:ext uri="{FF2B5EF4-FFF2-40B4-BE49-F238E27FC236}">
                <a16:creationId xmlns:a16="http://schemas.microsoft.com/office/drawing/2014/main" id="{701E3872-B31D-2AC7-AED3-D768F439C51E}"/>
              </a:ext>
            </a:extLst>
          </p:cNvPr>
          <p:cNvGrpSpPr/>
          <p:nvPr/>
        </p:nvGrpSpPr>
        <p:grpSpPr>
          <a:xfrm>
            <a:off x="196379" y="3532847"/>
            <a:ext cx="540000" cy="540000"/>
            <a:chOff x="2692400" y="3233665"/>
            <a:chExt cx="1080000" cy="1080000"/>
          </a:xfrm>
        </p:grpSpPr>
        <p:sp>
          <p:nvSpPr>
            <p:cNvPr id="14" name="Oval 13">
              <a:extLst>
                <a:ext uri="{FF2B5EF4-FFF2-40B4-BE49-F238E27FC236}">
                  <a16:creationId xmlns:a16="http://schemas.microsoft.com/office/drawing/2014/main" id="{89324D0E-4AF6-BAC8-C19A-95950222BF18}"/>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Glasses with solid fill">
              <a:extLst>
                <a:ext uri="{FF2B5EF4-FFF2-40B4-BE49-F238E27FC236}">
                  <a16:creationId xmlns:a16="http://schemas.microsoft.com/office/drawing/2014/main" id="{31320E56-6F02-F439-33F8-E0F54A76B222}"/>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2775200" y="3316465"/>
              <a:ext cx="914400" cy="914400"/>
            </a:xfrm>
            <a:prstGeom prst="rect">
              <a:avLst/>
            </a:prstGeom>
          </p:spPr>
        </p:pic>
      </p:grpSp>
      <p:grpSp>
        <p:nvGrpSpPr>
          <p:cNvPr id="16" name="Group 15">
            <a:extLst>
              <a:ext uri="{FF2B5EF4-FFF2-40B4-BE49-F238E27FC236}">
                <a16:creationId xmlns:a16="http://schemas.microsoft.com/office/drawing/2014/main" id="{7AB3F4F5-FC0C-D070-EC84-B9446F5080BE}"/>
              </a:ext>
            </a:extLst>
          </p:cNvPr>
          <p:cNvGrpSpPr/>
          <p:nvPr/>
        </p:nvGrpSpPr>
        <p:grpSpPr>
          <a:xfrm>
            <a:off x="196379" y="4280542"/>
            <a:ext cx="540000" cy="540000"/>
            <a:chOff x="2692400" y="3233665"/>
            <a:chExt cx="1080000" cy="1080000"/>
          </a:xfrm>
        </p:grpSpPr>
        <p:sp>
          <p:nvSpPr>
            <p:cNvPr id="17" name="Oval 16">
              <a:extLst>
                <a:ext uri="{FF2B5EF4-FFF2-40B4-BE49-F238E27FC236}">
                  <a16:creationId xmlns:a16="http://schemas.microsoft.com/office/drawing/2014/main" id="{A160DCE5-5D53-4C6C-99D3-C755A70882ED}"/>
                </a:ext>
              </a:extLst>
            </p:cNvPr>
            <p:cNvSpPr/>
            <p:nvPr/>
          </p:nvSpPr>
          <p:spPr>
            <a:xfrm>
              <a:off x="2692400" y="3233665"/>
              <a:ext cx="1080000" cy="1080000"/>
            </a:xfrm>
            <a:prstGeom prst="ellipse">
              <a:avLst/>
            </a:prstGeom>
            <a:solidFill>
              <a:schemeClr val="tx2">
                <a:lumMod val="25000"/>
                <a:lumOff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descr="Document with solid fill">
              <a:extLst>
                <a:ext uri="{FF2B5EF4-FFF2-40B4-BE49-F238E27FC236}">
                  <a16:creationId xmlns:a16="http://schemas.microsoft.com/office/drawing/2014/main" id="{C5E6AF9F-15A9-393F-0545-F624FAC57D39}"/>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2775200" y="3316465"/>
              <a:ext cx="914400" cy="914400"/>
            </a:xfrm>
            <a:prstGeom prst="rect">
              <a:avLst/>
            </a:prstGeom>
          </p:spPr>
        </p:pic>
      </p:grpSp>
      <p:sp>
        <p:nvSpPr>
          <p:cNvPr id="20" name="Rectangle 19">
            <a:extLst>
              <a:ext uri="{FF2B5EF4-FFF2-40B4-BE49-F238E27FC236}">
                <a16:creationId xmlns:a16="http://schemas.microsoft.com/office/drawing/2014/main" id="{19523C30-F130-AE5D-68E6-059F6F829C90}"/>
              </a:ext>
            </a:extLst>
          </p:cNvPr>
          <p:cNvSpPr/>
          <p:nvPr/>
        </p:nvSpPr>
        <p:spPr>
          <a:xfrm>
            <a:off x="3597067" y="2567382"/>
            <a:ext cx="4556333" cy="745559"/>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b="1" dirty="0">
                <a:solidFill>
                  <a:sysClr val="windowText" lastClr="000000"/>
                </a:solidFill>
              </a:rPr>
              <a:t>REQ&lt;id&gt;</a:t>
            </a:r>
            <a:r>
              <a:rPr lang="en-US" sz="2000" dirty="0">
                <a:solidFill>
                  <a:sysClr val="windowText" lastClr="000000"/>
                </a:solidFill>
              </a:rPr>
              <a:t>: When &lt;stakeholder&gt; &lt;action&gt;, then the system &lt;reaction&gt;.</a:t>
            </a:r>
          </a:p>
        </p:txBody>
      </p:sp>
    </p:spTree>
    <p:extLst>
      <p:ext uri="{BB962C8B-B14F-4D97-AF65-F5344CB8AC3E}">
        <p14:creationId xmlns:p14="http://schemas.microsoft.com/office/powerpoint/2010/main" val="8458064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0E58-CBE3-3751-92A0-A0D2AB99C309}"/>
              </a:ext>
            </a:extLst>
          </p:cNvPr>
          <p:cNvSpPr>
            <a:spLocks noGrp="1"/>
          </p:cNvSpPr>
          <p:nvPr>
            <p:ph type="title"/>
          </p:nvPr>
        </p:nvSpPr>
        <p:spPr/>
        <p:txBody>
          <a:bodyPr/>
          <a:lstStyle/>
          <a:p>
            <a:r>
              <a:rPr lang="en-GB" dirty="0"/>
              <a:t>Requirements Elicitation</a:t>
            </a:r>
            <a:endParaRPr lang="en-SE" dirty="0"/>
          </a:p>
        </p:txBody>
      </p:sp>
      <p:sp>
        <p:nvSpPr>
          <p:cNvPr id="3" name="Content Placeholder 2">
            <a:extLst>
              <a:ext uri="{FF2B5EF4-FFF2-40B4-BE49-F238E27FC236}">
                <a16:creationId xmlns:a16="http://schemas.microsoft.com/office/drawing/2014/main" id="{AA510A62-18DA-3BA7-7241-8DE1A483B9F9}"/>
              </a:ext>
            </a:extLst>
          </p:cNvPr>
          <p:cNvSpPr>
            <a:spLocks noGrp="1"/>
          </p:cNvSpPr>
          <p:nvPr>
            <p:ph idx="1"/>
          </p:nvPr>
        </p:nvSpPr>
        <p:spPr/>
        <p:txBody>
          <a:bodyPr/>
          <a:lstStyle/>
          <a:p>
            <a:pPr marL="0" indent="0">
              <a:buNone/>
            </a:pPr>
            <a:r>
              <a:rPr lang="en-US" dirty="0"/>
              <a:t>Refine features into </a:t>
            </a:r>
            <a:r>
              <a:rPr lang="en-US" b="1" dirty="0"/>
              <a:t>measurable, specific </a:t>
            </a:r>
            <a:r>
              <a:rPr lang="en-US" dirty="0"/>
              <a:t>requirements.</a:t>
            </a:r>
          </a:p>
          <a:p>
            <a:pPr marL="0" indent="0">
              <a:buNone/>
            </a:pPr>
            <a:endParaRPr lang="en-SE" dirty="0"/>
          </a:p>
        </p:txBody>
      </p:sp>
      <p:sp>
        <p:nvSpPr>
          <p:cNvPr id="4" name="Date Placeholder 3">
            <a:extLst>
              <a:ext uri="{FF2B5EF4-FFF2-40B4-BE49-F238E27FC236}">
                <a16:creationId xmlns:a16="http://schemas.microsoft.com/office/drawing/2014/main" id="{10B230E6-5E3A-674D-3856-70E7BC4706C5}"/>
              </a:ext>
            </a:extLst>
          </p:cNvPr>
          <p:cNvSpPr>
            <a:spLocks noGrp="1"/>
          </p:cNvSpPr>
          <p:nvPr>
            <p:ph type="dt" sz="half" idx="10"/>
          </p:nvPr>
        </p:nvSpPr>
        <p:spPr/>
        <p:txBody>
          <a:bodyPr/>
          <a:lstStyle/>
          <a:p>
            <a:fld id="{B7BF996B-BE13-46F4-8220-FC0BA0F9114A}" type="datetime1">
              <a:rPr lang="de-DE" smtClean="0"/>
              <a:t>11.06.2025</a:t>
            </a:fld>
            <a:endParaRPr lang="en-SE"/>
          </a:p>
        </p:txBody>
      </p:sp>
      <p:sp>
        <p:nvSpPr>
          <p:cNvPr id="5" name="Footer Placeholder 4">
            <a:extLst>
              <a:ext uri="{FF2B5EF4-FFF2-40B4-BE49-F238E27FC236}">
                <a16:creationId xmlns:a16="http://schemas.microsoft.com/office/drawing/2014/main" id="{39CDB5CF-6A33-E118-23D6-C0FC668FE77A}"/>
              </a:ext>
            </a:extLst>
          </p:cNvPr>
          <p:cNvSpPr>
            <a:spLocks noGrp="1"/>
          </p:cNvSpPr>
          <p:nvPr>
            <p:ph type="ftr" sz="quarter" idx="11"/>
          </p:nvPr>
        </p:nvSpPr>
        <p:spPr/>
        <p:txBody>
          <a:bodyPr/>
          <a:lstStyle/>
          <a:p>
            <a:r>
              <a:rPr lang="en-US"/>
              <a:t>Requirements Engineering Fundamentals</a:t>
            </a:r>
            <a:endParaRPr lang="en-SE"/>
          </a:p>
        </p:txBody>
      </p:sp>
      <p:sp>
        <p:nvSpPr>
          <p:cNvPr id="6" name="Slide Number Placeholder 5">
            <a:extLst>
              <a:ext uri="{FF2B5EF4-FFF2-40B4-BE49-F238E27FC236}">
                <a16:creationId xmlns:a16="http://schemas.microsoft.com/office/drawing/2014/main" id="{8E04F237-862D-D6AB-7FEB-D3C308D15B28}"/>
              </a:ext>
            </a:extLst>
          </p:cNvPr>
          <p:cNvSpPr>
            <a:spLocks noGrp="1"/>
          </p:cNvSpPr>
          <p:nvPr>
            <p:ph type="sldNum" sz="quarter" idx="12"/>
          </p:nvPr>
        </p:nvSpPr>
        <p:spPr/>
        <p:txBody>
          <a:bodyPr/>
          <a:lstStyle/>
          <a:p>
            <a:fld id="{5DE25AE5-FEAD-441B-BB85-3E3BABBF875D}" type="slidenum">
              <a:rPr lang="en-SE" smtClean="0"/>
              <a:t>37</a:t>
            </a:fld>
            <a:endParaRPr lang="en-SE"/>
          </a:p>
        </p:txBody>
      </p:sp>
      <p:sp>
        <p:nvSpPr>
          <p:cNvPr id="7" name="Oval 6">
            <a:extLst>
              <a:ext uri="{FF2B5EF4-FFF2-40B4-BE49-F238E27FC236}">
                <a16:creationId xmlns:a16="http://schemas.microsoft.com/office/drawing/2014/main" id="{EC5E1CB9-3F69-3D52-3EFC-9473E260C7E9}"/>
              </a:ext>
            </a:extLst>
          </p:cNvPr>
          <p:cNvSpPr/>
          <p:nvPr/>
        </p:nvSpPr>
        <p:spPr>
          <a:xfrm>
            <a:off x="2209800" y="4546300"/>
            <a:ext cx="2582094" cy="8557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get an overview over existing tasks</a:t>
            </a:r>
          </a:p>
        </p:txBody>
      </p:sp>
      <p:sp>
        <p:nvSpPr>
          <p:cNvPr id="8" name="Rectangle 7">
            <a:extLst>
              <a:ext uri="{FF2B5EF4-FFF2-40B4-BE49-F238E27FC236}">
                <a16:creationId xmlns:a16="http://schemas.microsoft.com/office/drawing/2014/main" id="{1E4512DB-7DC0-6B04-0A58-F40E3B344D29}"/>
              </a:ext>
            </a:extLst>
          </p:cNvPr>
          <p:cNvSpPr/>
          <p:nvPr/>
        </p:nvSpPr>
        <p:spPr>
          <a:xfrm>
            <a:off x="6400469" y="3993305"/>
            <a:ext cx="3257006" cy="785837"/>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ysClr val="windowText" lastClr="000000"/>
                </a:solidFill>
              </a:rPr>
              <a:t>REQ1</a:t>
            </a:r>
            <a:r>
              <a:rPr lang="en-US" sz="1600" dirty="0">
                <a:solidFill>
                  <a:sysClr val="windowText" lastClr="000000"/>
                </a:solidFill>
              </a:rPr>
              <a:t>: When a user opens the challenge overview, the system visualizes all active challenges.</a:t>
            </a:r>
          </a:p>
        </p:txBody>
      </p:sp>
      <p:sp>
        <p:nvSpPr>
          <p:cNvPr id="9" name="Rectangle 8">
            <a:extLst>
              <a:ext uri="{FF2B5EF4-FFF2-40B4-BE49-F238E27FC236}">
                <a16:creationId xmlns:a16="http://schemas.microsoft.com/office/drawing/2014/main" id="{739C8601-5EFC-5D8D-628A-2A4FCF0F7F77}"/>
              </a:ext>
            </a:extLst>
          </p:cNvPr>
          <p:cNvSpPr/>
          <p:nvPr/>
        </p:nvSpPr>
        <p:spPr>
          <a:xfrm>
            <a:off x="6400469" y="4844666"/>
            <a:ext cx="3257006" cy="1067584"/>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ysClr val="windowText" lastClr="000000"/>
                </a:solidFill>
              </a:rPr>
              <a:t>REQ2</a:t>
            </a:r>
            <a:r>
              <a:rPr lang="en-US" sz="1600" dirty="0">
                <a:solidFill>
                  <a:sysClr val="windowText" lastClr="000000"/>
                </a:solidFill>
              </a:rPr>
              <a:t>: When the user hovers over a challenge name, the system shows a preview of the challenge description.</a:t>
            </a:r>
          </a:p>
        </p:txBody>
      </p:sp>
      <p:sp>
        <p:nvSpPr>
          <p:cNvPr id="10" name="Rectangle 9">
            <a:extLst>
              <a:ext uri="{FF2B5EF4-FFF2-40B4-BE49-F238E27FC236}">
                <a16:creationId xmlns:a16="http://schemas.microsoft.com/office/drawing/2014/main" id="{6195A878-B201-FB8A-ACDD-BC018BDBBB8C}"/>
              </a:ext>
            </a:extLst>
          </p:cNvPr>
          <p:cNvSpPr/>
          <p:nvPr/>
        </p:nvSpPr>
        <p:spPr>
          <a:xfrm>
            <a:off x="6400469" y="5991224"/>
            <a:ext cx="3257006" cy="365125"/>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ysClr val="windowText" lastClr="000000"/>
                </a:solidFill>
              </a:rPr>
              <a:t>REQ3</a:t>
            </a:r>
            <a:r>
              <a:rPr lang="en-US" sz="1600" dirty="0">
                <a:solidFill>
                  <a:sysClr val="windowText" lastClr="000000"/>
                </a:solidFill>
              </a:rPr>
              <a:t>: …</a:t>
            </a:r>
          </a:p>
        </p:txBody>
      </p:sp>
      <p:cxnSp>
        <p:nvCxnSpPr>
          <p:cNvPr id="11" name="Straight Arrow Connector 10">
            <a:extLst>
              <a:ext uri="{FF2B5EF4-FFF2-40B4-BE49-F238E27FC236}">
                <a16:creationId xmlns:a16="http://schemas.microsoft.com/office/drawing/2014/main" id="{6047825E-433B-C15B-F64E-99797857804D}"/>
              </a:ext>
            </a:extLst>
          </p:cNvPr>
          <p:cNvCxnSpPr>
            <a:stCxn id="7" idx="6"/>
          </p:cNvCxnSpPr>
          <p:nvPr/>
        </p:nvCxnSpPr>
        <p:spPr>
          <a:xfrm>
            <a:off x="4791894" y="4974156"/>
            <a:ext cx="10996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6A925A48-7F37-2DBC-D966-0FDC13957540}"/>
              </a:ext>
            </a:extLst>
          </p:cNvPr>
          <p:cNvSpPr/>
          <p:nvPr/>
        </p:nvSpPr>
        <p:spPr>
          <a:xfrm>
            <a:off x="1818290" y="3492328"/>
            <a:ext cx="7839185" cy="44688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Requirements Layer (what?)</a:t>
            </a:r>
          </a:p>
        </p:txBody>
      </p:sp>
      <p:grpSp>
        <p:nvGrpSpPr>
          <p:cNvPr id="13" name="Group 12">
            <a:extLst>
              <a:ext uri="{FF2B5EF4-FFF2-40B4-BE49-F238E27FC236}">
                <a16:creationId xmlns:a16="http://schemas.microsoft.com/office/drawing/2014/main" id="{8B73C042-02A2-0952-77A2-F4E644790B51}"/>
              </a:ext>
            </a:extLst>
          </p:cNvPr>
          <p:cNvGrpSpPr/>
          <p:nvPr/>
        </p:nvGrpSpPr>
        <p:grpSpPr>
          <a:xfrm>
            <a:off x="196379" y="2037457"/>
            <a:ext cx="540000" cy="540000"/>
            <a:chOff x="2692400" y="3233665"/>
            <a:chExt cx="1080000" cy="1080000"/>
          </a:xfrm>
        </p:grpSpPr>
        <p:sp>
          <p:nvSpPr>
            <p:cNvPr id="14" name="Oval 13">
              <a:extLst>
                <a:ext uri="{FF2B5EF4-FFF2-40B4-BE49-F238E27FC236}">
                  <a16:creationId xmlns:a16="http://schemas.microsoft.com/office/drawing/2014/main" id="{BBCE96A1-5F20-9DA1-3255-6C22512ED6A9}"/>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User with solid fill">
              <a:extLst>
                <a:ext uri="{FF2B5EF4-FFF2-40B4-BE49-F238E27FC236}">
                  <a16:creationId xmlns:a16="http://schemas.microsoft.com/office/drawing/2014/main" id="{7CDC880D-7DE8-9564-FBF2-2B8E11BF594F}"/>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2775200" y="3316465"/>
              <a:ext cx="914400" cy="914400"/>
            </a:xfrm>
            <a:prstGeom prst="rect">
              <a:avLst/>
            </a:prstGeom>
          </p:spPr>
        </p:pic>
      </p:grpSp>
      <p:grpSp>
        <p:nvGrpSpPr>
          <p:cNvPr id="16" name="Group 15">
            <a:extLst>
              <a:ext uri="{FF2B5EF4-FFF2-40B4-BE49-F238E27FC236}">
                <a16:creationId xmlns:a16="http://schemas.microsoft.com/office/drawing/2014/main" id="{31D707FC-C765-D5EB-97CF-CD5AD458D1C4}"/>
              </a:ext>
            </a:extLst>
          </p:cNvPr>
          <p:cNvGrpSpPr/>
          <p:nvPr/>
        </p:nvGrpSpPr>
        <p:grpSpPr>
          <a:xfrm>
            <a:off x="196379" y="2785152"/>
            <a:ext cx="540000" cy="540000"/>
            <a:chOff x="2692400" y="3233665"/>
            <a:chExt cx="1080000" cy="1080000"/>
          </a:xfrm>
        </p:grpSpPr>
        <p:sp>
          <p:nvSpPr>
            <p:cNvPr id="17" name="Oval 16">
              <a:extLst>
                <a:ext uri="{FF2B5EF4-FFF2-40B4-BE49-F238E27FC236}">
                  <a16:creationId xmlns:a16="http://schemas.microsoft.com/office/drawing/2014/main" id="{B0099BF8-FE45-8A40-90E8-DD2698893CFC}"/>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descr="Bullseye with solid fill">
              <a:extLst>
                <a:ext uri="{FF2B5EF4-FFF2-40B4-BE49-F238E27FC236}">
                  <a16:creationId xmlns:a16="http://schemas.microsoft.com/office/drawing/2014/main" id="{7F3884EF-0841-9654-FA53-E31C62E8F62A}"/>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2775200" y="3316465"/>
              <a:ext cx="914400" cy="914400"/>
            </a:xfrm>
            <a:prstGeom prst="rect">
              <a:avLst/>
            </a:prstGeom>
          </p:spPr>
        </p:pic>
      </p:grpSp>
      <p:grpSp>
        <p:nvGrpSpPr>
          <p:cNvPr id="19" name="Group 18">
            <a:extLst>
              <a:ext uri="{FF2B5EF4-FFF2-40B4-BE49-F238E27FC236}">
                <a16:creationId xmlns:a16="http://schemas.microsoft.com/office/drawing/2014/main" id="{39D2C4C6-2388-44C8-6998-2E19A2772EAA}"/>
              </a:ext>
            </a:extLst>
          </p:cNvPr>
          <p:cNvGrpSpPr/>
          <p:nvPr/>
        </p:nvGrpSpPr>
        <p:grpSpPr>
          <a:xfrm>
            <a:off x="196379" y="3532847"/>
            <a:ext cx="540000" cy="540000"/>
            <a:chOff x="2692400" y="3233665"/>
            <a:chExt cx="1080000" cy="1080000"/>
          </a:xfrm>
        </p:grpSpPr>
        <p:sp>
          <p:nvSpPr>
            <p:cNvPr id="20" name="Oval 19">
              <a:extLst>
                <a:ext uri="{FF2B5EF4-FFF2-40B4-BE49-F238E27FC236}">
                  <a16:creationId xmlns:a16="http://schemas.microsoft.com/office/drawing/2014/main" id="{F2DEAC0D-1BE4-10BB-E015-48E5FABD2BD0}"/>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Graphic 20" descr="Glasses with solid fill">
              <a:extLst>
                <a:ext uri="{FF2B5EF4-FFF2-40B4-BE49-F238E27FC236}">
                  <a16:creationId xmlns:a16="http://schemas.microsoft.com/office/drawing/2014/main" id="{F3C4AF8D-B2C9-91B8-150E-883787C18B7A}"/>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2775200" y="3316465"/>
              <a:ext cx="914400" cy="914400"/>
            </a:xfrm>
            <a:prstGeom prst="rect">
              <a:avLst/>
            </a:prstGeom>
          </p:spPr>
        </p:pic>
      </p:grpSp>
      <p:grpSp>
        <p:nvGrpSpPr>
          <p:cNvPr id="22" name="Group 21">
            <a:extLst>
              <a:ext uri="{FF2B5EF4-FFF2-40B4-BE49-F238E27FC236}">
                <a16:creationId xmlns:a16="http://schemas.microsoft.com/office/drawing/2014/main" id="{26AA1A96-CAF1-B2E6-A217-CF808D371263}"/>
              </a:ext>
            </a:extLst>
          </p:cNvPr>
          <p:cNvGrpSpPr/>
          <p:nvPr/>
        </p:nvGrpSpPr>
        <p:grpSpPr>
          <a:xfrm>
            <a:off x="196379" y="4280542"/>
            <a:ext cx="540000" cy="540000"/>
            <a:chOff x="2692400" y="3233665"/>
            <a:chExt cx="1080000" cy="1080000"/>
          </a:xfrm>
        </p:grpSpPr>
        <p:sp>
          <p:nvSpPr>
            <p:cNvPr id="23" name="Oval 22">
              <a:extLst>
                <a:ext uri="{FF2B5EF4-FFF2-40B4-BE49-F238E27FC236}">
                  <a16:creationId xmlns:a16="http://schemas.microsoft.com/office/drawing/2014/main" id="{2D33355E-0617-6840-0840-5EA07533CB65}"/>
                </a:ext>
              </a:extLst>
            </p:cNvPr>
            <p:cNvSpPr/>
            <p:nvPr/>
          </p:nvSpPr>
          <p:spPr>
            <a:xfrm>
              <a:off x="2692400" y="3233665"/>
              <a:ext cx="1080000" cy="1080000"/>
            </a:xfrm>
            <a:prstGeom prst="ellipse">
              <a:avLst/>
            </a:prstGeom>
            <a:solidFill>
              <a:schemeClr val="tx2">
                <a:lumMod val="25000"/>
                <a:lumOff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Graphic 23" descr="Document with solid fill">
              <a:extLst>
                <a:ext uri="{FF2B5EF4-FFF2-40B4-BE49-F238E27FC236}">
                  <a16:creationId xmlns:a16="http://schemas.microsoft.com/office/drawing/2014/main" id="{16970EAF-F5C7-FE04-5EDA-3D625BFA09DF}"/>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2775200" y="3316465"/>
              <a:ext cx="914400" cy="914400"/>
            </a:xfrm>
            <a:prstGeom prst="rect">
              <a:avLst/>
            </a:prstGeom>
          </p:spPr>
        </p:pic>
      </p:grpSp>
      <p:sp>
        <p:nvSpPr>
          <p:cNvPr id="25" name="Rectangle 24">
            <a:extLst>
              <a:ext uri="{FF2B5EF4-FFF2-40B4-BE49-F238E27FC236}">
                <a16:creationId xmlns:a16="http://schemas.microsoft.com/office/drawing/2014/main" id="{50B979EB-CA15-AC37-6EF7-15D23A0A29C9}"/>
              </a:ext>
            </a:extLst>
          </p:cNvPr>
          <p:cNvSpPr/>
          <p:nvPr/>
        </p:nvSpPr>
        <p:spPr>
          <a:xfrm>
            <a:off x="3597067" y="2567382"/>
            <a:ext cx="4556333" cy="745559"/>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b="1" dirty="0">
                <a:solidFill>
                  <a:sysClr val="windowText" lastClr="000000"/>
                </a:solidFill>
              </a:rPr>
              <a:t>REQ&lt;id&gt;</a:t>
            </a:r>
            <a:r>
              <a:rPr lang="en-US" sz="2000" dirty="0">
                <a:solidFill>
                  <a:sysClr val="windowText" lastClr="000000"/>
                </a:solidFill>
              </a:rPr>
              <a:t>: When &lt;stakeholder&gt; &lt;action&gt;, then the system &lt;reaction&gt;.</a:t>
            </a:r>
          </a:p>
        </p:txBody>
      </p:sp>
    </p:spTree>
    <p:extLst>
      <p:ext uri="{BB962C8B-B14F-4D97-AF65-F5344CB8AC3E}">
        <p14:creationId xmlns:p14="http://schemas.microsoft.com/office/powerpoint/2010/main" val="39214578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6CA29-15B2-D705-7A69-7F55E373480F}"/>
              </a:ext>
            </a:extLst>
          </p:cNvPr>
          <p:cNvSpPr>
            <a:spLocks noGrp="1"/>
          </p:cNvSpPr>
          <p:nvPr>
            <p:ph type="title"/>
          </p:nvPr>
        </p:nvSpPr>
        <p:spPr/>
        <p:txBody>
          <a:bodyPr/>
          <a:lstStyle/>
          <a:p>
            <a:r>
              <a:rPr lang="en-US" dirty="0"/>
              <a:t>Requirements Elicitation </a:t>
            </a:r>
            <a:br>
              <a:rPr lang="en-US" dirty="0"/>
            </a:br>
            <a:r>
              <a:rPr lang="en-US" dirty="0"/>
              <a:t>for System Goals</a:t>
            </a:r>
            <a:endParaRPr lang="en-SE" dirty="0"/>
          </a:p>
        </p:txBody>
      </p:sp>
      <p:sp>
        <p:nvSpPr>
          <p:cNvPr id="4" name="Date Placeholder 3">
            <a:extLst>
              <a:ext uri="{FF2B5EF4-FFF2-40B4-BE49-F238E27FC236}">
                <a16:creationId xmlns:a16="http://schemas.microsoft.com/office/drawing/2014/main" id="{2657329F-F467-F5A0-5950-C566661ED179}"/>
              </a:ext>
            </a:extLst>
          </p:cNvPr>
          <p:cNvSpPr>
            <a:spLocks noGrp="1"/>
          </p:cNvSpPr>
          <p:nvPr>
            <p:ph type="dt" sz="half" idx="10"/>
          </p:nvPr>
        </p:nvSpPr>
        <p:spPr/>
        <p:txBody>
          <a:bodyPr/>
          <a:lstStyle/>
          <a:p>
            <a:fld id="{FAF2786D-D957-4FA7-BE3A-E558739D95B0}" type="datetime1">
              <a:rPr lang="de-DE" smtClean="0"/>
              <a:t>11.06.2025</a:t>
            </a:fld>
            <a:endParaRPr lang="en-SE"/>
          </a:p>
        </p:txBody>
      </p:sp>
      <p:sp>
        <p:nvSpPr>
          <p:cNvPr id="5" name="Footer Placeholder 4">
            <a:extLst>
              <a:ext uri="{FF2B5EF4-FFF2-40B4-BE49-F238E27FC236}">
                <a16:creationId xmlns:a16="http://schemas.microsoft.com/office/drawing/2014/main" id="{BF0EAB42-AF20-521E-961A-4A75654E8DFA}"/>
              </a:ext>
            </a:extLst>
          </p:cNvPr>
          <p:cNvSpPr>
            <a:spLocks noGrp="1"/>
          </p:cNvSpPr>
          <p:nvPr>
            <p:ph type="ftr" sz="quarter" idx="11"/>
          </p:nvPr>
        </p:nvSpPr>
        <p:spPr/>
        <p:txBody>
          <a:bodyPr/>
          <a:lstStyle/>
          <a:p>
            <a:r>
              <a:rPr lang="en-US"/>
              <a:t>Requirements Engineering Fundamentals</a:t>
            </a:r>
            <a:endParaRPr lang="en-SE"/>
          </a:p>
        </p:txBody>
      </p:sp>
      <p:sp>
        <p:nvSpPr>
          <p:cNvPr id="6" name="Slide Number Placeholder 5">
            <a:extLst>
              <a:ext uri="{FF2B5EF4-FFF2-40B4-BE49-F238E27FC236}">
                <a16:creationId xmlns:a16="http://schemas.microsoft.com/office/drawing/2014/main" id="{1F4193A3-4810-FDE1-A52D-719F11E5A9EB}"/>
              </a:ext>
            </a:extLst>
          </p:cNvPr>
          <p:cNvSpPr>
            <a:spLocks noGrp="1"/>
          </p:cNvSpPr>
          <p:nvPr>
            <p:ph type="sldNum" sz="quarter" idx="12"/>
          </p:nvPr>
        </p:nvSpPr>
        <p:spPr/>
        <p:txBody>
          <a:bodyPr/>
          <a:lstStyle/>
          <a:p>
            <a:fld id="{5DE25AE5-FEAD-441B-BB85-3E3BABBF875D}" type="slidenum">
              <a:rPr lang="en-SE" smtClean="0"/>
              <a:t>38</a:t>
            </a:fld>
            <a:endParaRPr lang="en-SE"/>
          </a:p>
        </p:txBody>
      </p:sp>
      <p:sp>
        <p:nvSpPr>
          <p:cNvPr id="7" name="Content Placeholder 18">
            <a:extLst>
              <a:ext uri="{FF2B5EF4-FFF2-40B4-BE49-F238E27FC236}">
                <a16:creationId xmlns:a16="http://schemas.microsoft.com/office/drawing/2014/main" id="{5AC444BC-D1B9-51EB-86C0-C696F29554B6}"/>
              </a:ext>
            </a:extLst>
          </p:cNvPr>
          <p:cNvSpPr>
            <a:spLocks noGrp="1"/>
          </p:cNvSpPr>
          <p:nvPr>
            <p:ph idx="1"/>
          </p:nvPr>
        </p:nvSpPr>
        <p:spPr>
          <a:xfrm>
            <a:off x="838200" y="2382715"/>
            <a:ext cx="8935995" cy="1046285"/>
          </a:xfrm>
        </p:spPr>
        <p:txBody>
          <a:bodyPr/>
          <a:lstStyle/>
          <a:p>
            <a:pPr marL="0" indent="0">
              <a:buNone/>
            </a:pPr>
            <a:r>
              <a:rPr lang="en-US" b="1" dirty="0"/>
              <a:t>Approach 1</a:t>
            </a:r>
            <a:r>
              <a:rPr lang="en-US" dirty="0"/>
              <a:t>: Decompose a system goal into measurable quality requirements along </a:t>
            </a:r>
            <a:r>
              <a:rPr lang="en-US" i="1" dirty="0"/>
              <a:t>its aspects</a:t>
            </a:r>
            <a:r>
              <a:rPr lang="en-US" dirty="0"/>
              <a:t>.</a:t>
            </a:r>
          </a:p>
        </p:txBody>
      </p:sp>
      <p:sp>
        <p:nvSpPr>
          <p:cNvPr id="8" name="Flowchart: Alternate Process 7">
            <a:extLst>
              <a:ext uri="{FF2B5EF4-FFF2-40B4-BE49-F238E27FC236}">
                <a16:creationId xmlns:a16="http://schemas.microsoft.com/office/drawing/2014/main" id="{A42EA6A3-15ED-5807-11BC-4D1D08ACE8EB}"/>
              </a:ext>
            </a:extLst>
          </p:cNvPr>
          <p:cNvSpPr/>
          <p:nvPr/>
        </p:nvSpPr>
        <p:spPr>
          <a:xfrm>
            <a:off x="2457352" y="5420253"/>
            <a:ext cx="1863635" cy="888163"/>
          </a:xfrm>
          <a:prstGeom prst="flowChartAlternateProcess">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The service shall ensure data privacy</a:t>
            </a:r>
          </a:p>
        </p:txBody>
      </p:sp>
      <p:sp>
        <p:nvSpPr>
          <p:cNvPr id="9" name="Rectangle 8">
            <a:extLst>
              <a:ext uri="{FF2B5EF4-FFF2-40B4-BE49-F238E27FC236}">
                <a16:creationId xmlns:a16="http://schemas.microsoft.com/office/drawing/2014/main" id="{36C01F8B-8051-96B3-6B6B-DC2DAF121F2F}"/>
              </a:ext>
            </a:extLst>
          </p:cNvPr>
          <p:cNvSpPr/>
          <p:nvPr/>
        </p:nvSpPr>
        <p:spPr>
          <a:xfrm>
            <a:off x="6242512" y="5302710"/>
            <a:ext cx="3257006" cy="1123247"/>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ysClr val="windowText" lastClr="000000"/>
                </a:solidFill>
              </a:rPr>
              <a:t>REQ44</a:t>
            </a:r>
            <a:r>
              <a:rPr lang="en-US" sz="1600" dirty="0">
                <a:solidFill>
                  <a:sysClr val="windowText" lastClr="000000"/>
                </a:solidFill>
              </a:rPr>
              <a:t>: When an unauthorized user accesses another user’s profile, the system shall not display any contact information.</a:t>
            </a:r>
          </a:p>
        </p:txBody>
      </p:sp>
      <p:sp>
        <p:nvSpPr>
          <p:cNvPr id="10" name="Content Placeholder 18">
            <a:extLst>
              <a:ext uri="{FF2B5EF4-FFF2-40B4-BE49-F238E27FC236}">
                <a16:creationId xmlns:a16="http://schemas.microsoft.com/office/drawing/2014/main" id="{C8261CE9-F3D3-8A21-2C48-439DE2AA2598}"/>
              </a:ext>
            </a:extLst>
          </p:cNvPr>
          <p:cNvSpPr txBox="1">
            <a:spLocks/>
          </p:cNvSpPr>
          <p:nvPr/>
        </p:nvSpPr>
        <p:spPr>
          <a:xfrm>
            <a:off x="838200" y="4399014"/>
            <a:ext cx="8935995" cy="104628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800" b="0" i="0" kern="1200">
                <a:solidFill>
                  <a:schemeClr val="tx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Approach 2</a:t>
            </a:r>
            <a:r>
              <a:rPr lang="en-US" dirty="0"/>
              <a:t>: Specify a </a:t>
            </a:r>
            <a:r>
              <a:rPr lang="en-US" i="1" dirty="0"/>
              <a:t>misuse-case</a:t>
            </a:r>
            <a:r>
              <a:rPr lang="en-US" dirty="0"/>
              <a:t>, i.e., a functional requirement of what is not supposed to happen.</a:t>
            </a:r>
          </a:p>
        </p:txBody>
      </p:sp>
      <p:cxnSp>
        <p:nvCxnSpPr>
          <p:cNvPr id="11" name="Straight Arrow Connector 10">
            <a:extLst>
              <a:ext uri="{FF2B5EF4-FFF2-40B4-BE49-F238E27FC236}">
                <a16:creationId xmlns:a16="http://schemas.microsoft.com/office/drawing/2014/main" id="{19008A19-E39B-B63B-CE18-9ED8A095955C}"/>
              </a:ext>
            </a:extLst>
          </p:cNvPr>
          <p:cNvCxnSpPr>
            <a:cxnSpLocks/>
            <a:stCxn id="8" idx="3"/>
            <a:endCxn id="9" idx="1"/>
          </p:cNvCxnSpPr>
          <p:nvPr/>
        </p:nvCxnSpPr>
        <p:spPr>
          <a:xfrm flipV="1">
            <a:off x="4320987" y="5864334"/>
            <a:ext cx="192152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Flowchart: Alternate Process 11">
            <a:extLst>
              <a:ext uri="{FF2B5EF4-FFF2-40B4-BE49-F238E27FC236}">
                <a16:creationId xmlns:a16="http://schemas.microsoft.com/office/drawing/2014/main" id="{0C37A88A-B465-EF31-E55A-6294FBD6A1EE}"/>
              </a:ext>
            </a:extLst>
          </p:cNvPr>
          <p:cNvSpPr/>
          <p:nvPr/>
        </p:nvSpPr>
        <p:spPr>
          <a:xfrm>
            <a:off x="2457352" y="3298401"/>
            <a:ext cx="1863635" cy="708070"/>
          </a:xfrm>
          <a:prstGeom prst="flowChartAlternateProcess">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The service should be safe</a:t>
            </a:r>
          </a:p>
        </p:txBody>
      </p:sp>
      <p:sp>
        <p:nvSpPr>
          <p:cNvPr id="13" name="Rectangle 12">
            <a:extLst>
              <a:ext uri="{FF2B5EF4-FFF2-40B4-BE49-F238E27FC236}">
                <a16:creationId xmlns:a16="http://schemas.microsoft.com/office/drawing/2014/main" id="{1C3B6F2C-CCCB-0A6D-7A17-DD079F6541E3}"/>
              </a:ext>
            </a:extLst>
          </p:cNvPr>
          <p:cNvSpPr/>
          <p:nvPr/>
        </p:nvSpPr>
        <p:spPr>
          <a:xfrm>
            <a:off x="6870970" y="3018030"/>
            <a:ext cx="2409878" cy="930602"/>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ysClr val="windowText" lastClr="000000"/>
                </a:solidFill>
              </a:rPr>
              <a:t>REQ42</a:t>
            </a:r>
            <a:r>
              <a:rPr lang="en-US" dirty="0">
                <a:solidFill>
                  <a:sysClr val="windowText" lastClr="000000"/>
                </a:solidFill>
              </a:rPr>
              <a:t>: Any request sent from the server shall be encrypted.</a:t>
            </a:r>
          </a:p>
        </p:txBody>
      </p:sp>
      <p:cxnSp>
        <p:nvCxnSpPr>
          <p:cNvPr id="14" name="Straight Arrow Connector 13">
            <a:extLst>
              <a:ext uri="{FF2B5EF4-FFF2-40B4-BE49-F238E27FC236}">
                <a16:creationId xmlns:a16="http://schemas.microsoft.com/office/drawing/2014/main" id="{0F0A45FC-94E3-A32D-2A0C-C3194B386033}"/>
              </a:ext>
            </a:extLst>
          </p:cNvPr>
          <p:cNvCxnSpPr>
            <a:cxnSpLocks/>
            <a:stCxn id="12" idx="3"/>
          </p:cNvCxnSpPr>
          <p:nvPr/>
        </p:nvCxnSpPr>
        <p:spPr>
          <a:xfrm>
            <a:off x="4320987" y="3652436"/>
            <a:ext cx="25499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B0616564-BF6F-BC40-5BBE-1246D0523F31}"/>
              </a:ext>
            </a:extLst>
          </p:cNvPr>
          <p:cNvSpPr/>
          <p:nvPr/>
        </p:nvSpPr>
        <p:spPr>
          <a:xfrm>
            <a:off x="8941452" y="3349940"/>
            <a:ext cx="2553716" cy="930602"/>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ysClr val="windowText" lastClr="000000"/>
                </a:solidFill>
              </a:rPr>
              <a:t>REQ43</a:t>
            </a:r>
            <a:r>
              <a:rPr lang="en-US" dirty="0">
                <a:solidFill>
                  <a:sysClr val="windowText" lastClr="000000"/>
                </a:solidFill>
              </a:rPr>
              <a:t>: Personal data shall be removable at any point in time.</a:t>
            </a:r>
          </a:p>
        </p:txBody>
      </p:sp>
      <p:grpSp>
        <p:nvGrpSpPr>
          <p:cNvPr id="16" name="Group 15">
            <a:extLst>
              <a:ext uri="{FF2B5EF4-FFF2-40B4-BE49-F238E27FC236}">
                <a16:creationId xmlns:a16="http://schemas.microsoft.com/office/drawing/2014/main" id="{881A2D3D-A1DF-367B-4EF7-F06E38A2EF86}"/>
              </a:ext>
            </a:extLst>
          </p:cNvPr>
          <p:cNvGrpSpPr/>
          <p:nvPr/>
        </p:nvGrpSpPr>
        <p:grpSpPr>
          <a:xfrm>
            <a:off x="196379" y="2037457"/>
            <a:ext cx="540000" cy="540000"/>
            <a:chOff x="2692400" y="3233665"/>
            <a:chExt cx="1080000" cy="1080000"/>
          </a:xfrm>
        </p:grpSpPr>
        <p:sp>
          <p:nvSpPr>
            <p:cNvPr id="17" name="Oval 16">
              <a:extLst>
                <a:ext uri="{FF2B5EF4-FFF2-40B4-BE49-F238E27FC236}">
                  <a16:creationId xmlns:a16="http://schemas.microsoft.com/office/drawing/2014/main" id="{E6C10696-AAC2-AE09-6267-FAE76AAF4C1E}"/>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descr="User with solid fill">
              <a:extLst>
                <a:ext uri="{FF2B5EF4-FFF2-40B4-BE49-F238E27FC236}">
                  <a16:creationId xmlns:a16="http://schemas.microsoft.com/office/drawing/2014/main" id="{05A21815-D4E1-D87A-1202-A212B09BB9F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2775200" y="3316465"/>
              <a:ext cx="914400" cy="914400"/>
            </a:xfrm>
            <a:prstGeom prst="rect">
              <a:avLst/>
            </a:prstGeom>
          </p:spPr>
        </p:pic>
      </p:grpSp>
      <p:grpSp>
        <p:nvGrpSpPr>
          <p:cNvPr id="19" name="Group 18">
            <a:extLst>
              <a:ext uri="{FF2B5EF4-FFF2-40B4-BE49-F238E27FC236}">
                <a16:creationId xmlns:a16="http://schemas.microsoft.com/office/drawing/2014/main" id="{592D1599-3BEE-4254-E8D2-BD7E32551FCF}"/>
              </a:ext>
            </a:extLst>
          </p:cNvPr>
          <p:cNvGrpSpPr/>
          <p:nvPr/>
        </p:nvGrpSpPr>
        <p:grpSpPr>
          <a:xfrm>
            <a:off x="196379" y="2785152"/>
            <a:ext cx="540000" cy="540000"/>
            <a:chOff x="2692400" y="3233665"/>
            <a:chExt cx="1080000" cy="1080000"/>
          </a:xfrm>
        </p:grpSpPr>
        <p:sp>
          <p:nvSpPr>
            <p:cNvPr id="20" name="Oval 19">
              <a:extLst>
                <a:ext uri="{FF2B5EF4-FFF2-40B4-BE49-F238E27FC236}">
                  <a16:creationId xmlns:a16="http://schemas.microsoft.com/office/drawing/2014/main" id="{CD1EE7EA-9B31-2B41-59F4-58B5DF2AE9E4}"/>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Graphic 20" descr="Bullseye with solid fill">
              <a:extLst>
                <a:ext uri="{FF2B5EF4-FFF2-40B4-BE49-F238E27FC236}">
                  <a16:creationId xmlns:a16="http://schemas.microsoft.com/office/drawing/2014/main" id="{B177E04A-81F8-EDE2-DBC4-BA0CA918C293}"/>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2775200" y="3316465"/>
              <a:ext cx="914400" cy="914400"/>
            </a:xfrm>
            <a:prstGeom prst="rect">
              <a:avLst/>
            </a:prstGeom>
          </p:spPr>
        </p:pic>
      </p:grpSp>
      <p:grpSp>
        <p:nvGrpSpPr>
          <p:cNvPr id="22" name="Group 21">
            <a:extLst>
              <a:ext uri="{FF2B5EF4-FFF2-40B4-BE49-F238E27FC236}">
                <a16:creationId xmlns:a16="http://schemas.microsoft.com/office/drawing/2014/main" id="{437E5645-6CA1-F7D5-1928-FC5D509EDF53}"/>
              </a:ext>
            </a:extLst>
          </p:cNvPr>
          <p:cNvGrpSpPr/>
          <p:nvPr/>
        </p:nvGrpSpPr>
        <p:grpSpPr>
          <a:xfrm>
            <a:off x="196379" y="3532847"/>
            <a:ext cx="540000" cy="540000"/>
            <a:chOff x="2692400" y="3233665"/>
            <a:chExt cx="1080000" cy="1080000"/>
          </a:xfrm>
        </p:grpSpPr>
        <p:sp>
          <p:nvSpPr>
            <p:cNvPr id="23" name="Oval 22">
              <a:extLst>
                <a:ext uri="{FF2B5EF4-FFF2-40B4-BE49-F238E27FC236}">
                  <a16:creationId xmlns:a16="http://schemas.microsoft.com/office/drawing/2014/main" id="{58E167F6-2EAF-05CC-6E25-F14969CB05F6}"/>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Graphic 23" descr="Glasses with solid fill">
              <a:extLst>
                <a:ext uri="{FF2B5EF4-FFF2-40B4-BE49-F238E27FC236}">
                  <a16:creationId xmlns:a16="http://schemas.microsoft.com/office/drawing/2014/main" id="{8B9276C3-F4F2-4A9D-4F49-81DD9679F849}"/>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2775200" y="3316465"/>
              <a:ext cx="914400" cy="914400"/>
            </a:xfrm>
            <a:prstGeom prst="rect">
              <a:avLst/>
            </a:prstGeom>
          </p:spPr>
        </p:pic>
      </p:grpSp>
      <p:grpSp>
        <p:nvGrpSpPr>
          <p:cNvPr id="25" name="Group 24">
            <a:extLst>
              <a:ext uri="{FF2B5EF4-FFF2-40B4-BE49-F238E27FC236}">
                <a16:creationId xmlns:a16="http://schemas.microsoft.com/office/drawing/2014/main" id="{B4128558-FFB0-9A1C-51C0-AACA16CD248D}"/>
              </a:ext>
            </a:extLst>
          </p:cNvPr>
          <p:cNvGrpSpPr/>
          <p:nvPr/>
        </p:nvGrpSpPr>
        <p:grpSpPr>
          <a:xfrm>
            <a:off x="196379" y="4280542"/>
            <a:ext cx="540000" cy="540000"/>
            <a:chOff x="2692400" y="3233665"/>
            <a:chExt cx="1080000" cy="1080000"/>
          </a:xfrm>
        </p:grpSpPr>
        <p:sp>
          <p:nvSpPr>
            <p:cNvPr id="26" name="Oval 25">
              <a:extLst>
                <a:ext uri="{FF2B5EF4-FFF2-40B4-BE49-F238E27FC236}">
                  <a16:creationId xmlns:a16="http://schemas.microsoft.com/office/drawing/2014/main" id="{D2FD07AD-DDFF-4B5B-2668-F23EBBD6C3C9}"/>
                </a:ext>
              </a:extLst>
            </p:cNvPr>
            <p:cNvSpPr/>
            <p:nvPr/>
          </p:nvSpPr>
          <p:spPr>
            <a:xfrm>
              <a:off x="2692400" y="3233665"/>
              <a:ext cx="1080000" cy="1080000"/>
            </a:xfrm>
            <a:prstGeom prst="ellipse">
              <a:avLst/>
            </a:prstGeom>
            <a:solidFill>
              <a:schemeClr val="tx2">
                <a:lumMod val="25000"/>
                <a:lumOff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Graphic 26" descr="Document with solid fill">
              <a:extLst>
                <a:ext uri="{FF2B5EF4-FFF2-40B4-BE49-F238E27FC236}">
                  <a16:creationId xmlns:a16="http://schemas.microsoft.com/office/drawing/2014/main" id="{D35E623E-BCF4-7B21-436A-F6F56A2DF250}"/>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2775200" y="3316465"/>
              <a:ext cx="914400" cy="914400"/>
            </a:xfrm>
            <a:prstGeom prst="rect">
              <a:avLst/>
            </a:prstGeom>
          </p:spPr>
        </p:pic>
      </p:grpSp>
    </p:spTree>
    <p:extLst>
      <p:ext uri="{BB962C8B-B14F-4D97-AF65-F5344CB8AC3E}">
        <p14:creationId xmlns:p14="http://schemas.microsoft.com/office/powerpoint/2010/main" val="24385711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animBg="1"/>
      <p:bldP spid="9" grpId="0" animBg="1"/>
      <p:bldP spid="10" grpId="0"/>
      <p:bldP spid="12" grpId="0" animBg="1"/>
      <p:bldP spid="13" grpId="0" animBg="1"/>
      <p:bldP spid="1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43C84-0A15-1771-2A3F-26DFBC348895}"/>
              </a:ext>
            </a:extLst>
          </p:cNvPr>
          <p:cNvSpPr>
            <a:spLocks noGrp="1"/>
          </p:cNvSpPr>
          <p:nvPr>
            <p:ph type="title"/>
          </p:nvPr>
        </p:nvSpPr>
        <p:spPr/>
        <p:txBody>
          <a:bodyPr/>
          <a:lstStyle/>
          <a:p>
            <a:r>
              <a:rPr lang="en-GB" dirty="0"/>
              <a:t>Requirements Engineering Template</a:t>
            </a:r>
            <a:endParaRPr lang="en-SE" dirty="0"/>
          </a:p>
        </p:txBody>
      </p:sp>
      <p:sp>
        <p:nvSpPr>
          <p:cNvPr id="4" name="Date Placeholder 3">
            <a:extLst>
              <a:ext uri="{FF2B5EF4-FFF2-40B4-BE49-F238E27FC236}">
                <a16:creationId xmlns:a16="http://schemas.microsoft.com/office/drawing/2014/main" id="{CD45BF2C-13F2-F063-5F7E-D636A7C2ACF8}"/>
              </a:ext>
            </a:extLst>
          </p:cNvPr>
          <p:cNvSpPr>
            <a:spLocks noGrp="1"/>
          </p:cNvSpPr>
          <p:nvPr>
            <p:ph type="dt" sz="half" idx="10"/>
          </p:nvPr>
        </p:nvSpPr>
        <p:spPr/>
        <p:txBody>
          <a:bodyPr/>
          <a:lstStyle/>
          <a:p>
            <a:fld id="{9BA7B92E-9BC0-4B82-AF42-D9C1942874A0}" type="datetime1">
              <a:rPr lang="de-DE" smtClean="0"/>
              <a:t>11.06.2025</a:t>
            </a:fld>
            <a:endParaRPr lang="en-SE"/>
          </a:p>
        </p:txBody>
      </p:sp>
      <p:sp>
        <p:nvSpPr>
          <p:cNvPr id="5" name="Footer Placeholder 4">
            <a:extLst>
              <a:ext uri="{FF2B5EF4-FFF2-40B4-BE49-F238E27FC236}">
                <a16:creationId xmlns:a16="http://schemas.microsoft.com/office/drawing/2014/main" id="{DF595847-C878-EB24-6A3A-0DE2104B6DF2}"/>
              </a:ext>
            </a:extLst>
          </p:cNvPr>
          <p:cNvSpPr>
            <a:spLocks noGrp="1"/>
          </p:cNvSpPr>
          <p:nvPr>
            <p:ph type="ftr" sz="quarter" idx="11"/>
          </p:nvPr>
        </p:nvSpPr>
        <p:spPr/>
        <p:txBody>
          <a:bodyPr/>
          <a:lstStyle/>
          <a:p>
            <a:r>
              <a:rPr lang="en-US"/>
              <a:t>Requirements Engineering Fundamentals</a:t>
            </a:r>
            <a:endParaRPr lang="en-SE"/>
          </a:p>
        </p:txBody>
      </p:sp>
      <p:sp>
        <p:nvSpPr>
          <p:cNvPr id="6" name="Slide Number Placeholder 5">
            <a:extLst>
              <a:ext uri="{FF2B5EF4-FFF2-40B4-BE49-F238E27FC236}">
                <a16:creationId xmlns:a16="http://schemas.microsoft.com/office/drawing/2014/main" id="{9DA21EEC-4FB0-7E8A-E376-ED150C9C03D1}"/>
              </a:ext>
            </a:extLst>
          </p:cNvPr>
          <p:cNvSpPr>
            <a:spLocks noGrp="1"/>
          </p:cNvSpPr>
          <p:nvPr>
            <p:ph type="sldNum" sz="quarter" idx="12"/>
          </p:nvPr>
        </p:nvSpPr>
        <p:spPr/>
        <p:txBody>
          <a:bodyPr/>
          <a:lstStyle/>
          <a:p>
            <a:fld id="{5DE25AE5-FEAD-441B-BB85-3E3BABBF875D}" type="slidenum">
              <a:rPr lang="en-SE" smtClean="0"/>
              <a:t>39</a:t>
            </a:fld>
            <a:endParaRPr lang="en-SE"/>
          </a:p>
        </p:txBody>
      </p:sp>
      <p:grpSp>
        <p:nvGrpSpPr>
          <p:cNvPr id="7" name="Group 6">
            <a:extLst>
              <a:ext uri="{FF2B5EF4-FFF2-40B4-BE49-F238E27FC236}">
                <a16:creationId xmlns:a16="http://schemas.microsoft.com/office/drawing/2014/main" id="{8CF72C47-237B-1B9A-4E67-EF63FAE5E6A0}"/>
              </a:ext>
            </a:extLst>
          </p:cNvPr>
          <p:cNvGrpSpPr/>
          <p:nvPr/>
        </p:nvGrpSpPr>
        <p:grpSpPr>
          <a:xfrm>
            <a:off x="3887560" y="2247398"/>
            <a:ext cx="540000" cy="540000"/>
            <a:chOff x="2692400" y="3233665"/>
            <a:chExt cx="1080000" cy="1080000"/>
          </a:xfrm>
        </p:grpSpPr>
        <p:sp>
          <p:nvSpPr>
            <p:cNvPr id="8" name="Oval 7">
              <a:extLst>
                <a:ext uri="{FF2B5EF4-FFF2-40B4-BE49-F238E27FC236}">
                  <a16:creationId xmlns:a16="http://schemas.microsoft.com/office/drawing/2014/main" id="{8025186D-4FC3-D146-C602-54B6E1964DA9}"/>
                </a:ext>
              </a:extLst>
            </p:cNvPr>
            <p:cNvSpPr/>
            <p:nvPr/>
          </p:nvSpPr>
          <p:spPr>
            <a:xfrm>
              <a:off x="2692400" y="3233665"/>
              <a:ext cx="1080000" cy="1080000"/>
            </a:xfrm>
            <a:prstGeom prst="ellipse">
              <a:avLst/>
            </a:prstGeom>
            <a:solidFill>
              <a:schemeClr val="tx2">
                <a:lumMod val="25000"/>
                <a:lumOff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descr="User with solid fill">
              <a:extLst>
                <a:ext uri="{FF2B5EF4-FFF2-40B4-BE49-F238E27FC236}">
                  <a16:creationId xmlns:a16="http://schemas.microsoft.com/office/drawing/2014/main" id="{44F69F6E-D354-4DAB-9807-276045A9CDF4}"/>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2775200" y="3316465"/>
              <a:ext cx="914400" cy="914400"/>
            </a:xfrm>
            <a:prstGeom prst="rect">
              <a:avLst/>
            </a:prstGeom>
          </p:spPr>
        </p:pic>
      </p:grpSp>
      <p:grpSp>
        <p:nvGrpSpPr>
          <p:cNvPr id="10" name="Group 9">
            <a:extLst>
              <a:ext uri="{FF2B5EF4-FFF2-40B4-BE49-F238E27FC236}">
                <a16:creationId xmlns:a16="http://schemas.microsoft.com/office/drawing/2014/main" id="{478DBE58-BD22-BAEF-94F5-9C6DADC32B37}"/>
              </a:ext>
            </a:extLst>
          </p:cNvPr>
          <p:cNvGrpSpPr/>
          <p:nvPr/>
        </p:nvGrpSpPr>
        <p:grpSpPr>
          <a:xfrm>
            <a:off x="3883473" y="3052536"/>
            <a:ext cx="540000" cy="540000"/>
            <a:chOff x="2692400" y="3233665"/>
            <a:chExt cx="1080000" cy="1080000"/>
          </a:xfrm>
        </p:grpSpPr>
        <p:sp>
          <p:nvSpPr>
            <p:cNvPr id="11" name="Oval 10">
              <a:extLst>
                <a:ext uri="{FF2B5EF4-FFF2-40B4-BE49-F238E27FC236}">
                  <a16:creationId xmlns:a16="http://schemas.microsoft.com/office/drawing/2014/main" id="{3D193667-D16D-85AC-B533-45FB267AB631}"/>
                </a:ext>
              </a:extLst>
            </p:cNvPr>
            <p:cNvSpPr/>
            <p:nvPr/>
          </p:nvSpPr>
          <p:spPr>
            <a:xfrm>
              <a:off x="2692400" y="3233665"/>
              <a:ext cx="1080000" cy="1080000"/>
            </a:xfrm>
            <a:prstGeom prst="ellipse">
              <a:avLst/>
            </a:prstGeom>
            <a:solidFill>
              <a:schemeClr val="tx2">
                <a:lumMod val="25000"/>
                <a:lumOff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descr="Bullseye with solid fill">
              <a:extLst>
                <a:ext uri="{FF2B5EF4-FFF2-40B4-BE49-F238E27FC236}">
                  <a16:creationId xmlns:a16="http://schemas.microsoft.com/office/drawing/2014/main" id="{B6CB5B82-0AFF-94C7-56E2-A1514474341E}"/>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2775200" y="3316465"/>
              <a:ext cx="914400" cy="914400"/>
            </a:xfrm>
            <a:prstGeom prst="rect">
              <a:avLst/>
            </a:prstGeom>
          </p:spPr>
        </p:pic>
      </p:grpSp>
      <p:grpSp>
        <p:nvGrpSpPr>
          <p:cNvPr id="13" name="Group 12">
            <a:extLst>
              <a:ext uri="{FF2B5EF4-FFF2-40B4-BE49-F238E27FC236}">
                <a16:creationId xmlns:a16="http://schemas.microsoft.com/office/drawing/2014/main" id="{BC94EBDE-27F4-6CA8-15D8-6DF6DC45E808}"/>
              </a:ext>
            </a:extLst>
          </p:cNvPr>
          <p:cNvGrpSpPr/>
          <p:nvPr/>
        </p:nvGrpSpPr>
        <p:grpSpPr>
          <a:xfrm>
            <a:off x="3886900" y="4266323"/>
            <a:ext cx="540000" cy="540000"/>
            <a:chOff x="2692400" y="3233665"/>
            <a:chExt cx="1080000" cy="1080000"/>
          </a:xfrm>
        </p:grpSpPr>
        <p:sp>
          <p:nvSpPr>
            <p:cNvPr id="14" name="Oval 13">
              <a:extLst>
                <a:ext uri="{FF2B5EF4-FFF2-40B4-BE49-F238E27FC236}">
                  <a16:creationId xmlns:a16="http://schemas.microsoft.com/office/drawing/2014/main" id="{FAF65B04-3F79-ADC6-671B-456D750906F6}"/>
                </a:ext>
              </a:extLst>
            </p:cNvPr>
            <p:cNvSpPr/>
            <p:nvPr/>
          </p:nvSpPr>
          <p:spPr>
            <a:xfrm>
              <a:off x="2692400" y="3233665"/>
              <a:ext cx="1080000" cy="1080000"/>
            </a:xfrm>
            <a:prstGeom prst="ellipse">
              <a:avLst/>
            </a:prstGeom>
            <a:solidFill>
              <a:schemeClr val="tx2">
                <a:lumMod val="25000"/>
                <a:lumOff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Glasses with solid fill">
              <a:extLst>
                <a:ext uri="{FF2B5EF4-FFF2-40B4-BE49-F238E27FC236}">
                  <a16:creationId xmlns:a16="http://schemas.microsoft.com/office/drawing/2014/main" id="{5178B6FD-1365-817F-FB68-94FB2FF2411F}"/>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2775200" y="3316465"/>
              <a:ext cx="914400" cy="914400"/>
            </a:xfrm>
            <a:prstGeom prst="rect">
              <a:avLst/>
            </a:prstGeom>
          </p:spPr>
        </p:pic>
      </p:grpSp>
      <p:grpSp>
        <p:nvGrpSpPr>
          <p:cNvPr id="16" name="Group 15">
            <a:extLst>
              <a:ext uri="{FF2B5EF4-FFF2-40B4-BE49-F238E27FC236}">
                <a16:creationId xmlns:a16="http://schemas.microsoft.com/office/drawing/2014/main" id="{CD0D493B-3E73-9E4E-0E1C-0BB37A833CBA}"/>
              </a:ext>
            </a:extLst>
          </p:cNvPr>
          <p:cNvGrpSpPr/>
          <p:nvPr/>
        </p:nvGrpSpPr>
        <p:grpSpPr>
          <a:xfrm>
            <a:off x="3885432" y="5533022"/>
            <a:ext cx="540000" cy="540000"/>
            <a:chOff x="2692400" y="3233665"/>
            <a:chExt cx="1080000" cy="1080000"/>
          </a:xfrm>
        </p:grpSpPr>
        <p:sp>
          <p:nvSpPr>
            <p:cNvPr id="17" name="Oval 16">
              <a:extLst>
                <a:ext uri="{FF2B5EF4-FFF2-40B4-BE49-F238E27FC236}">
                  <a16:creationId xmlns:a16="http://schemas.microsoft.com/office/drawing/2014/main" id="{FD472239-0062-3BF7-CAC3-9F9187F8A91F}"/>
                </a:ext>
              </a:extLst>
            </p:cNvPr>
            <p:cNvSpPr/>
            <p:nvPr/>
          </p:nvSpPr>
          <p:spPr>
            <a:xfrm>
              <a:off x="2692400" y="3233665"/>
              <a:ext cx="1080000" cy="1080000"/>
            </a:xfrm>
            <a:prstGeom prst="ellipse">
              <a:avLst/>
            </a:prstGeom>
            <a:solidFill>
              <a:schemeClr val="tx2">
                <a:lumMod val="25000"/>
                <a:lumOff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descr="Document with solid fill">
              <a:extLst>
                <a:ext uri="{FF2B5EF4-FFF2-40B4-BE49-F238E27FC236}">
                  <a16:creationId xmlns:a16="http://schemas.microsoft.com/office/drawing/2014/main" id="{A76CCC24-75AF-B8DC-ADE7-3E5B6E4DAA6D}"/>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2775200" y="3316465"/>
              <a:ext cx="914400" cy="914400"/>
            </a:xfrm>
            <a:prstGeom prst="rect">
              <a:avLst/>
            </a:prstGeom>
          </p:spPr>
        </p:pic>
      </p:grpSp>
      <p:sp>
        <p:nvSpPr>
          <p:cNvPr id="19" name="Rectangle 18">
            <a:extLst>
              <a:ext uri="{FF2B5EF4-FFF2-40B4-BE49-F238E27FC236}">
                <a16:creationId xmlns:a16="http://schemas.microsoft.com/office/drawing/2014/main" id="{9F5A1681-DC07-9440-17DD-E0A0F351ED91}"/>
              </a:ext>
            </a:extLst>
          </p:cNvPr>
          <p:cNvSpPr/>
          <p:nvPr/>
        </p:nvSpPr>
        <p:spPr>
          <a:xfrm>
            <a:off x="4800612" y="1857377"/>
            <a:ext cx="2660430" cy="44989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raphic 19" descr="User with solid fill">
            <a:extLst>
              <a:ext uri="{FF2B5EF4-FFF2-40B4-BE49-F238E27FC236}">
                <a16:creationId xmlns:a16="http://schemas.microsoft.com/office/drawing/2014/main" id="{683D8318-454B-0ABF-311F-E0E330622415}"/>
              </a:ext>
            </a:extLst>
          </p:cNvPr>
          <p:cNvPicPr>
            <a:picLocks noChangeAspect="1"/>
          </p:cNvPicPr>
          <p:nvPr/>
        </p:nvPicPr>
        <p:blipFill>
          <a:blip r:embed="rId3">
            <a:extLst>
              <a:ext uri="{96DAC541-7B7A-43D3-8B79-37D633B846F1}">
                <asvg:svgBlip xmlns:asvg="http://schemas.microsoft.com/office/drawing/2016/SVG/main" r:embed="rId11"/>
              </a:ext>
            </a:extLst>
          </a:blip>
          <a:stretch>
            <a:fillRect/>
          </a:stretch>
        </p:blipFill>
        <p:spPr>
          <a:xfrm>
            <a:off x="5950827" y="2078859"/>
            <a:ext cx="360000" cy="360000"/>
          </a:xfrm>
          <a:prstGeom prst="rect">
            <a:avLst/>
          </a:prstGeom>
        </p:spPr>
      </p:pic>
      <p:pic>
        <p:nvPicPr>
          <p:cNvPr id="21" name="Graphic 20" descr="User with solid fill">
            <a:extLst>
              <a:ext uri="{FF2B5EF4-FFF2-40B4-BE49-F238E27FC236}">
                <a16:creationId xmlns:a16="http://schemas.microsoft.com/office/drawing/2014/main" id="{017196AF-8B8F-70EC-A421-060FC36B2073}"/>
              </a:ext>
            </a:extLst>
          </p:cNvPr>
          <p:cNvPicPr>
            <a:picLocks noChangeAspect="1"/>
          </p:cNvPicPr>
          <p:nvPr/>
        </p:nvPicPr>
        <p:blipFill>
          <a:blip r:embed="rId3">
            <a:extLst>
              <a:ext uri="{96DAC541-7B7A-43D3-8B79-37D633B846F1}">
                <asvg:svgBlip xmlns:asvg="http://schemas.microsoft.com/office/drawing/2016/SVG/main" r:embed="rId11"/>
              </a:ext>
            </a:extLst>
          </a:blip>
          <a:stretch>
            <a:fillRect/>
          </a:stretch>
        </p:blipFill>
        <p:spPr>
          <a:xfrm>
            <a:off x="6705934" y="2078859"/>
            <a:ext cx="360000" cy="360000"/>
          </a:xfrm>
          <a:prstGeom prst="rect">
            <a:avLst/>
          </a:prstGeom>
        </p:spPr>
      </p:pic>
      <p:pic>
        <p:nvPicPr>
          <p:cNvPr id="22" name="Graphic 21" descr="User with solid fill">
            <a:extLst>
              <a:ext uri="{FF2B5EF4-FFF2-40B4-BE49-F238E27FC236}">
                <a16:creationId xmlns:a16="http://schemas.microsoft.com/office/drawing/2014/main" id="{C0D4ACB2-DDCB-8621-8217-73C8833083FF}"/>
              </a:ext>
            </a:extLst>
          </p:cNvPr>
          <p:cNvPicPr>
            <a:picLocks noChangeAspect="1"/>
          </p:cNvPicPr>
          <p:nvPr/>
        </p:nvPicPr>
        <p:blipFill>
          <a:blip r:embed="rId3">
            <a:extLst>
              <a:ext uri="{96DAC541-7B7A-43D3-8B79-37D633B846F1}">
                <asvg:svgBlip xmlns:asvg="http://schemas.microsoft.com/office/drawing/2016/SVG/main" r:embed="rId11"/>
              </a:ext>
            </a:extLst>
          </a:blip>
          <a:stretch>
            <a:fillRect/>
          </a:stretch>
        </p:blipFill>
        <p:spPr>
          <a:xfrm>
            <a:off x="5195720" y="2078859"/>
            <a:ext cx="360000" cy="360000"/>
          </a:xfrm>
          <a:prstGeom prst="rect">
            <a:avLst/>
          </a:prstGeom>
        </p:spPr>
      </p:pic>
      <p:pic>
        <p:nvPicPr>
          <p:cNvPr id="23" name="Graphic 22" descr="User with solid fill">
            <a:extLst>
              <a:ext uri="{FF2B5EF4-FFF2-40B4-BE49-F238E27FC236}">
                <a16:creationId xmlns:a16="http://schemas.microsoft.com/office/drawing/2014/main" id="{96777A42-AE5F-F942-872B-AD4B6BBD1C28}"/>
              </a:ext>
            </a:extLst>
          </p:cNvPr>
          <p:cNvPicPr>
            <a:picLocks noChangeAspect="1"/>
          </p:cNvPicPr>
          <p:nvPr/>
        </p:nvPicPr>
        <p:blipFill>
          <a:blip r:embed="rId3">
            <a:extLst>
              <a:ext uri="{96DAC541-7B7A-43D3-8B79-37D633B846F1}">
                <asvg:svgBlip xmlns:asvg="http://schemas.microsoft.com/office/drawing/2016/SVG/main" r:embed="rId11"/>
              </a:ext>
            </a:extLst>
          </a:blip>
          <a:stretch>
            <a:fillRect/>
          </a:stretch>
        </p:blipFill>
        <p:spPr>
          <a:xfrm>
            <a:off x="6310827" y="2646554"/>
            <a:ext cx="360000" cy="360000"/>
          </a:xfrm>
          <a:prstGeom prst="rect">
            <a:avLst/>
          </a:prstGeom>
        </p:spPr>
      </p:pic>
      <p:pic>
        <p:nvPicPr>
          <p:cNvPr id="24" name="Graphic 23" descr="User with solid fill">
            <a:extLst>
              <a:ext uri="{FF2B5EF4-FFF2-40B4-BE49-F238E27FC236}">
                <a16:creationId xmlns:a16="http://schemas.microsoft.com/office/drawing/2014/main" id="{F9F41C33-EA41-6887-992D-EE2F5BDD31AF}"/>
              </a:ext>
            </a:extLst>
          </p:cNvPr>
          <p:cNvPicPr>
            <a:picLocks noChangeAspect="1"/>
          </p:cNvPicPr>
          <p:nvPr/>
        </p:nvPicPr>
        <p:blipFill>
          <a:blip r:embed="rId3">
            <a:extLst>
              <a:ext uri="{96DAC541-7B7A-43D3-8B79-37D633B846F1}">
                <asvg:svgBlip xmlns:asvg="http://schemas.microsoft.com/office/drawing/2016/SVG/main" r:embed="rId11"/>
              </a:ext>
            </a:extLst>
          </a:blip>
          <a:stretch>
            <a:fillRect/>
          </a:stretch>
        </p:blipFill>
        <p:spPr>
          <a:xfrm>
            <a:off x="5590827" y="2646554"/>
            <a:ext cx="360000" cy="360000"/>
          </a:xfrm>
          <a:prstGeom prst="rect">
            <a:avLst/>
          </a:prstGeom>
        </p:spPr>
      </p:pic>
      <p:cxnSp>
        <p:nvCxnSpPr>
          <p:cNvPr id="25" name="Straight Arrow Connector 24">
            <a:extLst>
              <a:ext uri="{FF2B5EF4-FFF2-40B4-BE49-F238E27FC236}">
                <a16:creationId xmlns:a16="http://schemas.microsoft.com/office/drawing/2014/main" id="{812CD01B-45EB-5884-35E6-D93CE035A57E}"/>
              </a:ext>
            </a:extLst>
          </p:cNvPr>
          <p:cNvCxnSpPr>
            <a:stCxn id="22" idx="3"/>
            <a:endCxn id="20" idx="1"/>
          </p:cNvCxnSpPr>
          <p:nvPr/>
        </p:nvCxnSpPr>
        <p:spPr>
          <a:xfrm>
            <a:off x="5555720" y="2258859"/>
            <a:ext cx="395107" cy="0"/>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DC7B0ABD-A3BA-6991-B821-AC3CF3BEB32B}"/>
              </a:ext>
            </a:extLst>
          </p:cNvPr>
          <p:cNvCxnSpPr>
            <a:cxnSpLocks/>
            <a:stCxn id="21" idx="1"/>
            <a:endCxn id="20" idx="3"/>
          </p:cNvCxnSpPr>
          <p:nvPr/>
        </p:nvCxnSpPr>
        <p:spPr>
          <a:xfrm flipH="1">
            <a:off x="6310827" y="2258859"/>
            <a:ext cx="395107" cy="0"/>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33">
            <a:extLst>
              <a:ext uri="{FF2B5EF4-FFF2-40B4-BE49-F238E27FC236}">
                <a16:creationId xmlns:a16="http://schemas.microsoft.com/office/drawing/2014/main" id="{98AA581B-6EB4-461E-1CBA-B78F67C0592E}"/>
              </a:ext>
            </a:extLst>
          </p:cNvPr>
          <p:cNvCxnSpPr>
            <a:cxnSpLocks/>
            <a:stCxn id="23" idx="0"/>
            <a:endCxn id="20" idx="2"/>
          </p:cNvCxnSpPr>
          <p:nvPr/>
        </p:nvCxnSpPr>
        <p:spPr>
          <a:xfrm rot="16200000" flipV="1">
            <a:off x="6206980" y="2362707"/>
            <a:ext cx="207695" cy="360000"/>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36">
            <a:extLst>
              <a:ext uri="{FF2B5EF4-FFF2-40B4-BE49-F238E27FC236}">
                <a16:creationId xmlns:a16="http://schemas.microsoft.com/office/drawing/2014/main" id="{804D6E88-D8EE-0D16-7B49-D920686948B3}"/>
              </a:ext>
            </a:extLst>
          </p:cNvPr>
          <p:cNvCxnSpPr>
            <a:cxnSpLocks/>
            <a:stCxn id="24" idx="0"/>
            <a:endCxn id="20" idx="2"/>
          </p:cNvCxnSpPr>
          <p:nvPr/>
        </p:nvCxnSpPr>
        <p:spPr>
          <a:xfrm rot="5400000" flipH="1" flipV="1">
            <a:off x="5846980" y="2362707"/>
            <a:ext cx="207695" cy="360000"/>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9" name="Rectangle 28">
            <a:extLst>
              <a:ext uri="{FF2B5EF4-FFF2-40B4-BE49-F238E27FC236}">
                <a16:creationId xmlns:a16="http://schemas.microsoft.com/office/drawing/2014/main" id="{265481EE-4006-4F3B-7ABF-0A6FD7B1F9DE}"/>
              </a:ext>
            </a:extLst>
          </p:cNvPr>
          <p:cNvSpPr/>
          <p:nvPr/>
        </p:nvSpPr>
        <p:spPr>
          <a:xfrm>
            <a:off x="5680248" y="5416906"/>
            <a:ext cx="1623691" cy="586672"/>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800" b="1" dirty="0">
                <a:solidFill>
                  <a:sysClr val="windowText" lastClr="000000"/>
                </a:solidFill>
              </a:rPr>
              <a:t>REQ44</a:t>
            </a:r>
            <a:r>
              <a:rPr lang="en-US" sz="800" dirty="0">
                <a:solidFill>
                  <a:sysClr val="windowText" lastClr="000000"/>
                </a:solidFill>
              </a:rPr>
              <a:t>: When an unauthorized user accesses another user’s profile, the system shall not display any contact information.</a:t>
            </a:r>
          </a:p>
        </p:txBody>
      </p:sp>
      <p:sp>
        <p:nvSpPr>
          <p:cNvPr id="30" name="Rectangle 29">
            <a:extLst>
              <a:ext uri="{FF2B5EF4-FFF2-40B4-BE49-F238E27FC236}">
                <a16:creationId xmlns:a16="http://schemas.microsoft.com/office/drawing/2014/main" id="{DDDB3AEF-510A-35A2-2436-B813101298BE}"/>
              </a:ext>
            </a:extLst>
          </p:cNvPr>
          <p:cNvSpPr/>
          <p:nvPr/>
        </p:nvSpPr>
        <p:spPr>
          <a:xfrm>
            <a:off x="4959176" y="5556218"/>
            <a:ext cx="1365436" cy="683829"/>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800" b="1" dirty="0">
                <a:solidFill>
                  <a:sysClr val="windowText" lastClr="000000"/>
                </a:solidFill>
              </a:rPr>
              <a:t>REQ2</a:t>
            </a:r>
            <a:r>
              <a:rPr lang="en-US" sz="800" dirty="0">
                <a:solidFill>
                  <a:sysClr val="windowText" lastClr="000000"/>
                </a:solidFill>
              </a:rPr>
              <a:t>: When the user hovers over a challenge name, the system shows a preview of the challenge description.</a:t>
            </a:r>
          </a:p>
        </p:txBody>
      </p:sp>
      <p:sp>
        <p:nvSpPr>
          <p:cNvPr id="31" name="Rectangle: Rounded Corners 30">
            <a:extLst>
              <a:ext uri="{FF2B5EF4-FFF2-40B4-BE49-F238E27FC236}">
                <a16:creationId xmlns:a16="http://schemas.microsoft.com/office/drawing/2014/main" id="{5A8E1117-3F97-7887-2870-50D3E106534A}"/>
              </a:ext>
            </a:extLst>
          </p:cNvPr>
          <p:cNvSpPr/>
          <p:nvPr/>
        </p:nvSpPr>
        <p:spPr>
          <a:xfrm>
            <a:off x="6225283" y="3069003"/>
            <a:ext cx="531090" cy="228600"/>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Goal</a:t>
            </a:r>
          </a:p>
        </p:txBody>
      </p:sp>
      <p:sp>
        <p:nvSpPr>
          <p:cNvPr id="32" name="Rectangle: Rounded Corners 31">
            <a:extLst>
              <a:ext uri="{FF2B5EF4-FFF2-40B4-BE49-F238E27FC236}">
                <a16:creationId xmlns:a16="http://schemas.microsoft.com/office/drawing/2014/main" id="{7B76F71B-CC72-9C9A-1C26-D53175B19553}"/>
              </a:ext>
            </a:extLst>
          </p:cNvPr>
          <p:cNvSpPr/>
          <p:nvPr/>
        </p:nvSpPr>
        <p:spPr>
          <a:xfrm>
            <a:off x="5487728" y="3064604"/>
            <a:ext cx="531090" cy="228600"/>
          </a:xfrm>
          <a:prstGeom prst="round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Goal</a:t>
            </a:r>
          </a:p>
        </p:txBody>
      </p:sp>
      <p:sp>
        <p:nvSpPr>
          <p:cNvPr id="33" name="Rectangle: Rounded Corners 32">
            <a:extLst>
              <a:ext uri="{FF2B5EF4-FFF2-40B4-BE49-F238E27FC236}">
                <a16:creationId xmlns:a16="http://schemas.microsoft.com/office/drawing/2014/main" id="{837FE42F-B162-74B6-4B30-CC8B6F7E6015}"/>
              </a:ext>
            </a:extLst>
          </p:cNvPr>
          <p:cNvSpPr/>
          <p:nvPr/>
        </p:nvSpPr>
        <p:spPr>
          <a:xfrm>
            <a:off x="5196630" y="3478236"/>
            <a:ext cx="531090" cy="228600"/>
          </a:xfrm>
          <a:prstGeom prst="roundRect">
            <a:avLst/>
          </a:prstGeom>
          <a:solidFill>
            <a:schemeClr val="tx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Goal</a:t>
            </a:r>
          </a:p>
        </p:txBody>
      </p:sp>
      <p:sp>
        <p:nvSpPr>
          <p:cNvPr id="34" name="Rectangle: Rounded Corners 33">
            <a:extLst>
              <a:ext uri="{FF2B5EF4-FFF2-40B4-BE49-F238E27FC236}">
                <a16:creationId xmlns:a16="http://schemas.microsoft.com/office/drawing/2014/main" id="{9DD0234B-C3EB-1E29-FABF-826025D0AF20}"/>
              </a:ext>
            </a:extLst>
          </p:cNvPr>
          <p:cNvSpPr/>
          <p:nvPr/>
        </p:nvSpPr>
        <p:spPr>
          <a:xfrm>
            <a:off x="5793522" y="3487367"/>
            <a:ext cx="531090" cy="228600"/>
          </a:xfrm>
          <a:prstGeom prst="roundRect">
            <a:avLst/>
          </a:prstGeom>
          <a:solidFill>
            <a:schemeClr val="tx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Goal</a:t>
            </a:r>
          </a:p>
        </p:txBody>
      </p:sp>
      <p:cxnSp>
        <p:nvCxnSpPr>
          <p:cNvPr id="35" name="Straight Arrow Connector 36">
            <a:extLst>
              <a:ext uri="{FF2B5EF4-FFF2-40B4-BE49-F238E27FC236}">
                <a16:creationId xmlns:a16="http://schemas.microsoft.com/office/drawing/2014/main" id="{266342C7-7EEF-1F94-949F-6B12AA62F694}"/>
              </a:ext>
            </a:extLst>
          </p:cNvPr>
          <p:cNvCxnSpPr>
            <a:cxnSpLocks/>
            <a:stCxn id="33" idx="0"/>
            <a:endCxn id="32" idx="2"/>
          </p:cNvCxnSpPr>
          <p:nvPr/>
        </p:nvCxnSpPr>
        <p:spPr>
          <a:xfrm rot="5400000" flipH="1" flipV="1">
            <a:off x="5515208" y="3240171"/>
            <a:ext cx="185032" cy="291098"/>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6">
            <a:extLst>
              <a:ext uri="{FF2B5EF4-FFF2-40B4-BE49-F238E27FC236}">
                <a16:creationId xmlns:a16="http://schemas.microsoft.com/office/drawing/2014/main" id="{22FAE46A-BEBD-B160-22D7-7B351A9449EE}"/>
              </a:ext>
            </a:extLst>
          </p:cNvPr>
          <p:cNvCxnSpPr>
            <a:cxnSpLocks/>
            <a:stCxn id="34" idx="0"/>
            <a:endCxn id="32" idx="2"/>
          </p:cNvCxnSpPr>
          <p:nvPr/>
        </p:nvCxnSpPr>
        <p:spPr>
          <a:xfrm rot="16200000" flipV="1">
            <a:off x="5809089" y="3237389"/>
            <a:ext cx="194163" cy="30579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37" name="Rectangle 36">
            <a:extLst>
              <a:ext uri="{FF2B5EF4-FFF2-40B4-BE49-F238E27FC236}">
                <a16:creationId xmlns:a16="http://schemas.microsoft.com/office/drawing/2014/main" id="{6189C645-ACD3-55D7-A348-B313F5DCBFF3}"/>
              </a:ext>
            </a:extLst>
          </p:cNvPr>
          <p:cNvSpPr/>
          <p:nvPr/>
        </p:nvSpPr>
        <p:spPr>
          <a:xfrm>
            <a:off x="4955480" y="4039176"/>
            <a:ext cx="1440893" cy="1078456"/>
          </a:xfrm>
          <a:prstGeom prst="rect">
            <a:avLst/>
          </a:prstGeom>
          <a:solidFill>
            <a:schemeClr val="tx2">
              <a:lumMod val="10000"/>
              <a:lumOff val="9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800">
                <a:solidFill>
                  <a:schemeClr val="accent1">
                    <a:lumMod val="75000"/>
                  </a:schemeClr>
                </a:solidFill>
              </a:rPr>
              <a:t>System</a:t>
            </a:r>
          </a:p>
        </p:txBody>
      </p:sp>
      <p:sp>
        <p:nvSpPr>
          <p:cNvPr id="38" name="Rectangle 37">
            <a:extLst>
              <a:ext uri="{FF2B5EF4-FFF2-40B4-BE49-F238E27FC236}">
                <a16:creationId xmlns:a16="http://schemas.microsoft.com/office/drawing/2014/main" id="{0CCB1D37-9461-E503-13B1-1836DAE91910}"/>
              </a:ext>
            </a:extLst>
          </p:cNvPr>
          <p:cNvSpPr/>
          <p:nvPr/>
        </p:nvSpPr>
        <p:spPr>
          <a:xfrm>
            <a:off x="6486878" y="4039176"/>
            <a:ext cx="888439" cy="497147"/>
          </a:xfrm>
          <a:prstGeom prst="rect">
            <a:avLst/>
          </a:prstGeom>
          <a:solidFill>
            <a:schemeClr val="tx2">
              <a:lumMod val="10000"/>
              <a:lumOff val="9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800">
                <a:solidFill>
                  <a:schemeClr val="accent1">
                    <a:lumMod val="75000"/>
                  </a:schemeClr>
                </a:solidFill>
              </a:rPr>
              <a:t>External</a:t>
            </a:r>
          </a:p>
        </p:txBody>
      </p:sp>
      <p:sp>
        <p:nvSpPr>
          <p:cNvPr id="39" name="Rectangle 38">
            <a:extLst>
              <a:ext uri="{FF2B5EF4-FFF2-40B4-BE49-F238E27FC236}">
                <a16:creationId xmlns:a16="http://schemas.microsoft.com/office/drawing/2014/main" id="{77020D23-F673-88A6-B85D-8CB63C3EB340}"/>
              </a:ext>
            </a:extLst>
          </p:cNvPr>
          <p:cNvSpPr/>
          <p:nvPr/>
        </p:nvSpPr>
        <p:spPr>
          <a:xfrm>
            <a:off x="6486878" y="4620485"/>
            <a:ext cx="888439" cy="497147"/>
          </a:xfrm>
          <a:prstGeom prst="rect">
            <a:avLst/>
          </a:prstGeom>
          <a:solidFill>
            <a:schemeClr val="tx2">
              <a:lumMod val="10000"/>
              <a:lumOff val="9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800">
                <a:solidFill>
                  <a:schemeClr val="accent1">
                    <a:lumMod val="75000"/>
                  </a:schemeClr>
                </a:solidFill>
              </a:rPr>
              <a:t>External</a:t>
            </a:r>
          </a:p>
        </p:txBody>
      </p:sp>
      <p:sp>
        <p:nvSpPr>
          <p:cNvPr id="40" name="Oval 39">
            <a:extLst>
              <a:ext uri="{FF2B5EF4-FFF2-40B4-BE49-F238E27FC236}">
                <a16:creationId xmlns:a16="http://schemas.microsoft.com/office/drawing/2014/main" id="{EA418357-F258-1666-39E6-D97223CCD129}"/>
              </a:ext>
            </a:extLst>
          </p:cNvPr>
          <p:cNvSpPr/>
          <p:nvPr/>
        </p:nvSpPr>
        <p:spPr>
          <a:xfrm>
            <a:off x="5128906" y="4305545"/>
            <a:ext cx="777101" cy="185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Feature</a:t>
            </a:r>
          </a:p>
        </p:txBody>
      </p:sp>
      <p:sp>
        <p:nvSpPr>
          <p:cNvPr id="41" name="Oval 40">
            <a:extLst>
              <a:ext uri="{FF2B5EF4-FFF2-40B4-BE49-F238E27FC236}">
                <a16:creationId xmlns:a16="http://schemas.microsoft.com/office/drawing/2014/main" id="{E3756645-2286-BC4C-8AE6-2146051D00EA}"/>
              </a:ext>
            </a:extLst>
          </p:cNvPr>
          <p:cNvSpPr/>
          <p:nvPr/>
        </p:nvSpPr>
        <p:spPr>
          <a:xfrm>
            <a:off x="5488994" y="4527969"/>
            <a:ext cx="777101" cy="185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Feature</a:t>
            </a:r>
          </a:p>
        </p:txBody>
      </p:sp>
      <p:sp>
        <p:nvSpPr>
          <p:cNvPr id="42" name="Oval 41">
            <a:extLst>
              <a:ext uri="{FF2B5EF4-FFF2-40B4-BE49-F238E27FC236}">
                <a16:creationId xmlns:a16="http://schemas.microsoft.com/office/drawing/2014/main" id="{E004B634-794B-ACD5-487F-6B60E9A1D5A3}"/>
              </a:ext>
            </a:extLst>
          </p:cNvPr>
          <p:cNvSpPr/>
          <p:nvPr/>
        </p:nvSpPr>
        <p:spPr>
          <a:xfrm>
            <a:off x="5075652" y="4806438"/>
            <a:ext cx="777101" cy="185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Feature</a:t>
            </a:r>
          </a:p>
        </p:txBody>
      </p:sp>
      <p:sp>
        <p:nvSpPr>
          <p:cNvPr id="43" name="Oval 42">
            <a:extLst>
              <a:ext uri="{FF2B5EF4-FFF2-40B4-BE49-F238E27FC236}">
                <a16:creationId xmlns:a16="http://schemas.microsoft.com/office/drawing/2014/main" id="{267D7970-4BD7-04C0-9884-01B63FE590FD}"/>
              </a:ext>
            </a:extLst>
          </p:cNvPr>
          <p:cNvSpPr/>
          <p:nvPr/>
        </p:nvSpPr>
        <p:spPr>
          <a:xfrm>
            <a:off x="6526838" y="4278988"/>
            <a:ext cx="777101" cy="185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Feature</a:t>
            </a:r>
          </a:p>
        </p:txBody>
      </p:sp>
      <p:sp>
        <p:nvSpPr>
          <p:cNvPr id="44" name="Oval 43">
            <a:extLst>
              <a:ext uri="{FF2B5EF4-FFF2-40B4-BE49-F238E27FC236}">
                <a16:creationId xmlns:a16="http://schemas.microsoft.com/office/drawing/2014/main" id="{42757B04-29AE-D542-9AD6-31EDE560911D}"/>
              </a:ext>
            </a:extLst>
          </p:cNvPr>
          <p:cNvSpPr/>
          <p:nvPr/>
        </p:nvSpPr>
        <p:spPr>
          <a:xfrm>
            <a:off x="6538629" y="4874206"/>
            <a:ext cx="777101" cy="185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Feature</a:t>
            </a:r>
          </a:p>
        </p:txBody>
      </p:sp>
      <p:cxnSp>
        <p:nvCxnSpPr>
          <p:cNvPr id="45" name="Straight Arrow Connector 36">
            <a:extLst>
              <a:ext uri="{FF2B5EF4-FFF2-40B4-BE49-F238E27FC236}">
                <a16:creationId xmlns:a16="http://schemas.microsoft.com/office/drawing/2014/main" id="{56E96033-4AD7-F54D-449B-41BDB8042E58}"/>
              </a:ext>
            </a:extLst>
          </p:cNvPr>
          <p:cNvCxnSpPr>
            <a:cxnSpLocks/>
            <a:stCxn id="33" idx="2"/>
            <a:endCxn id="40" idx="0"/>
          </p:cNvCxnSpPr>
          <p:nvPr/>
        </p:nvCxnSpPr>
        <p:spPr>
          <a:xfrm>
            <a:off x="5462175" y="3706836"/>
            <a:ext cx="55282" cy="598709"/>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36">
            <a:extLst>
              <a:ext uri="{FF2B5EF4-FFF2-40B4-BE49-F238E27FC236}">
                <a16:creationId xmlns:a16="http://schemas.microsoft.com/office/drawing/2014/main" id="{A47A4119-B1F8-8D5C-2A4D-04E8FD573D0C}"/>
              </a:ext>
            </a:extLst>
          </p:cNvPr>
          <p:cNvCxnSpPr>
            <a:cxnSpLocks/>
            <a:stCxn id="34" idx="2"/>
            <a:endCxn id="41" idx="0"/>
          </p:cNvCxnSpPr>
          <p:nvPr/>
        </p:nvCxnSpPr>
        <p:spPr>
          <a:xfrm flipH="1">
            <a:off x="5877545" y="3715967"/>
            <a:ext cx="181522" cy="812002"/>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36">
            <a:extLst>
              <a:ext uri="{FF2B5EF4-FFF2-40B4-BE49-F238E27FC236}">
                <a16:creationId xmlns:a16="http://schemas.microsoft.com/office/drawing/2014/main" id="{F02715AB-EDB1-D392-4145-B44B2535BE03}"/>
              </a:ext>
            </a:extLst>
          </p:cNvPr>
          <p:cNvCxnSpPr>
            <a:cxnSpLocks/>
            <a:stCxn id="31" idx="2"/>
            <a:endCxn id="43" idx="0"/>
          </p:cNvCxnSpPr>
          <p:nvPr/>
        </p:nvCxnSpPr>
        <p:spPr>
          <a:xfrm>
            <a:off x="6490828" y="3297603"/>
            <a:ext cx="424561" cy="981385"/>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36">
            <a:extLst>
              <a:ext uri="{FF2B5EF4-FFF2-40B4-BE49-F238E27FC236}">
                <a16:creationId xmlns:a16="http://schemas.microsoft.com/office/drawing/2014/main" id="{0B056B1D-9666-70CA-65F2-AA817356F5EF}"/>
              </a:ext>
            </a:extLst>
          </p:cNvPr>
          <p:cNvCxnSpPr>
            <a:cxnSpLocks/>
            <a:stCxn id="33" idx="2"/>
            <a:endCxn id="42" idx="0"/>
          </p:cNvCxnSpPr>
          <p:nvPr/>
        </p:nvCxnSpPr>
        <p:spPr>
          <a:xfrm>
            <a:off x="5462175" y="3706836"/>
            <a:ext cx="2028" cy="1099602"/>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36">
            <a:extLst>
              <a:ext uri="{FF2B5EF4-FFF2-40B4-BE49-F238E27FC236}">
                <a16:creationId xmlns:a16="http://schemas.microsoft.com/office/drawing/2014/main" id="{3CF913F8-9A92-D06F-B8BE-78E836627C20}"/>
              </a:ext>
            </a:extLst>
          </p:cNvPr>
          <p:cNvCxnSpPr>
            <a:cxnSpLocks/>
            <a:stCxn id="42" idx="4"/>
            <a:endCxn id="30" idx="0"/>
          </p:cNvCxnSpPr>
          <p:nvPr/>
        </p:nvCxnSpPr>
        <p:spPr>
          <a:xfrm>
            <a:off x="5464203" y="4991470"/>
            <a:ext cx="177691" cy="564748"/>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36">
            <a:extLst>
              <a:ext uri="{FF2B5EF4-FFF2-40B4-BE49-F238E27FC236}">
                <a16:creationId xmlns:a16="http://schemas.microsoft.com/office/drawing/2014/main" id="{2ECB740C-AFD8-D8A4-DFB7-54B249CB6768}"/>
              </a:ext>
            </a:extLst>
          </p:cNvPr>
          <p:cNvCxnSpPr>
            <a:cxnSpLocks/>
            <a:stCxn id="42" idx="5"/>
            <a:endCxn id="29" idx="0"/>
          </p:cNvCxnSpPr>
          <p:nvPr/>
        </p:nvCxnSpPr>
        <p:spPr>
          <a:xfrm>
            <a:off x="5738949" y="4964373"/>
            <a:ext cx="753145" cy="452533"/>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51" name="Rectangle 50">
            <a:extLst>
              <a:ext uri="{FF2B5EF4-FFF2-40B4-BE49-F238E27FC236}">
                <a16:creationId xmlns:a16="http://schemas.microsoft.com/office/drawing/2014/main" id="{21645C56-6965-3D71-D68B-30E4E97ECB2E}"/>
              </a:ext>
            </a:extLst>
          </p:cNvPr>
          <p:cNvSpPr/>
          <p:nvPr/>
        </p:nvSpPr>
        <p:spPr>
          <a:xfrm rot="16200000">
            <a:off x="3667439" y="2712180"/>
            <a:ext cx="1981202" cy="27159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Context Layer (why?)</a:t>
            </a:r>
          </a:p>
        </p:txBody>
      </p:sp>
      <p:sp>
        <p:nvSpPr>
          <p:cNvPr id="52" name="Rectangle 51">
            <a:extLst>
              <a:ext uri="{FF2B5EF4-FFF2-40B4-BE49-F238E27FC236}">
                <a16:creationId xmlns:a16="http://schemas.microsoft.com/office/drawing/2014/main" id="{F3CA0362-9410-3A41-9691-05103A27E5FC}"/>
              </a:ext>
            </a:extLst>
          </p:cNvPr>
          <p:cNvSpPr/>
          <p:nvPr/>
        </p:nvSpPr>
        <p:spPr>
          <a:xfrm rot="16200000">
            <a:off x="3397800" y="4961668"/>
            <a:ext cx="2517770" cy="27159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Requirements Layer (what?)</a:t>
            </a:r>
          </a:p>
        </p:txBody>
      </p:sp>
      <p:cxnSp>
        <p:nvCxnSpPr>
          <p:cNvPr id="53" name="Straight Connector 52">
            <a:extLst>
              <a:ext uri="{FF2B5EF4-FFF2-40B4-BE49-F238E27FC236}">
                <a16:creationId xmlns:a16="http://schemas.microsoft.com/office/drawing/2014/main" id="{1BA1BE68-62EA-C244-D762-0E1C6258B080}"/>
              </a:ext>
            </a:extLst>
          </p:cNvPr>
          <p:cNvCxnSpPr/>
          <p:nvPr/>
        </p:nvCxnSpPr>
        <p:spPr>
          <a:xfrm>
            <a:off x="4785306" y="3831007"/>
            <a:ext cx="2660430" cy="1"/>
          </a:xfrm>
          <a:prstGeom prst="line">
            <a:avLst/>
          </a:prstGeom>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26879125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8"/>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7"/>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9"/>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3" grpId="0" animBg="1"/>
      <p:bldP spid="34" grpId="0" animBg="1"/>
      <p:bldP spid="37" grpId="0" animBg="1"/>
      <p:bldP spid="38" grpId="0" animBg="1"/>
      <p:bldP spid="39" grpId="0" animBg="1"/>
      <p:bldP spid="40" grpId="0" animBg="1"/>
      <p:bldP spid="41" grpId="0" animBg="1"/>
      <p:bldP spid="42" grpId="0" animBg="1"/>
      <p:bldP spid="43" grpId="0" animBg="1"/>
      <p:bldP spid="4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60AC-A533-65C0-68DA-060AEA3E146C}"/>
              </a:ext>
            </a:extLst>
          </p:cNvPr>
          <p:cNvSpPr>
            <a:spLocks noGrp="1"/>
          </p:cNvSpPr>
          <p:nvPr>
            <p:ph type="title"/>
          </p:nvPr>
        </p:nvSpPr>
        <p:spPr/>
        <p:txBody>
          <a:bodyPr/>
          <a:lstStyle/>
          <a:p>
            <a:r>
              <a:rPr lang="en-GB" dirty="0"/>
              <a:t>Goals</a:t>
            </a:r>
            <a:endParaRPr lang="en-SE" dirty="0"/>
          </a:p>
        </p:txBody>
      </p:sp>
      <p:sp>
        <p:nvSpPr>
          <p:cNvPr id="4" name="Date Placeholder 3">
            <a:extLst>
              <a:ext uri="{FF2B5EF4-FFF2-40B4-BE49-F238E27FC236}">
                <a16:creationId xmlns:a16="http://schemas.microsoft.com/office/drawing/2014/main" id="{0C79B8E1-002C-1604-C20C-286DF7BB85DA}"/>
              </a:ext>
            </a:extLst>
          </p:cNvPr>
          <p:cNvSpPr>
            <a:spLocks noGrp="1"/>
          </p:cNvSpPr>
          <p:nvPr>
            <p:ph type="dt" sz="half" idx="10"/>
          </p:nvPr>
        </p:nvSpPr>
        <p:spPr/>
        <p:txBody>
          <a:bodyPr/>
          <a:lstStyle/>
          <a:p>
            <a:fld id="{7F5DFE53-9953-4315-9C1D-5B17A08E44E0}" type="datetime1">
              <a:rPr lang="de-DE" smtClean="0"/>
              <a:t>11.06.2025</a:t>
            </a:fld>
            <a:endParaRPr lang="en-SE"/>
          </a:p>
        </p:txBody>
      </p:sp>
      <p:sp>
        <p:nvSpPr>
          <p:cNvPr id="5" name="Footer Placeholder 4">
            <a:extLst>
              <a:ext uri="{FF2B5EF4-FFF2-40B4-BE49-F238E27FC236}">
                <a16:creationId xmlns:a16="http://schemas.microsoft.com/office/drawing/2014/main" id="{3487DD7E-DEFF-F444-84A6-010308FE357D}"/>
              </a:ext>
            </a:extLst>
          </p:cNvPr>
          <p:cNvSpPr>
            <a:spLocks noGrp="1"/>
          </p:cNvSpPr>
          <p:nvPr>
            <p:ph type="ftr" sz="quarter" idx="11"/>
          </p:nvPr>
        </p:nvSpPr>
        <p:spPr/>
        <p:txBody>
          <a:bodyPr/>
          <a:lstStyle/>
          <a:p>
            <a:r>
              <a:rPr lang="en-US"/>
              <a:t>Requirements Engineering Fundamentals</a:t>
            </a:r>
            <a:endParaRPr lang="en-SE"/>
          </a:p>
        </p:txBody>
      </p:sp>
      <p:sp>
        <p:nvSpPr>
          <p:cNvPr id="6" name="Slide Number Placeholder 5">
            <a:extLst>
              <a:ext uri="{FF2B5EF4-FFF2-40B4-BE49-F238E27FC236}">
                <a16:creationId xmlns:a16="http://schemas.microsoft.com/office/drawing/2014/main" id="{995CBD02-7946-4C53-42C1-93634AC5210F}"/>
              </a:ext>
            </a:extLst>
          </p:cNvPr>
          <p:cNvSpPr>
            <a:spLocks noGrp="1"/>
          </p:cNvSpPr>
          <p:nvPr>
            <p:ph type="sldNum" sz="quarter" idx="12"/>
          </p:nvPr>
        </p:nvSpPr>
        <p:spPr/>
        <p:txBody>
          <a:bodyPr/>
          <a:lstStyle/>
          <a:p>
            <a:fld id="{5DE25AE5-FEAD-441B-BB85-3E3BABBF875D}" type="slidenum">
              <a:rPr lang="en-SE" smtClean="0"/>
              <a:t>4</a:t>
            </a:fld>
            <a:endParaRPr lang="en-SE"/>
          </a:p>
        </p:txBody>
      </p:sp>
      <p:grpSp>
        <p:nvGrpSpPr>
          <p:cNvPr id="7" name="Group 6">
            <a:extLst>
              <a:ext uri="{FF2B5EF4-FFF2-40B4-BE49-F238E27FC236}">
                <a16:creationId xmlns:a16="http://schemas.microsoft.com/office/drawing/2014/main" id="{70179AA8-9065-85C0-CCA0-E444A82656B0}"/>
              </a:ext>
            </a:extLst>
          </p:cNvPr>
          <p:cNvGrpSpPr/>
          <p:nvPr/>
        </p:nvGrpSpPr>
        <p:grpSpPr>
          <a:xfrm>
            <a:off x="5556000" y="2349000"/>
            <a:ext cx="1080000" cy="1080000"/>
            <a:chOff x="2692400" y="3233665"/>
            <a:chExt cx="1080000" cy="1080000"/>
          </a:xfrm>
        </p:grpSpPr>
        <p:sp>
          <p:nvSpPr>
            <p:cNvPr id="8" name="Oval 7">
              <a:extLst>
                <a:ext uri="{FF2B5EF4-FFF2-40B4-BE49-F238E27FC236}">
                  <a16:creationId xmlns:a16="http://schemas.microsoft.com/office/drawing/2014/main" id="{989A5364-6DE8-C00C-8C0F-A8398BEF5F53}"/>
                </a:ext>
              </a:extLst>
            </p:cNvPr>
            <p:cNvSpPr/>
            <p:nvPr/>
          </p:nvSpPr>
          <p:spPr>
            <a:xfrm>
              <a:off x="2692400" y="3233665"/>
              <a:ext cx="1080000" cy="1080000"/>
            </a:xfrm>
            <a:prstGeom prst="ellipse">
              <a:avLst/>
            </a:prstGeom>
            <a:solidFill>
              <a:schemeClr val="accent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Ripple with solid fill">
              <a:extLst>
                <a:ext uri="{FF2B5EF4-FFF2-40B4-BE49-F238E27FC236}">
                  <a16:creationId xmlns:a16="http://schemas.microsoft.com/office/drawing/2014/main" id="{D58F5177-3D50-52C3-C92E-2EC748838755}"/>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2775200" y="3316465"/>
              <a:ext cx="914400" cy="914400"/>
            </a:xfrm>
            <a:prstGeom prst="rect">
              <a:avLst/>
            </a:prstGeom>
          </p:spPr>
        </p:pic>
      </p:grpSp>
      <p:grpSp>
        <p:nvGrpSpPr>
          <p:cNvPr id="10" name="Group 9">
            <a:extLst>
              <a:ext uri="{FF2B5EF4-FFF2-40B4-BE49-F238E27FC236}">
                <a16:creationId xmlns:a16="http://schemas.microsoft.com/office/drawing/2014/main" id="{2D992B7C-6733-D0CC-2EF4-4E63BFB7DBB6}"/>
              </a:ext>
            </a:extLst>
          </p:cNvPr>
          <p:cNvGrpSpPr/>
          <p:nvPr/>
        </p:nvGrpSpPr>
        <p:grpSpPr>
          <a:xfrm>
            <a:off x="2209800" y="2349000"/>
            <a:ext cx="1080000" cy="1080000"/>
            <a:chOff x="2692400" y="3233665"/>
            <a:chExt cx="1080000" cy="1080000"/>
          </a:xfrm>
        </p:grpSpPr>
        <p:sp>
          <p:nvSpPr>
            <p:cNvPr id="11" name="Oval 10">
              <a:extLst>
                <a:ext uri="{FF2B5EF4-FFF2-40B4-BE49-F238E27FC236}">
                  <a16:creationId xmlns:a16="http://schemas.microsoft.com/office/drawing/2014/main" id="{1FF97F21-4D9E-A05F-21D7-2A93020834F0}"/>
                </a:ext>
              </a:extLst>
            </p:cNvPr>
            <p:cNvSpPr/>
            <p:nvPr/>
          </p:nvSpPr>
          <p:spPr>
            <a:xfrm>
              <a:off x="2692400" y="3233665"/>
              <a:ext cx="1080000" cy="1080000"/>
            </a:xfrm>
            <a:prstGeom prst="ellipse">
              <a:avLst/>
            </a:prstGeom>
            <a:solidFill>
              <a:schemeClr val="accent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descr="Atom with solid fill">
              <a:extLst>
                <a:ext uri="{FF2B5EF4-FFF2-40B4-BE49-F238E27FC236}">
                  <a16:creationId xmlns:a16="http://schemas.microsoft.com/office/drawing/2014/main" id="{43FD4085-27A0-584F-8631-9F1F6EF9F07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775200" y="3316465"/>
              <a:ext cx="914400" cy="914400"/>
            </a:xfrm>
            <a:prstGeom prst="rect">
              <a:avLst/>
            </a:prstGeom>
          </p:spPr>
        </p:pic>
      </p:grpSp>
      <p:grpSp>
        <p:nvGrpSpPr>
          <p:cNvPr id="13" name="Group 12">
            <a:extLst>
              <a:ext uri="{FF2B5EF4-FFF2-40B4-BE49-F238E27FC236}">
                <a16:creationId xmlns:a16="http://schemas.microsoft.com/office/drawing/2014/main" id="{D1002E6F-2F87-8227-A7E9-FCEB869EF352}"/>
              </a:ext>
            </a:extLst>
          </p:cNvPr>
          <p:cNvGrpSpPr/>
          <p:nvPr/>
        </p:nvGrpSpPr>
        <p:grpSpPr>
          <a:xfrm>
            <a:off x="8902200" y="2349000"/>
            <a:ext cx="1080000" cy="1080000"/>
            <a:chOff x="2692400" y="3233665"/>
            <a:chExt cx="1080000" cy="1080000"/>
          </a:xfrm>
        </p:grpSpPr>
        <p:sp>
          <p:nvSpPr>
            <p:cNvPr id="14" name="Oval 13">
              <a:extLst>
                <a:ext uri="{FF2B5EF4-FFF2-40B4-BE49-F238E27FC236}">
                  <a16:creationId xmlns:a16="http://schemas.microsoft.com/office/drawing/2014/main" id="{EAFF85AA-3D27-310B-4370-3495A231C2B3}"/>
                </a:ext>
              </a:extLst>
            </p:cNvPr>
            <p:cNvSpPr/>
            <p:nvPr/>
          </p:nvSpPr>
          <p:spPr>
            <a:xfrm>
              <a:off x="2692400" y="3233665"/>
              <a:ext cx="1080000" cy="1080000"/>
            </a:xfrm>
            <a:prstGeom prst="ellipse">
              <a:avLst/>
            </a:prstGeom>
            <a:solidFill>
              <a:schemeClr val="accent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Wrench with solid fill">
              <a:extLst>
                <a:ext uri="{FF2B5EF4-FFF2-40B4-BE49-F238E27FC236}">
                  <a16:creationId xmlns:a16="http://schemas.microsoft.com/office/drawing/2014/main" id="{FC93FE16-C917-023F-8289-76A99D8FE585}"/>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2775200" y="3316465"/>
              <a:ext cx="914400" cy="914400"/>
            </a:xfrm>
            <a:prstGeom prst="rect">
              <a:avLst/>
            </a:prstGeom>
          </p:spPr>
        </p:pic>
      </p:grpSp>
      <p:sp>
        <p:nvSpPr>
          <p:cNvPr id="16" name="TextBox 15">
            <a:extLst>
              <a:ext uri="{FF2B5EF4-FFF2-40B4-BE49-F238E27FC236}">
                <a16:creationId xmlns:a16="http://schemas.microsoft.com/office/drawing/2014/main" id="{DC08D683-57E5-2E90-4DA4-3C869A2D0200}"/>
              </a:ext>
            </a:extLst>
          </p:cNvPr>
          <p:cNvSpPr txBox="1"/>
          <p:nvPr/>
        </p:nvSpPr>
        <p:spPr>
          <a:xfrm>
            <a:off x="1307080" y="3615440"/>
            <a:ext cx="2885440" cy="1200329"/>
          </a:xfrm>
          <a:prstGeom prst="rect">
            <a:avLst/>
          </a:prstGeom>
          <a:noFill/>
        </p:spPr>
        <p:txBody>
          <a:bodyPr wrap="square" rtlCol="0">
            <a:spAutoFit/>
          </a:bodyPr>
          <a:lstStyle/>
          <a:p>
            <a:pPr algn="ctr"/>
            <a:r>
              <a:rPr lang="en-US" sz="2400" dirty="0"/>
              <a:t>Understand the </a:t>
            </a:r>
            <a:r>
              <a:rPr lang="en-US" sz="2400" b="1" dirty="0"/>
              <a:t>fundamentals</a:t>
            </a:r>
            <a:r>
              <a:rPr lang="en-US" sz="2400" dirty="0"/>
              <a:t> and </a:t>
            </a:r>
            <a:r>
              <a:rPr lang="en-US" sz="2400" b="1" dirty="0"/>
              <a:t>definitions</a:t>
            </a:r>
          </a:p>
        </p:txBody>
      </p:sp>
      <p:sp>
        <p:nvSpPr>
          <p:cNvPr id="17" name="TextBox 16">
            <a:extLst>
              <a:ext uri="{FF2B5EF4-FFF2-40B4-BE49-F238E27FC236}">
                <a16:creationId xmlns:a16="http://schemas.microsoft.com/office/drawing/2014/main" id="{06B34353-6C00-AF73-E728-AC44E94A75B5}"/>
              </a:ext>
            </a:extLst>
          </p:cNvPr>
          <p:cNvSpPr txBox="1"/>
          <p:nvPr/>
        </p:nvSpPr>
        <p:spPr>
          <a:xfrm>
            <a:off x="4653280" y="3619085"/>
            <a:ext cx="2885440" cy="1569660"/>
          </a:xfrm>
          <a:prstGeom prst="rect">
            <a:avLst/>
          </a:prstGeom>
          <a:noFill/>
        </p:spPr>
        <p:txBody>
          <a:bodyPr wrap="square" rtlCol="0">
            <a:spAutoFit/>
          </a:bodyPr>
          <a:lstStyle/>
          <a:p>
            <a:pPr algn="ctr"/>
            <a:r>
              <a:rPr lang="en-US" sz="2400" dirty="0"/>
              <a:t>Understand the </a:t>
            </a:r>
            <a:r>
              <a:rPr lang="en-US" sz="2400" b="1" dirty="0"/>
              <a:t>impact</a:t>
            </a:r>
            <a:r>
              <a:rPr lang="en-US" sz="2400" dirty="0"/>
              <a:t> of requirements engineering</a:t>
            </a:r>
          </a:p>
        </p:txBody>
      </p:sp>
      <p:sp>
        <p:nvSpPr>
          <p:cNvPr id="18" name="TextBox 17">
            <a:extLst>
              <a:ext uri="{FF2B5EF4-FFF2-40B4-BE49-F238E27FC236}">
                <a16:creationId xmlns:a16="http://schemas.microsoft.com/office/drawing/2014/main" id="{D82CBC2F-2965-880E-0292-04A944B9B8A4}"/>
              </a:ext>
            </a:extLst>
          </p:cNvPr>
          <p:cNvSpPr txBox="1"/>
          <p:nvPr/>
        </p:nvSpPr>
        <p:spPr>
          <a:xfrm>
            <a:off x="7999480" y="3619085"/>
            <a:ext cx="2885440" cy="1200329"/>
          </a:xfrm>
          <a:prstGeom prst="rect">
            <a:avLst/>
          </a:prstGeom>
          <a:noFill/>
        </p:spPr>
        <p:txBody>
          <a:bodyPr wrap="square" rtlCol="0">
            <a:spAutoFit/>
          </a:bodyPr>
          <a:lstStyle/>
          <a:p>
            <a:pPr algn="ctr"/>
            <a:r>
              <a:rPr lang="en-US" sz="2400" dirty="0"/>
              <a:t>Apply </a:t>
            </a:r>
            <a:r>
              <a:rPr lang="en-US" sz="2400" b="1" dirty="0"/>
              <a:t>basic techniques </a:t>
            </a:r>
            <a:r>
              <a:rPr lang="en-US" sz="2400" dirty="0"/>
              <a:t>to specify requirements</a:t>
            </a:r>
          </a:p>
        </p:txBody>
      </p:sp>
    </p:spTree>
    <p:extLst>
      <p:ext uri="{BB962C8B-B14F-4D97-AF65-F5344CB8AC3E}">
        <p14:creationId xmlns:p14="http://schemas.microsoft.com/office/powerpoint/2010/main" val="21079750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1EAE918-082F-5CF2-06C3-812C214C0730}"/>
              </a:ext>
            </a:extLst>
          </p:cNvPr>
          <p:cNvSpPr>
            <a:spLocks noGrp="1"/>
          </p:cNvSpPr>
          <p:nvPr>
            <p:ph type="title"/>
          </p:nvPr>
        </p:nvSpPr>
        <p:spPr/>
        <p:txBody>
          <a:bodyPr/>
          <a:lstStyle/>
          <a:p>
            <a:r>
              <a:rPr lang="en-GB" dirty="0"/>
              <a:t>Beyond Requirements Engineering</a:t>
            </a:r>
            <a:endParaRPr lang="en-SE" dirty="0"/>
          </a:p>
        </p:txBody>
      </p:sp>
      <p:sp>
        <p:nvSpPr>
          <p:cNvPr id="8" name="Text Placeholder 7">
            <a:extLst>
              <a:ext uri="{FF2B5EF4-FFF2-40B4-BE49-F238E27FC236}">
                <a16:creationId xmlns:a16="http://schemas.microsoft.com/office/drawing/2014/main" id="{F1DAC833-E977-44D6-FB1B-423557C02699}"/>
              </a:ext>
            </a:extLst>
          </p:cNvPr>
          <p:cNvSpPr>
            <a:spLocks noGrp="1"/>
          </p:cNvSpPr>
          <p:nvPr>
            <p:ph type="body" idx="1"/>
          </p:nvPr>
        </p:nvSpPr>
        <p:spPr/>
        <p:txBody>
          <a:bodyPr/>
          <a:lstStyle/>
          <a:p>
            <a:r>
              <a:rPr lang="en-GB" dirty="0"/>
              <a:t>How to continue from Requirements</a:t>
            </a:r>
            <a:endParaRPr lang="en-SE" dirty="0"/>
          </a:p>
        </p:txBody>
      </p:sp>
      <p:sp>
        <p:nvSpPr>
          <p:cNvPr id="4" name="Date Placeholder 3">
            <a:extLst>
              <a:ext uri="{FF2B5EF4-FFF2-40B4-BE49-F238E27FC236}">
                <a16:creationId xmlns:a16="http://schemas.microsoft.com/office/drawing/2014/main" id="{B57F9476-9143-8B93-E561-7A3401192859}"/>
              </a:ext>
            </a:extLst>
          </p:cNvPr>
          <p:cNvSpPr>
            <a:spLocks noGrp="1"/>
          </p:cNvSpPr>
          <p:nvPr>
            <p:ph type="dt" sz="half" idx="10"/>
          </p:nvPr>
        </p:nvSpPr>
        <p:spPr/>
        <p:txBody>
          <a:bodyPr/>
          <a:lstStyle/>
          <a:p>
            <a:fld id="{9FEAB4F8-1891-41CB-B536-9C7BA756F5B7}" type="datetime1">
              <a:rPr lang="de-DE" smtClean="0"/>
              <a:t>11.06.2025</a:t>
            </a:fld>
            <a:endParaRPr lang="en-SE"/>
          </a:p>
        </p:txBody>
      </p:sp>
      <p:sp>
        <p:nvSpPr>
          <p:cNvPr id="5" name="Footer Placeholder 4">
            <a:extLst>
              <a:ext uri="{FF2B5EF4-FFF2-40B4-BE49-F238E27FC236}">
                <a16:creationId xmlns:a16="http://schemas.microsoft.com/office/drawing/2014/main" id="{D971FC32-4592-25A0-825D-95619B82B286}"/>
              </a:ext>
            </a:extLst>
          </p:cNvPr>
          <p:cNvSpPr>
            <a:spLocks noGrp="1"/>
          </p:cNvSpPr>
          <p:nvPr>
            <p:ph type="ftr" sz="quarter" idx="11"/>
          </p:nvPr>
        </p:nvSpPr>
        <p:spPr/>
        <p:txBody>
          <a:bodyPr/>
          <a:lstStyle/>
          <a:p>
            <a:r>
              <a:rPr lang="en-US"/>
              <a:t>Requirements Engineering Fundamentals</a:t>
            </a:r>
            <a:endParaRPr lang="en-SE"/>
          </a:p>
        </p:txBody>
      </p:sp>
      <p:sp>
        <p:nvSpPr>
          <p:cNvPr id="6" name="Slide Number Placeholder 5">
            <a:extLst>
              <a:ext uri="{FF2B5EF4-FFF2-40B4-BE49-F238E27FC236}">
                <a16:creationId xmlns:a16="http://schemas.microsoft.com/office/drawing/2014/main" id="{6FCB56D0-1E11-16DF-8E4D-76A73A5802F0}"/>
              </a:ext>
            </a:extLst>
          </p:cNvPr>
          <p:cNvSpPr>
            <a:spLocks noGrp="1"/>
          </p:cNvSpPr>
          <p:nvPr>
            <p:ph type="sldNum" sz="quarter" idx="12"/>
          </p:nvPr>
        </p:nvSpPr>
        <p:spPr/>
        <p:txBody>
          <a:bodyPr/>
          <a:lstStyle/>
          <a:p>
            <a:fld id="{5DE25AE5-FEAD-441B-BB85-3E3BABBF875D}" type="slidenum">
              <a:rPr lang="en-SE" smtClean="0"/>
              <a:t>40</a:t>
            </a:fld>
            <a:endParaRPr lang="en-SE"/>
          </a:p>
        </p:txBody>
      </p:sp>
    </p:spTree>
    <p:extLst>
      <p:ext uri="{BB962C8B-B14F-4D97-AF65-F5344CB8AC3E}">
        <p14:creationId xmlns:p14="http://schemas.microsoft.com/office/powerpoint/2010/main" val="10405860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5BB664D-6D97-6894-E83C-0642EA9C4559}"/>
              </a:ext>
            </a:extLst>
          </p:cNvPr>
          <p:cNvSpPr>
            <a:spLocks noGrp="1"/>
          </p:cNvSpPr>
          <p:nvPr>
            <p:ph type="title"/>
          </p:nvPr>
        </p:nvSpPr>
        <p:spPr/>
        <p:txBody>
          <a:bodyPr/>
          <a:lstStyle/>
          <a:p>
            <a:r>
              <a:rPr lang="en-GB" dirty="0"/>
              <a:t>Using Requirements</a:t>
            </a:r>
            <a:endParaRPr lang="en-SE" dirty="0"/>
          </a:p>
        </p:txBody>
      </p:sp>
      <p:sp>
        <p:nvSpPr>
          <p:cNvPr id="4" name="Date Placeholder 3">
            <a:extLst>
              <a:ext uri="{FF2B5EF4-FFF2-40B4-BE49-F238E27FC236}">
                <a16:creationId xmlns:a16="http://schemas.microsoft.com/office/drawing/2014/main" id="{FFAF687D-A6B8-88BC-F546-82D4DACFCEBD}"/>
              </a:ext>
            </a:extLst>
          </p:cNvPr>
          <p:cNvSpPr>
            <a:spLocks noGrp="1"/>
          </p:cNvSpPr>
          <p:nvPr>
            <p:ph type="dt" sz="half" idx="10"/>
          </p:nvPr>
        </p:nvSpPr>
        <p:spPr/>
        <p:txBody>
          <a:bodyPr/>
          <a:lstStyle/>
          <a:p>
            <a:fld id="{85945A12-550C-4BF2-937D-A5B970E48882}" type="datetime1">
              <a:rPr lang="de-DE" smtClean="0"/>
              <a:t>11.06.2025</a:t>
            </a:fld>
            <a:endParaRPr lang="en-SE"/>
          </a:p>
        </p:txBody>
      </p:sp>
      <p:sp>
        <p:nvSpPr>
          <p:cNvPr id="5" name="Footer Placeholder 4">
            <a:extLst>
              <a:ext uri="{FF2B5EF4-FFF2-40B4-BE49-F238E27FC236}">
                <a16:creationId xmlns:a16="http://schemas.microsoft.com/office/drawing/2014/main" id="{1D0F2E44-6538-0D44-F591-39ED5F8DDD48}"/>
              </a:ext>
            </a:extLst>
          </p:cNvPr>
          <p:cNvSpPr>
            <a:spLocks noGrp="1"/>
          </p:cNvSpPr>
          <p:nvPr>
            <p:ph type="ftr" sz="quarter" idx="11"/>
          </p:nvPr>
        </p:nvSpPr>
        <p:spPr/>
        <p:txBody>
          <a:bodyPr/>
          <a:lstStyle/>
          <a:p>
            <a:r>
              <a:rPr lang="en-US"/>
              <a:t>Requirements Engineering Fundamentals</a:t>
            </a:r>
            <a:endParaRPr lang="en-SE"/>
          </a:p>
        </p:txBody>
      </p:sp>
      <p:sp>
        <p:nvSpPr>
          <p:cNvPr id="6" name="Slide Number Placeholder 5">
            <a:extLst>
              <a:ext uri="{FF2B5EF4-FFF2-40B4-BE49-F238E27FC236}">
                <a16:creationId xmlns:a16="http://schemas.microsoft.com/office/drawing/2014/main" id="{FA8A1A75-D4E7-9156-D212-D9D86D1FFB21}"/>
              </a:ext>
            </a:extLst>
          </p:cNvPr>
          <p:cNvSpPr>
            <a:spLocks noGrp="1"/>
          </p:cNvSpPr>
          <p:nvPr>
            <p:ph type="sldNum" sz="quarter" idx="12"/>
          </p:nvPr>
        </p:nvSpPr>
        <p:spPr/>
        <p:txBody>
          <a:bodyPr/>
          <a:lstStyle/>
          <a:p>
            <a:fld id="{5DE25AE5-FEAD-441B-BB85-3E3BABBF875D}" type="slidenum">
              <a:rPr lang="en-SE" smtClean="0"/>
              <a:t>41</a:t>
            </a:fld>
            <a:endParaRPr lang="en-SE"/>
          </a:p>
        </p:txBody>
      </p:sp>
      <p:grpSp>
        <p:nvGrpSpPr>
          <p:cNvPr id="9" name="Group 8">
            <a:extLst>
              <a:ext uri="{FF2B5EF4-FFF2-40B4-BE49-F238E27FC236}">
                <a16:creationId xmlns:a16="http://schemas.microsoft.com/office/drawing/2014/main" id="{4DFA7790-0D90-86E1-AA6F-194547CEE57D}"/>
              </a:ext>
            </a:extLst>
          </p:cNvPr>
          <p:cNvGrpSpPr/>
          <p:nvPr/>
        </p:nvGrpSpPr>
        <p:grpSpPr>
          <a:xfrm>
            <a:off x="2111553" y="2657594"/>
            <a:ext cx="3308972" cy="757199"/>
            <a:chOff x="1690286" y="5533983"/>
            <a:chExt cx="3308972" cy="757199"/>
          </a:xfrm>
        </p:grpSpPr>
        <p:sp>
          <p:nvSpPr>
            <p:cNvPr id="10" name="Rectangle 9">
              <a:extLst>
                <a:ext uri="{FF2B5EF4-FFF2-40B4-BE49-F238E27FC236}">
                  <a16:creationId xmlns:a16="http://schemas.microsoft.com/office/drawing/2014/main" id="{62990CC5-CC7C-8B72-964F-DD3E2C544277}"/>
                </a:ext>
              </a:extLst>
            </p:cNvPr>
            <p:cNvSpPr/>
            <p:nvPr/>
          </p:nvSpPr>
          <p:spPr>
            <a:xfrm>
              <a:off x="3158735" y="5533983"/>
              <a:ext cx="1840523" cy="757199"/>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System</a:t>
              </a:r>
            </a:p>
            <a:p>
              <a:pPr algn="ctr"/>
              <a:r>
                <a:rPr lang="en-US" dirty="0"/>
                <a:t>(</a:t>
              </a:r>
              <a:r>
                <a:rPr lang="en-US" b="1" dirty="0"/>
                <a:t>black-box view</a:t>
              </a:r>
              <a:r>
                <a:rPr lang="en-US" dirty="0"/>
                <a:t>)</a:t>
              </a:r>
            </a:p>
          </p:txBody>
        </p:sp>
        <p:pic>
          <p:nvPicPr>
            <p:cNvPr id="11" name="Graphic 10" descr="User with solid fill">
              <a:extLst>
                <a:ext uri="{FF2B5EF4-FFF2-40B4-BE49-F238E27FC236}">
                  <a16:creationId xmlns:a16="http://schemas.microsoft.com/office/drawing/2014/main" id="{7ACFA44A-3860-D7CB-718F-99A9D9FCF0B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90286" y="5533983"/>
              <a:ext cx="757199" cy="757199"/>
            </a:xfrm>
            <a:prstGeom prst="rect">
              <a:avLst/>
            </a:prstGeom>
          </p:spPr>
        </p:pic>
        <p:cxnSp>
          <p:nvCxnSpPr>
            <p:cNvPr id="12" name="Straight Arrow Connector 11">
              <a:extLst>
                <a:ext uri="{FF2B5EF4-FFF2-40B4-BE49-F238E27FC236}">
                  <a16:creationId xmlns:a16="http://schemas.microsoft.com/office/drawing/2014/main" id="{0B96A9C3-E22A-5BB9-8EA0-9E8C1B4C9FAC}"/>
                </a:ext>
              </a:extLst>
            </p:cNvPr>
            <p:cNvCxnSpPr>
              <a:stCxn id="11" idx="3"/>
              <a:endCxn id="10" idx="1"/>
            </p:cNvCxnSpPr>
            <p:nvPr/>
          </p:nvCxnSpPr>
          <p:spPr>
            <a:xfrm>
              <a:off x="2447485" y="5912583"/>
              <a:ext cx="711250" cy="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6375766A-EF57-14B0-2C68-7F286EA750B4}"/>
              </a:ext>
            </a:extLst>
          </p:cNvPr>
          <p:cNvGrpSpPr/>
          <p:nvPr/>
        </p:nvGrpSpPr>
        <p:grpSpPr>
          <a:xfrm>
            <a:off x="2111553" y="4573017"/>
            <a:ext cx="3308972" cy="757199"/>
            <a:chOff x="7382353" y="5528141"/>
            <a:chExt cx="3308972" cy="757199"/>
          </a:xfrm>
        </p:grpSpPr>
        <p:pic>
          <p:nvPicPr>
            <p:cNvPr id="14" name="Graphic 13" descr="User with solid fill">
              <a:extLst>
                <a:ext uri="{FF2B5EF4-FFF2-40B4-BE49-F238E27FC236}">
                  <a16:creationId xmlns:a16="http://schemas.microsoft.com/office/drawing/2014/main" id="{99DE88D2-0086-0E97-CC50-7EEC0ACA75B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82353" y="5528141"/>
              <a:ext cx="757199" cy="757199"/>
            </a:xfrm>
            <a:prstGeom prst="rect">
              <a:avLst/>
            </a:prstGeom>
          </p:spPr>
        </p:pic>
        <p:cxnSp>
          <p:nvCxnSpPr>
            <p:cNvPr id="15" name="Straight Arrow Connector 14">
              <a:extLst>
                <a:ext uri="{FF2B5EF4-FFF2-40B4-BE49-F238E27FC236}">
                  <a16:creationId xmlns:a16="http://schemas.microsoft.com/office/drawing/2014/main" id="{B90D594B-78DD-521B-51EA-B783DBE64D19}"/>
                </a:ext>
              </a:extLst>
            </p:cNvPr>
            <p:cNvCxnSpPr>
              <a:stCxn id="14" idx="3"/>
              <a:endCxn id="27" idx="1"/>
            </p:cNvCxnSpPr>
            <p:nvPr/>
          </p:nvCxnSpPr>
          <p:spPr>
            <a:xfrm>
              <a:off x="8139552" y="5906741"/>
              <a:ext cx="711250" cy="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BD4B7843-144E-877C-353B-FFFD91DFF451}"/>
                </a:ext>
              </a:extLst>
            </p:cNvPr>
            <p:cNvSpPr/>
            <p:nvPr/>
          </p:nvSpPr>
          <p:spPr>
            <a:xfrm>
              <a:off x="8923020" y="5607145"/>
              <a:ext cx="411480" cy="266163"/>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iamond 16">
              <a:extLst>
                <a:ext uri="{FF2B5EF4-FFF2-40B4-BE49-F238E27FC236}">
                  <a16:creationId xmlns:a16="http://schemas.microsoft.com/office/drawing/2014/main" id="{2E8AE565-5ABF-8385-F62F-F640830AF509}"/>
                </a:ext>
              </a:extLst>
            </p:cNvPr>
            <p:cNvSpPr/>
            <p:nvPr/>
          </p:nvSpPr>
          <p:spPr>
            <a:xfrm>
              <a:off x="9620141" y="5632226"/>
              <a:ext cx="216000" cy="216000"/>
            </a:xfrm>
            <a:prstGeom prst="diamond">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F7F256A7-1A1E-B38F-ADA6-6E1DAE2303C4}"/>
                </a:ext>
              </a:extLst>
            </p:cNvPr>
            <p:cNvCxnSpPr>
              <a:stCxn id="16" idx="3"/>
              <a:endCxn id="17" idx="1"/>
            </p:cNvCxnSpPr>
            <p:nvPr/>
          </p:nvCxnSpPr>
          <p:spPr>
            <a:xfrm flipV="1">
              <a:off x="9334500" y="5740226"/>
              <a:ext cx="285641" cy="1"/>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C43CCAB9-1B9C-DAD7-275D-8AF6855F0E12}"/>
                </a:ext>
              </a:extLst>
            </p:cNvPr>
            <p:cNvSpPr/>
            <p:nvPr/>
          </p:nvSpPr>
          <p:spPr>
            <a:xfrm>
              <a:off x="9522401" y="5933701"/>
              <a:ext cx="411480" cy="266163"/>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22D69C2-ACA6-A3D2-7439-84F2838014F5}"/>
                </a:ext>
              </a:extLst>
            </p:cNvPr>
            <p:cNvSpPr/>
            <p:nvPr/>
          </p:nvSpPr>
          <p:spPr>
            <a:xfrm>
              <a:off x="10121782" y="5607081"/>
              <a:ext cx="411480" cy="266163"/>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iamond 20">
              <a:extLst>
                <a:ext uri="{FF2B5EF4-FFF2-40B4-BE49-F238E27FC236}">
                  <a16:creationId xmlns:a16="http://schemas.microsoft.com/office/drawing/2014/main" id="{E5A93557-695A-E712-F4B3-8594CA287BD9}"/>
                </a:ext>
              </a:extLst>
            </p:cNvPr>
            <p:cNvSpPr/>
            <p:nvPr/>
          </p:nvSpPr>
          <p:spPr>
            <a:xfrm>
              <a:off x="10219522" y="5960151"/>
              <a:ext cx="216000" cy="216000"/>
            </a:xfrm>
            <a:prstGeom prst="diamond">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91AB11F3-2F65-84A0-7D92-CBA8BDAFADA3}"/>
                </a:ext>
              </a:extLst>
            </p:cNvPr>
            <p:cNvCxnSpPr>
              <a:cxnSpLocks/>
              <a:stCxn id="17" idx="3"/>
              <a:endCxn id="20" idx="1"/>
            </p:cNvCxnSpPr>
            <p:nvPr/>
          </p:nvCxnSpPr>
          <p:spPr>
            <a:xfrm flipV="1">
              <a:off x="9836141" y="5740163"/>
              <a:ext cx="285641" cy="63"/>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3EF9C9A-A366-F134-E8D5-07C1C2E8C8FC}"/>
                </a:ext>
              </a:extLst>
            </p:cNvPr>
            <p:cNvCxnSpPr>
              <a:cxnSpLocks/>
              <a:stCxn id="17" idx="2"/>
              <a:endCxn id="19" idx="0"/>
            </p:cNvCxnSpPr>
            <p:nvPr/>
          </p:nvCxnSpPr>
          <p:spPr>
            <a:xfrm>
              <a:off x="9728141" y="5848226"/>
              <a:ext cx="0" cy="85475"/>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9F6924C-54E9-5CB2-2843-2A7DB44166CB}"/>
                </a:ext>
              </a:extLst>
            </p:cNvPr>
            <p:cNvCxnSpPr>
              <a:cxnSpLocks/>
              <a:stCxn id="20" idx="2"/>
              <a:endCxn id="21" idx="0"/>
            </p:cNvCxnSpPr>
            <p:nvPr/>
          </p:nvCxnSpPr>
          <p:spPr>
            <a:xfrm>
              <a:off x="10327522" y="5873244"/>
              <a:ext cx="0" cy="86907"/>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E515DB5-C0E9-D605-4C2E-6EB20659399C}"/>
                </a:ext>
              </a:extLst>
            </p:cNvPr>
            <p:cNvCxnSpPr>
              <a:cxnSpLocks/>
              <a:stCxn id="21" idx="1"/>
              <a:endCxn id="19" idx="3"/>
            </p:cNvCxnSpPr>
            <p:nvPr/>
          </p:nvCxnSpPr>
          <p:spPr>
            <a:xfrm flipH="1" flipV="1">
              <a:off x="9933881" y="6066783"/>
              <a:ext cx="285641" cy="1368"/>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51">
              <a:extLst>
                <a:ext uri="{FF2B5EF4-FFF2-40B4-BE49-F238E27FC236}">
                  <a16:creationId xmlns:a16="http://schemas.microsoft.com/office/drawing/2014/main" id="{0360BF8A-66C2-C2E8-BE51-F44BB017B87B}"/>
                </a:ext>
              </a:extLst>
            </p:cNvPr>
            <p:cNvCxnSpPr>
              <a:cxnSpLocks/>
              <a:stCxn id="19" idx="1"/>
              <a:endCxn id="16" idx="2"/>
            </p:cNvCxnSpPr>
            <p:nvPr/>
          </p:nvCxnSpPr>
          <p:spPr>
            <a:xfrm rot="10800000">
              <a:off x="9128761" y="5873309"/>
              <a:ext cx="393641" cy="193475"/>
            </a:xfrm>
            <a:prstGeom prst="bentConnector2">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A536FB41-4B0E-6D44-E3BD-C0CAEAD66C42}"/>
                </a:ext>
              </a:extLst>
            </p:cNvPr>
            <p:cNvSpPr/>
            <p:nvPr/>
          </p:nvSpPr>
          <p:spPr>
            <a:xfrm>
              <a:off x="8850802" y="5528141"/>
              <a:ext cx="1840523" cy="757199"/>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System</a:t>
              </a:r>
            </a:p>
            <a:p>
              <a:pPr algn="ctr"/>
              <a:r>
                <a:rPr lang="en-US" dirty="0">
                  <a:solidFill>
                    <a:schemeClr val="tx1"/>
                  </a:solidFill>
                </a:rPr>
                <a:t>(</a:t>
              </a:r>
              <a:r>
                <a:rPr lang="en-US" b="1" dirty="0">
                  <a:solidFill>
                    <a:schemeClr val="tx1"/>
                  </a:solidFill>
                </a:rPr>
                <a:t>glass-box view</a:t>
              </a:r>
              <a:r>
                <a:rPr lang="en-US" dirty="0">
                  <a:solidFill>
                    <a:schemeClr val="tx1"/>
                  </a:solidFill>
                </a:rPr>
                <a:t>)</a:t>
              </a:r>
            </a:p>
          </p:txBody>
        </p:sp>
      </p:grpSp>
      <p:sp>
        <p:nvSpPr>
          <p:cNvPr id="28" name="Rectangle 27">
            <a:extLst>
              <a:ext uri="{FF2B5EF4-FFF2-40B4-BE49-F238E27FC236}">
                <a16:creationId xmlns:a16="http://schemas.microsoft.com/office/drawing/2014/main" id="{C8CBD847-F8B3-1142-99BD-36F48C39867E}"/>
              </a:ext>
            </a:extLst>
          </p:cNvPr>
          <p:cNvSpPr/>
          <p:nvPr/>
        </p:nvSpPr>
        <p:spPr>
          <a:xfrm rot="16200000">
            <a:off x="96835" y="2805428"/>
            <a:ext cx="2197101" cy="40983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Requirements Layer (what?)</a:t>
            </a:r>
          </a:p>
        </p:txBody>
      </p:sp>
      <p:sp>
        <p:nvSpPr>
          <p:cNvPr id="29" name="Rectangle 28">
            <a:extLst>
              <a:ext uri="{FF2B5EF4-FFF2-40B4-BE49-F238E27FC236}">
                <a16:creationId xmlns:a16="http://schemas.microsoft.com/office/drawing/2014/main" id="{EA9FA3C9-B5C9-67D5-31A0-22D423BEF643}"/>
              </a:ext>
            </a:extLst>
          </p:cNvPr>
          <p:cNvSpPr/>
          <p:nvPr/>
        </p:nvSpPr>
        <p:spPr>
          <a:xfrm rot="16200000">
            <a:off x="531829" y="4565984"/>
            <a:ext cx="1325564" cy="411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System Layer (how?)</a:t>
            </a:r>
          </a:p>
        </p:txBody>
      </p:sp>
      <p:cxnSp>
        <p:nvCxnSpPr>
          <p:cNvPr id="30" name="Straight Arrow Connector 29">
            <a:extLst>
              <a:ext uri="{FF2B5EF4-FFF2-40B4-BE49-F238E27FC236}">
                <a16:creationId xmlns:a16="http://schemas.microsoft.com/office/drawing/2014/main" id="{C1696FBC-84BC-CCD4-C4EA-115DB507CF9E}"/>
              </a:ext>
            </a:extLst>
          </p:cNvPr>
          <p:cNvCxnSpPr>
            <a:cxnSpLocks/>
          </p:cNvCxnSpPr>
          <p:nvPr/>
        </p:nvCxnSpPr>
        <p:spPr>
          <a:xfrm flipV="1">
            <a:off x="4457341" y="3645794"/>
            <a:ext cx="0" cy="726301"/>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A31A071C-2D9B-B458-B5B8-85A1DE3F6E1C}"/>
              </a:ext>
            </a:extLst>
          </p:cNvPr>
          <p:cNvPicPr>
            <a:picLocks noChangeAspect="1"/>
          </p:cNvPicPr>
          <p:nvPr/>
        </p:nvPicPr>
        <p:blipFill>
          <a:blip r:embed="rId5"/>
          <a:stretch>
            <a:fillRect/>
          </a:stretch>
        </p:blipFill>
        <p:spPr>
          <a:xfrm>
            <a:off x="6637037" y="2925929"/>
            <a:ext cx="4465816" cy="1647088"/>
          </a:xfrm>
          <a:prstGeom prst="rect">
            <a:avLst/>
          </a:prstGeom>
        </p:spPr>
      </p:pic>
      <p:sp>
        <p:nvSpPr>
          <p:cNvPr id="8" name="Rectangle 7">
            <a:extLst>
              <a:ext uri="{FF2B5EF4-FFF2-40B4-BE49-F238E27FC236}">
                <a16:creationId xmlns:a16="http://schemas.microsoft.com/office/drawing/2014/main" id="{3F9DE366-552A-5ACE-EE46-7255EAA8F62C}"/>
              </a:ext>
            </a:extLst>
          </p:cNvPr>
          <p:cNvSpPr/>
          <p:nvPr/>
        </p:nvSpPr>
        <p:spPr>
          <a:xfrm>
            <a:off x="6761285" y="3418907"/>
            <a:ext cx="1849315" cy="518746"/>
          </a:xfrm>
          <a:prstGeom prst="rect">
            <a:avLst/>
          </a:prstGeom>
          <a:noFill/>
          <a:ln w="285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31" name="Rectangle 30">
            <a:extLst>
              <a:ext uri="{FF2B5EF4-FFF2-40B4-BE49-F238E27FC236}">
                <a16:creationId xmlns:a16="http://schemas.microsoft.com/office/drawing/2014/main" id="{1B6BC248-619E-7810-1128-CA24297C38FD}"/>
              </a:ext>
            </a:extLst>
          </p:cNvPr>
          <p:cNvSpPr/>
          <p:nvPr/>
        </p:nvSpPr>
        <p:spPr>
          <a:xfrm>
            <a:off x="8869945" y="3937653"/>
            <a:ext cx="1849315" cy="518746"/>
          </a:xfrm>
          <a:prstGeom prst="rect">
            <a:avLst/>
          </a:prstGeom>
          <a:noFill/>
          <a:ln w="285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cxnSp>
        <p:nvCxnSpPr>
          <p:cNvPr id="33" name="Connector: Curved 32">
            <a:extLst>
              <a:ext uri="{FF2B5EF4-FFF2-40B4-BE49-F238E27FC236}">
                <a16:creationId xmlns:a16="http://schemas.microsoft.com/office/drawing/2014/main" id="{F7C47A6C-F076-9034-EA28-7A76A557340B}"/>
              </a:ext>
            </a:extLst>
          </p:cNvPr>
          <p:cNvCxnSpPr>
            <a:cxnSpLocks/>
            <a:stCxn id="8" idx="1"/>
            <a:endCxn id="10" idx="2"/>
          </p:cNvCxnSpPr>
          <p:nvPr/>
        </p:nvCxnSpPr>
        <p:spPr>
          <a:xfrm rot="10800000">
            <a:off x="4500265" y="3414794"/>
            <a:ext cx="2261021" cy="263487"/>
          </a:xfrm>
          <a:prstGeom prst="curvedConnector2">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cxnSp>
        <p:nvCxnSpPr>
          <p:cNvPr id="34" name="Connector: Curved 33">
            <a:extLst>
              <a:ext uri="{FF2B5EF4-FFF2-40B4-BE49-F238E27FC236}">
                <a16:creationId xmlns:a16="http://schemas.microsoft.com/office/drawing/2014/main" id="{6826BCE8-104D-1E96-F24B-727088736791}"/>
              </a:ext>
            </a:extLst>
          </p:cNvPr>
          <p:cNvCxnSpPr>
            <a:cxnSpLocks/>
            <a:stCxn id="31" idx="2"/>
            <a:endCxn id="27" idx="3"/>
          </p:cNvCxnSpPr>
          <p:nvPr/>
        </p:nvCxnSpPr>
        <p:spPr>
          <a:xfrm rot="5400000">
            <a:off x="7359955" y="2516969"/>
            <a:ext cx="495218" cy="4374078"/>
          </a:xfrm>
          <a:prstGeom prst="curvedConnector2">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64520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B594A-45A5-119A-63D6-D802700C332F}"/>
              </a:ext>
            </a:extLst>
          </p:cNvPr>
          <p:cNvSpPr>
            <a:spLocks noGrp="1"/>
          </p:cNvSpPr>
          <p:nvPr>
            <p:ph type="title"/>
          </p:nvPr>
        </p:nvSpPr>
        <p:spPr/>
        <p:txBody>
          <a:bodyPr/>
          <a:lstStyle/>
          <a:p>
            <a:r>
              <a:rPr lang="en-GB" dirty="0"/>
              <a:t>Concluding Thoughts</a:t>
            </a:r>
            <a:endParaRPr lang="en-SE" dirty="0"/>
          </a:p>
        </p:txBody>
      </p:sp>
      <p:sp>
        <p:nvSpPr>
          <p:cNvPr id="4" name="Date Placeholder 3">
            <a:extLst>
              <a:ext uri="{FF2B5EF4-FFF2-40B4-BE49-F238E27FC236}">
                <a16:creationId xmlns:a16="http://schemas.microsoft.com/office/drawing/2014/main" id="{09FCE61D-1783-D2F6-ED8B-C2571F62303F}"/>
              </a:ext>
            </a:extLst>
          </p:cNvPr>
          <p:cNvSpPr>
            <a:spLocks noGrp="1"/>
          </p:cNvSpPr>
          <p:nvPr>
            <p:ph type="dt" sz="half" idx="10"/>
          </p:nvPr>
        </p:nvSpPr>
        <p:spPr/>
        <p:txBody>
          <a:bodyPr/>
          <a:lstStyle/>
          <a:p>
            <a:fld id="{53C2963A-1DF8-4DEE-875E-9B635A5E7412}" type="datetime1">
              <a:rPr lang="de-DE" smtClean="0"/>
              <a:t>11.06.2025</a:t>
            </a:fld>
            <a:endParaRPr lang="en-SE"/>
          </a:p>
        </p:txBody>
      </p:sp>
      <p:sp>
        <p:nvSpPr>
          <p:cNvPr id="5" name="Footer Placeholder 4">
            <a:extLst>
              <a:ext uri="{FF2B5EF4-FFF2-40B4-BE49-F238E27FC236}">
                <a16:creationId xmlns:a16="http://schemas.microsoft.com/office/drawing/2014/main" id="{D448D350-3896-5ECF-9DF3-4D43DEA8DBA1}"/>
              </a:ext>
            </a:extLst>
          </p:cNvPr>
          <p:cNvSpPr>
            <a:spLocks noGrp="1"/>
          </p:cNvSpPr>
          <p:nvPr>
            <p:ph type="ftr" sz="quarter" idx="11"/>
          </p:nvPr>
        </p:nvSpPr>
        <p:spPr/>
        <p:txBody>
          <a:bodyPr/>
          <a:lstStyle/>
          <a:p>
            <a:r>
              <a:rPr lang="en-US"/>
              <a:t>Requirements Engineering Fundamentals</a:t>
            </a:r>
            <a:endParaRPr lang="en-SE"/>
          </a:p>
        </p:txBody>
      </p:sp>
      <p:sp>
        <p:nvSpPr>
          <p:cNvPr id="6" name="Slide Number Placeholder 5">
            <a:extLst>
              <a:ext uri="{FF2B5EF4-FFF2-40B4-BE49-F238E27FC236}">
                <a16:creationId xmlns:a16="http://schemas.microsoft.com/office/drawing/2014/main" id="{5DC79C21-D54C-0199-09E3-F5F685B77807}"/>
              </a:ext>
            </a:extLst>
          </p:cNvPr>
          <p:cNvSpPr>
            <a:spLocks noGrp="1"/>
          </p:cNvSpPr>
          <p:nvPr>
            <p:ph type="sldNum" sz="quarter" idx="12"/>
          </p:nvPr>
        </p:nvSpPr>
        <p:spPr/>
        <p:txBody>
          <a:bodyPr/>
          <a:lstStyle/>
          <a:p>
            <a:fld id="{5DE25AE5-FEAD-441B-BB85-3E3BABBF875D}" type="slidenum">
              <a:rPr lang="en-SE" smtClean="0"/>
              <a:t>42</a:t>
            </a:fld>
            <a:endParaRPr lang="en-SE"/>
          </a:p>
        </p:txBody>
      </p:sp>
      <p:grpSp>
        <p:nvGrpSpPr>
          <p:cNvPr id="7" name="Group 6">
            <a:extLst>
              <a:ext uri="{FF2B5EF4-FFF2-40B4-BE49-F238E27FC236}">
                <a16:creationId xmlns:a16="http://schemas.microsoft.com/office/drawing/2014/main" id="{FB2F5640-17FC-C65C-F5D6-E0AFE9C82B53}"/>
              </a:ext>
            </a:extLst>
          </p:cNvPr>
          <p:cNvGrpSpPr/>
          <p:nvPr/>
        </p:nvGrpSpPr>
        <p:grpSpPr>
          <a:xfrm>
            <a:off x="5556000" y="2349000"/>
            <a:ext cx="1080000" cy="1080000"/>
            <a:chOff x="2692400" y="3233665"/>
            <a:chExt cx="1080000" cy="1080000"/>
          </a:xfrm>
        </p:grpSpPr>
        <p:sp>
          <p:nvSpPr>
            <p:cNvPr id="8" name="Oval 7">
              <a:extLst>
                <a:ext uri="{FF2B5EF4-FFF2-40B4-BE49-F238E27FC236}">
                  <a16:creationId xmlns:a16="http://schemas.microsoft.com/office/drawing/2014/main" id="{AC05598F-B32C-E1A9-83A3-A7B2F3569DF5}"/>
                </a:ext>
              </a:extLst>
            </p:cNvPr>
            <p:cNvSpPr/>
            <p:nvPr/>
          </p:nvSpPr>
          <p:spPr>
            <a:xfrm>
              <a:off x="2692400" y="3233665"/>
              <a:ext cx="1080000" cy="1080000"/>
            </a:xfrm>
            <a:prstGeom prst="ellipse">
              <a:avLst/>
            </a:prstGeom>
            <a:solidFill>
              <a:schemeClr val="tx2">
                <a:lumMod val="25000"/>
                <a:lumOff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Recycle with solid fill">
              <a:extLst>
                <a:ext uri="{FF2B5EF4-FFF2-40B4-BE49-F238E27FC236}">
                  <a16:creationId xmlns:a16="http://schemas.microsoft.com/office/drawing/2014/main" id="{C57F0440-F709-4FB0-EECB-537CC5852A3C}"/>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2775200" y="3316465"/>
              <a:ext cx="914400" cy="914400"/>
            </a:xfrm>
            <a:prstGeom prst="rect">
              <a:avLst/>
            </a:prstGeom>
          </p:spPr>
        </p:pic>
      </p:grpSp>
      <p:grpSp>
        <p:nvGrpSpPr>
          <p:cNvPr id="10" name="Group 9">
            <a:extLst>
              <a:ext uri="{FF2B5EF4-FFF2-40B4-BE49-F238E27FC236}">
                <a16:creationId xmlns:a16="http://schemas.microsoft.com/office/drawing/2014/main" id="{0E86FB79-20DD-2DC2-CCD8-BF0D677709F0}"/>
              </a:ext>
            </a:extLst>
          </p:cNvPr>
          <p:cNvGrpSpPr/>
          <p:nvPr/>
        </p:nvGrpSpPr>
        <p:grpSpPr>
          <a:xfrm>
            <a:off x="2209800" y="2349000"/>
            <a:ext cx="1080000" cy="1080000"/>
            <a:chOff x="2692400" y="3233665"/>
            <a:chExt cx="1080000" cy="1080000"/>
          </a:xfrm>
        </p:grpSpPr>
        <p:sp>
          <p:nvSpPr>
            <p:cNvPr id="11" name="Oval 10">
              <a:extLst>
                <a:ext uri="{FF2B5EF4-FFF2-40B4-BE49-F238E27FC236}">
                  <a16:creationId xmlns:a16="http://schemas.microsoft.com/office/drawing/2014/main" id="{067B0AC7-0B47-DE4B-3701-1D84CF6C78A2}"/>
                </a:ext>
              </a:extLst>
            </p:cNvPr>
            <p:cNvSpPr/>
            <p:nvPr/>
          </p:nvSpPr>
          <p:spPr>
            <a:xfrm>
              <a:off x="2692400" y="3233665"/>
              <a:ext cx="1080000" cy="1080000"/>
            </a:xfrm>
            <a:prstGeom prst="ellipse">
              <a:avLst/>
            </a:prstGeom>
            <a:solidFill>
              <a:schemeClr val="tx2">
                <a:lumMod val="25000"/>
                <a:lumOff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descr="Mannequin with solid fill">
              <a:extLst>
                <a:ext uri="{FF2B5EF4-FFF2-40B4-BE49-F238E27FC236}">
                  <a16:creationId xmlns:a16="http://schemas.microsoft.com/office/drawing/2014/main" id="{E8423269-5B6C-776B-5936-30DD3696D137}"/>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2775200" y="3316465"/>
              <a:ext cx="914400" cy="914400"/>
            </a:xfrm>
            <a:prstGeom prst="rect">
              <a:avLst/>
            </a:prstGeom>
          </p:spPr>
        </p:pic>
      </p:grpSp>
      <p:grpSp>
        <p:nvGrpSpPr>
          <p:cNvPr id="13" name="Group 12">
            <a:extLst>
              <a:ext uri="{FF2B5EF4-FFF2-40B4-BE49-F238E27FC236}">
                <a16:creationId xmlns:a16="http://schemas.microsoft.com/office/drawing/2014/main" id="{76B02E52-DBD3-9814-7AAE-2027782DF60C}"/>
              </a:ext>
            </a:extLst>
          </p:cNvPr>
          <p:cNvGrpSpPr/>
          <p:nvPr/>
        </p:nvGrpSpPr>
        <p:grpSpPr>
          <a:xfrm>
            <a:off x="8902200" y="2349000"/>
            <a:ext cx="1080000" cy="1080000"/>
            <a:chOff x="2692400" y="3233665"/>
            <a:chExt cx="1080000" cy="1080000"/>
          </a:xfrm>
        </p:grpSpPr>
        <p:sp>
          <p:nvSpPr>
            <p:cNvPr id="14" name="Oval 13">
              <a:extLst>
                <a:ext uri="{FF2B5EF4-FFF2-40B4-BE49-F238E27FC236}">
                  <a16:creationId xmlns:a16="http://schemas.microsoft.com/office/drawing/2014/main" id="{9B5FA3CC-0606-9494-569B-4F27FFC255C3}"/>
                </a:ext>
              </a:extLst>
            </p:cNvPr>
            <p:cNvSpPr/>
            <p:nvPr/>
          </p:nvSpPr>
          <p:spPr>
            <a:xfrm>
              <a:off x="2692400" y="3233665"/>
              <a:ext cx="1080000" cy="1080000"/>
            </a:xfrm>
            <a:prstGeom prst="ellipse">
              <a:avLst/>
            </a:prstGeom>
            <a:solidFill>
              <a:schemeClr val="tx2">
                <a:lumMod val="25000"/>
                <a:lumOff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End with solid fill">
              <a:extLst>
                <a:ext uri="{FF2B5EF4-FFF2-40B4-BE49-F238E27FC236}">
                  <a16:creationId xmlns:a16="http://schemas.microsoft.com/office/drawing/2014/main" id="{6B3C7CB1-13D4-D216-4025-FCC86F904690}"/>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2775200" y="3316465"/>
              <a:ext cx="914400" cy="914400"/>
            </a:xfrm>
            <a:prstGeom prst="rect">
              <a:avLst/>
            </a:prstGeom>
          </p:spPr>
        </p:pic>
      </p:grpSp>
      <p:sp>
        <p:nvSpPr>
          <p:cNvPr id="16" name="TextBox 15">
            <a:extLst>
              <a:ext uri="{FF2B5EF4-FFF2-40B4-BE49-F238E27FC236}">
                <a16:creationId xmlns:a16="http://schemas.microsoft.com/office/drawing/2014/main" id="{37028912-D80C-6E27-4D70-A05BEAD45D10}"/>
              </a:ext>
            </a:extLst>
          </p:cNvPr>
          <p:cNvSpPr txBox="1"/>
          <p:nvPr/>
        </p:nvSpPr>
        <p:spPr>
          <a:xfrm>
            <a:off x="1307080" y="3615440"/>
            <a:ext cx="2885440" cy="1200329"/>
          </a:xfrm>
          <a:prstGeom prst="rect">
            <a:avLst/>
          </a:prstGeom>
          <a:noFill/>
        </p:spPr>
        <p:txBody>
          <a:bodyPr wrap="square" rtlCol="0">
            <a:spAutoFit/>
          </a:bodyPr>
          <a:lstStyle/>
          <a:p>
            <a:pPr algn="ctr"/>
            <a:r>
              <a:rPr lang="en-US" sz="2400" b="1" dirty="0"/>
              <a:t>Tailoring</a:t>
            </a:r>
            <a:br>
              <a:rPr lang="en-US" sz="2400" dirty="0"/>
            </a:br>
            <a:r>
              <a:rPr lang="en-US" sz="2400" dirty="0"/>
              <a:t>there is no one-size-fits-all solution</a:t>
            </a:r>
            <a:endParaRPr lang="en-US" sz="2400" b="1" dirty="0"/>
          </a:p>
        </p:txBody>
      </p:sp>
      <p:sp>
        <p:nvSpPr>
          <p:cNvPr id="17" name="TextBox 16">
            <a:extLst>
              <a:ext uri="{FF2B5EF4-FFF2-40B4-BE49-F238E27FC236}">
                <a16:creationId xmlns:a16="http://schemas.microsoft.com/office/drawing/2014/main" id="{CE9E12BE-4F58-8ADF-2DBB-9481D578368F}"/>
              </a:ext>
            </a:extLst>
          </p:cNvPr>
          <p:cNvSpPr txBox="1"/>
          <p:nvPr/>
        </p:nvSpPr>
        <p:spPr>
          <a:xfrm>
            <a:off x="4653280" y="3619085"/>
            <a:ext cx="2885440" cy="1200329"/>
          </a:xfrm>
          <a:prstGeom prst="rect">
            <a:avLst/>
          </a:prstGeom>
          <a:noFill/>
        </p:spPr>
        <p:txBody>
          <a:bodyPr wrap="square" rtlCol="0">
            <a:spAutoFit/>
          </a:bodyPr>
          <a:lstStyle/>
          <a:p>
            <a:pPr algn="ctr"/>
            <a:r>
              <a:rPr lang="en-US" sz="2400" b="1" dirty="0"/>
              <a:t>Change</a:t>
            </a:r>
            <a:br>
              <a:rPr lang="en-US" sz="2400" dirty="0"/>
            </a:br>
            <a:r>
              <a:rPr lang="en-US" sz="2400" dirty="0"/>
              <a:t>requirements are rarely static</a:t>
            </a:r>
          </a:p>
        </p:txBody>
      </p:sp>
      <p:sp>
        <p:nvSpPr>
          <p:cNvPr id="18" name="TextBox 17">
            <a:extLst>
              <a:ext uri="{FF2B5EF4-FFF2-40B4-BE49-F238E27FC236}">
                <a16:creationId xmlns:a16="http://schemas.microsoft.com/office/drawing/2014/main" id="{7529C397-6BC1-738F-2F34-ADB22C6AABD1}"/>
              </a:ext>
            </a:extLst>
          </p:cNvPr>
          <p:cNvSpPr txBox="1"/>
          <p:nvPr/>
        </p:nvSpPr>
        <p:spPr>
          <a:xfrm>
            <a:off x="7999480" y="3619085"/>
            <a:ext cx="2885440" cy="1200329"/>
          </a:xfrm>
          <a:prstGeom prst="rect">
            <a:avLst/>
          </a:prstGeom>
          <a:noFill/>
        </p:spPr>
        <p:txBody>
          <a:bodyPr wrap="square" rtlCol="0">
            <a:spAutoFit/>
          </a:bodyPr>
          <a:lstStyle/>
          <a:p>
            <a:pPr algn="ctr"/>
            <a:r>
              <a:rPr lang="en-US" sz="2400" b="1" dirty="0"/>
              <a:t>Means-to-an-end</a:t>
            </a:r>
          </a:p>
          <a:p>
            <a:pPr algn="ctr"/>
            <a:r>
              <a:rPr lang="en-US" sz="2400" dirty="0"/>
              <a:t>Requirements are no means-to-itself</a:t>
            </a:r>
          </a:p>
        </p:txBody>
      </p:sp>
    </p:spTree>
    <p:extLst>
      <p:ext uri="{BB962C8B-B14F-4D97-AF65-F5344CB8AC3E}">
        <p14:creationId xmlns:p14="http://schemas.microsoft.com/office/powerpoint/2010/main" val="33136552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EDA2D-DCD6-03C4-C14E-120EAC840639}"/>
              </a:ext>
            </a:extLst>
          </p:cNvPr>
          <p:cNvSpPr>
            <a:spLocks noGrp="1"/>
          </p:cNvSpPr>
          <p:nvPr>
            <p:ph type="title"/>
          </p:nvPr>
        </p:nvSpPr>
        <p:spPr/>
        <p:txBody>
          <a:bodyPr/>
          <a:lstStyle/>
          <a:p>
            <a:r>
              <a:rPr lang="en-GB" dirty="0"/>
              <a:t>Recommended Reading</a:t>
            </a:r>
            <a:endParaRPr lang="en-SE" dirty="0"/>
          </a:p>
        </p:txBody>
      </p:sp>
      <p:sp>
        <p:nvSpPr>
          <p:cNvPr id="4" name="Date Placeholder 3">
            <a:extLst>
              <a:ext uri="{FF2B5EF4-FFF2-40B4-BE49-F238E27FC236}">
                <a16:creationId xmlns:a16="http://schemas.microsoft.com/office/drawing/2014/main" id="{DF0D14DB-4B4F-92E8-4E89-351A36A6DDDB}"/>
              </a:ext>
            </a:extLst>
          </p:cNvPr>
          <p:cNvSpPr>
            <a:spLocks noGrp="1"/>
          </p:cNvSpPr>
          <p:nvPr>
            <p:ph type="dt" sz="half" idx="10"/>
          </p:nvPr>
        </p:nvSpPr>
        <p:spPr/>
        <p:txBody>
          <a:bodyPr/>
          <a:lstStyle/>
          <a:p>
            <a:fld id="{60E58043-2D00-4272-8CC2-5013B3AB95E2}" type="datetime1">
              <a:rPr lang="de-DE" smtClean="0"/>
              <a:t>11.06.2025</a:t>
            </a:fld>
            <a:endParaRPr lang="en-SE"/>
          </a:p>
        </p:txBody>
      </p:sp>
      <p:sp>
        <p:nvSpPr>
          <p:cNvPr id="5" name="Footer Placeholder 4">
            <a:extLst>
              <a:ext uri="{FF2B5EF4-FFF2-40B4-BE49-F238E27FC236}">
                <a16:creationId xmlns:a16="http://schemas.microsoft.com/office/drawing/2014/main" id="{5D9CFA0A-487E-261D-61F7-1A287C3B6380}"/>
              </a:ext>
            </a:extLst>
          </p:cNvPr>
          <p:cNvSpPr>
            <a:spLocks noGrp="1"/>
          </p:cNvSpPr>
          <p:nvPr>
            <p:ph type="ftr" sz="quarter" idx="11"/>
          </p:nvPr>
        </p:nvSpPr>
        <p:spPr/>
        <p:txBody>
          <a:bodyPr/>
          <a:lstStyle/>
          <a:p>
            <a:r>
              <a:rPr lang="en-US"/>
              <a:t>Requirements Engineering Fundamentals</a:t>
            </a:r>
            <a:endParaRPr lang="en-SE"/>
          </a:p>
        </p:txBody>
      </p:sp>
      <p:sp>
        <p:nvSpPr>
          <p:cNvPr id="6" name="Slide Number Placeholder 5">
            <a:extLst>
              <a:ext uri="{FF2B5EF4-FFF2-40B4-BE49-F238E27FC236}">
                <a16:creationId xmlns:a16="http://schemas.microsoft.com/office/drawing/2014/main" id="{92D09DD3-DB61-A2F2-17C9-60CCBAFAFDD1}"/>
              </a:ext>
            </a:extLst>
          </p:cNvPr>
          <p:cNvSpPr>
            <a:spLocks noGrp="1"/>
          </p:cNvSpPr>
          <p:nvPr>
            <p:ph type="sldNum" sz="quarter" idx="12"/>
          </p:nvPr>
        </p:nvSpPr>
        <p:spPr/>
        <p:txBody>
          <a:bodyPr/>
          <a:lstStyle/>
          <a:p>
            <a:fld id="{5DE25AE5-FEAD-441B-BB85-3E3BABBF875D}" type="slidenum">
              <a:rPr lang="en-SE" smtClean="0"/>
              <a:t>43</a:t>
            </a:fld>
            <a:endParaRPr lang="en-SE"/>
          </a:p>
        </p:txBody>
      </p:sp>
      <p:sp>
        <p:nvSpPr>
          <p:cNvPr id="7" name="Content Placeholder 2">
            <a:extLst>
              <a:ext uri="{FF2B5EF4-FFF2-40B4-BE49-F238E27FC236}">
                <a16:creationId xmlns:a16="http://schemas.microsoft.com/office/drawing/2014/main" id="{202DFF5F-1A5C-10ED-282D-087CBDB11179}"/>
              </a:ext>
            </a:extLst>
          </p:cNvPr>
          <p:cNvSpPr>
            <a:spLocks noGrp="1"/>
          </p:cNvSpPr>
          <p:nvPr>
            <p:ph idx="1"/>
          </p:nvPr>
        </p:nvSpPr>
        <p:spPr>
          <a:xfrm>
            <a:off x="838200" y="2382715"/>
            <a:ext cx="8935995" cy="975782"/>
          </a:xfrm>
        </p:spPr>
        <p:txBody>
          <a:bodyPr>
            <a:normAutofit/>
          </a:bodyPr>
          <a:lstStyle/>
          <a:p>
            <a:pPr marL="0" indent="0">
              <a:buNone/>
            </a:pPr>
            <a:r>
              <a:rPr lang="en-US" sz="2000" dirty="0"/>
              <a:t>Méndez Fernández, D., &amp; </a:t>
            </a:r>
            <a:r>
              <a:rPr lang="en-US" sz="2000" dirty="0" err="1"/>
              <a:t>Penzenstadler</a:t>
            </a:r>
            <a:r>
              <a:rPr lang="en-US" sz="2000" dirty="0"/>
              <a:t>, B. (2015). Artefact-based requirements engineering: the </a:t>
            </a:r>
            <a:r>
              <a:rPr lang="en-US" sz="2000" dirty="0" err="1"/>
              <a:t>AMDiRE</a:t>
            </a:r>
            <a:r>
              <a:rPr lang="en-US" sz="2000" dirty="0"/>
              <a:t> approach. </a:t>
            </a:r>
            <a:r>
              <a:rPr lang="en-US" sz="2000" i="1" dirty="0"/>
              <a:t>Requirements Engineering</a:t>
            </a:r>
            <a:r>
              <a:rPr lang="en-US" sz="2000" dirty="0"/>
              <a:t>, </a:t>
            </a:r>
            <a:r>
              <a:rPr lang="en-US" sz="2000" i="1" dirty="0"/>
              <a:t>20</a:t>
            </a:r>
            <a:r>
              <a:rPr lang="en-US" sz="2000" dirty="0"/>
              <a:t>, 405-434. </a:t>
            </a:r>
            <a:r>
              <a:rPr lang="en-US" sz="2000" dirty="0">
                <a:hlinkClick r:id="rId2"/>
              </a:rPr>
              <a:t>https://link.springer.com/article/10.1007/s00766-014-0206-y</a:t>
            </a:r>
            <a:r>
              <a:rPr lang="en-US" sz="2000" dirty="0"/>
              <a:t> </a:t>
            </a:r>
          </a:p>
        </p:txBody>
      </p:sp>
      <p:pic>
        <p:nvPicPr>
          <p:cNvPr id="8" name="Picture 7">
            <a:extLst>
              <a:ext uri="{FF2B5EF4-FFF2-40B4-BE49-F238E27FC236}">
                <a16:creationId xmlns:a16="http://schemas.microsoft.com/office/drawing/2014/main" id="{B859E68A-0033-F669-A696-E31602005235}"/>
              </a:ext>
            </a:extLst>
          </p:cNvPr>
          <p:cNvPicPr>
            <a:picLocks noChangeAspect="1"/>
          </p:cNvPicPr>
          <p:nvPr/>
        </p:nvPicPr>
        <p:blipFill rotWithShape="1">
          <a:blip r:embed="rId3"/>
          <a:srcRect b="50000"/>
          <a:stretch/>
        </p:blipFill>
        <p:spPr>
          <a:xfrm>
            <a:off x="1296752" y="3429000"/>
            <a:ext cx="5304234" cy="3429000"/>
          </a:xfrm>
          <a:prstGeom prst="rect">
            <a:avLst/>
          </a:prstGeom>
          <a:effectLst>
            <a:outerShdw blurRad="63500" sx="102000" sy="102000" algn="ctr" rotWithShape="0">
              <a:prstClr val="black">
                <a:alpha val="40000"/>
              </a:prstClr>
            </a:outerShdw>
          </a:effectLst>
        </p:spPr>
      </p:pic>
      <p:pic>
        <p:nvPicPr>
          <p:cNvPr id="9" name="Picture 8">
            <a:extLst>
              <a:ext uri="{FF2B5EF4-FFF2-40B4-BE49-F238E27FC236}">
                <a16:creationId xmlns:a16="http://schemas.microsoft.com/office/drawing/2014/main" id="{444A5F86-7757-1046-0138-3D546F57A595}"/>
              </a:ext>
            </a:extLst>
          </p:cNvPr>
          <p:cNvPicPr>
            <a:picLocks noChangeAspect="1"/>
          </p:cNvPicPr>
          <p:nvPr/>
        </p:nvPicPr>
        <p:blipFill rotWithShape="1">
          <a:blip r:embed="rId4"/>
          <a:srcRect b="46286"/>
          <a:stretch/>
        </p:blipFill>
        <p:spPr>
          <a:xfrm>
            <a:off x="6859958" y="3358497"/>
            <a:ext cx="3924300" cy="3499503"/>
          </a:xfrm>
          <a:prstGeom prst="rect">
            <a:avLst/>
          </a:prstGeom>
        </p:spPr>
      </p:pic>
      <p:sp>
        <p:nvSpPr>
          <p:cNvPr id="10" name="Rectangle: Rounded Corners 9">
            <a:extLst>
              <a:ext uri="{FF2B5EF4-FFF2-40B4-BE49-F238E27FC236}">
                <a16:creationId xmlns:a16="http://schemas.microsoft.com/office/drawing/2014/main" id="{C3C05DCD-6FD9-0E6B-6485-28655D9E522B}"/>
              </a:ext>
            </a:extLst>
          </p:cNvPr>
          <p:cNvSpPr/>
          <p:nvPr/>
        </p:nvSpPr>
        <p:spPr>
          <a:xfrm>
            <a:off x="7238288" y="4264351"/>
            <a:ext cx="965675" cy="529840"/>
          </a:xfrm>
          <a:prstGeom prst="roundRect">
            <a:avLst/>
          </a:prstGeom>
          <a:noFill/>
          <a:ln w="12700">
            <a:solidFill>
              <a:schemeClr val="tx1"/>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A2BC1BC3-F3CF-6801-FC28-2F02F6313926}"/>
              </a:ext>
            </a:extLst>
          </p:cNvPr>
          <p:cNvSpPr/>
          <p:nvPr/>
        </p:nvSpPr>
        <p:spPr>
          <a:xfrm>
            <a:off x="8404255" y="4264351"/>
            <a:ext cx="965675" cy="529840"/>
          </a:xfrm>
          <a:prstGeom prst="roundRect">
            <a:avLst/>
          </a:prstGeom>
          <a:noFill/>
          <a:ln w="12700">
            <a:solidFill>
              <a:schemeClr val="tx1"/>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B40B9AEA-744F-455E-742F-3706F918E5CB}"/>
              </a:ext>
            </a:extLst>
          </p:cNvPr>
          <p:cNvSpPr/>
          <p:nvPr/>
        </p:nvSpPr>
        <p:spPr>
          <a:xfrm>
            <a:off x="7254957" y="5564400"/>
            <a:ext cx="965675" cy="529840"/>
          </a:xfrm>
          <a:prstGeom prst="roundRect">
            <a:avLst/>
          </a:prstGeom>
          <a:noFill/>
          <a:ln w="12700">
            <a:solidFill>
              <a:schemeClr val="tx1"/>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24686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2B688-9806-0604-BC2E-64CC48E77186}"/>
              </a:ext>
            </a:extLst>
          </p:cNvPr>
          <p:cNvSpPr>
            <a:spLocks noGrp="1"/>
          </p:cNvSpPr>
          <p:nvPr>
            <p:ph type="title"/>
          </p:nvPr>
        </p:nvSpPr>
        <p:spPr/>
        <p:txBody>
          <a:bodyPr/>
          <a:lstStyle/>
          <a:p>
            <a:r>
              <a:rPr lang="en-GB" dirty="0"/>
              <a:t>References</a:t>
            </a:r>
            <a:endParaRPr lang="en-SE" dirty="0"/>
          </a:p>
        </p:txBody>
      </p:sp>
      <p:sp>
        <p:nvSpPr>
          <p:cNvPr id="3" name="Content Placeholder 2">
            <a:extLst>
              <a:ext uri="{FF2B5EF4-FFF2-40B4-BE49-F238E27FC236}">
                <a16:creationId xmlns:a16="http://schemas.microsoft.com/office/drawing/2014/main" id="{4065E96E-1C06-36BA-90D7-A2B6BE17C278}"/>
              </a:ext>
            </a:extLst>
          </p:cNvPr>
          <p:cNvSpPr>
            <a:spLocks noGrp="1"/>
          </p:cNvSpPr>
          <p:nvPr>
            <p:ph idx="1"/>
          </p:nvPr>
        </p:nvSpPr>
        <p:spPr/>
        <p:txBody>
          <a:bodyPr>
            <a:normAutofit fontScale="77500" lnSpcReduction="20000"/>
          </a:bodyPr>
          <a:lstStyle/>
          <a:p>
            <a:pPr marL="0" indent="0">
              <a:buNone/>
            </a:pPr>
            <a:r>
              <a:rPr lang="sv-SE" dirty="0"/>
              <a:t>[1] </a:t>
            </a:r>
            <a:r>
              <a:rPr lang="en-US" dirty="0" err="1"/>
              <a:t>Glinz</a:t>
            </a:r>
            <a:r>
              <a:rPr lang="en-US" dirty="0"/>
              <a:t>, M. (2011). A glossary of requirements engineering terminology. </a:t>
            </a:r>
            <a:r>
              <a:rPr lang="en-US" i="1" dirty="0"/>
              <a:t>Standard Glossary of the Certified Professional for Requirements Engineering (CPRE) Studies and Exam, Version</a:t>
            </a:r>
            <a:r>
              <a:rPr lang="en-US" dirty="0"/>
              <a:t>, </a:t>
            </a:r>
            <a:r>
              <a:rPr lang="en-US" i="1" dirty="0"/>
              <a:t>1</a:t>
            </a:r>
            <a:r>
              <a:rPr lang="en-US" dirty="0"/>
              <a:t>, 56.</a:t>
            </a:r>
          </a:p>
          <a:p>
            <a:pPr marL="0" indent="0">
              <a:buNone/>
            </a:pPr>
            <a:r>
              <a:rPr lang="en-US" dirty="0"/>
              <a:t>[2] Méndez Fernández, D., Böhm, W., Vogelsang, A., Mund, J., Broy, M., </a:t>
            </a:r>
            <a:r>
              <a:rPr lang="en-US" dirty="0" err="1"/>
              <a:t>Kuhrmann</a:t>
            </a:r>
            <a:r>
              <a:rPr lang="en-US" dirty="0"/>
              <a:t>, M., &amp; Weyer, T. (2019). Artefacts in software engineering: a fundamental positioning. </a:t>
            </a:r>
            <a:r>
              <a:rPr lang="en-US" i="1" dirty="0"/>
              <a:t>Software &amp; Systems Modeling</a:t>
            </a:r>
            <a:r>
              <a:rPr lang="en-US" dirty="0"/>
              <a:t>, </a:t>
            </a:r>
            <a:r>
              <a:rPr lang="en-US" i="1" dirty="0"/>
              <a:t>18</a:t>
            </a:r>
            <a:r>
              <a:rPr lang="en-US" dirty="0"/>
              <a:t>, 2777-2786.</a:t>
            </a:r>
          </a:p>
          <a:p>
            <a:pPr marL="0" indent="0">
              <a:buNone/>
            </a:pPr>
            <a:r>
              <a:rPr lang="en-US" dirty="0"/>
              <a:t>[3] Méndez Fernández, D., &amp; Penzenstadler, B. (2015). Artefact-based requirements engineering: the </a:t>
            </a:r>
            <a:r>
              <a:rPr lang="en-US" dirty="0" err="1"/>
              <a:t>AMDiRE</a:t>
            </a:r>
            <a:r>
              <a:rPr lang="en-US" dirty="0"/>
              <a:t> approach. Requirements Engineering, 20, 405-434.</a:t>
            </a:r>
          </a:p>
          <a:p>
            <a:pPr marL="0" indent="0">
              <a:buNone/>
            </a:pPr>
            <a:r>
              <a:rPr lang="en-US" dirty="0"/>
              <a:t>[4] Fernández, D. M., Wagner, S., Kalinowski, M., </a:t>
            </a:r>
            <a:r>
              <a:rPr lang="en-US" dirty="0" err="1"/>
              <a:t>Felderer</a:t>
            </a:r>
            <a:r>
              <a:rPr lang="en-US" dirty="0"/>
              <a:t>, M., Mafra, P., </a:t>
            </a:r>
            <a:r>
              <a:rPr lang="en-US" dirty="0" err="1"/>
              <a:t>Vetrò</a:t>
            </a:r>
            <a:r>
              <a:rPr lang="en-US" dirty="0"/>
              <a:t>, A., ... &amp; Wieringa, R. (2017). Naming the pain in requirements engineering: Contemporary problems, causes, and effects in practice. </a:t>
            </a:r>
            <a:r>
              <a:rPr lang="en-US" i="1" dirty="0"/>
              <a:t>Empirical software engineering</a:t>
            </a:r>
            <a:r>
              <a:rPr lang="en-US" dirty="0"/>
              <a:t>, </a:t>
            </a:r>
            <a:r>
              <a:rPr lang="en-US" i="1" dirty="0"/>
              <a:t>22</a:t>
            </a:r>
            <a:r>
              <a:rPr lang="en-US" dirty="0"/>
              <a:t>, 2298-2338.</a:t>
            </a:r>
          </a:p>
          <a:p>
            <a:pPr marL="0" indent="0">
              <a:buNone/>
            </a:pPr>
            <a:r>
              <a:rPr lang="en-US" dirty="0"/>
              <a:t>[5] Boehm, B. W. (1984). Software engineering economics. </a:t>
            </a:r>
            <a:r>
              <a:rPr lang="en-US" i="1" dirty="0"/>
              <a:t>IEEE transactions on Software Engineering</a:t>
            </a:r>
            <a:r>
              <a:rPr lang="en-US" dirty="0"/>
              <a:t>, (1), 4-21.</a:t>
            </a:r>
          </a:p>
          <a:p>
            <a:pPr marL="0" indent="0">
              <a:buNone/>
            </a:pPr>
            <a:endParaRPr lang="en-SE" dirty="0"/>
          </a:p>
        </p:txBody>
      </p:sp>
      <p:sp>
        <p:nvSpPr>
          <p:cNvPr id="4" name="Date Placeholder 3">
            <a:extLst>
              <a:ext uri="{FF2B5EF4-FFF2-40B4-BE49-F238E27FC236}">
                <a16:creationId xmlns:a16="http://schemas.microsoft.com/office/drawing/2014/main" id="{31C1ABD1-E814-9D62-584C-E875377867EB}"/>
              </a:ext>
            </a:extLst>
          </p:cNvPr>
          <p:cNvSpPr>
            <a:spLocks noGrp="1"/>
          </p:cNvSpPr>
          <p:nvPr>
            <p:ph type="dt" sz="half" idx="10"/>
          </p:nvPr>
        </p:nvSpPr>
        <p:spPr/>
        <p:txBody>
          <a:bodyPr/>
          <a:lstStyle/>
          <a:p>
            <a:fld id="{290561D5-4CC1-4142-834C-65E7222E5D38}" type="datetime1">
              <a:rPr lang="de-DE" smtClean="0"/>
              <a:t>11.06.2025</a:t>
            </a:fld>
            <a:endParaRPr lang="en-SE"/>
          </a:p>
        </p:txBody>
      </p:sp>
      <p:sp>
        <p:nvSpPr>
          <p:cNvPr id="5" name="Footer Placeholder 4">
            <a:extLst>
              <a:ext uri="{FF2B5EF4-FFF2-40B4-BE49-F238E27FC236}">
                <a16:creationId xmlns:a16="http://schemas.microsoft.com/office/drawing/2014/main" id="{F77F3B10-96A0-2FD6-7A42-52CAECB9AEAF}"/>
              </a:ext>
            </a:extLst>
          </p:cNvPr>
          <p:cNvSpPr>
            <a:spLocks noGrp="1"/>
          </p:cNvSpPr>
          <p:nvPr>
            <p:ph type="ftr" sz="quarter" idx="11"/>
          </p:nvPr>
        </p:nvSpPr>
        <p:spPr/>
        <p:txBody>
          <a:bodyPr/>
          <a:lstStyle/>
          <a:p>
            <a:r>
              <a:rPr lang="en-US"/>
              <a:t>Requirements Engineering Fundamentals</a:t>
            </a:r>
            <a:endParaRPr lang="en-SE"/>
          </a:p>
        </p:txBody>
      </p:sp>
      <p:sp>
        <p:nvSpPr>
          <p:cNvPr id="6" name="Slide Number Placeholder 5">
            <a:extLst>
              <a:ext uri="{FF2B5EF4-FFF2-40B4-BE49-F238E27FC236}">
                <a16:creationId xmlns:a16="http://schemas.microsoft.com/office/drawing/2014/main" id="{44837192-D5E5-36A1-B966-D10C522A3088}"/>
              </a:ext>
            </a:extLst>
          </p:cNvPr>
          <p:cNvSpPr>
            <a:spLocks noGrp="1"/>
          </p:cNvSpPr>
          <p:nvPr>
            <p:ph type="sldNum" sz="quarter" idx="12"/>
          </p:nvPr>
        </p:nvSpPr>
        <p:spPr/>
        <p:txBody>
          <a:bodyPr/>
          <a:lstStyle/>
          <a:p>
            <a:fld id="{5DE25AE5-FEAD-441B-BB85-3E3BABBF875D}" type="slidenum">
              <a:rPr lang="en-SE" smtClean="0"/>
              <a:t>44</a:t>
            </a:fld>
            <a:endParaRPr lang="en-SE"/>
          </a:p>
        </p:txBody>
      </p:sp>
    </p:spTree>
    <p:extLst>
      <p:ext uri="{BB962C8B-B14F-4D97-AF65-F5344CB8AC3E}">
        <p14:creationId xmlns:p14="http://schemas.microsoft.com/office/powerpoint/2010/main" val="14994558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37559-ABC3-4DDC-2A48-20569189B717}"/>
              </a:ext>
            </a:extLst>
          </p:cNvPr>
          <p:cNvSpPr>
            <a:spLocks noGrp="1"/>
          </p:cNvSpPr>
          <p:nvPr>
            <p:ph type="title"/>
          </p:nvPr>
        </p:nvSpPr>
        <p:spPr/>
        <p:txBody>
          <a:bodyPr/>
          <a:lstStyle/>
          <a:p>
            <a:r>
              <a:rPr lang="en-GB" dirty="0"/>
              <a:t>Agenda</a:t>
            </a:r>
            <a:endParaRPr lang="en-SE" dirty="0"/>
          </a:p>
        </p:txBody>
      </p:sp>
      <p:sp>
        <p:nvSpPr>
          <p:cNvPr id="3" name="Content Placeholder 2">
            <a:extLst>
              <a:ext uri="{FF2B5EF4-FFF2-40B4-BE49-F238E27FC236}">
                <a16:creationId xmlns:a16="http://schemas.microsoft.com/office/drawing/2014/main" id="{D475B0BC-B6FC-729B-9B1F-ABDDB0AA693B}"/>
              </a:ext>
            </a:extLst>
          </p:cNvPr>
          <p:cNvSpPr>
            <a:spLocks noGrp="1"/>
          </p:cNvSpPr>
          <p:nvPr>
            <p:ph idx="1"/>
          </p:nvPr>
        </p:nvSpPr>
        <p:spPr/>
        <p:txBody>
          <a:bodyPr/>
          <a:lstStyle/>
          <a:p>
            <a:pPr marL="514350" indent="-514350">
              <a:buFont typeface="+mj-lt"/>
              <a:buAutoNum type="arabicPeriod"/>
            </a:pPr>
            <a:r>
              <a:rPr lang="sv-SE" b="1" dirty="0"/>
              <a:t>Definitions</a:t>
            </a:r>
            <a:r>
              <a:rPr lang="sv-SE" dirty="0"/>
              <a:t> </a:t>
            </a:r>
            <a:r>
              <a:rPr lang="en-US" dirty="0"/>
              <a:t>or: </a:t>
            </a:r>
            <a:r>
              <a:rPr lang="en-US" dirty="0">
                <a:solidFill>
                  <a:schemeClr val="bg1">
                    <a:lumMod val="50000"/>
                  </a:schemeClr>
                </a:solidFill>
              </a:rPr>
              <a:t>what exactly are requirements?</a:t>
            </a:r>
          </a:p>
          <a:p>
            <a:pPr marL="514350" indent="-514350">
              <a:buFont typeface="+mj-lt"/>
              <a:buAutoNum type="arabicPeriod"/>
            </a:pPr>
            <a:r>
              <a:rPr lang="en-US" b="1" dirty="0"/>
              <a:t>Impact</a:t>
            </a:r>
            <a:r>
              <a:rPr lang="en-US" dirty="0"/>
              <a:t> </a:t>
            </a:r>
            <a:r>
              <a:rPr lang="en-US" sz="2800" b="0" dirty="0"/>
              <a:t>or: </a:t>
            </a:r>
            <a:r>
              <a:rPr lang="en-US" sz="2800" b="0" dirty="0">
                <a:solidFill>
                  <a:schemeClr val="bg1">
                    <a:lumMod val="50000"/>
                  </a:schemeClr>
                </a:solidFill>
              </a:rPr>
              <a:t>why should I care about requirements?</a:t>
            </a:r>
            <a:endParaRPr lang="en-US" dirty="0">
              <a:solidFill>
                <a:schemeClr val="bg1">
                  <a:lumMod val="50000"/>
                </a:schemeClr>
              </a:solidFill>
            </a:endParaRPr>
          </a:p>
          <a:p>
            <a:pPr marL="514350" indent="-514350">
              <a:buFont typeface="+mj-lt"/>
              <a:buAutoNum type="arabicPeriod"/>
            </a:pPr>
            <a:r>
              <a:rPr lang="en-US" b="1" dirty="0"/>
              <a:t>Application</a:t>
            </a:r>
            <a:r>
              <a:rPr lang="en-US" dirty="0"/>
              <a:t> or: </a:t>
            </a:r>
            <a:r>
              <a:rPr lang="en-US" dirty="0">
                <a:solidFill>
                  <a:schemeClr val="bg1">
                    <a:lumMod val="50000"/>
                  </a:schemeClr>
                </a:solidFill>
              </a:rPr>
              <a:t>how do I do requirements engineering?</a:t>
            </a:r>
          </a:p>
        </p:txBody>
      </p:sp>
      <p:sp>
        <p:nvSpPr>
          <p:cNvPr id="4" name="Date Placeholder 3">
            <a:extLst>
              <a:ext uri="{FF2B5EF4-FFF2-40B4-BE49-F238E27FC236}">
                <a16:creationId xmlns:a16="http://schemas.microsoft.com/office/drawing/2014/main" id="{046C4C0B-7BF2-4149-31ED-8B4325525112}"/>
              </a:ext>
            </a:extLst>
          </p:cNvPr>
          <p:cNvSpPr>
            <a:spLocks noGrp="1"/>
          </p:cNvSpPr>
          <p:nvPr>
            <p:ph type="dt" sz="half" idx="10"/>
          </p:nvPr>
        </p:nvSpPr>
        <p:spPr/>
        <p:txBody>
          <a:bodyPr/>
          <a:lstStyle/>
          <a:p>
            <a:fld id="{C49B6736-46F6-4F98-AFB9-64A18EF74DFE}" type="datetime1">
              <a:rPr lang="de-DE" smtClean="0"/>
              <a:t>11.06.2025</a:t>
            </a:fld>
            <a:endParaRPr lang="en-SE"/>
          </a:p>
        </p:txBody>
      </p:sp>
      <p:sp>
        <p:nvSpPr>
          <p:cNvPr id="5" name="Footer Placeholder 4">
            <a:extLst>
              <a:ext uri="{FF2B5EF4-FFF2-40B4-BE49-F238E27FC236}">
                <a16:creationId xmlns:a16="http://schemas.microsoft.com/office/drawing/2014/main" id="{E8F2B1E3-4A10-6714-AC12-ED428501025D}"/>
              </a:ext>
            </a:extLst>
          </p:cNvPr>
          <p:cNvSpPr>
            <a:spLocks noGrp="1"/>
          </p:cNvSpPr>
          <p:nvPr>
            <p:ph type="ftr" sz="quarter" idx="11"/>
          </p:nvPr>
        </p:nvSpPr>
        <p:spPr/>
        <p:txBody>
          <a:bodyPr/>
          <a:lstStyle/>
          <a:p>
            <a:r>
              <a:rPr lang="en-US"/>
              <a:t>Requirements Engineering Fundamentals</a:t>
            </a:r>
            <a:endParaRPr lang="en-SE"/>
          </a:p>
        </p:txBody>
      </p:sp>
      <p:sp>
        <p:nvSpPr>
          <p:cNvPr id="6" name="Slide Number Placeholder 5">
            <a:extLst>
              <a:ext uri="{FF2B5EF4-FFF2-40B4-BE49-F238E27FC236}">
                <a16:creationId xmlns:a16="http://schemas.microsoft.com/office/drawing/2014/main" id="{E748A570-04B4-B555-B5E1-4650C3B11F28}"/>
              </a:ext>
            </a:extLst>
          </p:cNvPr>
          <p:cNvSpPr>
            <a:spLocks noGrp="1"/>
          </p:cNvSpPr>
          <p:nvPr>
            <p:ph type="sldNum" sz="quarter" idx="12"/>
          </p:nvPr>
        </p:nvSpPr>
        <p:spPr/>
        <p:txBody>
          <a:bodyPr/>
          <a:lstStyle/>
          <a:p>
            <a:fld id="{5DE25AE5-FEAD-441B-BB85-3E3BABBF875D}" type="slidenum">
              <a:rPr lang="en-SE" smtClean="0"/>
              <a:t>5</a:t>
            </a:fld>
            <a:endParaRPr lang="en-SE"/>
          </a:p>
        </p:txBody>
      </p:sp>
    </p:spTree>
    <p:extLst>
      <p:ext uri="{BB962C8B-B14F-4D97-AF65-F5344CB8AC3E}">
        <p14:creationId xmlns:p14="http://schemas.microsoft.com/office/powerpoint/2010/main" val="37978249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4D755E7-83F0-862A-2EBF-B9348F2E2207}"/>
              </a:ext>
            </a:extLst>
          </p:cNvPr>
          <p:cNvSpPr>
            <a:spLocks noGrp="1"/>
          </p:cNvSpPr>
          <p:nvPr>
            <p:ph type="title"/>
          </p:nvPr>
        </p:nvSpPr>
        <p:spPr/>
        <p:txBody>
          <a:bodyPr/>
          <a:lstStyle/>
          <a:p>
            <a:r>
              <a:rPr lang="en-GB" dirty="0"/>
              <a:t>Definitions</a:t>
            </a:r>
            <a:endParaRPr lang="en-SE" dirty="0"/>
          </a:p>
        </p:txBody>
      </p:sp>
      <p:sp>
        <p:nvSpPr>
          <p:cNvPr id="8" name="Text Placeholder 7">
            <a:extLst>
              <a:ext uri="{FF2B5EF4-FFF2-40B4-BE49-F238E27FC236}">
                <a16:creationId xmlns:a16="http://schemas.microsoft.com/office/drawing/2014/main" id="{5D086FD3-FD5C-A73F-E71C-5F5BA6AAA67D}"/>
              </a:ext>
            </a:extLst>
          </p:cNvPr>
          <p:cNvSpPr>
            <a:spLocks noGrp="1"/>
          </p:cNvSpPr>
          <p:nvPr>
            <p:ph type="body" idx="1"/>
          </p:nvPr>
        </p:nvSpPr>
        <p:spPr/>
        <p:txBody>
          <a:bodyPr/>
          <a:lstStyle/>
          <a:p>
            <a:r>
              <a:rPr lang="en-GB" dirty="0"/>
              <a:t>What exactly are Requirements?</a:t>
            </a:r>
            <a:endParaRPr lang="en-SE" dirty="0"/>
          </a:p>
        </p:txBody>
      </p:sp>
      <p:sp>
        <p:nvSpPr>
          <p:cNvPr id="4" name="Date Placeholder 3">
            <a:extLst>
              <a:ext uri="{FF2B5EF4-FFF2-40B4-BE49-F238E27FC236}">
                <a16:creationId xmlns:a16="http://schemas.microsoft.com/office/drawing/2014/main" id="{C58F7D83-8FA1-598B-C694-7B1030C3DB29}"/>
              </a:ext>
            </a:extLst>
          </p:cNvPr>
          <p:cNvSpPr>
            <a:spLocks noGrp="1"/>
          </p:cNvSpPr>
          <p:nvPr>
            <p:ph type="dt" sz="half" idx="10"/>
          </p:nvPr>
        </p:nvSpPr>
        <p:spPr/>
        <p:txBody>
          <a:bodyPr/>
          <a:lstStyle/>
          <a:p>
            <a:fld id="{90753C81-937D-44A8-AEB5-6735610FE6AC}" type="datetime1">
              <a:rPr lang="de-DE" smtClean="0"/>
              <a:t>11.06.2025</a:t>
            </a:fld>
            <a:endParaRPr lang="en-SE"/>
          </a:p>
        </p:txBody>
      </p:sp>
      <p:sp>
        <p:nvSpPr>
          <p:cNvPr id="5" name="Footer Placeholder 4">
            <a:extLst>
              <a:ext uri="{FF2B5EF4-FFF2-40B4-BE49-F238E27FC236}">
                <a16:creationId xmlns:a16="http://schemas.microsoft.com/office/drawing/2014/main" id="{3F12B6C1-91FA-675E-5C3F-E591786F7D0F}"/>
              </a:ext>
            </a:extLst>
          </p:cNvPr>
          <p:cNvSpPr>
            <a:spLocks noGrp="1"/>
          </p:cNvSpPr>
          <p:nvPr>
            <p:ph type="ftr" sz="quarter" idx="11"/>
          </p:nvPr>
        </p:nvSpPr>
        <p:spPr/>
        <p:txBody>
          <a:bodyPr/>
          <a:lstStyle/>
          <a:p>
            <a:r>
              <a:rPr lang="en-US"/>
              <a:t>Requirements Engineering Fundamentals</a:t>
            </a:r>
            <a:endParaRPr lang="en-SE"/>
          </a:p>
        </p:txBody>
      </p:sp>
      <p:sp>
        <p:nvSpPr>
          <p:cNvPr id="6" name="Slide Number Placeholder 5">
            <a:extLst>
              <a:ext uri="{FF2B5EF4-FFF2-40B4-BE49-F238E27FC236}">
                <a16:creationId xmlns:a16="http://schemas.microsoft.com/office/drawing/2014/main" id="{64E168CC-8D77-12E2-C79F-701D7BE3AF9D}"/>
              </a:ext>
            </a:extLst>
          </p:cNvPr>
          <p:cNvSpPr>
            <a:spLocks noGrp="1"/>
          </p:cNvSpPr>
          <p:nvPr>
            <p:ph type="sldNum" sz="quarter" idx="12"/>
          </p:nvPr>
        </p:nvSpPr>
        <p:spPr/>
        <p:txBody>
          <a:bodyPr/>
          <a:lstStyle/>
          <a:p>
            <a:fld id="{5DE25AE5-FEAD-441B-BB85-3E3BABBF875D}" type="slidenum">
              <a:rPr lang="en-SE" smtClean="0"/>
              <a:t>6</a:t>
            </a:fld>
            <a:endParaRPr lang="en-SE"/>
          </a:p>
        </p:txBody>
      </p:sp>
    </p:spTree>
    <p:extLst>
      <p:ext uri="{BB962C8B-B14F-4D97-AF65-F5344CB8AC3E}">
        <p14:creationId xmlns:p14="http://schemas.microsoft.com/office/powerpoint/2010/main" val="35423200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2B75922-D37A-B816-0BD0-E8406306F26D}"/>
              </a:ext>
            </a:extLst>
          </p:cNvPr>
          <p:cNvSpPr>
            <a:spLocks noGrp="1"/>
          </p:cNvSpPr>
          <p:nvPr>
            <p:ph type="title"/>
          </p:nvPr>
        </p:nvSpPr>
        <p:spPr/>
        <p:txBody>
          <a:bodyPr/>
          <a:lstStyle/>
          <a:p>
            <a:r>
              <a:rPr lang="en-GB" dirty="0"/>
              <a:t>Software Development Lifecycle</a:t>
            </a:r>
            <a:endParaRPr lang="en-SE" dirty="0"/>
          </a:p>
        </p:txBody>
      </p:sp>
      <p:sp>
        <p:nvSpPr>
          <p:cNvPr id="4" name="Date Placeholder 3">
            <a:extLst>
              <a:ext uri="{FF2B5EF4-FFF2-40B4-BE49-F238E27FC236}">
                <a16:creationId xmlns:a16="http://schemas.microsoft.com/office/drawing/2014/main" id="{0E5E2055-BFCF-5908-D69D-57F9950DE5D5}"/>
              </a:ext>
            </a:extLst>
          </p:cNvPr>
          <p:cNvSpPr>
            <a:spLocks noGrp="1"/>
          </p:cNvSpPr>
          <p:nvPr>
            <p:ph type="dt" sz="half" idx="10"/>
          </p:nvPr>
        </p:nvSpPr>
        <p:spPr/>
        <p:txBody>
          <a:bodyPr/>
          <a:lstStyle/>
          <a:p>
            <a:fld id="{5D4C7A67-E14E-421E-8885-3440B5793C20}" type="datetime1">
              <a:rPr lang="de-DE" smtClean="0"/>
              <a:t>11.06.2025</a:t>
            </a:fld>
            <a:endParaRPr lang="en-SE"/>
          </a:p>
        </p:txBody>
      </p:sp>
      <p:sp>
        <p:nvSpPr>
          <p:cNvPr id="5" name="Footer Placeholder 4">
            <a:extLst>
              <a:ext uri="{FF2B5EF4-FFF2-40B4-BE49-F238E27FC236}">
                <a16:creationId xmlns:a16="http://schemas.microsoft.com/office/drawing/2014/main" id="{F1F47B9C-CE5A-9620-F9D7-AA28909B1589}"/>
              </a:ext>
            </a:extLst>
          </p:cNvPr>
          <p:cNvSpPr>
            <a:spLocks noGrp="1"/>
          </p:cNvSpPr>
          <p:nvPr>
            <p:ph type="ftr" sz="quarter" idx="11"/>
          </p:nvPr>
        </p:nvSpPr>
        <p:spPr/>
        <p:txBody>
          <a:bodyPr/>
          <a:lstStyle/>
          <a:p>
            <a:r>
              <a:rPr lang="en-US"/>
              <a:t>Requirements Engineering Fundamentals</a:t>
            </a:r>
            <a:endParaRPr lang="en-SE"/>
          </a:p>
        </p:txBody>
      </p:sp>
      <p:sp>
        <p:nvSpPr>
          <p:cNvPr id="6" name="Slide Number Placeholder 5">
            <a:extLst>
              <a:ext uri="{FF2B5EF4-FFF2-40B4-BE49-F238E27FC236}">
                <a16:creationId xmlns:a16="http://schemas.microsoft.com/office/drawing/2014/main" id="{C7D9886E-1694-EE2F-8FA9-EDEED52263CF}"/>
              </a:ext>
            </a:extLst>
          </p:cNvPr>
          <p:cNvSpPr>
            <a:spLocks noGrp="1"/>
          </p:cNvSpPr>
          <p:nvPr>
            <p:ph type="sldNum" sz="quarter" idx="12"/>
          </p:nvPr>
        </p:nvSpPr>
        <p:spPr/>
        <p:txBody>
          <a:bodyPr/>
          <a:lstStyle/>
          <a:p>
            <a:fld id="{5DE25AE5-FEAD-441B-BB85-3E3BABBF875D}" type="slidenum">
              <a:rPr lang="en-SE" smtClean="0"/>
              <a:t>7</a:t>
            </a:fld>
            <a:endParaRPr lang="en-SE"/>
          </a:p>
        </p:txBody>
      </p:sp>
      <p:sp>
        <p:nvSpPr>
          <p:cNvPr id="9" name="Arrow: Pentagon 8">
            <a:extLst>
              <a:ext uri="{FF2B5EF4-FFF2-40B4-BE49-F238E27FC236}">
                <a16:creationId xmlns:a16="http://schemas.microsoft.com/office/drawing/2014/main" id="{24877217-02C3-9411-E222-F28875F158B9}"/>
              </a:ext>
            </a:extLst>
          </p:cNvPr>
          <p:cNvSpPr/>
          <p:nvPr/>
        </p:nvSpPr>
        <p:spPr>
          <a:xfrm>
            <a:off x="1229360" y="2672080"/>
            <a:ext cx="2042160" cy="609600"/>
          </a:xfrm>
          <a:prstGeom prst="homePlat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Requirements Engineering</a:t>
            </a:r>
          </a:p>
        </p:txBody>
      </p:sp>
      <p:sp>
        <p:nvSpPr>
          <p:cNvPr id="10" name="Arrow: Chevron 9">
            <a:extLst>
              <a:ext uri="{FF2B5EF4-FFF2-40B4-BE49-F238E27FC236}">
                <a16:creationId xmlns:a16="http://schemas.microsoft.com/office/drawing/2014/main" id="{6196F37E-DC10-1E83-1B6C-1337463299B5}"/>
              </a:ext>
            </a:extLst>
          </p:cNvPr>
          <p:cNvSpPr/>
          <p:nvPr/>
        </p:nvSpPr>
        <p:spPr>
          <a:xfrm>
            <a:off x="3027680" y="2672080"/>
            <a:ext cx="2042160" cy="609600"/>
          </a:xfrm>
          <a:prstGeom prst="chevron">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Architecture</a:t>
            </a:r>
          </a:p>
        </p:txBody>
      </p:sp>
      <p:sp>
        <p:nvSpPr>
          <p:cNvPr id="11" name="Arrow: Chevron 10">
            <a:extLst>
              <a:ext uri="{FF2B5EF4-FFF2-40B4-BE49-F238E27FC236}">
                <a16:creationId xmlns:a16="http://schemas.microsoft.com/office/drawing/2014/main" id="{AC62B74C-6A02-19B3-9829-B1A99DA7A5C8}"/>
              </a:ext>
            </a:extLst>
          </p:cNvPr>
          <p:cNvSpPr/>
          <p:nvPr/>
        </p:nvSpPr>
        <p:spPr>
          <a:xfrm>
            <a:off x="4826000" y="2672080"/>
            <a:ext cx="2042160" cy="6096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rPr>
              <a:t>Implemen-tation</a:t>
            </a:r>
            <a:endParaRPr lang="en-US" sz="1400" dirty="0">
              <a:solidFill>
                <a:schemeClr val="bg1"/>
              </a:solidFill>
            </a:endParaRPr>
          </a:p>
        </p:txBody>
      </p:sp>
      <p:sp>
        <p:nvSpPr>
          <p:cNvPr id="12" name="Arrow: Chevron 11">
            <a:extLst>
              <a:ext uri="{FF2B5EF4-FFF2-40B4-BE49-F238E27FC236}">
                <a16:creationId xmlns:a16="http://schemas.microsoft.com/office/drawing/2014/main" id="{07CEACD3-9442-F2F0-23D8-8AA921B71D6B}"/>
              </a:ext>
            </a:extLst>
          </p:cNvPr>
          <p:cNvSpPr/>
          <p:nvPr/>
        </p:nvSpPr>
        <p:spPr>
          <a:xfrm>
            <a:off x="6624320" y="2672080"/>
            <a:ext cx="2042160" cy="609600"/>
          </a:xfrm>
          <a:prstGeom prst="chevron">
            <a:avLst/>
          </a:prstGeom>
          <a:solidFill>
            <a:schemeClr val="tx2">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Verification</a:t>
            </a:r>
          </a:p>
        </p:txBody>
      </p:sp>
      <p:sp>
        <p:nvSpPr>
          <p:cNvPr id="13" name="Arrow: Chevron 12">
            <a:extLst>
              <a:ext uri="{FF2B5EF4-FFF2-40B4-BE49-F238E27FC236}">
                <a16:creationId xmlns:a16="http://schemas.microsoft.com/office/drawing/2014/main" id="{43F7BBD3-4C27-512A-93D3-4A5811EB4F43}"/>
              </a:ext>
            </a:extLst>
          </p:cNvPr>
          <p:cNvSpPr/>
          <p:nvPr/>
        </p:nvSpPr>
        <p:spPr>
          <a:xfrm>
            <a:off x="8422640" y="2672080"/>
            <a:ext cx="2042160" cy="609600"/>
          </a:xfrm>
          <a:prstGeom prst="chevron">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Deployment</a:t>
            </a:r>
          </a:p>
        </p:txBody>
      </p:sp>
      <p:pic>
        <p:nvPicPr>
          <p:cNvPr id="14" name="Graphic 13" descr="Box with solid fill">
            <a:extLst>
              <a:ext uri="{FF2B5EF4-FFF2-40B4-BE49-F238E27FC236}">
                <a16:creationId xmlns:a16="http://schemas.microsoft.com/office/drawing/2014/main" id="{DF60FB63-5D8B-49AF-6019-C9767D05192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86520" y="3685460"/>
            <a:ext cx="914400" cy="914400"/>
          </a:xfrm>
          <a:prstGeom prst="rect">
            <a:avLst/>
          </a:prstGeom>
        </p:spPr>
      </p:pic>
      <p:pic>
        <p:nvPicPr>
          <p:cNvPr id="15" name="Graphic 14" descr="Clipboard Mixed with solid fill">
            <a:extLst>
              <a:ext uri="{FF2B5EF4-FFF2-40B4-BE49-F238E27FC236}">
                <a16:creationId xmlns:a16="http://schemas.microsoft.com/office/drawing/2014/main" id="{77B941E2-5CCB-219C-F092-1DD7EABC4B1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188200" y="3685460"/>
            <a:ext cx="914400" cy="914400"/>
          </a:xfrm>
          <a:prstGeom prst="rect">
            <a:avLst/>
          </a:prstGeom>
        </p:spPr>
      </p:pic>
      <p:pic>
        <p:nvPicPr>
          <p:cNvPr id="16" name="Graphic 15" descr="Cmd Terminal with solid fill">
            <a:extLst>
              <a:ext uri="{FF2B5EF4-FFF2-40B4-BE49-F238E27FC236}">
                <a16:creationId xmlns:a16="http://schemas.microsoft.com/office/drawing/2014/main" id="{55329EA0-9020-B8D6-680F-7D0D2F0FA9D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389880" y="3685460"/>
            <a:ext cx="914400" cy="914400"/>
          </a:xfrm>
          <a:prstGeom prst="rect">
            <a:avLst/>
          </a:prstGeom>
        </p:spPr>
      </p:pic>
      <p:pic>
        <p:nvPicPr>
          <p:cNvPr id="17" name="Graphic 16" descr="Architecture with solid fill">
            <a:extLst>
              <a:ext uri="{FF2B5EF4-FFF2-40B4-BE49-F238E27FC236}">
                <a16:creationId xmlns:a16="http://schemas.microsoft.com/office/drawing/2014/main" id="{B57E1F36-68F1-8D1B-9213-A665DFADEE2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591560" y="3682780"/>
            <a:ext cx="914400" cy="914400"/>
          </a:xfrm>
          <a:prstGeom prst="rect">
            <a:avLst/>
          </a:prstGeom>
        </p:spPr>
      </p:pic>
      <p:pic>
        <p:nvPicPr>
          <p:cNvPr id="18" name="Graphic 17" descr="Document with solid fill">
            <a:extLst>
              <a:ext uri="{FF2B5EF4-FFF2-40B4-BE49-F238E27FC236}">
                <a16:creationId xmlns:a16="http://schemas.microsoft.com/office/drawing/2014/main" id="{EFBAD51C-CB12-3FDF-1505-ECD31C9EA1B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793240" y="3682780"/>
            <a:ext cx="914400" cy="914400"/>
          </a:xfrm>
          <a:prstGeom prst="rect">
            <a:avLst/>
          </a:prstGeom>
        </p:spPr>
      </p:pic>
      <p:sp>
        <p:nvSpPr>
          <p:cNvPr id="19" name="TextBox 18">
            <a:extLst>
              <a:ext uri="{FF2B5EF4-FFF2-40B4-BE49-F238E27FC236}">
                <a16:creationId xmlns:a16="http://schemas.microsoft.com/office/drawing/2014/main" id="{06D0437E-C2FD-1EA3-6F3C-8A0C0B8A3D1D}"/>
              </a:ext>
            </a:extLst>
          </p:cNvPr>
          <p:cNvSpPr txBox="1"/>
          <p:nvPr/>
        </p:nvSpPr>
        <p:spPr>
          <a:xfrm>
            <a:off x="1461615" y="4634349"/>
            <a:ext cx="1496371" cy="646331"/>
          </a:xfrm>
          <a:prstGeom prst="rect">
            <a:avLst/>
          </a:prstGeom>
          <a:noFill/>
        </p:spPr>
        <p:txBody>
          <a:bodyPr wrap="none" rtlCol="0">
            <a:spAutoFit/>
          </a:bodyPr>
          <a:lstStyle/>
          <a:p>
            <a:pPr algn="ctr"/>
            <a:r>
              <a:rPr lang="en-US" dirty="0"/>
              <a:t>Requirements</a:t>
            </a:r>
            <a:br>
              <a:rPr lang="en-US" dirty="0"/>
            </a:br>
            <a:r>
              <a:rPr lang="en-US" dirty="0"/>
              <a:t>Specification</a:t>
            </a:r>
          </a:p>
        </p:txBody>
      </p:sp>
      <p:sp>
        <p:nvSpPr>
          <p:cNvPr id="20" name="TextBox 19">
            <a:extLst>
              <a:ext uri="{FF2B5EF4-FFF2-40B4-BE49-F238E27FC236}">
                <a16:creationId xmlns:a16="http://schemas.microsoft.com/office/drawing/2014/main" id="{49625B35-D07E-B966-821D-2F50475B041E}"/>
              </a:ext>
            </a:extLst>
          </p:cNvPr>
          <p:cNvSpPr txBox="1"/>
          <p:nvPr/>
        </p:nvSpPr>
        <p:spPr>
          <a:xfrm>
            <a:off x="3375790" y="4635738"/>
            <a:ext cx="1345946" cy="369332"/>
          </a:xfrm>
          <a:prstGeom prst="rect">
            <a:avLst/>
          </a:prstGeom>
          <a:noFill/>
        </p:spPr>
        <p:txBody>
          <a:bodyPr wrap="none" rtlCol="0">
            <a:spAutoFit/>
          </a:bodyPr>
          <a:lstStyle/>
          <a:p>
            <a:pPr algn="ctr"/>
            <a:r>
              <a:rPr lang="en-US" dirty="0"/>
              <a:t>Architecture</a:t>
            </a:r>
          </a:p>
        </p:txBody>
      </p:sp>
      <p:sp>
        <p:nvSpPr>
          <p:cNvPr id="21" name="TextBox 20">
            <a:extLst>
              <a:ext uri="{FF2B5EF4-FFF2-40B4-BE49-F238E27FC236}">
                <a16:creationId xmlns:a16="http://schemas.microsoft.com/office/drawing/2014/main" id="{90A4FF9B-286C-0DF6-AE9D-0E06F072C0F7}"/>
              </a:ext>
            </a:extLst>
          </p:cNvPr>
          <p:cNvSpPr txBox="1"/>
          <p:nvPr/>
        </p:nvSpPr>
        <p:spPr>
          <a:xfrm>
            <a:off x="5167344" y="4634308"/>
            <a:ext cx="1359476" cy="369332"/>
          </a:xfrm>
          <a:prstGeom prst="rect">
            <a:avLst/>
          </a:prstGeom>
          <a:noFill/>
        </p:spPr>
        <p:txBody>
          <a:bodyPr wrap="none" rtlCol="0">
            <a:spAutoFit/>
          </a:bodyPr>
          <a:lstStyle/>
          <a:p>
            <a:pPr algn="ctr"/>
            <a:r>
              <a:rPr lang="en-US" dirty="0"/>
              <a:t>Source Code</a:t>
            </a:r>
          </a:p>
        </p:txBody>
      </p:sp>
      <p:sp>
        <p:nvSpPr>
          <p:cNvPr id="22" name="TextBox 21">
            <a:extLst>
              <a:ext uri="{FF2B5EF4-FFF2-40B4-BE49-F238E27FC236}">
                <a16:creationId xmlns:a16="http://schemas.microsoft.com/office/drawing/2014/main" id="{E2617FE3-8214-03B8-00AB-E8FCCBC625BA}"/>
              </a:ext>
            </a:extLst>
          </p:cNvPr>
          <p:cNvSpPr txBox="1"/>
          <p:nvPr/>
        </p:nvSpPr>
        <p:spPr>
          <a:xfrm>
            <a:off x="7076497" y="4634308"/>
            <a:ext cx="1137812" cy="369332"/>
          </a:xfrm>
          <a:prstGeom prst="rect">
            <a:avLst/>
          </a:prstGeom>
          <a:noFill/>
        </p:spPr>
        <p:txBody>
          <a:bodyPr wrap="none" rtlCol="0">
            <a:spAutoFit/>
          </a:bodyPr>
          <a:lstStyle/>
          <a:p>
            <a:pPr algn="ctr"/>
            <a:r>
              <a:rPr lang="en-US" dirty="0"/>
              <a:t>Test Cases</a:t>
            </a:r>
          </a:p>
        </p:txBody>
      </p:sp>
      <p:sp>
        <p:nvSpPr>
          <p:cNvPr id="23" name="TextBox 22">
            <a:extLst>
              <a:ext uri="{FF2B5EF4-FFF2-40B4-BE49-F238E27FC236}">
                <a16:creationId xmlns:a16="http://schemas.microsoft.com/office/drawing/2014/main" id="{5DB7E6B2-7371-474B-FD5A-A742E4EA5D0A}"/>
              </a:ext>
            </a:extLst>
          </p:cNvPr>
          <p:cNvSpPr txBox="1"/>
          <p:nvPr/>
        </p:nvSpPr>
        <p:spPr>
          <a:xfrm>
            <a:off x="8983755" y="4634308"/>
            <a:ext cx="919932" cy="369332"/>
          </a:xfrm>
          <a:prstGeom prst="rect">
            <a:avLst/>
          </a:prstGeom>
          <a:noFill/>
        </p:spPr>
        <p:txBody>
          <a:bodyPr wrap="none" rtlCol="0">
            <a:spAutoFit/>
          </a:bodyPr>
          <a:lstStyle/>
          <a:p>
            <a:pPr algn="ctr"/>
            <a:r>
              <a:rPr lang="en-US" dirty="0"/>
              <a:t>Product</a:t>
            </a:r>
          </a:p>
        </p:txBody>
      </p:sp>
    </p:spTree>
    <p:extLst>
      <p:ext uri="{BB962C8B-B14F-4D97-AF65-F5344CB8AC3E}">
        <p14:creationId xmlns:p14="http://schemas.microsoft.com/office/powerpoint/2010/main" val="9125030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P spid="13" grpId="0" animBg="1"/>
      <p:bldP spid="19" grpId="0"/>
      <p:bldP spid="20" grpId="0"/>
      <p:bldP spid="22" grpId="0"/>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C866D-E043-EA65-F705-0A59D1D32481}"/>
              </a:ext>
            </a:extLst>
          </p:cNvPr>
          <p:cNvSpPr>
            <a:spLocks noGrp="1"/>
          </p:cNvSpPr>
          <p:nvPr>
            <p:ph type="title"/>
          </p:nvPr>
        </p:nvSpPr>
        <p:spPr/>
        <p:txBody>
          <a:bodyPr/>
          <a:lstStyle/>
          <a:p>
            <a:r>
              <a:rPr lang="en-GB" dirty="0"/>
              <a:t>Requirement &amp; Requirements Artifact</a:t>
            </a:r>
            <a:endParaRPr lang="en-SE" dirty="0"/>
          </a:p>
        </p:txBody>
      </p:sp>
      <p:sp>
        <p:nvSpPr>
          <p:cNvPr id="4" name="Date Placeholder 3">
            <a:extLst>
              <a:ext uri="{FF2B5EF4-FFF2-40B4-BE49-F238E27FC236}">
                <a16:creationId xmlns:a16="http://schemas.microsoft.com/office/drawing/2014/main" id="{6B27786F-827C-DCF4-C864-5F5CC62F22EC}"/>
              </a:ext>
            </a:extLst>
          </p:cNvPr>
          <p:cNvSpPr>
            <a:spLocks noGrp="1"/>
          </p:cNvSpPr>
          <p:nvPr>
            <p:ph type="dt" sz="half" idx="10"/>
          </p:nvPr>
        </p:nvSpPr>
        <p:spPr/>
        <p:txBody>
          <a:bodyPr/>
          <a:lstStyle/>
          <a:p>
            <a:fld id="{36C85581-240C-4F42-BEB9-EFCE876FF000}" type="datetime1">
              <a:rPr lang="de-DE" smtClean="0"/>
              <a:t>11.06.2025</a:t>
            </a:fld>
            <a:endParaRPr lang="en-SE"/>
          </a:p>
        </p:txBody>
      </p:sp>
      <p:sp>
        <p:nvSpPr>
          <p:cNvPr id="5" name="Footer Placeholder 4">
            <a:extLst>
              <a:ext uri="{FF2B5EF4-FFF2-40B4-BE49-F238E27FC236}">
                <a16:creationId xmlns:a16="http://schemas.microsoft.com/office/drawing/2014/main" id="{E14FA874-BD02-1CAC-9865-A6E1DA0B51E4}"/>
              </a:ext>
            </a:extLst>
          </p:cNvPr>
          <p:cNvSpPr>
            <a:spLocks noGrp="1"/>
          </p:cNvSpPr>
          <p:nvPr>
            <p:ph type="ftr" sz="quarter" idx="11"/>
          </p:nvPr>
        </p:nvSpPr>
        <p:spPr/>
        <p:txBody>
          <a:bodyPr/>
          <a:lstStyle/>
          <a:p>
            <a:r>
              <a:rPr lang="en-US"/>
              <a:t>Requirements Engineering Fundamentals</a:t>
            </a:r>
            <a:endParaRPr lang="en-SE"/>
          </a:p>
        </p:txBody>
      </p:sp>
      <p:sp>
        <p:nvSpPr>
          <p:cNvPr id="6" name="Slide Number Placeholder 5">
            <a:extLst>
              <a:ext uri="{FF2B5EF4-FFF2-40B4-BE49-F238E27FC236}">
                <a16:creationId xmlns:a16="http://schemas.microsoft.com/office/drawing/2014/main" id="{BCDC59E9-9D96-7FC5-8174-E5085B061C30}"/>
              </a:ext>
            </a:extLst>
          </p:cNvPr>
          <p:cNvSpPr>
            <a:spLocks noGrp="1"/>
          </p:cNvSpPr>
          <p:nvPr>
            <p:ph type="sldNum" sz="quarter" idx="12"/>
          </p:nvPr>
        </p:nvSpPr>
        <p:spPr/>
        <p:txBody>
          <a:bodyPr/>
          <a:lstStyle/>
          <a:p>
            <a:fld id="{5DE25AE5-FEAD-441B-BB85-3E3BABBF875D}" type="slidenum">
              <a:rPr lang="en-SE" smtClean="0"/>
              <a:t>8</a:t>
            </a:fld>
            <a:endParaRPr lang="en-SE"/>
          </a:p>
        </p:txBody>
      </p:sp>
      <p:sp>
        <p:nvSpPr>
          <p:cNvPr id="8" name="Content Placeholder 3">
            <a:extLst>
              <a:ext uri="{FF2B5EF4-FFF2-40B4-BE49-F238E27FC236}">
                <a16:creationId xmlns:a16="http://schemas.microsoft.com/office/drawing/2014/main" id="{42CA3314-1C53-55C0-A90E-EB3E124AA730}"/>
              </a:ext>
            </a:extLst>
          </p:cNvPr>
          <p:cNvSpPr>
            <a:spLocks noGrp="1"/>
          </p:cNvSpPr>
          <p:nvPr>
            <p:ph idx="1"/>
          </p:nvPr>
        </p:nvSpPr>
        <p:spPr>
          <a:xfrm>
            <a:off x="838200" y="2382715"/>
            <a:ext cx="10515600" cy="2439377"/>
          </a:xfrm>
        </p:spPr>
        <p:txBody>
          <a:bodyPr/>
          <a:lstStyle/>
          <a:p>
            <a:pPr marL="0" indent="0">
              <a:buNone/>
            </a:pPr>
            <a:r>
              <a:rPr lang="en-US" b="1" dirty="0"/>
              <a:t>Requirement</a:t>
            </a:r>
            <a:r>
              <a:rPr lang="en-US" dirty="0"/>
              <a:t>:</a:t>
            </a:r>
          </a:p>
          <a:p>
            <a:pPr marL="514350" indent="-514350">
              <a:buFont typeface="+mj-lt"/>
              <a:buAutoNum type="arabicPeriod"/>
            </a:pPr>
            <a:r>
              <a:rPr lang="en-US" dirty="0"/>
              <a:t>A need or constraint imposed by a stakeholder. </a:t>
            </a:r>
          </a:p>
          <a:p>
            <a:pPr marL="514350" indent="-514350">
              <a:buFont typeface="+mj-lt"/>
              <a:buAutoNum type="arabicPeriod"/>
            </a:pPr>
            <a:r>
              <a:rPr lang="en-US" dirty="0"/>
              <a:t>A capability or property that a system shall have. </a:t>
            </a:r>
          </a:p>
          <a:p>
            <a:pPr marL="0" indent="0">
              <a:buNone/>
            </a:pPr>
            <a:r>
              <a:rPr lang="en-US" b="1" dirty="0"/>
              <a:t>(Requirements) Artifact</a:t>
            </a:r>
            <a:r>
              <a:rPr lang="en-US" dirty="0"/>
              <a:t>: A documented representation of a (1) need, constraint, (2) capability or property.</a:t>
            </a:r>
          </a:p>
        </p:txBody>
      </p:sp>
      <p:sp>
        <p:nvSpPr>
          <p:cNvPr id="9" name="Rectangle 8">
            <a:extLst>
              <a:ext uri="{FF2B5EF4-FFF2-40B4-BE49-F238E27FC236}">
                <a16:creationId xmlns:a16="http://schemas.microsoft.com/office/drawing/2014/main" id="{846D450E-8FDB-DDA4-7644-61F9F0050F6D}"/>
              </a:ext>
            </a:extLst>
          </p:cNvPr>
          <p:cNvSpPr/>
          <p:nvPr/>
        </p:nvSpPr>
        <p:spPr>
          <a:xfrm>
            <a:off x="838200" y="4927777"/>
            <a:ext cx="3257006" cy="975360"/>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ysClr val="windowText" lastClr="000000"/>
                </a:solidFill>
              </a:rPr>
              <a:t>REQ1</a:t>
            </a:r>
            <a:r>
              <a:rPr lang="en-US" dirty="0">
                <a:solidFill>
                  <a:sysClr val="windowText" lastClr="000000"/>
                </a:solidFill>
              </a:rPr>
              <a:t>: When a user enters the webpage, the login option shall be highlighted.</a:t>
            </a:r>
          </a:p>
        </p:txBody>
      </p:sp>
      <p:sp>
        <p:nvSpPr>
          <p:cNvPr id="10" name="Rectangle 9">
            <a:extLst>
              <a:ext uri="{FF2B5EF4-FFF2-40B4-BE49-F238E27FC236}">
                <a16:creationId xmlns:a16="http://schemas.microsoft.com/office/drawing/2014/main" id="{FBEB4FE1-61AC-2354-623C-2B24117C7B5B}"/>
              </a:ext>
            </a:extLst>
          </p:cNvPr>
          <p:cNvSpPr/>
          <p:nvPr/>
        </p:nvSpPr>
        <p:spPr>
          <a:xfrm>
            <a:off x="4247606" y="4927777"/>
            <a:ext cx="3257006" cy="975360"/>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ysClr val="windowText" lastClr="000000"/>
                </a:solidFill>
              </a:rPr>
              <a:t>REQ2</a:t>
            </a:r>
            <a:r>
              <a:rPr lang="en-US" dirty="0">
                <a:solidFill>
                  <a:sysClr val="windowText" lastClr="000000"/>
                </a:solidFill>
              </a:rPr>
              <a:t>: The system shall be secure and comply to data privacy guidelines</a:t>
            </a:r>
          </a:p>
        </p:txBody>
      </p:sp>
      <p:sp>
        <p:nvSpPr>
          <p:cNvPr id="11" name="TextBox 10">
            <a:extLst>
              <a:ext uri="{FF2B5EF4-FFF2-40B4-BE49-F238E27FC236}">
                <a16:creationId xmlns:a16="http://schemas.microsoft.com/office/drawing/2014/main" id="{636EDD8A-FCE2-F37F-41F9-88CA63FC80E2}"/>
              </a:ext>
            </a:extLst>
          </p:cNvPr>
          <p:cNvSpPr txBox="1"/>
          <p:nvPr/>
        </p:nvSpPr>
        <p:spPr>
          <a:xfrm>
            <a:off x="838199" y="6110129"/>
            <a:ext cx="4682383" cy="246221"/>
          </a:xfrm>
          <a:prstGeom prst="rect">
            <a:avLst/>
          </a:prstGeom>
          <a:noFill/>
        </p:spPr>
        <p:txBody>
          <a:bodyPr wrap="square" rtlCol="0">
            <a:spAutoFit/>
          </a:bodyPr>
          <a:lstStyle/>
          <a:p>
            <a:r>
              <a:rPr lang="en-US" sz="1000" dirty="0"/>
              <a:t>Adapted from [1] and [2]</a:t>
            </a:r>
          </a:p>
        </p:txBody>
      </p:sp>
    </p:spTree>
    <p:extLst>
      <p:ext uri="{BB962C8B-B14F-4D97-AF65-F5344CB8AC3E}">
        <p14:creationId xmlns:p14="http://schemas.microsoft.com/office/powerpoint/2010/main" val="22632334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E49E6-C757-D2E4-C623-E696F79B284D}"/>
              </a:ext>
            </a:extLst>
          </p:cNvPr>
          <p:cNvSpPr>
            <a:spLocks noGrp="1"/>
          </p:cNvSpPr>
          <p:nvPr>
            <p:ph type="title"/>
          </p:nvPr>
        </p:nvSpPr>
        <p:spPr/>
        <p:txBody>
          <a:bodyPr/>
          <a:lstStyle/>
          <a:p>
            <a:r>
              <a:rPr lang="en-GB" dirty="0"/>
              <a:t>Requirements Engineering</a:t>
            </a:r>
            <a:endParaRPr lang="en-SE" dirty="0"/>
          </a:p>
        </p:txBody>
      </p:sp>
      <p:sp>
        <p:nvSpPr>
          <p:cNvPr id="3" name="Content Placeholder 2">
            <a:extLst>
              <a:ext uri="{FF2B5EF4-FFF2-40B4-BE49-F238E27FC236}">
                <a16:creationId xmlns:a16="http://schemas.microsoft.com/office/drawing/2014/main" id="{42F6BFA0-4819-389B-E0F2-DC6DBC5C299F}"/>
              </a:ext>
            </a:extLst>
          </p:cNvPr>
          <p:cNvSpPr>
            <a:spLocks noGrp="1"/>
          </p:cNvSpPr>
          <p:nvPr>
            <p:ph idx="1"/>
          </p:nvPr>
        </p:nvSpPr>
        <p:spPr/>
        <p:txBody>
          <a:bodyPr/>
          <a:lstStyle/>
          <a:p>
            <a:pPr marL="0" indent="0">
              <a:buNone/>
            </a:pPr>
            <a:r>
              <a:rPr lang="en-US" b="1" dirty="0"/>
              <a:t>Requirements Engineering </a:t>
            </a:r>
            <a:r>
              <a:rPr lang="en-US" dirty="0"/>
              <a:t>(RE) is the systematic, iterative, and disciplined approach to </a:t>
            </a:r>
            <a:r>
              <a:rPr lang="en-US" b="1" dirty="0"/>
              <a:t>develop an explicit requirements specification </a:t>
            </a:r>
            <a:r>
              <a:rPr lang="en-US" dirty="0"/>
              <a:t>that all stakeholders agree upon.</a:t>
            </a:r>
          </a:p>
          <a:p>
            <a:pPr marL="0" indent="0">
              <a:buNone/>
            </a:pPr>
            <a:endParaRPr lang="en-SE" dirty="0"/>
          </a:p>
        </p:txBody>
      </p:sp>
      <p:sp>
        <p:nvSpPr>
          <p:cNvPr id="4" name="Date Placeholder 3">
            <a:extLst>
              <a:ext uri="{FF2B5EF4-FFF2-40B4-BE49-F238E27FC236}">
                <a16:creationId xmlns:a16="http://schemas.microsoft.com/office/drawing/2014/main" id="{D7294616-7F5D-7C5F-50DC-A4041B7B6DDB}"/>
              </a:ext>
            </a:extLst>
          </p:cNvPr>
          <p:cNvSpPr>
            <a:spLocks noGrp="1"/>
          </p:cNvSpPr>
          <p:nvPr>
            <p:ph type="dt" sz="half" idx="10"/>
          </p:nvPr>
        </p:nvSpPr>
        <p:spPr/>
        <p:txBody>
          <a:bodyPr/>
          <a:lstStyle/>
          <a:p>
            <a:fld id="{75440081-34C8-4343-80A5-B359DBA1B48D}" type="datetime1">
              <a:rPr lang="de-DE" smtClean="0"/>
              <a:t>11.06.2025</a:t>
            </a:fld>
            <a:endParaRPr lang="en-SE"/>
          </a:p>
        </p:txBody>
      </p:sp>
      <p:sp>
        <p:nvSpPr>
          <p:cNvPr id="5" name="Footer Placeholder 4">
            <a:extLst>
              <a:ext uri="{FF2B5EF4-FFF2-40B4-BE49-F238E27FC236}">
                <a16:creationId xmlns:a16="http://schemas.microsoft.com/office/drawing/2014/main" id="{B55D628B-835C-6F35-843D-A216295DF968}"/>
              </a:ext>
            </a:extLst>
          </p:cNvPr>
          <p:cNvSpPr>
            <a:spLocks noGrp="1"/>
          </p:cNvSpPr>
          <p:nvPr>
            <p:ph type="ftr" sz="quarter" idx="11"/>
          </p:nvPr>
        </p:nvSpPr>
        <p:spPr/>
        <p:txBody>
          <a:bodyPr/>
          <a:lstStyle/>
          <a:p>
            <a:r>
              <a:rPr lang="en-US"/>
              <a:t>Requirements Engineering Fundamentals</a:t>
            </a:r>
            <a:endParaRPr lang="en-SE"/>
          </a:p>
        </p:txBody>
      </p:sp>
      <p:sp>
        <p:nvSpPr>
          <p:cNvPr id="6" name="Slide Number Placeholder 5">
            <a:extLst>
              <a:ext uri="{FF2B5EF4-FFF2-40B4-BE49-F238E27FC236}">
                <a16:creationId xmlns:a16="http://schemas.microsoft.com/office/drawing/2014/main" id="{726AC6B3-3A9F-A8C6-8F93-90CCE46584CF}"/>
              </a:ext>
            </a:extLst>
          </p:cNvPr>
          <p:cNvSpPr>
            <a:spLocks noGrp="1"/>
          </p:cNvSpPr>
          <p:nvPr>
            <p:ph type="sldNum" sz="quarter" idx="12"/>
          </p:nvPr>
        </p:nvSpPr>
        <p:spPr/>
        <p:txBody>
          <a:bodyPr/>
          <a:lstStyle/>
          <a:p>
            <a:fld id="{5DE25AE5-FEAD-441B-BB85-3E3BABBF875D}" type="slidenum">
              <a:rPr lang="en-SE" smtClean="0"/>
              <a:t>9</a:t>
            </a:fld>
            <a:endParaRPr lang="en-SE"/>
          </a:p>
        </p:txBody>
      </p:sp>
      <p:sp>
        <p:nvSpPr>
          <p:cNvPr id="7" name="TextBox 6">
            <a:extLst>
              <a:ext uri="{FF2B5EF4-FFF2-40B4-BE49-F238E27FC236}">
                <a16:creationId xmlns:a16="http://schemas.microsoft.com/office/drawing/2014/main" id="{D356122B-8895-A780-DD23-D4C7772D3E7F}"/>
              </a:ext>
            </a:extLst>
          </p:cNvPr>
          <p:cNvSpPr txBox="1"/>
          <p:nvPr/>
        </p:nvSpPr>
        <p:spPr>
          <a:xfrm>
            <a:off x="838199" y="6110129"/>
            <a:ext cx="4682383" cy="246221"/>
          </a:xfrm>
          <a:prstGeom prst="rect">
            <a:avLst/>
          </a:prstGeom>
          <a:noFill/>
        </p:spPr>
        <p:txBody>
          <a:bodyPr wrap="square" rtlCol="0">
            <a:spAutoFit/>
          </a:bodyPr>
          <a:lstStyle/>
          <a:p>
            <a:r>
              <a:rPr lang="en-US" sz="1000" dirty="0"/>
              <a:t>Based on [1]</a:t>
            </a:r>
          </a:p>
        </p:txBody>
      </p:sp>
    </p:spTree>
    <p:extLst>
      <p:ext uri="{BB962C8B-B14F-4D97-AF65-F5344CB8AC3E}">
        <p14:creationId xmlns:p14="http://schemas.microsoft.com/office/powerpoint/2010/main" val="22626438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284</TotalTime>
  <Words>3296</Words>
  <Application>Microsoft Office PowerPoint</Application>
  <PresentationFormat>Widescreen</PresentationFormat>
  <Paragraphs>549</Paragraphs>
  <Slides>44</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Aptos</vt:lpstr>
      <vt:lpstr>Aptos Display</vt:lpstr>
      <vt:lpstr>Arial</vt:lpstr>
      <vt:lpstr>Bahnschrift</vt:lpstr>
      <vt:lpstr>Calibri</vt:lpstr>
      <vt:lpstr>Calibri (Body)</vt:lpstr>
      <vt:lpstr>Office Theme</vt:lpstr>
      <vt:lpstr>PowerPoint Presentation</vt:lpstr>
      <vt:lpstr>Requirements Engineering</vt:lpstr>
      <vt:lpstr>Motivation</vt:lpstr>
      <vt:lpstr>Goals</vt:lpstr>
      <vt:lpstr>Agenda</vt:lpstr>
      <vt:lpstr>Definitions</vt:lpstr>
      <vt:lpstr>Software Development Lifecycle</vt:lpstr>
      <vt:lpstr>Requirement &amp; Requirements Artifact</vt:lpstr>
      <vt:lpstr>Requirements Engineering</vt:lpstr>
      <vt:lpstr>Levels of Abstraction</vt:lpstr>
      <vt:lpstr>Levels of Abstraction</vt:lpstr>
      <vt:lpstr>Impact</vt:lpstr>
      <vt:lpstr>Cost of Defect Removal</vt:lpstr>
      <vt:lpstr>Problem- versus Solution-Space</vt:lpstr>
      <vt:lpstr>Problem- versus Solution-Space</vt:lpstr>
      <vt:lpstr>Problem- versus Solution-Space</vt:lpstr>
      <vt:lpstr>Insights</vt:lpstr>
      <vt:lpstr>Application</vt:lpstr>
      <vt:lpstr>Motivation</vt:lpstr>
      <vt:lpstr>Techniques</vt:lpstr>
      <vt:lpstr>Stakeholder Elicitation</vt:lpstr>
      <vt:lpstr>Stakeholder Elicitation</vt:lpstr>
      <vt:lpstr>Stakeholder Elicitation</vt:lpstr>
      <vt:lpstr>Stakeholders</vt:lpstr>
      <vt:lpstr>Goal Modelling</vt:lpstr>
      <vt:lpstr>Goal Modelling</vt:lpstr>
      <vt:lpstr>Goal Modelling</vt:lpstr>
      <vt:lpstr>Goal Refinement</vt:lpstr>
      <vt:lpstr>Goal Relationships</vt:lpstr>
      <vt:lpstr>Goal Refinement</vt:lpstr>
      <vt:lpstr>System Vision</vt:lpstr>
      <vt:lpstr>System Vision</vt:lpstr>
      <vt:lpstr>System Vision</vt:lpstr>
      <vt:lpstr>System Vision</vt:lpstr>
      <vt:lpstr>System Vision</vt:lpstr>
      <vt:lpstr>Requirements Elicitation</vt:lpstr>
      <vt:lpstr>Requirements Elicitation</vt:lpstr>
      <vt:lpstr>Requirements Elicitation  for System Goals</vt:lpstr>
      <vt:lpstr>Requirements Engineering Template</vt:lpstr>
      <vt:lpstr>Beyond Requirements Engineering</vt:lpstr>
      <vt:lpstr>Using Requirements</vt:lpstr>
      <vt:lpstr>Concluding Thoughts</vt:lpstr>
      <vt:lpstr>Recommended Reading</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Julian Frattini</dc:creator>
  <cp:lastModifiedBy>Julian Frattini</cp:lastModifiedBy>
  <cp:revision>22</cp:revision>
  <dcterms:created xsi:type="dcterms:W3CDTF">2025-06-09T07:51:47Z</dcterms:created>
  <dcterms:modified xsi:type="dcterms:W3CDTF">2025-06-11T10:35:21Z</dcterms:modified>
</cp:coreProperties>
</file>