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57" r:id="rId3"/>
    <p:sldId id="258" r:id="rId4"/>
    <p:sldId id="259" r:id="rId5"/>
    <p:sldId id="265" r:id="rId6"/>
    <p:sldId id="264" r:id="rId7"/>
    <p:sldId id="263" r:id="rId8"/>
    <p:sldId id="260" r:id="rId9"/>
    <p:sldId id="262" r:id="rId10"/>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50" autoAdjust="0"/>
  </p:normalViewPr>
  <p:slideViewPr>
    <p:cSldViewPr snapToGrid="0">
      <p:cViewPr varScale="1">
        <p:scale>
          <a:sx n="109" d="100"/>
          <a:sy n="109" d="100"/>
        </p:scale>
        <p:origin x="1560"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774-A069-4C80-913C-6311167CE991}" type="datetimeFigureOut">
              <a:rPr lang="en-SE" smtClean="0"/>
              <a:t>2025-06-11</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BD1A4-A35A-42D8-8DC8-6E0FF0A89021}" type="slidenum">
              <a:rPr lang="en-SE" smtClean="0"/>
              <a:t>‹#›</a:t>
            </a:fld>
            <a:endParaRPr lang="en-SE"/>
          </a:p>
        </p:txBody>
      </p:sp>
    </p:spTree>
    <p:extLst>
      <p:ext uri="{BB962C8B-B14F-4D97-AF65-F5344CB8AC3E}">
        <p14:creationId xmlns:p14="http://schemas.microsoft.com/office/powerpoint/2010/main" val="2039328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Traditional RE emerged with traditional software in mind</a:t>
            </a:r>
          </a:p>
          <a:p>
            <a:pPr marL="171450" indent="-171450">
              <a:buFont typeface="Arial" panose="020B0604020202020204" pitchFamily="34" charset="0"/>
              <a:buChar char="•"/>
            </a:pPr>
            <a:r>
              <a:rPr lang="en-GB" dirty="0"/>
              <a:t>AI-enabled systems is not traditional software</a:t>
            </a:r>
          </a:p>
          <a:p>
            <a:pPr marL="171450" indent="-171450">
              <a:buFont typeface="Arial" panose="020B0604020202020204" pitchFamily="34" charset="0"/>
              <a:buChar char="•"/>
            </a:pPr>
            <a:r>
              <a:rPr lang="en-GB" dirty="0"/>
              <a:t>This distinction between AI-enabled systems and traditional software has implications for RE</a:t>
            </a:r>
          </a:p>
          <a:p>
            <a:r>
              <a:rPr lang="en-GB" dirty="0"/>
              <a:t>We notice this by companies struggling to engineer AI-enabled systems</a:t>
            </a:r>
            <a:endParaRPr lang="en-SE"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2</a:t>
            </a:fld>
            <a:endParaRPr lang="en-SE"/>
          </a:p>
        </p:txBody>
      </p:sp>
    </p:spTree>
    <p:extLst>
      <p:ext uri="{BB962C8B-B14F-4D97-AF65-F5344CB8AC3E}">
        <p14:creationId xmlns:p14="http://schemas.microsoft.com/office/powerpoint/2010/main" val="809015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AI system := software system with AI components</a:t>
            </a:r>
          </a:p>
          <a:p>
            <a:pPr marL="171450" indent="-171450">
              <a:buFont typeface="Arial" panose="020B0604020202020204" pitchFamily="34" charset="0"/>
              <a:buChar char="•"/>
            </a:pPr>
            <a:r>
              <a:rPr lang="en-GB" dirty="0"/>
              <a:t>Data-driven: behaviour not fully specified by code but also by data</a:t>
            </a:r>
          </a:p>
          <a:p>
            <a:pPr marL="171450" indent="-171450">
              <a:buFont typeface="Arial" panose="020B0604020202020204" pitchFamily="34" charset="0"/>
              <a:buChar char="•"/>
            </a:pPr>
            <a:r>
              <a:rPr lang="en-GB" dirty="0"/>
              <a:t>Obscure: the inner workings of an AI system may be unclear</a:t>
            </a:r>
          </a:p>
          <a:p>
            <a:pPr marL="171450" indent="-171450">
              <a:buFont typeface="Arial" panose="020B0604020202020204" pitchFamily="34" charset="0"/>
              <a:buChar char="•"/>
            </a:pPr>
            <a:r>
              <a:rPr lang="en-GB" dirty="0"/>
              <a:t>Atomic: AI systems are usually not further decomposable</a:t>
            </a:r>
          </a:p>
          <a:p>
            <a:pPr marL="171450" indent="-171450">
              <a:buFont typeface="Arial" panose="020B0604020202020204" pitchFamily="34" charset="0"/>
              <a:buChar char="•"/>
            </a:pPr>
            <a:r>
              <a:rPr lang="en-GB" dirty="0"/>
              <a:t>Capable: AI systems can solve problems that are difficult to formalize</a:t>
            </a:r>
            <a:endParaRPr lang="en-SE"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3</a:t>
            </a:fld>
            <a:endParaRPr lang="en-SE"/>
          </a:p>
        </p:txBody>
      </p:sp>
    </p:spTree>
    <p:extLst>
      <p:ext uri="{BB962C8B-B14F-4D97-AF65-F5344CB8AC3E}">
        <p14:creationId xmlns:p14="http://schemas.microsoft.com/office/powerpoint/2010/main" val="3409226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NFR prioritization by Habibullah et al.</a:t>
            </a:r>
          </a:p>
          <a:p>
            <a:r>
              <a:rPr lang="en-GB" dirty="0"/>
              <a:t>Quality models of ML systems by Siebert et al.</a:t>
            </a:r>
          </a:p>
          <a:p>
            <a:r>
              <a:rPr lang="en-GB" dirty="0"/>
              <a:t>Emerging data requirements by Heyn et al.</a:t>
            </a:r>
            <a:endParaRPr lang="en-SE"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4</a:t>
            </a:fld>
            <a:endParaRPr lang="en-SE"/>
          </a:p>
        </p:txBody>
      </p:sp>
    </p:spTree>
    <p:extLst>
      <p:ext uri="{BB962C8B-B14F-4D97-AF65-F5344CB8AC3E}">
        <p14:creationId xmlns:p14="http://schemas.microsoft.com/office/powerpoint/2010/main" val="367771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Additionally:</a:t>
            </a:r>
          </a:p>
          <a:p>
            <a:pPr marL="171450" indent="-171450">
              <a:buFont typeface="Arial" panose="020B0604020202020204" pitchFamily="34" charset="0"/>
              <a:buChar char="•"/>
            </a:pPr>
            <a:r>
              <a:rPr lang="en-GB" dirty="0"/>
              <a:t>The meaning and interpretation of NFRs may differ</a:t>
            </a:r>
          </a:p>
          <a:p>
            <a:pPr marL="171450" indent="-171450">
              <a:buFont typeface="Arial" panose="020B0604020202020204" pitchFamily="34" charset="0"/>
              <a:buChar char="•"/>
            </a:pPr>
            <a:r>
              <a:rPr lang="en-GB" dirty="0"/>
              <a:t>The validation and verification of NFRs is vastly different</a:t>
            </a:r>
          </a:p>
          <a:p>
            <a:pPr marL="171450" indent="-171450">
              <a:buFont typeface="Arial" panose="020B0604020202020204" pitchFamily="34" charset="0"/>
              <a:buChar char="•"/>
            </a:pPr>
            <a:endParaRPr lang="en-GB" dirty="0"/>
          </a:p>
          <a:p>
            <a:pPr marL="0" indent="0">
              <a:buFont typeface="Arial" panose="020B0604020202020204" pitchFamily="34" charset="0"/>
              <a:buNone/>
            </a:pPr>
            <a:r>
              <a:rPr lang="en-GB" dirty="0"/>
              <a:t>Conclusion: RE for AI systems may shift the focus on the prioritization, definition, and evaluation of non-functional requirements</a:t>
            </a:r>
          </a:p>
        </p:txBody>
      </p:sp>
      <p:sp>
        <p:nvSpPr>
          <p:cNvPr id="4" name="Slide Number Placeholder 3"/>
          <p:cNvSpPr>
            <a:spLocks noGrp="1"/>
          </p:cNvSpPr>
          <p:nvPr>
            <p:ph type="sldNum" sz="quarter" idx="5"/>
          </p:nvPr>
        </p:nvSpPr>
        <p:spPr/>
        <p:txBody>
          <a:bodyPr/>
          <a:lstStyle/>
          <a:p>
            <a:fld id="{871BD1A4-A35A-42D8-8DC8-6E0FF0A89021}" type="slidenum">
              <a:rPr lang="en-SE" smtClean="0"/>
              <a:t>5</a:t>
            </a:fld>
            <a:endParaRPr lang="en-SE"/>
          </a:p>
        </p:txBody>
      </p:sp>
    </p:spTree>
    <p:extLst>
      <p:ext uri="{BB962C8B-B14F-4D97-AF65-F5344CB8AC3E}">
        <p14:creationId xmlns:p14="http://schemas.microsoft.com/office/powerpoint/2010/main" val="3057250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raises the question: how do we assess non-functional requirements for AI systems?</a:t>
            </a:r>
          </a:p>
          <a:p>
            <a:endParaRPr lang="en-GB" dirty="0"/>
          </a:p>
          <a:p>
            <a:r>
              <a:rPr lang="en-GB" dirty="0"/>
              <a:t>Conclusion: non-functional requirements must be applied to, specified for, and evaluated on specific entities.</a:t>
            </a:r>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6</a:t>
            </a:fld>
            <a:endParaRPr lang="en-SE"/>
          </a:p>
        </p:txBody>
      </p:sp>
    </p:spTree>
    <p:extLst>
      <p:ext uri="{BB962C8B-B14F-4D97-AF65-F5344CB8AC3E}">
        <p14:creationId xmlns:p14="http://schemas.microsoft.com/office/powerpoint/2010/main" val="3862536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How the training data was sampled affects the robustness of models on unseen data.</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Causal modelling techniques can be used to ensure the representativeness of data.</a:t>
            </a:r>
            <a:endParaRPr lang="en-SE"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7</a:t>
            </a:fld>
            <a:endParaRPr lang="en-SE"/>
          </a:p>
        </p:txBody>
      </p:sp>
    </p:spTree>
    <p:extLst>
      <p:ext uri="{BB962C8B-B14F-4D97-AF65-F5344CB8AC3E}">
        <p14:creationId xmlns:p14="http://schemas.microsoft.com/office/powerpoint/2010/main" val="21512739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Requirements remain similar, but</a:t>
            </a:r>
          </a:p>
          <a:p>
            <a:pPr lvl="1"/>
            <a:r>
              <a:rPr lang="en-GB" dirty="0"/>
              <a:t>They may be more challenging to implement (i.e., expecting better performance or more advanced use cases)</a:t>
            </a:r>
          </a:p>
          <a:p>
            <a:pPr lvl="1"/>
            <a:r>
              <a:rPr lang="en-GB" dirty="0"/>
              <a:t>Previous public incidents may put focus on other NFRs (like transparency and fairness)</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8</a:t>
            </a:fld>
            <a:endParaRPr lang="en-SE"/>
          </a:p>
        </p:txBody>
      </p:sp>
    </p:spTree>
    <p:extLst>
      <p:ext uri="{BB962C8B-B14F-4D97-AF65-F5344CB8AC3E}">
        <p14:creationId xmlns:p14="http://schemas.microsoft.com/office/powerpoint/2010/main" val="2194552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0233-E066-6D9C-BE1B-C04BD42C0D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F826C7AE-9F37-3786-B4D4-D1ADC41E6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2C300B92-6986-74F8-EDAD-E0CCDB43D4BE}"/>
              </a:ext>
            </a:extLst>
          </p:cNvPr>
          <p:cNvSpPr>
            <a:spLocks noGrp="1"/>
          </p:cNvSpPr>
          <p:nvPr>
            <p:ph type="dt" sz="half" idx="10"/>
          </p:nvPr>
        </p:nvSpPr>
        <p:spPr/>
        <p:txBody>
          <a:bodyPr/>
          <a:lstStyle/>
          <a:p>
            <a:fld id="{B8A2E2F5-1ACA-471C-8F75-D4BCA16AD5E4}" type="datetime1">
              <a:rPr lang="de-DE" smtClean="0"/>
              <a:t>11.06.2025</a:t>
            </a:fld>
            <a:endParaRPr lang="en-SE"/>
          </a:p>
        </p:txBody>
      </p:sp>
      <p:sp>
        <p:nvSpPr>
          <p:cNvPr id="5" name="Footer Placeholder 4">
            <a:extLst>
              <a:ext uri="{FF2B5EF4-FFF2-40B4-BE49-F238E27FC236}">
                <a16:creationId xmlns:a16="http://schemas.microsoft.com/office/drawing/2014/main" id="{3915F157-2D09-016E-FF77-E85ECB29E5C1}"/>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BDE6CAB-0E74-74D3-3868-CFE3C64EC52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206237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AABF-05C5-2628-BD0D-FC7D8D624430}"/>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BCD606DE-E519-4CAE-4C91-E713383B95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69D79104-35E7-1EDD-B323-A2090296F09B}"/>
              </a:ext>
            </a:extLst>
          </p:cNvPr>
          <p:cNvSpPr>
            <a:spLocks noGrp="1"/>
          </p:cNvSpPr>
          <p:nvPr>
            <p:ph type="dt" sz="half" idx="10"/>
          </p:nvPr>
        </p:nvSpPr>
        <p:spPr/>
        <p:txBody>
          <a:bodyPr/>
          <a:lstStyle/>
          <a:p>
            <a:fld id="{9CE85F0D-3621-49AF-AC39-8AC23685A06D}" type="datetime1">
              <a:rPr lang="de-DE" smtClean="0"/>
              <a:t>11.06.2025</a:t>
            </a:fld>
            <a:endParaRPr lang="en-SE"/>
          </a:p>
        </p:txBody>
      </p:sp>
      <p:sp>
        <p:nvSpPr>
          <p:cNvPr id="5" name="Footer Placeholder 4">
            <a:extLst>
              <a:ext uri="{FF2B5EF4-FFF2-40B4-BE49-F238E27FC236}">
                <a16:creationId xmlns:a16="http://schemas.microsoft.com/office/drawing/2014/main" id="{6BC503F5-37BF-C3D5-7049-EE68D05C4DED}"/>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B51EF0E-AB94-2B8F-4B12-71CD787BF3CB}"/>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49739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8194BD-3D96-D4F5-3668-F50FFFE31C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F73708DC-9200-6CB4-9AE7-A6EB54F21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49565650-E004-CB16-DE10-CB475A948BC6}"/>
              </a:ext>
            </a:extLst>
          </p:cNvPr>
          <p:cNvSpPr>
            <a:spLocks noGrp="1"/>
          </p:cNvSpPr>
          <p:nvPr>
            <p:ph type="dt" sz="half" idx="10"/>
          </p:nvPr>
        </p:nvSpPr>
        <p:spPr/>
        <p:txBody>
          <a:bodyPr/>
          <a:lstStyle/>
          <a:p>
            <a:fld id="{160A867D-26C0-4BE6-AD28-8E577999D0AD}" type="datetime1">
              <a:rPr lang="de-DE" smtClean="0"/>
              <a:t>11.06.2025</a:t>
            </a:fld>
            <a:endParaRPr lang="en-SE"/>
          </a:p>
        </p:txBody>
      </p:sp>
      <p:sp>
        <p:nvSpPr>
          <p:cNvPr id="5" name="Footer Placeholder 4">
            <a:extLst>
              <a:ext uri="{FF2B5EF4-FFF2-40B4-BE49-F238E27FC236}">
                <a16:creationId xmlns:a16="http://schemas.microsoft.com/office/drawing/2014/main" id="{E5FDB409-80B9-6580-14E9-80D7F1C6AE71}"/>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1C8DDE64-C943-4D43-ED91-A4729A99CA3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370958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F096-E057-14CF-A347-58580D1403DA}"/>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B584BA57-3914-A4C1-DED6-A1A41F7C8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D6497777-C35C-E589-62CA-6CF1016FF0A9}"/>
              </a:ext>
            </a:extLst>
          </p:cNvPr>
          <p:cNvSpPr>
            <a:spLocks noGrp="1"/>
          </p:cNvSpPr>
          <p:nvPr>
            <p:ph type="dt" sz="half" idx="10"/>
          </p:nvPr>
        </p:nvSpPr>
        <p:spPr/>
        <p:txBody>
          <a:bodyPr/>
          <a:lstStyle/>
          <a:p>
            <a:fld id="{60CB520D-D965-46BA-A3CC-319C6DE058D5}" type="datetime1">
              <a:rPr lang="de-DE" smtClean="0"/>
              <a:t>11.06.2025</a:t>
            </a:fld>
            <a:endParaRPr lang="en-SE"/>
          </a:p>
        </p:txBody>
      </p:sp>
      <p:sp>
        <p:nvSpPr>
          <p:cNvPr id="5" name="Footer Placeholder 4">
            <a:extLst>
              <a:ext uri="{FF2B5EF4-FFF2-40B4-BE49-F238E27FC236}">
                <a16:creationId xmlns:a16="http://schemas.microsoft.com/office/drawing/2014/main" id="{FE5EEDE2-E0BD-2912-04CF-FA3899C58738}"/>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DCBC1FE2-C3F4-D34F-636D-BA210B1C34A2}"/>
              </a:ext>
            </a:extLst>
          </p:cNvPr>
          <p:cNvSpPr>
            <a:spLocks noGrp="1"/>
          </p:cNvSpPr>
          <p:nvPr>
            <p:ph type="sldNum" sz="quarter" idx="12"/>
          </p:nvPr>
        </p:nvSpPr>
        <p:spPr/>
        <p:txBody>
          <a:bodyPr/>
          <a:lstStyle/>
          <a:p>
            <a:fld id="{5DE25AE5-FEAD-441B-BB85-3E3BABBF875D}" type="slidenum">
              <a:rPr lang="en-SE" smtClean="0"/>
              <a:t>‹#›</a:t>
            </a:fld>
            <a:endParaRPr lang="en-SE"/>
          </a:p>
        </p:txBody>
      </p:sp>
      <p:pic>
        <p:nvPicPr>
          <p:cNvPr id="8" name="Picture 7" descr="Avancez logo of Chalmers University of Technology">
            <a:extLst>
              <a:ext uri="{FF2B5EF4-FFF2-40B4-BE49-F238E27FC236}">
                <a16:creationId xmlns:a16="http://schemas.microsoft.com/office/drawing/2014/main" id="{BD1EFE99-1BBB-C8A0-C492-B2857EAE85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3079" y="135959"/>
            <a:ext cx="2869841" cy="780953"/>
          </a:xfrm>
          <a:prstGeom prst="rect">
            <a:avLst/>
          </a:prstGeom>
        </p:spPr>
      </p:pic>
    </p:spTree>
    <p:extLst>
      <p:ext uri="{BB962C8B-B14F-4D97-AF65-F5344CB8AC3E}">
        <p14:creationId xmlns:p14="http://schemas.microsoft.com/office/powerpoint/2010/main" val="250006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B8C9-C40C-925B-910D-8D5633C21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3D7813EA-4AEC-5656-CFA8-144BA8361A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C1A65A-286D-BE59-CBF2-1329A62C5DB9}"/>
              </a:ext>
            </a:extLst>
          </p:cNvPr>
          <p:cNvSpPr>
            <a:spLocks noGrp="1"/>
          </p:cNvSpPr>
          <p:nvPr>
            <p:ph type="dt" sz="half" idx="10"/>
          </p:nvPr>
        </p:nvSpPr>
        <p:spPr/>
        <p:txBody>
          <a:bodyPr/>
          <a:lstStyle/>
          <a:p>
            <a:fld id="{31641F1E-B483-4EB3-9802-4CF7B641DA50}" type="datetime1">
              <a:rPr lang="de-DE" smtClean="0"/>
              <a:t>11.06.2025</a:t>
            </a:fld>
            <a:endParaRPr lang="en-SE"/>
          </a:p>
        </p:txBody>
      </p:sp>
      <p:sp>
        <p:nvSpPr>
          <p:cNvPr id="5" name="Footer Placeholder 4">
            <a:extLst>
              <a:ext uri="{FF2B5EF4-FFF2-40B4-BE49-F238E27FC236}">
                <a16:creationId xmlns:a16="http://schemas.microsoft.com/office/drawing/2014/main" id="{C832CA6B-ED05-A3D7-AF15-59EB9452271E}"/>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76FFBB4-395B-B875-F4F8-60F254150A9F}"/>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42301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3A5B-CB33-F870-4AE8-9D9F96699D79}"/>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63D54C24-FF3B-14CF-E753-406D0FA44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23ACFFAF-2950-130C-280B-A721695448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A56F3071-1498-854D-2A7A-663296586080}"/>
              </a:ext>
            </a:extLst>
          </p:cNvPr>
          <p:cNvSpPr>
            <a:spLocks noGrp="1"/>
          </p:cNvSpPr>
          <p:nvPr>
            <p:ph type="dt" sz="half" idx="10"/>
          </p:nvPr>
        </p:nvSpPr>
        <p:spPr/>
        <p:txBody>
          <a:bodyPr/>
          <a:lstStyle/>
          <a:p>
            <a:fld id="{A2D09C0C-D3BA-4ECB-A545-CDA3562F5566}" type="datetime1">
              <a:rPr lang="de-DE" smtClean="0"/>
              <a:t>11.06.2025</a:t>
            </a:fld>
            <a:endParaRPr lang="en-SE"/>
          </a:p>
        </p:txBody>
      </p:sp>
      <p:sp>
        <p:nvSpPr>
          <p:cNvPr id="6" name="Footer Placeholder 5">
            <a:extLst>
              <a:ext uri="{FF2B5EF4-FFF2-40B4-BE49-F238E27FC236}">
                <a16:creationId xmlns:a16="http://schemas.microsoft.com/office/drawing/2014/main" id="{33322313-CA3B-6448-1676-617DB9252665}"/>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671275AD-6BE3-761E-5772-23D5EE075C4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32825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73AB-E25B-58B4-56A5-8D14438FFB25}"/>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CB8F2454-6E1A-D96A-8892-454BFD8D6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63A51-644C-F893-024A-AE9630CE4E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20E60923-CD10-5AB8-AE47-B61D55164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4C6A9-22A5-A2D4-CE19-279D25ADF8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F614BD14-DB51-4B05-D9B8-8C70EA6A562B}"/>
              </a:ext>
            </a:extLst>
          </p:cNvPr>
          <p:cNvSpPr>
            <a:spLocks noGrp="1"/>
          </p:cNvSpPr>
          <p:nvPr>
            <p:ph type="dt" sz="half" idx="10"/>
          </p:nvPr>
        </p:nvSpPr>
        <p:spPr/>
        <p:txBody>
          <a:bodyPr/>
          <a:lstStyle/>
          <a:p>
            <a:fld id="{444B75DF-1FF5-4129-9D05-47C75362EC53}" type="datetime1">
              <a:rPr lang="de-DE" smtClean="0"/>
              <a:t>11.06.2025</a:t>
            </a:fld>
            <a:endParaRPr lang="en-SE"/>
          </a:p>
        </p:txBody>
      </p:sp>
      <p:sp>
        <p:nvSpPr>
          <p:cNvPr id="8" name="Footer Placeholder 7">
            <a:extLst>
              <a:ext uri="{FF2B5EF4-FFF2-40B4-BE49-F238E27FC236}">
                <a16:creationId xmlns:a16="http://schemas.microsoft.com/office/drawing/2014/main" id="{329F705A-7066-349E-E7AC-0DCA425DE612}"/>
              </a:ext>
            </a:extLst>
          </p:cNvPr>
          <p:cNvSpPr>
            <a:spLocks noGrp="1"/>
          </p:cNvSpPr>
          <p:nvPr>
            <p:ph type="ftr" sz="quarter" idx="11"/>
          </p:nvPr>
        </p:nvSpPr>
        <p:spPr/>
        <p:txBody>
          <a:bodyPr/>
          <a:lstStyle/>
          <a:p>
            <a:r>
              <a:rPr lang="en-US"/>
              <a:t>Requirements Engineering Fundamentals: RE4AI</a:t>
            </a:r>
            <a:endParaRPr lang="en-SE"/>
          </a:p>
        </p:txBody>
      </p:sp>
      <p:sp>
        <p:nvSpPr>
          <p:cNvPr id="9" name="Slide Number Placeholder 8">
            <a:extLst>
              <a:ext uri="{FF2B5EF4-FFF2-40B4-BE49-F238E27FC236}">
                <a16:creationId xmlns:a16="http://schemas.microsoft.com/office/drawing/2014/main" id="{45F2F177-E41D-E248-C32A-A294ABB35562}"/>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251489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2699-66D9-4FDD-0524-F06D89D557BE}"/>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5193665D-C10F-0D07-9E88-CC7CFD725C77}"/>
              </a:ext>
            </a:extLst>
          </p:cNvPr>
          <p:cNvSpPr>
            <a:spLocks noGrp="1"/>
          </p:cNvSpPr>
          <p:nvPr>
            <p:ph type="dt" sz="half" idx="10"/>
          </p:nvPr>
        </p:nvSpPr>
        <p:spPr/>
        <p:txBody>
          <a:bodyPr/>
          <a:lstStyle/>
          <a:p>
            <a:fld id="{0F6BB554-CBE8-420E-8DB3-328AA6ED9152}" type="datetime1">
              <a:rPr lang="de-DE" smtClean="0"/>
              <a:t>11.06.2025</a:t>
            </a:fld>
            <a:endParaRPr lang="en-SE"/>
          </a:p>
        </p:txBody>
      </p:sp>
      <p:sp>
        <p:nvSpPr>
          <p:cNvPr id="4" name="Footer Placeholder 3">
            <a:extLst>
              <a:ext uri="{FF2B5EF4-FFF2-40B4-BE49-F238E27FC236}">
                <a16:creationId xmlns:a16="http://schemas.microsoft.com/office/drawing/2014/main" id="{C5386F16-F907-6FE6-8F6C-1C10D5D0AAA3}"/>
              </a:ext>
            </a:extLst>
          </p:cNvPr>
          <p:cNvSpPr>
            <a:spLocks noGrp="1"/>
          </p:cNvSpPr>
          <p:nvPr>
            <p:ph type="ftr" sz="quarter" idx="11"/>
          </p:nvPr>
        </p:nvSpPr>
        <p:spPr/>
        <p:txBody>
          <a:bodyPr/>
          <a:lstStyle/>
          <a:p>
            <a:r>
              <a:rPr lang="en-US"/>
              <a:t>Requirements Engineering Fundamentals: RE4AI</a:t>
            </a:r>
            <a:endParaRPr lang="en-SE"/>
          </a:p>
        </p:txBody>
      </p:sp>
      <p:sp>
        <p:nvSpPr>
          <p:cNvPr id="5" name="Slide Number Placeholder 4">
            <a:extLst>
              <a:ext uri="{FF2B5EF4-FFF2-40B4-BE49-F238E27FC236}">
                <a16:creationId xmlns:a16="http://schemas.microsoft.com/office/drawing/2014/main" id="{D9715697-0D9C-22F4-92C4-2CD668C8590A}"/>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362327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7B6C7-114F-A7A7-2E25-7C422886902B}"/>
              </a:ext>
            </a:extLst>
          </p:cNvPr>
          <p:cNvSpPr>
            <a:spLocks noGrp="1"/>
          </p:cNvSpPr>
          <p:nvPr>
            <p:ph type="dt" sz="half" idx="10"/>
          </p:nvPr>
        </p:nvSpPr>
        <p:spPr/>
        <p:txBody>
          <a:bodyPr/>
          <a:lstStyle/>
          <a:p>
            <a:fld id="{4E741018-AF8E-4242-8324-D95ED1F238A9}" type="datetime1">
              <a:rPr lang="de-DE" smtClean="0"/>
              <a:t>11.06.2025</a:t>
            </a:fld>
            <a:endParaRPr lang="en-SE"/>
          </a:p>
        </p:txBody>
      </p:sp>
      <p:sp>
        <p:nvSpPr>
          <p:cNvPr id="3" name="Footer Placeholder 2">
            <a:extLst>
              <a:ext uri="{FF2B5EF4-FFF2-40B4-BE49-F238E27FC236}">
                <a16:creationId xmlns:a16="http://schemas.microsoft.com/office/drawing/2014/main" id="{FDF3E8D0-BEA2-F10E-5567-B71A892EA648}"/>
              </a:ext>
            </a:extLst>
          </p:cNvPr>
          <p:cNvSpPr>
            <a:spLocks noGrp="1"/>
          </p:cNvSpPr>
          <p:nvPr>
            <p:ph type="ftr" sz="quarter" idx="11"/>
          </p:nvPr>
        </p:nvSpPr>
        <p:spPr/>
        <p:txBody>
          <a:bodyPr/>
          <a:lstStyle/>
          <a:p>
            <a:r>
              <a:rPr lang="en-US"/>
              <a:t>Requirements Engineering Fundamentals: RE4AI</a:t>
            </a:r>
            <a:endParaRPr lang="en-SE"/>
          </a:p>
        </p:txBody>
      </p:sp>
      <p:sp>
        <p:nvSpPr>
          <p:cNvPr id="4" name="Slide Number Placeholder 3">
            <a:extLst>
              <a:ext uri="{FF2B5EF4-FFF2-40B4-BE49-F238E27FC236}">
                <a16:creationId xmlns:a16="http://schemas.microsoft.com/office/drawing/2014/main" id="{DE113AE2-4FD5-043F-E6C6-CA5DE99E726E}"/>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57978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774B-B424-ABF3-3F05-1BE01A17A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57A7AF5E-3BB7-FE09-F2DC-B178120AB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0BAB3CA1-BA56-A2BB-52F8-EF5EE8A80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2CD2F-E4EC-BBB4-2D62-5F87F7808CC2}"/>
              </a:ext>
            </a:extLst>
          </p:cNvPr>
          <p:cNvSpPr>
            <a:spLocks noGrp="1"/>
          </p:cNvSpPr>
          <p:nvPr>
            <p:ph type="dt" sz="half" idx="10"/>
          </p:nvPr>
        </p:nvSpPr>
        <p:spPr/>
        <p:txBody>
          <a:bodyPr/>
          <a:lstStyle/>
          <a:p>
            <a:fld id="{AA1D58F1-E3F8-4B02-943D-561FC8CA65DA}" type="datetime1">
              <a:rPr lang="de-DE" smtClean="0"/>
              <a:t>11.06.2025</a:t>
            </a:fld>
            <a:endParaRPr lang="en-SE"/>
          </a:p>
        </p:txBody>
      </p:sp>
      <p:sp>
        <p:nvSpPr>
          <p:cNvPr id="6" name="Footer Placeholder 5">
            <a:extLst>
              <a:ext uri="{FF2B5EF4-FFF2-40B4-BE49-F238E27FC236}">
                <a16:creationId xmlns:a16="http://schemas.microsoft.com/office/drawing/2014/main" id="{3635D81F-37A4-CBC2-C282-855A64FF7723}"/>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1F82E9DD-C186-753D-A7CE-B184E9942202}"/>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92268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9118-D0E5-9D0E-C5AC-132C0BFFA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875B0311-8996-6412-2F5E-F64ADF09A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B624C779-5776-B4F7-5F9E-A32264F13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9DA01-5564-2BA3-EFCF-1D30B592EA3D}"/>
              </a:ext>
            </a:extLst>
          </p:cNvPr>
          <p:cNvSpPr>
            <a:spLocks noGrp="1"/>
          </p:cNvSpPr>
          <p:nvPr>
            <p:ph type="dt" sz="half" idx="10"/>
          </p:nvPr>
        </p:nvSpPr>
        <p:spPr/>
        <p:txBody>
          <a:bodyPr/>
          <a:lstStyle/>
          <a:p>
            <a:fld id="{30B31B0D-1915-42B5-9F14-EA9B347BDDFB}" type="datetime1">
              <a:rPr lang="de-DE" smtClean="0"/>
              <a:t>11.06.2025</a:t>
            </a:fld>
            <a:endParaRPr lang="en-SE"/>
          </a:p>
        </p:txBody>
      </p:sp>
      <p:sp>
        <p:nvSpPr>
          <p:cNvPr id="6" name="Footer Placeholder 5">
            <a:extLst>
              <a:ext uri="{FF2B5EF4-FFF2-40B4-BE49-F238E27FC236}">
                <a16:creationId xmlns:a16="http://schemas.microsoft.com/office/drawing/2014/main" id="{EB9CCEB9-8A39-DE38-6CAD-C35AB374C83C}"/>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FF6EF3BB-31A2-16FC-5506-218E613D944F}"/>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16513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79CB23-31D7-6A69-DE97-68F11D61D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767C6E85-7C68-4B87-C35E-C7A935A69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49F7C512-81F2-D180-BAE9-9D6517554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1C510-583C-41D6-8FD1-574D99E0A72F}" type="datetime1">
              <a:rPr lang="de-DE" smtClean="0"/>
              <a:t>11.06.2025</a:t>
            </a:fld>
            <a:endParaRPr lang="en-SE"/>
          </a:p>
        </p:txBody>
      </p:sp>
      <p:sp>
        <p:nvSpPr>
          <p:cNvPr id="5" name="Footer Placeholder 4">
            <a:extLst>
              <a:ext uri="{FF2B5EF4-FFF2-40B4-BE49-F238E27FC236}">
                <a16:creationId xmlns:a16="http://schemas.microsoft.com/office/drawing/2014/main" id="{29A4173D-1CC3-8DE2-2FBF-E2AC5C9E3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193321F-A521-BDF2-07FE-41DD8ED56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E25AE5-FEAD-441B-BB85-3E3BABBF875D}" type="slidenum">
              <a:rPr lang="en-SE" smtClean="0"/>
              <a:t>‹#›</a:t>
            </a:fld>
            <a:endParaRPr lang="en-SE"/>
          </a:p>
        </p:txBody>
      </p:sp>
    </p:spTree>
    <p:extLst>
      <p:ext uri="{BB962C8B-B14F-4D97-AF65-F5344CB8AC3E}">
        <p14:creationId xmlns:p14="http://schemas.microsoft.com/office/powerpoint/2010/main" val="319855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creativecommons.org/licenses/by-nc/4.0/" TargetMode="Externa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julianfrattini.github.io/" TargetMode="External"/><Relationship Id="rId4" Type="http://schemas.openxmlformats.org/officeDocument/2006/relationships/hyperlink" Target="https://github.com/JulianFrattini/seminar-refu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2.xml"/><Relationship Id="rId16" Type="http://schemas.openxmlformats.org/officeDocument/2006/relationships/image" Target="../media/image18.svg"/><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1.png"/><Relationship Id="rId18" Type="http://schemas.openxmlformats.org/officeDocument/2006/relationships/image" Target="../media/image36.svg"/><Relationship Id="rId26" Type="http://schemas.openxmlformats.org/officeDocument/2006/relationships/image" Target="../media/image44.svg"/><Relationship Id="rId3" Type="http://schemas.openxmlformats.org/officeDocument/2006/relationships/image" Target="../media/image21.png"/><Relationship Id="rId21" Type="http://schemas.openxmlformats.org/officeDocument/2006/relationships/image" Target="../media/image39.png"/><Relationship Id="rId7" Type="http://schemas.openxmlformats.org/officeDocument/2006/relationships/image" Target="../media/image25.png"/><Relationship Id="rId12" Type="http://schemas.openxmlformats.org/officeDocument/2006/relationships/image" Target="../media/image30.svg"/><Relationship Id="rId17" Type="http://schemas.openxmlformats.org/officeDocument/2006/relationships/image" Target="../media/image35.png"/><Relationship Id="rId25" Type="http://schemas.openxmlformats.org/officeDocument/2006/relationships/image" Target="../media/image43.png"/><Relationship Id="rId2" Type="http://schemas.openxmlformats.org/officeDocument/2006/relationships/notesSlide" Target="../notesSlides/notesSlide4.xml"/><Relationship Id="rId16" Type="http://schemas.openxmlformats.org/officeDocument/2006/relationships/image" Target="../media/image34.svg"/><Relationship Id="rId20" Type="http://schemas.openxmlformats.org/officeDocument/2006/relationships/image" Target="../media/image38.svg"/><Relationship Id="rId1" Type="http://schemas.openxmlformats.org/officeDocument/2006/relationships/slideLayout" Target="../slideLayouts/slideLayout2.xml"/><Relationship Id="rId6" Type="http://schemas.openxmlformats.org/officeDocument/2006/relationships/image" Target="../media/image24.svg"/><Relationship Id="rId11" Type="http://schemas.openxmlformats.org/officeDocument/2006/relationships/image" Target="../media/image29.png"/><Relationship Id="rId24" Type="http://schemas.openxmlformats.org/officeDocument/2006/relationships/image" Target="../media/image42.svg"/><Relationship Id="rId5" Type="http://schemas.openxmlformats.org/officeDocument/2006/relationships/image" Target="../media/image23.png"/><Relationship Id="rId15" Type="http://schemas.openxmlformats.org/officeDocument/2006/relationships/image" Target="../media/image33.png"/><Relationship Id="rId23" Type="http://schemas.openxmlformats.org/officeDocument/2006/relationships/image" Target="../media/image41.png"/><Relationship Id="rId10" Type="http://schemas.openxmlformats.org/officeDocument/2006/relationships/image" Target="../media/image28.svg"/><Relationship Id="rId19" Type="http://schemas.openxmlformats.org/officeDocument/2006/relationships/image" Target="../media/image37.png"/><Relationship Id="rId4" Type="http://schemas.openxmlformats.org/officeDocument/2006/relationships/image" Target="../media/image22.svg"/><Relationship Id="rId9" Type="http://schemas.openxmlformats.org/officeDocument/2006/relationships/image" Target="../media/image27.png"/><Relationship Id="rId14" Type="http://schemas.openxmlformats.org/officeDocument/2006/relationships/image" Target="../media/image32.svg"/><Relationship Id="rId22" Type="http://schemas.openxmlformats.org/officeDocument/2006/relationships/image" Target="../media/image40.svg"/></Relationships>
</file>

<file path=ppt/slides/_rels/slide6.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slides/_rels/slide7.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49.png"/><Relationship Id="rId18" Type="http://schemas.openxmlformats.org/officeDocument/2006/relationships/image" Target="../media/image30.svg"/><Relationship Id="rId3" Type="http://schemas.openxmlformats.org/officeDocument/2006/relationships/image" Target="../media/image45.png"/><Relationship Id="rId7" Type="http://schemas.openxmlformats.org/officeDocument/2006/relationships/image" Target="../media/image23.png"/><Relationship Id="rId12" Type="http://schemas.openxmlformats.org/officeDocument/2006/relationships/image" Target="../media/image48.svg"/><Relationship Id="rId17" Type="http://schemas.openxmlformats.org/officeDocument/2006/relationships/image" Target="../media/image29.png"/><Relationship Id="rId2" Type="http://schemas.openxmlformats.org/officeDocument/2006/relationships/notesSlide" Target="../notesSlides/notesSlide6.xml"/><Relationship Id="rId16"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47.png"/><Relationship Id="rId5" Type="http://schemas.openxmlformats.org/officeDocument/2006/relationships/image" Target="../media/image21.png"/><Relationship Id="rId15" Type="http://schemas.openxmlformats.org/officeDocument/2006/relationships/image" Target="../media/image27.png"/><Relationship Id="rId10" Type="http://schemas.openxmlformats.org/officeDocument/2006/relationships/image" Target="../media/image26.svg"/><Relationship Id="rId4" Type="http://schemas.openxmlformats.org/officeDocument/2006/relationships/image" Target="../media/image46.svg"/><Relationship Id="rId9" Type="http://schemas.openxmlformats.org/officeDocument/2006/relationships/image" Target="../media/image25.png"/><Relationship Id="rId14" Type="http://schemas.openxmlformats.org/officeDocument/2006/relationships/image" Target="../media/image50.svg"/></Relationships>
</file>

<file path=ppt/slides/_rels/slide8.xml.rels><?xml version="1.0" encoding="UTF-8" standalone="yes"?>
<Relationships xmlns="http://schemas.openxmlformats.org/package/2006/relationships"><Relationship Id="rId8" Type="http://schemas.openxmlformats.org/officeDocument/2006/relationships/image" Target="../media/image56.sv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10" Type="http://schemas.openxmlformats.org/officeDocument/2006/relationships/image" Target="../media/image8.svg"/><Relationship Id="rId4" Type="http://schemas.openxmlformats.org/officeDocument/2006/relationships/image" Target="../media/image52.svg"/><Relationship Id="rId9"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0.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svg"/><Relationship Id="rId4"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91A9-6804-614B-1064-36A3318E795A}"/>
              </a:ext>
            </a:extLst>
          </p:cNvPr>
          <p:cNvSpPr>
            <a:spLocks noGrp="1"/>
          </p:cNvSpPr>
          <p:nvPr>
            <p:ph type="ctrTitle"/>
          </p:nvPr>
        </p:nvSpPr>
        <p:spPr/>
        <p:txBody>
          <a:bodyPr/>
          <a:lstStyle/>
          <a:p>
            <a:r>
              <a:rPr lang="en-GB" dirty="0"/>
              <a:t>Requirements Engineering</a:t>
            </a:r>
            <a:endParaRPr lang="en-SE" dirty="0"/>
          </a:p>
        </p:txBody>
      </p:sp>
      <p:sp>
        <p:nvSpPr>
          <p:cNvPr id="3" name="Subtitle 2">
            <a:extLst>
              <a:ext uri="{FF2B5EF4-FFF2-40B4-BE49-F238E27FC236}">
                <a16:creationId xmlns:a16="http://schemas.microsoft.com/office/drawing/2014/main" id="{58A7C960-AEE6-BE1A-70AD-FC33E15E22DE}"/>
              </a:ext>
            </a:extLst>
          </p:cNvPr>
          <p:cNvSpPr>
            <a:spLocks noGrp="1"/>
          </p:cNvSpPr>
          <p:nvPr>
            <p:ph type="subTitle" idx="1"/>
          </p:nvPr>
        </p:nvSpPr>
        <p:spPr/>
        <p:txBody>
          <a:bodyPr/>
          <a:lstStyle/>
          <a:p>
            <a:r>
              <a:rPr lang="en-GB" dirty="0"/>
              <a:t>for </a:t>
            </a:r>
            <a:r>
              <a:rPr lang="en-GB" b="1" dirty="0"/>
              <a:t>Artificial Intelligence</a:t>
            </a:r>
            <a:r>
              <a:rPr lang="en-GB" dirty="0"/>
              <a:t>-based Systems</a:t>
            </a:r>
            <a:endParaRPr lang="en-SE" dirty="0"/>
          </a:p>
        </p:txBody>
      </p:sp>
      <p:sp>
        <p:nvSpPr>
          <p:cNvPr id="4" name="TextBox 3">
            <a:extLst>
              <a:ext uri="{FF2B5EF4-FFF2-40B4-BE49-F238E27FC236}">
                <a16:creationId xmlns:a16="http://schemas.microsoft.com/office/drawing/2014/main" id="{00B84F49-17C8-7B1D-E8A8-15BD78D86813}"/>
              </a:ext>
            </a:extLst>
          </p:cNvPr>
          <p:cNvSpPr txBox="1"/>
          <p:nvPr/>
        </p:nvSpPr>
        <p:spPr>
          <a:xfrm>
            <a:off x="8077038" y="5859885"/>
            <a:ext cx="3424400" cy="523220"/>
          </a:xfrm>
          <a:prstGeom prst="rect">
            <a:avLst/>
          </a:prstGeom>
          <a:noFill/>
        </p:spPr>
        <p:txBody>
          <a:bodyPr wrap="none" rtlCol="0">
            <a:spAutoFit/>
          </a:bodyPr>
          <a:lstStyle/>
          <a:p>
            <a:pPr algn="r"/>
            <a:r>
              <a:rPr lang="en-US" sz="1400" dirty="0"/>
              <a:t>Copyright © 2025 Julian Frattini. </a:t>
            </a:r>
          </a:p>
          <a:p>
            <a:pPr algn="r"/>
            <a:r>
              <a:rPr lang="en-US" sz="1400" dirty="0"/>
              <a:t>This work is licensed under </a:t>
            </a:r>
            <a:r>
              <a:rPr lang="en-US" sz="1400" dirty="0">
                <a:hlinkClick r:id="rId2"/>
              </a:rPr>
              <a:t>CC BY-NC 4.0</a:t>
            </a:r>
            <a:endParaRPr lang="en-US" sz="1400" dirty="0"/>
          </a:p>
        </p:txBody>
      </p:sp>
      <p:grpSp>
        <p:nvGrpSpPr>
          <p:cNvPr id="5" name="Group 4">
            <a:extLst>
              <a:ext uri="{FF2B5EF4-FFF2-40B4-BE49-F238E27FC236}">
                <a16:creationId xmlns:a16="http://schemas.microsoft.com/office/drawing/2014/main" id="{A8A42002-175C-DEC4-CDF9-1596D0125829}"/>
              </a:ext>
            </a:extLst>
          </p:cNvPr>
          <p:cNvGrpSpPr/>
          <p:nvPr/>
        </p:nvGrpSpPr>
        <p:grpSpPr>
          <a:xfrm>
            <a:off x="7383214" y="5336710"/>
            <a:ext cx="4175374" cy="444265"/>
            <a:chOff x="7383214" y="5336710"/>
            <a:chExt cx="4175374" cy="444265"/>
          </a:xfrm>
        </p:grpSpPr>
        <p:grpSp>
          <p:nvGrpSpPr>
            <p:cNvPr id="6" name="Group 5">
              <a:extLst>
                <a:ext uri="{FF2B5EF4-FFF2-40B4-BE49-F238E27FC236}">
                  <a16:creationId xmlns:a16="http://schemas.microsoft.com/office/drawing/2014/main" id="{75BA8CE1-4206-0024-B879-3863B3E9F205}"/>
                </a:ext>
              </a:extLst>
            </p:cNvPr>
            <p:cNvGrpSpPr/>
            <p:nvPr/>
          </p:nvGrpSpPr>
          <p:grpSpPr>
            <a:xfrm>
              <a:off x="7415222" y="5370114"/>
              <a:ext cx="4061102" cy="369332"/>
              <a:chOff x="7343785" y="5406529"/>
              <a:chExt cx="4061102" cy="369332"/>
            </a:xfrm>
          </p:grpSpPr>
          <p:pic>
            <p:nvPicPr>
              <p:cNvPr id="8" name="Picture 7" descr="A black background with a black square&#10;&#10;Description automatically generated with medium confidence">
                <a:extLst>
                  <a:ext uri="{FF2B5EF4-FFF2-40B4-BE49-F238E27FC236}">
                    <a16:creationId xmlns:a16="http://schemas.microsoft.com/office/drawing/2014/main" id="{FA8F01A4-039D-BF45-EBA1-6ED3434DCE4A}"/>
                  </a:ext>
                </a:extLst>
              </p:cNvPr>
              <p:cNvPicPr>
                <a:picLocks noChangeAspect="1"/>
              </p:cNvPicPr>
              <p:nvPr/>
            </p:nvPicPr>
            <p:blipFill>
              <a:blip r:embed="rId3"/>
              <a:stretch>
                <a:fillRect/>
              </a:stretch>
            </p:blipFill>
            <p:spPr>
              <a:xfrm>
                <a:off x="7343785" y="5422888"/>
                <a:ext cx="344101" cy="344101"/>
              </a:xfrm>
              <a:prstGeom prst="rect">
                <a:avLst/>
              </a:prstGeom>
            </p:spPr>
          </p:pic>
          <p:sp>
            <p:nvSpPr>
              <p:cNvPr id="9" name="TextBox 8">
                <a:extLst>
                  <a:ext uri="{FF2B5EF4-FFF2-40B4-BE49-F238E27FC236}">
                    <a16:creationId xmlns:a16="http://schemas.microsoft.com/office/drawing/2014/main" id="{B4370377-D292-6230-F448-DCC40FA1B8D7}"/>
                  </a:ext>
                </a:extLst>
              </p:cNvPr>
              <p:cNvSpPr txBox="1"/>
              <p:nvPr/>
            </p:nvSpPr>
            <p:spPr>
              <a:xfrm>
                <a:off x="7687886" y="5406529"/>
                <a:ext cx="3019288" cy="369332"/>
              </a:xfrm>
              <a:prstGeom prst="rect">
                <a:avLst/>
              </a:prstGeom>
              <a:noFill/>
            </p:spPr>
            <p:txBody>
              <a:bodyPr wrap="none" rtlCol="0">
                <a:spAutoFit/>
              </a:bodyPr>
              <a:lstStyle/>
              <a:p>
                <a:r>
                  <a:rPr lang="sv-SE" dirty="0" err="1"/>
                  <a:t>JulianFrattini</a:t>
                </a:r>
                <a:r>
                  <a:rPr lang="sv-SE" dirty="0"/>
                  <a:t>/</a:t>
                </a:r>
                <a:r>
                  <a:rPr lang="sv-SE" b="1" dirty="0" err="1"/>
                  <a:t>seminar-refun</a:t>
                </a:r>
                <a:endParaRPr lang="en-US" b="1" dirty="0"/>
              </a:p>
            </p:txBody>
          </p:sp>
          <p:sp>
            <p:nvSpPr>
              <p:cNvPr id="10" name="Rectangle: Rounded Corners 9">
                <a:extLst>
                  <a:ext uri="{FF2B5EF4-FFF2-40B4-BE49-F238E27FC236}">
                    <a16:creationId xmlns:a16="http://schemas.microsoft.com/office/drawing/2014/main" id="{6E9FCA21-A883-C68E-92D8-C9EE3E7F4393}"/>
                  </a:ext>
                </a:extLst>
              </p:cNvPr>
              <p:cNvSpPr/>
              <p:nvPr/>
            </p:nvSpPr>
            <p:spPr>
              <a:xfrm>
                <a:off x="10668000" y="5456392"/>
                <a:ext cx="736887" cy="279245"/>
              </a:xfrm>
              <a:prstGeom prst="roundRect">
                <a:avLst>
                  <a:gd name="adj" fmla="val 50000"/>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lumMod val="65000"/>
                        <a:lumOff val="35000"/>
                      </a:schemeClr>
                    </a:solidFill>
                  </a:rPr>
                  <a:t>Public</a:t>
                </a:r>
                <a:endParaRPr lang="en-US" sz="1200" dirty="0">
                  <a:solidFill>
                    <a:schemeClr val="tx1">
                      <a:lumMod val="65000"/>
                      <a:lumOff val="35000"/>
                    </a:schemeClr>
                  </a:solidFill>
                </a:endParaRPr>
              </a:p>
            </p:txBody>
          </p:sp>
        </p:grpSp>
        <p:sp>
          <p:nvSpPr>
            <p:cNvPr id="7" name="Rectangle 6">
              <a:hlinkClick r:id="rId4"/>
              <a:extLst>
                <a:ext uri="{FF2B5EF4-FFF2-40B4-BE49-F238E27FC236}">
                  <a16:creationId xmlns:a16="http://schemas.microsoft.com/office/drawing/2014/main" id="{4E016670-9DA6-C7D0-7009-5088EBD9CD2E}"/>
                </a:ext>
              </a:extLst>
            </p:cNvPr>
            <p:cNvSpPr/>
            <p:nvPr/>
          </p:nvSpPr>
          <p:spPr>
            <a:xfrm>
              <a:off x="7383214" y="5336710"/>
              <a:ext cx="4175374" cy="444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46489F3B-7BAE-813B-CAB8-19695FA7D4D2}"/>
              </a:ext>
            </a:extLst>
          </p:cNvPr>
          <p:cNvSpPr txBox="1"/>
          <p:nvPr/>
        </p:nvSpPr>
        <p:spPr>
          <a:xfrm>
            <a:off x="1866348" y="5398220"/>
            <a:ext cx="4488986" cy="923330"/>
          </a:xfrm>
          <a:prstGeom prst="rect">
            <a:avLst/>
          </a:prstGeom>
          <a:noFill/>
        </p:spPr>
        <p:txBody>
          <a:bodyPr wrap="none" rtlCol="0">
            <a:spAutoFit/>
          </a:bodyPr>
          <a:lstStyle/>
          <a:p>
            <a:r>
              <a:rPr lang="sv-SE" dirty="0"/>
              <a:t>Julian </a:t>
            </a:r>
            <a:r>
              <a:rPr lang="sv-SE" b="1" dirty="0"/>
              <a:t>Frattini</a:t>
            </a:r>
            <a:r>
              <a:rPr lang="sv-SE" dirty="0"/>
              <a:t>, </a:t>
            </a:r>
            <a:r>
              <a:rPr lang="sv-SE" dirty="0" err="1"/>
              <a:t>Ph.D</a:t>
            </a:r>
            <a:r>
              <a:rPr lang="sv-SE" dirty="0"/>
              <a:t>.</a:t>
            </a:r>
          </a:p>
          <a:p>
            <a:r>
              <a:rPr lang="en-US" dirty="0">
                <a:solidFill>
                  <a:schemeClr val="tx1">
                    <a:lumMod val="50000"/>
                    <a:lumOff val="50000"/>
                  </a:schemeClr>
                </a:solidFill>
              </a:rPr>
              <a:t>Chalmers University of Technology, Sweden</a:t>
            </a:r>
          </a:p>
          <a:p>
            <a:r>
              <a:rPr lang="en-US" dirty="0">
                <a:hlinkClick r:id="rId5"/>
              </a:rPr>
              <a:t>https://julianfrattini.github.io/</a:t>
            </a:r>
            <a:r>
              <a:rPr lang="en-US" dirty="0"/>
              <a:t> </a:t>
            </a:r>
          </a:p>
        </p:txBody>
      </p:sp>
      <p:sp>
        <p:nvSpPr>
          <p:cNvPr id="12" name="Oval 11">
            <a:extLst>
              <a:ext uri="{FF2B5EF4-FFF2-40B4-BE49-F238E27FC236}">
                <a16:creationId xmlns:a16="http://schemas.microsoft.com/office/drawing/2014/main" id="{0C62FB45-D236-F110-B2C8-CC0B5DA116EA}"/>
              </a:ext>
            </a:extLst>
          </p:cNvPr>
          <p:cNvSpPr/>
          <p:nvPr/>
        </p:nvSpPr>
        <p:spPr>
          <a:xfrm>
            <a:off x="715676" y="5303105"/>
            <a:ext cx="1080000" cy="10800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background with a black square&#10;&#10;AI-generated content may be incorrect.">
            <a:extLst>
              <a:ext uri="{FF2B5EF4-FFF2-40B4-BE49-F238E27FC236}">
                <a16:creationId xmlns:a16="http://schemas.microsoft.com/office/drawing/2014/main" id="{FE0102B6-A0AF-8BA0-EE51-39CDE11C1B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8587" y="427777"/>
            <a:ext cx="6254825" cy="787087"/>
          </a:xfrm>
          <a:prstGeom prst="rect">
            <a:avLst/>
          </a:prstGeom>
        </p:spPr>
      </p:pic>
    </p:spTree>
    <p:extLst>
      <p:ext uri="{BB962C8B-B14F-4D97-AF65-F5344CB8AC3E}">
        <p14:creationId xmlns:p14="http://schemas.microsoft.com/office/powerpoint/2010/main" val="1317351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BB9CB-F596-FA31-F04C-4F6D3C446790}"/>
              </a:ext>
            </a:extLst>
          </p:cNvPr>
          <p:cNvSpPr>
            <a:spLocks noGrp="1"/>
          </p:cNvSpPr>
          <p:nvPr>
            <p:ph type="title"/>
          </p:nvPr>
        </p:nvSpPr>
        <p:spPr/>
        <p:txBody>
          <a:bodyPr/>
          <a:lstStyle/>
          <a:p>
            <a:r>
              <a:rPr lang="en-GB" dirty="0"/>
              <a:t>Goal</a:t>
            </a:r>
            <a:endParaRPr lang="en-SE" dirty="0"/>
          </a:p>
        </p:txBody>
      </p:sp>
      <p:sp>
        <p:nvSpPr>
          <p:cNvPr id="3" name="Content Placeholder 2">
            <a:extLst>
              <a:ext uri="{FF2B5EF4-FFF2-40B4-BE49-F238E27FC236}">
                <a16:creationId xmlns:a16="http://schemas.microsoft.com/office/drawing/2014/main" id="{FCDC9A05-B943-97A1-4EBA-A3C09FE2D7A2}"/>
              </a:ext>
            </a:extLst>
          </p:cNvPr>
          <p:cNvSpPr>
            <a:spLocks noGrp="1"/>
          </p:cNvSpPr>
          <p:nvPr>
            <p:ph idx="1"/>
          </p:nvPr>
        </p:nvSpPr>
        <p:spPr>
          <a:xfrm>
            <a:off x="851842" y="4430197"/>
            <a:ext cx="10515600" cy="914400"/>
          </a:xfrm>
        </p:spPr>
        <p:txBody>
          <a:bodyPr/>
          <a:lstStyle/>
          <a:p>
            <a:pPr marL="0" indent="0">
              <a:buNone/>
            </a:pPr>
            <a:r>
              <a:rPr lang="en-GB" dirty="0"/>
              <a:t>Companies struggle to engineer AI (-enabled) systems.</a:t>
            </a:r>
            <a:endParaRPr lang="en-SE" dirty="0"/>
          </a:p>
        </p:txBody>
      </p:sp>
      <p:sp>
        <p:nvSpPr>
          <p:cNvPr id="5" name="Date Placeholder 4">
            <a:extLst>
              <a:ext uri="{FF2B5EF4-FFF2-40B4-BE49-F238E27FC236}">
                <a16:creationId xmlns:a16="http://schemas.microsoft.com/office/drawing/2014/main" id="{348F7802-B7B2-9720-4891-4FA2D80E8EFD}"/>
              </a:ext>
            </a:extLst>
          </p:cNvPr>
          <p:cNvSpPr>
            <a:spLocks noGrp="1"/>
          </p:cNvSpPr>
          <p:nvPr>
            <p:ph type="dt" sz="half" idx="10"/>
          </p:nvPr>
        </p:nvSpPr>
        <p:spPr/>
        <p:txBody>
          <a:bodyPr/>
          <a:lstStyle/>
          <a:p>
            <a:fld id="{D38D8326-7627-4205-9A5F-95F3F1040FEF}" type="datetime1">
              <a:rPr lang="de-DE" smtClean="0"/>
              <a:t>11.06.2025</a:t>
            </a:fld>
            <a:endParaRPr lang="en-SE"/>
          </a:p>
        </p:txBody>
      </p:sp>
      <p:sp>
        <p:nvSpPr>
          <p:cNvPr id="6" name="Footer Placeholder 5">
            <a:extLst>
              <a:ext uri="{FF2B5EF4-FFF2-40B4-BE49-F238E27FC236}">
                <a16:creationId xmlns:a16="http://schemas.microsoft.com/office/drawing/2014/main" id="{CAD82B5D-E308-8C01-A82C-19A363207579}"/>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2466E836-CD7F-812B-C6C5-7D134D930681}"/>
              </a:ext>
            </a:extLst>
          </p:cNvPr>
          <p:cNvSpPr>
            <a:spLocks noGrp="1"/>
          </p:cNvSpPr>
          <p:nvPr>
            <p:ph type="sldNum" sz="quarter" idx="12"/>
          </p:nvPr>
        </p:nvSpPr>
        <p:spPr/>
        <p:txBody>
          <a:bodyPr/>
          <a:lstStyle/>
          <a:p>
            <a:fld id="{5DE25AE5-FEAD-441B-BB85-3E3BABBF875D}" type="slidenum">
              <a:rPr lang="en-SE" smtClean="0"/>
              <a:t>2</a:t>
            </a:fld>
            <a:endParaRPr lang="en-SE"/>
          </a:p>
        </p:txBody>
      </p:sp>
      <p:grpSp>
        <p:nvGrpSpPr>
          <p:cNvPr id="4" name="Group 3">
            <a:extLst>
              <a:ext uri="{FF2B5EF4-FFF2-40B4-BE49-F238E27FC236}">
                <a16:creationId xmlns:a16="http://schemas.microsoft.com/office/drawing/2014/main" id="{8033A1C0-6C08-51AD-7DC4-D1C4A45C6B01}"/>
              </a:ext>
            </a:extLst>
          </p:cNvPr>
          <p:cNvGrpSpPr/>
          <p:nvPr/>
        </p:nvGrpSpPr>
        <p:grpSpPr>
          <a:xfrm>
            <a:off x="851842" y="1870075"/>
            <a:ext cx="7948938" cy="914400"/>
            <a:chOff x="851842" y="1870075"/>
            <a:chExt cx="7948938" cy="914400"/>
          </a:xfrm>
        </p:grpSpPr>
        <p:pic>
          <p:nvPicPr>
            <p:cNvPr id="13" name="Graphic 12" descr="Vlog with solid fill">
              <a:extLst>
                <a:ext uri="{FF2B5EF4-FFF2-40B4-BE49-F238E27FC236}">
                  <a16:creationId xmlns:a16="http://schemas.microsoft.com/office/drawing/2014/main" id="{8C36411A-8DF9-5EE8-2520-AD41BC9EA62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842" y="1870075"/>
              <a:ext cx="914400" cy="914400"/>
            </a:xfrm>
            <a:prstGeom prst="rect">
              <a:avLst/>
            </a:prstGeom>
          </p:spPr>
        </p:pic>
        <p:sp>
          <p:nvSpPr>
            <p:cNvPr id="14" name="TextBox 13">
              <a:extLst>
                <a:ext uri="{FF2B5EF4-FFF2-40B4-BE49-F238E27FC236}">
                  <a16:creationId xmlns:a16="http://schemas.microsoft.com/office/drawing/2014/main" id="{38471AE6-EA5C-7427-052E-F1FBC589DCD6}"/>
                </a:ext>
              </a:extLst>
            </p:cNvPr>
            <p:cNvSpPr txBox="1"/>
            <p:nvPr/>
          </p:nvSpPr>
          <p:spPr>
            <a:xfrm>
              <a:off x="1954547" y="2142609"/>
              <a:ext cx="6846233" cy="369332"/>
            </a:xfrm>
            <a:prstGeom prst="rect">
              <a:avLst/>
            </a:prstGeom>
            <a:noFill/>
          </p:spPr>
          <p:txBody>
            <a:bodyPr wrap="none" rtlCol="0">
              <a:spAutoFit/>
            </a:bodyPr>
            <a:lstStyle/>
            <a:p>
              <a:r>
                <a:rPr lang="en-GB" dirty="0"/>
                <a:t>Requirements engineering emerged based on </a:t>
              </a:r>
              <a:r>
                <a:rPr lang="en-GB" b="1" dirty="0"/>
                <a:t>traditional software</a:t>
              </a:r>
              <a:r>
                <a:rPr lang="en-GB" dirty="0"/>
                <a:t>.</a:t>
              </a:r>
              <a:endParaRPr lang="en-SE" dirty="0"/>
            </a:p>
          </p:txBody>
        </p:sp>
      </p:grpSp>
      <p:grpSp>
        <p:nvGrpSpPr>
          <p:cNvPr id="8" name="Group 7">
            <a:extLst>
              <a:ext uri="{FF2B5EF4-FFF2-40B4-BE49-F238E27FC236}">
                <a16:creationId xmlns:a16="http://schemas.microsoft.com/office/drawing/2014/main" id="{39F6C54F-D3B0-0137-7C75-7AD276F1F4AD}"/>
              </a:ext>
            </a:extLst>
          </p:cNvPr>
          <p:cNvGrpSpPr/>
          <p:nvPr/>
        </p:nvGrpSpPr>
        <p:grpSpPr>
          <a:xfrm>
            <a:off x="851842" y="2971800"/>
            <a:ext cx="8482226" cy="914400"/>
            <a:chOff x="851842" y="2971800"/>
            <a:chExt cx="8482226" cy="914400"/>
          </a:xfrm>
        </p:grpSpPr>
        <p:pic>
          <p:nvPicPr>
            <p:cNvPr id="11" name="Graphic 10" descr="Artificial Intelligence with solid fill">
              <a:extLst>
                <a:ext uri="{FF2B5EF4-FFF2-40B4-BE49-F238E27FC236}">
                  <a16:creationId xmlns:a16="http://schemas.microsoft.com/office/drawing/2014/main" id="{9C2007CC-6D83-992C-26A4-F93349F8556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1842" y="2971800"/>
              <a:ext cx="914400" cy="914400"/>
            </a:xfrm>
            <a:prstGeom prst="rect">
              <a:avLst/>
            </a:prstGeom>
          </p:spPr>
        </p:pic>
        <p:sp>
          <p:nvSpPr>
            <p:cNvPr id="15" name="TextBox 14">
              <a:extLst>
                <a:ext uri="{FF2B5EF4-FFF2-40B4-BE49-F238E27FC236}">
                  <a16:creationId xmlns:a16="http://schemas.microsoft.com/office/drawing/2014/main" id="{35D348E1-1111-0C81-8779-798E7DEA12CE}"/>
                </a:ext>
              </a:extLst>
            </p:cNvPr>
            <p:cNvSpPr txBox="1"/>
            <p:nvPr/>
          </p:nvSpPr>
          <p:spPr>
            <a:xfrm>
              <a:off x="1954547" y="3244334"/>
              <a:ext cx="7379521" cy="369332"/>
            </a:xfrm>
            <a:prstGeom prst="rect">
              <a:avLst/>
            </a:prstGeom>
            <a:noFill/>
          </p:spPr>
          <p:txBody>
            <a:bodyPr wrap="none" rtlCol="0">
              <a:spAutoFit/>
            </a:bodyPr>
            <a:lstStyle/>
            <a:p>
              <a:r>
                <a:rPr lang="en-GB" dirty="0"/>
                <a:t>Systems including artificial intelligence (AI) </a:t>
              </a:r>
              <a:r>
                <a:rPr lang="en-GB" b="1" dirty="0"/>
                <a:t>are not traditional software</a:t>
              </a:r>
              <a:r>
                <a:rPr lang="en-GB" dirty="0"/>
                <a:t>.</a:t>
              </a:r>
              <a:endParaRPr lang="en-SE" dirty="0"/>
            </a:p>
          </p:txBody>
        </p:sp>
      </p:grpSp>
    </p:spTree>
    <p:extLst>
      <p:ext uri="{BB962C8B-B14F-4D97-AF65-F5344CB8AC3E}">
        <p14:creationId xmlns:p14="http://schemas.microsoft.com/office/powerpoint/2010/main" val="1283152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3F5F2-4A37-B28E-E9DF-7B8C2685F716}"/>
              </a:ext>
            </a:extLst>
          </p:cNvPr>
          <p:cNvSpPr>
            <a:spLocks noGrp="1"/>
          </p:cNvSpPr>
          <p:nvPr>
            <p:ph type="title"/>
          </p:nvPr>
        </p:nvSpPr>
        <p:spPr/>
        <p:txBody>
          <a:bodyPr/>
          <a:lstStyle/>
          <a:p>
            <a:r>
              <a:rPr lang="en-GB" dirty="0"/>
              <a:t>AI Systems</a:t>
            </a:r>
            <a:endParaRPr lang="en-SE" dirty="0"/>
          </a:p>
        </p:txBody>
      </p:sp>
      <p:sp>
        <p:nvSpPr>
          <p:cNvPr id="3" name="Content Placeholder 2">
            <a:extLst>
              <a:ext uri="{FF2B5EF4-FFF2-40B4-BE49-F238E27FC236}">
                <a16:creationId xmlns:a16="http://schemas.microsoft.com/office/drawing/2014/main" id="{99E3BFA0-D0C4-6E5D-9DD4-4D586C0360E0}"/>
              </a:ext>
            </a:extLst>
          </p:cNvPr>
          <p:cNvSpPr>
            <a:spLocks noGrp="1"/>
          </p:cNvSpPr>
          <p:nvPr>
            <p:ph idx="1"/>
          </p:nvPr>
        </p:nvSpPr>
        <p:spPr>
          <a:xfrm>
            <a:off x="838200" y="1825624"/>
            <a:ext cx="10515600" cy="989765"/>
          </a:xfrm>
        </p:spPr>
        <p:txBody>
          <a:bodyPr>
            <a:normAutofit/>
          </a:bodyPr>
          <a:lstStyle/>
          <a:p>
            <a:pPr marL="0" indent="0">
              <a:buNone/>
            </a:pPr>
            <a:r>
              <a:rPr lang="en-GB" sz="2400" dirty="0"/>
              <a:t>As an AI system, I will refer to any </a:t>
            </a:r>
            <a:r>
              <a:rPr lang="en-GB" sz="2400" b="1" dirty="0"/>
              <a:t>data-driven software </a:t>
            </a:r>
            <a:r>
              <a:rPr lang="en-GB" sz="2400" dirty="0"/>
              <a:t>(component) throughout this unit</a:t>
            </a:r>
            <a:endParaRPr lang="en-SE" sz="2400" dirty="0"/>
          </a:p>
        </p:txBody>
      </p:sp>
      <p:sp>
        <p:nvSpPr>
          <p:cNvPr id="4" name="Date Placeholder 3">
            <a:extLst>
              <a:ext uri="{FF2B5EF4-FFF2-40B4-BE49-F238E27FC236}">
                <a16:creationId xmlns:a16="http://schemas.microsoft.com/office/drawing/2014/main" id="{7CA39680-AA78-E973-F097-75B125980F3A}"/>
              </a:ext>
            </a:extLst>
          </p:cNvPr>
          <p:cNvSpPr>
            <a:spLocks noGrp="1"/>
          </p:cNvSpPr>
          <p:nvPr>
            <p:ph type="dt" sz="half" idx="10"/>
          </p:nvPr>
        </p:nvSpPr>
        <p:spPr/>
        <p:txBody>
          <a:bodyPr/>
          <a:lstStyle/>
          <a:p>
            <a:fld id="{321B4E5B-B554-4A4E-9AFC-494CA4AB5039}" type="datetime1">
              <a:rPr lang="de-DE" smtClean="0"/>
              <a:t>11.06.2025</a:t>
            </a:fld>
            <a:endParaRPr lang="en-SE"/>
          </a:p>
        </p:txBody>
      </p:sp>
      <p:sp>
        <p:nvSpPr>
          <p:cNvPr id="5" name="Footer Placeholder 4">
            <a:extLst>
              <a:ext uri="{FF2B5EF4-FFF2-40B4-BE49-F238E27FC236}">
                <a16:creationId xmlns:a16="http://schemas.microsoft.com/office/drawing/2014/main" id="{0CB1889F-C315-984F-C949-108719E81BB8}"/>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2BB114BF-BAB6-1D7B-B1D5-860E6483C109}"/>
              </a:ext>
            </a:extLst>
          </p:cNvPr>
          <p:cNvSpPr>
            <a:spLocks noGrp="1"/>
          </p:cNvSpPr>
          <p:nvPr>
            <p:ph type="sldNum" sz="quarter" idx="12"/>
          </p:nvPr>
        </p:nvSpPr>
        <p:spPr/>
        <p:txBody>
          <a:bodyPr/>
          <a:lstStyle/>
          <a:p>
            <a:fld id="{5DE25AE5-FEAD-441B-BB85-3E3BABBF875D}" type="slidenum">
              <a:rPr lang="en-SE" smtClean="0"/>
              <a:t>3</a:t>
            </a:fld>
            <a:endParaRPr lang="en-SE"/>
          </a:p>
        </p:txBody>
      </p:sp>
      <p:grpSp>
        <p:nvGrpSpPr>
          <p:cNvPr id="16" name="Group 15">
            <a:extLst>
              <a:ext uri="{FF2B5EF4-FFF2-40B4-BE49-F238E27FC236}">
                <a16:creationId xmlns:a16="http://schemas.microsoft.com/office/drawing/2014/main" id="{F02B1347-8FC7-CF9D-38F3-95908314BF9F}"/>
              </a:ext>
            </a:extLst>
          </p:cNvPr>
          <p:cNvGrpSpPr/>
          <p:nvPr/>
        </p:nvGrpSpPr>
        <p:grpSpPr>
          <a:xfrm>
            <a:off x="1090863" y="4723722"/>
            <a:ext cx="2288255" cy="1253122"/>
            <a:chOff x="774032" y="4764505"/>
            <a:chExt cx="2288255" cy="1253122"/>
          </a:xfrm>
        </p:grpSpPr>
        <p:pic>
          <p:nvPicPr>
            <p:cNvPr id="14" name="Graphic 13" descr="Vlog with solid fill">
              <a:extLst>
                <a:ext uri="{FF2B5EF4-FFF2-40B4-BE49-F238E27FC236}">
                  <a16:creationId xmlns:a16="http://schemas.microsoft.com/office/drawing/2014/main" id="{D035FEB1-6DDA-527E-6FEA-2E567819C5D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62097" y="4764505"/>
              <a:ext cx="914400" cy="914400"/>
            </a:xfrm>
            <a:prstGeom prst="rect">
              <a:avLst/>
            </a:prstGeom>
          </p:spPr>
        </p:pic>
        <p:sp>
          <p:nvSpPr>
            <p:cNvPr id="15" name="TextBox 14">
              <a:extLst>
                <a:ext uri="{FF2B5EF4-FFF2-40B4-BE49-F238E27FC236}">
                  <a16:creationId xmlns:a16="http://schemas.microsoft.com/office/drawing/2014/main" id="{974608D1-D493-6FF1-9148-8DF2BFF6F9CD}"/>
                </a:ext>
              </a:extLst>
            </p:cNvPr>
            <p:cNvSpPr txBox="1"/>
            <p:nvPr/>
          </p:nvSpPr>
          <p:spPr>
            <a:xfrm>
              <a:off x="774032" y="5648295"/>
              <a:ext cx="2288255" cy="369332"/>
            </a:xfrm>
            <a:prstGeom prst="rect">
              <a:avLst/>
            </a:prstGeom>
            <a:noFill/>
          </p:spPr>
          <p:txBody>
            <a:bodyPr wrap="none" rtlCol="0">
              <a:spAutoFit/>
            </a:bodyPr>
            <a:lstStyle/>
            <a:p>
              <a:pPr algn="ctr"/>
              <a:r>
                <a:rPr lang="en-GB" b="1" dirty="0"/>
                <a:t>Traditional Software</a:t>
              </a:r>
              <a:endParaRPr lang="en-SE" b="1" dirty="0"/>
            </a:p>
          </p:txBody>
        </p:sp>
      </p:grpSp>
      <p:grpSp>
        <p:nvGrpSpPr>
          <p:cNvPr id="17" name="Group 16">
            <a:extLst>
              <a:ext uri="{FF2B5EF4-FFF2-40B4-BE49-F238E27FC236}">
                <a16:creationId xmlns:a16="http://schemas.microsoft.com/office/drawing/2014/main" id="{E9441C45-550A-E99B-C280-57107A1DD272}"/>
              </a:ext>
            </a:extLst>
          </p:cNvPr>
          <p:cNvGrpSpPr/>
          <p:nvPr/>
        </p:nvGrpSpPr>
        <p:grpSpPr>
          <a:xfrm>
            <a:off x="6629544" y="4723722"/>
            <a:ext cx="1221168" cy="1253122"/>
            <a:chOff x="1307576" y="4764505"/>
            <a:chExt cx="1221168" cy="1253122"/>
          </a:xfrm>
        </p:grpSpPr>
        <p:pic>
          <p:nvPicPr>
            <p:cNvPr id="18" name="Graphic 17" descr="Artificial Intelligence with solid fill">
              <a:extLst>
                <a:ext uri="{FF2B5EF4-FFF2-40B4-BE49-F238E27FC236}">
                  <a16:creationId xmlns:a16="http://schemas.microsoft.com/office/drawing/2014/main" id="{1C031646-5E24-5DE7-69ED-36C6E842E1E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462097" y="4764505"/>
              <a:ext cx="914400" cy="914400"/>
            </a:xfrm>
            <a:prstGeom prst="rect">
              <a:avLst/>
            </a:prstGeom>
          </p:spPr>
        </p:pic>
        <p:sp>
          <p:nvSpPr>
            <p:cNvPr id="19" name="TextBox 18">
              <a:extLst>
                <a:ext uri="{FF2B5EF4-FFF2-40B4-BE49-F238E27FC236}">
                  <a16:creationId xmlns:a16="http://schemas.microsoft.com/office/drawing/2014/main" id="{B7C11F16-B5E9-E818-7679-745F7D183CF3}"/>
                </a:ext>
              </a:extLst>
            </p:cNvPr>
            <p:cNvSpPr txBox="1"/>
            <p:nvPr/>
          </p:nvSpPr>
          <p:spPr>
            <a:xfrm>
              <a:off x="1307576" y="5648295"/>
              <a:ext cx="1221168" cy="369332"/>
            </a:xfrm>
            <a:prstGeom prst="rect">
              <a:avLst/>
            </a:prstGeom>
            <a:noFill/>
          </p:spPr>
          <p:txBody>
            <a:bodyPr wrap="none" rtlCol="0">
              <a:spAutoFit/>
            </a:bodyPr>
            <a:lstStyle/>
            <a:p>
              <a:pPr algn="ctr"/>
              <a:r>
                <a:rPr lang="en-GB" b="1" dirty="0"/>
                <a:t>AI System</a:t>
              </a:r>
              <a:endParaRPr lang="en-SE" b="1" dirty="0"/>
            </a:p>
          </p:txBody>
        </p:sp>
      </p:grpSp>
      <p:grpSp>
        <p:nvGrpSpPr>
          <p:cNvPr id="27" name="Group 26">
            <a:extLst>
              <a:ext uri="{FF2B5EF4-FFF2-40B4-BE49-F238E27FC236}">
                <a16:creationId xmlns:a16="http://schemas.microsoft.com/office/drawing/2014/main" id="{B8ED44D7-F13A-2B6C-C51D-D4413FC2B45F}"/>
              </a:ext>
            </a:extLst>
          </p:cNvPr>
          <p:cNvGrpSpPr/>
          <p:nvPr/>
        </p:nvGrpSpPr>
        <p:grpSpPr>
          <a:xfrm>
            <a:off x="3379118" y="4576099"/>
            <a:ext cx="3050857" cy="468000"/>
            <a:chOff x="3379118" y="4503907"/>
            <a:chExt cx="3050857" cy="468000"/>
          </a:xfrm>
        </p:grpSpPr>
        <p:pic>
          <p:nvPicPr>
            <p:cNvPr id="24" name="Graphic 23" descr="Exponential Graph with solid fill">
              <a:extLst>
                <a:ext uri="{FF2B5EF4-FFF2-40B4-BE49-F238E27FC236}">
                  <a16:creationId xmlns:a16="http://schemas.microsoft.com/office/drawing/2014/main" id="{C791B32F-E8FD-716C-83BD-89CEB22960F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379118" y="4503907"/>
              <a:ext cx="468000" cy="468000"/>
            </a:xfrm>
            <a:prstGeom prst="rect">
              <a:avLst/>
            </a:prstGeom>
          </p:spPr>
        </p:pic>
        <p:sp>
          <p:nvSpPr>
            <p:cNvPr id="25" name="TextBox 24">
              <a:extLst>
                <a:ext uri="{FF2B5EF4-FFF2-40B4-BE49-F238E27FC236}">
                  <a16:creationId xmlns:a16="http://schemas.microsoft.com/office/drawing/2014/main" id="{5CF9815D-1945-B0C4-8229-95A4663209BC}"/>
                </a:ext>
              </a:extLst>
            </p:cNvPr>
            <p:cNvSpPr txBox="1"/>
            <p:nvPr/>
          </p:nvSpPr>
          <p:spPr>
            <a:xfrm>
              <a:off x="3848371" y="4553241"/>
              <a:ext cx="2581604" cy="369332"/>
            </a:xfrm>
            <a:prstGeom prst="rect">
              <a:avLst/>
            </a:prstGeom>
            <a:noFill/>
          </p:spPr>
          <p:txBody>
            <a:bodyPr wrap="none" rtlCol="0">
              <a:spAutoFit/>
            </a:bodyPr>
            <a:lstStyle/>
            <a:p>
              <a:r>
                <a:rPr lang="en-GB" dirty="0"/>
                <a:t>requires formal problem</a:t>
              </a:r>
              <a:endParaRPr lang="en-SE" dirty="0"/>
            </a:p>
          </p:txBody>
        </p:sp>
      </p:grpSp>
      <p:grpSp>
        <p:nvGrpSpPr>
          <p:cNvPr id="28" name="Group 27">
            <a:extLst>
              <a:ext uri="{FF2B5EF4-FFF2-40B4-BE49-F238E27FC236}">
                <a16:creationId xmlns:a16="http://schemas.microsoft.com/office/drawing/2014/main" id="{B70A91BD-B187-FA48-2120-13BAAAF31C0A}"/>
              </a:ext>
            </a:extLst>
          </p:cNvPr>
          <p:cNvGrpSpPr/>
          <p:nvPr/>
        </p:nvGrpSpPr>
        <p:grpSpPr>
          <a:xfrm>
            <a:off x="8173453" y="4576099"/>
            <a:ext cx="3123279" cy="468000"/>
            <a:chOff x="8173453" y="4503907"/>
            <a:chExt cx="3123279" cy="468000"/>
          </a:xfrm>
        </p:grpSpPr>
        <p:pic>
          <p:nvPicPr>
            <p:cNvPr id="21" name="Graphic 20" descr="Scatterplot with solid fill">
              <a:extLst>
                <a:ext uri="{FF2B5EF4-FFF2-40B4-BE49-F238E27FC236}">
                  <a16:creationId xmlns:a16="http://schemas.microsoft.com/office/drawing/2014/main" id="{80EF7902-6368-5A4F-1C10-12FB378F9B31}"/>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173453" y="4503907"/>
              <a:ext cx="468000" cy="468000"/>
            </a:xfrm>
            <a:prstGeom prst="rect">
              <a:avLst/>
            </a:prstGeom>
          </p:spPr>
        </p:pic>
        <p:sp>
          <p:nvSpPr>
            <p:cNvPr id="26" name="TextBox 25">
              <a:extLst>
                <a:ext uri="{FF2B5EF4-FFF2-40B4-BE49-F238E27FC236}">
                  <a16:creationId xmlns:a16="http://schemas.microsoft.com/office/drawing/2014/main" id="{14D77499-03E3-9D45-366E-57D7D5885A23}"/>
                </a:ext>
              </a:extLst>
            </p:cNvPr>
            <p:cNvSpPr txBox="1"/>
            <p:nvPr/>
          </p:nvSpPr>
          <p:spPr>
            <a:xfrm>
              <a:off x="8641453" y="4553241"/>
              <a:ext cx="2655279" cy="369332"/>
            </a:xfrm>
            <a:prstGeom prst="rect">
              <a:avLst/>
            </a:prstGeom>
            <a:noFill/>
          </p:spPr>
          <p:txBody>
            <a:bodyPr wrap="none" rtlCol="0">
              <a:spAutoFit/>
            </a:bodyPr>
            <a:lstStyle/>
            <a:p>
              <a:r>
                <a:rPr lang="en-GB" dirty="0"/>
                <a:t>requires no formalization</a:t>
              </a:r>
              <a:endParaRPr lang="en-SE" dirty="0"/>
            </a:p>
          </p:txBody>
        </p:sp>
      </p:grpSp>
      <p:grpSp>
        <p:nvGrpSpPr>
          <p:cNvPr id="29" name="Group 28">
            <a:extLst>
              <a:ext uri="{FF2B5EF4-FFF2-40B4-BE49-F238E27FC236}">
                <a16:creationId xmlns:a16="http://schemas.microsoft.com/office/drawing/2014/main" id="{03543D5D-857F-2AA2-2469-8A5CA309A180}"/>
              </a:ext>
            </a:extLst>
          </p:cNvPr>
          <p:cNvGrpSpPr/>
          <p:nvPr/>
        </p:nvGrpSpPr>
        <p:grpSpPr>
          <a:xfrm>
            <a:off x="3379118" y="5069841"/>
            <a:ext cx="2809124" cy="468000"/>
            <a:chOff x="3379118" y="4503907"/>
            <a:chExt cx="2809124" cy="468000"/>
          </a:xfrm>
        </p:grpSpPr>
        <p:pic>
          <p:nvPicPr>
            <p:cNvPr id="30" name="Graphic 29" descr="Eye with solid fill">
              <a:extLst>
                <a:ext uri="{FF2B5EF4-FFF2-40B4-BE49-F238E27FC236}">
                  <a16:creationId xmlns:a16="http://schemas.microsoft.com/office/drawing/2014/main" id="{FFACA1A7-54CE-8D86-7F9A-64092BE119F5}"/>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3379118" y="4503907"/>
              <a:ext cx="468000" cy="468000"/>
            </a:xfrm>
            <a:prstGeom prst="rect">
              <a:avLst/>
            </a:prstGeom>
          </p:spPr>
        </p:pic>
        <p:sp>
          <p:nvSpPr>
            <p:cNvPr id="31" name="TextBox 30">
              <a:extLst>
                <a:ext uri="{FF2B5EF4-FFF2-40B4-BE49-F238E27FC236}">
                  <a16:creationId xmlns:a16="http://schemas.microsoft.com/office/drawing/2014/main" id="{5237C241-B781-AD05-38DB-2561A93EB13F}"/>
                </a:ext>
              </a:extLst>
            </p:cNvPr>
            <p:cNvSpPr txBox="1"/>
            <p:nvPr/>
          </p:nvSpPr>
          <p:spPr>
            <a:xfrm>
              <a:off x="3848371" y="4553241"/>
              <a:ext cx="2339871" cy="369332"/>
            </a:xfrm>
            <a:prstGeom prst="rect">
              <a:avLst/>
            </a:prstGeom>
            <a:noFill/>
          </p:spPr>
          <p:txBody>
            <a:bodyPr wrap="none" rtlCol="0">
              <a:spAutoFit/>
            </a:bodyPr>
            <a:lstStyle/>
            <a:p>
              <a:r>
                <a:rPr lang="en-GB" dirty="0"/>
                <a:t>generally transparent</a:t>
              </a:r>
              <a:endParaRPr lang="en-SE" dirty="0"/>
            </a:p>
          </p:txBody>
        </p:sp>
      </p:grpSp>
      <p:grpSp>
        <p:nvGrpSpPr>
          <p:cNvPr id="32" name="Group 31">
            <a:extLst>
              <a:ext uri="{FF2B5EF4-FFF2-40B4-BE49-F238E27FC236}">
                <a16:creationId xmlns:a16="http://schemas.microsoft.com/office/drawing/2014/main" id="{FE098C98-56DE-9BE4-3213-396821021299}"/>
              </a:ext>
            </a:extLst>
          </p:cNvPr>
          <p:cNvGrpSpPr/>
          <p:nvPr/>
        </p:nvGrpSpPr>
        <p:grpSpPr>
          <a:xfrm>
            <a:off x="3379118" y="5587175"/>
            <a:ext cx="2154330" cy="468000"/>
            <a:chOff x="3379118" y="4503907"/>
            <a:chExt cx="2154330" cy="468000"/>
          </a:xfrm>
        </p:grpSpPr>
        <p:pic>
          <p:nvPicPr>
            <p:cNvPr id="33" name="Graphic 32" descr="Hierarchy with solid fill">
              <a:extLst>
                <a:ext uri="{FF2B5EF4-FFF2-40B4-BE49-F238E27FC236}">
                  <a16:creationId xmlns:a16="http://schemas.microsoft.com/office/drawing/2014/main" id="{0A2170E5-DAF9-5ACD-AE20-DD1E35166EB1}"/>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3379118" y="4503907"/>
              <a:ext cx="468000" cy="468000"/>
            </a:xfrm>
            <a:prstGeom prst="rect">
              <a:avLst/>
            </a:prstGeom>
          </p:spPr>
        </p:pic>
        <p:sp>
          <p:nvSpPr>
            <p:cNvPr id="34" name="TextBox 33">
              <a:extLst>
                <a:ext uri="{FF2B5EF4-FFF2-40B4-BE49-F238E27FC236}">
                  <a16:creationId xmlns:a16="http://schemas.microsoft.com/office/drawing/2014/main" id="{EC109691-1648-672A-752F-583C3204ABA6}"/>
                </a:ext>
              </a:extLst>
            </p:cNvPr>
            <p:cNvSpPr txBox="1"/>
            <p:nvPr/>
          </p:nvSpPr>
          <p:spPr>
            <a:xfrm>
              <a:off x="3848371" y="4553241"/>
              <a:ext cx="1685077" cy="369332"/>
            </a:xfrm>
            <a:prstGeom prst="rect">
              <a:avLst/>
            </a:prstGeom>
            <a:noFill/>
          </p:spPr>
          <p:txBody>
            <a:bodyPr wrap="none" rtlCol="0">
              <a:spAutoFit/>
            </a:bodyPr>
            <a:lstStyle/>
            <a:p>
              <a:r>
                <a:rPr lang="en-GB" dirty="0"/>
                <a:t>decomposable</a:t>
              </a:r>
              <a:endParaRPr lang="en-SE" dirty="0"/>
            </a:p>
          </p:txBody>
        </p:sp>
      </p:grpSp>
      <p:grpSp>
        <p:nvGrpSpPr>
          <p:cNvPr id="35" name="Group 34">
            <a:extLst>
              <a:ext uri="{FF2B5EF4-FFF2-40B4-BE49-F238E27FC236}">
                <a16:creationId xmlns:a16="http://schemas.microsoft.com/office/drawing/2014/main" id="{A8C93E9F-49B1-ACA1-F112-AF65DE78614C}"/>
              </a:ext>
            </a:extLst>
          </p:cNvPr>
          <p:cNvGrpSpPr/>
          <p:nvPr/>
        </p:nvGrpSpPr>
        <p:grpSpPr>
          <a:xfrm>
            <a:off x="8173453" y="5069841"/>
            <a:ext cx="2410711" cy="468000"/>
            <a:chOff x="8173453" y="4503907"/>
            <a:chExt cx="2410711" cy="468000"/>
          </a:xfrm>
        </p:grpSpPr>
        <p:pic>
          <p:nvPicPr>
            <p:cNvPr id="36" name="Graphic 35" descr="Eye Scan with solid fill">
              <a:extLst>
                <a:ext uri="{FF2B5EF4-FFF2-40B4-BE49-F238E27FC236}">
                  <a16:creationId xmlns:a16="http://schemas.microsoft.com/office/drawing/2014/main" id="{12D3A8FC-456F-DF1E-D613-7F358CF4AC9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173453" y="4503907"/>
              <a:ext cx="468000" cy="468000"/>
            </a:xfrm>
            <a:prstGeom prst="rect">
              <a:avLst/>
            </a:prstGeom>
          </p:spPr>
        </p:pic>
        <p:sp>
          <p:nvSpPr>
            <p:cNvPr id="37" name="TextBox 36">
              <a:extLst>
                <a:ext uri="{FF2B5EF4-FFF2-40B4-BE49-F238E27FC236}">
                  <a16:creationId xmlns:a16="http://schemas.microsoft.com/office/drawing/2014/main" id="{034F7E36-FE9D-8F62-6E9D-C9E1AD15D612}"/>
                </a:ext>
              </a:extLst>
            </p:cNvPr>
            <p:cNvSpPr txBox="1"/>
            <p:nvPr/>
          </p:nvSpPr>
          <p:spPr>
            <a:xfrm>
              <a:off x="8641453" y="4553241"/>
              <a:ext cx="1942711" cy="369332"/>
            </a:xfrm>
            <a:prstGeom prst="rect">
              <a:avLst/>
            </a:prstGeom>
            <a:noFill/>
          </p:spPr>
          <p:txBody>
            <a:bodyPr wrap="none" rtlCol="0">
              <a:spAutoFit/>
            </a:bodyPr>
            <a:lstStyle/>
            <a:p>
              <a:r>
                <a:rPr lang="en-GB" dirty="0"/>
                <a:t>generally obscure</a:t>
              </a:r>
              <a:endParaRPr lang="en-SE" dirty="0"/>
            </a:p>
          </p:txBody>
        </p:sp>
      </p:grpSp>
      <p:grpSp>
        <p:nvGrpSpPr>
          <p:cNvPr id="38" name="Group 37">
            <a:extLst>
              <a:ext uri="{FF2B5EF4-FFF2-40B4-BE49-F238E27FC236}">
                <a16:creationId xmlns:a16="http://schemas.microsoft.com/office/drawing/2014/main" id="{6D29DA0C-B984-28C3-338C-3EC51302C277}"/>
              </a:ext>
            </a:extLst>
          </p:cNvPr>
          <p:cNvGrpSpPr/>
          <p:nvPr/>
        </p:nvGrpSpPr>
        <p:grpSpPr>
          <a:xfrm>
            <a:off x="8173453" y="5558178"/>
            <a:ext cx="2292025" cy="468000"/>
            <a:chOff x="8173453" y="4503907"/>
            <a:chExt cx="2292025" cy="468000"/>
          </a:xfrm>
        </p:grpSpPr>
        <p:pic>
          <p:nvPicPr>
            <p:cNvPr id="39" name="Graphic 38" descr="Atom with solid fill">
              <a:extLst>
                <a:ext uri="{FF2B5EF4-FFF2-40B4-BE49-F238E27FC236}">
                  <a16:creationId xmlns:a16="http://schemas.microsoft.com/office/drawing/2014/main" id="{8F2DD752-29D9-AF8C-CDFE-527BCEE78C94}"/>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8173453" y="4503907"/>
              <a:ext cx="468000" cy="468000"/>
            </a:xfrm>
            <a:prstGeom prst="rect">
              <a:avLst/>
            </a:prstGeom>
          </p:spPr>
        </p:pic>
        <p:sp>
          <p:nvSpPr>
            <p:cNvPr id="40" name="TextBox 39">
              <a:extLst>
                <a:ext uri="{FF2B5EF4-FFF2-40B4-BE49-F238E27FC236}">
                  <a16:creationId xmlns:a16="http://schemas.microsoft.com/office/drawing/2014/main" id="{1B7B66BE-7BAC-A6C3-CC9F-90288243086C}"/>
                </a:ext>
              </a:extLst>
            </p:cNvPr>
            <p:cNvSpPr txBox="1"/>
            <p:nvPr/>
          </p:nvSpPr>
          <p:spPr>
            <a:xfrm>
              <a:off x="8641453" y="4553241"/>
              <a:ext cx="1824025" cy="369332"/>
            </a:xfrm>
            <a:prstGeom prst="rect">
              <a:avLst/>
            </a:prstGeom>
            <a:noFill/>
          </p:spPr>
          <p:txBody>
            <a:bodyPr wrap="none" rtlCol="0">
              <a:spAutoFit/>
            </a:bodyPr>
            <a:lstStyle/>
            <a:p>
              <a:r>
                <a:rPr lang="en-GB" dirty="0"/>
                <a:t>generally atomic</a:t>
              </a:r>
              <a:endParaRPr lang="en-SE" dirty="0"/>
            </a:p>
          </p:txBody>
        </p:sp>
      </p:grpSp>
      <p:grpSp>
        <p:nvGrpSpPr>
          <p:cNvPr id="43" name="Group 42">
            <a:extLst>
              <a:ext uri="{FF2B5EF4-FFF2-40B4-BE49-F238E27FC236}">
                <a16:creationId xmlns:a16="http://schemas.microsoft.com/office/drawing/2014/main" id="{67681A3A-7D0B-85D3-6B65-EEACDCFD32A6}"/>
              </a:ext>
            </a:extLst>
          </p:cNvPr>
          <p:cNvGrpSpPr/>
          <p:nvPr/>
        </p:nvGrpSpPr>
        <p:grpSpPr>
          <a:xfrm>
            <a:off x="952769" y="2602440"/>
            <a:ext cx="10376836" cy="1669881"/>
            <a:chOff x="952769" y="2602440"/>
            <a:chExt cx="10376836" cy="1669881"/>
          </a:xfrm>
        </p:grpSpPr>
        <p:sp>
          <p:nvSpPr>
            <p:cNvPr id="8" name="TextBox 7">
              <a:extLst>
                <a:ext uri="{FF2B5EF4-FFF2-40B4-BE49-F238E27FC236}">
                  <a16:creationId xmlns:a16="http://schemas.microsoft.com/office/drawing/2014/main" id="{24CA796A-BF35-9B84-D14E-4EF250D99DBE}"/>
                </a:ext>
              </a:extLst>
            </p:cNvPr>
            <p:cNvSpPr txBox="1"/>
            <p:nvPr/>
          </p:nvSpPr>
          <p:spPr>
            <a:xfrm>
              <a:off x="998489" y="2602440"/>
              <a:ext cx="10331116" cy="1477328"/>
            </a:xfrm>
            <a:prstGeom prst="rect">
              <a:avLst/>
            </a:prstGeom>
            <a:noFill/>
          </p:spPr>
          <p:txBody>
            <a:bodyPr wrap="square">
              <a:spAutoFit/>
            </a:bodyPr>
            <a:lstStyle/>
            <a:p>
              <a:pPr algn="l"/>
              <a:r>
                <a:rPr lang="en-US" sz="1800" b="0" i="0" u="none" strike="noStrike" baseline="0" dirty="0">
                  <a:latin typeface="STIX-Regular"/>
                </a:rPr>
                <a:t>A </a:t>
              </a:r>
              <a:r>
                <a:rPr lang="en-US" sz="1800" b="1" i="0" u="none" strike="noStrike" baseline="0" dirty="0">
                  <a:latin typeface="STIX-Regular"/>
                </a:rPr>
                <a:t>data-driven software component </a:t>
              </a:r>
              <a:r>
                <a:rPr lang="en-US" sz="1800" b="0" i="0" u="none" strike="noStrike" baseline="0" dirty="0">
                  <a:latin typeface="STIX-Regular"/>
                </a:rPr>
                <a:t>is a piece of software that solves a given task (e.g., image segmentation, sentiment analysis, classification, etc.), using methods from data science, such as machine learning (ML), data mining, natural language processing, signal processing, statistics, etc. The functionality of data-driven software components (or at least part of it) is not entirely defined by the programmer in the classical way (by programming it directly), </a:t>
              </a:r>
              <a:r>
                <a:rPr lang="en-US" sz="1800" b="0" i="1" u="none" strike="noStrike" baseline="0" dirty="0">
                  <a:latin typeface="STIX-Regular"/>
                </a:rPr>
                <a:t>but is derived (i.e., learned) from data</a:t>
              </a:r>
              <a:r>
                <a:rPr lang="en-US" sz="1800" b="0" i="0" u="none" strike="noStrike" baseline="0" dirty="0">
                  <a:latin typeface="STIX-Regular"/>
                </a:rPr>
                <a:t>.</a:t>
              </a:r>
              <a:endParaRPr lang="en-SE" dirty="0"/>
            </a:p>
          </p:txBody>
        </p:sp>
        <p:sp>
          <p:nvSpPr>
            <p:cNvPr id="9" name="Rectangle 8">
              <a:extLst>
                <a:ext uri="{FF2B5EF4-FFF2-40B4-BE49-F238E27FC236}">
                  <a16:creationId xmlns:a16="http://schemas.microsoft.com/office/drawing/2014/main" id="{E2302126-D0A9-3D84-E18F-0634752B196E}"/>
                </a:ext>
              </a:extLst>
            </p:cNvPr>
            <p:cNvSpPr/>
            <p:nvPr/>
          </p:nvSpPr>
          <p:spPr>
            <a:xfrm flipH="1">
              <a:off x="952769" y="2602440"/>
              <a:ext cx="45719" cy="166988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42" name="TextBox 41">
              <a:extLst>
                <a:ext uri="{FF2B5EF4-FFF2-40B4-BE49-F238E27FC236}">
                  <a16:creationId xmlns:a16="http://schemas.microsoft.com/office/drawing/2014/main" id="{DC629FC2-71BB-08CF-9FDF-6A26C513CA31}"/>
                </a:ext>
              </a:extLst>
            </p:cNvPr>
            <p:cNvSpPr txBox="1"/>
            <p:nvPr/>
          </p:nvSpPr>
          <p:spPr>
            <a:xfrm>
              <a:off x="998489" y="4056877"/>
              <a:ext cx="10195022" cy="215444"/>
            </a:xfrm>
            <a:prstGeom prst="rect">
              <a:avLst/>
            </a:prstGeom>
            <a:noFill/>
          </p:spPr>
          <p:txBody>
            <a:bodyPr wrap="square">
              <a:spAutoFit/>
            </a:bodyPr>
            <a:lstStyle/>
            <a:p>
              <a:r>
                <a:rPr lang="en-US" sz="800" dirty="0"/>
                <a:t>Siebert, J., Joeckel, L., Heidrich, J., </a:t>
              </a:r>
              <a:r>
                <a:rPr lang="en-US" sz="800" dirty="0" err="1"/>
                <a:t>Trendowicz</a:t>
              </a:r>
              <a:r>
                <a:rPr lang="en-US" sz="800" dirty="0"/>
                <a:t>, A., Nakamichi, K., Ohashi, K., ... &amp; Aoyama, M. (2022). Construction of a quality model for machine learning systems. </a:t>
              </a:r>
              <a:r>
                <a:rPr lang="en-US" sz="800" i="1" dirty="0"/>
                <a:t>Software Quality Journal</a:t>
              </a:r>
              <a:r>
                <a:rPr lang="en-US" sz="800" dirty="0"/>
                <a:t>, </a:t>
              </a:r>
              <a:r>
                <a:rPr lang="en-US" sz="800" i="1" dirty="0"/>
                <a:t>30</a:t>
              </a:r>
              <a:r>
                <a:rPr lang="en-US" sz="800" dirty="0"/>
                <a:t>(2), 307-335.</a:t>
              </a:r>
              <a:endParaRPr lang="en-SE" sz="800" dirty="0"/>
            </a:p>
          </p:txBody>
        </p:sp>
      </p:grpSp>
    </p:spTree>
    <p:extLst>
      <p:ext uri="{BB962C8B-B14F-4D97-AF65-F5344CB8AC3E}">
        <p14:creationId xmlns:p14="http://schemas.microsoft.com/office/powerpoint/2010/main" val="16685344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46B34-B1F5-CDFB-E5B7-37EB90E7E382}"/>
              </a:ext>
            </a:extLst>
          </p:cNvPr>
          <p:cNvSpPr>
            <a:spLocks noGrp="1"/>
          </p:cNvSpPr>
          <p:nvPr>
            <p:ph type="title"/>
          </p:nvPr>
        </p:nvSpPr>
        <p:spPr/>
        <p:txBody>
          <a:bodyPr>
            <a:normAutofit fontScale="90000"/>
          </a:bodyPr>
          <a:lstStyle/>
          <a:p>
            <a:r>
              <a:rPr lang="en-GB" dirty="0"/>
              <a:t>Requirements Engineering for AI </a:t>
            </a:r>
            <a:br>
              <a:rPr lang="en-GB" dirty="0"/>
            </a:br>
            <a:r>
              <a:rPr lang="en-GB" dirty="0"/>
              <a:t>systems (RE4AI) and Machine Learning (RE4ML)</a:t>
            </a:r>
            <a:endParaRPr lang="en-SE" dirty="0"/>
          </a:p>
        </p:txBody>
      </p:sp>
      <p:sp>
        <p:nvSpPr>
          <p:cNvPr id="3" name="Content Placeholder 2">
            <a:extLst>
              <a:ext uri="{FF2B5EF4-FFF2-40B4-BE49-F238E27FC236}">
                <a16:creationId xmlns:a16="http://schemas.microsoft.com/office/drawing/2014/main" id="{513FD571-937B-B02B-4155-4B738B085D12}"/>
              </a:ext>
            </a:extLst>
          </p:cNvPr>
          <p:cNvSpPr>
            <a:spLocks noGrp="1"/>
          </p:cNvSpPr>
          <p:nvPr>
            <p:ph idx="1"/>
          </p:nvPr>
        </p:nvSpPr>
        <p:spPr>
          <a:xfrm>
            <a:off x="838200" y="1825625"/>
            <a:ext cx="10515600" cy="1735722"/>
          </a:xfrm>
        </p:spPr>
        <p:txBody>
          <a:bodyPr/>
          <a:lstStyle/>
          <a:p>
            <a:pPr marL="0" indent="0">
              <a:buNone/>
            </a:pPr>
            <a:r>
              <a:rPr lang="en-GB" dirty="0"/>
              <a:t>Due to these properties of AI systems, companies struggle to engineer modern systems with traditional SE/RE techniques. Research aims to support companies by working on</a:t>
            </a:r>
          </a:p>
        </p:txBody>
      </p:sp>
      <p:sp>
        <p:nvSpPr>
          <p:cNvPr id="4" name="Date Placeholder 3">
            <a:extLst>
              <a:ext uri="{FF2B5EF4-FFF2-40B4-BE49-F238E27FC236}">
                <a16:creationId xmlns:a16="http://schemas.microsoft.com/office/drawing/2014/main" id="{18B49FC0-5714-B254-13EA-624A00CB3B14}"/>
              </a:ext>
            </a:extLst>
          </p:cNvPr>
          <p:cNvSpPr>
            <a:spLocks noGrp="1"/>
          </p:cNvSpPr>
          <p:nvPr>
            <p:ph type="dt" sz="half" idx="10"/>
          </p:nvPr>
        </p:nvSpPr>
        <p:spPr/>
        <p:txBody>
          <a:bodyPr/>
          <a:lstStyle/>
          <a:p>
            <a:fld id="{98B9F68E-FC76-42D5-B844-A85C731BB18C}" type="datetime1">
              <a:rPr lang="de-DE" smtClean="0"/>
              <a:t>11.06.2025</a:t>
            </a:fld>
            <a:endParaRPr lang="en-SE"/>
          </a:p>
        </p:txBody>
      </p:sp>
      <p:sp>
        <p:nvSpPr>
          <p:cNvPr id="5" name="Footer Placeholder 4">
            <a:extLst>
              <a:ext uri="{FF2B5EF4-FFF2-40B4-BE49-F238E27FC236}">
                <a16:creationId xmlns:a16="http://schemas.microsoft.com/office/drawing/2014/main" id="{4F5C7186-E1E7-BFFC-E86E-39B7675527F4}"/>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507D7684-0CED-0069-BC7E-CE5493FCEAE2}"/>
              </a:ext>
            </a:extLst>
          </p:cNvPr>
          <p:cNvSpPr>
            <a:spLocks noGrp="1"/>
          </p:cNvSpPr>
          <p:nvPr>
            <p:ph type="sldNum" sz="quarter" idx="12"/>
          </p:nvPr>
        </p:nvSpPr>
        <p:spPr/>
        <p:txBody>
          <a:bodyPr/>
          <a:lstStyle/>
          <a:p>
            <a:fld id="{5DE25AE5-FEAD-441B-BB85-3E3BABBF875D}" type="slidenum">
              <a:rPr lang="en-SE" smtClean="0"/>
              <a:t>4</a:t>
            </a:fld>
            <a:endParaRPr lang="en-SE"/>
          </a:p>
        </p:txBody>
      </p:sp>
      <p:grpSp>
        <p:nvGrpSpPr>
          <p:cNvPr id="15" name="Group 14">
            <a:extLst>
              <a:ext uri="{FF2B5EF4-FFF2-40B4-BE49-F238E27FC236}">
                <a16:creationId xmlns:a16="http://schemas.microsoft.com/office/drawing/2014/main" id="{B05CDE54-792E-9461-9198-211B1EB071CB}"/>
              </a:ext>
            </a:extLst>
          </p:cNvPr>
          <p:cNvGrpSpPr/>
          <p:nvPr/>
        </p:nvGrpSpPr>
        <p:grpSpPr>
          <a:xfrm>
            <a:off x="2501400" y="3561347"/>
            <a:ext cx="1080000" cy="1080000"/>
            <a:chOff x="3886200" y="3946358"/>
            <a:chExt cx="1080000" cy="1080000"/>
          </a:xfrm>
        </p:grpSpPr>
        <p:sp>
          <p:nvSpPr>
            <p:cNvPr id="13" name="Oval 12">
              <a:extLst>
                <a:ext uri="{FF2B5EF4-FFF2-40B4-BE49-F238E27FC236}">
                  <a16:creationId xmlns:a16="http://schemas.microsoft.com/office/drawing/2014/main" id="{83A27EA2-BFEA-3C6E-1C80-02D511F102D6}"/>
                </a:ext>
              </a:extLst>
            </p:cNvPr>
            <p:cNvSpPr/>
            <p:nvPr/>
          </p:nvSpPr>
          <p:spPr>
            <a:xfrm>
              <a:off x="3886200" y="3946358"/>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2" name="Graphic 11" descr="Priorities outline">
              <a:extLst>
                <a:ext uri="{FF2B5EF4-FFF2-40B4-BE49-F238E27FC236}">
                  <a16:creationId xmlns:a16="http://schemas.microsoft.com/office/drawing/2014/main" id="{4CE7475A-53FE-8602-6F9C-14845EC798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86200" y="4028491"/>
              <a:ext cx="914400" cy="914400"/>
            </a:xfrm>
            <a:prstGeom prst="rect">
              <a:avLst/>
            </a:prstGeom>
          </p:spPr>
        </p:pic>
      </p:grpSp>
      <p:grpSp>
        <p:nvGrpSpPr>
          <p:cNvPr id="16" name="Group 15">
            <a:extLst>
              <a:ext uri="{FF2B5EF4-FFF2-40B4-BE49-F238E27FC236}">
                <a16:creationId xmlns:a16="http://schemas.microsoft.com/office/drawing/2014/main" id="{36F2E42E-F0EC-BCE7-1FE4-EA1F130D9B16}"/>
              </a:ext>
            </a:extLst>
          </p:cNvPr>
          <p:cNvGrpSpPr/>
          <p:nvPr/>
        </p:nvGrpSpPr>
        <p:grpSpPr>
          <a:xfrm>
            <a:off x="5556000" y="3561347"/>
            <a:ext cx="1080000" cy="1080000"/>
            <a:chOff x="5556000" y="3600033"/>
            <a:chExt cx="1080000" cy="1080000"/>
          </a:xfrm>
        </p:grpSpPr>
        <p:sp>
          <p:nvSpPr>
            <p:cNvPr id="14" name="Oval 13">
              <a:extLst>
                <a:ext uri="{FF2B5EF4-FFF2-40B4-BE49-F238E27FC236}">
                  <a16:creationId xmlns:a16="http://schemas.microsoft.com/office/drawing/2014/main" id="{69A14C79-9A46-E836-24AA-A78F67DFC7B4}"/>
                </a:ext>
              </a:extLst>
            </p:cNvPr>
            <p:cNvSpPr/>
            <p:nvPr/>
          </p:nvSpPr>
          <p:spPr>
            <a:xfrm>
              <a:off x="5556000" y="3600033"/>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0" name="Graphic 9" descr="Rating Star with solid fill">
              <a:extLst>
                <a:ext uri="{FF2B5EF4-FFF2-40B4-BE49-F238E27FC236}">
                  <a16:creationId xmlns:a16="http://schemas.microsoft.com/office/drawing/2014/main" id="{75D17D2E-47DC-501B-FCDA-BB0A1A3532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3682833"/>
              <a:ext cx="914400" cy="914400"/>
            </a:xfrm>
            <a:prstGeom prst="rect">
              <a:avLst/>
            </a:prstGeom>
          </p:spPr>
        </p:pic>
      </p:grpSp>
      <p:grpSp>
        <p:nvGrpSpPr>
          <p:cNvPr id="17" name="Group 16">
            <a:extLst>
              <a:ext uri="{FF2B5EF4-FFF2-40B4-BE49-F238E27FC236}">
                <a16:creationId xmlns:a16="http://schemas.microsoft.com/office/drawing/2014/main" id="{BB85F415-71A4-F1D4-648E-69D94BCCB0A7}"/>
              </a:ext>
            </a:extLst>
          </p:cNvPr>
          <p:cNvGrpSpPr/>
          <p:nvPr/>
        </p:nvGrpSpPr>
        <p:grpSpPr>
          <a:xfrm>
            <a:off x="8610600" y="3559259"/>
            <a:ext cx="1080000" cy="1080000"/>
            <a:chOff x="5556000" y="3600033"/>
            <a:chExt cx="1080000" cy="1080000"/>
          </a:xfrm>
        </p:grpSpPr>
        <p:sp>
          <p:nvSpPr>
            <p:cNvPr id="18" name="Oval 17">
              <a:extLst>
                <a:ext uri="{FF2B5EF4-FFF2-40B4-BE49-F238E27FC236}">
                  <a16:creationId xmlns:a16="http://schemas.microsoft.com/office/drawing/2014/main" id="{91C4F269-EBBA-28B1-4294-2A131FFFE22A}"/>
                </a:ext>
              </a:extLst>
            </p:cNvPr>
            <p:cNvSpPr/>
            <p:nvPr/>
          </p:nvSpPr>
          <p:spPr>
            <a:xfrm>
              <a:off x="5556000" y="3600033"/>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9" name="Graphic 18" descr="Bar chart with solid fill">
              <a:extLst>
                <a:ext uri="{FF2B5EF4-FFF2-40B4-BE49-F238E27FC236}">
                  <a16:creationId xmlns:a16="http://schemas.microsoft.com/office/drawing/2014/main" id="{417605B3-714F-CF70-70D0-FF51D8E4A12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638800" y="3682833"/>
              <a:ext cx="914400" cy="914400"/>
            </a:xfrm>
            <a:prstGeom prst="rect">
              <a:avLst/>
            </a:prstGeom>
          </p:spPr>
        </p:pic>
      </p:grpSp>
      <p:sp>
        <p:nvSpPr>
          <p:cNvPr id="20" name="TextBox 19">
            <a:extLst>
              <a:ext uri="{FF2B5EF4-FFF2-40B4-BE49-F238E27FC236}">
                <a16:creationId xmlns:a16="http://schemas.microsoft.com/office/drawing/2014/main" id="{054BC5F7-22A4-A427-6975-BE7F31F0CA69}"/>
              </a:ext>
            </a:extLst>
          </p:cNvPr>
          <p:cNvSpPr txBox="1"/>
          <p:nvPr/>
        </p:nvSpPr>
        <p:spPr>
          <a:xfrm>
            <a:off x="1977615" y="4723480"/>
            <a:ext cx="2127570" cy="646331"/>
          </a:xfrm>
          <a:prstGeom prst="rect">
            <a:avLst/>
          </a:prstGeom>
          <a:noFill/>
        </p:spPr>
        <p:txBody>
          <a:bodyPr wrap="none" rtlCol="0">
            <a:spAutoFit/>
          </a:bodyPr>
          <a:lstStyle/>
          <a:p>
            <a:pPr algn="ctr"/>
            <a:r>
              <a:rPr lang="en-GB" b="1" dirty="0"/>
              <a:t>Prioritization of </a:t>
            </a:r>
          </a:p>
          <a:p>
            <a:pPr algn="ctr"/>
            <a:r>
              <a:rPr lang="en-GB" b="1" dirty="0"/>
              <a:t>Software Qualities</a:t>
            </a:r>
            <a:endParaRPr lang="en-SE" b="1" dirty="0"/>
          </a:p>
        </p:txBody>
      </p:sp>
      <p:sp>
        <p:nvSpPr>
          <p:cNvPr id="21" name="TextBox 20">
            <a:extLst>
              <a:ext uri="{FF2B5EF4-FFF2-40B4-BE49-F238E27FC236}">
                <a16:creationId xmlns:a16="http://schemas.microsoft.com/office/drawing/2014/main" id="{76E5927A-2465-5AC1-3F2B-50CDCFAB7E66}"/>
              </a:ext>
            </a:extLst>
          </p:cNvPr>
          <p:cNvSpPr txBox="1"/>
          <p:nvPr/>
        </p:nvSpPr>
        <p:spPr>
          <a:xfrm>
            <a:off x="4912988" y="4723480"/>
            <a:ext cx="2366032" cy="646331"/>
          </a:xfrm>
          <a:prstGeom prst="rect">
            <a:avLst/>
          </a:prstGeom>
          <a:noFill/>
        </p:spPr>
        <p:txBody>
          <a:bodyPr wrap="none" rtlCol="0">
            <a:spAutoFit/>
          </a:bodyPr>
          <a:lstStyle/>
          <a:p>
            <a:pPr algn="ctr"/>
            <a:r>
              <a:rPr lang="en-GB" b="1" dirty="0"/>
              <a:t>Development of </a:t>
            </a:r>
            <a:br>
              <a:rPr lang="en-GB" b="1" dirty="0"/>
            </a:br>
            <a:r>
              <a:rPr lang="en-GB" b="1" dirty="0"/>
              <a:t>Quality Meta-Models</a:t>
            </a:r>
            <a:endParaRPr lang="en-SE" b="1" dirty="0"/>
          </a:p>
        </p:txBody>
      </p:sp>
      <p:sp>
        <p:nvSpPr>
          <p:cNvPr id="22" name="TextBox 21">
            <a:extLst>
              <a:ext uri="{FF2B5EF4-FFF2-40B4-BE49-F238E27FC236}">
                <a16:creationId xmlns:a16="http://schemas.microsoft.com/office/drawing/2014/main" id="{D22687F7-DCBF-70A5-F05C-891CE8C7B195}"/>
              </a:ext>
            </a:extLst>
          </p:cNvPr>
          <p:cNvSpPr txBox="1"/>
          <p:nvPr/>
        </p:nvSpPr>
        <p:spPr>
          <a:xfrm>
            <a:off x="8131094" y="4723480"/>
            <a:ext cx="2039021" cy="646331"/>
          </a:xfrm>
          <a:prstGeom prst="rect">
            <a:avLst/>
          </a:prstGeom>
          <a:noFill/>
        </p:spPr>
        <p:txBody>
          <a:bodyPr wrap="none" rtlCol="0">
            <a:spAutoFit/>
          </a:bodyPr>
          <a:lstStyle/>
          <a:p>
            <a:pPr algn="ctr"/>
            <a:r>
              <a:rPr lang="en-GB" b="1" dirty="0"/>
              <a:t>Proposal of Data </a:t>
            </a:r>
            <a:br>
              <a:rPr lang="en-GB" b="1" dirty="0"/>
            </a:br>
            <a:r>
              <a:rPr lang="en-GB" b="1" dirty="0"/>
              <a:t>Quality Attributes</a:t>
            </a:r>
            <a:endParaRPr lang="en-SE" b="1" dirty="0"/>
          </a:p>
        </p:txBody>
      </p:sp>
    </p:spTree>
    <p:extLst>
      <p:ext uri="{BB962C8B-B14F-4D97-AF65-F5344CB8AC3E}">
        <p14:creationId xmlns:p14="http://schemas.microsoft.com/office/powerpoint/2010/main" val="1524526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B2BCF-28C4-2C08-390E-FE18C069AE39}"/>
              </a:ext>
            </a:extLst>
          </p:cNvPr>
          <p:cNvSpPr>
            <a:spLocks noGrp="1"/>
          </p:cNvSpPr>
          <p:nvPr>
            <p:ph type="title"/>
          </p:nvPr>
        </p:nvSpPr>
        <p:spPr/>
        <p:txBody>
          <a:bodyPr/>
          <a:lstStyle/>
          <a:p>
            <a:r>
              <a:rPr lang="en-GB" dirty="0"/>
              <a:t>RE4AI Research:</a:t>
            </a:r>
            <a:br>
              <a:rPr lang="en-GB" dirty="0"/>
            </a:br>
            <a:r>
              <a:rPr lang="en-GB" dirty="0"/>
              <a:t>Prioritization of Software Qualities</a:t>
            </a:r>
            <a:endParaRPr lang="en-SE" dirty="0"/>
          </a:p>
        </p:txBody>
      </p:sp>
      <p:sp>
        <p:nvSpPr>
          <p:cNvPr id="3" name="Content Placeholder 2">
            <a:extLst>
              <a:ext uri="{FF2B5EF4-FFF2-40B4-BE49-F238E27FC236}">
                <a16:creationId xmlns:a16="http://schemas.microsoft.com/office/drawing/2014/main" id="{15CC24BB-88C5-B09A-EFA9-FF33F6DB2275}"/>
              </a:ext>
            </a:extLst>
          </p:cNvPr>
          <p:cNvSpPr>
            <a:spLocks noGrp="1"/>
          </p:cNvSpPr>
          <p:nvPr>
            <p:ph idx="1"/>
          </p:nvPr>
        </p:nvSpPr>
        <p:spPr>
          <a:xfrm>
            <a:off x="838200" y="1825626"/>
            <a:ext cx="10515600" cy="1325564"/>
          </a:xfrm>
        </p:spPr>
        <p:txBody>
          <a:bodyPr/>
          <a:lstStyle/>
          <a:p>
            <a:pPr marL="0" indent="0">
              <a:buNone/>
            </a:pPr>
            <a:r>
              <a:rPr lang="en-GB" dirty="0"/>
              <a:t>AI systems may experience different requirements on their quality. In comparison to traditional software, the following qualities are considered</a:t>
            </a:r>
            <a:endParaRPr lang="en-SE" dirty="0"/>
          </a:p>
        </p:txBody>
      </p:sp>
      <p:sp>
        <p:nvSpPr>
          <p:cNvPr id="4" name="Date Placeholder 3">
            <a:extLst>
              <a:ext uri="{FF2B5EF4-FFF2-40B4-BE49-F238E27FC236}">
                <a16:creationId xmlns:a16="http://schemas.microsoft.com/office/drawing/2014/main" id="{68AE7165-2620-85CD-2F7A-A544C2934302}"/>
              </a:ext>
            </a:extLst>
          </p:cNvPr>
          <p:cNvSpPr>
            <a:spLocks noGrp="1"/>
          </p:cNvSpPr>
          <p:nvPr>
            <p:ph type="dt" sz="half" idx="10"/>
          </p:nvPr>
        </p:nvSpPr>
        <p:spPr/>
        <p:txBody>
          <a:bodyPr/>
          <a:lstStyle/>
          <a:p>
            <a:fld id="{60CB520D-D965-46BA-A3CC-319C6DE058D5}" type="datetime1">
              <a:rPr lang="de-DE" smtClean="0"/>
              <a:t>11.06.2025</a:t>
            </a:fld>
            <a:endParaRPr lang="en-SE"/>
          </a:p>
        </p:txBody>
      </p:sp>
      <p:sp>
        <p:nvSpPr>
          <p:cNvPr id="5" name="Footer Placeholder 4">
            <a:extLst>
              <a:ext uri="{FF2B5EF4-FFF2-40B4-BE49-F238E27FC236}">
                <a16:creationId xmlns:a16="http://schemas.microsoft.com/office/drawing/2014/main" id="{0283EAB0-B208-4BD3-6333-CC5521E16CB3}"/>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FE7FBE42-31B3-DC26-EEC7-83FF0D59D0ED}"/>
              </a:ext>
            </a:extLst>
          </p:cNvPr>
          <p:cNvSpPr>
            <a:spLocks noGrp="1"/>
          </p:cNvSpPr>
          <p:nvPr>
            <p:ph type="sldNum" sz="quarter" idx="12"/>
          </p:nvPr>
        </p:nvSpPr>
        <p:spPr/>
        <p:txBody>
          <a:bodyPr/>
          <a:lstStyle/>
          <a:p>
            <a:fld id="{5DE25AE5-FEAD-441B-BB85-3E3BABBF875D}" type="slidenum">
              <a:rPr lang="en-SE" smtClean="0"/>
              <a:t>5</a:t>
            </a:fld>
            <a:endParaRPr lang="en-SE" dirty="0"/>
          </a:p>
        </p:txBody>
      </p:sp>
      <p:grpSp>
        <p:nvGrpSpPr>
          <p:cNvPr id="7" name="Group 6">
            <a:extLst>
              <a:ext uri="{FF2B5EF4-FFF2-40B4-BE49-F238E27FC236}">
                <a16:creationId xmlns:a16="http://schemas.microsoft.com/office/drawing/2014/main" id="{5C0073ED-02A3-80F1-3B34-9673F3126BCC}"/>
              </a:ext>
            </a:extLst>
          </p:cNvPr>
          <p:cNvGrpSpPr/>
          <p:nvPr/>
        </p:nvGrpSpPr>
        <p:grpSpPr>
          <a:xfrm>
            <a:off x="180473" y="1825625"/>
            <a:ext cx="432000" cy="432000"/>
            <a:chOff x="3886200" y="3946358"/>
            <a:chExt cx="1080000" cy="1080000"/>
          </a:xfrm>
        </p:grpSpPr>
        <p:sp>
          <p:nvSpPr>
            <p:cNvPr id="8" name="Oval 7">
              <a:extLst>
                <a:ext uri="{FF2B5EF4-FFF2-40B4-BE49-F238E27FC236}">
                  <a16:creationId xmlns:a16="http://schemas.microsoft.com/office/drawing/2014/main" id="{56B4FA62-F383-2C3F-74A4-A13A6050D134}"/>
                </a:ext>
              </a:extLst>
            </p:cNvPr>
            <p:cNvSpPr/>
            <p:nvPr/>
          </p:nvSpPr>
          <p:spPr>
            <a:xfrm>
              <a:off x="3886200" y="3946358"/>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9" name="Graphic 8" descr="Priorities outline">
              <a:extLst>
                <a:ext uri="{FF2B5EF4-FFF2-40B4-BE49-F238E27FC236}">
                  <a16:creationId xmlns:a16="http://schemas.microsoft.com/office/drawing/2014/main" id="{1CD46B7D-1042-6256-2883-895FE4C1F5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86200" y="4028491"/>
              <a:ext cx="914400" cy="914400"/>
            </a:xfrm>
            <a:prstGeom prst="rect">
              <a:avLst/>
            </a:prstGeom>
          </p:spPr>
        </p:pic>
      </p:grpSp>
      <p:grpSp>
        <p:nvGrpSpPr>
          <p:cNvPr id="10" name="Group 9">
            <a:extLst>
              <a:ext uri="{FF2B5EF4-FFF2-40B4-BE49-F238E27FC236}">
                <a16:creationId xmlns:a16="http://schemas.microsoft.com/office/drawing/2014/main" id="{95E3D07B-E4C6-1A26-A815-FCB1EA34E3C6}"/>
              </a:ext>
            </a:extLst>
          </p:cNvPr>
          <p:cNvGrpSpPr/>
          <p:nvPr/>
        </p:nvGrpSpPr>
        <p:grpSpPr>
          <a:xfrm>
            <a:off x="180473" y="2418347"/>
            <a:ext cx="432000" cy="432000"/>
            <a:chOff x="5556000" y="3600033"/>
            <a:chExt cx="1080000" cy="1080000"/>
          </a:xfrm>
        </p:grpSpPr>
        <p:sp>
          <p:nvSpPr>
            <p:cNvPr id="11" name="Oval 10">
              <a:extLst>
                <a:ext uri="{FF2B5EF4-FFF2-40B4-BE49-F238E27FC236}">
                  <a16:creationId xmlns:a16="http://schemas.microsoft.com/office/drawing/2014/main" id="{B1AAF9E5-7F4B-3668-623B-B102DC88D319}"/>
                </a:ext>
              </a:extLst>
            </p:cNvPr>
            <p:cNvSpPr/>
            <p:nvPr/>
          </p:nvSpPr>
          <p:spPr>
            <a:xfrm>
              <a:off x="5556000" y="3600033"/>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2" name="Graphic 11" descr="Rating Star with solid fill">
              <a:extLst>
                <a:ext uri="{FF2B5EF4-FFF2-40B4-BE49-F238E27FC236}">
                  <a16:creationId xmlns:a16="http://schemas.microsoft.com/office/drawing/2014/main" id="{018237F4-03C1-0A52-B44B-4F0332B2EA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3682833"/>
              <a:ext cx="914400" cy="914400"/>
            </a:xfrm>
            <a:prstGeom prst="rect">
              <a:avLst/>
            </a:prstGeom>
          </p:spPr>
        </p:pic>
      </p:grpSp>
      <p:grpSp>
        <p:nvGrpSpPr>
          <p:cNvPr id="13" name="Group 12">
            <a:extLst>
              <a:ext uri="{FF2B5EF4-FFF2-40B4-BE49-F238E27FC236}">
                <a16:creationId xmlns:a16="http://schemas.microsoft.com/office/drawing/2014/main" id="{21E3D43B-5075-FC4F-2C1E-834A7DD68476}"/>
              </a:ext>
            </a:extLst>
          </p:cNvPr>
          <p:cNvGrpSpPr/>
          <p:nvPr/>
        </p:nvGrpSpPr>
        <p:grpSpPr>
          <a:xfrm>
            <a:off x="180473" y="3011069"/>
            <a:ext cx="432000" cy="432000"/>
            <a:chOff x="5556000" y="3600033"/>
            <a:chExt cx="1080000" cy="1080000"/>
          </a:xfrm>
        </p:grpSpPr>
        <p:sp>
          <p:nvSpPr>
            <p:cNvPr id="14" name="Oval 13">
              <a:extLst>
                <a:ext uri="{FF2B5EF4-FFF2-40B4-BE49-F238E27FC236}">
                  <a16:creationId xmlns:a16="http://schemas.microsoft.com/office/drawing/2014/main" id="{433EE9AA-60CF-2E25-1FC3-69C996FD9E19}"/>
                </a:ext>
              </a:extLst>
            </p:cNvPr>
            <p:cNvSpPr/>
            <p:nvPr/>
          </p:nvSpPr>
          <p:spPr>
            <a:xfrm>
              <a:off x="5556000" y="3600033"/>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5" name="Graphic 14" descr="Bar chart with solid fill">
              <a:extLst>
                <a:ext uri="{FF2B5EF4-FFF2-40B4-BE49-F238E27FC236}">
                  <a16:creationId xmlns:a16="http://schemas.microsoft.com/office/drawing/2014/main" id="{37A7083F-583C-F60F-F86F-FD95974C2AE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638800" y="3682833"/>
              <a:ext cx="914400" cy="914400"/>
            </a:xfrm>
            <a:prstGeom prst="rect">
              <a:avLst/>
            </a:prstGeom>
          </p:spPr>
        </p:pic>
      </p:grpSp>
      <p:sp>
        <p:nvSpPr>
          <p:cNvPr id="17" name="TextBox 16">
            <a:extLst>
              <a:ext uri="{FF2B5EF4-FFF2-40B4-BE49-F238E27FC236}">
                <a16:creationId xmlns:a16="http://schemas.microsoft.com/office/drawing/2014/main" id="{9716C451-EEAD-8AFD-8D36-C93535BB69EF}"/>
              </a:ext>
            </a:extLst>
          </p:cNvPr>
          <p:cNvSpPr txBox="1"/>
          <p:nvPr/>
        </p:nvSpPr>
        <p:spPr>
          <a:xfrm>
            <a:off x="838200" y="6002923"/>
            <a:ext cx="6096000" cy="338554"/>
          </a:xfrm>
          <a:prstGeom prst="rect">
            <a:avLst/>
          </a:prstGeom>
          <a:noFill/>
        </p:spPr>
        <p:txBody>
          <a:bodyPr wrap="square">
            <a:spAutoFit/>
          </a:bodyPr>
          <a:lstStyle/>
          <a:p>
            <a:r>
              <a:rPr lang="en-US" sz="800" dirty="0"/>
              <a:t>Habibullah, K. M., Gay, G., &amp; Horkoff, J. (2023). Non-functional requirements for machine learning: Understanding current use and challenges among practitioners. </a:t>
            </a:r>
            <a:r>
              <a:rPr lang="en-US" sz="800" i="1" dirty="0"/>
              <a:t>Requirements Engineering</a:t>
            </a:r>
            <a:r>
              <a:rPr lang="en-US" sz="800" dirty="0"/>
              <a:t>, </a:t>
            </a:r>
            <a:r>
              <a:rPr lang="en-US" sz="800" i="1" dirty="0"/>
              <a:t>28</a:t>
            </a:r>
            <a:r>
              <a:rPr lang="en-US" sz="800" dirty="0"/>
              <a:t>(2), 283-316.</a:t>
            </a:r>
            <a:endParaRPr lang="en-SE" sz="800" dirty="0"/>
          </a:p>
        </p:txBody>
      </p:sp>
      <p:sp>
        <p:nvSpPr>
          <p:cNvPr id="18" name="TextBox 17">
            <a:extLst>
              <a:ext uri="{FF2B5EF4-FFF2-40B4-BE49-F238E27FC236}">
                <a16:creationId xmlns:a16="http://schemas.microsoft.com/office/drawing/2014/main" id="{AD407B41-07C9-BFC2-C2E4-31258FA964F9}"/>
              </a:ext>
            </a:extLst>
          </p:cNvPr>
          <p:cNvSpPr txBox="1"/>
          <p:nvPr/>
        </p:nvSpPr>
        <p:spPr>
          <a:xfrm>
            <a:off x="5093193" y="3058058"/>
            <a:ext cx="1948675" cy="369332"/>
          </a:xfrm>
          <a:prstGeom prst="rect">
            <a:avLst/>
          </a:prstGeom>
          <a:noFill/>
        </p:spPr>
        <p:txBody>
          <a:bodyPr wrap="none" rtlCol="0">
            <a:spAutoFit/>
          </a:bodyPr>
          <a:lstStyle/>
          <a:p>
            <a:pPr algn="ctr"/>
            <a:r>
              <a:rPr lang="en-GB" dirty="0"/>
              <a:t>equally important</a:t>
            </a:r>
            <a:endParaRPr lang="en-SE" dirty="0"/>
          </a:p>
        </p:txBody>
      </p:sp>
      <p:sp>
        <p:nvSpPr>
          <p:cNvPr id="19" name="TextBox 18">
            <a:extLst>
              <a:ext uri="{FF2B5EF4-FFF2-40B4-BE49-F238E27FC236}">
                <a16:creationId xmlns:a16="http://schemas.microsoft.com/office/drawing/2014/main" id="{A70298EE-5957-6241-FD5D-88A101F8CF9A}"/>
              </a:ext>
            </a:extLst>
          </p:cNvPr>
          <p:cNvSpPr txBox="1"/>
          <p:nvPr/>
        </p:nvSpPr>
        <p:spPr>
          <a:xfrm>
            <a:off x="2027767" y="3058058"/>
            <a:ext cx="1621662" cy="369332"/>
          </a:xfrm>
          <a:prstGeom prst="rect">
            <a:avLst/>
          </a:prstGeom>
          <a:noFill/>
        </p:spPr>
        <p:txBody>
          <a:bodyPr wrap="none" rtlCol="0">
            <a:spAutoFit/>
          </a:bodyPr>
          <a:lstStyle/>
          <a:p>
            <a:pPr algn="ctr"/>
            <a:r>
              <a:rPr lang="en-GB" dirty="0"/>
              <a:t>less important</a:t>
            </a:r>
            <a:endParaRPr lang="en-SE" dirty="0"/>
          </a:p>
        </p:txBody>
      </p:sp>
      <p:sp>
        <p:nvSpPr>
          <p:cNvPr id="20" name="TextBox 19">
            <a:extLst>
              <a:ext uri="{FF2B5EF4-FFF2-40B4-BE49-F238E27FC236}">
                <a16:creationId xmlns:a16="http://schemas.microsoft.com/office/drawing/2014/main" id="{53F41122-F2A2-54A6-2655-8273F12AB871}"/>
              </a:ext>
            </a:extLst>
          </p:cNvPr>
          <p:cNvSpPr txBox="1"/>
          <p:nvPr/>
        </p:nvSpPr>
        <p:spPr>
          <a:xfrm>
            <a:off x="8428693" y="3058058"/>
            <a:ext cx="1735540" cy="369332"/>
          </a:xfrm>
          <a:prstGeom prst="rect">
            <a:avLst/>
          </a:prstGeom>
          <a:noFill/>
        </p:spPr>
        <p:txBody>
          <a:bodyPr wrap="none" rtlCol="0">
            <a:spAutoFit/>
          </a:bodyPr>
          <a:lstStyle/>
          <a:p>
            <a:pPr algn="ctr"/>
            <a:r>
              <a:rPr lang="en-GB" dirty="0"/>
              <a:t>more important</a:t>
            </a:r>
            <a:endParaRPr lang="en-SE" dirty="0"/>
          </a:p>
        </p:txBody>
      </p:sp>
      <p:grpSp>
        <p:nvGrpSpPr>
          <p:cNvPr id="24" name="Group 23">
            <a:extLst>
              <a:ext uri="{FF2B5EF4-FFF2-40B4-BE49-F238E27FC236}">
                <a16:creationId xmlns:a16="http://schemas.microsoft.com/office/drawing/2014/main" id="{626FB3F9-96B0-D7B9-7F78-5FB16A8D05C9}"/>
              </a:ext>
            </a:extLst>
          </p:cNvPr>
          <p:cNvGrpSpPr/>
          <p:nvPr/>
        </p:nvGrpSpPr>
        <p:grpSpPr>
          <a:xfrm>
            <a:off x="8488620" y="3580406"/>
            <a:ext cx="1696028" cy="468000"/>
            <a:chOff x="7919400" y="3875056"/>
            <a:chExt cx="1696028" cy="468000"/>
          </a:xfrm>
        </p:grpSpPr>
        <p:pic>
          <p:nvPicPr>
            <p:cNvPr id="22" name="Graphic 21" descr="Bullseye with solid fill">
              <a:extLst>
                <a:ext uri="{FF2B5EF4-FFF2-40B4-BE49-F238E27FC236}">
                  <a16:creationId xmlns:a16="http://schemas.microsoft.com/office/drawing/2014/main" id="{0BEACAF6-E2D0-A4C7-6A15-7B09FD50D23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7919400" y="3875056"/>
              <a:ext cx="468000" cy="468000"/>
            </a:xfrm>
            <a:prstGeom prst="rect">
              <a:avLst/>
            </a:prstGeom>
          </p:spPr>
        </p:pic>
        <p:sp>
          <p:nvSpPr>
            <p:cNvPr id="23" name="TextBox 22">
              <a:extLst>
                <a:ext uri="{FF2B5EF4-FFF2-40B4-BE49-F238E27FC236}">
                  <a16:creationId xmlns:a16="http://schemas.microsoft.com/office/drawing/2014/main" id="{EC6A40BA-379B-3B94-4609-F3464301F832}"/>
                </a:ext>
              </a:extLst>
            </p:cNvPr>
            <p:cNvSpPr txBox="1"/>
            <p:nvPr/>
          </p:nvSpPr>
          <p:spPr>
            <a:xfrm>
              <a:off x="8457162" y="3924390"/>
              <a:ext cx="1158266" cy="369332"/>
            </a:xfrm>
            <a:prstGeom prst="rect">
              <a:avLst/>
            </a:prstGeom>
            <a:noFill/>
          </p:spPr>
          <p:txBody>
            <a:bodyPr wrap="none" rtlCol="0">
              <a:spAutoFit/>
            </a:bodyPr>
            <a:lstStyle/>
            <a:p>
              <a:r>
                <a:rPr lang="en-GB" dirty="0"/>
                <a:t>Accuracy </a:t>
              </a:r>
              <a:endParaRPr lang="en-SE" dirty="0"/>
            </a:p>
          </p:txBody>
        </p:sp>
      </p:grpSp>
      <p:grpSp>
        <p:nvGrpSpPr>
          <p:cNvPr id="25" name="Group 24">
            <a:extLst>
              <a:ext uri="{FF2B5EF4-FFF2-40B4-BE49-F238E27FC236}">
                <a16:creationId xmlns:a16="http://schemas.microsoft.com/office/drawing/2014/main" id="{409D2E36-54D6-9D3C-373B-9E75DF11EB07}"/>
              </a:ext>
            </a:extLst>
          </p:cNvPr>
          <p:cNvGrpSpPr/>
          <p:nvPr/>
        </p:nvGrpSpPr>
        <p:grpSpPr>
          <a:xfrm>
            <a:off x="8488620" y="4142006"/>
            <a:ext cx="1615686" cy="468000"/>
            <a:chOff x="7919400" y="3875056"/>
            <a:chExt cx="1615686" cy="468000"/>
          </a:xfrm>
        </p:grpSpPr>
        <p:pic>
          <p:nvPicPr>
            <p:cNvPr id="26" name="Graphic 25" descr="Scales of justice with solid fill">
              <a:extLst>
                <a:ext uri="{FF2B5EF4-FFF2-40B4-BE49-F238E27FC236}">
                  <a16:creationId xmlns:a16="http://schemas.microsoft.com/office/drawing/2014/main" id="{EA86AD28-6586-07B1-711C-0475169866A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19400" y="3875056"/>
              <a:ext cx="468000" cy="468000"/>
            </a:xfrm>
            <a:prstGeom prst="rect">
              <a:avLst/>
            </a:prstGeom>
          </p:spPr>
        </p:pic>
        <p:sp>
          <p:nvSpPr>
            <p:cNvPr id="27" name="TextBox 26">
              <a:extLst>
                <a:ext uri="{FF2B5EF4-FFF2-40B4-BE49-F238E27FC236}">
                  <a16:creationId xmlns:a16="http://schemas.microsoft.com/office/drawing/2014/main" id="{6D3CB3A4-8636-E379-EB85-E80B26E90C7A}"/>
                </a:ext>
              </a:extLst>
            </p:cNvPr>
            <p:cNvSpPr txBox="1"/>
            <p:nvPr/>
          </p:nvSpPr>
          <p:spPr>
            <a:xfrm>
              <a:off x="8457162" y="3924390"/>
              <a:ext cx="1077924" cy="369332"/>
            </a:xfrm>
            <a:prstGeom prst="rect">
              <a:avLst/>
            </a:prstGeom>
            <a:noFill/>
          </p:spPr>
          <p:txBody>
            <a:bodyPr wrap="none" rtlCol="0">
              <a:spAutoFit/>
            </a:bodyPr>
            <a:lstStyle/>
            <a:p>
              <a:r>
                <a:rPr lang="en-GB" dirty="0"/>
                <a:t>Fairness </a:t>
              </a:r>
              <a:endParaRPr lang="en-SE" dirty="0"/>
            </a:p>
          </p:txBody>
        </p:sp>
      </p:grpSp>
      <p:grpSp>
        <p:nvGrpSpPr>
          <p:cNvPr id="28" name="Group 27">
            <a:extLst>
              <a:ext uri="{FF2B5EF4-FFF2-40B4-BE49-F238E27FC236}">
                <a16:creationId xmlns:a16="http://schemas.microsoft.com/office/drawing/2014/main" id="{D7E10A8D-D4A4-A655-588A-AA61E65059B6}"/>
              </a:ext>
            </a:extLst>
          </p:cNvPr>
          <p:cNvGrpSpPr/>
          <p:nvPr/>
        </p:nvGrpSpPr>
        <p:grpSpPr>
          <a:xfrm>
            <a:off x="8488620" y="4703606"/>
            <a:ext cx="2236369" cy="468000"/>
            <a:chOff x="7919400" y="3875056"/>
            <a:chExt cx="2236369" cy="468000"/>
          </a:xfrm>
        </p:grpSpPr>
        <p:pic>
          <p:nvPicPr>
            <p:cNvPr id="29" name="Graphic 28" descr="Mining tools with solid fill">
              <a:extLst>
                <a:ext uri="{FF2B5EF4-FFF2-40B4-BE49-F238E27FC236}">
                  <a16:creationId xmlns:a16="http://schemas.microsoft.com/office/drawing/2014/main" id="{E3C17F40-0394-B2C2-35DA-99E6A302B8B9}"/>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7919400" y="3875056"/>
              <a:ext cx="468000" cy="468000"/>
            </a:xfrm>
            <a:prstGeom prst="rect">
              <a:avLst/>
            </a:prstGeom>
          </p:spPr>
        </p:pic>
        <p:sp>
          <p:nvSpPr>
            <p:cNvPr id="30" name="TextBox 29">
              <a:extLst>
                <a:ext uri="{FF2B5EF4-FFF2-40B4-BE49-F238E27FC236}">
                  <a16:creationId xmlns:a16="http://schemas.microsoft.com/office/drawing/2014/main" id="{D660A0A8-4789-E5EB-24DA-066A98E99206}"/>
                </a:ext>
              </a:extLst>
            </p:cNvPr>
            <p:cNvSpPr txBox="1"/>
            <p:nvPr/>
          </p:nvSpPr>
          <p:spPr>
            <a:xfrm>
              <a:off x="8457162" y="3924390"/>
              <a:ext cx="1698607" cy="369332"/>
            </a:xfrm>
            <a:prstGeom prst="rect">
              <a:avLst/>
            </a:prstGeom>
            <a:noFill/>
          </p:spPr>
          <p:txBody>
            <a:bodyPr wrap="none" rtlCol="0">
              <a:spAutoFit/>
            </a:bodyPr>
            <a:lstStyle/>
            <a:p>
              <a:r>
                <a:rPr lang="en-GB" dirty="0"/>
                <a:t>Maintainability </a:t>
              </a:r>
              <a:endParaRPr lang="en-SE" dirty="0"/>
            </a:p>
          </p:txBody>
        </p:sp>
      </p:grpSp>
      <p:grpSp>
        <p:nvGrpSpPr>
          <p:cNvPr id="31" name="Group 30">
            <a:extLst>
              <a:ext uri="{FF2B5EF4-FFF2-40B4-BE49-F238E27FC236}">
                <a16:creationId xmlns:a16="http://schemas.microsoft.com/office/drawing/2014/main" id="{6CEE3F54-0A74-623A-BA1E-010BC9A2671F}"/>
              </a:ext>
            </a:extLst>
          </p:cNvPr>
          <p:cNvGrpSpPr/>
          <p:nvPr/>
        </p:nvGrpSpPr>
        <p:grpSpPr>
          <a:xfrm>
            <a:off x="5093193" y="3580406"/>
            <a:ext cx="1483470" cy="468000"/>
            <a:chOff x="7919400" y="3875056"/>
            <a:chExt cx="1483470" cy="468000"/>
          </a:xfrm>
        </p:grpSpPr>
        <p:pic>
          <p:nvPicPr>
            <p:cNvPr id="32" name="Graphic 31" descr="Treasure chest with solid fill">
              <a:extLst>
                <a:ext uri="{FF2B5EF4-FFF2-40B4-BE49-F238E27FC236}">
                  <a16:creationId xmlns:a16="http://schemas.microsoft.com/office/drawing/2014/main" id="{B2C6DB22-79F7-3C6B-E68A-DC541F48DEBD}"/>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7919400" y="3875056"/>
              <a:ext cx="468000" cy="468000"/>
            </a:xfrm>
            <a:prstGeom prst="rect">
              <a:avLst/>
            </a:prstGeom>
          </p:spPr>
        </p:pic>
        <p:sp>
          <p:nvSpPr>
            <p:cNvPr id="33" name="TextBox 32">
              <a:extLst>
                <a:ext uri="{FF2B5EF4-FFF2-40B4-BE49-F238E27FC236}">
                  <a16:creationId xmlns:a16="http://schemas.microsoft.com/office/drawing/2014/main" id="{1828FD88-905B-90AE-9D1F-958AB61BD8C9}"/>
                </a:ext>
              </a:extLst>
            </p:cNvPr>
            <p:cNvSpPr txBox="1"/>
            <p:nvPr/>
          </p:nvSpPr>
          <p:spPr>
            <a:xfrm>
              <a:off x="8457162" y="3924390"/>
              <a:ext cx="945708" cy="369332"/>
            </a:xfrm>
            <a:prstGeom prst="rect">
              <a:avLst/>
            </a:prstGeom>
            <a:noFill/>
          </p:spPr>
          <p:txBody>
            <a:bodyPr wrap="none" rtlCol="0">
              <a:spAutoFit/>
            </a:bodyPr>
            <a:lstStyle/>
            <a:p>
              <a:r>
                <a:rPr lang="en-GB" dirty="0"/>
                <a:t>Privacy </a:t>
              </a:r>
              <a:endParaRPr lang="en-SE" dirty="0"/>
            </a:p>
          </p:txBody>
        </p:sp>
      </p:grpSp>
      <p:grpSp>
        <p:nvGrpSpPr>
          <p:cNvPr id="34" name="Group 33">
            <a:extLst>
              <a:ext uri="{FF2B5EF4-FFF2-40B4-BE49-F238E27FC236}">
                <a16:creationId xmlns:a16="http://schemas.microsoft.com/office/drawing/2014/main" id="{6033495C-7EC8-122E-48CB-E59D5750593B}"/>
              </a:ext>
            </a:extLst>
          </p:cNvPr>
          <p:cNvGrpSpPr/>
          <p:nvPr/>
        </p:nvGrpSpPr>
        <p:grpSpPr>
          <a:xfrm>
            <a:off x="5093193" y="4142006"/>
            <a:ext cx="1745144" cy="468000"/>
            <a:chOff x="7919400" y="3875056"/>
            <a:chExt cx="1745144" cy="468000"/>
          </a:xfrm>
        </p:grpSpPr>
        <p:pic>
          <p:nvPicPr>
            <p:cNvPr id="35" name="Graphic 34" descr="Heart with pulse with solid fill">
              <a:extLst>
                <a:ext uri="{FF2B5EF4-FFF2-40B4-BE49-F238E27FC236}">
                  <a16:creationId xmlns:a16="http://schemas.microsoft.com/office/drawing/2014/main" id="{83086139-4E26-0F97-E50D-642E3FEBF635}"/>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7919400" y="3875056"/>
              <a:ext cx="468000" cy="468000"/>
            </a:xfrm>
            <a:prstGeom prst="rect">
              <a:avLst/>
            </a:prstGeom>
          </p:spPr>
        </p:pic>
        <p:sp>
          <p:nvSpPr>
            <p:cNvPr id="36" name="TextBox 35">
              <a:extLst>
                <a:ext uri="{FF2B5EF4-FFF2-40B4-BE49-F238E27FC236}">
                  <a16:creationId xmlns:a16="http://schemas.microsoft.com/office/drawing/2014/main" id="{523E0910-FE9E-6983-03E7-F4F864C13A1B}"/>
                </a:ext>
              </a:extLst>
            </p:cNvPr>
            <p:cNvSpPr txBox="1"/>
            <p:nvPr/>
          </p:nvSpPr>
          <p:spPr>
            <a:xfrm>
              <a:off x="8457162" y="3924390"/>
              <a:ext cx="1207382" cy="369332"/>
            </a:xfrm>
            <a:prstGeom prst="rect">
              <a:avLst/>
            </a:prstGeom>
            <a:noFill/>
          </p:spPr>
          <p:txBody>
            <a:bodyPr wrap="none" rtlCol="0">
              <a:spAutoFit/>
            </a:bodyPr>
            <a:lstStyle/>
            <a:p>
              <a:r>
                <a:rPr lang="en-GB" dirty="0"/>
                <a:t>Reliability </a:t>
              </a:r>
              <a:endParaRPr lang="en-SE" dirty="0"/>
            </a:p>
          </p:txBody>
        </p:sp>
      </p:grpSp>
      <p:grpSp>
        <p:nvGrpSpPr>
          <p:cNvPr id="40" name="Group 39">
            <a:extLst>
              <a:ext uri="{FF2B5EF4-FFF2-40B4-BE49-F238E27FC236}">
                <a16:creationId xmlns:a16="http://schemas.microsoft.com/office/drawing/2014/main" id="{B8063F9E-816B-EB8B-9739-989CA980B118}"/>
              </a:ext>
            </a:extLst>
          </p:cNvPr>
          <p:cNvGrpSpPr/>
          <p:nvPr/>
        </p:nvGrpSpPr>
        <p:grpSpPr>
          <a:xfrm>
            <a:off x="2030757" y="3580406"/>
            <a:ext cx="1639089" cy="468000"/>
            <a:chOff x="7919400" y="3875056"/>
            <a:chExt cx="1639089" cy="468000"/>
          </a:xfrm>
        </p:grpSpPr>
        <p:pic>
          <p:nvPicPr>
            <p:cNvPr id="41" name="Graphic 40" descr="Pinch Zoom Out with solid fill">
              <a:extLst>
                <a:ext uri="{FF2B5EF4-FFF2-40B4-BE49-F238E27FC236}">
                  <a16:creationId xmlns:a16="http://schemas.microsoft.com/office/drawing/2014/main" id="{7AF07CF2-C1BA-6B67-B47F-63CAEDA5DEA1}"/>
                </a:ext>
              </a:extLst>
            </p:cNvPr>
            <p:cNvPicPr>
              <a:picLocks noChangeAspect="1"/>
            </p:cNvPicPr>
            <p:nvPr/>
          </p:nvPicPr>
          <p:blipFill>
            <a:blip r:embed="rId19">
              <a:extLst>
                <a:ext uri="{96DAC541-7B7A-43D3-8B79-37D633B846F1}">
                  <asvg:svgBlip xmlns:asvg="http://schemas.microsoft.com/office/drawing/2016/SVG/main" r:embed="rId20"/>
                </a:ext>
              </a:extLst>
            </a:blip>
            <a:srcRect/>
            <a:stretch/>
          </p:blipFill>
          <p:spPr>
            <a:xfrm>
              <a:off x="7919400" y="3875056"/>
              <a:ext cx="468000" cy="468000"/>
            </a:xfrm>
            <a:prstGeom prst="rect">
              <a:avLst/>
            </a:prstGeom>
          </p:spPr>
        </p:pic>
        <p:sp>
          <p:nvSpPr>
            <p:cNvPr id="42" name="TextBox 41">
              <a:extLst>
                <a:ext uri="{FF2B5EF4-FFF2-40B4-BE49-F238E27FC236}">
                  <a16:creationId xmlns:a16="http://schemas.microsoft.com/office/drawing/2014/main" id="{0831C542-57A2-3A52-FD49-C60D6F1A4476}"/>
                </a:ext>
              </a:extLst>
            </p:cNvPr>
            <p:cNvSpPr txBox="1"/>
            <p:nvPr/>
          </p:nvSpPr>
          <p:spPr>
            <a:xfrm>
              <a:off x="8457162" y="3924390"/>
              <a:ext cx="1101327" cy="369332"/>
            </a:xfrm>
            <a:prstGeom prst="rect">
              <a:avLst/>
            </a:prstGeom>
            <a:noFill/>
          </p:spPr>
          <p:txBody>
            <a:bodyPr wrap="none" rtlCol="0">
              <a:spAutoFit/>
            </a:bodyPr>
            <a:lstStyle/>
            <a:p>
              <a:r>
                <a:rPr lang="en-GB" dirty="0"/>
                <a:t>Usability </a:t>
              </a:r>
              <a:endParaRPr lang="en-SE" dirty="0"/>
            </a:p>
          </p:txBody>
        </p:sp>
      </p:grpSp>
      <p:grpSp>
        <p:nvGrpSpPr>
          <p:cNvPr id="43" name="Group 42">
            <a:extLst>
              <a:ext uri="{FF2B5EF4-FFF2-40B4-BE49-F238E27FC236}">
                <a16:creationId xmlns:a16="http://schemas.microsoft.com/office/drawing/2014/main" id="{396AC226-8ADB-F6E3-6B6E-A64EEE333EBB}"/>
              </a:ext>
            </a:extLst>
          </p:cNvPr>
          <p:cNvGrpSpPr/>
          <p:nvPr/>
        </p:nvGrpSpPr>
        <p:grpSpPr>
          <a:xfrm>
            <a:off x="2030757" y="4142006"/>
            <a:ext cx="1703209" cy="468000"/>
            <a:chOff x="7919400" y="3875056"/>
            <a:chExt cx="1703209" cy="468000"/>
          </a:xfrm>
        </p:grpSpPr>
        <p:pic>
          <p:nvPicPr>
            <p:cNvPr id="44" name="Graphic 43" descr="Octopus with solid fill">
              <a:extLst>
                <a:ext uri="{FF2B5EF4-FFF2-40B4-BE49-F238E27FC236}">
                  <a16:creationId xmlns:a16="http://schemas.microsoft.com/office/drawing/2014/main" id="{B8778C7E-C42D-11C1-9AC1-6656C228175C}"/>
                </a:ext>
              </a:extLst>
            </p:cNvPr>
            <p:cNvPicPr>
              <a:picLocks noChangeAspect="1"/>
            </p:cNvPicPr>
            <p:nvPr/>
          </p:nvPicPr>
          <p:blipFill>
            <a:blip r:embed="rId21">
              <a:extLst>
                <a:ext uri="{96DAC541-7B7A-43D3-8B79-37D633B846F1}">
                  <asvg:svgBlip xmlns:asvg="http://schemas.microsoft.com/office/drawing/2016/SVG/main" r:embed="rId22"/>
                </a:ext>
              </a:extLst>
            </a:blip>
            <a:srcRect/>
            <a:stretch/>
          </p:blipFill>
          <p:spPr>
            <a:xfrm>
              <a:off x="7919400" y="3875056"/>
              <a:ext cx="468000" cy="468000"/>
            </a:xfrm>
            <a:prstGeom prst="rect">
              <a:avLst/>
            </a:prstGeom>
          </p:spPr>
        </p:pic>
        <p:sp>
          <p:nvSpPr>
            <p:cNvPr id="45" name="TextBox 44">
              <a:extLst>
                <a:ext uri="{FF2B5EF4-FFF2-40B4-BE49-F238E27FC236}">
                  <a16:creationId xmlns:a16="http://schemas.microsoft.com/office/drawing/2014/main" id="{1C54636E-60BC-3B5C-F872-9C29E55540D2}"/>
                </a:ext>
              </a:extLst>
            </p:cNvPr>
            <p:cNvSpPr txBox="1"/>
            <p:nvPr/>
          </p:nvSpPr>
          <p:spPr>
            <a:xfrm>
              <a:off x="8457162" y="3924390"/>
              <a:ext cx="1165447" cy="369332"/>
            </a:xfrm>
            <a:prstGeom prst="rect">
              <a:avLst/>
            </a:prstGeom>
            <a:noFill/>
          </p:spPr>
          <p:txBody>
            <a:bodyPr wrap="none" rtlCol="0">
              <a:spAutoFit/>
            </a:bodyPr>
            <a:lstStyle/>
            <a:p>
              <a:r>
                <a:rPr lang="en-GB" dirty="0"/>
                <a:t>Flexibility </a:t>
              </a:r>
              <a:endParaRPr lang="en-SE" dirty="0"/>
            </a:p>
          </p:txBody>
        </p:sp>
      </p:grpSp>
      <p:grpSp>
        <p:nvGrpSpPr>
          <p:cNvPr id="46" name="Group 45">
            <a:extLst>
              <a:ext uri="{FF2B5EF4-FFF2-40B4-BE49-F238E27FC236}">
                <a16:creationId xmlns:a16="http://schemas.microsoft.com/office/drawing/2014/main" id="{834CAA0D-4747-0C9D-4E91-437BEC348B57}"/>
              </a:ext>
            </a:extLst>
          </p:cNvPr>
          <p:cNvGrpSpPr/>
          <p:nvPr/>
        </p:nvGrpSpPr>
        <p:grpSpPr>
          <a:xfrm>
            <a:off x="2030757" y="4703606"/>
            <a:ext cx="1901982" cy="468000"/>
            <a:chOff x="7919400" y="3875056"/>
            <a:chExt cx="1901982" cy="468000"/>
          </a:xfrm>
        </p:grpSpPr>
        <p:pic>
          <p:nvPicPr>
            <p:cNvPr id="47" name="Graphic 46" descr="Eraser with solid fill">
              <a:extLst>
                <a:ext uri="{FF2B5EF4-FFF2-40B4-BE49-F238E27FC236}">
                  <a16:creationId xmlns:a16="http://schemas.microsoft.com/office/drawing/2014/main" id="{799C60C0-89D5-B16B-F78D-6A914012BAA4}"/>
                </a:ext>
              </a:extLst>
            </p:cNvPr>
            <p:cNvPicPr>
              <a:picLocks noChangeAspect="1"/>
            </p:cNvPicPr>
            <p:nvPr/>
          </p:nvPicPr>
          <p:blipFill>
            <a:blip r:embed="rId23">
              <a:extLst>
                <a:ext uri="{96DAC541-7B7A-43D3-8B79-37D633B846F1}">
                  <asvg:svgBlip xmlns:asvg="http://schemas.microsoft.com/office/drawing/2016/SVG/main" r:embed="rId24"/>
                </a:ext>
              </a:extLst>
            </a:blip>
            <a:srcRect/>
            <a:stretch/>
          </p:blipFill>
          <p:spPr>
            <a:xfrm>
              <a:off x="7919400" y="3875056"/>
              <a:ext cx="468000" cy="468000"/>
            </a:xfrm>
            <a:prstGeom prst="rect">
              <a:avLst/>
            </a:prstGeom>
          </p:spPr>
        </p:pic>
        <p:sp>
          <p:nvSpPr>
            <p:cNvPr id="48" name="TextBox 47">
              <a:extLst>
                <a:ext uri="{FF2B5EF4-FFF2-40B4-BE49-F238E27FC236}">
                  <a16:creationId xmlns:a16="http://schemas.microsoft.com/office/drawing/2014/main" id="{B8B2E193-032F-F94D-AEC8-27CE0DD76A6E}"/>
                </a:ext>
              </a:extLst>
            </p:cNvPr>
            <p:cNvSpPr txBox="1"/>
            <p:nvPr/>
          </p:nvSpPr>
          <p:spPr>
            <a:xfrm>
              <a:off x="8457162" y="3924390"/>
              <a:ext cx="1364220" cy="369332"/>
            </a:xfrm>
            <a:prstGeom prst="rect">
              <a:avLst/>
            </a:prstGeom>
            <a:noFill/>
          </p:spPr>
          <p:txBody>
            <a:bodyPr wrap="none" rtlCol="0">
              <a:spAutoFit/>
            </a:bodyPr>
            <a:lstStyle/>
            <a:p>
              <a:r>
                <a:rPr lang="en-GB" dirty="0"/>
                <a:t>Revisability </a:t>
              </a:r>
              <a:endParaRPr lang="en-SE" dirty="0"/>
            </a:p>
          </p:txBody>
        </p:sp>
      </p:grpSp>
      <p:grpSp>
        <p:nvGrpSpPr>
          <p:cNvPr id="16" name="Group 15">
            <a:extLst>
              <a:ext uri="{FF2B5EF4-FFF2-40B4-BE49-F238E27FC236}">
                <a16:creationId xmlns:a16="http://schemas.microsoft.com/office/drawing/2014/main" id="{AC11120F-6342-1749-279E-166428354393}"/>
              </a:ext>
            </a:extLst>
          </p:cNvPr>
          <p:cNvGrpSpPr/>
          <p:nvPr/>
        </p:nvGrpSpPr>
        <p:grpSpPr>
          <a:xfrm>
            <a:off x="809730" y="5325134"/>
            <a:ext cx="10515600" cy="636739"/>
            <a:chOff x="809730" y="5325134"/>
            <a:chExt cx="10515600" cy="636739"/>
          </a:xfrm>
        </p:grpSpPr>
        <p:sp>
          <p:nvSpPr>
            <p:cNvPr id="50" name="Content Placeholder 2">
              <a:extLst>
                <a:ext uri="{FF2B5EF4-FFF2-40B4-BE49-F238E27FC236}">
                  <a16:creationId xmlns:a16="http://schemas.microsoft.com/office/drawing/2014/main" id="{9AA3C9F6-5B48-F7BF-1AD9-590C69A278B4}"/>
                </a:ext>
              </a:extLst>
            </p:cNvPr>
            <p:cNvSpPr txBox="1">
              <a:spLocks/>
            </p:cNvSpPr>
            <p:nvPr/>
          </p:nvSpPr>
          <p:spPr>
            <a:xfrm>
              <a:off x="809730" y="5330967"/>
              <a:ext cx="10515600" cy="630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Other qualities seem entirely new, like </a:t>
              </a:r>
              <a:endParaRPr lang="en-SE" dirty="0"/>
            </a:p>
          </p:txBody>
        </p:sp>
        <p:grpSp>
          <p:nvGrpSpPr>
            <p:cNvPr id="51" name="Group 50">
              <a:extLst>
                <a:ext uri="{FF2B5EF4-FFF2-40B4-BE49-F238E27FC236}">
                  <a16:creationId xmlns:a16="http://schemas.microsoft.com/office/drawing/2014/main" id="{AA75010F-8C3C-4F0A-CB5F-EA6FD86FC93F}"/>
                </a:ext>
              </a:extLst>
            </p:cNvPr>
            <p:cNvGrpSpPr/>
            <p:nvPr/>
          </p:nvGrpSpPr>
          <p:grpSpPr>
            <a:xfrm>
              <a:off x="6880082" y="5325134"/>
              <a:ext cx="2159873" cy="468000"/>
              <a:chOff x="7919400" y="3875056"/>
              <a:chExt cx="2159873" cy="468000"/>
            </a:xfrm>
          </p:grpSpPr>
          <p:pic>
            <p:nvPicPr>
              <p:cNvPr id="52" name="Graphic 51" descr="Battery charging with solid fill">
                <a:extLst>
                  <a:ext uri="{FF2B5EF4-FFF2-40B4-BE49-F238E27FC236}">
                    <a16:creationId xmlns:a16="http://schemas.microsoft.com/office/drawing/2014/main" id="{B8F32568-0A44-9ABF-7250-2EBA62D852A1}"/>
                  </a:ext>
                </a:extLst>
              </p:cNvPr>
              <p:cNvPicPr>
                <a:picLocks noChangeAspect="1"/>
              </p:cNvPicPr>
              <p:nvPr/>
            </p:nvPicPr>
            <p:blipFill>
              <a:blip r:embed="rId25">
                <a:extLst>
                  <a:ext uri="{96DAC541-7B7A-43D3-8B79-37D633B846F1}">
                    <asvg:svgBlip xmlns:asvg="http://schemas.microsoft.com/office/drawing/2016/SVG/main" r:embed="rId26"/>
                  </a:ext>
                </a:extLst>
              </a:blip>
              <a:srcRect/>
              <a:stretch/>
            </p:blipFill>
            <p:spPr>
              <a:xfrm>
                <a:off x="7919400" y="3875056"/>
                <a:ext cx="468000" cy="468000"/>
              </a:xfrm>
              <a:prstGeom prst="rect">
                <a:avLst/>
              </a:prstGeom>
            </p:spPr>
          </p:pic>
          <p:sp>
            <p:nvSpPr>
              <p:cNvPr id="53" name="TextBox 52">
                <a:extLst>
                  <a:ext uri="{FF2B5EF4-FFF2-40B4-BE49-F238E27FC236}">
                    <a16:creationId xmlns:a16="http://schemas.microsoft.com/office/drawing/2014/main" id="{8BCDA3C0-224D-9263-7091-6FEC6AE119D1}"/>
                  </a:ext>
                </a:extLst>
              </p:cNvPr>
              <p:cNvSpPr txBox="1"/>
              <p:nvPr/>
            </p:nvSpPr>
            <p:spPr>
              <a:xfrm>
                <a:off x="8457162" y="3924390"/>
                <a:ext cx="1622111" cy="369332"/>
              </a:xfrm>
              <a:prstGeom prst="rect">
                <a:avLst/>
              </a:prstGeom>
              <a:noFill/>
            </p:spPr>
            <p:txBody>
              <a:bodyPr wrap="none" rtlCol="0">
                <a:spAutoFit/>
              </a:bodyPr>
              <a:lstStyle/>
              <a:p>
                <a:r>
                  <a:rPr lang="en-GB" dirty="0"/>
                  <a:t>Re-trainability </a:t>
                </a:r>
                <a:endParaRPr lang="en-SE" dirty="0"/>
              </a:p>
            </p:txBody>
          </p:sp>
        </p:grpSp>
      </p:grpSp>
    </p:spTree>
    <p:extLst>
      <p:ext uri="{BB962C8B-B14F-4D97-AF65-F5344CB8AC3E}">
        <p14:creationId xmlns:p14="http://schemas.microsoft.com/office/powerpoint/2010/main" val="271408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fade">
                                      <p:cBhvr>
                                        <p:cTn id="11" dur="500"/>
                                        <p:tgtEl>
                                          <p:spTgt spid="40"/>
                                        </p:tgtEl>
                                      </p:cBhvr>
                                    </p:animEffect>
                                    <p:anim calcmode="lin" valueType="num">
                                      <p:cBhvr>
                                        <p:cTn id="12" dur="500" fill="hold"/>
                                        <p:tgtEl>
                                          <p:spTgt spid="40"/>
                                        </p:tgtEl>
                                        <p:attrNameLst>
                                          <p:attrName>ppt_x</p:attrName>
                                        </p:attrNameLst>
                                      </p:cBhvr>
                                      <p:tavLst>
                                        <p:tav tm="0">
                                          <p:val>
                                            <p:strVal val="#ppt_x"/>
                                          </p:val>
                                        </p:tav>
                                        <p:tav tm="100000">
                                          <p:val>
                                            <p:strVal val="#ppt_x"/>
                                          </p:val>
                                        </p:tav>
                                      </p:tavLst>
                                    </p:anim>
                                    <p:anim calcmode="lin" valueType="num">
                                      <p:cBhvr>
                                        <p:cTn id="13" dur="500" fill="hold"/>
                                        <p:tgtEl>
                                          <p:spTgt spid="40"/>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20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anim calcmode="lin" valueType="num">
                                      <p:cBhvr>
                                        <p:cTn id="17" dur="500" fill="hold"/>
                                        <p:tgtEl>
                                          <p:spTgt spid="43"/>
                                        </p:tgtEl>
                                        <p:attrNameLst>
                                          <p:attrName>ppt_x</p:attrName>
                                        </p:attrNameLst>
                                      </p:cBhvr>
                                      <p:tavLst>
                                        <p:tav tm="0">
                                          <p:val>
                                            <p:strVal val="#ppt_x"/>
                                          </p:val>
                                        </p:tav>
                                        <p:tav tm="100000">
                                          <p:val>
                                            <p:strVal val="#ppt_x"/>
                                          </p:val>
                                        </p:tav>
                                      </p:tavLst>
                                    </p:anim>
                                    <p:anim calcmode="lin" valueType="num">
                                      <p:cBhvr>
                                        <p:cTn id="18" dur="500" fill="hold"/>
                                        <p:tgtEl>
                                          <p:spTgt spid="43"/>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400"/>
                                  </p:stCondLst>
                                  <p:childTnLst>
                                    <p:set>
                                      <p:cBhvr>
                                        <p:cTn id="20" dur="1" fill="hold">
                                          <p:stCondLst>
                                            <p:cond delay="0"/>
                                          </p:stCondLst>
                                        </p:cTn>
                                        <p:tgtEl>
                                          <p:spTgt spid="46"/>
                                        </p:tgtEl>
                                        <p:attrNameLst>
                                          <p:attrName>style.visibility</p:attrName>
                                        </p:attrNameLst>
                                      </p:cBhvr>
                                      <p:to>
                                        <p:strVal val="visible"/>
                                      </p:to>
                                    </p:set>
                                    <p:animEffect transition="in" filter="fade">
                                      <p:cBhvr>
                                        <p:cTn id="21" dur="500"/>
                                        <p:tgtEl>
                                          <p:spTgt spid="46"/>
                                        </p:tgtEl>
                                      </p:cBhvr>
                                    </p:animEffect>
                                    <p:anim calcmode="lin" valueType="num">
                                      <p:cBhvr>
                                        <p:cTn id="22" dur="500" fill="hold"/>
                                        <p:tgtEl>
                                          <p:spTgt spid="46"/>
                                        </p:tgtEl>
                                        <p:attrNameLst>
                                          <p:attrName>ppt_x</p:attrName>
                                        </p:attrNameLst>
                                      </p:cBhvr>
                                      <p:tavLst>
                                        <p:tav tm="0">
                                          <p:val>
                                            <p:strVal val="#ppt_x"/>
                                          </p:val>
                                        </p:tav>
                                        <p:tav tm="100000">
                                          <p:val>
                                            <p:strVal val="#ppt_x"/>
                                          </p:val>
                                        </p:tav>
                                      </p:tavLst>
                                    </p:anim>
                                    <p:anim calcmode="lin" valueType="num">
                                      <p:cBhvr>
                                        <p:cTn id="23" dur="5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anim calcmode="lin" valueType="num">
                                      <p:cBhvr>
                                        <p:cTn id="33" dur="500" fill="hold"/>
                                        <p:tgtEl>
                                          <p:spTgt spid="31"/>
                                        </p:tgtEl>
                                        <p:attrNameLst>
                                          <p:attrName>ppt_x</p:attrName>
                                        </p:attrNameLst>
                                      </p:cBhvr>
                                      <p:tavLst>
                                        <p:tav tm="0">
                                          <p:val>
                                            <p:strVal val="#ppt_x"/>
                                          </p:val>
                                        </p:tav>
                                        <p:tav tm="100000">
                                          <p:val>
                                            <p:strVal val="#ppt_x"/>
                                          </p:val>
                                        </p:tav>
                                      </p:tavLst>
                                    </p:anim>
                                    <p:anim calcmode="lin" valueType="num">
                                      <p:cBhvr>
                                        <p:cTn id="34" dur="500" fill="hold"/>
                                        <p:tgtEl>
                                          <p:spTgt spid="31"/>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20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500"/>
                                        <p:tgtEl>
                                          <p:spTgt spid="34"/>
                                        </p:tgtEl>
                                      </p:cBhvr>
                                    </p:animEffect>
                                    <p:anim calcmode="lin" valueType="num">
                                      <p:cBhvr>
                                        <p:cTn id="38" dur="500" fill="hold"/>
                                        <p:tgtEl>
                                          <p:spTgt spid="34"/>
                                        </p:tgtEl>
                                        <p:attrNameLst>
                                          <p:attrName>ppt_x</p:attrName>
                                        </p:attrNameLst>
                                      </p:cBhvr>
                                      <p:tavLst>
                                        <p:tav tm="0">
                                          <p:val>
                                            <p:strVal val="#ppt_x"/>
                                          </p:val>
                                        </p:tav>
                                        <p:tav tm="100000">
                                          <p:val>
                                            <p:strVal val="#ppt_x"/>
                                          </p:val>
                                        </p:tav>
                                      </p:tavLst>
                                    </p:anim>
                                    <p:anim calcmode="lin" valueType="num">
                                      <p:cBhvr>
                                        <p:cTn id="39" dur="5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2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anim calcmode="lin" valueType="num">
                                      <p:cBhvr>
                                        <p:cTn id="49" dur="500" fill="hold"/>
                                        <p:tgtEl>
                                          <p:spTgt spid="24"/>
                                        </p:tgtEl>
                                        <p:attrNameLst>
                                          <p:attrName>ppt_x</p:attrName>
                                        </p:attrNameLst>
                                      </p:cBhvr>
                                      <p:tavLst>
                                        <p:tav tm="0">
                                          <p:val>
                                            <p:strVal val="#ppt_x"/>
                                          </p:val>
                                        </p:tav>
                                        <p:tav tm="100000">
                                          <p:val>
                                            <p:strVal val="#ppt_x"/>
                                          </p:val>
                                        </p:tav>
                                      </p:tavLst>
                                    </p:anim>
                                    <p:anim calcmode="lin" valueType="num">
                                      <p:cBhvr>
                                        <p:cTn id="50" dur="500" fill="hold"/>
                                        <p:tgtEl>
                                          <p:spTgt spid="24"/>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20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anim calcmode="lin" valueType="num">
                                      <p:cBhvr>
                                        <p:cTn id="54" dur="500" fill="hold"/>
                                        <p:tgtEl>
                                          <p:spTgt spid="25"/>
                                        </p:tgtEl>
                                        <p:attrNameLst>
                                          <p:attrName>ppt_x</p:attrName>
                                        </p:attrNameLst>
                                      </p:cBhvr>
                                      <p:tavLst>
                                        <p:tav tm="0">
                                          <p:val>
                                            <p:strVal val="#ppt_x"/>
                                          </p:val>
                                        </p:tav>
                                        <p:tav tm="100000">
                                          <p:val>
                                            <p:strVal val="#ppt_x"/>
                                          </p:val>
                                        </p:tav>
                                      </p:tavLst>
                                    </p:anim>
                                    <p:anim calcmode="lin" valueType="num">
                                      <p:cBhvr>
                                        <p:cTn id="55" dur="500" fill="hold"/>
                                        <p:tgtEl>
                                          <p:spTgt spid="25"/>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400"/>
                                  </p:stCondLst>
                                  <p:childTnLst>
                                    <p:set>
                                      <p:cBhvr>
                                        <p:cTn id="57" dur="1" fill="hold">
                                          <p:stCondLst>
                                            <p:cond delay="0"/>
                                          </p:stCondLst>
                                        </p:cTn>
                                        <p:tgtEl>
                                          <p:spTgt spid="28"/>
                                        </p:tgtEl>
                                        <p:attrNameLst>
                                          <p:attrName>style.visibility</p:attrName>
                                        </p:attrNameLst>
                                      </p:cBhvr>
                                      <p:to>
                                        <p:strVal val="visible"/>
                                      </p:to>
                                    </p:set>
                                    <p:animEffect transition="in" filter="fade">
                                      <p:cBhvr>
                                        <p:cTn id="58" dur="500"/>
                                        <p:tgtEl>
                                          <p:spTgt spid="28"/>
                                        </p:tgtEl>
                                      </p:cBhvr>
                                    </p:animEffect>
                                    <p:anim calcmode="lin" valueType="num">
                                      <p:cBhvr>
                                        <p:cTn id="59" dur="500" fill="hold"/>
                                        <p:tgtEl>
                                          <p:spTgt spid="28"/>
                                        </p:tgtEl>
                                        <p:attrNameLst>
                                          <p:attrName>ppt_x</p:attrName>
                                        </p:attrNameLst>
                                      </p:cBhvr>
                                      <p:tavLst>
                                        <p:tav tm="0">
                                          <p:val>
                                            <p:strVal val="#ppt_x"/>
                                          </p:val>
                                        </p:tav>
                                        <p:tav tm="100000">
                                          <p:val>
                                            <p:strVal val="#ppt_x"/>
                                          </p:val>
                                        </p:tav>
                                      </p:tavLst>
                                    </p:anim>
                                    <p:anim calcmode="lin" valueType="num">
                                      <p:cBhvr>
                                        <p:cTn id="60" dur="5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CE173-4FC5-E6F0-83A8-BAD4F79FA27D}"/>
              </a:ext>
            </a:extLst>
          </p:cNvPr>
          <p:cNvSpPr>
            <a:spLocks noGrp="1"/>
          </p:cNvSpPr>
          <p:nvPr>
            <p:ph type="title"/>
          </p:nvPr>
        </p:nvSpPr>
        <p:spPr/>
        <p:txBody>
          <a:bodyPr/>
          <a:lstStyle/>
          <a:p>
            <a:r>
              <a:rPr lang="en-GB" dirty="0"/>
              <a:t>RE4AI Research:</a:t>
            </a:r>
            <a:br>
              <a:rPr lang="en-GB" dirty="0"/>
            </a:br>
            <a:r>
              <a:rPr lang="en-GB" dirty="0"/>
              <a:t>Quality Meta-Model</a:t>
            </a:r>
            <a:endParaRPr lang="en-SE" dirty="0"/>
          </a:p>
        </p:txBody>
      </p:sp>
      <p:sp>
        <p:nvSpPr>
          <p:cNvPr id="4" name="Date Placeholder 3">
            <a:extLst>
              <a:ext uri="{FF2B5EF4-FFF2-40B4-BE49-F238E27FC236}">
                <a16:creationId xmlns:a16="http://schemas.microsoft.com/office/drawing/2014/main" id="{66213741-2CD7-6CFE-6919-7C6676C30EB3}"/>
              </a:ext>
            </a:extLst>
          </p:cNvPr>
          <p:cNvSpPr>
            <a:spLocks noGrp="1"/>
          </p:cNvSpPr>
          <p:nvPr>
            <p:ph type="dt" sz="half" idx="10"/>
          </p:nvPr>
        </p:nvSpPr>
        <p:spPr/>
        <p:txBody>
          <a:bodyPr/>
          <a:lstStyle/>
          <a:p>
            <a:fld id="{60CB520D-D965-46BA-A3CC-319C6DE058D5}" type="datetime1">
              <a:rPr lang="de-DE" smtClean="0"/>
              <a:t>11.06.2025</a:t>
            </a:fld>
            <a:endParaRPr lang="en-SE"/>
          </a:p>
        </p:txBody>
      </p:sp>
      <p:sp>
        <p:nvSpPr>
          <p:cNvPr id="5" name="Footer Placeholder 4">
            <a:extLst>
              <a:ext uri="{FF2B5EF4-FFF2-40B4-BE49-F238E27FC236}">
                <a16:creationId xmlns:a16="http://schemas.microsoft.com/office/drawing/2014/main" id="{CE8075D8-3FC9-E5F6-9F64-0F8C2C8BC177}"/>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3322F7D-1BF8-535F-8527-DF5005D908A9}"/>
              </a:ext>
            </a:extLst>
          </p:cNvPr>
          <p:cNvSpPr>
            <a:spLocks noGrp="1"/>
          </p:cNvSpPr>
          <p:nvPr>
            <p:ph type="sldNum" sz="quarter" idx="12"/>
          </p:nvPr>
        </p:nvSpPr>
        <p:spPr/>
        <p:txBody>
          <a:bodyPr/>
          <a:lstStyle/>
          <a:p>
            <a:fld id="{5DE25AE5-FEAD-441B-BB85-3E3BABBF875D}" type="slidenum">
              <a:rPr lang="en-SE" smtClean="0"/>
              <a:t>6</a:t>
            </a:fld>
            <a:endParaRPr lang="en-SE"/>
          </a:p>
        </p:txBody>
      </p:sp>
      <p:grpSp>
        <p:nvGrpSpPr>
          <p:cNvPr id="7" name="Group 6">
            <a:extLst>
              <a:ext uri="{FF2B5EF4-FFF2-40B4-BE49-F238E27FC236}">
                <a16:creationId xmlns:a16="http://schemas.microsoft.com/office/drawing/2014/main" id="{D2DAF6F5-8C0C-205E-6033-2F7F46B7707D}"/>
              </a:ext>
            </a:extLst>
          </p:cNvPr>
          <p:cNvGrpSpPr/>
          <p:nvPr/>
        </p:nvGrpSpPr>
        <p:grpSpPr>
          <a:xfrm>
            <a:off x="180473" y="1825625"/>
            <a:ext cx="432000" cy="432000"/>
            <a:chOff x="3886200" y="3946358"/>
            <a:chExt cx="1080000" cy="1080000"/>
          </a:xfrm>
        </p:grpSpPr>
        <p:sp>
          <p:nvSpPr>
            <p:cNvPr id="8" name="Oval 7">
              <a:extLst>
                <a:ext uri="{FF2B5EF4-FFF2-40B4-BE49-F238E27FC236}">
                  <a16:creationId xmlns:a16="http://schemas.microsoft.com/office/drawing/2014/main" id="{694D1DDD-14D4-169D-4C54-7741DC0C0EF7}"/>
                </a:ext>
              </a:extLst>
            </p:cNvPr>
            <p:cNvSpPr/>
            <p:nvPr/>
          </p:nvSpPr>
          <p:spPr>
            <a:xfrm>
              <a:off x="3886200" y="3946358"/>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9" name="Graphic 8" descr="Priorities outline">
              <a:extLst>
                <a:ext uri="{FF2B5EF4-FFF2-40B4-BE49-F238E27FC236}">
                  <a16:creationId xmlns:a16="http://schemas.microsoft.com/office/drawing/2014/main" id="{8CAEFB68-D34C-9B73-C942-136E7A23BCC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86200" y="4028491"/>
              <a:ext cx="914400" cy="914400"/>
            </a:xfrm>
            <a:prstGeom prst="rect">
              <a:avLst/>
            </a:prstGeom>
          </p:spPr>
        </p:pic>
      </p:grpSp>
      <p:grpSp>
        <p:nvGrpSpPr>
          <p:cNvPr id="10" name="Group 9">
            <a:extLst>
              <a:ext uri="{FF2B5EF4-FFF2-40B4-BE49-F238E27FC236}">
                <a16:creationId xmlns:a16="http://schemas.microsoft.com/office/drawing/2014/main" id="{2FDF37CB-5492-A716-A69B-13AF0DD894AC}"/>
              </a:ext>
            </a:extLst>
          </p:cNvPr>
          <p:cNvGrpSpPr/>
          <p:nvPr/>
        </p:nvGrpSpPr>
        <p:grpSpPr>
          <a:xfrm>
            <a:off x="180473" y="2418347"/>
            <a:ext cx="432000" cy="432000"/>
            <a:chOff x="5556000" y="3600033"/>
            <a:chExt cx="1080000" cy="1080000"/>
          </a:xfrm>
        </p:grpSpPr>
        <p:sp>
          <p:nvSpPr>
            <p:cNvPr id="11" name="Oval 10">
              <a:extLst>
                <a:ext uri="{FF2B5EF4-FFF2-40B4-BE49-F238E27FC236}">
                  <a16:creationId xmlns:a16="http://schemas.microsoft.com/office/drawing/2014/main" id="{517D6B50-2664-9FC1-EFE8-4FFF445530F1}"/>
                </a:ext>
              </a:extLst>
            </p:cNvPr>
            <p:cNvSpPr/>
            <p:nvPr/>
          </p:nvSpPr>
          <p:spPr>
            <a:xfrm>
              <a:off x="5556000" y="3600033"/>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2" name="Graphic 11" descr="Rating Star with solid fill">
              <a:extLst>
                <a:ext uri="{FF2B5EF4-FFF2-40B4-BE49-F238E27FC236}">
                  <a16:creationId xmlns:a16="http://schemas.microsoft.com/office/drawing/2014/main" id="{07215A52-4ACC-83D7-4D3F-6F0AC62946A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3682833"/>
              <a:ext cx="914400" cy="914400"/>
            </a:xfrm>
            <a:prstGeom prst="rect">
              <a:avLst/>
            </a:prstGeom>
          </p:spPr>
        </p:pic>
      </p:grpSp>
      <p:grpSp>
        <p:nvGrpSpPr>
          <p:cNvPr id="13" name="Group 12">
            <a:extLst>
              <a:ext uri="{FF2B5EF4-FFF2-40B4-BE49-F238E27FC236}">
                <a16:creationId xmlns:a16="http://schemas.microsoft.com/office/drawing/2014/main" id="{3C438565-A735-D842-3AFA-2B9601E78D55}"/>
              </a:ext>
            </a:extLst>
          </p:cNvPr>
          <p:cNvGrpSpPr/>
          <p:nvPr/>
        </p:nvGrpSpPr>
        <p:grpSpPr>
          <a:xfrm>
            <a:off x="180473" y="3011069"/>
            <a:ext cx="432000" cy="432000"/>
            <a:chOff x="5556000" y="3600033"/>
            <a:chExt cx="1080000" cy="1080000"/>
          </a:xfrm>
        </p:grpSpPr>
        <p:sp>
          <p:nvSpPr>
            <p:cNvPr id="14" name="Oval 13">
              <a:extLst>
                <a:ext uri="{FF2B5EF4-FFF2-40B4-BE49-F238E27FC236}">
                  <a16:creationId xmlns:a16="http://schemas.microsoft.com/office/drawing/2014/main" id="{94109361-A364-D97D-7FAD-5BC55597F48D}"/>
                </a:ext>
              </a:extLst>
            </p:cNvPr>
            <p:cNvSpPr/>
            <p:nvPr/>
          </p:nvSpPr>
          <p:spPr>
            <a:xfrm>
              <a:off x="5556000" y="3600033"/>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5" name="Graphic 14" descr="Bar chart with solid fill">
              <a:extLst>
                <a:ext uri="{FF2B5EF4-FFF2-40B4-BE49-F238E27FC236}">
                  <a16:creationId xmlns:a16="http://schemas.microsoft.com/office/drawing/2014/main" id="{C3B6E897-ACBF-D06D-71B4-6E59F729604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638800" y="3682833"/>
              <a:ext cx="914400" cy="914400"/>
            </a:xfrm>
            <a:prstGeom prst="rect">
              <a:avLst/>
            </a:prstGeom>
          </p:spPr>
        </p:pic>
      </p:grpSp>
      <p:sp>
        <p:nvSpPr>
          <p:cNvPr id="16" name="Content Placeholder 2">
            <a:extLst>
              <a:ext uri="{FF2B5EF4-FFF2-40B4-BE49-F238E27FC236}">
                <a16:creationId xmlns:a16="http://schemas.microsoft.com/office/drawing/2014/main" id="{EA2EE87D-C591-5B67-73FC-2DA7EED59633}"/>
              </a:ext>
            </a:extLst>
          </p:cNvPr>
          <p:cNvSpPr>
            <a:spLocks noGrp="1"/>
          </p:cNvSpPr>
          <p:nvPr>
            <p:ph idx="1"/>
          </p:nvPr>
        </p:nvSpPr>
        <p:spPr>
          <a:xfrm>
            <a:off x="838200" y="1825626"/>
            <a:ext cx="10515600" cy="1024722"/>
          </a:xfrm>
        </p:spPr>
        <p:txBody>
          <a:bodyPr/>
          <a:lstStyle/>
          <a:p>
            <a:pPr marL="0" indent="0">
              <a:buNone/>
            </a:pPr>
            <a:r>
              <a:rPr lang="en-GB" dirty="0"/>
              <a:t>For AI systems, quality requirements (1) are difficult to validate and (2) may apply to different entities of the system.</a:t>
            </a:r>
            <a:endParaRPr lang="en-SE" dirty="0"/>
          </a:p>
        </p:txBody>
      </p:sp>
      <p:grpSp>
        <p:nvGrpSpPr>
          <p:cNvPr id="24" name="Group 23">
            <a:extLst>
              <a:ext uri="{FF2B5EF4-FFF2-40B4-BE49-F238E27FC236}">
                <a16:creationId xmlns:a16="http://schemas.microsoft.com/office/drawing/2014/main" id="{57D9C258-AA9A-67F7-9E11-928FB649B5A6}"/>
              </a:ext>
            </a:extLst>
          </p:cNvPr>
          <p:cNvGrpSpPr/>
          <p:nvPr/>
        </p:nvGrpSpPr>
        <p:grpSpPr>
          <a:xfrm>
            <a:off x="838200" y="2860573"/>
            <a:ext cx="7734300" cy="3480904"/>
            <a:chOff x="838200" y="2860573"/>
            <a:chExt cx="7734300" cy="3480904"/>
          </a:xfrm>
        </p:grpSpPr>
        <p:sp>
          <p:nvSpPr>
            <p:cNvPr id="17" name="TextBox 16">
              <a:extLst>
                <a:ext uri="{FF2B5EF4-FFF2-40B4-BE49-F238E27FC236}">
                  <a16:creationId xmlns:a16="http://schemas.microsoft.com/office/drawing/2014/main" id="{D27F5BE9-97BE-1C2F-61DB-066923875298}"/>
                </a:ext>
              </a:extLst>
            </p:cNvPr>
            <p:cNvSpPr txBox="1"/>
            <p:nvPr/>
          </p:nvSpPr>
          <p:spPr>
            <a:xfrm>
              <a:off x="838200" y="6002923"/>
              <a:ext cx="6096000" cy="338554"/>
            </a:xfrm>
            <a:prstGeom prst="rect">
              <a:avLst/>
            </a:prstGeom>
            <a:noFill/>
          </p:spPr>
          <p:txBody>
            <a:bodyPr wrap="square">
              <a:spAutoFit/>
            </a:bodyPr>
            <a:lstStyle/>
            <a:p>
              <a:r>
                <a:rPr lang="en-US" sz="800" dirty="0"/>
                <a:t>Siebert, J., Joeckel, L., Heidrich, J., </a:t>
              </a:r>
              <a:r>
                <a:rPr lang="en-US" sz="800" dirty="0" err="1"/>
                <a:t>Trendowicz</a:t>
              </a:r>
              <a:r>
                <a:rPr lang="en-US" sz="800" dirty="0"/>
                <a:t>, A., Nakamichi, K., Ohashi, K., ... &amp; Aoyama, M. (2022). Construction of a quality model for machine learning systems. </a:t>
              </a:r>
              <a:r>
                <a:rPr lang="en-US" sz="800" i="1" dirty="0"/>
                <a:t>Software Quality Journal</a:t>
              </a:r>
              <a:r>
                <a:rPr lang="en-US" sz="800" dirty="0"/>
                <a:t>, </a:t>
              </a:r>
              <a:r>
                <a:rPr lang="en-US" sz="800" i="1" dirty="0"/>
                <a:t>30</a:t>
              </a:r>
              <a:r>
                <a:rPr lang="en-US" sz="800" dirty="0"/>
                <a:t>(2), 307-335.</a:t>
              </a:r>
              <a:endParaRPr lang="en-SE" sz="800" dirty="0"/>
            </a:p>
          </p:txBody>
        </p:sp>
        <p:sp>
          <p:nvSpPr>
            <p:cNvPr id="18" name="TextBox 17">
              <a:extLst>
                <a:ext uri="{FF2B5EF4-FFF2-40B4-BE49-F238E27FC236}">
                  <a16:creationId xmlns:a16="http://schemas.microsoft.com/office/drawing/2014/main" id="{93B8A0E9-FD24-1883-68A4-598F43375A11}"/>
                </a:ext>
              </a:extLst>
            </p:cNvPr>
            <p:cNvSpPr txBox="1"/>
            <p:nvPr/>
          </p:nvSpPr>
          <p:spPr>
            <a:xfrm>
              <a:off x="4905399" y="2860573"/>
              <a:ext cx="2293898" cy="646331"/>
            </a:xfrm>
            <a:prstGeom prst="rect">
              <a:avLst/>
            </a:prstGeom>
            <a:noFill/>
          </p:spPr>
          <p:txBody>
            <a:bodyPr wrap="none" rtlCol="0">
              <a:spAutoFit/>
            </a:bodyPr>
            <a:lstStyle/>
            <a:p>
              <a:pPr algn="ctr"/>
              <a:r>
                <a:rPr lang="en-GB" b="1" dirty="0"/>
                <a:t>Quality Meta-Model </a:t>
              </a:r>
              <a:br>
                <a:rPr lang="en-GB" b="1" dirty="0"/>
              </a:br>
              <a:r>
                <a:rPr lang="en-GB" b="1" dirty="0"/>
                <a:t>for ML Systems</a:t>
              </a:r>
              <a:endParaRPr lang="en-SE" b="1" dirty="0"/>
            </a:p>
          </p:txBody>
        </p:sp>
        <p:sp>
          <p:nvSpPr>
            <p:cNvPr id="19" name="Rectangle 18">
              <a:extLst>
                <a:ext uri="{FF2B5EF4-FFF2-40B4-BE49-F238E27FC236}">
                  <a16:creationId xmlns:a16="http://schemas.microsoft.com/office/drawing/2014/main" id="{FE0061F9-81C3-AE80-A67D-89B0A82B092A}"/>
                </a:ext>
              </a:extLst>
            </p:cNvPr>
            <p:cNvSpPr/>
            <p:nvPr/>
          </p:nvSpPr>
          <p:spPr>
            <a:xfrm>
              <a:off x="4359299" y="4427329"/>
              <a:ext cx="1524000" cy="52070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Property</a:t>
              </a:r>
              <a:endParaRPr lang="en-SE" dirty="0">
                <a:solidFill>
                  <a:sysClr val="windowText" lastClr="000000"/>
                </a:solidFill>
              </a:endParaRPr>
            </a:p>
          </p:txBody>
        </p:sp>
        <p:sp>
          <p:nvSpPr>
            <p:cNvPr id="20" name="Rectangle 19">
              <a:extLst>
                <a:ext uri="{FF2B5EF4-FFF2-40B4-BE49-F238E27FC236}">
                  <a16:creationId xmlns:a16="http://schemas.microsoft.com/office/drawing/2014/main" id="{83946A66-AB68-D5AC-C0CE-256C0B277CBE}"/>
                </a:ext>
              </a:extLst>
            </p:cNvPr>
            <p:cNvSpPr/>
            <p:nvPr/>
          </p:nvSpPr>
          <p:spPr>
            <a:xfrm>
              <a:off x="3381399" y="5267509"/>
              <a:ext cx="1524000" cy="52070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Entity</a:t>
              </a:r>
              <a:endParaRPr lang="en-SE" dirty="0">
                <a:solidFill>
                  <a:sysClr val="windowText" lastClr="000000"/>
                </a:solidFill>
              </a:endParaRPr>
            </a:p>
          </p:txBody>
        </p:sp>
        <p:sp>
          <p:nvSpPr>
            <p:cNvPr id="21" name="Rectangle 20">
              <a:extLst>
                <a:ext uri="{FF2B5EF4-FFF2-40B4-BE49-F238E27FC236}">
                  <a16:creationId xmlns:a16="http://schemas.microsoft.com/office/drawing/2014/main" id="{DD27F613-6BE6-CE35-F9D3-435BD93EA3D6}"/>
                </a:ext>
              </a:extLst>
            </p:cNvPr>
            <p:cNvSpPr/>
            <p:nvPr/>
          </p:nvSpPr>
          <p:spPr>
            <a:xfrm>
              <a:off x="3381399" y="3587149"/>
              <a:ext cx="1524000" cy="52070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Evaluation</a:t>
              </a:r>
              <a:endParaRPr lang="en-SE" dirty="0">
                <a:solidFill>
                  <a:sysClr val="windowText" lastClr="000000"/>
                </a:solidFill>
              </a:endParaRPr>
            </a:p>
          </p:txBody>
        </p:sp>
        <p:sp>
          <p:nvSpPr>
            <p:cNvPr id="22" name="Rectangle 21">
              <a:extLst>
                <a:ext uri="{FF2B5EF4-FFF2-40B4-BE49-F238E27FC236}">
                  <a16:creationId xmlns:a16="http://schemas.microsoft.com/office/drawing/2014/main" id="{2016FA15-2E88-41C3-BE77-0DEB6BCBB8C3}"/>
                </a:ext>
              </a:extLst>
            </p:cNvPr>
            <p:cNvSpPr/>
            <p:nvPr/>
          </p:nvSpPr>
          <p:spPr>
            <a:xfrm>
              <a:off x="7048500" y="4427329"/>
              <a:ext cx="1524000" cy="52070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ysClr val="windowText" lastClr="000000"/>
                  </a:solidFill>
                </a:rPr>
                <a:t>Measure</a:t>
              </a:r>
              <a:endParaRPr lang="en-SE" dirty="0">
                <a:solidFill>
                  <a:sysClr val="windowText" lastClr="000000"/>
                </a:solidFill>
              </a:endParaRPr>
            </a:p>
          </p:txBody>
        </p:sp>
        <p:sp>
          <p:nvSpPr>
            <p:cNvPr id="23" name="Diamond 22">
              <a:extLst>
                <a:ext uri="{FF2B5EF4-FFF2-40B4-BE49-F238E27FC236}">
                  <a16:creationId xmlns:a16="http://schemas.microsoft.com/office/drawing/2014/main" id="{2C947CE1-454D-3926-A8D2-408BDCBF3733}"/>
                </a:ext>
              </a:extLst>
            </p:cNvPr>
            <p:cNvSpPr/>
            <p:nvPr/>
          </p:nvSpPr>
          <p:spPr>
            <a:xfrm>
              <a:off x="3475875" y="5015997"/>
              <a:ext cx="169843" cy="251447"/>
            </a:xfrm>
            <a:prstGeom prst="diamond">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25" name="Straight Connector 24">
              <a:extLst>
                <a:ext uri="{FF2B5EF4-FFF2-40B4-BE49-F238E27FC236}">
                  <a16:creationId xmlns:a16="http://schemas.microsoft.com/office/drawing/2014/main" id="{AD6E89B7-14D4-B150-CD76-6C75A0779B47}"/>
                </a:ext>
              </a:extLst>
            </p:cNvPr>
            <p:cNvCxnSpPr>
              <a:cxnSpLocks/>
              <a:stCxn id="20" idx="1"/>
              <a:endCxn id="23" idx="0"/>
            </p:cNvCxnSpPr>
            <p:nvPr/>
          </p:nvCxnSpPr>
          <p:spPr>
            <a:xfrm rot="10800000" flipH="1">
              <a:off x="3381399" y="5015997"/>
              <a:ext cx="179398" cy="511862"/>
            </a:xfrm>
            <a:prstGeom prst="bentConnector4">
              <a:avLst>
                <a:gd name="adj1" fmla="val -184060"/>
                <a:gd name="adj2" fmla="val 121089"/>
              </a:avLst>
            </a:prstGeom>
          </p:spPr>
          <p:style>
            <a:lnRef idx="2">
              <a:schemeClr val="dk1"/>
            </a:lnRef>
            <a:fillRef idx="0">
              <a:schemeClr val="dk1"/>
            </a:fillRef>
            <a:effectRef idx="1">
              <a:schemeClr val="dk1"/>
            </a:effectRef>
            <a:fontRef idx="minor">
              <a:schemeClr val="tx1"/>
            </a:fontRef>
          </p:style>
        </p:cxnSp>
        <p:cxnSp>
          <p:nvCxnSpPr>
            <p:cNvPr id="32" name="Straight Connector 24">
              <a:extLst>
                <a:ext uri="{FF2B5EF4-FFF2-40B4-BE49-F238E27FC236}">
                  <a16:creationId xmlns:a16="http://schemas.microsoft.com/office/drawing/2014/main" id="{0CAB9EF6-B55F-7A67-C852-E6EDF691707D}"/>
                </a:ext>
              </a:extLst>
            </p:cNvPr>
            <p:cNvCxnSpPr>
              <a:cxnSpLocks/>
              <a:stCxn id="19" idx="1"/>
              <a:endCxn id="35" idx="0"/>
            </p:cNvCxnSpPr>
            <p:nvPr/>
          </p:nvCxnSpPr>
          <p:spPr>
            <a:xfrm rot="10800000" flipH="1">
              <a:off x="4359298" y="4427329"/>
              <a:ext cx="205601" cy="260350"/>
            </a:xfrm>
            <a:prstGeom prst="bentConnector4">
              <a:avLst>
                <a:gd name="adj1" fmla="val -111186"/>
                <a:gd name="adj2" fmla="val 187805"/>
              </a:avLst>
            </a:prstGeom>
          </p:spPr>
          <p:style>
            <a:lnRef idx="2">
              <a:schemeClr val="dk1"/>
            </a:lnRef>
            <a:fillRef idx="0">
              <a:schemeClr val="dk1"/>
            </a:fillRef>
            <a:effectRef idx="1">
              <a:schemeClr val="dk1"/>
            </a:effectRef>
            <a:fontRef idx="minor">
              <a:schemeClr val="tx1"/>
            </a:fontRef>
          </p:style>
        </p:cxnSp>
        <p:sp>
          <p:nvSpPr>
            <p:cNvPr id="35" name="Rectangle 34">
              <a:extLst>
                <a:ext uri="{FF2B5EF4-FFF2-40B4-BE49-F238E27FC236}">
                  <a16:creationId xmlns:a16="http://schemas.microsoft.com/office/drawing/2014/main" id="{2C750F57-79B2-7084-E9B6-721CEC67C764}"/>
                </a:ext>
              </a:extLst>
            </p:cNvPr>
            <p:cNvSpPr/>
            <p:nvPr/>
          </p:nvSpPr>
          <p:spPr>
            <a:xfrm>
              <a:off x="4488700" y="4427329"/>
              <a:ext cx="152400" cy="1744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37" name="Straight Connector 24">
              <a:extLst>
                <a:ext uri="{FF2B5EF4-FFF2-40B4-BE49-F238E27FC236}">
                  <a16:creationId xmlns:a16="http://schemas.microsoft.com/office/drawing/2014/main" id="{E63C46D6-7B15-7D06-22F7-683E06462AB5}"/>
                </a:ext>
              </a:extLst>
            </p:cNvPr>
            <p:cNvCxnSpPr>
              <a:cxnSpLocks/>
              <a:stCxn id="20" idx="3"/>
              <a:endCxn id="19" idx="2"/>
            </p:cNvCxnSpPr>
            <p:nvPr/>
          </p:nvCxnSpPr>
          <p:spPr>
            <a:xfrm flipV="1">
              <a:off x="4905399" y="4948029"/>
              <a:ext cx="215900" cy="579830"/>
            </a:xfrm>
            <a:prstGeom prst="bentConnector2">
              <a:avLst/>
            </a:prstGeom>
          </p:spPr>
          <p:style>
            <a:lnRef idx="2">
              <a:schemeClr val="dk1"/>
            </a:lnRef>
            <a:fillRef idx="0">
              <a:schemeClr val="dk1"/>
            </a:fillRef>
            <a:effectRef idx="1">
              <a:schemeClr val="dk1"/>
            </a:effectRef>
            <a:fontRef idx="minor">
              <a:schemeClr val="tx1"/>
            </a:fontRef>
          </p:style>
        </p:cxnSp>
        <p:cxnSp>
          <p:nvCxnSpPr>
            <p:cNvPr id="40" name="Straight Connector 24">
              <a:extLst>
                <a:ext uri="{FF2B5EF4-FFF2-40B4-BE49-F238E27FC236}">
                  <a16:creationId xmlns:a16="http://schemas.microsoft.com/office/drawing/2014/main" id="{CF2B6852-4C7A-C97D-29B9-80ECE9A06083}"/>
                </a:ext>
              </a:extLst>
            </p:cNvPr>
            <p:cNvCxnSpPr>
              <a:cxnSpLocks/>
              <a:stCxn id="21" idx="3"/>
              <a:endCxn id="19" idx="0"/>
            </p:cNvCxnSpPr>
            <p:nvPr/>
          </p:nvCxnSpPr>
          <p:spPr>
            <a:xfrm>
              <a:off x="4905399" y="3847499"/>
              <a:ext cx="215900" cy="579830"/>
            </a:xfrm>
            <a:prstGeom prst="bentConnector2">
              <a:avLst/>
            </a:prstGeom>
          </p:spPr>
          <p:style>
            <a:lnRef idx="2">
              <a:schemeClr val="dk1"/>
            </a:lnRef>
            <a:fillRef idx="0">
              <a:schemeClr val="dk1"/>
            </a:fillRef>
            <a:effectRef idx="1">
              <a:schemeClr val="dk1"/>
            </a:effectRef>
            <a:fontRef idx="minor">
              <a:schemeClr val="tx1"/>
            </a:fontRef>
          </p:style>
        </p:cxnSp>
        <p:cxnSp>
          <p:nvCxnSpPr>
            <p:cNvPr id="43" name="Straight Connector 24">
              <a:extLst>
                <a:ext uri="{FF2B5EF4-FFF2-40B4-BE49-F238E27FC236}">
                  <a16:creationId xmlns:a16="http://schemas.microsoft.com/office/drawing/2014/main" id="{1D74202A-F6F6-B49F-B9BA-93CFC39F02A9}"/>
                </a:ext>
              </a:extLst>
            </p:cNvPr>
            <p:cNvCxnSpPr>
              <a:cxnSpLocks/>
              <a:stCxn id="19" idx="3"/>
              <a:endCxn id="22" idx="1"/>
            </p:cNvCxnSpPr>
            <p:nvPr/>
          </p:nvCxnSpPr>
          <p:spPr>
            <a:xfrm>
              <a:off x="5883299" y="4687679"/>
              <a:ext cx="1165201" cy="0"/>
            </a:xfrm>
            <a:prstGeom prst="straightConnector1">
              <a:avLst/>
            </a:prstGeom>
          </p:spPr>
          <p:style>
            <a:lnRef idx="2">
              <a:schemeClr val="dk1"/>
            </a:lnRef>
            <a:fillRef idx="0">
              <a:schemeClr val="dk1"/>
            </a:fillRef>
            <a:effectRef idx="1">
              <a:schemeClr val="dk1"/>
            </a:effectRef>
            <a:fontRef idx="minor">
              <a:schemeClr val="tx1"/>
            </a:fontRef>
          </p:style>
        </p:cxnSp>
        <p:cxnSp>
          <p:nvCxnSpPr>
            <p:cNvPr id="46" name="Straight Connector 24">
              <a:extLst>
                <a:ext uri="{FF2B5EF4-FFF2-40B4-BE49-F238E27FC236}">
                  <a16:creationId xmlns:a16="http://schemas.microsoft.com/office/drawing/2014/main" id="{A591F684-E1DA-A457-7EA2-ED6B59488AD0}"/>
                </a:ext>
              </a:extLst>
            </p:cNvPr>
            <p:cNvCxnSpPr>
              <a:cxnSpLocks/>
              <a:stCxn id="48" idx="0"/>
              <a:endCxn id="22" idx="3"/>
            </p:cNvCxnSpPr>
            <p:nvPr/>
          </p:nvCxnSpPr>
          <p:spPr>
            <a:xfrm rot="16200000" flipH="1">
              <a:off x="8329225" y="4444405"/>
              <a:ext cx="260350" cy="226199"/>
            </a:xfrm>
            <a:prstGeom prst="bentConnector4">
              <a:avLst>
                <a:gd name="adj1" fmla="val -87805"/>
                <a:gd name="adj2" fmla="val 201061"/>
              </a:avLst>
            </a:prstGeom>
          </p:spPr>
          <p:style>
            <a:lnRef idx="2">
              <a:schemeClr val="dk1"/>
            </a:lnRef>
            <a:fillRef idx="0">
              <a:schemeClr val="dk1"/>
            </a:fillRef>
            <a:effectRef idx="1">
              <a:schemeClr val="dk1"/>
            </a:effectRef>
            <a:fontRef idx="minor">
              <a:schemeClr val="tx1"/>
            </a:fontRef>
          </p:style>
        </p:cxnSp>
        <p:sp>
          <p:nvSpPr>
            <p:cNvPr id="48" name="Rectangle 47">
              <a:extLst>
                <a:ext uri="{FF2B5EF4-FFF2-40B4-BE49-F238E27FC236}">
                  <a16:creationId xmlns:a16="http://schemas.microsoft.com/office/drawing/2014/main" id="{71BE2071-1717-0BDC-6AB5-602D0762E210}"/>
                </a:ext>
              </a:extLst>
            </p:cNvPr>
            <p:cNvSpPr/>
            <p:nvPr/>
          </p:nvSpPr>
          <p:spPr>
            <a:xfrm>
              <a:off x="8270101" y="4427329"/>
              <a:ext cx="152400" cy="17444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53" name="TextBox 52">
              <a:extLst>
                <a:ext uri="{FF2B5EF4-FFF2-40B4-BE49-F238E27FC236}">
                  <a16:creationId xmlns:a16="http://schemas.microsoft.com/office/drawing/2014/main" id="{A4464A30-3CDF-49D8-0A74-18C08D81FD35}"/>
                </a:ext>
              </a:extLst>
            </p:cNvPr>
            <p:cNvSpPr txBox="1"/>
            <p:nvPr/>
          </p:nvSpPr>
          <p:spPr>
            <a:xfrm>
              <a:off x="5983235" y="4738998"/>
              <a:ext cx="965329" cy="276999"/>
            </a:xfrm>
            <a:prstGeom prst="rect">
              <a:avLst/>
            </a:prstGeom>
            <a:noFill/>
          </p:spPr>
          <p:txBody>
            <a:bodyPr wrap="none" rtlCol="0">
              <a:spAutoFit/>
            </a:bodyPr>
            <a:lstStyle/>
            <a:p>
              <a:r>
                <a:rPr lang="en-GB" sz="1200" dirty="0"/>
                <a:t>&lt; quantifies</a:t>
              </a:r>
              <a:endParaRPr lang="en-SE" sz="1200" dirty="0"/>
            </a:p>
          </p:txBody>
        </p:sp>
        <p:sp>
          <p:nvSpPr>
            <p:cNvPr id="54" name="TextBox 53">
              <a:extLst>
                <a:ext uri="{FF2B5EF4-FFF2-40B4-BE49-F238E27FC236}">
                  <a16:creationId xmlns:a16="http://schemas.microsoft.com/office/drawing/2014/main" id="{4897F9E1-621F-2E91-1A68-E45F3FBD9DB0}"/>
                </a:ext>
              </a:extLst>
            </p:cNvPr>
            <p:cNvSpPr txBox="1"/>
            <p:nvPr/>
          </p:nvSpPr>
          <p:spPr>
            <a:xfrm>
              <a:off x="7806422" y="3868076"/>
              <a:ext cx="754822" cy="276999"/>
            </a:xfrm>
            <a:prstGeom prst="rect">
              <a:avLst/>
            </a:prstGeom>
            <a:noFill/>
          </p:spPr>
          <p:txBody>
            <a:bodyPr wrap="none" rtlCol="0">
              <a:spAutoFit/>
            </a:bodyPr>
            <a:lstStyle/>
            <a:p>
              <a:r>
                <a:rPr lang="en-GB" sz="1200" dirty="0"/>
                <a:t>&lt; refines</a:t>
              </a:r>
              <a:endParaRPr lang="en-SE" sz="1200" dirty="0"/>
            </a:p>
          </p:txBody>
        </p:sp>
        <p:sp>
          <p:nvSpPr>
            <p:cNvPr id="55" name="TextBox 54">
              <a:extLst>
                <a:ext uri="{FF2B5EF4-FFF2-40B4-BE49-F238E27FC236}">
                  <a16:creationId xmlns:a16="http://schemas.microsoft.com/office/drawing/2014/main" id="{FC54172E-8C08-6628-6472-BEAE1DBB6360}"/>
                </a:ext>
              </a:extLst>
            </p:cNvPr>
            <p:cNvSpPr txBox="1"/>
            <p:nvPr/>
          </p:nvSpPr>
          <p:spPr>
            <a:xfrm>
              <a:off x="3489087" y="4330549"/>
              <a:ext cx="641009" cy="276999"/>
            </a:xfrm>
            <a:prstGeom prst="rect">
              <a:avLst/>
            </a:prstGeom>
            <a:noFill/>
          </p:spPr>
          <p:txBody>
            <a:bodyPr wrap="none" rtlCol="0">
              <a:spAutoFit/>
            </a:bodyPr>
            <a:lstStyle/>
            <a:p>
              <a:r>
                <a:rPr lang="en-GB" sz="1200" dirty="0"/>
                <a:t>refines</a:t>
              </a:r>
              <a:endParaRPr lang="en-SE" sz="1200" dirty="0"/>
            </a:p>
          </p:txBody>
        </p:sp>
      </p:grpSp>
    </p:spTree>
    <p:extLst>
      <p:ext uri="{BB962C8B-B14F-4D97-AF65-F5344CB8AC3E}">
        <p14:creationId xmlns:p14="http://schemas.microsoft.com/office/powerpoint/2010/main" val="107027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F044506D-C57D-F6BF-19F1-9B2C76941FFD}"/>
              </a:ext>
            </a:extLst>
          </p:cNvPr>
          <p:cNvGrpSpPr/>
          <p:nvPr/>
        </p:nvGrpSpPr>
        <p:grpSpPr>
          <a:xfrm>
            <a:off x="4038600" y="3417386"/>
            <a:ext cx="4114800" cy="2512309"/>
            <a:chOff x="4038600" y="3417386"/>
            <a:chExt cx="4114800" cy="2512309"/>
          </a:xfrm>
        </p:grpSpPr>
        <p:sp>
          <p:nvSpPr>
            <p:cNvPr id="3" name="Rectangle: Rounded Corners 2">
              <a:extLst>
                <a:ext uri="{FF2B5EF4-FFF2-40B4-BE49-F238E27FC236}">
                  <a16:creationId xmlns:a16="http://schemas.microsoft.com/office/drawing/2014/main" id="{63CAB9C9-AD70-2D70-A731-1A130A6A8D1A}"/>
                </a:ext>
              </a:extLst>
            </p:cNvPr>
            <p:cNvSpPr/>
            <p:nvPr/>
          </p:nvSpPr>
          <p:spPr>
            <a:xfrm>
              <a:off x="4038600" y="4281856"/>
              <a:ext cx="4114800" cy="1647839"/>
            </a:xfrm>
            <a:prstGeom prst="roundRect">
              <a:avLst/>
            </a:prstGeom>
            <a:solidFill>
              <a:schemeClr val="tx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GB" dirty="0"/>
                <a:t>Recommender System</a:t>
              </a:r>
              <a:endParaRPr lang="en-SE" dirty="0"/>
            </a:p>
          </p:txBody>
        </p:sp>
        <p:sp>
          <p:nvSpPr>
            <p:cNvPr id="30" name="Oval 29">
              <a:extLst>
                <a:ext uri="{FF2B5EF4-FFF2-40B4-BE49-F238E27FC236}">
                  <a16:creationId xmlns:a16="http://schemas.microsoft.com/office/drawing/2014/main" id="{001ABDB3-F396-BB2A-DC0F-1157A1432590}"/>
                </a:ext>
              </a:extLst>
            </p:cNvPr>
            <p:cNvSpPr/>
            <p:nvPr/>
          </p:nvSpPr>
          <p:spPr>
            <a:xfrm>
              <a:off x="5880000" y="3417386"/>
              <a:ext cx="432000" cy="4320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32" name="Straight Connector 31">
              <a:extLst>
                <a:ext uri="{FF2B5EF4-FFF2-40B4-BE49-F238E27FC236}">
                  <a16:creationId xmlns:a16="http://schemas.microsoft.com/office/drawing/2014/main" id="{89FCCA11-25D3-760E-E031-190080A440FE}"/>
                </a:ext>
              </a:extLst>
            </p:cNvPr>
            <p:cNvCxnSpPr>
              <a:stCxn id="30" idx="4"/>
              <a:endCxn id="3" idx="0"/>
            </p:cNvCxnSpPr>
            <p:nvPr/>
          </p:nvCxnSpPr>
          <p:spPr>
            <a:xfrm>
              <a:off x="6096000" y="3849386"/>
              <a:ext cx="0" cy="432470"/>
            </a:xfrm>
            <a:prstGeom prst="line">
              <a:avLst/>
            </a:prstGeom>
            <a:ln w="38100"/>
          </p:spPr>
          <p:style>
            <a:lnRef idx="2">
              <a:schemeClr val="dk1"/>
            </a:lnRef>
            <a:fillRef idx="0">
              <a:schemeClr val="dk1"/>
            </a:fillRef>
            <a:effectRef idx="1">
              <a:schemeClr val="dk1"/>
            </a:effectRef>
            <a:fontRef idx="minor">
              <a:schemeClr val="tx1"/>
            </a:fontRef>
          </p:style>
        </p:cxnSp>
        <p:pic>
          <p:nvPicPr>
            <p:cNvPr id="34" name="Graphic 33" descr="Artificial Intelligence with solid fill">
              <a:extLst>
                <a:ext uri="{FF2B5EF4-FFF2-40B4-BE49-F238E27FC236}">
                  <a16:creationId xmlns:a16="http://schemas.microsoft.com/office/drawing/2014/main" id="{17EFB68F-AD31-EB31-76D8-2E3144D2C0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0201" y="4392877"/>
              <a:ext cx="360000" cy="360000"/>
            </a:xfrm>
            <a:prstGeom prst="rect">
              <a:avLst/>
            </a:prstGeom>
          </p:spPr>
        </p:pic>
      </p:grpSp>
      <p:sp>
        <p:nvSpPr>
          <p:cNvPr id="2" name="Title 1">
            <a:extLst>
              <a:ext uri="{FF2B5EF4-FFF2-40B4-BE49-F238E27FC236}">
                <a16:creationId xmlns:a16="http://schemas.microsoft.com/office/drawing/2014/main" id="{7F1B464D-C1F0-5839-770E-2F3BEF80F5B4}"/>
              </a:ext>
            </a:extLst>
          </p:cNvPr>
          <p:cNvSpPr>
            <a:spLocks noGrp="1"/>
          </p:cNvSpPr>
          <p:nvPr>
            <p:ph type="title"/>
          </p:nvPr>
        </p:nvSpPr>
        <p:spPr/>
        <p:txBody>
          <a:bodyPr/>
          <a:lstStyle/>
          <a:p>
            <a:r>
              <a:rPr lang="en-GB" dirty="0"/>
              <a:t>RE4AI Research:</a:t>
            </a:r>
            <a:br>
              <a:rPr lang="en-GB" dirty="0"/>
            </a:br>
            <a:r>
              <a:rPr lang="en-GB" dirty="0"/>
              <a:t>Data Quality</a:t>
            </a:r>
            <a:endParaRPr lang="en-SE" dirty="0"/>
          </a:p>
        </p:txBody>
      </p:sp>
      <p:sp>
        <p:nvSpPr>
          <p:cNvPr id="4" name="Date Placeholder 3">
            <a:extLst>
              <a:ext uri="{FF2B5EF4-FFF2-40B4-BE49-F238E27FC236}">
                <a16:creationId xmlns:a16="http://schemas.microsoft.com/office/drawing/2014/main" id="{9B4F3088-3D63-E319-12BA-4BDFC779193B}"/>
              </a:ext>
            </a:extLst>
          </p:cNvPr>
          <p:cNvSpPr>
            <a:spLocks noGrp="1"/>
          </p:cNvSpPr>
          <p:nvPr>
            <p:ph type="dt" sz="half" idx="10"/>
          </p:nvPr>
        </p:nvSpPr>
        <p:spPr/>
        <p:txBody>
          <a:bodyPr/>
          <a:lstStyle/>
          <a:p>
            <a:fld id="{60CB520D-D965-46BA-A3CC-319C6DE058D5}" type="datetime1">
              <a:rPr lang="de-DE" smtClean="0"/>
              <a:t>11.06.2025</a:t>
            </a:fld>
            <a:endParaRPr lang="en-SE"/>
          </a:p>
        </p:txBody>
      </p:sp>
      <p:sp>
        <p:nvSpPr>
          <p:cNvPr id="5" name="Footer Placeholder 4">
            <a:extLst>
              <a:ext uri="{FF2B5EF4-FFF2-40B4-BE49-F238E27FC236}">
                <a16:creationId xmlns:a16="http://schemas.microsoft.com/office/drawing/2014/main" id="{5C912CE3-4EA8-E518-268A-DD358EDAB535}"/>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5AC375C-196B-285D-CF07-2CE80B63B72E}"/>
              </a:ext>
            </a:extLst>
          </p:cNvPr>
          <p:cNvSpPr>
            <a:spLocks noGrp="1"/>
          </p:cNvSpPr>
          <p:nvPr>
            <p:ph type="sldNum" sz="quarter" idx="12"/>
          </p:nvPr>
        </p:nvSpPr>
        <p:spPr/>
        <p:txBody>
          <a:bodyPr/>
          <a:lstStyle/>
          <a:p>
            <a:fld id="{5DE25AE5-FEAD-441B-BB85-3E3BABBF875D}" type="slidenum">
              <a:rPr lang="en-SE" smtClean="0"/>
              <a:t>7</a:t>
            </a:fld>
            <a:endParaRPr lang="en-SE"/>
          </a:p>
        </p:txBody>
      </p:sp>
      <p:grpSp>
        <p:nvGrpSpPr>
          <p:cNvPr id="7" name="Group 6">
            <a:extLst>
              <a:ext uri="{FF2B5EF4-FFF2-40B4-BE49-F238E27FC236}">
                <a16:creationId xmlns:a16="http://schemas.microsoft.com/office/drawing/2014/main" id="{1F17A741-0E62-288A-F3B7-CD8AA65CDC79}"/>
              </a:ext>
            </a:extLst>
          </p:cNvPr>
          <p:cNvGrpSpPr/>
          <p:nvPr/>
        </p:nvGrpSpPr>
        <p:grpSpPr>
          <a:xfrm>
            <a:off x="180473" y="1825625"/>
            <a:ext cx="432000" cy="432000"/>
            <a:chOff x="3886200" y="3946358"/>
            <a:chExt cx="1080000" cy="1080000"/>
          </a:xfrm>
        </p:grpSpPr>
        <p:sp>
          <p:nvSpPr>
            <p:cNvPr id="8" name="Oval 7">
              <a:extLst>
                <a:ext uri="{FF2B5EF4-FFF2-40B4-BE49-F238E27FC236}">
                  <a16:creationId xmlns:a16="http://schemas.microsoft.com/office/drawing/2014/main" id="{C8A084F2-3C65-341B-817D-92CE42C4EBE5}"/>
                </a:ext>
              </a:extLst>
            </p:cNvPr>
            <p:cNvSpPr/>
            <p:nvPr/>
          </p:nvSpPr>
          <p:spPr>
            <a:xfrm>
              <a:off x="3886200" y="3946358"/>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9" name="Graphic 8" descr="Priorities outline">
              <a:extLst>
                <a:ext uri="{FF2B5EF4-FFF2-40B4-BE49-F238E27FC236}">
                  <a16:creationId xmlns:a16="http://schemas.microsoft.com/office/drawing/2014/main" id="{F7019030-5D3D-13DD-C51C-03E2FF91EF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86200" y="4028491"/>
              <a:ext cx="914400" cy="914400"/>
            </a:xfrm>
            <a:prstGeom prst="rect">
              <a:avLst/>
            </a:prstGeom>
          </p:spPr>
        </p:pic>
      </p:grpSp>
      <p:grpSp>
        <p:nvGrpSpPr>
          <p:cNvPr id="10" name="Group 9">
            <a:extLst>
              <a:ext uri="{FF2B5EF4-FFF2-40B4-BE49-F238E27FC236}">
                <a16:creationId xmlns:a16="http://schemas.microsoft.com/office/drawing/2014/main" id="{359177C4-B121-6459-409D-B5329F599CCD}"/>
              </a:ext>
            </a:extLst>
          </p:cNvPr>
          <p:cNvGrpSpPr/>
          <p:nvPr/>
        </p:nvGrpSpPr>
        <p:grpSpPr>
          <a:xfrm>
            <a:off x="180473" y="2418347"/>
            <a:ext cx="432000" cy="432000"/>
            <a:chOff x="5556000" y="3600033"/>
            <a:chExt cx="1080000" cy="1080000"/>
          </a:xfrm>
        </p:grpSpPr>
        <p:sp>
          <p:nvSpPr>
            <p:cNvPr id="11" name="Oval 10">
              <a:extLst>
                <a:ext uri="{FF2B5EF4-FFF2-40B4-BE49-F238E27FC236}">
                  <a16:creationId xmlns:a16="http://schemas.microsoft.com/office/drawing/2014/main" id="{04A8364F-5EC7-4E63-6FA6-EFDEA88F928E}"/>
                </a:ext>
              </a:extLst>
            </p:cNvPr>
            <p:cNvSpPr/>
            <p:nvPr/>
          </p:nvSpPr>
          <p:spPr>
            <a:xfrm>
              <a:off x="5556000" y="3600033"/>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2" name="Graphic 11" descr="Rating Star with solid fill">
              <a:extLst>
                <a:ext uri="{FF2B5EF4-FFF2-40B4-BE49-F238E27FC236}">
                  <a16:creationId xmlns:a16="http://schemas.microsoft.com/office/drawing/2014/main" id="{81EC7356-A390-C37E-A45F-E7337D83B56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38800" y="3682833"/>
              <a:ext cx="914400" cy="914400"/>
            </a:xfrm>
            <a:prstGeom prst="rect">
              <a:avLst/>
            </a:prstGeom>
          </p:spPr>
        </p:pic>
      </p:grpSp>
      <p:grpSp>
        <p:nvGrpSpPr>
          <p:cNvPr id="13" name="Group 12">
            <a:extLst>
              <a:ext uri="{FF2B5EF4-FFF2-40B4-BE49-F238E27FC236}">
                <a16:creationId xmlns:a16="http://schemas.microsoft.com/office/drawing/2014/main" id="{32742E6D-7B3B-2065-B15F-4844F0D7F52F}"/>
              </a:ext>
            </a:extLst>
          </p:cNvPr>
          <p:cNvGrpSpPr/>
          <p:nvPr/>
        </p:nvGrpSpPr>
        <p:grpSpPr>
          <a:xfrm>
            <a:off x="180473" y="3011069"/>
            <a:ext cx="432000" cy="432000"/>
            <a:chOff x="5556000" y="3600033"/>
            <a:chExt cx="1080000" cy="1080000"/>
          </a:xfrm>
        </p:grpSpPr>
        <p:sp>
          <p:nvSpPr>
            <p:cNvPr id="14" name="Oval 13">
              <a:extLst>
                <a:ext uri="{FF2B5EF4-FFF2-40B4-BE49-F238E27FC236}">
                  <a16:creationId xmlns:a16="http://schemas.microsoft.com/office/drawing/2014/main" id="{CDCF75FF-3E94-E770-DDCD-5AFB6AE34C89}"/>
                </a:ext>
              </a:extLst>
            </p:cNvPr>
            <p:cNvSpPr/>
            <p:nvPr/>
          </p:nvSpPr>
          <p:spPr>
            <a:xfrm>
              <a:off x="5556000" y="3600033"/>
              <a:ext cx="1080000" cy="1080000"/>
            </a:xfrm>
            <a:prstGeom prst="ellipse">
              <a:avLst/>
            </a:prstGeom>
            <a:solidFill>
              <a:schemeClr val="tx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pic>
          <p:nvPicPr>
            <p:cNvPr id="15" name="Graphic 14" descr="Bar chart with solid fill">
              <a:extLst>
                <a:ext uri="{FF2B5EF4-FFF2-40B4-BE49-F238E27FC236}">
                  <a16:creationId xmlns:a16="http://schemas.microsoft.com/office/drawing/2014/main" id="{3275BF9E-96F6-174E-9DCC-551BE7013ECD}"/>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5638800" y="3682833"/>
              <a:ext cx="914400" cy="914400"/>
            </a:xfrm>
            <a:prstGeom prst="rect">
              <a:avLst/>
            </a:prstGeom>
          </p:spPr>
        </p:pic>
      </p:grpSp>
      <p:sp>
        <p:nvSpPr>
          <p:cNvPr id="16" name="Content Placeholder 2">
            <a:extLst>
              <a:ext uri="{FF2B5EF4-FFF2-40B4-BE49-F238E27FC236}">
                <a16:creationId xmlns:a16="http://schemas.microsoft.com/office/drawing/2014/main" id="{CE9A66EB-97D1-0A31-80EF-91030E22400C}"/>
              </a:ext>
            </a:extLst>
          </p:cNvPr>
          <p:cNvSpPr>
            <a:spLocks noGrp="1"/>
          </p:cNvSpPr>
          <p:nvPr>
            <p:ph idx="1"/>
          </p:nvPr>
        </p:nvSpPr>
        <p:spPr>
          <a:xfrm>
            <a:off x="838200" y="1825626"/>
            <a:ext cx="10515600" cy="991602"/>
          </a:xfrm>
        </p:spPr>
        <p:txBody>
          <a:bodyPr/>
          <a:lstStyle/>
          <a:p>
            <a:pPr marL="0" indent="0">
              <a:buNone/>
            </a:pPr>
            <a:r>
              <a:rPr lang="en-GB" dirty="0"/>
              <a:t>One critical entity of an AI system is the data used to train its AI component(s), which itself becomes subject to quality concerns.</a:t>
            </a:r>
            <a:endParaRPr lang="en-SE" dirty="0"/>
          </a:p>
        </p:txBody>
      </p:sp>
      <p:sp>
        <p:nvSpPr>
          <p:cNvPr id="17" name="TextBox 16">
            <a:extLst>
              <a:ext uri="{FF2B5EF4-FFF2-40B4-BE49-F238E27FC236}">
                <a16:creationId xmlns:a16="http://schemas.microsoft.com/office/drawing/2014/main" id="{61B1410F-BDFF-A3F2-7C86-2545683B8744}"/>
              </a:ext>
            </a:extLst>
          </p:cNvPr>
          <p:cNvSpPr txBox="1"/>
          <p:nvPr/>
        </p:nvSpPr>
        <p:spPr>
          <a:xfrm>
            <a:off x="838200" y="6002923"/>
            <a:ext cx="5676900" cy="461665"/>
          </a:xfrm>
          <a:prstGeom prst="rect">
            <a:avLst/>
          </a:prstGeom>
          <a:noFill/>
        </p:spPr>
        <p:txBody>
          <a:bodyPr wrap="square">
            <a:spAutoFit/>
          </a:bodyPr>
          <a:lstStyle/>
          <a:p>
            <a:r>
              <a:rPr lang="en-US" sz="800" dirty="0"/>
              <a:t>Alves, A. P. S., Kalinowski, M., Giray, G., Mendez, D., Lavesson, N., Azevedo, K., ... &amp; Gorschek, T. (2023, December). Status quo and problems of requirements engineering for machine learning: Results from an international survey. In </a:t>
            </a:r>
            <a:r>
              <a:rPr lang="en-US" sz="800" i="1" dirty="0"/>
              <a:t>International Conference on Product-Focused Software Process Improvement</a:t>
            </a:r>
            <a:r>
              <a:rPr lang="en-US" sz="800" dirty="0"/>
              <a:t> (pp. 159-174). Cham: Springer Nature Switzerland.</a:t>
            </a:r>
          </a:p>
        </p:txBody>
      </p:sp>
      <p:pic>
        <p:nvPicPr>
          <p:cNvPr id="20" name="Graphic 19" descr="Single gear with solid fill">
            <a:extLst>
              <a:ext uri="{FF2B5EF4-FFF2-40B4-BE49-F238E27FC236}">
                <a16:creationId xmlns:a16="http://schemas.microsoft.com/office/drawing/2014/main" id="{B9DD9D41-16E3-9202-E894-DAC245F1B227}"/>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2497" y="4827765"/>
            <a:ext cx="914400" cy="914400"/>
          </a:xfrm>
          <a:prstGeom prst="rect">
            <a:avLst/>
          </a:prstGeom>
        </p:spPr>
      </p:pic>
      <p:pic>
        <p:nvPicPr>
          <p:cNvPr id="25" name="Graphic 24" descr="Database with solid fill">
            <a:extLst>
              <a:ext uri="{FF2B5EF4-FFF2-40B4-BE49-F238E27FC236}">
                <a16:creationId xmlns:a16="http://schemas.microsoft.com/office/drawing/2014/main" id="{16DDB179-53C7-8D29-9FA9-FFCB89D6912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05105" y="4827765"/>
            <a:ext cx="914400" cy="914400"/>
          </a:xfrm>
          <a:prstGeom prst="rect">
            <a:avLst/>
          </a:prstGeom>
        </p:spPr>
      </p:pic>
      <p:sp>
        <p:nvSpPr>
          <p:cNvPr id="26" name="TextBox 25">
            <a:extLst>
              <a:ext uri="{FF2B5EF4-FFF2-40B4-BE49-F238E27FC236}">
                <a16:creationId xmlns:a16="http://schemas.microsoft.com/office/drawing/2014/main" id="{924AFD31-7510-BC85-C028-447C9FB39E64}"/>
              </a:ext>
            </a:extLst>
          </p:cNvPr>
          <p:cNvSpPr txBox="1"/>
          <p:nvPr/>
        </p:nvSpPr>
        <p:spPr>
          <a:xfrm>
            <a:off x="4038600" y="5023355"/>
            <a:ext cx="866504" cy="523220"/>
          </a:xfrm>
          <a:prstGeom prst="rect">
            <a:avLst/>
          </a:prstGeom>
          <a:noFill/>
        </p:spPr>
        <p:txBody>
          <a:bodyPr wrap="square" rtlCol="0">
            <a:spAutoFit/>
          </a:bodyPr>
          <a:lstStyle/>
          <a:p>
            <a:pPr algn="r"/>
            <a:r>
              <a:rPr lang="en-GB" sz="1400" dirty="0">
                <a:solidFill>
                  <a:schemeClr val="bg1"/>
                </a:solidFill>
              </a:rPr>
              <a:t>training data</a:t>
            </a:r>
            <a:endParaRPr lang="en-SE" sz="1400" dirty="0">
              <a:solidFill>
                <a:schemeClr val="bg1"/>
              </a:solidFill>
            </a:endParaRPr>
          </a:p>
        </p:txBody>
      </p:sp>
      <p:sp>
        <p:nvSpPr>
          <p:cNvPr id="27" name="TextBox 26">
            <a:extLst>
              <a:ext uri="{FF2B5EF4-FFF2-40B4-BE49-F238E27FC236}">
                <a16:creationId xmlns:a16="http://schemas.microsoft.com/office/drawing/2014/main" id="{C9F83081-AFBB-2369-A8FB-B37EB5E4C6C8}"/>
              </a:ext>
            </a:extLst>
          </p:cNvPr>
          <p:cNvSpPr txBox="1"/>
          <p:nvPr/>
        </p:nvSpPr>
        <p:spPr>
          <a:xfrm>
            <a:off x="7286896" y="5131076"/>
            <a:ext cx="866504" cy="307777"/>
          </a:xfrm>
          <a:prstGeom prst="rect">
            <a:avLst/>
          </a:prstGeom>
          <a:noFill/>
        </p:spPr>
        <p:txBody>
          <a:bodyPr wrap="square" rtlCol="0">
            <a:spAutoFit/>
          </a:bodyPr>
          <a:lstStyle/>
          <a:p>
            <a:r>
              <a:rPr lang="en-GB" sz="1400" dirty="0">
                <a:solidFill>
                  <a:schemeClr val="bg1"/>
                </a:solidFill>
              </a:rPr>
              <a:t>pipeline</a:t>
            </a:r>
            <a:endParaRPr lang="en-SE" sz="1400" dirty="0">
              <a:solidFill>
                <a:schemeClr val="bg1"/>
              </a:solidFill>
            </a:endParaRPr>
          </a:p>
        </p:txBody>
      </p:sp>
      <p:cxnSp>
        <p:nvCxnSpPr>
          <p:cNvPr id="29" name="Straight Arrow Connector 28">
            <a:extLst>
              <a:ext uri="{FF2B5EF4-FFF2-40B4-BE49-F238E27FC236}">
                <a16:creationId xmlns:a16="http://schemas.microsoft.com/office/drawing/2014/main" id="{92371556-33BC-88B4-1A83-F53C674EA2D5}"/>
              </a:ext>
            </a:extLst>
          </p:cNvPr>
          <p:cNvCxnSpPr/>
          <p:nvPr/>
        </p:nvCxnSpPr>
        <p:spPr>
          <a:xfrm>
            <a:off x="5819505" y="5284965"/>
            <a:ext cx="552992"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nvGrpSpPr>
          <p:cNvPr id="42" name="Group 41">
            <a:extLst>
              <a:ext uri="{FF2B5EF4-FFF2-40B4-BE49-F238E27FC236}">
                <a16:creationId xmlns:a16="http://schemas.microsoft.com/office/drawing/2014/main" id="{28404CE6-E950-FBC6-8B2B-2C976BE20892}"/>
              </a:ext>
            </a:extLst>
          </p:cNvPr>
          <p:cNvGrpSpPr/>
          <p:nvPr/>
        </p:nvGrpSpPr>
        <p:grpSpPr>
          <a:xfrm>
            <a:off x="6934200" y="2798298"/>
            <a:ext cx="2127738" cy="1129677"/>
            <a:chOff x="6673363" y="2850347"/>
            <a:chExt cx="2127738" cy="1129677"/>
          </a:xfrm>
        </p:grpSpPr>
        <p:sp>
          <p:nvSpPr>
            <p:cNvPr id="41" name="Rectangle: Single Corner Snipped 40">
              <a:extLst>
                <a:ext uri="{FF2B5EF4-FFF2-40B4-BE49-F238E27FC236}">
                  <a16:creationId xmlns:a16="http://schemas.microsoft.com/office/drawing/2014/main" id="{3718C2CF-C06A-E96E-B6CB-55FC9CB46349}"/>
                </a:ext>
              </a:extLst>
            </p:cNvPr>
            <p:cNvSpPr/>
            <p:nvPr/>
          </p:nvSpPr>
          <p:spPr>
            <a:xfrm>
              <a:off x="6673363" y="2850347"/>
              <a:ext cx="2127738" cy="1129677"/>
            </a:xfrm>
            <a:prstGeom prst="snip1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400" b="1" dirty="0">
                  <a:solidFill>
                    <a:schemeClr val="tx1"/>
                  </a:solidFill>
                </a:rPr>
                <a:t>Quality Requirements</a:t>
              </a:r>
              <a:endParaRPr lang="en-SE" sz="1400" b="1" dirty="0">
                <a:solidFill>
                  <a:schemeClr val="tx1"/>
                </a:solidFill>
              </a:endParaRPr>
            </a:p>
          </p:txBody>
        </p:sp>
        <p:grpSp>
          <p:nvGrpSpPr>
            <p:cNvPr id="35" name="Group 34">
              <a:extLst>
                <a:ext uri="{FF2B5EF4-FFF2-40B4-BE49-F238E27FC236}">
                  <a16:creationId xmlns:a16="http://schemas.microsoft.com/office/drawing/2014/main" id="{5C7EFCAC-B7E5-B57B-EEDE-F7AF3E9D7D06}"/>
                </a:ext>
              </a:extLst>
            </p:cNvPr>
            <p:cNvGrpSpPr/>
            <p:nvPr/>
          </p:nvGrpSpPr>
          <p:grpSpPr>
            <a:xfrm>
              <a:off x="6833677" y="3257265"/>
              <a:ext cx="1179318" cy="369332"/>
              <a:chOff x="7919400" y="3834390"/>
              <a:chExt cx="1179318" cy="369332"/>
            </a:xfrm>
          </p:grpSpPr>
          <p:pic>
            <p:nvPicPr>
              <p:cNvPr id="36" name="Graphic 35" descr="Bullseye with solid fill">
                <a:extLst>
                  <a:ext uri="{FF2B5EF4-FFF2-40B4-BE49-F238E27FC236}">
                    <a16:creationId xmlns:a16="http://schemas.microsoft.com/office/drawing/2014/main" id="{5E2B5E84-7533-5F7B-E5EB-EBBC59989FAD}"/>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7919400" y="3875056"/>
                <a:ext cx="288000" cy="288000"/>
              </a:xfrm>
              <a:prstGeom prst="rect">
                <a:avLst/>
              </a:prstGeom>
            </p:spPr>
          </p:pic>
          <p:sp>
            <p:nvSpPr>
              <p:cNvPr id="37" name="TextBox 36">
                <a:extLst>
                  <a:ext uri="{FF2B5EF4-FFF2-40B4-BE49-F238E27FC236}">
                    <a16:creationId xmlns:a16="http://schemas.microsoft.com/office/drawing/2014/main" id="{E8390A2F-A9AC-3534-6DE6-B1482E8EDA52}"/>
                  </a:ext>
                </a:extLst>
              </p:cNvPr>
              <p:cNvSpPr txBox="1"/>
              <p:nvPr/>
            </p:nvSpPr>
            <p:spPr>
              <a:xfrm>
                <a:off x="8252140" y="3834390"/>
                <a:ext cx="846578" cy="369332"/>
              </a:xfrm>
              <a:prstGeom prst="rect">
                <a:avLst/>
              </a:prstGeom>
              <a:noFill/>
            </p:spPr>
            <p:txBody>
              <a:bodyPr wrap="none" rtlCol="0">
                <a:spAutoFit/>
              </a:bodyPr>
              <a:lstStyle/>
              <a:p>
                <a:r>
                  <a:rPr lang="en-GB" sz="1200" dirty="0"/>
                  <a:t>Accuracy</a:t>
                </a:r>
                <a:r>
                  <a:rPr lang="en-GB" dirty="0"/>
                  <a:t> </a:t>
                </a:r>
                <a:endParaRPr lang="en-SE" dirty="0"/>
              </a:p>
            </p:txBody>
          </p:sp>
        </p:grpSp>
        <p:grpSp>
          <p:nvGrpSpPr>
            <p:cNvPr id="38" name="Group 37">
              <a:extLst>
                <a:ext uri="{FF2B5EF4-FFF2-40B4-BE49-F238E27FC236}">
                  <a16:creationId xmlns:a16="http://schemas.microsoft.com/office/drawing/2014/main" id="{F0A896AB-A001-3079-FE38-EBBB2ED2E1E1}"/>
                </a:ext>
              </a:extLst>
            </p:cNvPr>
            <p:cNvGrpSpPr/>
            <p:nvPr/>
          </p:nvGrpSpPr>
          <p:grpSpPr>
            <a:xfrm>
              <a:off x="6829697" y="3557779"/>
              <a:ext cx="1130165" cy="369332"/>
              <a:chOff x="7919400" y="3837283"/>
              <a:chExt cx="1130165" cy="369332"/>
            </a:xfrm>
          </p:grpSpPr>
          <p:pic>
            <p:nvPicPr>
              <p:cNvPr id="39" name="Graphic 38" descr="Scales of justice with solid fill">
                <a:extLst>
                  <a:ext uri="{FF2B5EF4-FFF2-40B4-BE49-F238E27FC236}">
                    <a16:creationId xmlns:a16="http://schemas.microsoft.com/office/drawing/2014/main" id="{55D9684F-F240-52DA-E76D-6E05EA4515A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919400" y="3875056"/>
                <a:ext cx="288000" cy="288000"/>
              </a:xfrm>
              <a:prstGeom prst="rect">
                <a:avLst/>
              </a:prstGeom>
            </p:spPr>
          </p:pic>
          <p:sp>
            <p:nvSpPr>
              <p:cNvPr id="40" name="TextBox 39">
                <a:extLst>
                  <a:ext uri="{FF2B5EF4-FFF2-40B4-BE49-F238E27FC236}">
                    <a16:creationId xmlns:a16="http://schemas.microsoft.com/office/drawing/2014/main" id="{73CBF33B-2395-005B-E424-BD534218FF48}"/>
                  </a:ext>
                </a:extLst>
              </p:cNvPr>
              <p:cNvSpPr txBox="1"/>
              <p:nvPr/>
            </p:nvSpPr>
            <p:spPr>
              <a:xfrm>
                <a:off x="8252808" y="3837283"/>
                <a:ext cx="796757" cy="369332"/>
              </a:xfrm>
              <a:prstGeom prst="rect">
                <a:avLst/>
              </a:prstGeom>
              <a:noFill/>
            </p:spPr>
            <p:txBody>
              <a:bodyPr wrap="none" rtlCol="0">
                <a:spAutoFit/>
              </a:bodyPr>
              <a:lstStyle/>
              <a:p>
                <a:r>
                  <a:rPr lang="en-GB" sz="1200" dirty="0"/>
                  <a:t>Fairness</a:t>
                </a:r>
                <a:r>
                  <a:rPr lang="en-GB" dirty="0"/>
                  <a:t> </a:t>
                </a:r>
                <a:endParaRPr lang="en-SE" dirty="0"/>
              </a:p>
            </p:txBody>
          </p:sp>
        </p:grpSp>
      </p:grpSp>
      <p:cxnSp>
        <p:nvCxnSpPr>
          <p:cNvPr id="44" name="Connector: Elbow 43">
            <a:extLst>
              <a:ext uri="{FF2B5EF4-FFF2-40B4-BE49-F238E27FC236}">
                <a16:creationId xmlns:a16="http://schemas.microsoft.com/office/drawing/2014/main" id="{0CAFBC88-7B1F-17D3-C9BB-F1E8EDCFBAE6}"/>
              </a:ext>
            </a:extLst>
          </p:cNvPr>
          <p:cNvCxnSpPr>
            <a:cxnSpLocks/>
            <a:stCxn id="41" idx="2"/>
            <a:endCxn id="30" idx="6"/>
          </p:cNvCxnSpPr>
          <p:nvPr/>
        </p:nvCxnSpPr>
        <p:spPr>
          <a:xfrm rot="10800000" flipV="1">
            <a:off x="6312000" y="3363136"/>
            <a:ext cx="622200" cy="270249"/>
          </a:xfrm>
          <a:prstGeom prst="bentConnector3">
            <a:avLst>
              <a:gd name="adj1" fmla="val 50000"/>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F20A8F5F-64BF-4BC8-3C31-5E18EEC66770}"/>
              </a:ext>
            </a:extLst>
          </p:cNvPr>
          <p:cNvGrpSpPr/>
          <p:nvPr/>
        </p:nvGrpSpPr>
        <p:grpSpPr>
          <a:xfrm>
            <a:off x="1002324" y="4837630"/>
            <a:ext cx="2127738" cy="901425"/>
            <a:chOff x="6673363" y="2850347"/>
            <a:chExt cx="2127738" cy="901425"/>
          </a:xfrm>
        </p:grpSpPr>
        <p:sp>
          <p:nvSpPr>
            <p:cNvPr id="46" name="Rectangle: Single Corner Snipped 45">
              <a:extLst>
                <a:ext uri="{FF2B5EF4-FFF2-40B4-BE49-F238E27FC236}">
                  <a16:creationId xmlns:a16="http://schemas.microsoft.com/office/drawing/2014/main" id="{354E54EC-8D01-0EE8-0AE8-86CB13FEC01C}"/>
                </a:ext>
              </a:extLst>
            </p:cNvPr>
            <p:cNvSpPr/>
            <p:nvPr/>
          </p:nvSpPr>
          <p:spPr>
            <a:xfrm>
              <a:off x="6673363" y="2850347"/>
              <a:ext cx="2127738" cy="901425"/>
            </a:xfrm>
            <a:prstGeom prst="snip1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400" b="1" dirty="0">
                  <a:solidFill>
                    <a:schemeClr val="tx1"/>
                  </a:solidFill>
                </a:rPr>
                <a:t>Quality Requirements</a:t>
              </a:r>
              <a:endParaRPr lang="en-SE" sz="1400" b="1" dirty="0">
                <a:solidFill>
                  <a:schemeClr val="tx1"/>
                </a:solidFill>
              </a:endParaRPr>
            </a:p>
          </p:txBody>
        </p:sp>
        <p:grpSp>
          <p:nvGrpSpPr>
            <p:cNvPr id="48" name="Group 47">
              <a:extLst>
                <a:ext uri="{FF2B5EF4-FFF2-40B4-BE49-F238E27FC236}">
                  <a16:creationId xmlns:a16="http://schemas.microsoft.com/office/drawing/2014/main" id="{0DD0C76C-7BD0-8200-3CC6-AED0FBDFE239}"/>
                </a:ext>
              </a:extLst>
            </p:cNvPr>
            <p:cNvGrpSpPr/>
            <p:nvPr/>
          </p:nvGrpSpPr>
          <p:grpSpPr>
            <a:xfrm>
              <a:off x="6864866" y="3257266"/>
              <a:ext cx="1130165" cy="369332"/>
              <a:chOff x="7954569" y="3536770"/>
              <a:chExt cx="1130165" cy="369332"/>
            </a:xfrm>
          </p:grpSpPr>
          <p:pic>
            <p:nvPicPr>
              <p:cNvPr id="49" name="Graphic 48" descr="Scales of justice with solid fill">
                <a:extLst>
                  <a:ext uri="{FF2B5EF4-FFF2-40B4-BE49-F238E27FC236}">
                    <a16:creationId xmlns:a16="http://schemas.microsoft.com/office/drawing/2014/main" id="{E3D342EF-9BD5-3212-A20A-DC7A799CA78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954569" y="3574543"/>
                <a:ext cx="288000" cy="288000"/>
              </a:xfrm>
              <a:prstGeom prst="rect">
                <a:avLst/>
              </a:prstGeom>
            </p:spPr>
          </p:pic>
          <p:sp>
            <p:nvSpPr>
              <p:cNvPr id="50" name="TextBox 49">
                <a:extLst>
                  <a:ext uri="{FF2B5EF4-FFF2-40B4-BE49-F238E27FC236}">
                    <a16:creationId xmlns:a16="http://schemas.microsoft.com/office/drawing/2014/main" id="{D8C7A36E-B710-FFB6-300A-BF135D469BAE}"/>
                  </a:ext>
                </a:extLst>
              </p:cNvPr>
              <p:cNvSpPr txBox="1"/>
              <p:nvPr/>
            </p:nvSpPr>
            <p:spPr>
              <a:xfrm>
                <a:off x="8287977" y="3536770"/>
                <a:ext cx="796757" cy="369332"/>
              </a:xfrm>
              <a:prstGeom prst="rect">
                <a:avLst/>
              </a:prstGeom>
              <a:noFill/>
            </p:spPr>
            <p:txBody>
              <a:bodyPr wrap="none" rtlCol="0">
                <a:spAutoFit/>
              </a:bodyPr>
              <a:lstStyle/>
              <a:p>
                <a:r>
                  <a:rPr lang="en-GB" sz="1200" dirty="0"/>
                  <a:t>Fairness</a:t>
                </a:r>
                <a:r>
                  <a:rPr lang="en-GB" dirty="0"/>
                  <a:t> </a:t>
                </a:r>
                <a:endParaRPr lang="en-SE" dirty="0"/>
              </a:p>
            </p:txBody>
          </p:sp>
        </p:grpSp>
      </p:grpSp>
      <p:grpSp>
        <p:nvGrpSpPr>
          <p:cNvPr id="53" name="Group 52">
            <a:extLst>
              <a:ext uri="{FF2B5EF4-FFF2-40B4-BE49-F238E27FC236}">
                <a16:creationId xmlns:a16="http://schemas.microsoft.com/office/drawing/2014/main" id="{47094950-5B5F-4FF6-4FA6-CD636937CA87}"/>
              </a:ext>
            </a:extLst>
          </p:cNvPr>
          <p:cNvGrpSpPr/>
          <p:nvPr/>
        </p:nvGrpSpPr>
        <p:grpSpPr>
          <a:xfrm>
            <a:off x="9061938" y="4837632"/>
            <a:ext cx="2127738" cy="901424"/>
            <a:chOff x="6673363" y="2850348"/>
            <a:chExt cx="2127738" cy="901424"/>
          </a:xfrm>
        </p:grpSpPr>
        <p:sp>
          <p:nvSpPr>
            <p:cNvPr id="54" name="Rectangle: Single Corner Snipped 53">
              <a:extLst>
                <a:ext uri="{FF2B5EF4-FFF2-40B4-BE49-F238E27FC236}">
                  <a16:creationId xmlns:a16="http://schemas.microsoft.com/office/drawing/2014/main" id="{DCED68CB-8AF9-B4D5-E221-6ED3FC110C38}"/>
                </a:ext>
              </a:extLst>
            </p:cNvPr>
            <p:cNvSpPr/>
            <p:nvPr/>
          </p:nvSpPr>
          <p:spPr>
            <a:xfrm>
              <a:off x="6673363" y="2850348"/>
              <a:ext cx="2127738" cy="901424"/>
            </a:xfrm>
            <a:prstGeom prst="snip1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GB" sz="1400" b="1" dirty="0">
                  <a:solidFill>
                    <a:schemeClr val="tx1"/>
                  </a:solidFill>
                </a:rPr>
                <a:t>Quality Requirements</a:t>
              </a:r>
              <a:endParaRPr lang="en-SE" sz="1400" b="1" dirty="0">
                <a:solidFill>
                  <a:schemeClr val="tx1"/>
                </a:solidFill>
              </a:endParaRPr>
            </a:p>
          </p:txBody>
        </p:sp>
        <p:grpSp>
          <p:nvGrpSpPr>
            <p:cNvPr id="55" name="Group 54">
              <a:extLst>
                <a:ext uri="{FF2B5EF4-FFF2-40B4-BE49-F238E27FC236}">
                  <a16:creationId xmlns:a16="http://schemas.microsoft.com/office/drawing/2014/main" id="{96429672-7B28-4300-C04E-D6C435D1C319}"/>
                </a:ext>
              </a:extLst>
            </p:cNvPr>
            <p:cNvGrpSpPr/>
            <p:nvPr/>
          </p:nvGrpSpPr>
          <p:grpSpPr>
            <a:xfrm>
              <a:off x="6833677" y="3257265"/>
              <a:ext cx="1179318" cy="369332"/>
              <a:chOff x="7919400" y="3834390"/>
              <a:chExt cx="1179318" cy="369332"/>
            </a:xfrm>
          </p:grpSpPr>
          <p:pic>
            <p:nvPicPr>
              <p:cNvPr id="59" name="Graphic 58" descr="Bullseye with solid fill">
                <a:extLst>
                  <a:ext uri="{FF2B5EF4-FFF2-40B4-BE49-F238E27FC236}">
                    <a16:creationId xmlns:a16="http://schemas.microsoft.com/office/drawing/2014/main" id="{25A53234-0BCB-778E-C67C-A287788D5A15}"/>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7919400" y="3875056"/>
                <a:ext cx="288000" cy="288000"/>
              </a:xfrm>
              <a:prstGeom prst="rect">
                <a:avLst/>
              </a:prstGeom>
            </p:spPr>
          </p:pic>
          <p:sp>
            <p:nvSpPr>
              <p:cNvPr id="60" name="TextBox 59">
                <a:extLst>
                  <a:ext uri="{FF2B5EF4-FFF2-40B4-BE49-F238E27FC236}">
                    <a16:creationId xmlns:a16="http://schemas.microsoft.com/office/drawing/2014/main" id="{265422E9-14D3-D46E-6F85-8FE8F2388FD9}"/>
                  </a:ext>
                </a:extLst>
              </p:cNvPr>
              <p:cNvSpPr txBox="1"/>
              <p:nvPr/>
            </p:nvSpPr>
            <p:spPr>
              <a:xfrm>
                <a:off x="8252140" y="3834390"/>
                <a:ext cx="846578" cy="369332"/>
              </a:xfrm>
              <a:prstGeom prst="rect">
                <a:avLst/>
              </a:prstGeom>
              <a:noFill/>
            </p:spPr>
            <p:txBody>
              <a:bodyPr wrap="none" rtlCol="0">
                <a:spAutoFit/>
              </a:bodyPr>
              <a:lstStyle/>
              <a:p>
                <a:r>
                  <a:rPr lang="en-GB" sz="1200" dirty="0"/>
                  <a:t>Accuracy</a:t>
                </a:r>
                <a:r>
                  <a:rPr lang="en-GB" dirty="0"/>
                  <a:t> </a:t>
                </a:r>
                <a:endParaRPr lang="en-SE" dirty="0"/>
              </a:p>
            </p:txBody>
          </p:sp>
        </p:grpSp>
      </p:grpSp>
      <p:cxnSp>
        <p:nvCxnSpPr>
          <p:cNvPr id="63" name="Connector: Elbow 62">
            <a:extLst>
              <a:ext uri="{FF2B5EF4-FFF2-40B4-BE49-F238E27FC236}">
                <a16:creationId xmlns:a16="http://schemas.microsoft.com/office/drawing/2014/main" id="{A0136AA1-FCDC-871D-7B8D-7C9F72B41668}"/>
              </a:ext>
            </a:extLst>
          </p:cNvPr>
          <p:cNvCxnSpPr>
            <a:cxnSpLocks/>
            <a:stCxn id="26" idx="1"/>
            <a:endCxn id="46" idx="0"/>
          </p:cNvCxnSpPr>
          <p:nvPr/>
        </p:nvCxnSpPr>
        <p:spPr>
          <a:xfrm flipH="1">
            <a:off x="3130062" y="5284965"/>
            <a:ext cx="908538" cy="3378"/>
          </a:xfrm>
          <a:prstGeom prst="straightConnector1">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66" name="Connector: Elbow 62">
            <a:extLst>
              <a:ext uri="{FF2B5EF4-FFF2-40B4-BE49-F238E27FC236}">
                <a16:creationId xmlns:a16="http://schemas.microsoft.com/office/drawing/2014/main" id="{2D328B87-6C17-B634-78EC-372D89E35C0E}"/>
              </a:ext>
            </a:extLst>
          </p:cNvPr>
          <p:cNvCxnSpPr>
            <a:cxnSpLocks/>
            <a:stCxn id="54" idx="2"/>
            <a:endCxn id="27" idx="3"/>
          </p:cNvCxnSpPr>
          <p:nvPr/>
        </p:nvCxnSpPr>
        <p:spPr>
          <a:xfrm flipH="1" flipV="1">
            <a:off x="8153400" y="5284965"/>
            <a:ext cx="908538" cy="3379"/>
          </a:xfrm>
          <a:prstGeom prst="straightConnector1">
            <a:avLst/>
          </a:prstGeom>
          <a:ln>
            <a:solidFill>
              <a:schemeClr val="tx1">
                <a:lumMod val="50000"/>
                <a:lumOff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353F5B73-5B65-3107-C6D1-FD38DB841F15}"/>
              </a:ext>
            </a:extLst>
          </p:cNvPr>
          <p:cNvCxnSpPr>
            <a:stCxn id="46" idx="3"/>
            <a:endCxn id="41" idx="1"/>
          </p:cNvCxnSpPr>
          <p:nvPr/>
        </p:nvCxnSpPr>
        <p:spPr>
          <a:xfrm rot="5400000" flipH="1" flipV="1">
            <a:off x="4577304" y="1416865"/>
            <a:ext cx="909655" cy="5931876"/>
          </a:xfrm>
          <a:prstGeom prst="bentConnector3">
            <a:avLst>
              <a:gd name="adj1" fmla="val 79963"/>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0">
            <a:extLst>
              <a:ext uri="{FF2B5EF4-FFF2-40B4-BE49-F238E27FC236}">
                <a16:creationId xmlns:a16="http://schemas.microsoft.com/office/drawing/2014/main" id="{B1BBCEA7-928D-C43C-68F0-87AE0AF67E38}"/>
              </a:ext>
            </a:extLst>
          </p:cNvPr>
          <p:cNvCxnSpPr>
            <a:cxnSpLocks/>
            <a:stCxn id="54" idx="3"/>
            <a:endCxn id="41" idx="1"/>
          </p:cNvCxnSpPr>
          <p:nvPr/>
        </p:nvCxnSpPr>
        <p:spPr>
          <a:xfrm rot="16200000" flipV="1">
            <a:off x="8607110" y="3318935"/>
            <a:ext cx="909657" cy="2127738"/>
          </a:xfrm>
          <a:prstGeom prst="bentConnector3">
            <a:avLst>
              <a:gd name="adj1" fmla="val 79964"/>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48618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9DAAE-4B22-7D87-7972-B06A0F4C0AEF}"/>
              </a:ext>
            </a:extLst>
          </p:cNvPr>
          <p:cNvSpPr>
            <a:spLocks noGrp="1"/>
          </p:cNvSpPr>
          <p:nvPr>
            <p:ph type="title"/>
          </p:nvPr>
        </p:nvSpPr>
        <p:spPr/>
        <p:txBody>
          <a:bodyPr/>
          <a:lstStyle/>
          <a:p>
            <a:r>
              <a:rPr lang="en-GB" dirty="0"/>
              <a:t>Misconceptions of RE4AI</a:t>
            </a:r>
            <a:endParaRPr lang="en-SE" dirty="0"/>
          </a:p>
        </p:txBody>
      </p:sp>
      <p:sp>
        <p:nvSpPr>
          <p:cNvPr id="3" name="Content Placeholder 2">
            <a:extLst>
              <a:ext uri="{FF2B5EF4-FFF2-40B4-BE49-F238E27FC236}">
                <a16:creationId xmlns:a16="http://schemas.microsoft.com/office/drawing/2014/main" id="{2D66EC1C-1047-63D3-B8B7-1606E57DF4F1}"/>
              </a:ext>
            </a:extLst>
          </p:cNvPr>
          <p:cNvSpPr>
            <a:spLocks noGrp="1"/>
          </p:cNvSpPr>
          <p:nvPr>
            <p:ph idx="1"/>
          </p:nvPr>
        </p:nvSpPr>
        <p:spPr>
          <a:xfrm>
            <a:off x="838200" y="1825625"/>
            <a:ext cx="10515600" cy="1019175"/>
          </a:xfrm>
        </p:spPr>
        <p:txBody>
          <a:bodyPr/>
          <a:lstStyle/>
          <a:p>
            <a:pPr marL="0" indent="0">
              <a:buNone/>
            </a:pPr>
            <a:r>
              <a:rPr lang="en-GB" dirty="0"/>
              <a:t>AI is a </a:t>
            </a:r>
            <a:r>
              <a:rPr lang="en-GB" b="1" dirty="0"/>
              <a:t>solution</a:t>
            </a:r>
            <a:r>
              <a:rPr lang="en-GB" dirty="0"/>
              <a:t>, so it has – per se – no direct effect on requirements. </a:t>
            </a:r>
          </a:p>
          <a:p>
            <a:pPr marL="0" indent="0">
              <a:buNone/>
            </a:pPr>
            <a:r>
              <a:rPr lang="en-GB" dirty="0"/>
              <a:t>The only two exceptions:</a:t>
            </a:r>
          </a:p>
        </p:txBody>
      </p:sp>
      <p:sp>
        <p:nvSpPr>
          <p:cNvPr id="4" name="Date Placeholder 3">
            <a:extLst>
              <a:ext uri="{FF2B5EF4-FFF2-40B4-BE49-F238E27FC236}">
                <a16:creationId xmlns:a16="http://schemas.microsoft.com/office/drawing/2014/main" id="{D8C7BF46-04DF-23A6-E526-53999EBD0143}"/>
              </a:ext>
            </a:extLst>
          </p:cNvPr>
          <p:cNvSpPr>
            <a:spLocks noGrp="1"/>
          </p:cNvSpPr>
          <p:nvPr>
            <p:ph type="dt" sz="half" idx="10"/>
          </p:nvPr>
        </p:nvSpPr>
        <p:spPr/>
        <p:txBody>
          <a:bodyPr/>
          <a:lstStyle/>
          <a:p>
            <a:fld id="{2509DF91-04BD-4F03-AD3C-3B3EE79DBBA8}" type="datetime1">
              <a:rPr lang="de-DE" smtClean="0"/>
              <a:t>11.06.2025</a:t>
            </a:fld>
            <a:endParaRPr lang="en-SE"/>
          </a:p>
        </p:txBody>
      </p:sp>
      <p:sp>
        <p:nvSpPr>
          <p:cNvPr id="5" name="Footer Placeholder 4">
            <a:extLst>
              <a:ext uri="{FF2B5EF4-FFF2-40B4-BE49-F238E27FC236}">
                <a16:creationId xmlns:a16="http://schemas.microsoft.com/office/drawing/2014/main" id="{E26D97B5-6ED6-5F7E-6CF8-84F9C3861C23}"/>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6779FE45-1A1D-0D1C-F6CF-C26BF9FEE2A6}"/>
              </a:ext>
            </a:extLst>
          </p:cNvPr>
          <p:cNvSpPr>
            <a:spLocks noGrp="1"/>
          </p:cNvSpPr>
          <p:nvPr>
            <p:ph type="sldNum" sz="quarter" idx="12"/>
          </p:nvPr>
        </p:nvSpPr>
        <p:spPr/>
        <p:txBody>
          <a:bodyPr/>
          <a:lstStyle/>
          <a:p>
            <a:fld id="{5DE25AE5-FEAD-441B-BB85-3E3BABBF875D}" type="slidenum">
              <a:rPr lang="en-SE" smtClean="0"/>
              <a:t>8</a:t>
            </a:fld>
            <a:endParaRPr lang="en-SE"/>
          </a:p>
        </p:txBody>
      </p:sp>
      <p:pic>
        <p:nvPicPr>
          <p:cNvPr id="8" name="Graphic 7" descr="Hockey Stick Curve Graph with solid fill">
            <a:extLst>
              <a:ext uri="{FF2B5EF4-FFF2-40B4-BE49-F238E27FC236}">
                <a16:creationId xmlns:a16="http://schemas.microsoft.com/office/drawing/2014/main" id="{B6B81B2E-B372-115A-51DD-6492EA44D3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19399" y="3933269"/>
            <a:ext cx="914400" cy="914400"/>
          </a:xfrm>
          <a:prstGeom prst="rect">
            <a:avLst/>
          </a:prstGeom>
        </p:spPr>
      </p:pic>
      <p:sp>
        <p:nvSpPr>
          <p:cNvPr id="9" name="TextBox 8">
            <a:extLst>
              <a:ext uri="{FF2B5EF4-FFF2-40B4-BE49-F238E27FC236}">
                <a16:creationId xmlns:a16="http://schemas.microsoft.com/office/drawing/2014/main" id="{7F95DD64-8D36-A6BB-D3A6-0F07F0A7D75E}"/>
              </a:ext>
            </a:extLst>
          </p:cNvPr>
          <p:cNvSpPr txBox="1"/>
          <p:nvPr/>
        </p:nvSpPr>
        <p:spPr>
          <a:xfrm>
            <a:off x="1956270" y="3429000"/>
            <a:ext cx="2640659" cy="369332"/>
          </a:xfrm>
          <a:prstGeom prst="rect">
            <a:avLst/>
          </a:prstGeom>
          <a:noFill/>
        </p:spPr>
        <p:txBody>
          <a:bodyPr wrap="none" rtlCol="0">
            <a:spAutoFit/>
          </a:bodyPr>
          <a:lstStyle/>
          <a:p>
            <a:pPr algn="ctr"/>
            <a:r>
              <a:rPr lang="en-GB" b="1" dirty="0"/>
              <a:t>Increased expectations</a:t>
            </a:r>
            <a:endParaRPr lang="en-SE" b="1" dirty="0"/>
          </a:p>
        </p:txBody>
      </p:sp>
      <p:sp>
        <p:nvSpPr>
          <p:cNvPr id="10" name="TextBox 9">
            <a:extLst>
              <a:ext uri="{FF2B5EF4-FFF2-40B4-BE49-F238E27FC236}">
                <a16:creationId xmlns:a16="http://schemas.microsoft.com/office/drawing/2014/main" id="{A28908B0-5F16-CE3B-E5C0-259C1B507619}"/>
              </a:ext>
            </a:extLst>
          </p:cNvPr>
          <p:cNvSpPr txBox="1"/>
          <p:nvPr/>
        </p:nvSpPr>
        <p:spPr>
          <a:xfrm>
            <a:off x="7864765" y="3429000"/>
            <a:ext cx="2101281" cy="369332"/>
          </a:xfrm>
          <a:prstGeom prst="rect">
            <a:avLst/>
          </a:prstGeom>
          <a:noFill/>
        </p:spPr>
        <p:txBody>
          <a:bodyPr wrap="none" rtlCol="0">
            <a:spAutoFit/>
          </a:bodyPr>
          <a:lstStyle/>
          <a:p>
            <a:pPr algn="ctr"/>
            <a:r>
              <a:rPr lang="en-GB" b="1" dirty="0"/>
              <a:t>Transitive Impacts</a:t>
            </a:r>
            <a:endParaRPr lang="en-SE" b="1" dirty="0"/>
          </a:p>
        </p:txBody>
      </p:sp>
      <p:pic>
        <p:nvPicPr>
          <p:cNvPr id="12" name="Graphic 11" descr="Court with solid fill">
            <a:extLst>
              <a:ext uri="{FF2B5EF4-FFF2-40B4-BE49-F238E27FC236}">
                <a16:creationId xmlns:a16="http://schemas.microsoft.com/office/drawing/2014/main" id="{23CAADCD-1419-9A18-C368-CBACF3A249F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55405" y="5193410"/>
            <a:ext cx="720000" cy="720000"/>
          </a:xfrm>
          <a:prstGeom prst="rect">
            <a:avLst/>
          </a:prstGeom>
        </p:spPr>
      </p:pic>
      <p:pic>
        <p:nvPicPr>
          <p:cNvPr id="14" name="Graphic 13" descr="Radioactive with solid fill">
            <a:extLst>
              <a:ext uri="{FF2B5EF4-FFF2-40B4-BE49-F238E27FC236}">
                <a16:creationId xmlns:a16="http://schemas.microsoft.com/office/drawing/2014/main" id="{21BDC28B-0D0D-4F7F-0542-F5974BFDA60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66046" y="4030469"/>
            <a:ext cx="720000" cy="720000"/>
          </a:xfrm>
          <a:prstGeom prst="rect">
            <a:avLst/>
          </a:prstGeom>
        </p:spPr>
      </p:pic>
      <p:pic>
        <p:nvPicPr>
          <p:cNvPr id="16" name="Graphic 15" descr="Artificial Intelligence with solid fill">
            <a:extLst>
              <a:ext uri="{FF2B5EF4-FFF2-40B4-BE49-F238E27FC236}">
                <a16:creationId xmlns:a16="http://schemas.microsoft.com/office/drawing/2014/main" id="{1FF24B9F-D7AF-B3C0-EB9D-273D213E57D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69765" y="4045507"/>
            <a:ext cx="720000" cy="720000"/>
          </a:xfrm>
          <a:prstGeom prst="rect">
            <a:avLst/>
          </a:prstGeom>
        </p:spPr>
      </p:pic>
      <p:cxnSp>
        <p:nvCxnSpPr>
          <p:cNvPr id="18" name="Straight Arrow Connector 17">
            <a:extLst>
              <a:ext uri="{FF2B5EF4-FFF2-40B4-BE49-F238E27FC236}">
                <a16:creationId xmlns:a16="http://schemas.microsoft.com/office/drawing/2014/main" id="{935170BF-FCF8-1876-A6F7-A5E3474153A0}"/>
              </a:ext>
            </a:extLst>
          </p:cNvPr>
          <p:cNvCxnSpPr>
            <a:cxnSpLocks/>
            <a:endCxn id="14" idx="1"/>
          </p:cNvCxnSpPr>
          <p:nvPr/>
        </p:nvCxnSpPr>
        <p:spPr>
          <a:xfrm>
            <a:off x="7889765" y="4390469"/>
            <a:ext cx="207628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FC267F72-115D-1547-3ACC-1D98896275AE}"/>
              </a:ext>
            </a:extLst>
          </p:cNvPr>
          <p:cNvCxnSpPr>
            <a:cxnSpLocks/>
            <a:stCxn id="14" idx="2"/>
            <a:endCxn id="12" idx="3"/>
          </p:cNvCxnSpPr>
          <p:nvPr/>
        </p:nvCxnSpPr>
        <p:spPr>
          <a:xfrm rot="5400000">
            <a:off x="9399256" y="4626619"/>
            <a:ext cx="802941" cy="105064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19">
            <a:extLst>
              <a:ext uri="{FF2B5EF4-FFF2-40B4-BE49-F238E27FC236}">
                <a16:creationId xmlns:a16="http://schemas.microsoft.com/office/drawing/2014/main" id="{9A97919B-9FF2-B780-5991-C352BDB8CA7D}"/>
              </a:ext>
            </a:extLst>
          </p:cNvPr>
          <p:cNvCxnSpPr>
            <a:cxnSpLocks/>
            <a:stCxn id="12" idx="1"/>
            <a:endCxn id="16" idx="2"/>
          </p:cNvCxnSpPr>
          <p:nvPr/>
        </p:nvCxnSpPr>
        <p:spPr>
          <a:xfrm rot="10800000">
            <a:off x="7529765" y="4765508"/>
            <a:ext cx="1025640" cy="78790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627EEF5B-4D80-750E-BBD8-C5A56291BADC}"/>
              </a:ext>
            </a:extLst>
          </p:cNvPr>
          <p:cNvSpPr txBox="1"/>
          <p:nvPr/>
        </p:nvSpPr>
        <p:spPr>
          <a:xfrm>
            <a:off x="5942514" y="4211510"/>
            <a:ext cx="1255215" cy="369332"/>
          </a:xfrm>
          <a:prstGeom prst="rect">
            <a:avLst/>
          </a:prstGeom>
          <a:noFill/>
        </p:spPr>
        <p:txBody>
          <a:bodyPr wrap="none" rtlCol="0">
            <a:spAutoFit/>
          </a:bodyPr>
          <a:lstStyle/>
          <a:p>
            <a:pPr algn="r"/>
            <a:r>
              <a:rPr lang="en-GB" dirty="0"/>
              <a:t>AI systems</a:t>
            </a:r>
            <a:endParaRPr lang="en-SE" dirty="0"/>
          </a:p>
        </p:txBody>
      </p:sp>
      <p:sp>
        <p:nvSpPr>
          <p:cNvPr id="27" name="TextBox 26">
            <a:extLst>
              <a:ext uri="{FF2B5EF4-FFF2-40B4-BE49-F238E27FC236}">
                <a16:creationId xmlns:a16="http://schemas.microsoft.com/office/drawing/2014/main" id="{29347306-46F3-0B29-416B-4784B91FD8E7}"/>
              </a:ext>
            </a:extLst>
          </p:cNvPr>
          <p:cNvSpPr txBox="1"/>
          <p:nvPr/>
        </p:nvSpPr>
        <p:spPr>
          <a:xfrm>
            <a:off x="10726192" y="4211510"/>
            <a:ext cx="784189" cy="369332"/>
          </a:xfrm>
          <a:prstGeom prst="rect">
            <a:avLst/>
          </a:prstGeom>
          <a:noFill/>
        </p:spPr>
        <p:txBody>
          <a:bodyPr wrap="none" rtlCol="0">
            <a:spAutoFit/>
          </a:bodyPr>
          <a:lstStyle/>
          <a:p>
            <a:r>
              <a:rPr lang="en-GB" dirty="0"/>
              <a:t>crises</a:t>
            </a:r>
            <a:endParaRPr lang="en-SE" dirty="0"/>
          </a:p>
        </p:txBody>
      </p:sp>
      <p:sp>
        <p:nvSpPr>
          <p:cNvPr id="28" name="TextBox 27">
            <a:extLst>
              <a:ext uri="{FF2B5EF4-FFF2-40B4-BE49-F238E27FC236}">
                <a16:creationId xmlns:a16="http://schemas.microsoft.com/office/drawing/2014/main" id="{CFF14C8B-D820-41B2-498B-A601484E50D4}"/>
              </a:ext>
            </a:extLst>
          </p:cNvPr>
          <p:cNvSpPr txBox="1"/>
          <p:nvPr/>
        </p:nvSpPr>
        <p:spPr>
          <a:xfrm>
            <a:off x="8030383" y="5901626"/>
            <a:ext cx="1795043" cy="369332"/>
          </a:xfrm>
          <a:prstGeom prst="rect">
            <a:avLst/>
          </a:prstGeom>
          <a:noFill/>
        </p:spPr>
        <p:txBody>
          <a:bodyPr wrap="none" rtlCol="0">
            <a:spAutoFit/>
          </a:bodyPr>
          <a:lstStyle/>
          <a:p>
            <a:pPr algn="ctr"/>
            <a:r>
              <a:rPr lang="en-GB" dirty="0"/>
              <a:t>new regulations</a:t>
            </a:r>
            <a:endParaRPr lang="en-SE" dirty="0"/>
          </a:p>
        </p:txBody>
      </p:sp>
    </p:spTree>
    <p:extLst>
      <p:ext uri="{BB962C8B-B14F-4D97-AF65-F5344CB8AC3E}">
        <p14:creationId xmlns:p14="http://schemas.microsoft.com/office/powerpoint/2010/main" val="18210119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26" grpId="0"/>
      <p:bldP spid="27"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E4EA-71A9-79D6-E7EE-D87640B1F0C0}"/>
              </a:ext>
            </a:extLst>
          </p:cNvPr>
          <p:cNvSpPr>
            <a:spLocks noGrp="1"/>
          </p:cNvSpPr>
          <p:nvPr>
            <p:ph type="title"/>
          </p:nvPr>
        </p:nvSpPr>
        <p:spPr/>
        <p:txBody>
          <a:bodyPr/>
          <a:lstStyle/>
          <a:p>
            <a:r>
              <a:rPr lang="en-GB" dirty="0"/>
              <a:t>Lesson Learned</a:t>
            </a:r>
            <a:endParaRPr lang="en-SE" dirty="0"/>
          </a:p>
        </p:txBody>
      </p:sp>
      <p:sp>
        <p:nvSpPr>
          <p:cNvPr id="4" name="Date Placeholder 3">
            <a:extLst>
              <a:ext uri="{FF2B5EF4-FFF2-40B4-BE49-F238E27FC236}">
                <a16:creationId xmlns:a16="http://schemas.microsoft.com/office/drawing/2014/main" id="{B5D462A6-CE4B-DF4C-93F1-27CA9A90F564}"/>
              </a:ext>
            </a:extLst>
          </p:cNvPr>
          <p:cNvSpPr>
            <a:spLocks noGrp="1"/>
          </p:cNvSpPr>
          <p:nvPr>
            <p:ph type="dt" sz="half" idx="10"/>
          </p:nvPr>
        </p:nvSpPr>
        <p:spPr/>
        <p:txBody>
          <a:bodyPr/>
          <a:lstStyle/>
          <a:p>
            <a:fld id="{7D4C7CFC-0D51-4D10-BD17-755824AADAEC}" type="datetime1">
              <a:rPr lang="de-DE" smtClean="0"/>
              <a:t>11.06.2025</a:t>
            </a:fld>
            <a:endParaRPr lang="en-SE"/>
          </a:p>
        </p:txBody>
      </p:sp>
      <p:sp>
        <p:nvSpPr>
          <p:cNvPr id="5" name="Footer Placeholder 4">
            <a:extLst>
              <a:ext uri="{FF2B5EF4-FFF2-40B4-BE49-F238E27FC236}">
                <a16:creationId xmlns:a16="http://schemas.microsoft.com/office/drawing/2014/main" id="{77A5FC52-026D-BD41-5310-FE0B8F55E2C7}"/>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74E2D998-F249-020D-471F-633B2E21B7A0}"/>
              </a:ext>
            </a:extLst>
          </p:cNvPr>
          <p:cNvSpPr>
            <a:spLocks noGrp="1"/>
          </p:cNvSpPr>
          <p:nvPr>
            <p:ph type="sldNum" sz="quarter" idx="12"/>
          </p:nvPr>
        </p:nvSpPr>
        <p:spPr/>
        <p:txBody>
          <a:bodyPr/>
          <a:lstStyle/>
          <a:p>
            <a:fld id="{5DE25AE5-FEAD-441B-BB85-3E3BABBF875D}" type="slidenum">
              <a:rPr lang="en-SE" smtClean="0"/>
              <a:t>9</a:t>
            </a:fld>
            <a:endParaRPr lang="en-SE"/>
          </a:p>
        </p:txBody>
      </p:sp>
      <p:grpSp>
        <p:nvGrpSpPr>
          <p:cNvPr id="3" name="Group 2">
            <a:extLst>
              <a:ext uri="{FF2B5EF4-FFF2-40B4-BE49-F238E27FC236}">
                <a16:creationId xmlns:a16="http://schemas.microsoft.com/office/drawing/2014/main" id="{A1F066D0-F446-F793-020E-6FDBE0E71FC7}"/>
              </a:ext>
            </a:extLst>
          </p:cNvPr>
          <p:cNvGrpSpPr/>
          <p:nvPr/>
        </p:nvGrpSpPr>
        <p:grpSpPr>
          <a:xfrm>
            <a:off x="838200" y="1816100"/>
            <a:ext cx="9958995" cy="914400"/>
            <a:chOff x="838200" y="1816100"/>
            <a:chExt cx="9958995" cy="914400"/>
          </a:xfrm>
        </p:grpSpPr>
        <p:pic>
          <p:nvPicPr>
            <p:cNvPr id="7" name="Graphic 6" descr="Artificial Intelligence with solid fill">
              <a:extLst>
                <a:ext uri="{FF2B5EF4-FFF2-40B4-BE49-F238E27FC236}">
                  <a16:creationId xmlns:a16="http://schemas.microsoft.com/office/drawing/2014/main" id="{C70315AC-B06C-1B3A-A380-00CF9D33F7F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1816100"/>
              <a:ext cx="914400" cy="914400"/>
            </a:xfrm>
            <a:prstGeom prst="rect">
              <a:avLst/>
            </a:prstGeom>
          </p:spPr>
        </p:pic>
        <p:sp>
          <p:nvSpPr>
            <p:cNvPr id="8" name="TextBox 7">
              <a:extLst>
                <a:ext uri="{FF2B5EF4-FFF2-40B4-BE49-F238E27FC236}">
                  <a16:creationId xmlns:a16="http://schemas.microsoft.com/office/drawing/2014/main" id="{E0456560-7EC4-23A0-1D3E-C042EBA19F8C}"/>
                </a:ext>
              </a:extLst>
            </p:cNvPr>
            <p:cNvSpPr txBox="1"/>
            <p:nvPr/>
          </p:nvSpPr>
          <p:spPr>
            <a:xfrm>
              <a:off x="1752600" y="1950134"/>
              <a:ext cx="9044595" cy="646331"/>
            </a:xfrm>
            <a:prstGeom prst="rect">
              <a:avLst/>
            </a:prstGeom>
            <a:noFill/>
          </p:spPr>
          <p:txBody>
            <a:bodyPr wrap="square" rtlCol="0">
              <a:spAutoFit/>
            </a:bodyPr>
            <a:lstStyle/>
            <a:p>
              <a:r>
                <a:rPr lang="en-GB" dirty="0"/>
                <a:t>Systems including artificial intelligence (AI) </a:t>
              </a:r>
              <a:r>
                <a:rPr lang="en-GB" b="1" dirty="0"/>
                <a:t>are not traditional software </a:t>
              </a:r>
              <a:r>
                <a:rPr lang="en-GB" dirty="0"/>
                <a:t>and traditional requirements engineering techniques may not apply to them.</a:t>
              </a:r>
              <a:endParaRPr lang="en-SE" dirty="0"/>
            </a:p>
          </p:txBody>
        </p:sp>
      </p:grpSp>
      <p:grpSp>
        <p:nvGrpSpPr>
          <p:cNvPr id="13" name="Group 12">
            <a:extLst>
              <a:ext uri="{FF2B5EF4-FFF2-40B4-BE49-F238E27FC236}">
                <a16:creationId xmlns:a16="http://schemas.microsoft.com/office/drawing/2014/main" id="{0BF79E2D-A75F-9B7A-6AD3-AA74858C32A6}"/>
              </a:ext>
            </a:extLst>
          </p:cNvPr>
          <p:cNvGrpSpPr/>
          <p:nvPr/>
        </p:nvGrpSpPr>
        <p:grpSpPr>
          <a:xfrm>
            <a:off x="838200" y="3945279"/>
            <a:ext cx="10198100" cy="914400"/>
            <a:chOff x="838200" y="2864534"/>
            <a:chExt cx="10198100" cy="914400"/>
          </a:xfrm>
        </p:grpSpPr>
        <p:pic>
          <p:nvPicPr>
            <p:cNvPr id="9" name="Graphic 8" descr="Pyramid with levels with solid fill">
              <a:extLst>
                <a:ext uri="{FF2B5EF4-FFF2-40B4-BE49-F238E27FC236}">
                  <a16:creationId xmlns:a16="http://schemas.microsoft.com/office/drawing/2014/main" id="{82FB686A-234B-E72E-CD99-5E82AD93DD9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838200" y="2864534"/>
              <a:ext cx="914400" cy="914400"/>
            </a:xfrm>
            <a:prstGeom prst="rect">
              <a:avLst/>
            </a:prstGeom>
          </p:spPr>
        </p:pic>
        <p:sp>
          <p:nvSpPr>
            <p:cNvPr id="10" name="TextBox 9">
              <a:extLst>
                <a:ext uri="{FF2B5EF4-FFF2-40B4-BE49-F238E27FC236}">
                  <a16:creationId xmlns:a16="http://schemas.microsoft.com/office/drawing/2014/main" id="{5EE740D0-52B1-691A-0066-AE0380B1F6A5}"/>
                </a:ext>
              </a:extLst>
            </p:cNvPr>
            <p:cNvSpPr txBox="1"/>
            <p:nvPr/>
          </p:nvSpPr>
          <p:spPr>
            <a:xfrm>
              <a:off x="1752600" y="2998568"/>
              <a:ext cx="9283700" cy="646331"/>
            </a:xfrm>
            <a:prstGeom prst="rect">
              <a:avLst/>
            </a:prstGeom>
            <a:noFill/>
          </p:spPr>
          <p:txBody>
            <a:bodyPr wrap="square" rtlCol="0">
              <a:spAutoFit/>
            </a:bodyPr>
            <a:lstStyle/>
            <a:p>
              <a:r>
                <a:rPr lang="en-GB" dirty="0"/>
                <a:t>AI is a solution, so </a:t>
              </a:r>
              <a:r>
                <a:rPr lang="en-GB" b="1" dirty="0"/>
                <a:t>it does not affect RE directly</a:t>
              </a:r>
              <a:r>
                <a:rPr lang="en-GB" dirty="0"/>
                <a:t>. However, when integrating AI into a system, this component will imply specific </a:t>
              </a:r>
              <a:r>
                <a:rPr lang="en-GB" b="1" dirty="0"/>
                <a:t>requirements on its respective level of abstraction</a:t>
              </a:r>
              <a:r>
                <a:rPr lang="en-GB" dirty="0"/>
                <a:t>.</a:t>
              </a:r>
              <a:endParaRPr lang="en-SE" dirty="0"/>
            </a:p>
          </p:txBody>
        </p:sp>
      </p:grpSp>
      <p:grpSp>
        <p:nvGrpSpPr>
          <p:cNvPr id="14" name="Group 13">
            <a:extLst>
              <a:ext uri="{FF2B5EF4-FFF2-40B4-BE49-F238E27FC236}">
                <a16:creationId xmlns:a16="http://schemas.microsoft.com/office/drawing/2014/main" id="{AD707BFE-0290-B235-0DF4-C55822538DAD}"/>
              </a:ext>
            </a:extLst>
          </p:cNvPr>
          <p:cNvGrpSpPr/>
          <p:nvPr/>
        </p:nvGrpSpPr>
        <p:grpSpPr>
          <a:xfrm>
            <a:off x="838200" y="2905467"/>
            <a:ext cx="10198100" cy="914400"/>
            <a:chOff x="838200" y="4047002"/>
            <a:chExt cx="10198100" cy="914400"/>
          </a:xfrm>
        </p:grpSpPr>
        <p:pic>
          <p:nvPicPr>
            <p:cNvPr id="11" name="Graphic 10" descr="Clipboard Mixed with solid fill">
              <a:extLst>
                <a:ext uri="{FF2B5EF4-FFF2-40B4-BE49-F238E27FC236}">
                  <a16:creationId xmlns:a16="http://schemas.microsoft.com/office/drawing/2014/main" id="{75615B70-FD10-74A1-A5E9-56548EF621FB}"/>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838200" y="4047002"/>
              <a:ext cx="914400" cy="914400"/>
            </a:xfrm>
            <a:prstGeom prst="rect">
              <a:avLst/>
            </a:prstGeom>
          </p:spPr>
        </p:pic>
        <p:sp>
          <p:nvSpPr>
            <p:cNvPr id="12" name="TextBox 11">
              <a:extLst>
                <a:ext uri="{FF2B5EF4-FFF2-40B4-BE49-F238E27FC236}">
                  <a16:creationId xmlns:a16="http://schemas.microsoft.com/office/drawing/2014/main" id="{E5145B4A-C5E3-7F3E-79E9-6757C4F21BBE}"/>
                </a:ext>
              </a:extLst>
            </p:cNvPr>
            <p:cNvSpPr txBox="1"/>
            <p:nvPr/>
          </p:nvSpPr>
          <p:spPr>
            <a:xfrm>
              <a:off x="1752600" y="4181037"/>
              <a:ext cx="9283700" cy="646331"/>
            </a:xfrm>
            <a:prstGeom prst="rect">
              <a:avLst/>
            </a:prstGeom>
            <a:noFill/>
          </p:spPr>
          <p:txBody>
            <a:bodyPr wrap="square" rtlCol="0">
              <a:spAutoFit/>
            </a:bodyPr>
            <a:lstStyle/>
            <a:p>
              <a:r>
                <a:rPr lang="en-GB" dirty="0"/>
                <a:t>Quality requirements can be </a:t>
              </a:r>
              <a:r>
                <a:rPr lang="en-GB" b="1" dirty="0"/>
                <a:t>defined, prioritized, and evaluated differently </a:t>
              </a:r>
              <a:r>
                <a:rPr lang="en-GB" dirty="0"/>
                <a:t>in AI systems compared to traditional systems.</a:t>
              </a:r>
              <a:endParaRPr lang="en-SE" dirty="0"/>
            </a:p>
          </p:txBody>
        </p:sp>
      </p:grpSp>
    </p:spTree>
    <p:extLst>
      <p:ext uri="{BB962C8B-B14F-4D97-AF65-F5344CB8AC3E}">
        <p14:creationId xmlns:p14="http://schemas.microsoft.com/office/powerpoint/2010/main" val="751018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med" p14:dur="700">
        <p159:morph option="byObject"/>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223</TotalTime>
  <Words>1066</Words>
  <Application>Microsoft Office PowerPoint</Application>
  <PresentationFormat>Widescreen</PresentationFormat>
  <Paragraphs>139</Paragraphs>
  <Slides>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STIX-Regular</vt:lpstr>
      <vt:lpstr>Office Theme</vt:lpstr>
      <vt:lpstr>Requirements Engineering</vt:lpstr>
      <vt:lpstr>Goal</vt:lpstr>
      <vt:lpstr>AI Systems</vt:lpstr>
      <vt:lpstr>Requirements Engineering for AI  systems (RE4AI) and Machine Learning (RE4ML)</vt:lpstr>
      <vt:lpstr>RE4AI Research: Prioritization of Software Qualities</vt:lpstr>
      <vt:lpstr>RE4AI Research: Quality Meta-Model</vt:lpstr>
      <vt:lpstr>RE4AI Research: Data Quality</vt:lpstr>
      <vt:lpstr>Misconceptions of RE4AI</vt:lpstr>
      <vt:lpstr>Lesson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Frattini</dc:creator>
  <cp:lastModifiedBy>Julian Frattini</cp:lastModifiedBy>
  <cp:revision>12</cp:revision>
  <dcterms:created xsi:type="dcterms:W3CDTF">2025-06-09T07:51:47Z</dcterms:created>
  <dcterms:modified xsi:type="dcterms:W3CDTF">2025-06-11T10:39:48Z</dcterms:modified>
</cp:coreProperties>
</file>