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63" r:id="rId5"/>
    <p:sldId id="257" r:id="rId6"/>
    <p:sldId id="264" r:id="rId7"/>
    <p:sldId id="265" r:id="rId8"/>
    <p:sldId id="266" r:id="rId9"/>
    <p:sldId id="275" r:id="rId10"/>
    <p:sldId id="267" r:id="rId11"/>
    <p:sldId id="268" r:id="rId12"/>
    <p:sldId id="269" r:id="rId13"/>
    <p:sldId id="303" r:id="rId14"/>
    <p:sldId id="270" r:id="rId15"/>
    <p:sldId id="276" r:id="rId16"/>
    <p:sldId id="271" r:id="rId17"/>
    <p:sldId id="277" r:id="rId18"/>
    <p:sldId id="278" r:id="rId19"/>
    <p:sldId id="279" r:id="rId20"/>
    <p:sldId id="273" r:id="rId21"/>
    <p:sldId id="299" r:id="rId22"/>
    <p:sldId id="274" r:id="rId23"/>
    <p:sldId id="280" r:id="rId24"/>
    <p:sldId id="282" r:id="rId25"/>
    <p:sldId id="281" r:id="rId26"/>
    <p:sldId id="283" r:id="rId27"/>
    <p:sldId id="284" r:id="rId28"/>
    <p:sldId id="285" r:id="rId29"/>
    <p:sldId id="286" r:id="rId30"/>
    <p:sldId id="287" r:id="rId31"/>
    <p:sldId id="300" r:id="rId32"/>
    <p:sldId id="301" r:id="rId33"/>
    <p:sldId id="288" r:id="rId34"/>
    <p:sldId id="289" r:id="rId35"/>
    <p:sldId id="291" r:id="rId36"/>
    <p:sldId id="304" r:id="rId37"/>
    <p:sldId id="305" r:id="rId38"/>
    <p:sldId id="290" r:id="rId39"/>
    <p:sldId id="292" r:id="rId40"/>
    <p:sldId id="293" r:id="rId41"/>
    <p:sldId id="294" r:id="rId42"/>
    <p:sldId id="295" r:id="rId43"/>
    <p:sldId id="296" r:id="rId44"/>
    <p:sldId id="297" r:id="rId45"/>
    <p:sldId id="306" r:id="rId46"/>
    <p:sldId id="262" r:id="rId47"/>
  </p:sldIdLst>
  <p:sldSz cx="12192000" cy="6858000"/>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551" userDrawn="1">
          <p15:clr>
            <a:srgbClr val="A4A3A4"/>
          </p15:clr>
        </p15:guide>
        <p15:guide id="3" orient="horz" pos="12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4151"/>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10" autoAdjust="0"/>
    <p:restoredTop sz="75503" autoAdjust="0"/>
  </p:normalViewPr>
  <p:slideViewPr>
    <p:cSldViewPr snapToGrid="0" snapToObjects="1">
      <p:cViewPr varScale="1">
        <p:scale>
          <a:sx n="112" d="100"/>
          <a:sy n="112" d="100"/>
        </p:scale>
        <p:origin x="108" y="330"/>
      </p:cViewPr>
      <p:guideLst>
        <p:guide orient="horz" pos="799"/>
        <p:guide pos="551"/>
        <p:guide orient="horz" pos="123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36E1794-CEB5-CF46-A2EB-139DCCF7D8DD}" type="datetimeFigureOut">
              <a:rPr lang="sv-SE" smtClean="0"/>
              <a:t>2024-01-22</a:t>
            </a:fld>
            <a:endParaRPr lang="sv-SE"/>
          </a:p>
        </p:txBody>
      </p:sp>
      <p:sp>
        <p:nvSpPr>
          <p:cNvPr id="4" name="Platshållare för bildobjekt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r>
              <a:rPr lang="sv-SE"/>
              <a:t>Redigera format för bakgrundstext
Nivå två
Nivå tre
Nivå fyra
Nivå fem</a:t>
            </a:r>
          </a:p>
        </p:txBody>
      </p:sp>
      <p:sp>
        <p:nvSpPr>
          <p:cNvPr id="6" name="Platshållare för sidfo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9A2B6684-26E0-AB47-AC60-7089FA743B64}" type="slidenum">
              <a:rPr lang="sv-SE" smtClean="0"/>
              <a:t>‹#›</a:t>
            </a:fld>
            <a:endParaRPr lang="sv-SE"/>
          </a:p>
        </p:txBody>
      </p:sp>
    </p:spTree>
    <p:extLst>
      <p:ext uri="{BB962C8B-B14F-4D97-AF65-F5344CB8AC3E}">
        <p14:creationId xmlns:p14="http://schemas.microsoft.com/office/powerpoint/2010/main" val="180018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A2B6684-26E0-AB47-AC60-7089FA743B64}" type="slidenum">
              <a:rPr lang="sv-SE" smtClean="0"/>
              <a:t>1</a:t>
            </a:fld>
            <a:endParaRPr lang="sv-SE"/>
          </a:p>
        </p:txBody>
      </p:sp>
    </p:spTree>
    <p:extLst>
      <p:ext uri="{BB962C8B-B14F-4D97-AF65-F5344CB8AC3E}">
        <p14:creationId xmlns:p14="http://schemas.microsoft.com/office/powerpoint/2010/main" val="2950259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11</a:t>
            </a:fld>
            <a:endParaRPr lang="sv-SE"/>
          </a:p>
        </p:txBody>
      </p:sp>
    </p:spTree>
    <p:extLst>
      <p:ext uri="{BB962C8B-B14F-4D97-AF65-F5344CB8AC3E}">
        <p14:creationId xmlns:p14="http://schemas.microsoft.com/office/powerpoint/2010/main" val="358636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Consider a potential defect: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An underspecified requirement might be caused by a lack of communication (the requirements author assumed it was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requirement results in a suboptimal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Which produces a faulty implementation (which might be compliant to the requirements artifact, but not to the actual 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test cases mislead that the system is doing fine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But in the end an unsatisfying product is deployed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The cost of removing a defect from each type of artifact increases the further it progresses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requirements artifact is a matter of rewriting some sentences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product is a matter of redoing the whole development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cost of removing defects from artifacts scales approximately by factor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That means: most defects are easiest to fix in the requirements engineering phase</a:t>
            </a:r>
          </a:p>
        </p:txBody>
      </p:sp>
      <p:sp>
        <p:nvSpPr>
          <p:cNvPr id="4" name="Slide Number Placeholder 3"/>
          <p:cNvSpPr>
            <a:spLocks noGrp="1"/>
          </p:cNvSpPr>
          <p:nvPr>
            <p:ph type="sldNum" sz="quarter" idx="5"/>
          </p:nvPr>
        </p:nvSpPr>
        <p:spPr/>
        <p:txBody>
          <a:bodyPr/>
          <a:lstStyle/>
          <a:p>
            <a:fld id="{9A2B6684-26E0-AB47-AC60-7089FA743B64}" type="slidenum">
              <a:rPr lang="sv-SE" smtClean="0"/>
              <a:t>12</a:t>
            </a:fld>
            <a:endParaRPr lang="sv-SE"/>
          </a:p>
        </p:txBody>
      </p:sp>
    </p:spTree>
    <p:extLst>
      <p:ext uri="{BB962C8B-B14F-4D97-AF65-F5344CB8AC3E}">
        <p14:creationId xmlns:p14="http://schemas.microsoft.com/office/powerpoint/2010/main" val="1389086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grasp another dimension of the importance of requirements, understand the problem- vs. solution space.</a:t>
            </a:r>
          </a:p>
          <a:p>
            <a:endParaRPr lang="en-US" noProof="0" dirty="0"/>
          </a:p>
          <a:p>
            <a:r>
              <a:rPr lang="en-US" dirty="0"/>
              <a:t>A ”space” in this sense describes a set of statements. We differentiate the following two spaces:</a:t>
            </a:r>
          </a:p>
          <a:p>
            <a:pPr marL="171450" indent="-171450">
              <a:buFont typeface="Arial" panose="020B0604020202020204" pitchFamily="34" charset="0"/>
              <a:buChar char="•"/>
            </a:pPr>
            <a:r>
              <a:rPr lang="en-US" b="1" dirty="0"/>
              <a:t>Problem-space</a:t>
            </a:r>
            <a:r>
              <a:rPr lang="en-US" dirty="0"/>
              <a:t>: identifies the context (why?) and requirements (what?) of a system</a:t>
            </a:r>
          </a:p>
          <a:p>
            <a:pPr marL="171450" indent="-171450">
              <a:buFont typeface="Arial" panose="020B0604020202020204" pitchFamily="34" charset="0"/>
              <a:buChar char="•"/>
            </a:pPr>
            <a:r>
              <a:rPr lang="en-US" b="1" dirty="0"/>
              <a:t>Solution-space</a:t>
            </a:r>
            <a:r>
              <a:rPr lang="en-US" dirty="0"/>
              <a:t>: identifies the solution concept and realization (how?) of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another way of grouping the previously mentioned levels of abstraction.</a:t>
            </a:r>
          </a:p>
        </p:txBody>
      </p:sp>
      <p:sp>
        <p:nvSpPr>
          <p:cNvPr id="4" name="Slide Number Placeholder 3"/>
          <p:cNvSpPr>
            <a:spLocks noGrp="1"/>
          </p:cNvSpPr>
          <p:nvPr>
            <p:ph type="sldNum" sz="quarter" idx="5"/>
          </p:nvPr>
        </p:nvSpPr>
        <p:spPr/>
        <p:txBody>
          <a:bodyPr/>
          <a:lstStyle/>
          <a:p>
            <a:fld id="{9A2B6684-26E0-AB47-AC60-7089FA743B64}" type="slidenum">
              <a:rPr lang="sv-SE" smtClean="0"/>
              <a:t>13</a:t>
            </a:fld>
            <a:endParaRPr lang="sv-SE"/>
          </a:p>
        </p:txBody>
      </p:sp>
    </p:spTree>
    <p:extLst>
      <p:ext uri="{BB962C8B-B14F-4D97-AF65-F5344CB8AC3E}">
        <p14:creationId xmlns:p14="http://schemas.microsoft.com/office/powerpoint/2010/main" val="393752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14</a:t>
            </a:fld>
            <a:endParaRPr lang="sv-SE"/>
          </a:p>
        </p:txBody>
      </p:sp>
    </p:spTree>
    <p:extLst>
      <p:ext uri="{BB962C8B-B14F-4D97-AF65-F5344CB8AC3E}">
        <p14:creationId xmlns:p14="http://schemas.microsoft.com/office/powerpoint/2010/main" val="1068460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is the distinction between problem- and solution-space so important?</a:t>
            </a:r>
          </a:p>
          <a:p>
            <a:pPr marL="171450" indent="-171450">
              <a:buFont typeface="Arial" panose="020B0604020202020204" pitchFamily="34" charset="0"/>
              <a:buChar char="•"/>
            </a:pPr>
            <a:r>
              <a:rPr lang="en-US" noProof="0" dirty="0"/>
              <a:t>A solution-space statement in itself might seem harmless</a:t>
            </a:r>
          </a:p>
          <a:p>
            <a:pPr marL="171450" indent="-171450">
              <a:buFont typeface="Arial" panose="020B0604020202020204" pitchFamily="34" charset="0"/>
              <a:buChar char="•"/>
            </a:pPr>
            <a:r>
              <a:rPr lang="en-US" noProof="0" dirty="0"/>
              <a:t>But every solution is connected to a problem, and</a:t>
            </a:r>
          </a:p>
          <a:p>
            <a:pPr marL="171450" indent="-171450">
              <a:buFont typeface="Arial" panose="020B0604020202020204" pitchFamily="34" charset="0"/>
              <a:buChar char="•"/>
            </a:pPr>
            <a:r>
              <a:rPr lang="en-US" noProof="0" dirty="0"/>
              <a:t>One problem can have several solutions</a:t>
            </a:r>
          </a:p>
          <a:p>
            <a:pPr marL="0" indent="0">
              <a:buFont typeface="Arial" panose="020B0604020202020204" pitchFamily="34" charset="0"/>
              <a:buNone/>
            </a:pPr>
            <a:r>
              <a:rPr lang="en-US" dirty="0"/>
              <a:t>You cannot find the optimal solution if you do not know the problem</a:t>
            </a:r>
          </a:p>
        </p:txBody>
      </p:sp>
      <p:sp>
        <p:nvSpPr>
          <p:cNvPr id="4" name="Slide Number Placeholder 3"/>
          <p:cNvSpPr>
            <a:spLocks noGrp="1"/>
          </p:cNvSpPr>
          <p:nvPr>
            <p:ph type="sldNum" sz="quarter" idx="5"/>
          </p:nvPr>
        </p:nvSpPr>
        <p:spPr/>
        <p:txBody>
          <a:bodyPr/>
          <a:lstStyle/>
          <a:p>
            <a:fld id="{9A2B6684-26E0-AB47-AC60-7089FA743B64}" type="slidenum">
              <a:rPr lang="sv-SE" smtClean="0"/>
              <a:t>15</a:t>
            </a:fld>
            <a:endParaRPr lang="sv-SE"/>
          </a:p>
        </p:txBody>
      </p:sp>
    </p:spTree>
    <p:extLst>
      <p:ext uri="{BB962C8B-B14F-4D97-AF65-F5344CB8AC3E}">
        <p14:creationId xmlns:p14="http://schemas.microsoft.com/office/powerpoint/2010/main" val="108594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It should be clear: having requirements specified is desirable.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Challenge: those requirements must be free of defects,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Otherwise: scaling cost for removing defects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(not having requirements at all is a defect in itself)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Approach: incrementally elicit and refine requirements -&gt; purpose of requirements engineering</a:t>
            </a:r>
          </a:p>
        </p:txBody>
      </p:sp>
      <p:sp>
        <p:nvSpPr>
          <p:cNvPr id="4" name="Slide Number Placeholder 3"/>
          <p:cNvSpPr>
            <a:spLocks noGrp="1"/>
          </p:cNvSpPr>
          <p:nvPr>
            <p:ph type="sldNum" sz="quarter" idx="5"/>
          </p:nvPr>
        </p:nvSpPr>
        <p:spPr/>
        <p:txBody>
          <a:bodyPr/>
          <a:lstStyle/>
          <a:p>
            <a:fld id="{9A2B6684-26E0-AB47-AC60-7089FA743B64}" type="slidenum">
              <a:rPr lang="sv-SE" smtClean="0"/>
              <a:t>18</a:t>
            </a:fld>
            <a:endParaRPr lang="sv-SE"/>
          </a:p>
        </p:txBody>
      </p:sp>
    </p:spTree>
    <p:extLst>
      <p:ext uri="{BB962C8B-B14F-4D97-AF65-F5344CB8AC3E}">
        <p14:creationId xmlns:p14="http://schemas.microsoft.com/office/powerpoint/2010/main" val="835831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Four techniques to discuss today</a:t>
            </a:r>
          </a:p>
          <a:p>
            <a:pPr marL="171450" indent="-171450">
              <a:buFont typeface="Arial" panose="020B0604020202020204" pitchFamily="34" charset="0"/>
              <a:buChar char="•"/>
            </a:pPr>
            <a:r>
              <a:rPr lang="en-US" dirty="0"/>
              <a:t>These techniques are a selection</a:t>
            </a:r>
          </a:p>
          <a:p>
            <a:pPr marL="171450" indent="-171450">
              <a:buFont typeface="Arial" panose="020B0604020202020204" pitchFamily="34" charset="0"/>
              <a:buChar char="•"/>
            </a:pPr>
            <a:r>
              <a:rPr lang="en-US" dirty="0"/>
              <a:t>But they are the backbone for a requirements engineering approach</a:t>
            </a:r>
          </a:p>
          <a:p>
            <a:pPr marL="0" indent="0">
              <a:buFont typeface="+mj-lt"/>
              <a:buNone/>
            </a:pPr>
            <a:endParaRPr lang="en-US" dirty="0"/>
          </a:p>
          <a:p>
            <a:pPr marL="228600" indent="-228600">
              <a:buFont typeface="+mj-lt"/>
              <a:buAutoNum type="arabicPeriod"/>
            </a:pPr>
            <a:r>
              <a:rPr lang="en-US" dirty="0"/>
              <a:t>Stakeholder identification: who contributes relevant requirements?</a:t>
            </a:r>
          </a:p>
          <a:p>
            <a:pPr marL="228600" indent="-228600">
              <a:buFont typeface="+mj-lt"/>
              <a:buAutoNum type="arabicPeriod"/>
            </a:pPr>
            <a:r>
              <a:rPr lang="en-US" dirty="0"/>
              <a:t>Goal modeling: what is their expected outcome?</a:t>
            </a:r>
          </a:p>
          <a:p>
            <a:pPr marL="228600" indent="-228600">
              <a:buFont typeface="+mj-lt"/>
              <a:buAutoNum type="arabicPeriod"/>
            </a:pPr>
            <a:r>
              <a:rPr lang="en-US" dirty="0"/>
              <a:t>System vision: what is in scope of the system?</a:t>
            </a:r>
          </a:p>
          <a:p>
            <a:pPr marL="228600" indent="-228600">
              <a:buFont typeface="+mj-lt"/>
              <a:buAutoNum type="arabicPeriod"/>
            </a:pPr>
            <a:r>
              <a:rPr lang="en-US" dirty="0"/>
              <a:t>Requirements elicitation: how do we specify these requirements?</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19</a:t>
            </a:fld>
            <a:endParaRPr lang="sv-SE"/>
          </a:p>
        </p:txBody>
      </p:sp>
    </p:spTree>
    <p:extLst>
      <p:ext uri="{BB962C8B-B14F-4D97-AF65-F5344CB8AC3E}">
        <p14:creationId xmlns:p14="http://schemas.microsoft.com/office/powerpoint/2010/main" val="3889705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Example for stakeholder elicitation</a:t>
            </a:r>
          </a:p>
        </p:txBody>
      </p:sp>
      <p:sp>
        <p:nvSpPr>
          <p:cNvPr id="4" name="Slide Number Placeholder 3"/>
          <p:cNvSpPr>
            <a:spLocks noGrp="1"/>
          </p:cNvSpPr>
          <p:nvPr>
            <p:ph type="sldNum" sz="quarter" idx="5"/>
          </p:nvPr>
        </p:nvSpPr>
        <p:spPr/>
        <p:txBody>
          <a:bodyPr/>
          <a:lstStyle/>
          <a:p>
            <a:fld id="{9A2B6684-26E0-AB47-AC60-7089FA743B64}" type="slidenum">
              <a:rPr lang="sv-SE" smtClean="0"/>
              <a:t>21</a:t>
            </a:fld>
            <a:endParaRPr lang="sv-SE"/>
          </a:p>
        </p:txBody>
      </p:sp>
    </p:spTree>
    <p:extLst>
      <p:ext uri="{BB962C8B-B14F-4D97-AF65-F5344CB8AC3E}">
        <p14:creationId xmlns:p14="http://schemas.microsoft.com/office/powerpoint/2010/main" val="971200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What are these stakeholders for?</a:t>
            </a:r>
          </a:p>
          <a:p>
            <a:pPr marL="171450" indent="-171450">
              <a:buFont typeface="Arial" panose="020B0604020202020204" pitchFamily="34" charset="0"/>
              <a:buChar char="•"/>
            </a:pPr>
            <a:r>
              <a:rPr lang="en-US" noProof="0" dirty="0"/>
              <a:t>From stakeholders, we can derive goals</a:t>
            </a:r>
          </a:p>
          <a:p>
            <a:pPr marL="171450" indent="-171450">
              <a:buFont typeface="Arial" panose="020B0604020202020204" pitchFamily="34" charset="0"/>
              <a:buChar char="•"/>
            </a:pPr>
            <a:r>
              <a:rPr lang="en-US" noProof="0" dirty="0"/>
              <a:t>Goals describe the stake, the statement of intent, placed in the system</a:t>
            </a:r>
          </a:p>
          <a:p>
            <a:pPr marL="171450" indent="-171450">
              <a:buFont typeface="Arial" panose="020B0604020202020204" pitchFamily="34" charset="0"/>
              <a:buChar char="•"/>
            </a:pPr>
            <a:r>
              <a:rPr lang="en-US" noProof="0" dirty="0"/>
              <a:t>”prescriptive”: no justification needed -&gt; they are the justification for everything further</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Goals are the pillar of the context specification</a:t>
            </a:r>
          </a:p>
          <a:p>
            <a:pPr marL="171450" indent="-171450">
              <a:buFont typeface="Arial" panose="020B0604020202020204" pitchFamily="34" charset="0"/>
              <a:buChar char="•"/>
            </a:pPr>
            <a:r>
              <a:rPr lang="en-US" noProof="0" dirty="0"/>
              <a:t>They answer “why” we are building the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24</a:t>
            </a:fld>
            <a:endParaRPr lang="sv-SE"/>
          </a:p>
        </p:txBody>
      </p:sp>
    </p:spTree>
    <p:extLst>
      <p:ext uri="{BB962C8B-B14F-4D97-AF65-F5344CB8AC3E}">
        <p14:creationId xmlns:p14="http://schemas.microsoft.com/office/powerpoint/2010/main" val="3401232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Generate revenue: classic business goal of a company</a:t>
            </a:r>
          </a:p>
          <a:p>
            <a:pPr marL="228600" indent="-228600">
              <a:buFont typeface="+mj-lt"/>
              <a:buAutoNum type="arabicPeriod"/>
            </a:pPr>
            <a:r>
              <a:rPr lang="en-US" noProof="0" dirty="0"/>
              <a:t>Show skills on a coding task: usage goal for one of the types of users (why would this user group use the system)</a:t>
            </a:r>
          </a:p>
          <a:p>
            <a:pPr marL="228600" indent="-228600">
              <a:buFont typeface="+mj-lt"/>
              <a:buAutoNum type="arabicPeriod"/>
            </a:pPr>
            <a:r>
              <a:rPr lang="en-US" noProof="0" dirty="0"/>
              <a:t>(other type of usage goals)</a:t>
            </a:r>
          </a:p>
          <a:p>
            <a:pPr marL="228600" indent="-228600">
              <a:buFont typeface="+mj-lt"/>
              <a:buAutoNum type="arabicPeriod"/>
            </a:pPr>
            <a:r>
              <a:rPr lang="en-US" noProof="0" dirty="0"/>
              <a:t>(other type of business goals)</a:t>
            </a:r>
          </a:p>
          <a:p>
            <a:pPr marL="228600" indent="-228600">
              <a:buFont typeface="+mj-lt"/>
              <a:buAutoNum type="arabicPeriod"/>
            </a:pPr>
            <a:r>
              <a:rPr lang="en-US" noProof="0" dirty="0"/>
              <a:t>Protect private data: system goal of all users</a:t>
            </a:r>
          </a:p>
        </p:txBody>
      </p:sp>
      <p:sp>
        <p:nvSpPr>
          <p:cNvPr id="4" name="Slide Number Placeholder 3"/>
          <p:cNvSpPr>
            <a:spLocks noGrp="1"/>
          </p:cNvSpPr>
          <p:nvPr>
            <p:ph type="sldNum" sz="quarter" idx="5"/>
          </p:nvPr>
        </p:nvSpPr>
        <p:spPr/>
        <p:txBody>
          <a:bodyPr/>
          <a:lstStyle/>
          <a:p>
            <a:fld id="{9A2B6684-26E0-AB47-AC60-7089FA743B64}" type="slidenum">
              <a:rPr lang="sv-SE" smtClean="0"/>
              <a:t>26</a:t>
            </a:fld>
            <a:endParaRPr lang="sv-SE"/>
          </a:p>
        </p:txBody>
      </p:sp>
    </p:spTree>
    <p:extLst>
      <p:ext uri="{BB962C8B-B14F-4D97-AF65-F5344CB8AC3E}">
        <p14:creationId xmlns:p14="http://schemas.microsoft.com/office/powerpoint/2010/main" val="212624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My goal is to teach about requirements engineering, but learning a subject should not be motivated by itself, but rather by a real reason.</a:t>
            </a:r>
          </a:p>
          <a:p>
            <a:pPr marL="0" indent="0">
              <a:buFont typeface="+mj-lt"/>
              <a:buNone/>
            </a:pPr>
            <a:endParaRPr lang="en-US" noProof="0" dirty="0"/>
          </a:p>
          <a:p>
            <a:pPr marL="0" indent="0">
              <a:buFont typeface="+mj-lt"/>
              <a:buNone/>
            </a:pPr>
            <a:r>
              <a:rPr lang="en-US" noProof="0" dirty="0"/>
              <a:t>The reason for RE are the following two questions</a:t>
            </a:r>
          </a:p>
          <a:p>
            <a:pPr marL="228600" indent="-228600">
              <a:buFont typeface="+mj-lt"/>
              <a:buAutoNum type="arabicPeriod"/>
            </a:pPr>
            <a:r>
              <a:rPr lang="en-US" noProof="0" dirty="0"/>
              <a:t>How do I get started with a software development project? </a:t>
            </a:r>
          </a:p>
          <a:p>
            <a:pPr marL="228600" indent="-228600">
              <a:buFont typeface="+mj-lt"/>
              <a:buAutoNum type="arabicPeriod"/>
            </a:pPr>
            <a:r>
              <a:rPr lang="en-US" noProof="0" dirty="0"/>
              <a:t>How do I minimize both wasted effort and costly rework?</a:t>
            </a:r>
          </a:p>
          <a:p>
            <a:pPr marL="228600" indent="-228600">
              <a:buFont typeface="+mj-lt"/>
              <a:buAutoNum type="arabicPeriod"/>
            </a:pPr>
            <a:endParaRPr lang="en-US" noProof="0" dirty="0"/>
          </a:p>
        </p:txBody>
      </p:sp>
      <p:sp>
        <p:nvSpPr>
          <p:cNvPr id="4" name="Slide Number Placeholder 3"/>
          <p:cNvSpPr>
            <a:spLocks noGrp="1"/>
          </p:cNvSpPr>
          <p:nvPr>
            <p:ph type="sldNum" sz="quarter" idx="5"/>
          </p:nvPr>
        </p:nvSpPr>
        <p:spPr/>
        <p:txBody>
          <a:bodyPr/>
          <a:lstStyle/>
          <a:p>
            <a:fld id="{9A2B6684-26E0-AB47-AC60-7089FA743B64}" type="slidenum">
              <a:rPr lang="sv-SE" smtClean="0"/>
              <a:t>2</a:t>
            </a:fld>
            <a:endParaRPr lang="sv-SE"/>
          </a:p>
        </p:txBody>
      </p:sp>
    </p:spTree>
    <p:extLst>
      <p:ext uri="{BB962C8B-B14F-4D97-AF65-F5344CB8AC3E}">
        <p14:creationId xmlns:p14="http://schemas.microsoft.com/office/powerpoint/2010/main" val="375650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If the goal ”contact skilled developers” is fulfilled by the system, the goal of ”generating revenue” can be achieved easier</a:t>
            </a:r>
          </a:p>
          <a:p>
            <a:pPr marL="228600" indent="-228600">
              <a:buFont typeface="+mj-lt"/>
              <a:buAutoNum type="arabicPeriod"/>
            </a:pPr>
            <a:r>
              <a:rPr lang="en-US" noProof="0" dirty="0"/>
              <a:t>“contact skilled developers” clashes with “protect private data”</a:t>
            </a:r>
          </a:p>
          <a:p>
            <a:pPr marL="228600" indent="-228600">
              <a:buFont typeface="+mj-lt"/>
              <a:buAutoNum type="arabicPeriod"/>
            </a:pPr>
            <a:r>
              <a:rPr lang="en-US" noProof="0" dirty="0"/>
              <a:t>This sparks a new goal to find a compromise</a:t>
            </a:r>
          </a:p>
        </p:txBody>
      </p:sp>
      <p:sp>
        <p:nvSpPr>
          <p:cNvPr id="4" name="Slide Number Placeholder 3"/>
          <p:cNvSpPr>
            <a:spLocks noGrp="1"/>
          </p:cNvSpPr>
          <p:nvPr>
            <p:ph type="sldNum" sz="quarter" idx="5"/>
          </p:nvPr>
        </p:nvSpPr>
        <p:spPr/>
        <p:txBody>
          <a:bodyPr/>
          <a:lstStyle/>
          <a:p>
            <a:fld id="{9A2B6684-26E0-AB47-AC60-7089FA743B64}" type="slidenum">
              <a:rPr lang="sv-SE" smtClean="0"/>
              <a:t>28</a:t>
            </a:fld>
            <a:endParaRPr lang="sv-SE"/>
          </a:p>
        </p:txBody>
      </p:sp>
    </p:spTree>
    <p:extLst>
      <p:ext uri="{BB962C8B-B14F-4D97-AF65-F5344CB8AC3E}">
        <p14:creationId xmlns:p14="http://schemas.microsoft.com/office/powerpoint/2010/main" val="286681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view can be used to achieve agreement on</a:t>
            </a:r>
          </a:p>
          <a:p>
            <a:pPr marL="228600" indent="-228600">
              <a:buFont typeface="+mj-lt"/>
              <a:buAutoNum type="arabicPeriod"/>
            </a:pPr>
            <a:r>
              <a:rPr lang="en-US" noProof="0" dirty="0"/>
              <a:t>Who is involved with the system</a:t>
            </a:r>
          </a:p>
          <a:p>
            <a:pPr marL="228600" indent="-228600">
              <a:buFont typeface="+mj-lt"/>
              <a:buAutoNum type="arabicPeriod"/>
            </a:pPr>
            <a:r>
              <a:rPr lang="en-US" noProof="0" dirty="0"/>
              <a:t>Which features does the system offer</a:t>
            </a:r>
          </a:p>
          <a:p>
            <a:pPr marL="228600" indent="-228600">
              <a:buFont typeface="+mj-lt"/>
              <a:buAutoNum type="arabicPeriod"/>
            </a:pPr>
            <a:r>
              <a:rPr lang="en-US" noProof="0" dirty="0"/>
              <a:t>Which features of external systems are used</a:t>
            </a:r>
          </a:p>
          <a:p>
            <a:pPr marL="0" indent="0">
              <a:buFont typeface="+mj-lt"/>
              <a:buNone/>
            </a:pPr>
            <a:r>
              <a:rPr lang="en-US" noProof="0" dirty="0"/>
              <a:t>Use the system vision to agree with your customer on the scope of the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34</a:t>
            </a:fld>
            <a:endParaRPr lang="sv-SE"/>
          </a:p>
        </p:txBody>
      </p:sp>
    </p:spTree>
    <p:extLst>
      <p:ext uri="{BB962C8B-B14F-4D97-AF65-F5344CB8AC3E}">
        <p14:creationId xmlns:p14="http://schemas.microsoft.com/office/powerpoint/2010/main" val="2836172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Finally, from features to requirements</a:t>
            </a:r>
          </a:p>
        </p:txBody>
      </p:sp>
      <p:sp>
        <p:nvSpPr>
          <p:cNvPr id="4" name="Slide Number Placeholder 3"/>
          <p:cNvSpPr>
            <a:spLocks noGrp="1"/>
          </p:cNvSpPr>
          <p:nvPr>
            <p:ph type="sldNum" sz="quarter" idx="5"/>
          </p:nvPr>
        </p:nvSpPr>
        <p:spPr/>
        <p:txBody>
          <a:bodyPr/>
          <a:lstStyle/>
          <a:p>
            <a:fld id="{9A2B6684-26E0-AB47-AC60-7089FA743B64}" type="slidenum">
              <a:rPr lang="sv-SE" smtClean="0"/>
              <a:t>35</a:t>
            </a:fld>
            <a:endParaRPr lang="sv-SE"/>
          </a:p>
        </p:txBody>
      </p:sp>
    </p:spTree>
    <p:extLst>
      <p:ext uri="{BB962C8B-B14F-4D97-AF65-F5344CB8AC3E}">
        <p14:creationId xmlns:p14="http://schemas.microsoft.com/office/powerpoint/2010/main" val="1848313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There is no clear decomposition rule, but some heuristics:</a:t>
            </a:r>
          </a:p>
          <a:p>
            <a:pPr marL="171450" indent="-171450">
              <a:buFont typeface="Arial" panose="020B0604020202020204" pitchFamily="34" charset="0"/>
              <a:buChar char="•"/>
            </a:pPr>
            <a:r>
              <a:rPr lang="en-US" noProof="0" dirty="0"/>
              <a:t>Requirements should be measurable (if not: specify)</a:t>
            </a:r>
          </a:p>
          <a:p>
            <a:pPr marL="171450" indent="-171450">
              <a:buFont typeface="Arial" panose="020B0604020202020204" pitchFamily="34" charset="0"/>
              <a:buChar char="•"/>
            </a:pPr>
            <a:r>
              <a:rPr lang="en-US" noProof="0" dirty="0"/>
              <a:t>Requirements artifacts should relate to only one requirement (if not: split)</a:t>
            </a:r>
          </a:p>
        </p:txBody>
      </p:sp>
      <p:sp>
        <p:nvSpPr>
          <p:cNvPr id="4" name="Slide Number Placeholder 3"/>
          <p:cNvSpPr>
            <a:spLocks noGrp="1"/>
          </p:cNvSpPr>
          <p:nvPr>
            <p:ph type="sldNum" sz="quarter" idx="5"/>
          </p:nvPr>
        </p:nvSpPr>
        <p:spPr/>
        <p:txBody>
          <a:bodyPr/>
          <a:lstStyle/>
          <a:p>
            <a:fld id="{9A2B6684-26E0-AB47-AC60-7089FA743B64}" type="slidenum">
              <a:rPr lang="sv-SE" smtClean="0"/>
              <a:t>36</a:t>
            </a:fld>
            <a:endParaRPr lang="sv-SE"/>
          </a:p>
        </p:txBody>
      </p:sp>
    </p:spTree>
    <p:extLst>
      <p:ext uri="{BB962C8B-B14F-4D97-AF65-F5344CB8AC3E}">
        <p14:creationId xmlns:p14="http://schemas.microsoft.com/office/powerpoint/2010/main" val="1377346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Non-</a:t>
            </a:r>
            <a:r>
              <a:rPr lang="sv-SE" dirty="0" err="1"/>
              <a:t>functional</a:t>
            </a:r>
            <a:r>
              <a:rPr lang="sv-SE" dirty="0"/>
              <a:t> </a:t>
            </a:r>
            <a:r>
              <a:rPr lang="sv-SE" dirty="0" err="1"/>
              <a:t>requirements</a:t>
            </a:r>
            <a:r>
              <a:rPr lang="sv-SE" dirty="0"/>
              <a:t>:</a:t>
            </a:r>
          </a:p>
          <a:p>
            <a:pPr marL="228600" indent="-228600">
              <a:buFont typeface="+mj-lt"/>
              <a:buAutoNum type="arabicPeriod"/>
            </a:pPr>
            <a:r>
              <a:rPr lang="sv-SE" dirty="0" err="1"/>
              <a:t>Decompose</a:t>
            </a:r>
            <a:r>
              <a:rPr lang="sv-SE" dirty="0"/>
              <a:t> </a:t>
            </a:r>
            <a:r>
              <a:rPr lang="sv-SE" dirty="0" err="1"/>
              <a:t>into</a:t>
            </a:r>
            <a:r>
              <a:rPr lang="sv-SE" dirty="0"/>
              <a:t> </a:t>
            </a:r>
            <a:r>
              <a:rPr lang="sv-SE" dirty="0" err="1"/>
              <a:t>quality</a:t>
            </a:r>
            <a:r>
              <a:rPr lang="sv-SE" dirty="0"/>
              <a:t> </a:t>
            </a:r>
            <a:r>
              <a:rPr lang="sv-SE" dirty="0" err="1"/>
              <a:t>requirements</a:t>
            </a:r>
            <a:endParaRPr lang="sv-SE" dirty="0"/>
          </a:p>
          <a:p>
            <a:pPr marL="228600" indent="-228600">
              <a:buFont typeface="+mj-lt"/>
              <a:buAutoNum type="arabicPeriod"/>
            </a:pPr>
            <a:r>
              <a:rPr lang="sv-SE" dirty="0" err="1"/>
              <a:t>Define</a:t>
            </a:r>
            <a:r>
              <a:rPr lang="sv-SE" dirty="0"/>
              <a:t> </a:t>
            </a:r>
            <a:r>
              <a:rPr lang="sv-SE" dirty="0" err="1"/>
              <a:t>misuse</a:t>
            </a:r>
            <a:r>
              <a:rPr lang="sv-SE" dirty="0"/>
              <a:t> </a:t>
            </a:r>
            <a:r>
              <a:rPr lang="sv-SE" dirty="0" err="1"/>
              <a:t>cases</a:t>
            </a:r>
            <a:r>
              <a:rPr lang="sv-SE" dirty="0"/>
              <a:t> (</a:t>
            </a:r>
            <a:r>
              <a:rPr lang="sv-SE" dirty="0" err="1"/>
              <a:t>which</a:t>
            </a:r>
            <a:r>
              <a:rPr lang="sv-SE" dirty="0"/>
              <a:t> </a:t>
            </a:r>
            <a:r>
              <a:rPr lang="sv-SE" dirty="0" err="1"/>
              <a:t>activities</a:t>
            </a:r>
            <a:r>
              <a:rPr lang="sv-SE" dirty="0"/>
              <a:t> </a:t>
            </a:r>
            <a:r>
              <a:rPr lang="sv-SE" dirty="0" err="1"/>
              <a:t>shall</a:t>
            </a:r>
            <a:r>
              <a:rPr lang="sv-SE" dirty="0"/>
              <a:t> be </a:t>
            </a:r>
            <a:r>
              <a:rPr lang="sv-SE" dirty="0" err="1"/>
              <a:t>prevented</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37</a:t>
            </a:fld>
            <a:endParaRPr lang="sv-SE"/>
          </a:p>
        </p:txBody>
      </p:sp>
    </p:spTree>
    <p:extLst>
      <p:ext uri="{BB962C8B-B14F-4D97-AF65-F5344CB8AC3E}">
        <p14:creationId xmlns:p14="http://schemas.microsoft.com/office/powerpoint/2010/main" val="3715239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Decomposition</a:t>
            </a:r>
            <a:r>
              <a:rPr lang="sv-SE" dirty="0"/>
              <a:t> from </a:t>
            </a:r>
            <a:r>
              <a:rPr lang="sv-SE" dirty="0" err="1"/>
              <a:t>stakeholders</a:t>
            </a:r>
            <a:r>
              <a:rPr lang="sv-SE" dirty="0"/>
              <a:t> to </a:t>
            </a:r>
            <a:r>
              <a:rPr lang="sv-SE" dirty="0" err="1"/>
              <a:t>goals</a:t>
            </a:r>
            <a:r>
              <a:rPr lang="sv-SE" dirty="0"/>
              <a:t> to system vision to </a:t>
            </a:r>
            <a:r>
              <a:rPr lang="sv-SE" dirty="0" err="1"/>
              <a:t>requirements</a:t>
            </a:r>
            <a:endParaRPr lang="sv-SE" dirty="0"/>
          </a:p>
          <a:p>
            <a:r>
              <a:rPr lang="sv-SE" dirty="0"/>
              <a:t>Final </a:t>
            </a:r>
            <a:r>
              <a:rPr lang="sv-SE" dirty="0" err="1"/>
              <a:t>requirements</a:t>
            </a:r>
            <a:r>
              <a:rPr lang="sv-SE" dirty="0"/>
              <a:t> </a:t>
            </a:r>
            <a:r>
              <a:rPr lang="sv-SE" dirty="0" err="1"/>
              <a:t>document</a:t>
            </a:r>
            <a:endParaRPr lang="en-US" dirty="0"/>
          </a:p>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38</a:t>
            </a:fld>
            <a:endParaRPr lang="sv-SE"/>
          </a:p>
        </p:txBody>
      </p:sp>
    </p:spTree>
    <p:extLst>
      <p:ext uri="{BB962C8B-B14F-4D97-AF65-F5344CB8AC3E}">
        <p14:creationId xmlns:p14="http://schemas.microsoft.com/office/powerpoint/2010/main" val="4078492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up the black box”: once the </a:t>
            </a:r>
            <a:r>
              <a:rPr lang="en-US" i="1" dirty="0"/>
              <a:t>why</a:t>
            </a:r>
            <a:r>
              <a:rPr lang="en-US" dirty="0"/>
              <a:t> and </a:t>
            </a:r>
            <a:r>
              <a:rPr lang="en-US" i="1" dirty="0"/>
              <a:t>what</a:t>
            </a:r>
            <a:r>
              <a:rPr lang="en-US" dirty="0"/>
              <a:t> are specified, start working on the </a:t>
            </a:r>
            <a:r>
              <a:rPr lang="en-US" i="1" dirty="0"/>
              <a:t>how</a:t>
            </a:r>
            <a:r>
              <a:rPr lang="en-US" dirty="0"/>
              <a:t>.</a:t>
            </a:r>
            <a:endParaRPr lang="en-US" noProof="0" dirty="0"/>
          </a:p>
          <a:p>
            <a:endParaRPr lang="en-US" noProof="0" dirty="0"/>
          </a:p>
          <a:p>
            <a:r>
              <a:rPr lang="en-US" noProof="0" dirty="0"/>
              <a:t>Use requirements to</a:t>
            </a:r>
          </a:p>
          <a:p>
            <a:pPr marL="171450" indent="-171450">
              <a:buFont typeface="Arial" panose="020B0604020202020204" pitchFamily="34" charset="0"/>
              <a:buChar char="•"/>
            </a:pPr>
            <a:r>
              <a:rPr lang="en-US" noProof="0" dirty="0"/>
              <a:t>Derive your architecture,</a:t>
            </a:r>
          </a:p>
          <a:p>
            <a:pPr marL="171450" indent="-171450">
              <a:buFont typeface="Arial" panose="020B0604020202020204" pitchFamily="34" charset="0"/>
              <a:buChar char="•"/>
            </a:pPr>
            <a:r>
              <a:rPr lang="en-US" noProof="0" dirty="0"/>
              <a:t>Implement your system, and</a:t>
            </a:r>
          </a:p>
          <a:p>
            <a:pPr marL="171450" indent="-171450">
              <a:buFont typeface="Arial" panose="020B0604020202020204" pitchFamily="34" charset="0"/>
              <a:buChar char="•"/>
            </a:pPr>
            <a:r>
              <a:rPr lang="en-US" noProof="0" dirty="0"/>
              <a:t>test your system</a:t>
            </a:r>
          </a:p>
        </p:txBody>
      </p:sp>
      <p:sp>
        <p:nvSpPr>
          <p:cNvPr id="4" name="Slide Number Placeholder 3"/>
          <p:cNvSpPr>
            <a:spLocks noGrp="1"/>
          </p:cNvSpPr>
          <p:nvPr>
            <p:ph type="sldNum" sz="quarter" idx="5"/>
          </p:nvPr>
        </p:nvSpPr>
        <p:spPr/>
        <p:txBody>
          <a:bodyPr/>
          <a:lstStyle/>
          <a:p>
            <a:fld id="{9A2B6684-26E0-AB47-AC60-7089FA743B64}" type="slidenum">
              <a:rPr lang="sv-SE" smtClean="0"/>
              <a:t>40</a:t>
            </a:fld>
            <a:endParaRPr lang="sv-SE"/>
          </a:p>
        </p:txBody>
      </p:sp>
    </p:spTree>
    <p:extLst>
      <p:ext uri="{BB962C8B-B14F-4D97-AF65-F5344CB8AC3E}">
        <p14:creationId xmlns:p14="http://schemas.microsoft.com/office/powerpoint/2010/main" val="140264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Tailoring: there is no one solution</a:t>
            </a:r>
          </a:p>
          <a:p>
            <a:pPr marL="685800" lvl="1" indent="-228600">
              <a:buFont typeface="+mj-lt"/>
              <a:buAutoNum type="arabicPeriod"/>
            </a:pPr>
            <a:r>
              <a:rPr lang="en-US" noProof="0" dirty="0"/>
              <a:t>Adjust your way of working to the circumstances</a:t>
            </a:r>
          </a:p>
          <a:p>
            <a:pPr marL="228600" indent="-228600">
              <a:buFont typeface="+mj-lt"/>
              <a:buAutoNum type="arabicPeriod"/>
            </a:pPr>
            <a:r>
              <a:rPr lang="en-US" noProof="0" dirty="0"/>
              <a:t>Change: beware of change throughout the development lifecycle</a:t>
            </a:r>
          </a:p>
          <a:p>
            <a:pPr marL="685800" lvl="1" indent="-228600">
              <a:buFont typeface="+mj-lt"/>
              <a:buAutoNum type="arabicPeriod"/>
            </a:pPr>
            <a:r>
              <a:rPr lang="en-US" noProof="0" dirty="0"/>
              <a:t>A waterfall-like approach is unlikely to succeed</a:t>
            </a:r>
          </a:p>
          <a:p>
            <a:pPr marL="685800" lvl="1" indent="-228600">
              <a:buFont typeface="+mj-lt"/>
              <a:buAutoNum type="arabicPeriod"/>
            </a:pPr>
            <a:r>
              <a:rPr lang="en-US" noProof="0" dirty="0"/>
              <a:t>trace your requirements</a:t>
            </a:r>
          </a:p>
          <a:p>
            <a:pPr marL="228600" indent="-228600">
              <a:buFont typeface="+mj-lt"/>
              <a:buAutoNum type="arabicPeriod"/>
            </a:pPr>
            <a:r>
              <a:rPr lang="en-US" noProof="0" dirty="0"/>
              <a:t>Requirements are a means to an end, not a means to itself</a:t>
            </a:r>
          </a:p>
          <a:p>
            <a:pPr marL="685800" lvl="1" indent="-228600">
              <a:buFont typeface="+mj-lt"/>
              <a:buAutoNum type="arabicPeriod"/>
            </a:pPr>
            <a:r>
              <a:rPr lang="en-US" noProof="0" dirty="0"/>
              <a:t>This also means that effort in requirements must be justified</a:t>
            </a:r>
          </a:p>
        </p:txBody>
      </p:sp>
      <p:sp>
        <p:nvSpPr>
          <p:cNvPr id="4" name="Slide Number Placeholder 3"/>
          <p:cNvSpPr>
            <a:spLocks noGrp="1"/>
          </p:cNvSpPr>
          <p:nvPr>
            <p:ph type="sldNum" sz="quarter" idx="5"/>
          </p:nvPr>
        </p:nvSpPr>
        <p:spPr/>
        <p:txBody>
          <a:bodyPr/>
          <a:lstStyle/>
          <a:p>
            <a:fld id="{9A2B6684-26E0-AB47-AC60-7089FA743B64}" type="slidenum">
              <a:rPr lang="sv-SE" smtClean="0"/>
              <a:t>41</a:t>
            </a:fld>
            <a:endParaRPr lang="sv-SE"/>
          </a:p>
        </p:txBody>
      </p:sp>
    </p:spTree>
    <p:extLst>
      <p:ext uri="{BB962C8B-B14F-4D97-AF65-F5344CB8AC3E}">
        <p14:creationId xmlns:p14="http://schemas.microsoft.com/office/powerpoint/2010/main" val="3571496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2B6684-26E0-AB47-AC60-7089FA743B64}" type="slidenum">
              <a:rPr lang="sv-SE" smtClean="0"/>
              <a:t>42</a:t>
            </a:fld>
            <a:endParaRPr lang="sv-SE"/>
          </a:p>
        </p:txBody>
      </p:sp>
    </p:spTree>
    <p:extLst>
      <p:ext uri="{BB962C8B-B14F-4D97-AF65-F5344CB8AC3E}">
        <p14:creationId xmlns:p14="http://schemas.microsoft.com/office/powerpoint/2010/main" val="359031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lecture, you should be able to</a:t>
            </a:r>
          </a:p>
          <a:p>
            <a:pPr marL="228600" indent="-228600">
              <a:buFont typeface="+mj-lt"/>
              <a:buAutoNum type="arabicPeriod"/>
            </a:pPr>
            <a:r>
              <a:rPr lang="en-US" dirty="0"/>
              <a:t>Understand the fundamentals of requirements engineering</a:t>
            </a:r>
          </a:p>
          <a:p>
            <a:pPr marL="228600" indent="-228600">
              <a:buFont typeface="+mj-lt"/>
              <a:buAutoNum type="arabicPeriod"/>
            </a:pPr>
            <a:r>
              <a:rPr lang="en-US" dirty="0"/>
              <a:t>Understand the impact of requirements engineering</a:t>
            </a:r>
          </a:p>
          <a:p>
            <a:pPr marL="228600" indent="-228600">
              <a:buFont typeface="+mj-lt"/>
              <a:buAutoNum type="arabicPeriod"/>
            </a:pPr>
            <a:r>
              <a:rPr lang="en-US" dirty="0"/>
              <a:t>Apply basic techniques to specify requirements</a:t>
            </a:r>
          </a:p>
        </p:txBody>
      </p:sp>
      <p:sp>
        <p:nvSpPr>
          <p:cNvPr id="4" name="Slide Number Placeholder 3"/>
          <p:cNvSpPr>
            <a:spLocks noGrp="1"/>
          </p:cNvSpPr>
          <p:nvPr>
            <p:ph type="sldNum" sz="quarter" idx="5"/>
          </p:nvPr>
        </p:nvSpPr>
        <p:spPr/>
        <p:txBody>
          <a:bodyPr/>
          <a:lstStyle/>
          <a:p>
            <a:fld id="{9A2B6684-26E0-AB47-AC60-7089FA743B64}" type="slidenum">
              <a:rPr lang="sv-SE" smtClean="0"/>
              <a:t>3</a:t>
            </a:fld>
            <a:endParaRPr lang="sv-SE"/>
          </a:p>
        </p:txBody>
      </p:sp>
    </p:spTree>
    <p:extLst>
      <p:ext uri="{BB962C8B-B14F-4D97-AF65-F5344CB8AC3E}">
        <p14:creationId xmlns:p14="http://schemas.microsoft.com/office/powerpoint/2010/main" val="220322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4</a:t>
            </a:fld>
            <a:endParaRPr lang="sv-SE"/>
          </a:p>
        </p:txBody>
      </p:sp>
    </p:spTree>
    <p:extLst>
      <p:ext uri="{BB962C8B-B14F-4D97-AF65-F5344CB8AC3E}">
        <p14:creationId xmlns:p14="http://schemas.microsoft.com/office/powerpoint/2010/main" val="105343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To understand requirements engineering, we need to begin by putting it on a map.</a:t>
            </a:r>
          </a:p>
          <a:p>
            <a:pPr marL="228600" indent="-228600">
              <a:buFont typeface="+mj-lt"/>
              <a:buAutoNum type="arabicPeriod"/>
            </a:pPr>
            <a:r>
              <a:rPr lang="en-US" noProof="0" dirty="0"/>
              <a:t>Implementation: producing source code, core activity in software engineering</a:t>
            </a:r>
          </a:p>
          <a:p>
            <a:pPr marL="228600" indent="-228600">
              <a:buFont typeface="+mj-lt"/>
              <a:buAutoNum type="arabicPeriod"/>
            </a:pPr>
            <a:r>
              <a:rPr lang="en-US" noProof="0" dirty="0"/>
              <a:t>Verification: verifying and validating the produced source code</a:t>
            </a:r>
          </a:p>
          <a:p>
            <a:pPr marL="228600" indent="-228600">
              <a:buFont typeface="+mj-lt"/>
              <a:buAutoNum type="arabicPeriod"/>
            </a:pPr>
            <a:r>
              <a:rPr lang="en-US" noProof="0" dirty="0"/>
              <a:t>Deployment: delivering the tested product to the customer</a:t>
            </a:r>
          </a:p>
          <a:p>
            <a:pPr marL="228600" indent="-228600">
              <a:buFont typeface="+mj-lt"/>
              <a:buAutoNum type="arabicPeriod"/>
            </a:pPr>
            <a:r>
              <a:rPr lang="en-US" noProof="0" dirty="0"/>
              <a:t>Architecture: basic plan of the software system</a:t>
            </a:r>
          </a:p>
          <a:p>
            <a:pPr marL="228600" indent="-228600">
              <a:buFont typeface="+mj-lt"/>
              <a:buAutoNum type="arabicPeriod"/>
            </a:pPr>
            <a:r>
              <a:rPr lang="en-US" noProof="0" dirty="0"/>
              <a:t>Requirements Engineering: where all begins</a:t>
            </a:r>
          </a:p>
        </p:txBody>
      </p:sp>
      <p:sp>
        <p:nvSpPr>
          <p:cNvPr id="4" name="Slide Number Placeholder 3"/>
          <p:cNvSpPr>
            <a:spLocks noGrp="1"/>
          </p:cNvSpPr>
          <p:nvPr>
            <p:ph type="sldNum" sz="quarter" idx="5"/>
          </p:nvPr>
        </p:nvSpPr>
        <p:spPr/>
        <p:txBody>
          <a:bodyPr/>
          <a:lstStyle/>
          <a:p>
            <a:fld id="{9A2B6684-26E0-AB47-AC60-7089FA743B64}" type="slidenum">
              <a:rPr lang="sv-SE" smtClean="0"/>
              <a:t>6</a:t>
            </a:fld>
            <a:endParaRPr lang="sv-SE"/>
          </a:p>
        </p:txBody>
      </p:sp>
    </p:spTree>
    <p:extLst>
      <p:ext uri="{BB962C8B-B14F-4D97-AF65-F5344CB8AC3E}">
        <p14:creationId xmlns:p14="http://schemas.microsoft.com/office/powerpoint/2010/main" val="397719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(Definitions)</a:t>
            </a:r>
          </a:p>
          <a:p>
            <a:r>
              <a:rPr lang="en-US" dirty="0"/>
              <a:t>Be aware of the distinction between a requirement and a requirements artifact</a:t>
            </a:r>
          </a:p>
          <a:p>
            <a:endParaRPr lang="sv-SE" dirty="0"/>
          </a:p>
          <a:p>
            <a:r>
              <a:rPr lang="sv-SE" dirty="0"/>
              <a:t>(</a:t>
            </a:r>
            <a:r>
              <a:rPr lang="sv-SE" dirty="0" err="1"/>
              <a:t>Exemplary</a:t>
            </a:r>
            <a:r>
              <a:rPr lang="sv-SE" dirty="0"/>
              <a:t> </a:t>
            </a:r>
            <a:r>
              <a:rPr lang="sv-SE" dirty="0" err="1"/>
              <a:t>requirements</a:t>
            </a:r>
            <a:r>
              <a:rPr lang="sv-SE" dirty="0"/>
              <a:t>)</a:t>
            </a:r>
          </a:p>
        </p:txBody>
      </p:sp>
      <p:sp>
        <p:nvSpPr>
          <p:cNvPr id="4" name="Slide Number Placeholder 3"/>
          <p:cNvSpPr>
            <a:spLocks noGrp="1"/>
          </p:cNvSpPr>
          <p:nvPr>
            <p:ph type="sldNum" sz="quarter" idx="5"/>
          </p:nvPr>
        </p:nvSpPr>
        <p:spPr/>
        <p:txBody>
          <a:bodyPr/>
          <a:lstStyle/>
          <a:p>
            <a:fld id="{9A2B6684-26E0-AB47-AC60-7089FA743B64}" type="slidenum">
              <a:rPr lang="sv-SE" smtClean="0"/>
              <a:t>7</a:t>
            </a:fld>
            <a:endParaRPr lang="sv-SE"/>
          </a:p>
        </p:txBody>
      </p:sp>
    </p:spTree>
    <p:extLst>
      <p:ext uri="{BB962C8B-B14F-4D97-AF65-F5344CB8AC3E}">
        <p14:creationId xmlns:p14="http://schemas.microsoft.com/office/powerpoint/2010/main" val="420953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Completing</a:t>
            </a:r>
            <a:r>
              <a:rPr lang="sv-SE" dirty="0"/>
              <a:t> the fundamental definitions: </a:t>
            </a:r>
            <a:r>
              <a:rPr lang="sv-SE" dirty="0" err="1"/>
              <a:t>requirements</a:t>
            </a:r>
            <a:r>
              <a:rPr lang="sv-SE" dirty="0"/>
              <a:t> </a:t>
            </a:r>
            <a:r>
              <a:rPr lang="sv-SE" dirty="0" err="1"/>
              <a:t>engineering</a:t>
            </a:r>
            <a:endParaRPr lang="sv-SE" dirty="0"/>
          </a:p>
          <a:p>
            <a:r>
              <a:rPr lang="sv-SE" dirty="0" err="1"/>
              <a:t>Requirements</a:t>
            </a:r>
            <a:r>
              <a:rPr lang="sv-SE" dirty="0"/>
              <a:t> </a:t>
            </a:r>
            <a:r>
              <a:rPr lang="sv-SE" dirty="0" err="1"/>
              <a:t>specification</a:t>
            </a:r>
            <a:r>
              <a:rPr lang="sv-SE" dirty="0"/>
              <a:t>: </a:t>
            </a:r>
            <a:r>
              <a:rPr lang="sv-SE" dirty="0" err="1"/>
              <a:t>artifact</a:t>
            </a:r>
            <a:r>
              <a:rPr lang="sv-SE" dirty="0"/>
              <a:t> </a:t>
            </a:r>
            <a:r>
              <a:rPr lang="sv-SE" dirty="0" err="1"/>
              <a:t>containing</a:t>
            </a:r>
            <a:r>
              <a:rPr lang="sv-SE" dirty="0"/>
              <a:t> all </a:t>
            </a:r>
            <a:r>
              <a:rPr lang="sv-SE" dirty="0" err="1"/>
              <a:t>requirements</a:t>
            </a:r>
            <a:endParaRPr lang="en-US" dirty="0"/>
          </a:p>
        </p:txBody>
      </p:sp>
      <p:sp>
        <p:nvSpPr>
          <p:cNvPr id="4" name="Slide Number Placeholder 3"/>
          <p:cNvSpPr>
            <a:spLocks noGrp="1"/>
          </p:cNvSpPr>
          <p:nvPr>
            <p:ph type="sldNum" sz="quarter" idx="5"/>
          </p:nvPr>
        </p:nvSpPr>
        <p:spPr/>
        <p:txBody>
          <a:bodyPr/>
          <a:lstStyle/>
          <a:p>
            <a:fld id="{9A2B6684-26E0-AB47-AC60-7089FA743B64}" type="slidenum">
              <a:rPr lang="sv-SE" smtClean="0"/>
              <a:t>8</a:t>
            </a:fld>
            <a:endParaRPr lang="sv-SE"/>
          </a:p>
        </p:txBody>
      </p:sp>
    </p:spTree>
    <p:extLst>
      <p:ext uri="{BB962C8B-B14F-4D97-AF65-F5344CB8AC3E}">
        <p14:creationId xmlns:p14="http://schemas.microsoft.com/office/powerpoint/2010/main" val="1575065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important concept: levels of abstraction</a:t>
            </a:r>
          </a:p>
          <a:p>
            <a:endParaRPr lang="en-US" noProof="0" dirty="0"/>
          </a:p>
          <a:p>
            <a:r>
              <a:rPr lang="en-US" noProof="0" dirty="0"/>
              <a:t>Important to know because different statement may refer to the same thing on different levels</a:t>
            </a:r>
          </a:p>
        </p:txBody>
      </p:sp>
      <p:sp>
        <p:nvSpPr>
          <p:cNvPr id="4" name="Slide Number Placeholder 3"/>
          <p:cNvSpPr>
            <a:spLocks noGrp="1"/>
          </p:cNvSpPr>
          <p:nvPr>
            <p:ph type="sldNum" sz="quarter" idx="5"/>
          </p:nvPr>
        </p:nvSpPr>
        <p:spPr/>
        <p:txBody>
          <a:bodyPr/>
          <a:lstStyle/>
          <a:p>
            <a:fld id="{9A2B6684-26E0-AB47-AC60-7089FA743B64}" type="slidenum">
              <a:rPr lang="sv-SE" smtClean="0"/>
              <a:t>9</a:t>
            </a:fld>
            <a:endParaRPr lang="sv-SE"/>
          </a:p>
        </p:txBody>
      </p:sp>
    </p:spTree>
    <p:extLst>
      <p:ext uri="{BB962C8B-B14F-4D97-AF65-F5344CB8AC3E}">
        <p14:creationId xmlns:p14="http://schemas.microsoft.com/office/powerpoint/2010/main" val="335100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A popular framework for thinking about levels of abstraction: three levels</a:t>
            </a:r>
          </a:p>
          <a:p>
            <a:pPr marL="228600" indent="-228600">
              <a:buFont typeface="+mj-lt"/>
              <a:buAutoNum type="arabicPeriod"/>
            </a:pPr>
            <a:r>
              <a:rPr lang="en-US" noProof="0" dirty="0"/>
              <a:t>Context layer (why does one have interest in the system under development?): containing project scope, stakeholders, goals</a:t>
            </a:r>
          </a:p>
          <a:p>
            <a:pPr marL="228600" indent="-228600">
              <a:buFont typeface="+mj-lt"/>
              <a:buAutoNum type="arabicPeriod"/>
            </a:pPr>
            <a:r>
              <a:rPr lang="en-US" noProof="0" dirty="0"/>
              <a:t>Requirements layer (what does one do with the system under development?): containing requirements</a:t>
            </a:r>
          </a:p>
          <a:p>
            <a:pPr marL="228600" indent="-228600">
              <a:buFont typeface="+mj-lt"/>
              <a:buAutoNum type="arabicPeriod"/>
            </a:pPr>
            <a:r>
              <a:rPr lang="en-US" noProof="0" dirty="0"/>
              <a:t>System layer (how does the system under development work?): containing system specifications</a:t>
            </a:r>
          </a:p>
          <a:p>
            <a:pPr marL="228600" indent="-228600">
              <a:buFont typeface="+mj-lt"/>
              <a:buAutoNum type="arabicPeriod"/>
            </a:pPr>
            <a:endParaRPr lang="en-US" noProof="0" dirty="0"/>
          </a:p>
          <a:p>
            <a:pPr marL="0" indent="0">
              <a:buFont typeface="+mj-lt"/>
              <a:buNone/>
            </a:pPr>
            <a:r>
              <a:rPr lang="en-US" noProof="0" dirty="0"/>
              <a:t>Context &amp; requirements layer are in scope of requirements engineering, the system layer not</a:t>
            </a:r>
          </a:p>
          <a:p>
            <a:pPr marL="0" indent="0">
              <a:buFont typeface="+mj-lt"/>
              <a:buNone/>
            </a:pPr>
            <a:endParaRPr lang="en-US" noProof="0" dirty="0"/>
          </a:p>
          <a:p>
            <a:pPr marL="0" indent="0">
              <a:buFont typeface="+mj-lt"/>
              <a:buNone/>
            </a:pPr>
            <a:r>
              <a:rPr lang="en-US" noProof="0" dirty="0"/>
              <a:t>Another way to think about it: black- vs. glass-box view</a:t>
            </a:r>
          </a:p>
          <a:p>
            <a:pPr marL="171450" indent="-171450">
              <a:buFont typeface="Arial" panose="020B0604020202020204" pitchFamily="34" charset="0"/>
              <a:buChar char="•"/>
            </a:pPr>
            <a:r>
              <a:rPr lang="en-US" noProof="0" dirty="0"/>
              <a:t>Black-box: no information about the internals of a system</a:t>
            </a:r>
          </a:p>
          <a:p>
            <a:pPr marL="171450" indent="-171450">
              <a:buFont typeface="Arial" panose="020B0604020202020204" pitchFamily="34" charset="0"/>
              <a:buChar char="•"/>
            </a:pPr>
            <a:r>
              <a:rPr lang="en-US" noProof="0" dirty="0"/>
              <a:t>Glass-box: detailed look “under the hood”</a:t>
            </a:r>
          </a:p>
        </p:txBody>
      </p:sp>
      <p:sp>
        <p:nvSpPr>
          <p:cNvPr id="4" name="Slide Number Placeholder 3"/>
          <p:cNvSpPr>
            <a:spLocks noGrp="1"/>
          </p:cNvSpPr>
          <p:nvPr>
            <p:ph type="sldNum" sz="quarter" idx="5"/>
          </p:nvPr>
        </p:nvSpPr>
        <p:spPr/>
        <p:txBody>
          <a:bodyPr/>
          <a:lstStyle/>
          <a:p>
            <a:fld id="{9A2B6684-26E0-AB47-AC60-7089FA743B64}" type="slidenum">
              <a:rPr lang="sv-SE" smtClean="0"/>
              <a:t>10</a:t>
            </a:fld>
            <a:endParaRPr lang="sv-SE"/>
          </a:p>
        </p:txBody>
      </p:sp>
    </p:spTree>
    <p:extLst>
      <p:ext uri="{BB962C8B-B14F-4D97-AF65-F5344CB8AC3E}">
        <p14:creationId xmlns:p14="http://schemas.microsoft.com/office/powerpoint/2010/main" val="2195873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1">
    <p:spTree>
      <p:nvGrpSpPr>
        <p:cNvPr id="1" name=""/>
        <p:cNvGrpSpPr/>
        <p:nvPr/>
      </p:nvGrpSpPr>
      <p:grpSpPr>
        <a:xfrm>
          <a:off x="0" y="0"/>
          <a:ext cx="0" cy="0"/>
          <a:chOff x="0" y="0"/>
          <a:chExt cx="0" cy="0"/>
        </a:xfrm>
      </p:grpSpPr>
      <p:pic>
        <p:nvPicPr>
          <p:cNvPr id="2" name="Bildobjekt 1">
            <a:extLst>
              <a:ext uri="{FF2B5EF4-FFF2-40B4-BE49-F238E27FC236}">
                <a16:creationId xmlns:a16="http://schemas.microsoft.com/office/drawing/2014/main" id="{4401D4C1-F2CF-C14E-A486-C313E308527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5" r="-15"/>
          <a:stretch/>
        </p:blipFill>
        <p:spPr>
          <a:xfrm>
            <a:off x="0" y="0"/>
            <a:ext cx="12192003" cy="6858000"/>
          </a:xfrm>
          <a:prstGeom prst="rect">
            <a:avLst/>
          </a:prstGeom>
        </p:spPr>
      </p:pic>
      <p:sp>
        <p:nvSpPr>
          <p:cNvPr id="5" name="Rubrik 1">
            <a:extLst>
              <a:ext uri="{FF2B5EF4-FFF2-40B4-BE49-F238E27FC236}">
                <a16:creationId xmlns:a16="http://schemas.microsoft.com/office/drawing/2014/main" id="{6DABD6B2-5E80-234A-B9B1-91D01476EC65}"/>
              </a:ext>
            </a:extLst>
          </p:cNvPr>
          <p:cNvSpPr txBox="1">
            <a:spLocks/>
          </p:cNvSpPr>
          <p:nvPr userDrawn="1"/>
        </p:nvSpPr>
        <p:spPr>
          <a:xfrm>
            <a:off x="769357" y="754958"/>
            <a:ext cx="10515600" cy="1325563"/>
          </a:xfrm>
          <a:prstGeom prst="rect">
            <a:avLst/>
          </a:prstGeom>
        </p:spPr>
        <p:txBody>
          <a:bodyPr vert="horz" wrap="square"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sv-SE" sz="4400" dirty="0">
              <a:latin typeface="Oswald Light" panose="02000303000000000000" pitchFamily="2" charset="0"/>
              <a:cs typeface="Gill Sans Light" panose="020B0302020104020203" pitchFamily="34" charset="-79"/>
            </a:endParaRPr>
          </a:p>
        </p:txBody>
      </p:sp>
      <p:sp>
        <p:nvSpPr>
          <p:cNvPr id="8" name="Rektangel 7">
            <a:extLst>
              <a:ext uri="{FF2B5EF4-FFF2-40B4-BE49-F238E27FC236}">
                <a16:creationId xmlns:a16="http://schemas.microsoft.com/office/drawing/2014/main" id="{0D5670E7-B0B4-924E-B18B-D1973675DFF7}"/>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
        <p:nvSpPr>
          <p:cNvPr id="3" name="Rubrik 2">
            <a:extLst>
              <a:ext uri="{FF2B5EF4-FFF2-40B4-BE49-F238E27FC236}">
                <a16:creationId xmlns:a16="http://schemas.microsoft.com/office/drawing/2014/main" id="{6D8386C9-92AC-4441-82B6-562F7C4A30A3}"/>
              </a:ext>
            </a:extLst>
          </p:cNvPr>
          <p:cNvSpPr>
            <a:spLocks noGrp="1"/>
          </p:cNvSpPr>
          <p:nvPr>
            <p:ph type="title" hasCustomPrompt="1"/>
          </p:nvPr>
        </p:nvSpPr>
        <p:spPr>
          <a:xfrm>
            <a:off x="839788" y="944563"/>
            <a:ext cx="8897336" cy="1325563"/>
          </a:xfrm>
        </p:spPr>
        <p:txBody>
          <a:bodyPr/>
          <a:lstStyle>
            <a:lvl1pPr>
              <a:defRPr/>
            </a:lvl1pPr>
          </a:lstStyle>
          <a:p>
            <a:r>
              <a:rPr lang="sv-SE" dirty="0"/>
              <a:t>Presentation </a:t>
            </a:r>
            <a:r>
              <a:rPr lang="sv-SE" dirty="0" err="1"/>
              <a:t>Title</a:t>
            </a:r>
            <a:endParaRPr lang="sv-SE" dirty="0"/>
          </a:p>
        </p:txBody>
      </p:sp>
      <p:pic>
        <p:nvPicPr>
          <p:cNvPr id="10" name="Bildobjekt 9">
            <a:extLst>
              <a:ext uri="{FF2B5EF4-FFF2-40B4-BE49-F238E27FC236}">
                <a16:creationId xmlns:a16="http://schemas.microsoft.com/office/drawing/2014/main" id="{3FA5F0CF-61BE-AF41-9A71-58A65F41F2F7}"/>
              </a:ext>
            </a:extLst>
          </p:cNvPr>
          <p:cNvPicPr>
            <a:picLocks noChangeAspect="1"/>
          </p:cNvPicPr>
          <p:nvPr userDrawn="1"/>
        </p:nvPicPr>
        <p:blipFill>
          <a:blip r:embed="rId3"/>
          <a:stretch>
            <a:fillRect/>
          </a:stretch>
        </p:blipFill>
        <p:spPr>
          <a:xfrm>
            <a:off x="10256108" y="541337"/>
            <a:ext cx="1492435" cy="1729643"/>
          </a:xfrm>
          <a:prstGeom prst="rect">
            <a:avLst/>
          </a:prstGeom>
        </p:spPr>
      </p:pic>
      <p:sp>
        <p:nvSpPr>
          <p:cNvPr id="6" name="Text Placeholder 5">
            <a:extLst>
              <a:ext uri="{FF2B5EF4-FFF2-40B4-BE49-F238E27FC236}">
                <a16:creationId xmlns:a16="http://schemas.microsoft.com/office/drawing/2014/main" id="{526B4958-ED44-4B30-4506-6964D7744084}"/>
              </a:ext>
            </a:extLst>
          </p:cNvPr>
          <p:cNvSpPr>
            <a:spLocks noGrp="1"/>
          </p:cNvSpPr>
          <p:nvPr>
            <p:ph type="body" sz="quarter" idx="10" hasCustomPrompt="1"/>
          </p:nvPr>
        </p:nvSpPr>
        <p:spPr>
          <a:xfrm>
            <a:off x="839788" y="5494337"/>
            <a:ext cx="3505200" cy="1133475"/>
          </a:xfrm>
        </p:spPr>
        <p:txBody>
          <a:bodyPr anchor="b">
            <a:normAutofit/>
          </a:bodyPr>
          <a:lstStyle>
            <a:lvl1pPr>
              <a:defRPr sz="1600" b="0">
                <a:solidFill>
                  <a:schemeClr val="bg1"/>
                </a:solidFill>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z="1600" noProof="0" dirty="0"/>
              <a:t>Authors, Affiliation</a:t>
            </a:r>
            <a:endParaRPr lang="en-US" noProof="0" dirty="0"/>
          </a:p>
        </p:txBody>
      </p:sp>
    </p:spTree>
    <p:extLst>
      <p:ext uri="{BB962C8B-B14F-4D97-AF65-F5344CB8AC3E}">
        <p14:creationId xmlns:p14="http://schemas.microsoft.com/office/powerpoint/2010/main" val="1926236074"/>
      </p:ext>
    </p:extLst>
  </p:cSld>
  <p:clrMapOvr>
    <a:masterClrMapping/>
  </p:clrMapOvr>
  <p:extLst>
    <p:ext uri="{DCECCB84-F9BA-43D5-87BE-67443E8EF086}">
      <p15:sldGuideLst xmlns:p15="http://schemas.microsoft.com/office/powerpoint/2012/main">
        <p15:guide id="1" orient="horz" pos="595" userDrawn="1">
          <p15:clr>
            <a:srgbClr val="FBAE40"/>
          </p15:clr>
        </p15:guide>
        <p15:guide id="2" pos="52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08CEF3E5-B3E5-9144-B698-861158887640}"/>
              </a:ext>
            </a:extLst>
          </p:cNvPr>
          <p:cNvSpPr>
            <a:spLocks noGrp="1"/>
          </p:cNvSpPr>
          <p:nvPr>
            <p:ph type="title" hasCustomPrompt="1"/>
          </p:nvPr>
        </p:nvSpPr>
        <p:spPr>
          <a:xfrm>
            <a:off x="1628002" y="3433892"/>
            <a:ext cx="8935995" cy="702680"/>
          </a:xfrm>
        </p:spPr>
        <p:txBody>
          <a:bodyPr/>
          <a:lstStyle>
            <a:lvl1pPr algn="ctr">
              <a:defRPr/>
            </a:lvl1pPr>
          </a:lstStyle>
          <a:p>
            <a:r>
              <a:rPr lang="en-US" noProof="0" dirty="0"/>
              <a:t>Section Title</a:t>
            </a:r>
          </a:p>
        </p:txBody>
      </p:sp>
      <p:sp>
        <p:nvSpPr>
          <p:cNvPr id="12" name="Rektangel 11">
            <a:extLst>
              <a:ext uri="{FF2B5EF4-FFF2-40B4-BE49-F238E27FC236}">
                <a16:creationId xmlns:a16="http://schemas.microsoft.com/office/drawing/2014/main" id="{6FC6C9AD-89F3-BC41-B92E-B9CF349E16D8}"/>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pic>
        <p:nvPicPr>
          <p:cNvPr id="6" name="Bildobjekt 5">
            <a:extLst>
              <a:ext uri="{FF2B5EF4-FFF2-40B4-BE49-F238E27FC236}">
                <a16:creationId xmlns:a16="http://schemas.microsoft.com/office/drawing/2014/main" id="{E512D64D-B151-E145-8CA3-96C56B6F3D9F}"/>
              </a:ext>
            </a:extLst>
          </p:cNvPr>
          <p:cNvPicPr>
            <a:picLocks noChangeAspect="1"/>
          </p:cNvPicPr>
          <p:nvPr userDrawn="1"/>
        </p:nvPicPr>
        <p:blipFill>
          <a:blip r:embed="rId2"/>
          <a:stretch>
            <a:fillRect/>
          </a:stretch>
        </p:blipFill>
        <p:spPr>
          <a:xfrm>
            <a:off x="5349781" y="1406158"/>
            <a:ext cx="1492435" cy="1729643"/>
          </a:xfrm>
          <a:prstGeom prst="rect">
            <a:avLst/>
          </a:prstGeom>
        </p:spPr>
      </p:pic>
      <p:sp>
        <p:nvSpPr>
          <p:cNvPr id="2" name="Date Placeholder 4">
            <a:extLst>
              <a:ext uri="{FF2B5EF4-FFF2-40B4-BE49-F238E27FC236}">
                <a16:creationId xmlns:a16="http://schemas.microsoft.com/office/drawing/2014/main" id="{5F7A5D0D-F76D-94CD-1BE5-E8B48D9B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BCF5A-D38D-4049-9557-6AA9CF8E75C7}" type="datetime1">
              <a:rPr lang="en-US" smtClean="0"/>
              <a:t>1/22/2024</a:t>
            </a:fld>
            <a:endParaRPr lang="en-US"/>
          </a:p>
        </p:txBody>
      </p:sp>
      <p:sp>
        <p:nvSpPr>
          <p:cNvPr id="5" name="Slide Number Placeholder 6">
            <a:extLst>
              <a:ext uri="{FF2B5EF4-FFF2-40B4-BE49-F238E27FC236}">
                <a16:creationId xmlns:a16="http://schemas.microsoft.com/office/drawing/2014/main" id="{DFC93BA0-54B8-2CAD-8EF7-63FD3073C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
        <p:nvSpPr>
          <p:cNvPr id="13" name="Text Placeholder 12">
            <a:extLst>
              <a:ext uri="{FF2B5EF4-FFF2-40B4-BE49-F238E27FC236}">
                <a16:creationId xmlns:a16="http://schemas.microsoft.com/office/drawing/2014/main" id="{0AEE1906-C856-26EB-2FF4-938A6152AB75}"/>
              </a:ext>
            </a:extLst>
          </p:cNvPr>
          <p:cNvSpPr>
            <a:spLocks noGrp="1"/>
          </p:cNvSpPr>
          <p:nvPr>
            <p:ph type="body" sz="quarter" idx="11" hasCustomPrompt="1"/>
          </p:nvPr>
        </p:nvSpPr>
        <p:spPr>
          <a:xfrm>
            <a:off x="1628002" y="4208200"/>
            <a:ext cx="8935995" cy="590223"/>
          </a:xfrm>
        </p:spPr>
        <p:txBody>
          <a:bodyPr/>
          <a:lstStyle>
            <a:lvl1pPr algn="ctr">
              <a:defRPr>
                <a:latin typeface="Century Gothic" panose="020B0502020202020204" pitchFamily="34" charset="0"/>
              </a:defRPr>
            </a:lvl1pPr>
          </a:lstStyle>
          <a:p>
            <a:pPr lvl="0"/>
            <a:r>
              <a:rPr lang="en-US" dirty="0"/>
              <a:t>Section subtitle</a:t>
            </a:r>
          </a:p>
        </p:txBody>
      </p:sp>
    </p:spTree>
    <p:extLst>
      <p:ext uri="{BB962C8B-B14F-4D97-AF65-F5344CB8AC3E}">
        <p14:creationId xmlns:p14="http://schemas.microsoft.com/office/powerpoint/2010/main" val="4174999280"/>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08CEF3E5-B3E5-9144-B698-861158887640}"/>
              </a:ext>
            </a:extLst>
          </p:cNvPr>
          <p:cNvSpPr>
            <a:spLocks noGrp="1"/>
          </p:cNvSpPr>
          <p:nvPr>
            <p:ph type="title" hasCustomPrompt="1"/>
          </p:nvPr>
        </p:nvSpPr>
        <p:spPr>
          <a:xfrm>
            <a:off x="838199" y="945417"/>
            <a:ext cx="8935995" cy="1325563"/>
          </a:xfrm>
        </p:spPr>
        <p:txBody>
          <a:bodyPr/>
          <a:lstStyle>
            <a:lvl1pPr>
              <a:defRPr/>
            </a:lvl1pPr>
          </a:lstStyle>
          <a:p>
            <a:r>
              <a:rPr lang="en-US" noProof="0" dirty="0"/>
              <a:t>Slide title</a:t>
            </a:r>
          </a:p>
        </p:txBody>
      </p:sp>
      <p:sp>
        <p:nvSpPr>
          <p:cNvPr id="10" name="Platshållare för text 2">
            <a:extLst>
              <a:ext uri="{FF2B5EF4-FFF2-40B4-BE49-F238E27FC236}">
                <a16:creationId xmlns:a16="http://schemas.microsoft.com/office/drawing/2014/main" id="{8AEB02FE-7BA8-FA46-8D76-56D26D90CB43}"/>
              </a:ext>
            </a:extLst>
          </p:cNvPr>
          <p:cNvSpPr>
            <a:spLocks noGrp="1"/>
          </p:cNvSpPr>
          <p:nvPr>
            <p:ph idx="1" hasCustomPrompt="1"/>
          </p:nvPr>
        </p:nvSpPr>
        <p:spPr>
          <a:xfrm>
            <a:off x="838200" y="2382715"/>
            <a:ext cx="8935995" cy="3794248"/>
          </a:xfrm>
          <a:prstGeom prst="rect">
            <a:avLst/>
          </a:prstGeom>
        </p:spPr>
        <p:txBody>
          <a:bodyPr vert="horz" lIns="91440" tIns="45720" rIns="91440" bIns="45720" rtlCol="0">
            <a:normAutofit/>
          </a:bodyPr>
          <a:lstStyle>
            <a:lvl1pPr>
              <a:defRPr>
                <a:latin typeface="+mn-lt"/>
                <a:cs typeface="Arial" panose="020B0604020202020204" pitchFamily="34" charset="0"/>
              </a:defRPr>
            </a:lvl1pPr>
          </a:lstStyle>
          <a:p>
            <a:pPr lvl="0"/>
            <a:r>
              <a:rPr lang="en-US" noProof="0" dirty="0"/>
              <a:t>Edit background text format</a:t>
            </a:r>
          </a:p>
        </p:txBody>
      </p:sp>
      <p:sp>
        <p:nvSpPr>
          <p:cNvPr id="12" name="Rektangel 11">
            <a:extLst>
              <a:ext uri="{FF2B5EF4-FFF2-40B4-BE49-F238E27FC236}">
                <a16:creationId xmlns:a16="http://schemas.microsoft.com/office/drawing/2014/main" id="{6FC6C9AD-89F3-BC41-B92E-B9CF349E16D8}"/>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pic>
        <p:nvPicPr>
          <p:cNvPr id="6" name="Bildobjekt 5">
            <a:extLst>
              <a:ext uri="{FF2B5EF4-FFF2-40B4-BE49-F238E27FC236}">
                <a16:creationId xmlns:a16="http://schemas.microsoft.com/office/drawing/2014/main" id="{E512D64D-B151-E145-8CA3-96C56B6F3D9F}"/>
              </a:ext>
            </a:extLst>
          </p:cNvPr>
          <p:cNvPicPr>
            <a:picLocks noChangeAspect="1"/>
          </p:cNvPicPr>
          <p:nvPr userDrawn="1"/>
        </p:nvPicPr>
        <p:blipFill>
          <a:blip r:embed="rId2"/>
          <a:stretch>
            <a:fillRect/>
          </a:stretch>
        </p:blipFill>
        <p:spPr>
          <a:xfrm>
            <a:off x="10256108" y="541337"/>
            <a:ext cx="1492435" cy="1729643"/>
          </a:xfrm>
          <a:prstGeom prst="rect">
            <a:avLst/>
          </a:prstGeom>
        </p:spPr>
      </p:pic>
      <p:sp>
        <p:nvSpPr>
          <p:cNvPr id="2" name="Date Placeholder 4">
            <a:extLst>
              <a:ext uri="{FF2B5EF4-FFF2-40B4-BE49-F238E27FC236}">
                <a16:creationId xmlns:a16="http://schemas.microsoft.com/office/drawing/2014/main" id="{5F7A5D0D-F76D-94CD-1BE5-E8B48D9BD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6FCD1-EF0D-414A-8715-FDA5010CE504}" type="datetime1">
              <a:rPr lang="en-US" smtClean="0"/>
              <a:t>1/22/2024</a:t>
            </a:fld>
            <a:endParaRPr lang="en-US"/>
          </a:p>
        </p:txBody>
      </p:sp>
      <p:sp>
        <p:nvSpPr>
          <p:cNvPr id="4" name="Footer Placeholder 5">
            <a:extLst>
              <a:ext uri="{FF2B5EF4-FFF2-40B4-BE49-F238E27FC236}">
                <a16:creationId xmlns:a16="http://schemas.microsoft.com/office/drawing/2014/main" id="{737B9EA2-7FA0-3B38-178B-EE172F401C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6">
            <a:extLst>
              <a:ext uri="{FF2B5EF4-FFF2-40B4-BE49-F238E27FC236}">
                <a16:creationId xmlns:a16="http://schemas.microsoft.com/office/drawing/2014/main" id="{DFC93BA0-54B8-2CAD-8EF7-63FD3073C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Tree>
    <p:extLst>
      <p:ext uri="{BB962C8B-B14F-4D97-AF65-F5344CB8AC3E}">
        <p14:creationId xmlns:p14="http://schemas.microsoft.com/office/powerpoint/2010/main" val="1274060769"/>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slide 3">
    <p:spTree>
      <p:nvGrpSpPr>
        <p:cNvPr id="1" name=""/>
        <p:cNvGrpSpPr/>
        <p:nvPr/>
      </p:nvGrpSpPr>
      <p:grpSpPr>
        <a:xfrm>
          <a:off x="0" y="0"/>
          <a:ext cx="0" cy="0"/>
          <a:chOff x="0" y="0"/>
          <a:chExt cx="0" cy="0"/>
        </a:xfrm>
      </p:grpSpPr>
      <p:pic>
        <p:nvPicPr>
          <p:cNvPr id="9" name="Bildobjekt 8">
            <a:extLst>
              <a:ext uri="{FF2B5EF4-FFF2-40B4-BE49-F238E27FC236}">
                <a16:creationId xmlns:a16="http://schemas.microsoft.com/office/drawing/2014/main" id="{3358256B-C363-0A48-8D21-ECCC6034FF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4179" r="17040"/>
          <a:stretch/>
        </p:blipFill>
        <p:spPr>
          <a:xfrm>
            <a:off x="-2" y="0"/>
            <a:ext cx="12192002" cy="6857999"/>
          </a:xfrm>
          <a:prstGeom prst="rect">
            <a:avLst/>
          </a:prstGeom>
        </p:spPr>
      </p:pic>
      <p:sp>
        <p:nvSpPr>
          <p:cNvPr id="4" name="Rektangel 3">
            <a:extLst>
              <a:ext uri="{FF2B5EF4-FFF2-40B4-BE49-F238E27FC236}">
                <a16:creationId xmlns:a16="http://schemas.microsoft.com/office/drawing/2014/main" id="{45703D62-1F59-2A4B-A20F-4210B7513AF2}"/>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99930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4">
    <p:spTree>
      <p:nvGrpSpPr>
        <p:cNvPr id="1" name=""/>
        <p:cNvGrpSpPr/>
        <p:nvPr/>
      </p:nvGrpSpPr>
      <p:grpSpPr>
        <a:xfrm>
          <a:off x="0" y="0"/>
          <a:ext cx="0" cy="0"/>
          <a:chOff x="0" y="0"/>
          <a:chExt cx="0" cy="0"/>
        </a:xfrm>
      </p:grpSpPr>
      <p:pic>
        <p:nvPicPr>
          <p:cNvPr id="7" name="Bildobjekt 6">
            <a:extLst>
              <a:ext uri="{FF2B5EF4-FFF2-40B4-BE49-F238E27FC236}">
                <a16:creationId xmlns:a16="http://schemas.microsoft.com/office/drawing/2014/main" id="{5D7045AB-F51B-0B4D-B748-CF984AE082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28600"/>
            <a:ext cx="12192000" cy="6629400"/>
          </a:xfrm>
          <a:prstGeom prst="rect">
            <a:avLst/>
          </a:prstGeom>
        </p:spPr>
      </p:pic>
      <p:sp>
        <p:nvSpPr>
          <p:cNvPr id="4" name="Rektangel 3">
            <a:extLst>
              <a:ext uri="{FF2B5EF4-FFF2-40B4-BE49-F238E27FC236}">
                <a16:creationId xmlns:a16="http://schemas.microsoft.com/office/drawing/2014/main" id="{C784EEEC-BEDD-DE41-87C5-8B3944100045}"/>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1395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lutsbild">
    <p:spTree>
      <p:nvGrpSpPr>
        <p:cNvPr id="1" name=""/>
        <p:cNvGrpSpPr/>
        <p:nvPr/>
      </p:nvGrpSpPr>
      <p:grpSpPr>
        <a:xfrm>
          <a:off x="0" y="0"/>
          <a:ext cx="0" cy="0"/>
          <a:chOff x="0" y="0"/>
          <a:chExt cx="0" cy="0"/>
        </a:xfrm>
      </p:grpSpPr>
      <p:pic>
        <p:nvPicPr>
          <p:cNvPr id="8" name="Bildobjekt 7">
            <a:extLst>
              <a:ext uri="{FF2B5EF4-FFF2-40B4-BE49-F238E27FC236}">
                <a16:creationId xmlns:a16="http://schemas.microsoft.com/office/drawing/2014/main" id="{E1111CC6-80AD-CA45-917C-70FE908C0C3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43884" y="2528072"/>
            <a:ext cx="2304232" cy="2299749"/>
          </a:xfrm>
          <a:prstGeom prst="rect">
            <a:avLst/>
          </a:prstGeom>
        </p:spPr>
      </p:pic>
      <p:sp>
        <p:nvSpPr>
          <p:cNvPr id="4" name="Rektangel 3">
            <a:extLst>
              <a:ext uri="{FF2B5EF4-FFF2-40B4-BE49-F238E27FC236}">
                <a16:creationId xmlns:a16="http://schemas.microsoft.com/office/drawing/2014/main" id="{5F601C24-7B3E-A44D-BF36-31DB8891419C}"/>
              </a:ext>
            </a:extLst>
          </p:cNvPr>
          <p:cNvSpPr/>
          <p:nvPr userDrawn="1"/>
        </p:nvSpPr>
        <p:spPr>
          <a:xfrm>
            <a:off x="0" y="0"/>
            <a:ext cx="12192000" cy="316523"/>
          </a:xfrm>
          <a:prstGeom prst="rect">
            <a:avLst/>
          </a:prstGeom>
          <a:solidFill>
            <a:schemeClr val="accent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326216751"/>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8F878733-04AA-3341-ACFB-21C3A202883F}"/>
              </a:ext>
            </a:extLst>
          </p:cNvPr>
          <p:cNvSpPr>
            <a:spLocks noGrp="1"/>
          </p:cNvSpPr>
          <p:nvPr>
            <p:ph type="title"/>
          </p:nvPr>
        </p:nvSpPr>
        <p:spPr>
          <a:xfrm>
            <a:off x="838200" y="945417"/>
            <a:ext cx="8898924" cy="1325563"/>
          </a:xfrm>
          <a:prstGeom prst="rect">
            <a:avLst/>
          </a:prstGeom>
        </p:spPr>
        <p:txBody>
          <a:bodyPr vert="horz" lIns="91440" tIns="45720" rIns="91440" bIns="45720" rtlCol="0" anchor="t" anchorCtr="0">
            <a:noAutofit/>
          </a:bodyPr>
          <a:lstStyle/>
          <a:p>
            <a:r>
              <a:rPr lang="sv-SE" dirty="0" err="1"/>
              <a:t>Click</a:t>
            </a:r>
            <a:r>
              <a:rPr lang="sv-SE" dirty="0"/>
              <a:t> </a:t>
            </a:r>
            <a:r>
              <a:rPr lang="sv-SE" dirty="0" err="1"/>
              <a:t>here</a:t>
            </a:r>
            <a:r>
              <a:rPr lang="sv-SE" dirty="0"/>
              <a:t> to </a:t>
            </a:r>
            <a:r>
              <a:rPr lang="sv-SE" dirty="0" err="1"/>
              <a:t>change</a:t>
            </a:r>
            <a:r>
              <a:rPr lang="sv-SE" dirty="0"/>
              <a:t> the </a:t>
            </a:r>
            <a:r>
              <a:rPr lang="sv-SE" dirty="0" err="1"/>
              <a:t>title</a:t>
            </a:r>
            <a:r>
              <a:rPr lang="sv-SE" dirty="0"/>
              <a:t> format template</a:t>
            </a:r>
          </a:p>
        </p:txBody>
      </p:sp>
      <p:sp>
        <p:nvSpPr>
          <p:cNvPr id="3" name="Platshållare för text 2">
            <a:extLst>
              <a:ext uri="{FF2B5EF4-FFF2-40B4-BE49-F238E27FC236}">
                <a16:creationId xmlns:a16="http://schemas.microsoft.com/office/drawing/2014/main" id="{7D3510A7-27E7-AB47-9BDD-4028505215CC}"/>
              </a:ext>
            </a:extLst>
          </p:cNvPr>
          <p:cNvSpPr>
            <a:spLocks noGrp="1"/>
          </p:cNvSpPr>
          <p:nvPr>
            <p:ph type="body" idx="1"/>
          </p:nvPr>
        </p:nvSpPr>
        <p:spPr>
          <a:xfrm>
            <a:off x="838200" y="2382715"/>
            <a:ext cx="8898924" cy="3794248"/>
          </a:xfrm>
          <a:prstGeom prst="rect">
            <a:avLst/>
          </a:prstGeom>
        </p:spPr>
        <p:txBody>
          <a:bodyPr vert="horz" lIns="91440" tIns="45720" rIns="91440" bIns="45720" rtlCol="0">
            <a:normAutofit/>
          </a:bodyPr>
          <a:lstStyle/>
          <a:p>
            <a:r>
              <a:rPr lang="sv-SE" dirty="0"/>
              <a:t>Edit </a:t>
            </a:r>
            <a:r>
              <a:rPr lang="sv-SE" dirty="0" err="1"/>
              <a:t>background</a:t>
            </a:r>
            <a:r>
              <a:rPr lang="sv-SE" dirty="0"/>
              <a:t> text format
</a:t>
            </a:r>
          </a:p>
        </p:txBody>
      </p:sp>
      <p:sp>
        <p:nvSpPr>
          <p:cNvPr id="4" name="Rektangel 3">
            <a:extLst>
              <a:ext uri="{FF2B5EF4-FFF2-40B4-BE49-F238E27FC236}">
                <a16:creationId xmlns:a16="http://schemas.microsoft.com/office/drawing/2014/main" id="{63072D4B-4A56-4345-AB07-8855A4354F33}"/>
              </a:ext>
            </a:extLst>
          </p:cNvPr>
          <p:cNvSpPr/>
          <p:nvPr userDrawn="1"/>
        </p:nvSpPr>
        <p:spPr>
          <a:xfrm>
            <a:off x="0" y="0"/>
            <a:ext cx="12192000" cy="316523"/>
          </a:xfrm>
          <a:prstGeom prst="rect">
            <a:avLst/>
          </a:prstGeom>
          <a:solidFill>
            <a:srgbClr val="064151"/>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sv-SE"/>
          </a:p>
        </p:txBody>
      </p:sp>
      <p:sp>
        <p:nvSpPr>
          <p:cNvPr id="5" name="Date Placeholder 4">
            <a:extLst>
              <a:ext uri="{FF2B5EF4-FFF2-40B4-BE49-F238E27FC236}">
                <a16:creationId xmlns:a16="http://schemas.microsoft.com/office/drawing/2014/main" id="{D2CB0F60-DC92-FAD9-B509-0CCD96DD6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9E07B-40FB-4821-8D5C-500F175202FC}" type="datetime1">
              <a:rPr lang="en-US" smtClean="0"/>
              <a:t>1/22/2024</a:t>
            </a:fld>
            <a:endParaRPr lang="en-US"/>
          </a:p>
        </p:txBody>
      </p:sp>
      <p:sp>
        <p:nvSpPr>
          <p:cNvPr id="6" name="Footer Placeholder 5">
            <a:extLst>
              <a:ext uri="{FF2B5EF4-FFF2-40B4-BE49-F238E27FC236}">
                <a16:creationId xmlns:a16="http://schemas.microsoft.com/office/drawing/2014/main" id="{6F2508FD-6E0F-2838-6926-537C07F34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a:extLst>
              <a:ext uri="{FF2B5EF4-FFF2-40B4-BE49-F238E27FC236}">
                <a16:creationId xmlns:a16="http://schemas.microsoft.com/office/drawing/2014/main" id="{AA2CED06-8200-9CCA-0FE1-36082FAAF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382A4-AB59-4CCC-9EC0-E60A0AF9AA08}" type="slidenum">
              <a:rPr lang="en-US" smtClean="0"/>
              <a:t>‹#›</a:t>
            </a:fld>
            <a:endParaRPr lang="en-US"/>
          </a:p>
        </p:txBody>
      </p:sp>
    </p:spTree>
    <p:extLst>
      <p:ext uri="{BB962C8B-B14F-4D97-AF65-F5344CB8AC3E}">
        <p14:creationId xmlns:p14="http://schemas.microsoft.com/office/powerpoint/2010/main" val="582853759"/>
      </p:ext>
    </p:extLst>
  </p:cSld>
  <p:clrMap bg1="lt1" tx1="dk1" bg2="lt2" tx2="dk2" accent1="accent1" accent2="accent2" accent3="accent3" accent4="accent4" accent5="accent5" accent6="accent6" hlink="hlink" folHlink="folHlink"/>
  <p:sldLayoutIdLst>
    <p:sldLayoutId id="2147483652" r:id="rId1"/>
    <p:sldLayoutId id="2147483663" r:id="rId2"/>
    <p:sldLayoutId id="2147483649" r:id="rId3"/>
    <p:sldLayoutId id="2147483661" r:id="rId4"/>
    <p:sldLayoutId id="2147483662" r:id="rId5"/>
    <p:sldLayoutId id="2147483651" r:id="rId6"/>
  </p:sldLayoutIdLst>
  <p:hf hdr="0" ftr="0"/>
  <p:txStyles>
    <p:titleStyle>
      <a:lvl1pPr algn="l" defTabSz="914400" rtl="0" eaLnBrk="1" latinLnBrk="0" hangingPunct="1">
        <a:lnSpc>
          <a:spcPct val="90000"/>
        </a:lnSpc>
        <a:spcBef>
          <a:spcPct val="0"/>
        </a:spcBef>
        <a:buNone/>
        <a:defRPr sz="4000" b="1" i="0" kern="1200">
          <a:solidFill>
            <a:schemeClr val="tx1"/>
          </a:solidFill>
          <a:latin typeface="Century Gothic" panose="020B05020202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Times"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6.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25.svg"/><Relationship Id="rId4" Type="http://schemas.openxmlformats.org/officeDocument/2006/relationships/image" Target="../media/image27.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21.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2.svg"/><Relationship Id="rId11" Type="http://schemas.openxmlformats.org/officeDocument/2006/relationships/image" Target="../media/image27.svg"/><Relationship Id="rId5" Type="http://schemas.openxmlformats.org/officeDocument/2006/relationships/image" Target="../media/image41.png"/><Relationship Id="rId10" Type="http://schemas.openxmlformats.org/officeDocument/2006/relationships/image" Target="../media/image38.svg"/><Relationship Id="rId4" Type="http://schemas.openxmlformats.org/officeDocument/2006/relationships/image" Target="../media/image40.sv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38.sv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2.svg"/><Relationship Id="rId12" Type="http://schemas.openxmlformats.org/officeDocument/2006/relationships/image" Target="../media/image46.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40.svg"/><Relationship Id="rId10" Type="http://schemas.openxmlformats.org/officeDocument/2006/relationships/image" Target="../media/image38.svg"/><Relationship Id="rId4" Type="http://schemas.openxmlformats.org/officeDocument/2006/relationships/image" Target="../media/image39.png"/><Relationship Id="rId9" Type="http://schemas.openxmlformats.org/officeDocument/2006/relationships/image" Target="../media/image44.svg"/></Relationships>
</file>

<file path=ppt/slides/_rels/slide2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9.svg"/><Relationship Id="rId5" Type="http://schemas.openxmlformats.org/officeDocument/2006/relationships/image" Target="../media/image34.png"/><Relationship Id="rId10" Type="http://schemas.openxmlformats.org/officeDocument/2006/relationships/image" Target="../media/image44.svg"/><Relationship Id="rId4" Type="http://schemas.openxmlformats.org/officeDocument/2006/relationships/image" Target="../media/image48.sv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9.svg"/><Relationship Id="rId3" Type="http://schemas.openxmlformats.org/officeDocument/2006/relationships/image" Target="../media/image46.svg"/><Relationship Id="rId7" Type="http://schemas.openxmlformats.org/officeDocument/2006/relationships/image" Target="../media/image48.svg"/><Relationship Id="rId12" Type="http://schemas.openxmlformats.org/officeDocument/2006/relationships/image" Target="../media/image34.png"/><Relationship Id="rId2"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44.svg"/><Relationship Id="rId5" Type="http://schemas.openxmlformats.org/officeDocument/2006/relationships/image" Target="../media/image27.svg"/><Relationship Id="rId10" Type="http://schemas.openxmlformats.org/officeDocument/2006/relationships/image" Target="../media/image43.png"/><Relationship Id="rId4" Type="http://schemas.openxmlformats.org/officeDocument/2006/relationships/image" Target="../media/image26.png"/><Relationship Id="rId9" Type="http://schemas.openxmlformats.org/officeDocument/2006/relationships/image" Target="../media/image42.svg"/></Relationships>
</file>

<file path=ppt/slides/_rels/slide26.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5.png"/><Relationship Id="rId3" Type="http://schemas.openxmlformats.org/officeDocument/2006/relationships/image" Target="../media/image47.png"/><Relationship Id="rId7" Type="http://schemas.openxmlformats.org/officeDocument/2006/relationships/image" Target="../media/image43.png"/><Relationship Id="rId12" Type="http://schemas.openxmlformats.org/officeDocument/2006/relationships/image" Target="../media/image27.sv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2.svg"/><Relationship Id="rId11" Type="http://schemas.openxmlformats.org/officeDocument/2006/relationships/image" Target="../media/image26.png"/><Relationship Id="rId5" Type="http://schemas.openxmlformats.org/officeDocument/2006/relationships/image" Target="../media/image41.png"/><Relationship Id="rId10" Type="http://schemas.openxmlformats.org/officeDocument/2006/relationships/image" Target="../media/image49.svg"/><Relationship Id="rId4" Type="http://schemas.openxmlformats.org/officeDocument/2006/relationships/image" Target="../media/image48.svg"/><Relationship Id="rId9" Type="http://schemas.openxmlformats.org/officeDocument/2006/relationships/image" Target="../media/image34.png"/><Relationship Id="rId14" Type="http://schemas.openxmlformats.org/officeDocument/2006/relationships/image" Target="../media/image46.svg"/></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9.svg"/></Relationships>
</file>

<file path=ppt/slides/_rels/slide28.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43.png"/><Relationship Id="rId18" Type="http://schemas.openxmlformats.org/officeDocument/2006/relationships/image" Target="../media/image53.svg"/><Relationship Id="rId3" Type="http://schemas.openxmlformats.org/officeDocument/2006/relationships/image" Target="../media/image50.png"/><Relationship Id="rId7" Type="http://schemas.openxmlformats.org/officeDocument/2006/relationships/image" Target="../media/image26.png"/><Relationship Id="rId12" Type="http://schemas.openxmlformats.org/officeDocument/2006/relationships/image" Target="../media/image42.svg"/><Relationship Id="rId17" Type="http://schemas.openxmlformats.org/officeDocument/2006/relationships/image" Target="../media/image52.png"/><Relationship Id="rId2" Type="http://schemas.openxmlformats.org/officeDocument/2006/relationships/notesSlide" Target="../notesSlides/notesSlide20.xml"/><Relationship Id="rId16" Type="http://schemas.openxmlformats.org/officeDocument/2006/relationships/image" Target="../media/image49.svg"/><Relationship Id="rId1" Type="http://schemas.openxmlformats.org/officeDocument/2006/relationships/slideLayout" Target="../slideLayouts/slideLayout3.xml"/><Relationship Id="rId6" Type="http://schemas.openxmlformats.org/officeDocument/2006/relationships/image" Target="../media/image46.svg"/><Relationship Id="rId11" Type="http://schemas.openxmlformats.org/officeDocument/2006/relationships/image" Target="../media/image41.png"/><Relationship Id="rId5" Type="http://schemas.openxmlformats.org/officeDocument/2006/relationships/image" Target="../media/image45.png"/><Relationship Id="rId15" Type="http://schemas.openxmlformats.org/officeDocument/2006/relationships/image" Target="../media/image34.png"/><Relationship Id="rId10" Type="http://schemas.openxmlformats.org/officeDocument/2006/relationships/image" Target="../media/image48.svg"/><Relationship Id="rId4" Type="http://schemas.openxmlformats.org/officeDocument/2006/relationships/image" Target="../media/image51.svg"/><Relationship Id="rId9" Type="http://schemas.openxmlformats.org/officeDocument/2006/relationships/image" Target="../media/image47.png"/><Relationship Id="rId14" Type="http://schemas.openxmlformats.org/officeDocument/2006/relationships/image" Target="../media/image44.sv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2.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41.png"/><Relationship Id="rId11" Type="http://schemas.openxmlformats.org/officeDocument/2006/relationships/image" Target="../media/image49.svg"/><Relationship Id="rId5" Type="http://schemas.openxmlformats.org/officeDocument/2006/relationships/image" Target="../media/image48.svg"/><Relationship Id="rId10" Type="http://schemas.openxmlformats.org/officeDocument/2006/relationships/image" Target="../media/image34.png"/><Relationship Id="rId4" Type="http://schemas.openxmlformats.org/officeDocument/2006/relationships/image" Target="../media/image47.png"/><Relationship Id="rId9" Type="http://schemas.openxmlformats.org/officeDocument/2006/relationships/image" Target="../media/image44.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8.svg"/><Relationship Id="rId7" Type="http://schemas.openxmlformats.org/officeDocument/2006/relationships/image" Target="../media/image5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4.sv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8.svg"/><Relationship Id="rId7" Type="http://schemas.openxmlformats.org/officeDocument/2006/relationships/image" Target="../media/image44.sv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54.svg"/></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40.sv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39.png"/><Relationship Id="rId11" Type="http://schemas.openxmlformats.org/officeDocument/2006/relationships/image" Target="../media/image54.svg"/><Relationship Id="rId5" Type="http://schemas.openxmlformats.org/officeDocument/2006/relationships/image" Target="../media/image48.svg"/><Relationship Id="rId10" Type="http://schemas.openxmlformats.org/officeDocument/2006/relationships/image" Target="../media/image36.png"/><Relationship Id="rId4" Type="http://schemas.openxmlformats.org/officeDocument/2006/relationships/image" Target="../media/image47.png"/><Relationship Id="rId9" Type="http://schemas.openxmlformats.org/officeDocument/2006/relationships/image" Target="../media/image44.svg"/></Relationships>
</file>

<file path=ppt/slides/_rels/slide3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6.png"/><Relationship Id="rId7" Type="http://schemas.openxmlformats.org/officeDocument/2006/relationships/image" Target="../media/image39.png"/><Relationship Id="rId12" Type="http://schemas.openxmlformats.org/officeDocument/2006/relationships/image" Target="../media/image54.sv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48.svg"/><Relationship Id="rId11" Type="http://schemas.openxmlformats.org/officeDocument/2006/relationships/image" Target="../media/image36.png"/><Relationship Id="rId5" Type="http://schemas.openxmlformats.org/officeDocument/2006/relationships/image" Target="../media/image47.png"/><Relationship Id="rId10" Type="http://schemas.openxmlformats.org/officeDocument/2006/relationships/image" Target="../media/image44.svg"/><Relationship Id="rId4" Type="http://schemas.openxmlformats.org/officeDocument/2006/relationships/image" Target="../media/image27.svg"/><Relationship Id="rId9" Type="http://schemas.openxmlformats.org/officeDocument/2006/relationships/image" Target="../media/image43.png"/></Relationships>
</file>

<file path=ppt/slides/_rels/slide3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47.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55.svg"/><Relationship Id="rId4" Type="http://schemas.openxmlformats.org/officeDocument/2006/relationships/image" Target="../media/image48.sv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26.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49.svg"/><Relationship Id="rId11" Type="http://schemas.openxmlformats.org/officeDocument/2006/relationships/image" Target="../media/image27.svg"/><Relationship Id="rId5" Type="http://schemas.openxmlformats.org/officeDocument/2006/relationships/image" Target="../media/image34.png"/><Relationship Id="rId10" Type="http://schemas.openxmlformats.org/officeDocument/2006/relationships/image" Target="../media/image55.svg"/><Relationship Id="rId4" Type="http://schemas.openxmlformats.org/officeDocument/2006/relationships/image" Target="../media/image38.svg"/><Relationship Id="rId9"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7.svg"/></Relationships>
</file>

<file path=ppt/slides/_rels/slide41.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42.xml.rels><?xml version="1.0" encoding="UTF-8" standalone="yes"?>
<Relationships xmlns="http://schemas.openxmlformats.org/package/2006/relationships"><Relationship Id="rId3" Type="http://schemas.openxmlformats.org/officeDocument/2006/relationships/hyperlink" Target="https://link.springer.com/article/10.1007/s00766-014-0206-y"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63.png"/><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DB9E419-885F-BF48-BD6C-09C9BCDDFD8C}"/>
              </a:ext>
            </a:extLst>
          </p:cNvPr>
          <p:cNvSpPr>
            <a:spLocks noGrp="1"/>
          </p:cNvSpPr>
          <p:nvPr>
            <p:ph type="title"/>
          </p:nvPr>
        </p:nvSpPr>
        <p:spPr/>
        <p:txBody>
          <a:bodyPr/>
          <a:lstStyle/>
          <a:p>
            <a:r>
              <a:rPr lang="en-US" dirty="0"/>
              <a:t>Requirements Engineering:</a:t>
            </a:r>
            <a:br>
              <a:rPr lang="en-US" dirty="0"/>
            </a:br>
            <a:r>
              <a:rPr lang="en-US" dirty="0"/>
              <a:t>a brief introduction</a:t>
            </a:r>
          </a:p>
        </p:txBody>
      </p:sp>
      <p:sp>
        <p:nvSpPr>
          <p:cNvPr id="3" name="Text Placeholder 2">
            <a:extLst>
              <a:ext uri="{FF2B5EF4-FFF2-40B4-BE49-F238E27FC236}">
                <a16:creationId xmlns:a16="http://schemas.microsoft.com/office/drawing/2014/main" id="{1490B421-AF12-2DF3-0DF0-C91E3F0F7488}"/>
              </a:ext>
            </a:extLst>
          </p:cNvPr>
          <p:cNvSpPr>
            <a:spLocks noGrp="1"/>
          </p:cNvSpPr>
          <p:nvPr>
            <p:ph type="body" sz="quarter" idx="10"/>
          </p:nvPr>
        </p:nvSpPr>
        <p:spPr/>
        <p:txBody>
          <a:bodyPr/>
          <a:lstStyle/>
          <a:p>
            <a:r>
              <a:rPr lang="sv-SE" dirty="0"/>
              <a:t>Julian Frattini, DIPT</a:t>
            </a:r>
            <a:endParaRPr lang="en-US" dirty="0"/>
          </a:p>
        </p:txBody>
      </p:sp>
      <p:sp>
        <p:nvSpPr>
          <p:cNvPr id="4" name="TextBox 3">
            <a:extLst>
              <a:ext uri="{FF2B5EF4-FFF2-40B4-BE49-F238E27FC236}">
                <a16:creationId xmlns:a16="http://schemas.microsoft.com/office/drawing/2014/main" id="{438B23A8-5696-AA1B-C5DF-99C069A98753}"/>
              </a:ext>
            </a:extLst>
          </p:cNvPr>
          <p:cNvSpPr txBox="1"/>
          <p:nvPr/>
        </p:nvSpPr>
        <p:spPr>
          <a:xfrm>
            <a:off x="7733944" y="6150217"/>
            <a:ext cx="4187439" cy="523220"/>
          </a:xfrm>
          <a:prstGeom prst="rect">
            <a:avLst/>
          </a:prstGeom>
          <a:noFill/>
        </p:spPr>
        <p:txBody>
          <a:bodyPr wrap="square" rtlCol="0" anchor="b">
            <a:spAutoFit/>
          </a:bodyPr>
          <a:lstStyle/>
          <a:p>
            <a:pPr algn="r"/>
            <a:r>
              <a:rPr lang="en-US" sz="1400" dirty="0">
                <a:solidFill>
                  <a:schemeClr val="bg1"/>
                </a:solidFill>
              </a:rPr>
              <a:t> Requirements Engineering: a brief introduction © 2023 by Julian Frattini is licensed under CC BY-NC 4.0 </a:t>
            </a:r>
          </a:p>
        </p:txBody>
      </p:sp>
    </p:spTree>
    <p:extLst>
      <p:ext uri="{BB962C8B-B14F-4D97-AF65-F5344CB8AC3E}">
        <p14:creationId xmlns:p14="http://schemas.microsoft.com/office/powerpoint/2010/main" val="3016674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0820-558F-9783-9A56-7652A6E49F8A}"/>
              </a:ext>
            </a:extLst>
          </p:cNvPr>
          <p:cNvSpPr>
            <a:spLocks noGrp="1"/>
          </p:cNvSpPr>
          <p:nvPr>
            <p:ph type="title"/>
          </p:nvPr>
        </p:nvSpPr>
        <p:spPr/>
        <p:txBody>
          <a:bodyPr/>
          <a:lstStyle/>
          <a:p>
            <a:r>
              <a:rPr lang="en-US" dirty="0"/>
              <a:t>Levels of Abstraction</a:t>
            </a:r>
          </a:p>
        </p:txBody>
      </p:sp>
      <p:sp>
        <p:nvSpPr>
          <p:cNvPr id="4" name="Date Placeholder 3">
            <a:extLst>
              <a:ext uri="{FF2B5EF4-FFF2-40B4-BE49-F238E27FC236}">
                <a16:creationId xmlns:a16="http://schemas.microsoft.com/office/drawing/2014/main" id="{8B1E2B11-2B71-B2CA-E61A-5DE12DFBF953}"/>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3D55BCFA-7F62-D34E-771D-331622658A75}"/>
              </a:ext>
            </a:extLst>
          </p:cNvPr>
          <p:cNvSpPr>
            <a:spLocks noGrp="1"/>
          </p:cNvSpPr>
          <p:nvPr>
            <p:ph type="sldNum" sz="quarter" idx="4"/>
          </p:nvPr>
        </p:nvSpPr>
        <p:spPr/>
        <p:txBody>
          <a:bodyPr/>
          <a:lstStyle/>
          <a:p>
            <a:fld id="{C46382A4-AB59-4CCC-9EC0-E60A0AF9AA08}" type="slidenum">
              <a:rPr lang="en-US" smtClean="0"/>
              <a:t>10</a:t>
            </a:fld>
            <a:endParaRPr lang="en-US"/>
          </a:p>
        </p:txBody>
      </p:sp>
      <p:sp>
        <p:nvSpPr>
          <p:cNvPr id="6" name="Rectangle 5">
            <a:extLst>
              <a:ext uri="{FF2B5EF4-FFF2-40B4-BE49-F238E27FC236}">
                <a16:creationId xmlns:a16="http://schemas.microsoft.com/office/drawing/2014/main" id="{263B2DDD-0623-1B49-B1DA-57C6C2FF3433}"/>
              </a:ext>
            </a:extLst>
          </p:cNvPr>
          <p:cNvSpPr/>
          <p:nvPr/>
        </p:nvSpPr>
        <p:spPr>
          <a:xfrm>
            <a:off x="879525" y="2391508"/>
            <a:ext cx="3135923"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8" name="Rectangle 7">
            <a:extLst>
              <a:ext uri="{FF2B5EF4-FFF2-40B4-BE49-F238E27FC236}">
                <a16:creationId xmlns:a16="http://schemas.microsoft.com/office/drawing/2014/main" id="{7EC96A82-6BC4-E586-FBFB-FF9A71088CDB}"/>
              </a:ext>
            </a:extLst>
          </p:cNvPr>
          <p:cNvSpPr/>
          <p:nvPr/>
        </p:nvSpPr>
        <p:spPr>
          <a:xfrm>
            <a:off x="4142546" y="2391508"/>
            <a:ext cx="3135923"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9" name="Rectangle 8">
            <a:extLst>
              <a:ext uri="{FF2B5EF4-FFF2-40B4-BE49-F238E27FC236}">
                <a16:creationId xmlns:a16="http://schemas.microsoft.com/office/drawing/2014/main" id="{2AF5A943-0E9B-5ECA-4EA5-09C97D39C743}"/>
              </a:ext>
            </a:extLst>
          </p:cNvPr>
          <p:cNvSpPr/>
          <p:nvPr/>
        </p:nvSpPr>
        <p:spPr>
          <a:xfrm>
            <a:off x="7414846" y="2391508"/>
            <a:ext cx="313592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Layer (how?)</a:t>
            </a:r>
          </a:p>
        </p:txBody>
      </p:sp>
      <p:sp>
        <p:nvSpPr>
          <p:cNvPr id="10" name="Rectangle 9">
            <a:extLst>
              <a:ext uri="{FF2B5EF4-FFF2-40B4-BE49-F238E27FC236}">
                <a16:creationId xmlns:a16="http://schemas.microsoft.com/office/drawing/2014/main" id="{B6400F8D-2BB2-2CC5-2248-996124D617CC}"/>
              </a:ext>
            </a:extLst>
          </p:cNvPr>
          <p:cNvSpPr/>
          <p:nvPr/>
        </p:nvSpPr>
        <p:spPr>
          <a:xfrm>
            <a:off x="4343401" y="3287349"/>
            <a:ext cx="1342292" cy="47659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REQ1</a:t>
            </a:r>
            <a:r>
              <a:rPr lang="en-US" sz="1200" dirty="0">
                <a:solidFill>
                  <a:sysClr val="windowText" lastClr="000000"/>
                </a:solidFill>
              </a:rPr>
              <a:t>: The system shall be secure.</a:t>
            </a:r>
          </a:p>
        </p:txBody>
      </p:sp>
      <p:sp>
        <p:nvSpPr>
          <p:cNvPr id="11" name="Rectangle 10">
            <a:extLst>
              <a:ext uri="{FF2B5EF4-FFF2-40B4-BE49-F238E27FC236}">
                <a16:creationId xmlns:a16="http://schemas.microsoft.com/office/drawing/2014/main" id="{EA235D0F-FDE4-54F9-B2A9-47F31DA111A4}"/>
              </a:ext>
            </a:extLst>
          </p:cNvPr>
          <p:cNvSpPr/>
          <p:nvPr/>
        </p:nvSpPr>
        <p:spPr>
          <a:xfrm>
            <a:off x="4849502" y="3483000"/>
            <a:ext cx="2242960" cy="80805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REQ2</a:t>
            </a:r>
            <a:r>
              <a:rPr lang="en-US" sz="1200" dirty="0">
                <a:solidFill>
                  <a:sysClr val="windowText" lastClr="000000"/>
                </a:solidFill>
              </a:rPr>
              <a:t>: Communication between users of the system shall not be accessible to external actors.</a:t>
            </a:r>
          </a:p>
        </p:txBody>
      </p:sp>
      <p:sp>
        <p:nvSpPr>
          <p:cNvPr id="14" name="TextBox 13">
            <a:extLst>
              <a:ext uri="{FF2B5EF4-FFF2-40B4-BE49-F238E27FC236}">
                <a16:creationId xmlns:a16="http://schemas.microsoft.com/office/drawing/2014/main" id="{F83EF3AC-42A1-FC00-4E69-4288276384CB}"/>
              </a:ext>
            </a:extLst>
          </p:cNvPr>
          <p:cNvSpPr txBox="1"/>
          <p:nvPr/>
        </p:nvSpPr>
        <p:spPr>
          <a:xfrm>
            <a:off x="879524" y="3287349"/>
            <a:ext cx="3135923" cy="646331"/>
          </a:xfrm>
          <a:prstGeom prst="rect">
            <a:avLst/>
          </a:prstGeom>
          <a:noFill/>
        </p:spPr>
        <p:txBody>
          <a:bodyPr wrap="square" rtlCol="0">
            <a:spAutoFit/>
          </a:bodyPr>
          <a:lstStyle/>
          <a:p>
            <a:r>
              <a:rPr lang="en-US" dirty="0"/>
              <a:t>Project scope, stakeholders, goals, …</a:t>
            </a:r>
          </a:p>
        </p:txBody>
      </p:sp>
      <p:sp>
        <p:nvSpPr>
          <p:cNvPr id="15" name="TextBox 14">
            <a:extLst>
              <a:ext uri="{FF2B5EF4-FFF2-40B4-BE49-F238E27FC236}">
                <a16:creationId xmlns:a16="http://schemas.microsoft.com/office/drawing/2014/main" id="{87C78046-0DC6-A279-A323-2F8B01E94C86}"/>
              </a:ext>
            </a:extLst>
          </p:cNvPr>
          <p:cNvSpPr txBox="1"/>
          <p:nvPr/>
        </p:nvSpPr>
        <p:spPr>
          <a:xfrm>
            <a:off x="7414845" y="3240696"/>
            <a:ext cx="3135923" cy="646331"/>
          </a:xfrm>
          <a:prstGeom prst="rect">
            <a:avLst/>
          </a:prstGeom>
          <a:noFill/>
        </p:spPr>
        <p:txBody>
          <a:bodyPr wrap="square" rtlCol="0">
            <a:spAutoFit/>
          </a:bodyPr>
          <a:lstStyle/>
          <a:p>
            <a:r>
              <a:rPr lang="en-US" dirty="0"/>
              <a:t>Data model, system architecture, …</a:t>
            </a:r>
          </a:p>
        </p:txBody>
      </p:sp>
      <p:sp>
        <p:nvSpPr>
          <p:cNvPr id="16" name="Left Brace 15">
            <a:extLst>
              <a:ext uri="{FF2B5EF4-FFF2-40B4-BE49-F238E27FC236}">
                <a16:creationId xmlns:a16="http://schemas.microsoft.com/office/drawing/2014/main" id="{8F87F710-84FD-5CBB-9EF4-E5216E083CC6}"/>
              </a:ext>
            </a:extLst>
          </p:cNvPr>
          <p:cNvSpPr/>
          <p:nvPr/>
        </p:nvSpPr>
        <p:spPr>
          <a:xfrm rot="16200000">
            <a:off x="3830067" y="1299341"/>
            <a:ext cx="497862" cy="6398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733FEF1E-65B5-C1A8-25B7-0386D6AD1096}"/>
              </a:ext>
            </a:extLst>
          </p:cNvPr>
          <p:cNvSpPr/>
          <p:nvPr/>
        </p:nvSpPr>
        <p:spPr>
          <a:xfrm rot="16200000">
            <a:off x="8733876" y="2930853"/>
            <a:ext cx="497862" cy="3135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9C152555-EA23-157E-6B60-CB8A20A143DA}"/>
              </a:ext>
            </a:extLst>
          </p:cNvPr>
          <p:cNvSpPr txBox="1"/>
          <p:nvPr/>
        </p:nvSpPr>
        <p:spPr>
          <a:xfrm>
            <a:off x="2230799" y="4744974"/>
            <a:ext cx="3696397" cy="369332"/>
          </a:xfrm>
          <a:prstGeom prst="rect">
            <a:avLst/>
          </a:prstGeom>
          <a:noFill/>
        </p:spPr>
        <p:txBody>
          <a:bodyPr wrap="none" rtlCol="0">
            <a:spAutoFit/>
          </a:bodyPr>
          <a:lstStyle/>
          <a:p>
            <a:pPr algn="ctr"/>
            <a:r>
              <a:rPr lang="en-US" dirty="0"/>
              <a:t>In scope of </a:t>
            </a:r>
            <a:r>
              <a:rPr lang="en-US" b="1" dirty="0"/>
              <a:t>requirements engineering</a:t>
            </a:r>
          </a:p>
        </p:txBody>
      </p:sp>
      <p:sp>
        <p:nvSpPr>
          <p:cNvPr id="19" name="TextBox 18">
            <a:extLst>
              <a:ext uri="{FF2B5EF4-FFF2-40B4-BE49-F238E27FC236}">
                <a16:creationId xmlns:a16="http://schemas.microsoft.com/office/drawing/2014/main" id="{1509C357-1B42-BC31-24AF-927B4060550C}"/>
              </a:ext>
            </a:extLst>
          </p:cNvPr>
          <p:cNvSpPr txBox="1"/>
          <p:nvPr/>
        </p:nvSpPr>
        <p:spPr>
          <a:xfrm>
            <a:off x="7426325" y="4747745"/>
            <a:ext cx="3112968" cy="646331"/>
          </a:xfrm>
          <a:prstGeom prst="rect">
            <a:avLst/>
          </a:prstGeom>
          <a:noFill/>
        </p:spPr>
        <p:txBody>
          <a:bodyPr wrap="none" rtlCol="0">
            <a:spAutoFit/>
          </a:bodyPr>
          <a:lstStyle/>
          <a:p>
            <a:pPr algn="ctr"/>
            <a:r>
              <a:rPr lang="en-US" dirty="0"/>
              <a:t>In scope of </a:t>
            </a:r>
            <a:r>
              <a:rPr lang="en-US" b="1" dirty="0"/>
              <a:t>subsequent phases</a:t>
            </a:r>
            <a:r>
              <a:rPr lang="en-US" dirty="0"/>
              <a:t>,</a:t>
            </a:r>
            <a:br>
              <a:rPr lang="en-US" dirty="0"/>
            </a:br>
            <a:r>
              <a:rPr lang="en-US" dirty="0"/>
              <a:t>e.g., software architecture</a:t>
            </a:r>
            <a:endParaRPr lang="en-US" b="1" dirty="0"/>
          </a:p>
        </p:txBody>
      </p:sp>
      <p:grpSp>
        <p:nvGrpSpPr>
          <p:cNvPr id="55" name="Group 54">
            <a:extLst>
              <a:ext uri="{FF2B5EF4-FFF2-40B4-BE49-F238E27FC236}">
                <a16:creationId xmlns:a16="http://schemas.microsoft.com/office/drawing/2014/main" id="{D6C5267D-FA4C-3819-0CCF-0056631FA264}"/>
              </a:ext>
            </a:extLst>
          </p:cNvPr>
          <p:cNvGrpSpPr/>
          <p:nvPr/>
        </p:nvGrpSpPr>
        <p:grpSpPr>
          <a:xfrm>
            <a:off x="2424511" y="5521060"/>
            <a:ext cx="3308972" cy="757199"/>
            <a:chOff x="1690286" y="5533983"/>
            <a:chExt cx="3308972" cy="757199"/>
          </a:xfrm>
        </p:grpSpPr>
        <p:sp>
          <p:nvSpPr>
            <p:cNvPr id="20" name="Rectangle 19">
              <a:extLst>
                <a:ext uri="{FF2B5EF4-FFF2-40B4-BE49-F238E27FC236}">
                  <a16:creationId xmlns:a16="http://schemas.microsoft.com/office/drawing/2014/main" id="{3A7DF6C6-3461-93F3-B176-02803D189A3E}"/>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22" name="Graphic 21" descr="User with solid fill">
              <a:extLst>
                <a:ext uri="{FF2B5EF4-FFF2-40B4-BE49-F238E27FC236}">
                  <a16:creationId xmlns:a16="http://schemas.microsoft.com/office/drawing/2014/main" id="{7615C93D-AC97-5DA9-3232-D61094E69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24" name="Straight Arrow Connector 23">
              <a:extLst>
                <a:ext uri="{FF2B5EF4-FFF2-40B4-BE49-F238E27FC236}">
                  <a16:creationId xmlns:a16="http://schemas.microsoft.com/office/drawing/2014/main" id="{0E2D0517-BB96-5AA9-D725-019BF8BB0169}"/>
                </a:ext>
              </a:extLst>
            </p:cNvPr>
            <p:cNvCxnSpPr>
              <a:stCxn id="22" idx="3"/>
              <a:endCxn id="20"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86B66A7F-562B-CB2B-F09E-B86DD7E18754}"/>
              </a:ext>
            </a:extLst>
          </p:cNvPr>
          <p:cNvGrpSpPr/>
          <p:nvPr/>
        </p:nvGrpSpPr>
        <p:grpSpPr>
          <a:xfrm>
            <a:off x="7328320" y="5528141"/>
            <a:ext cx="3308972" cy="757199"/>
            <a:chOff x="7382353" y="5528141"/>
            <a:chExt cx="3308972" cy="757199"/>
          </a:xfrm>
        </p:grpSpPr>
        <p:pic>
          <p:nvPicPr>
            <p:cNvPr id="26" name="Graphic 25" descr="User with solid fill">
              <a:extLst>
                <a:ext uri="{FF2B5EF4-FFF2-40B4-BE49-F238E27FC236}">
                  <a16:creationId xmlns:a16="http://schemas.microsoft.com/office/drawing/2014/main" id="{34F1BC4E-706A-AB62-E3B1-A277691E03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27" name="Straight Arrow Connector 26">
              <a:extLst>
                <a:ext uri="{FF2B5EF4-FFF2-40B4-BE49-F238E27FC236}">
                  <a16:creationId xmlns:a16="http://schemas.microsoft.com/office/drawing/2014/main" id="{EFDBDB69-25BE-51FA-4DD0-A077C7AE360D}"/>
                </a:ext>
              </a:extLst>
            </p:cNvPr>
            <p:cNvCxnSpPr>
              <a:stCxn id="26" idx="3"/>
              <a:endCxn id="25"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1ABC2CF-C907-73B9-2017-079CE386C301}"/>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4603DDE1-05AB-9EB0-403A-CB293EB2440C}"/>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3DA6590-6BAE-83F5-AD9A-58E942EF8572}"/>
                </a:ext>
              </a:extLst>
            </p:cNvPr>
            <p:cNvCxnSpPr>
              <a:stCxn id="28" idx="3"/>
              <a:endCxn id="29"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CF89D06-FD1A-029D-5B4D-1273E518D5D6}"/>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EDFC2D-67FD-C1D8-387E-99D767ADFD90}"/>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7E36AF60-1C0F-06F5-D0F1-F60E97F0ABEF}"/>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E1102634-C64A-FE0C-73B1-BA5F8563325C}"/>
                </a:ext>
              </a:extLst>
            </p:cNvPr>
            <p:cNvCxnSpPr>
              <a:cxnSpLocks/>
              <a:stCxn id="29" idx="3"/>
              <a:endCxn id="33"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979702F-5A63-E54F-4204-8A6F6D9D25E6}"/>
                </a:ext>
              </a:extLst>
            </p:cNvPr>
            <p:cNvCxnSpPr>
              <a:cxnSpLocks/>
              <a:stCxn id="29" idx="2"/>
              <a:endCxn id="32"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8CF014C-B600-86FC-31D6-AB65953377DE}"/>
                </a:ext>
              </a:extLst>
            </p:cNvPr>
            <p:cNvCxnSpPr>
              <a:cxnSpLocks/>
              <a:stCxn id="33" idx="2"/>
              <a:endCxn id="36"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7DB5C4-2FC3-B48F-0DB4-6DDC49656103}"/>
                </a:ext>
              </a:extLst>
            </p:cNvPr>
            <p:cNvCxnSpPr>
              <a:cxnSpLocks/>
              <a:stCxn id="36" idx="1"/>
              <a:endCxn id="32"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8694132-828C-46B7-47AB-D9DAAE8B5ED7}"/>
                </a:ext>
              </a:extLst>
            </p:cNvPr>
            <p:cNvCxnSpPr>
              <a:cxnSpLocks/>
              <a:stCxn id="32" idx="1"/>
              <a:endCxn id="28"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CCF5357-063F-4A01-517E-63D454301C59}"/>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Tree>
    <p:extLst>
      <p:ext uri="{BB962C8B-B14F-4D97-AF65-F5344CB8AC3E}">
        <p14:creationId xmlns:p14="http://schemas.microsoft.com/office/powerpoint/2010/main" val="1007018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480E4C-18BF-C503-706C-4E62D52A1FA0}"/>
              </a:ext>
            </a:extLst>
          </p:cNvPr>
          <p:cNvSpPr>
            <a:spLocks noGrp="1"/>
          </p:cNvSpPr>
          <p:nvPr>
            <p:ph type="title"/>
          </p:nvPr>
        </p:nvSpPr>
        <p:spPr/>
        <p:txBody>
          <a:bodyPr/>
          <a:lstStyle/>
          <a:p>
            <a:r>
              <a:rPr lang="en-US" dirty="0"/>
              <a:t>Impact</a:t>
            </a:r>
            <a:endParaRPr lang="en-US" b="0" dirty="0"/>
          </a:p>
        </p:txBody>
      </p:sp>
      <p:sp>
        <p:nvSpPr>
          <p:cNvPr id="5" name="Text Placeholder 4">
            <a:extLst>
              <a:ext uri="{FF2B5EF4-FFF2-40B4-BE49-F238E27FC236}">
                <a16:creationId xmlns:a16="http://schemas.microsoft.com/office/drawing/2014/main" id="{00D1AD09-3CD3-FA99-7A34-7E5675758557}"/>
              </a:ext>
            </a:extLst>
          </p:cNvPr>
          <p:cNvSpPr>
            <a:spLocks noGrp="1"/>
          </p:cNvSpPr>
          <p:nvPr>
            <p:ph type="body" sz="quarter" idx="11"/>
          </p:nvPr>
        </p:nvSpPr>
        <p:spPr/>
        <p:txBody>
          <a:bodyPr>
            <a:normAutofit/>
          </a:bodyPr>
          <a:lstStyle/>
          <a:p>
            <a:r>
              <a:rPr lang="en-US" sz="2800" b="0" dirty="0"/>
              <a:t>or: why should I care about requirements?</a:t>
            </a:r>
            <a:endParaRPr lang="en-US" dirty="0"/>
          </a:p>
        </p:txBody>
      </p:sp>
      <p:sp>
        <p:nvSpPr>
          <p:cNvPr id="2" name="Date Placeholder 1">
            <a:extLst>
              <a:ext uri="{FF2B5EF4-FFF2-40B4-BE49-F238E27FC236}">
                <a16:creationId xmlns:a16="http://schemas.microsoft.com/office/drawing/2014/main" id="{B0340026-9422-83AF-1682-96A6DA2692E4}"/>
              </a:ext>
            </a:extLst>
          </p:cNvPr>
          <p:cNvSpPr>
            <a:spLocks noGrp="1"/>
          </p:cNvSpPr>
          <p:nvPr>
            <p:ph type="dt" sz="half" idx="2"/>
          </p:nvPr>
        </p:nvSpPr>
        <p:spPr/>
        <p:txBody>
          <a:bodyPr/>
          <a:lstStyle/>
          <a:p>
            <a:fld id="{BD078EC0-A51C-4C3E-9829-78AAFE391D51}" type="datetime1">
              <a:rPr lang="en-US" smtClean="0"/>
              <a:t>1/22/2024</a:t>
            </a:fld>
            <a:endParaRPr lang="en-US"/>
          </a:p>
        </p:txBody>
      </p:sp>
      <p:sp>
        <p:nvSpPr>
          <p:cNvPr id="3" name="Slide Number Placeholder 2">
            <a:extLst>
              <a:ext uri="{FF2B5EF4-FFF2-40B4-BE49-F238E27FC236}">
                <a16:creationId xmlns:a16="http://schemas.microsoft.com/office/drawing/2014/main" id="{4B0A4759-21E6-11F3-25B3-D53339BDE0E1}"/>
              </a:ext>
            </a:extLst>
          </p:cNvPr>
          <p:cNvSpPr>
            <a:spLocks noGrp="1"/>
          </p:cNvSpPr>
          <p:nvPr>
            <p:ph type="sldNum" sz="quarter" idx="4"/>
          </p:nvPr>
        </p:nvSpPr>
        <p:spPr/>
        <p:txBody>
          <a:bodyPr/>
          <a:lstStyle/>
          <a:p>
            <a:fld id="{C46382A4-AB59-4CCC-9EC0-E60A0AF9AA08}" type="slidenum">
              <a:rPr lang="en-US" smtClean="0"/>
              <a:t>11</a:t>
            </a:fld>
            <a:endParaRPr lang="en-US"/>
          </a:p>
        </p:txBody>
      </p:sp>
    </p:spTree>
    <p:extLst>
      <p:ext uri="{BB962C8B-B14F-4D97-AF65-F5344CB8AC3E}">
        <p14:creationId xmlns:p14="http://schemas.microsoft.com/office/powerpoint/2010/main" val="34989773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30BA27-D853-23D3-DB64-CD4AEC78D0FF}"/>
              </a:ext>
            </a:extLst>
          </p:cNvPr>
          <p:cNvSpPr>
            <a:spLocks noGrp="1"/>
          </p:cNvSpPr>
          <p:nvPr>
            <p:ph type="title"/>
          </p:nvPr>
        </p:nvSpPr>
        <p:spPr/>
        <p:txBody>
          <a:bodyPr/>
          <a:lstStyle/>
          <a:p>
            <a:r>
              <a:rPr lang="en-US" dirty="0"/>
              <a:t>Cost of defect removal</a:t>
            </a:r>
          </a:p>
        </p:txBody>
      </p:sp>
      <p:sp>
        <p:nvSpPr>
          <p:cNvPr id="29" name="Content Placeholder 28">
            <a:extLst>
              <a:ext uri="{FF2B5EF4-FFF2-40B4-BE49-F238E27FC236}">
                <a16:creationId xmlns:a16="http://schemas.microsoft.com/office/drawing/2014/main" id="{95B70FA6-BEA7-21A8-8B33-8B787285D4F5}"/>
              </a:ext>
            </a:extLst>
          </p:cNvPr>
          <p:cNvSpPr>
            <a:spLocks noGrp="1"/>
          </p:cNvSpPr>
          <p:nvPr>
            <p:ph idx="1"/>
          </p:nvPr>
        </p:nvSpPr>
        <p:spPr>
          <a:xfrm>
            <a:off x="838200" y="5258772"/>
            <a:ext cx="8935995" cy="918191"/>
          </a:xfrm>
        </p:spPr>
        <p:txBody>
          <a:bodyPr>
            <a:normAutofit fontScale="92500"/>
          </a:bodyPr>
          <a:lstStyle/>
          <a:p>
            <a:r>
              <a:rPr lang="en-US" dirty="0"/>
              <a:t>The cost of removing a defect from an artifact </a:t>
            </a:r>
            <a:r>
              <a:rPr lang="en-US" b="1" dirty="0"/>
              <a:t>scales approximately by the factor 10 </a:t>
            </a:r>
            <a:r>
              <a:rPr lang="en-US" dirty="0"/>
              <a:t>for each phase that it survives.</a:t>
            </a:r>
          </a:p>
        </p:txBody>
      </p:sp>
      <p:sp>
        <p:nvSpPr>
          <p:cNvPr id="6" name="Date Placeholder 5">
            <a:extLst>
              <a:ext uri="{FF2B5EF4-FFF2-40B4-BE49-F238E27FC236}">
                <a16:creationId xmlns:a16="http://schemas.microsoft.com/office/drawing/2014/main" id="{2CB6D312-174A-AA3A-8B06-18B4CE2301DA}"/>
              </a:ext>
            </a:extLst>
          </p:cNvPr>
          <p:cNvSpPr>
            <a:spLocks noGrp="1"/>
          </p:cNvSpPr>
          <p:nvPr>
            <p:ph type="dt" sz="half" idx="2"/>
          </p:nvPr>
        </p:nvSpPr>
        <p:spPr/>
        <p:txBody>
          <a:bodyPr/>
          <a:lstStyle/>
          <a:p>
            <a:fld id="{739CC0AE-49AA-4879-9517-8926B38034B9}" type="datetime1">
              <a:rPr lang="en-US" smtClean="0"/>
              <a:t>1/22/2024</a:t>
            </a:fld>
            <a:endParaRPr lang="en-US"/>
          </a:p>
        </p:txBody>
      </p:sp>
      <p:sp>
        <p:nvSpPr>
          <p:cNvPr id="7" name="Slide Number Placeholder 6">
            <a:extLst>
              <a:ext uri="{FF2B5EF4-FFF2-40B4-BE49-F238E27FC236}">
                <a16:creationId xmlns:a16="http://schemas.microsoft.com/office/drawing/2014/main" id="{09CD9576-D4F2-44BA-5BB5-469FF9AD08FA}"/>
              </a:ext>
            </a:extLst>
          </p:cNvPr>
          <p:cNvSpPr>
            <a:spLocks noGrp="1"/>
          </p:cNvSpPr>
          <p:nvPr>
            <p:ph type="sldNum" sz="quarter" idx="4"/>
          </p:nvPr>
        </p:nvSpPr>
        <p:spPr/>
        <p:txBody>
          <a:bodyPr/>
          <a:lstStyle/>
          <a:p>
            <a:fld id="{C46382A4-AB59-4CCC-9EC0-E60A0AF9AA08}" type="slidenum">
              <a:rPr lang="en-US" smtClean="0"/>
              <a:t>12</a:t>
            </a:fld>
            <a:endParaRPr lang="en-US"/>
          </a:p>
        </p:txBody>
      </p:sp>
      <p:sp>
        <p:nvSpPr>
          <p:cNvPr id="2" name="Arrow: Pentagon 1">
            <a:extLst>
              <a:ext uri="{FF2B5EF4-FFF2-40B4-BE49-F238E27FC236}">
                <a16:creationId xmlns:a16="http://schemas.microsoft.com/office/drawing/2014/main" id="{3625ED03-1510-DDF9-E092-5E8143FD3C5C}"/>
              </a:ext>
            </a:extLst>
          </p:cNvPr>
          <p:cNvSpPr/>
          <p:nvPr/>
        </p:nvSpPr>
        <p:spPr>
          <a:xfrm>
            <a:off x="1229360" y="2302748"/>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3" name="Arrow: Chevron 2">
            <a:extLst>
              <a:ext uri="{FF2B5EF4-FFF2-40B4-BE49-F238E27FC236}">
                <a16:creationId xmlns:a16="http://schemas.microsoft.com/office/drawing/2014/main" id="{8B9D29AD-EF04-5E67-D279-C92BF5379865}"/>
              </a:ext>
            </a:extLst>
          </p:cNvPr>
          <p:cNvSpPr/>
          <p:nvPr/>
        </p:nvSpPr>
        <p:spPr>
          <a:xfrm>
            <a:off x="3027680" y="2302748"/>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Architecture</a:t>
            </a:r>
          </a:p>
        </p:txBody>
      </p:sp>
      <p:sp>
        <p:nvSpPr>
          <p:cNvPr id="8" name="Arrow: Chevron 7">
            <a:extLst>
              <a:ext uri="{FF2B5EF4-FFF2-40B4-BE49-F238E27FC236}">
                <a16:creationId xmlns:a16="http://schemas.microsoft.com/office/drawing/2014/main" id="{78501C87-A004-5B72-371E-052E23ED8F1F}"/>
              </a:ext>
            </a:extLst>
          </p:cNvPr>
          <p:cNvSpPr/>
          <p:nvPr/>
        </p:nvSpPr>
        <p:spPr>
          <a:xfrm>
            <a:off x="4826000" y="2302748"/>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Implemen-tation</a:t>
            </a:r>
            <a:endParaRPr lang="en-US" sz="1400">
              <a:solidFill>
                <a:schemeClr val="bg1"/>
              </a:solidFill>
            </a:endParaRPr>
          </a:p>
        </p:txBody>
      </p:sp>
      <p:sp>
        <p:nvSpPr>
          <p:cNvPr id="9" name="Arrow: Chevron 8">
            <a:extLst>
              <a:ext uri="{FF2B5EF4-FFF2-40B4-BE49-F238E27FC236}">
                <a16:creationId xmlns:a16="http://schemas.microsoft.com/office/drawing/2014/main" id="{21CB0C70-CE60-5817-32BF-6BBB20235CE0}"/>
              </a:ext>
            </a:extLst>
          </p:cNvPr>
          <p:cNvSpPr/>
          <p:nvPr/>
        </p:nvSpPr>
        <p:spPr>
          <a:xfrm>
            <a:off x="6624320" y="2302748"/>
            <a:ext cx="2042160" cy="609600"/>
          </a:xfrm>
          <a:prstGeom prst="chevr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0" name="Arrow: Chevron 9">
            <a:extLst>
              <a:ext uri="{FF2B5EF4-FFF2-40B4-BE49-F238E27FC236}">
                <a16:creationId xmlns:a16="http://schemas.microsoft.com/office/drawing/2014/main" id="{F7BFF96F-E414-5A6D-CC58-5F58562BCE32}"/>
              </a:ext>
            </a:extLst>
          </p:cNvPr>
          <p:cNvSpPr/>
          <p:nvPr/>
        </p:nvSpPr>
        <p:spPr>
          <a:xfrm>
            <a:off x="8422640" y="2302748"/>
            <a:ext cx="2042160" cy="609600"/>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1" name="Graphic 10" descr="Box with solid fill">
            <a:extLst>
              <a:ext uri="{FF2B5EF4-FFF2-40B4-BE49-F238E27FC236}">
                <a16:creationId xmlns:a16="http://schemas.microsoft.com/office/drawing/2014/main" id="{D27B37F6-F4BC-B870-4563-53509D260B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0988" y="3033933"/>
            <a:ext cx="914400" cy="914400"/>
          </a:xfrm>
          <a:prstGeom prst="rect">
            <a:avLst/>
          </a:prstGeom>
        </p:spPr>
      </p:pic>
      <p:pic>
        <p:nvPicPr>
          <p:cNvPr id="12" name="Graphic 11" descr="Clipboard Mixed with solid fill">
            <a:extLst>
              <a:ext uri="{FF2B5EF4-FFF2-40B4-BE49-F238E27FC236}">
                <a16:creationId xmlns:a16="http://schemas.microsoft.com/office/drawing/2014/main" id="{FC82AF20-50B9-6AC0-3B1C-8D5B27FEB8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2668" y="3033933"/>
            <a:ext cx="914400" cy="914400"/>
          </a:xfrm>
          <a:prstGeom prst="rect">
            <a:avLst/>
          </a:prstGeom>
        </p:spPr>
      </p:pic>
      <p:pic>
        <p:nvPicPr>
          <p:cNvPr id="13" name="Graphic 12" descr="Cmd Terminal with solid fill">
            <a:extLst>
              <a:ext uri="{FF2B5EF4-FFF2-40B4-BE49-F238E27FC236}">
                <a16:creationId xmlns:a16="http://schemas.microsoft.com/office/drawing/2014/main" id="{724F09B3-220B-7C36-A083-067D479C5C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4348" y="3033933"/>
            <a:ext cx="914400" cy="914400"/>
          </a:xfrm>
          <a:prstGeom prst="rect">
            <a:avLst/>
          </a:prstGeom>
        </p:spPr>
      </p:pic>
      <p:pic>
        <p:nvPicPr>
          <p:cNvPr id="14" name="Graphic 13" descr="Architecture with solid fill">
            <a:extLst>
              <a:ext uri="{FF2B5EF4-FFF2-40B4-BE49-F238E27FC236}">
                <a16:creationId xmlns:a16="http://schemas.microsoft.com/office/drawing/2014/main" id="{CABFA09E-B019-6C24-9745-B147A2A14C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86028" y="3031253"/>
            <a:ext cx="914400" cy="914400"/>
          </a:xfrm>
          <a:prstGeom prst="rect">
            <a:avLst/>
          </a:prstGeom>
        </p:spPr>
      </p:pic>
      <p:pic>
        <p:nvPicPr>
          <p:cNvPr id="15" name="Graphic 14" descr="Document with solid fill">
            <a:extLst>
              <a:ext uri="{FF2B5EF4-FFF2-40B4-BE49-F238E27FC236}">
                <a16:creationId xmlns:a16="http://schemas.microsoft.com/office/drawing/2014/main" id="{B6D18C38-D5BB-F8AD-34BA-46FF79CA97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87708" y="3031253"/>
            <a:ext cx="914400" cy="914400"/>
          </a:xfrm>
          <a:prstGeom prst="rect">
            <a:avLst/>
          </a:prstGeom>
        </p:spPr>
      </p:pic>
      <p:pic>
        <p:nvPicPr>
          <p:cNvPr id="22" name="Graphic 21" descr="Bug with solid fill">
            <a:extLst>
              <a:ext uri="{FF2B5EF4-FFF2-40B4-BE49-F238E27FC236}">
                <a16:creationId xmlns:a16="http://schemas.microsoft.com/office/drawing/2014/main" id="{90AD7270-829E-1D67-CE2D-D6125AC326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1000" y="3841127"/>
            <a:ext cx="914400" cy="914400"/>
          </a:xfrm>
          <a:prstGeom prst="rect">
            <a:avLst/>
          </a:prstGeom>
        </p:spPr>
      </p:pic>
      <p:sp>
        <p:nvSpPr>
          <p:cNvPr id="23" name="TextBox 22">
            <a:extLst>
              <a:ext uri="{FF2B5EF4-FFF2-40B4-BE49-F238E27FC236}">
                <a16:creationId xmlns:a16="http://schemas.microsoft.com/office/drawing/2014/main" id="{3A3DD34F-BCCA-FFA2-739C-6704A3F3805C}"/>
              </a:ext>
            </a:extLst>
          </p:cNvPr>
          <p:cNvSpPr txBox="1"/>
          <p:nvPr/>
        </p:nvSpPr>
        <p:spPr>
          <a:xfrm>
            <a:off x="1404160" y="4069385"/>
            <a:ext cx="1605761" cy="923330"/>
          </a:xfrm>
          <a:prstGeom prst="rect">
            <a:avLst/>
          </a:prstGeom>
          <a:noFill/>
        </p:spPr>
        <p:txBody>
          <a:bodyPr wrap="none" rtlCol="0">
            <a:spAutoFit/>
          </a:bodyPr>
          <a:lstStyle/>
          <a:p>
            <a:pPr algn="ctr"/>
            <a:r>
              <a:rPr lang="en-US" dirty="0">
                <a:solidFill>
                  <a:srgbClr val="C00000"/>
                </a:solidFill>
              </a:rPr>
              <a:t>Underspecified</a:t>
            </a:r>
            <a:br>
              <a:rPr lang="en-US" dirty="0">
                <a:solidFill>
                  <a:srgbClr val="C00000"/>
                </a:solidFill>
              </a:rPr>
            </a:br>
            <a:r>
              <a:rPr lang="en-US" dirty="0">
                <a:solidFill>
                  <a:srgbClr val="C00000"/>
                </a:solidFill>
              </a:rPr>
              <a:t>Requirements </a:t>
            </a:r>
            <a:br>
              <a:rPr lang="en-US" dirty="0">
                <a:solidFill>
                  <a:srgbClr val="C00000"/>
                </a:solidFill>
              </a:rPr>
            </a:br>
            <a:r>
              <a:rPr lang="en-US" dirty="0">
                <a:solidFill>
                  <a:srgbClr val="C00000"/>
                </a:solidFill>
              </a:rPr>
              <a:t>Artifact</a:t>
            </a:r>
          </a:p>
        </p:txBody>
      </p:sp>
      <p:sp>
        <p:nvSpPr>
          <p:cNvPr id="24" name="TextBox 23">
            <a:extLst>
              <a:ext uri="{FF2B5EF4-FFF2-40B4-BE49-F238E27FC236}">
                <a16:creationId xmlns:a16="http://schemas.microsoft.com/office/drawing/2014/main" id="{E4F59DAF-C67A-504B-4088-240BCC67BA7E}"/>
              </a:ext>
            </a:extLst>
          </p:cNvPr>
          <p:cNvSpPr txBox="1"/>
          <p:nvPr/>
        </p:nvSpPr>
        <p:spPr>
          <a:xfrm>
            <a:off x="3373023" y="4069385"/>
            <a:ext cx="1345946" cy="646331"/>
          </a:xfrm>
          <a:prstGeom prst="rect">
            <a:avLst/>
          </a:prstGeom>
          <a:noFill/>
        </p:spPr>
        <p:txBody>
          <a:bodyPr wrap="none" rtlCol="0">
            <a:spAutoFit/>
          </a:bodyPr>
          <a:lstStyle/>
          <a:p>
            <a:pPr algn="ctr"/>
            <a:r>
              <a:rPr lang="en-US" dirty="0">
                <a:solidFill>
                  <a:srgbClr val="C00000"/>
                </a:solidFill>
              </a:rPr>
              <a:t>Suboptimal</a:t>
            </a:r>
            <a:br>
              <a:rPr lang="en-US" dirty="0">
                <a:solidFill>
                  <a:srgbClr val="C00000"/>
                </a:solidFill>
              </a:rPr>
            </a:br>
            <a:r>
              <a:rPr lang="en-US" dirty="0">
                <a:solidFill>
                  <a:srgbClr val="C00000"/>
                </a:solidFill>
              </a:rPr>
              <a:t>Architecture</a:t>
            </a:r>
          </a:p>
        </p:txBody>
      </p:sp>
      <p:sp>
        <p:nvSpPr>
          <p:cNvPr id="25" name="TextBox 24">
            <a:extLst>
              <a:ext uri="{FF2B5EF4-FFF2-40B4-BE49-F238E27FC236}">
                <a16:creationId xmlns:a16="http://schemas.microsoft.com/office/drawing/2014/main" id="{4436923F-B914-39AC-4D4F-D35A611E36AD}"/>
              </a:ext>
            </a:extLst>
          </p:cNvPr>
          <p:cNvSpPr txBox="1"/>
          <p:nvPr/>
        </p:nvSpPr>
        <p:spPr>
          <a:xfrm>
            <a:off x="4998091" y="4069384"/>
            <a:ext cx="1692451" cy="646331"/>
          </a:xfrm>
          <a:prstGeom prst="rect">
            <a:avLst/>
          </a:prstGeom>
          <a:noFill/>
        </p:spPr>
        <p:txBody>
          <a:bodyPr wrap="none" rtlCol="0">
            <a:spAutoFit/>
          </a:bodyPr>
          <a:lstStyle/>
          <a:p>
            <a:pPr algn="ctr"/>
            <a:r>
              <a:rPr lang="en-US" dirty="0">
                <a:solidFill>
                  <a:srgbClr val="C00000"/>
                </a:solidFill>
              </a:rPr>
              <a:t>Faulty</a:t>
            </a:r>
            <a:br>
              <a:rPr lang="en-US" dirty="0">
                <a:solidFill>
                  <a:srgbClr val="C00000"/>
                </a:solidFill>
              </a:rPr>
            </a:br>
            <a:r>
              <a:rPr lang="en-US" dirty="0">
                <a:solidFill>
                  <a:srgbClr val="C00000"/>
                </a:solidFill>
              </a:rPr>
              <a:t>Implementation</a:t>
            </a:r>
          </a:p>
        </p:txBody>
      </p:sp>
      <p:sp>
        <p:nvSpPr>
          <p:cNvPr id="26" name="TextBox 25">
            <a:extLst>
              <a:ext uri="{FF2B5EF4-FFF2-40B4-BE49-F238E27FC236}">
                <a16:creationId xmlns:a16="http://schemas.microsoft.com/office/drawing/2014/main" id="{726BAC58-2FCF-78AC-A9C9-CA9475B6B8AF}"/>
              </a:ext>
            </a:extLst>
          </p:cNvPr>
          <p:cNvSpPr txBox="1"/>
          <p:nvPr/>
        </p:nvSpPr>
        <p:spPr>
          <a:xfrm>
            <a:off x="7038143" y="4069384"/>
            <a:ext cx="1208984" cy="646331"/>
          </a:xfrm>
          <a:prstGeom prst="rect">
            <a:avLst/>
          </a:prstGeom>
          <a:noFill/>
        </p:spPr>
        <p:txBody>
          <a:bodyPr wrap="none" rtlCol="0">
            <a:spAutoFit/>
          </a:bodyPr>
          <a:lstStyle/>
          <a:p>
            <a:pPr algn="ctr"/>
            <a:r>
              <a:rPr lang="en-US" dirty="0">
                <a:solidFill>
                  <a:srgbClr val="C00000"/>
                </a:solidFill>
              </a:rPr>
              <a:t>Misleading</a:t>
            </a:r>
            <a:br>
              <a:rPr lang="en-US" dirty="0">
                <a:solidFill>
                  <a:srgbClr val="C00000"/>
                </a:solidFill>
              </a:rPr>
            </a:br>
            <a:r>
              <a:rPr lang="en-US" dirty="0">
                <a:solidFill>
                  <a:srgbClr val="C00000"/>
                </a:solidFill>
              </a:rPr>
              <a:t>Test cases</a:t>
            </a:r>
          </a:p>
        </p:txBody>
      </p:sp>
      <p:sp>
        <p:nvSpPr>
          <p:cNvPr id="27" name="TextBox 26">
            <a:extLst>
              <a:ext uri="{FF2B5EF4-FFF2-40B4-BE49-F238E27FC236}">
                <a16:creationId xmlns:a16="http://schemas.microsoft.com/office/drawing/2014/main" id="{133F1C5A-4E27-5E67-A0E5-ADB11D607626}"/>
              </a:ext>
            </a:extLst>
          </p:cNvPr>
          <p:cNvSpPr txBox="1"/>
          <p:nvPr/>
        </p:nvSpPr>
        <p:spPr>
          <a:xfrm>
            <a:off x="8776288" y="4069383"/>
            <a:ext cx="1329338" cy="646331"/>
          </a:xfrm>
          <a:prstGeom prst="rect">
            <a:avLst/>
          </a:prstGeom>
          <a:noFill/>
        </p:spPr>
        <p:txBody>
          <a:bodyPr wrap="none" rtlCol="0">
            <a:spAutoFit/>
          </a:bodyPr>
          <a:lstStyle/>
          <a:p>
            <a:pPr algn="ctr"/>
            <a:r>
              <a:rPr lang="en-US" dirty="0">
                <a:solidFill>
                  <a:srgbClr val="C00000"/>
                </a:solidFill>
              </a:rPr>
              <a:t>Unsatisfying</a:t>
            </a:r>
            <a:br>
              <a:rPr lang="en-US" dirty="0">
                <a:solidFill>
                  <a:srgbClr val="C00000"/>
                </a:solidFill>
              </a:rPr>
            </a:br>
            <a:r>
              <a:rPr lang="en-US" dirty="0">
                <a:solidFill>
                  <a:srgbClr val="C00000"/>
                </a:solidFill>
              </a:rPr>
              <a:t>Product</a:t>
            </a:r>
          </a:p>
        </p:txBody>
      </p:sp>
    </p:spTree>
    <p:extLst>
      <p:ext uri="{BB962C8B-B14F-4D97-AF65-F5344CB8AC3E}">
        <p14:creationId xmlns:p14="http://schemas.microsoft.com/office/powerpoint/2010/main" val="33963595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23" grpId="0"/>
      <p:bldP spid="24" grpId="0"/>
      <p:bldP spid="25"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DE55A8-625E-37EF-BF1F-C64361074F9F}"/>
              </a:ext>
            </a:extLst>
          </p:cNvPr>
          <p:cNvSpPr>
            <a:spLocks noGrp="1"/>
          </p:cNvSpPr>
          <p:nvPr>
            <p:ph type="title"/>
          </p:nvPr>
        </p:nvSpPr>
        <p:spPr/>
        <p:txBody>
          <a:bodyPr/>
          <a:lstStyle/>
          <a:p>
            <a:r>
              <a:rPr lang="sv-SE" dirty="0"/>
              <a:t>Problem- vs. Solution-space</a:t>
            </a:r>
            <a:endParaRPr lang="en-US" dirty="0"/>
          </a:p>
        </p:txBody>
      </p:sp>
      <p:sp>
        <p:nvSpPr>
          <p:cNvPr id="2" name="Date Placeholder 1">
            <a:extLst>
              <a:ext uri="{FF2B5EF4-FFF2-40B4-BE49-F238E27FC236}">
                <a16:creationId xmlns:a16="http://schemas.microsoft.com/office/drawing/2014/main" id="{2DD3AA98-31CC-5453-28F0-0BCE79964ABB}"/>
              </a:ext>
            </a:extLst>
          </p:cNvPr>
          <p:cNvSpPr>
            <a:spLocks noGrp="1"/>
          </p:cNvSpPr>
          <p:nvPr>
            <p:ph type="dt" sz="half" idx="2"/>
          </p:nvPr>
        </p:nvSpPr>
        <p:spPr/>
        <p:txBody>
          <a:bodyPr/>
          <a:lstStyle/>
          <a:p>
            <a:fld id="{AEBB3FB9-0D54-407E-B752-DC7430D34524}" type="datetime1">
              <a:rPr lang="en-US" smtClean="0"/>
              <a:t>1/22/2024</a:t>
            </a:fld>
            <a:endParaRPr lang="en-US"/>
          </a:p>
        </p:txBody>
      </p:sp>
      <p:sp>
        <p:nvSpPr>
          <p:cNvPr id="5" name="Slide Number Placeholder 4">
            <a:extLst>
              <a:ext uri="{FF2B5EF4-FFF2-40B4-BE49-F238E27FC236}">
                <a16:creationId xmlns:a16="http://schemas.microsoft.com/office/drawing/2014/main" id="{4B67C922-F203-8C58-1810-FEEF89F6BDC7}"/>
              </a:ext>
            </a:extLst>
          </p:cNvPr>
          <p:cNvSpPr>
            <a:spLocks noGrp="1"/>
          </p:cNvSpPr>
          <p:nvPr>
            <p:ph type="sldNum" sz="quarter" idx="4"/>
          </p:nvPr>
        </p:nvSpPr>
        <p:spPr/>
        <p:txBody>
          <a:bodyPr/>
          <a:lstStyle/>
          <a:p>
            <a:fld id="{C46382A4-AB59-4CCC-9EC0-E60A0AF9AA08}" type="slidenum">
              <a:rPr lang="en-US" smtClean="0"/>
              <a:t>13</a:t>
            </a:fld>
            <a:endParaRPr lang="en-US"/>
          </a:p>
        </p:txBody>
      </p:sp>
      <p:grpSp>
        <p:nvGrpSpPr>
          <p:cNvPr id="6" name="Group 5">
            <a:extLst>
              <a:ext uri="{FF2B5EF4-FFF2-40B4-BE49-F238E27FC236}">
                <a16:creationId xmlns:a16="http://schemas.microsoft.com/office/drawing/2014/main" id="{4C7AB400-F7EE-B498-1FB8-4B64557BA2CA}"/>
              </a:ext>
            </a:extLst>
          </p:cNvPr>
          <p:cNvGrpSpPr/>
          <p:nvPr/>
        </p:nvGrpSpPr>
        <p:grpSpPr>
          <a:xfrm>
            <a:off x="7896362" y="2558414"/>
            <a:ext cx="1080000" cy="1080000"/>
            <a:chOff x="2692400" y="3233665"/>
            <a:chExt cx="1080000" cy="1080000"/>
          </a:xfrm>
        </p:grpSpPr>
        <p:sp>
          <p:nvSpPr>
            <p:cNvPr id="7" name="Oval 6">
              <a:extLst>
                <a:ext uri="{FF2B5EF4-FFF2-40B4-BE49-F238E27FC236}">
                  <a16:creationId xmlns:a16="http://schemas.microsoft.com/office/drawing/2014/main" id="{F1A83826-BFDB-199A-ADA4-571050EB202D}"/>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lueprint with solid fill">
              <a:extLst>
                <a:ext uri="{FF2B5EF4-FFF2-40B4-BE49-F238E27FC236}">
                  <a16:creationId xmlns:a16="http://schemas.microsoft.com/office/drawing/2014/main" id="{17F2D0C5-012D-54F7-2E7F-E9187D9ECDF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113D4AB9-58CB-D1DB-F07F-E849AC03D9F3}"/>
              </a:ext>
            </a:extLst>
          </p:cNvPr>
          <p:cNvGrpSpPr/>
          <p:nvPr/>
        </p:nvGrpSpPr>
        <p:grpSpPr>
          <a:xfrm>
            <a:off x="3215640" y="2563687"/>
            <a:ext cx="1080000" cy="1080000"/>
            <a:chOff x="2692400" y="3233665"/>
            <a:chExt cx="1080000" cy="1080000"/>
          </a:xfrm>
        </p:grpSpPr>
        <p:sp>
          <p:nvSpPr>
            <p:cNvPr id="10" name="Oval 9">
              <a:extLst>
                <a:ext uri="{FF2B5EF4-FFF2-40B4-BE49-F238E27FC236}">
                  <a16:creationId xmlns:a16="http://schemas.microsoft.com/office/drawing/2014/main" id="{6DFFF8C0-2B85-99A4-8311-8988C275E8EA}"/>
                </a:ext>
              </a:extLst>
            </p:cNvPr>
            <p:cNvSpPr/>
            <p:nvPr/>
          </p:nvSpPr>
          <p:spPr>
            <a:xfrm>
              <a:off x="2692400" y="3233665"/>
              <a:ext cx="1080000" cy="1080000"/>
            </a:xfrm>
            <a:prstGeom prst="ellips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aze with solid fill">
              <a:extLst>
                <a:ext uri="{FF2B5EF4-FFF2-40B4-BE49-F238E27FC236}">
                  <a16:creationId xmlns:a16="http://schemas.microsoft.com/office/drawing/2014/main" id="{3DD0F11A-AFFC-6521-867D-9F794ADDA9E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53E1D3C0-1781-E461-8AEA-D496D84E5E0C}"/>
              </a:ext>
            </a:extLst>
          </p:cNvPr>
          <p:cNvSpPr txBox="1"/>
          <p:nvPr/>
        </p:nvSpPr>
        <p:spPr>
          <a:xfrm>
            <a:off x="2312920" y="3805525"/>
            <a:ext cx="2885440" cy="1446550"/>
          </a:xfrm>
          <a:prstGeom prst="rect">
            <a:avLst/>
          </a:prstGeom>
          <a:noFill/>
        </p:spPr>
        <p:txBody>
          <a:bodyPr wrap="square" rtlCol="0">
            <a:spAutoFit/>
          </a:bodyPr>
          <a:lstStyle/>
          <a:p>
            <a:pPr algn="ctr"/>
            <a:r>
              <a:rPr lang="en-US" sz="2800" b="1" dirty="0"/>
              <a:t>Problem-Space</a:t>
            </a:r>
          </a:p>
          <a:p>
            <a:pPr algn="ctr"/>
            <a:r>
              <a:rPr lang="en-US" sz="2000" i="1" dirty="0"/>
              <a:t>Why</a:t>
            </a:r>
            <a:r>
              <a:rPr lang="en-US" sz="2000" dirty="0"/>
              <a:t> should the system do something and </a:t>
            </a:r>
            <a:r>
              <a:rPr lang="en-US" sz="2000" i="1" dirty="0"/>
              <a:t>what</a:t>
            </a:r>
            <a:r>
              <a:rPr lang="en-US" sz="2000" dirty="0"/>
              <a:t> should it do?</a:t>
            </a:r>
          </a:p>
        </p:txBody>
      </p:sp>
      <p:sp>
        <p:nvSpPr>
          <p:cNvPr id="13" name="TextBox 12">
            <a:extLst>
              <a:ext uri="{FF2B5EF4-FFF2-40B4-BE49-F238E27FC236}">
                <a16:creationId xmlns:a16="http://schemas.microsoft.com/office/drawing/2014/main" id="{0FB90904-F15A-C3F7-F6F1-6B673BE75261}"/>
              </a:ext>
            </a:extLst>
          </p:cNvPr>
          <p:cNvSpPr txBox="1"/>
          <p:nvPr/>
        </p:nvSpPr>
        <p:spPr>
          <a:xfrm>
            <a:off x="6993640" y="3809170"/>
            <a:ext cx="2885440" cy="1138773"/>
          </a:xfrm>
          <a:prstGeom prst="rect">
            <a:avLst/>
          </a:prstGeom>
          <a:noFill/>
        </p:spPr>
        <p:txBody>
          <a:bodyPr wrap="square" rtlCol="0">
            <a:spAutoFit/>
          </a:bodyPr>
          <a:lstStyle/>
          <a:p>
            <a:pPr algn="ctr"/>
            <a:r>
              <a:rPr lang="en-US" sz="2800" b="1" dirty="0"/>
              <a:t>Solution-Space</a:t>
            </a:r>
          </a:p>
          <a:p>
            <a:pPr algn="ctr"/>
            <a:r>
              <a:rPr lang="en-US" sz="2000" i="1" dirty="0"/>
              <a:t>How</a:t>
            </a:r>
            <a:r>
              <a:rPr lang="en-US" sz="2000" dirty="0"/>
              <a:t> should the system do it?</a:t>
            </a:r>
          </a:p>
        </p:txBody>
      </p:sp>
    </p:spTree>
    <p:extLst>
      <p:ext uri="{BB962C8B-B14F-4D97-AF65-F5344CB8AC3E}">
        <p14:creationId xmlns:p14="http://schemas.microsoft.com/office/powerpoint/2010/main" val="37532585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9C23-D4B7-6840-5891-EF539047FBD6}"/>
              </a:ext>
            </a:extLst>
          </p:cNvPr>
          <p:cNvSpPr>
            <a:spLocks noGrp="1"/>
          </p:cNvSpPr>
          <p:nvPr>
            <p:ph type="title"/>
          </p:nvPr>
        </p:nvSpPr>
        <p:spPr/>
        <p:txBody>
          <a:bodyPr/>
          <a:lstStyle/>
          <a:p>
            <a:r>
              <a:rPr lang="sv-SE" dirty="0"/>
              <a:t>Problem- vs. Solution-space</a:t>
            </a:r>
            <a:endParaRPr lang="en-US" dirty="0"/>
          </a:p>
        </p:txBody>
      </p:sp>
      <p:sp>
        <p:nvSpPr>
          <p:cNvPr id="4" name="Date Placeholder 3">
            <a:extLst>
              <a:ext uri="{FF2B5EF4-FFF2-40B4-BE49-F238E27FC236}">
                <a16:creationId xmlns:a16="http://schemas.microsoft.com/office/drawing/2014/main" id="{85E18A28-CBDD-36CC-41A7-8CEF003AE5B5}"/>
              </a:ext>
            </a:extLst>
          </p:cNvPr>
          <p:cNvSpPr>
            <a:spLocks noGrp="1"/>
          </p:cNvSpPr>
          <p:nvPr>
            <p:ph type="dt" sz="half" idx="2"/>
          </p:nvPr>
        </p:nvSpPr>
        <p:spPr/>
        <p:txBody>
          <a:bodyPr/>
          <a:lstStyle/>
          <a:p>
            <a:fld id="{DAB34046-9F4D-45D4-849B-6BB3751B4048}" type="datetime1">
              <a:rPr lang="en-US" smtClean="0"/>
              <a:t>1/22/2024</a:t>
            </a:fld>
            <a:endParaRPr lang="en-US"/>
          </a:p>
        </p:txBody>
      </p:sp>
      <p:sp>
        <p:nvSpPr>
          <p:cNvPr id="5" name="Slide Number Placeholder 4">
            <a:extLst>
              <a:ext uri="{FF2B5EF4-FFF2-40B4-BE49-F238E27FC236}">
                <a16:creationId xmlns:a16="http://schemas.microsoft.com/office/drawing/2014/main" id="{C9B122F7-AAF6-4E8E-932C-4E00668B5D01}"/>
              </a:ext>
            </a:extLst>
          </p:cNvPr>
          <p:cNvSpPr>
            <a:spLocks noGrp="1"/>
          </p:cNvSpPr>
          <p:nvPr>
            <p:ph type="sldNum" sz="quarter" idx="4"/>
          </p:nvPr>
        </p:nvSpPr>
        <p:spPr/>
        <p:txBody>
          <a:bodyPr/>
          <a:lstStyle/>
          <a:p>
            <a:fld id="{C46382A4-AB59-4CCC-9EC0-E60A0AF9AA08}" type="slidenum">
              <a:rPr lang="en-US" smtClean="0"/>
              <a:t>14</a:t>
            </a:fld>
            <a:endParaRPr lang="en-US"/>
          </a:p>
        </p:txBody>
      </p:sp>
      <p:sp>
        <p:nvSpPr>
          <p:cNvPr id="27" name="Google Shape;252;p10">
            <a:extLst>
              <a:ext uri="{FF2B5EF4-FFF2-40B4-BE49-F238E27FC236}">
                <a16:creationId xmlns:a16="http://schemas.microsoft.com/office/drawing/2014/main" id="{78D7A4C5-F06B-86C4-BE16-F408F6E6C25D}"/>
              </a:ext>
            </a:extLst>
          </p:cNvPr>
          <p:cNvSpPr txBox="1"/>
          <p:nvPr/>
        </p:nvSpPr>
        <p:spPr>
          <a:xfrm>
            <a:off x="1345751"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b="1" dirty="0">
                <a:solidFill>
                  <a:schemeClr val="accent2">
                    <a:lumMod val="50000"/>
                  </a:schemeClr>
                </a:solidFill>
                <a:latin typeface="Calibri"/>
                <a:ea typeface="Calibri"/>
                <a:cs typeface="Calibri"/>
                <a:sym typeface="Calibri"/>
              </a:rPr>
              <a:t>Problem Space</a:t>
            </a:r>
            <a:endParaRPr sz="1800" b="1" dirty="0">
              <a:solidFill>
                <a:schemeClr val="accent2">
                  <a:lumMod val="50000"/>
                </a:schemeClr>
              </a:solidFill>
              <a:latin typeface="Calibri"/>
              <a:ea typeface="Calibri"/>
              <a:cs typeface="Calibri"/>
              <a:sym typeface="Calibri"/>
            </a:endParaRPr>
          </a:p>
        </p:txBody>
      </p:sp>
      <p:sp>
        <p:nvSpPr>
          <p:cNvPr id="28" name="Google Shape;253;p10">
            <a:extLst>
              <a:ext uri="{FF2B5EF4-FFF2-40B4-BE49-F238E27FC236}">
                <a16:creationId xmlns:a16="http://schemas.microsoft.com/office/drawing/2014/main" id="{F3D132F9-29B5-8A9C-8DE7-810698AA6EA6}"/>
              </a:ext>
            </a:extLst>
          </p:cNvPr>
          <p:cNvSpPr txBox="1"/>
          <p:nvPr/>
        </p:nvSpPr>
        <p:spPr>
          <a:xfrm>
            <a:off x="8720658"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800" b="1" dirty="0">
                <a:solidFill>
                  <a:srgbClr val="2F5496"/>
                </a:solidFill>
                <a:latin typeface="Calibri"/>
                <a:ea typeface="Calibri"/>
                <a:cs typeface="Calibri"/>
                <a:sym typeface="Calibri"/>
              </a:rPr>
              <a:t>Solution Space</a:t>
            </a:r>
            <a:endParaRPr sz="1800" b="1" dirty="0">
              <a:solidFill>
                <a:srgbClr val="2F5496"/>
              </a:solidFill>
              <a:latin typeface="Calibri"/>
              <a:ea typeface="Calibri"/>
              <a:cs typeface="Calibri"/>
              <a:sym typeface="Calibri"/>
            </a:endParaRPr>
          </a:p>
        </p:txBody>
      </p:sp>
      <p:sp>
        <p:nvSpPr>
          <p:cNvPr id="29" name="Google Shape;254;p10">
            <a:extLst>
              <a:ext uri="{FF2B5EF4-FFF2-40B4-BE49-F238E27FC236}">
                <a16:creationId xmlns:a16="http://schemas.microsoft.com/office/drawing/2014/main" id="{C9ECDE8B-7D15-5B97-E8E1-50325CC75022}"/>
              </a:ext>
            </a:extLst>
          </p:cNvPr>
          <p:cNvSpPr txBox="1"/>
          <p:nvPr/>
        </p:nvSpPr>
        <p:spPr>
          <a:xfrm>
            <a:off x="1345751" y="255537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 shall be secure.</a:t>
            </a:r>
            <a:endParaRPr/>
          </a:p>
        </p:txBody>
      </p:sp>
      <p:sp>
        <p:nvSpPr>
          <p:cNvPr id="30" name="Google Shape;255;p10">
            <a:extLst>
              <a:ext uri="{FF2B5EF4-FFF2-40B4-BE49-F238E27FC236}">
                <a16:creationId xmlns:a16="http://schemas.microsoft.com/office/drawing/2014/main" id="{37C65C0B-86DC-B287-8856-CA4403EA568B}"/>
              </a:ext>
            </a:extLst>
          </p:cNvPr>
          <p:cNvSpPr txBox="1"/>
          <p:nvPr/>
        </p:nvSpPr>
        <p:spPr>
          <a:xfrm>
            <a:off x="1345751" y="2942338"/>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system shall perform well with a large number of concurrent users.</a:t>
            </a:r>
            <a:endParaRPr dirty="0"/>
          </a:p>
        </p:txBody>
      </p:sp>
      <p:sp>
        <p:nvSpPr>
          <p:cNvPr id="31" name="Google Shape;256;p10">
            <a:extLst>
              <a:ext uri="{FF2B5EF4-FFF2-40B4-BE49-F238E27FC236}">
                <a16:creationId xmlns:a16="http://schemas.microsoft.com/office/drawing/2014/main" id="{291C113E-D128-5DC6-2F5E-89F9D63838FB}"/>
              </a:ext>
            </a:extLst>
          </p:cNvPr>
          <p:cNvSpPr txBox="1"/>
          <p:nvPr/>
        </p:nvSpPr>
        <p:spPr>
          <a:xfrm>
            <a:off x="1345751" y="3348457"/>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system’s architecture will contain a broker-pattern at the client-server interface with at least 5 subscribed servers</a:t>
            </a:r>
            <a:endParaRPr/>
          </a:p>
        </p:txBody>
      </p:sp>
      <p:sp>
        <p:nvSpPr>
          <p:cNvPr id="32" name="Google Shape;257;p10">
            <a:extLst>
              <a:ext uri="{FF2B5EF4-FFF2-40B4-BE49-F238E27FC236}">
                <a16:creationId xmlns:a16="http://schemas.microsoft.com/office/drawing/2014/main" id="{C27BC052-E8AC-296B-C919-5110DC4F7381}"/>
              </a:ext>
            </a:extLst>
          </p:cNvPr>
          <p:cNvSpPr txBox="1"/>
          <p:nvPr/>
        </p:nvSpPr>
        <p:spPr>
          <a:xfrm>
            <a:off x="1345751" y="400079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Large scale maintenance and/or an upgrade shall give the possibility to reach a lifetime of 50 years.</a:t>
            </a:r>
            <a:endParaRPr/>
          </a:p>
        </p:txBody>
      </p:sp>
      <p:sp>
        <p:nvSpPr>
          <p:cNvPr id="33" name="Google Shape;258;p10">
            <a:extLst>
              <a:ext uri="{FF2B5EF4-FFF2-40B4-BE49-F238E27FC236}">
                <a16:creationId xmlns:a16="http://schemas.microsoft.com/office/drawing/2014/main" id="{607F43E3-C647-5D1A-B1DE-7AA1883A0E36}"/>
              </a:ext>
            </a:extLst>
          </p:cNvPr>
          <p:cNvSpPr txBox="1"/>
          <p:nvPr/>
        </p:nvSpPr>
        <p:spPr>
          <a:xfrm>
            <a:off x="1345751" y="440691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primary data storage subsystem will adhere to active redundancy.</a:t>
            </a:r>
            <a:endParaRPr dirty="0"/>
          </a:p>
        </p:txBody>
      </p:sp>
      <p:sp>
        <p:nvSpPr>
          <p:cNvPr id="34" name="Google Shape;259;p10">
            <a:extLst>
              <a:ext uri="{FF2B5EF4-FFF2-40B4-BE49-F238E27FC236}">
                <a16:creationId xmlns:a16="http://schemas.microsoft.com/office/drawing/2014/main" id="{024B4EE2-5FA1-CEEC-DDF4-7F946619EF98}"/>
              </a:ext>
            </a:extLst>
          </p:cNvPr>
          <p:cNvSpPr txBox="1"/>
          <p:nvPr/>
        </p:nvSpPr>
        <p:spPr>
          <a:xfrm>
            <a:off x="1345751" y="4813035"/>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subsystems shall not lose more than 4 hours of acquired or processed measurement data (not yet permanently stored) as a result of an outage in the external power supply.</a:t>
            </a:r>
            <a:endParaRPr dirty="0"/>
          </a:p>
        </p:txBody>
      </p:sp>
      <p:sp>
        <p:nvSpPr>
          <p:cNvPr id="35" name="Google Shape;260;p10">
            <a:extLst>
              <a:ext uri="{FF2B5EF4-FFF2-40B4-BE49-F238E27FC236}">
                <a16:creationId xmlns:a16="http://schemas.microsoft.com/office/drawing/2014/main" id="{19559396-3813-35B9-4172-48EF5E9FA536}"/>
              </a:ext>
            </a:extLst>
          </p:cNvPr>
          <p:cNvSpPr/>
          <p:nvPr/>
        </p:nvSpPr>
        <p:spPr>
          <a:xfrm>
            <a:off x="4738491" y="2603784"/>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6" name="Google Shape;261;p10">
            <a:extLst>
              <a:ext uri="{FF2B5EF4-FFF2-40B4-BE49-F238E27FC236}">
                <a16:creationId xmlns:a16="http://schemas.microsoft.com/office/drawing/2014/main" id="{671884D2-9CC1-C465-0BBD-0F664FA67EF5}"/>
              </a:ext>
            </a:extLst>
          </p:cNvPr>
          <p:cNvSpPr/>
          <p:nvPr/>
        </p:nvSpPr>
        <p:spPr>
          <a:xfrm>
            <a:off x="2983263" y="2987597"/>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7" name="Google Shape;262;p10">
            <a:extLst>
              <a:ext uri="{FF2B5EF4-FFF2-40B4-BE49-F238E27FC236}">
                <a16:creationId xmlns:a16="http://schemas.microsoft.com/office/drawing/2014/main" id="{A5F25F5A-04BE-F4BB-283F-B8E1FF46DB42}"/>
              </a:ext>
            </a:extLst>
          </p:cNvPr>
          <p:cNvSpPr/>
          <p:nvPr/>
        </p:nvSpPr>
        <p:spPr>
          <a:xfrm>
            <a:off x="1806105" y="4049205"/>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8" name="Google Shape;263;p10">
            <a:extLst>
              <a:ext uri="{FF2B5EF4-FFF2-40B4-BE49-F238E27FC236}">
                <a16:creationId xmlns:a16="http://schemas.microsoft.com/office/drawing/2014/main" id="{5703AB47-4450-BA46-7D97-7DAE7C161F1D}"/>
              </a:ext>
            </a:extLst>
          </p:cNvPr>
          <p:cNvSpPr/>
          <p:nvPr/>
        </p:nvSpPr>
        <p:spPr>
          <a:xfrm>
            <a:off x="1769319" y="4898794"/>
            <a:ext cx="168166" cy="413256"/>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39" name="Google Shape;264;p10">
            <a:extLst>
              <a:ext uri="{FF2B5EF4-FFF2-40B4-BE49-F238E27FC236}">
                <a16:creationId xmlns:a16="http://schemas.microsoft.com/office/drawing/2014/main" id="{3C6B3F3C-16A1-8D94-742F-3670FFEE5A53}"/>
              </a:ext>
            </a:extLst>
          </p:cNvPr>
          <p:cNvSpPr/>
          <p:nvPr/>
        </p:nvSpPr>
        <p:spPr>
          <a:xfrm rot="10800000">
            <a:off x="10696602" y="3388677"/>
            <a:ext cx="168166" cy="413257"/>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 name="Google Shape;265;p10">
            <a:extLst>
              <a:ext uri="{FF2B5EF4-FFF2-40B4-BE49-F238E27FC236}">
                <a16:creationId xmlns:a16="http://schemas.microsoft.com/office/drawing/2014/main" id="{9A06BEBF-2D9A-1A01-B040-EBACE6E2C8B7}"/>
              </a:ext>
            </a:extLst>
          </p:cNvPr>
          <p:cNvSpPr/>
          <p:nvPr/>
        </p:nvSpPr>
        <p:spPr>
          <a:xfrm rot="10800000">
            <a:off x="9095029" y="4471887"/>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266;p10">
            <a:extLst>
              <a:ext uri="{FF2B5EF4-FFF2-40B4-BE49-F238E27FC236}">
                <a16:creationId xmlns:a16="http://schemas.microsoft.com/office/drawing/2014/main" id="{C0A719B7-73AF-8FFA-CE5B-B32A1B48E72D}"/>
              </a:ext>
            </a:extLst>
          </p:cNvPr>
          <p:cNvSpPr txBox="1"/>
          <p:nvPr/>
        </p:nvSpPr>
        <p:spPr>
          <a:xfrm>
            <a:off x="1345751" y="546207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communication shall be encrypted with SHA-2.</a:t>
            </a:r>
            <a:endParaRPr dirty="0"/>
          </a:p>
        </p:txBody>
      </p:sp>
      <p:sp>
        <p:nvSpPr>
          <p:cNvPr id="43" name="Google Shape;268;p10">
            <a:extLst>
              <a:ext uri="{FF2B5EF4-FFF2-40B4-BE49-F238E27FC236}">
                <a16:creationId xmlns:a16="http://schemas.microsoft.com/office/drawing/2014/main" id="{7C1C98A3-6AE9-2FAF-7D29-C0A7FFF57EF0}"/>
              </a:ext>
            </a:extLst>
          </p:cNvPr>
          <p:cNvSpPr/>
          <p:nvPr/>
        </p:nvSpPr>
        <p:spPr>
          <a:xfrm rot="10800000">
            <a:off x="8196395" y="5510485"/>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05060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0"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529B-11D8-B3E4-BA71-C535C6255E63}"/>
              </a:ext>
            </a:extLst>
          </p:cNvPr>
          <p:cNvSpPr>
            <a:spLocks noGrp="1"/>
          </p:cNvSpPr>
          <p:nvPr>
            <p:ph type="title"/>
          </p:nvPr>
        </p:nvSpPr>
        <p:spPr/>
        <p:txBody>
          <a:bodyPr/>
          <a:lstStyle/>
          <a:p>
            <a:r>
              <a:rPr lang="sv-SE" dirty="0"/>
              <a:t>Problem- vs. Solution-space</a:t>
            </a:r>
            <a:endParaRPr lang="en-US" dirty="0"/>
          </a:p>
        </p:txBody>
      </p:sp>
      <p:sp>
        <p:nvSpPr>
          <p:cNvPr id="3" name="Content Placeholder 2">
            <a:extLst>
              <a:ext uri="{FF2B5EF4-FFF2-40B4-BE49-F238E27FC236}">
                <a16:creationId xmlns:a16="http://schemas.microsoft.com/office/drawing/2014/main" id="{96A29017-DEE6-666C-B77F-E20E120A6EB6}"/>
              </a:ext>
            </a:extLst>
          </p:cNvPr>
          <p:cNvSpPr>
            <a:spLocks noGrp="1"/>
          </p:cNvSpPr>
          <p:nvPr>
            <p:ph idx="1"/>
          </p:nvPr>
        </p:nvSpPr>
        <p:spPr>
          <a:xfrm>
            <a:off x="838200" y="5303519"/>
            <a:ext cx="8935995" cy="873443"/>
          </a:xfrm>
        </p:spPr>
        <p:txBody>
          <a:bodyPr/>
          <a:lstStyle/>
          <a:p>
            <a:r>
              <a:rPr lang="en-US" dirty="0"/>
              <a:t>For every solution-space statement you receive, </a:t>
            </a:r>
            <a:r>
              <a:rPr lang="en-US" b="1" dirty="0"/>
              <a:t>first determine the problem </a:t>
            </a:r>
            <a:r>
              <a:rPr lang="en-US" dirty="0"/>
              <a:t>you are trying to solve.</a:t>
            </a:r>
          </a:p>
        </p:txBody>
      </p:sp>
      <p:sp>
        <p:nvSpPr>
          <p:cNvPr id="4" name="Date Placeholder 3">
            <a:extLst>
              <a:ext uri="{FF2B5EF4-FFF2-40B4-BE49-F238E27FC236}">
                <a16:creationId xmlns:a16="http://schemas.microsoft.com/office/drawing/2014/main" id="{CA451003-7780-B6C4-9CA2-286D3748E92F}"/>
              </a:ext>
            </a:extLst>
          </p:cNvPr>
          <p:cNvSpPr>
            <a:spLocks noGrp="1"/>
          </p:cNvSpPr>
          <p:nvPr>
            <p:ph type="dt" sz="half" idx="2"/>
          </p:nvPr>
        </p:nvSpPr>
        <p:spPr/>
        <p:txBody>
          <a:bodyPr/>
          <a:lstStyle/>
          <a:p>
            <a:fld id="{BC3CE808-14D6-47C5-9169-3CC9C5BE1B3B}" type="datetime1">
              <a:rPr lang="en-US" smtClean="0"/>
              <a:t>1/22/2024</a:t>
            </a:fld>
            <a:endParaRPr lang="en-US"/>
          </a:p>
        </p:txBody>
      </p:sp>
      <p:sp>
        <p:nvSpPr>
          <p:cNvPr id="5" name="Slide Number Placeholder 4">
            <a:extLst>
              <a:ext uri="{FF2B5EF4-FFF2-40B4-BE49-F238E27FC236}">
                <a16:creationId xmlns:a16="http://schemas.microsoft.com/office/drawing/2014/main" id="{D4EB3C2F-EA98-2CC7-648E-F66E9486C6E6}"/>
              </a:ext>
            </a:extLst>
          </p:cNvPr>
          <p:cNvSpPr>
            <a:spLocks noGrp="1"/>
          </p:cNvSpPr>
          <p:nvPr>
            <p:ph type="sldNum" sz="quarter" idx="4"/>
          </p:nvPr>
        </p:nvSpPr>
        <p:spPr/>
        <p:txBody>
          <a:bodyPr/>
          <a:lstStyle/>
          <a:p>
            <a:fld id="{C46382A4-AB59-4CCC-9EC0-E60A0AF9AA08}" type="slidenum">
              <a:rPr lang="en-US" smtClean="0"/>
              <a:t>15</a:t>
            </a:fld>
            <a:endParaRPr lang="en-US"/>
          </a:p>
        </p:txBody>
      </p:sp>
      <p:sp>
        <p:nvSpPr>
          <p:cNvPr id="6" name="Rectangle 5">
            <a:extLst>
              <a:ext uri="{FF2B5EF4-FFF2-40B4-BE49-F238E27FC236}">
                <a16:creationId xmlns:a16="http://schemas.microsoft.com/office/drawing/2014/main" id="{C370FBBD-060A-9A39-AD6D-0994D3ADA47D}"/>
              </a:ext>
            </a:extLst>
          </p:cNvPr>
          <p:cNvSpPr/>
          <p:nvPr/>
        </p:nvSpPr>
        <p:spPr>
          <a:xfrm>
            <a:off x="1275080" y="3301301"/>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lumMod val="50000"/>
                  </a:schemeClr>
                </a:solidFill>
              </a:rPr>
              <a:t>REQ1</a:t>
            </a:r>
            <a:r>
              <a:rPr lang="en-US" dirty="0">
                <a:solidFill>
                  <a:sysClr val="windowText" lastClr="000000"/>
                </a:solidFill>
              </a:rPr>
              <a:t>: The purpose of the website is to make static information available.</a:t>
            </a:r>
          </a:p>
        </p:txBody>
      </p:sp>
      <p:sp>
        <p:nvSpPr>
          <p:cNvPr id="7" name="Rectangle 6">
            <a:extLst>
              <a:ext uri="{FF2B5EF4-FFF2-40B4-BE49-F238E27FC236}">
                <a16:creationId xmlns:a16="http://schemas.microsoft.com/office/drawing/2014/main" id="{BC6C59C2-5E52-FD2E-C246-D50EB6A4ACDD}"/>
              </a:ext>
            </a:extLst>
          </p:cNvPr>
          <p:cNvSpPr/>
          <p:nvPr/>
        </p:nvSpPr>
        <p:spPr>
          <a:xfrm>
            <a:off x="6115596" y="2757420"/>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SOL1</a:t>
            </a:r>
            <a:r>
              <a:rPr lang="en-US" dirty="0">
                <a:solidFill>
                  <a:sysClr val="windowText" lastClr="000000"/>
                </a:solidFill>
              </a:rPr>
              <a:t>: The website will be implemented using the </a:t>
            </a:r>
            <a:r>
              <a:rPr lang="en-US" i="1" dirty="0">
                <a:solidFill>
                  <a:sysClr val="windowText" lastClr="000000"/>
                </a:solidFill>
              </a:rPr>
              <a:t>Hugo</a:t>
            </a:r>
            <a:r>
              <a:rPr lang="en-US" dirty="0">
                <a:solidFill>
                  <a:sysClr val="windowText" lastClr="000000"/>
                </a:solidFill>
              </a:rPr>
              <a:t> framework.</a:t>
            </a:r>
          </a:p>
        </p:txBody>
      </p:sp>
      <p:sp>
        <p:nvSpPr>
          <p:cNvPr id="8" name="Rectangle 7">
            <a:extLst>
              <a:ext uri="{FF2B5EF4-FFF2-40B4-BE49-F238E27FC236}">
                <a16:creationId xmlns:a16="http://schemas.microsoft.com/office/drawing/2014/main" id="{3E0FEF2C-96D7-7566-3E9F-07D479C32428}"/>
              </a:ext>
            </a:extLst>
          </p:cNvPr>
          <p:cNvSpPr/>
          <p:nvPr/>
        </p:nvSpPr>
        <p:spPr>
          <a:xfrm>
            <a:off x="6115596" y="3845183"/>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SOL2</a:t>
            </a:r>
            <a:r>
              <a:rPr lang="en-US" dirty="0">
                <a:solidFill>
                  <a:sysClr val="windowText" lastClr="000000"/>
                </a:solidFill>
              </a:rPr>
              <a:t>: The website will be implemented using the </a:t>
            </a:r>
            <a:r>
              <a:rPr lang="en-US" i="1" dirty="0">
                <a:solidFill>
                  <a:sysClr val="windowText" lastClr="000000"/>
                </a:solidFill>
              </a:rPr>
              <a:t>Svelte</a:t>
            </a:r>
            <a:r>
              <a:rPr lang="en-US" dirty="0">
                <a:solidFill>
                  <a:sysClr val="windowText" lastClr="000000"/>
                </a:solidFill>
              </a:rPr>
              <a:t> framework.</a:t>
            </a:r>
          </a:p>
        </p:txBody>
      </p:sp>
      <p:sp>
        <p:nvSpPr>
          <p:cNvPr id="9" name="Speech Bubble: Rectangle 8">
            <a:extLst>
              <a:ext uri="{FF2B5EF4-FFF2-40B4-BE49-F238E27FC236}">
                <a16:creationId xmlns:a16="http://schemas.microsoft.com/office/drawing/2014/main" id="{4DDB667B-EF35-71B7-1CF5-F18EF544B8C3}"/>
              </a:ext>
            </a:extLst>
          </p:cNvPr>
          <p:cNvSpPr/>
          <p:nvPr/>
        </p:nvSpPr>
        <p:spPr>
          <a:xfrm>
            <a:off x="9580880" y="2757420"/>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static</a:t>
            </a:r>
            <a:r>
              <a:rPr lang="en-US" dirty="0"/>
              <a:t> websites</a:t>
            </a:r>
          </a:p>
        </p:txBody>
      </p:sp>
      <p:sp>
        <p:nvSpPr>
          <p:cNvPr id="10" name="Speech Bubble: Rectangle 9">
            <a:extLst>
              <a:ext uri="{FF2B5EF4-FFF2-40B4-BE49-F238E27FC236}">
                <a16:creationId xmlns:a16="http://schemas.microsoft.com/office/drawing/2014/main" id="{83E7ECB4-E4AE-B973-A2CF-BBDF30043D02}"/>
              </a:ext>
            </a:extLst>
          </p:cNvPr>
          <p:cNvSpPr/>
          <p:nvPr/>
        </p:nvSpPr>
        <p:spPr>
          <a:xfrm>
            <a:off x="9580880" y="3845183"/>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interactive</a:t>
            </a:r>
            <a:r>
              <a:rPr lang="en-US" dirty="0"/>
              <a:t> websites</a:t>
            </a:r>
          </a:p>
        </p:txBody>
      </p:sp>
      <p:cxnSp>
        <p:nvCxnSpPr>
          <p:cNvPr id="12" name="Straight Arrow Connector 11">
            <a:extLst>
              <a:ext uri="{FF2B5EF4-FFF2-40B4-BE49-F238E27FC236}">
                <a16:creationId xmlns:a16="http://schemas.microsoft.com/office/drawing/2014/main" id="{11A4D2FD-5424-1B92-DA5F-BE446E711C86}"/>
              </a:ext>
            </a:extLst>
          </p:cNvPr>
          <p:cNvCxnSpPr>
            <a:stCxn id="6" idx="3"/>
            <a:endCxn id="7" idx="1"/>
          </p:cNvCxnSpPr>
          <p:nvPr/>
        </p:nvCxnSpPr>
        <p:spPr>
          <a:xfrm flipV="1">
            <a:off x="4532086" y="3243368"/>
            <a:ext cx="1583510" cy="5438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1">
            <a:extLst>
              <a:ext uri="{FF2B5EF4-FFF2-40B4-BE49-F238E27FC236}">
                <a16:creationId xmlns:a16="http://schemas.microsoft.com/office/drawing/2014/main" id="{D50307A5-1193-62B6-C923-EFE909FB417F}"/>
              </a:ext>
            </a:extLst>
          </p:cNvPr>
          <p:cNvCxnSpPr>
            <a:cxnSpLocks/>
            <a:stCxn id="6" idx="3"/>
            <a:endCxn id="8" idx="1"/>
          </p:cNvCxnSpPr>
          <p:nvPr/>
        </p:nvCxnSpPr>
        <p:spPr>
          <a:xfrm>
            <a:off x="4532086" y="3787249"/>
            <a:ext cx="1583510" cy="543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53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99A4-C558-B6A7-052D-D90E72FE4B24}"/>
              </a:ext>
            </a:extLst>
          </p:cNvPr>
          <p:cNvSpPr>
            <a:spLocks noGrp="1"/>
          </p:cNvSpPr>
          <p:nvPr>
            <p:ph type="title"/>
          </p:nvPr>
        </p:nvSpPr>
        <p:spPr/>
        <p:txBody>
          <a:bodyPr/>
          <a:lstStyle/>
          <a:p>
            <a:r>
              <a:rPr lang="en-US" dirty="0"/>
              <a:t>Insight so far</a:t>
            </a:r>
          </a:p>
        </p:txBody>
      </p:sp>
      <p:sp>
        <p:nvSpPr>
          <p:cNvPr id="3" name="Content Placeholder 2">
            <a:extLst>
              <a:ext uri="{FF2B5EF4-FFF2-40B4-BE49-F238E27FC236}">
                <a16:creationId xmlns:a16="http://schemas.microsoft.com/office/drawing/2014/main" id="{C736F841-0DF1-5E62-8A59-36BF1D9E7EB2}"/>
              </a:ext>
            </a:extLst>
          </p:cNvPr>
          <p:cNvSpPr>
            <a:spLocks noGrp="1"/>
          </p:cNvSpPr>
          <p:nvPr>
            <p:ph idx="1"/>
          </p:nvPr>
        </p:nvSpPr>
        <p:spPr>
          <a:xfrm>
            <a:off x="1628002" y="2443638"/>
            <a:ext cx="8935995" cy="1970723"/>
          </a:xfrm>
        </p:spPr>
        <p:txBody>
          <a:bodyPr anchor="ctr"/>
          <a:lstStyle/>
          <a:p>
            <a:pPr algn="ctr"/>
            <a:r>
              <a:rPr lang="en-US" b="1" dirty="0"/>
              <a:t>Every project </a:t>
            </a:r>
            <a:r>
              <a:rPr lang="en-US" dirty="0"/>
              <a:t>has requirements …</a:t>
            </a:r>
          </a:p>
          <a:p>
            <a:pPr algn="ctr"/>
            <a:r>
              <a:rPr lang="en-US" dirty="0"/>
              <a:t>… but not every team decides </a:t>
            </a:r>
            <a:r>
              <a:rPr lang="en-US" b="1" dirty="0"/>
              <a:t>to write them down</a:t>
            </a:r>
            <a:r>
              <a:rPr lang="en-US" dirty="0"/>
              <a:t>.</a:t>
            </a:r>
          </a:p>
        </p:txBody>
      </p:sp>
      <p:sp>
        <p:nvSpPr>
          <p:cNvPr id="4" name="Date Placeholder 3">
            <a:extLst>
              <a:ext uri="{FF2B5EF4-FFF2-40B4-BE49-F238E27FC236}">
                <a16:creationId xmlns:a16="http://schemas.microsoft.com/office/drawing/2014/main" id="{E40FB059-0B2A-2A4F-57B7-78563BBB6656}"/>
              </a:ext>
            </a:extLst>
          </p:cNvPr>
          <p:cNvSpPr>
            <a:spLocks noGrp="1"/>
          </p:cNvSpPr>
          <p:nvPr>
            <p:ph type="dt" sz="half" idx="2"/>
          </p:nvPr>
        </p:nvSpPr>
        <p:spPr/>
        <p:txBody>
          <a:bodyPr/>
          <a:lstStyle/>
          <a:p>
            <a:fld id="{194325E1-76E4-4C4A-BD0A-6F456ECCB3A3}" type="datetime1">
              <a:rPr lang="en-US" smtClean="0"/>
              <a:t>1/22/2024</a:t>
            </a:fld>
            <a:endParaRPr lang="en-US"/>
          </a:p>
        </p:txBody>
      </p:sp>
      <p:sp>
        <p:nvSpPr>
          <p:cNvPr id="5" name="Slide Number Placeholder 4">
            <a:extLst>
              <a:ext uri="{FF2B5EF4-FFF2-40B4-BE49-F238E27FC236}">
                <a16:creationId xmlns:a16="http://schemas.microsoft.com/office/drawing/2014/main" id="{FDBA9880-17F3-D5DD-776C-607761C6FBCD}"/>
              </a:ext>
            </a:extLst>
          </p:cNvPr>
          <p:cNvSpPr>
            <a:spLocks noGrp="1"/>
          </p:cNvSpPr>
          <p:nvPr>
            <p:ph type="sldNum" sz="quarter" idx="4"/>
          </p:nvPr>
        </p:nvSpPr>
        <p:spPr/>
        <p:txBody>
          <a:bodyPr/>
          <a:lstStyle/>
          <a:p>
            <a:fld id="{C46382A4-AB59-4CCC-9EC0-E60A0AF9AA08}" type="slidenum">
              <a:rPr lang="en-US" smtClean="0"/>
              <a:t>16</a:t>
            </a:fld>
            <a:endParaRPr lang="en-US"/>
          </a:p>
        </p:txBody>
      </p:sp>
    </p:spTree>
    <p:extLst>
      <p:ext uri="{BB962C8B-B14F-4D97-AF65-F5344CB8AC3E}">
        <p14:creationId xmlns:p14="http://schemas.microsoft.com/office/powerpoint/2010/main" val="1693881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B88B7A-1ED1-D9FB-3194-0A12AA7C5ABF}"/>
              </a:ext>
            </a:extLst>
          </p:cNvPr>
          <p:cNvSpPr>
            <a:spLocks noGrp="1"/>
          </p:cNvSpPr>
          <p:nvPr>
            <p:ph type="title"/>
          </p:nvPr>
        </p:nvSpPr>
        <p:spPr/>
        <p:txBody>
          <a:bodyPr/>
          <a:lstStyle/>
          <a:p>
            <a:r>
              <a:rPr lang="en-US" dirty="0"/>
              <a:t>Application</a:t>
            </a:r>
          </a:p>
        </p:txBody>
      </p:sp>
      <p:sp>
        <p:nvSpPr>
          <p:cNvPr id="5" name="Text Placeholder 4">
            <a:extLst>
              <a:ext uri="{FF2B5EF4-FFF2-40B4-BE49-F238E27FC236}">
                <a16:creationId xmlns:a16="http://schemas.microsoft.com/office/drawing/2014/main" id="{EB786CDA-4472-BF16-A499-0B9BA3441A19}"/>
              </a:ext>
            </a:extLst>
          </p:cNvPr>
          <p:cNvSpPr>
            <a:spLocks noGrp="1"/>
          </p:cNvSpPr>
          <p:nvPr>
            <p:ph type="body" sz="quarter" idx="11"/>
          </p:nvPr>
        </p:nvSpPr>
        <p:spPr/>
        <p:txBody>
          <a:bodyPr/>
          <a:lstStyle/>
          <a:p>
            <a:r>
              <a:rPr lang="en-US" dirty="0"/>
              <a:t>or: how do I do requirements engineering?</a:t>
            </a:r>
          </a:p>
        </p:txBody>
      </p:sp>
      <p:sp>
        <p:nvSpPr>
          <p:cNvPr id="2" name="Date Placeholder 1">
            <a:extLst>
              <a:ext uri="{FF2B5EF4-FFF2-40B4-BE49-F238E27FC236}">
                <a16:creationId xmlns:a16="http://schemas.microsoft.com/office/drawing/2014/main" id="{C7ECB939-24A3-247E-D915-9D4BDD464018}"/>
              </a:ext>
            </a:extLst>
          </p:cNvPr>
          <p:cNvSpPr>
            <a:spLocks noGrp="1"/>
          </p:cNvSpPr>
          <p:nvPr>
            <p:ph type="dt" sz="half" idx="2"/>
          </p:nvPr>
        </p:nvSpPr>
        <p:spPr/>
        <p:txBody>
          <a:bodyPr/>
          <a:lstStyle/>
          <a:p>
            <a:fld id="{F18D6CCB-B4D9-4A02-AC8E-FD4F13D68814}" type="datetime1">
              <a:rPr lang="en-US" smtClean="0"/>
              <a:t>1/22/2024</a:t>
            </a:fld>
            <a:endParaRPr lang="en-US"/>
          </a:p>
        </p:txBody>
      </p:sp>
      <p:sp>
        <p:nvSpPr>
          <p:cNvPr id="3" name="Slide Number Placeholder 2">
            <a:extLst>
              <a:ext uri="{FF2B5EF4-FFF2-40B4-BE49-F238E27FC236}">
                <a16:creationId xmlns:a16="http://schemas.microsoft.com/office/drawing/2014/main" id="{95A95B7F-272D-53C3-67C9-D8376C7AAAAD}"/>
              </a:ext>
            </a:extLst>
          </p:cNvPr>
          <p:cNvSpPr>
            <a:spLocks noGrp="1"/>
          </p:cNvSpPr>
          <p:nvPr>
            <p:ph type="sldNum" sz="quarter" idx="4"/>
          </p:nvPr>
        </p:nvSpPr>
        <p:spPr/>
        <p:txBody>
          <a:bodyPr/>
          <a:lstStyle/>
          <a:p>
            <a:fld id="{C46382A4-AB59-4CCC-9EC0-E60A0AF9AA08}" type="slidenum">
              <a:rPr lang="en-US" smtClean="0"/>
              <a:t>17</a:t>
            </a:fld>
            <a:endParaRPr lang="en-US"/>
          </a:p>
        </p:txBody>
      </p:sp>
    </p:spTree>
    <p:extLst>
      <p:ext uri="{BB962C8B-B14F-4D97-AF65-F5344CB8AC3E}">
        <p14:creationId xmlns:p14="http://schemas.microsoft.com/office/powerpoint/2010/main" val="1204504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7B261-51E8-182A-2B2D-BADA5721AD61}"/>
              </a:ext>
            </a:extLst>
          </p:cNvPr>
          <p:cNvSpPr>
            <a:spLocks noGrp="1"/>
          </p:cNvSpPr>
          <p:nvPr>
            <p:ph type="title"/>
          </p:nvPr>
        </p:nvSpPr>
        <p:spPr/>
        <p:txBody>
          <a:bodyPr/>
          <a:lstStyle/>
          <a:p>
            <a:r>
              <a:rPr lang="sv-SE" dirty="0"/>
              <a:t>Motivation</a:t>
            </a:r>
            <a:endParaRPr lang="en-US" dirty="0"/>
          </a:p>
        </p:txBody>
      </p:sp>
      <p:sp>
        <p:nvSpPr>
          <p:cNvPr id="5" name="Content Placeholder 4">
            <a:extLst>
              <a:ext uri="{FF2B5EF4-FFF2-40B4-BE49-F238E27FC236}">
                <a16:creationId xmlns:a16="http://schemas.microsoft.com/office/drawing/2014/main" id="{8C392E8B-55DF-7691-8BC6-F88864B18C7A}"/>
              </a:ext>
            </a:extLst>
          </p:cNvPr>
          <p:cNvSpPr>
            <a:spLocks noGrp="1"/>
          </p:cNvSpPr>
          <p:nvPr>
            <p:ph idx="1"/>
          </p:nvPr>
        </p:nvSpPr>
        <p:spPr>
          <a:xfrm>
            <a:off x="838200" y="2382715"/>
            <a:ext cx="8935995" cy="921418"/>
          </a:xfrm>
        </p:spPr>
        <p:txBody>
          <a:bodyPr/>
          <a:lstStyle/>
          <a:p>
            <a:r>
              <a:rPr lang="en-US" dirty="0"/>
              <a:t>It is desirable to specify requirements, but these requirements need to be </a:t>
            </a:r>
            <a:r>
              <a:rPr lang="en-US" b="1" dirty="0"/>
              <a:t>free of defects</a:t>
            </a:r>
            <a:r>
              <a:rPr lang="en-US" dirty="0"/>
              <a:t>.</a:t>
            </a:r>
          </a:p>
        </p:txBody>
      </p:sp>
      <p:sp>
        <p:nvSpPr>
          <p:cNvPr id="6" name="Date Placeholder 5">
            <a:extLst>
              <a:ext uri="{FF2B5EF4-FFF2-40B4-BE49-F238E27FC236}">
                <a16:creationId xmlns:a16="http://schemas.microsoft.com/office/drawing/2014/main" id="{66952F2C-54A3-2B4A-C874-FB0853F77018}"/>
              </a:ext>
            </a:extLst>
          </p:cNvPr>
          <p:cNvSpPr>
            <a:spLocks noGrp="1"/>
          </p:cNvSpPr>
          <p:nvPr>
            <p:ph type="dt" sz="half" idx="2"/>
          </p:nvPr>
        </p:nvSpPr>
        <p:spPr/>
        <p:txBody>
          <a:bodyPr/>
          <a:lstStyle/>
          <a:p>
            <a:fld id="{D2B28EAA-41E9-4250-8345-01AD4BA1DE28}" type="datetime1">
              <a:rPr lang="en-US" smtClean="0"/>
              <a:t>1/22/2024</a:t>
            </a:fld>
            <a:endParaRPr lang="en-US" dirty="0"/>
          </a:p>
        </p:txBody>
      </p:sp>
      <p:sp>
        <p:nvSpPr>
          <p:cNvPr id="7" name="Slide Number Placeholder 6">
            <a:extLst>
              <a:ext uri="{FF2B5EF4-FFF2-40B4-BE49-F238E27FC236}">
                <a16:creationId xmlns:a16="http://schemas.microsoft.com/office/drawing/2014/main" id="{4F91F969-C009-980C-4A1F-0323552BEE15}"/>
              </a:ext>
            </a:extLst>
          </p:cNvPr>
          <p:cNvSpPr>
            <a:spLocks noGrp="1"/>
          </p:cNvSpPr>
          <p:nvPr>
            <p:ph type="sldNum" sz="quarter" idx="4"/>
          </p:nvPr>
        </p:nvSpPr>
        <p:spPr/>
        <p:txBody>
          <a:bodyPr/>
          <a:lstStyle/>
          <a:p>
            <a:fld id="{C46382A4-AB59-4CCC-9EC0-E60A0AF9AA08}" type="slidenum">
              <a:rPr lang="en-US" smtClean="0"/>
              <a:t>18</a:t>
            </a:fld>
            <a:endParaRPr lang="en-US"/>
          </a:p>
        </p:txBody>
      </p:sp>
      <p:sp>
        <p:nvSpPr>
          <p:cNvPr id="2" name="Content Placeholder 4">
            <a:extLst>
              <a:ext uri="{FF2B5EF4-FFF2-40B4-BE49-F238E27FC236}">
                <a16:creationId xmlns:a16="http://schemas.microsoft.com/office/drawing/2014/main" id="{5A9F0DC1-639B-BE30-A0E3-9694BDE3655D}"/>
              </a:ext>
            </a:extLst>
          </p:cNvPr>
          <p:cNvSpPr txBox="1">
            <a:spLocks/>
          </p:cNvSpPr>
          <p:nvPr/>
        </p:nvSpPr>
        <p:spPr>
          <a:xfrm>
            <a:off x="838200" y="4902498"/>
            <a:ext cx="8935995" cy="9214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Rather than eliciting requirements all-at-once, we can </a:t>
            </a:r>
            <a:r>
              <a:rPr lang="en-US" b="1" dirty="0"/>
              <a:t>incrementally</a:t>
            </a:r>
            <a:r>
              <a:rPr lang="en-US" dirty="0"/>
              <a:t> elicit and refine them.</a:t>
            </a:r>
          </a:p>
        </p:txBody>
      </p:sp>
      <p:sp>
        <p:nvSpPr>
          <p:cNvPr id="3" name="Rectangle 2">
            <a:extLst>
              <a:ext uri="{FF2B5EF4-FFF2-40B4-BE49-F238E27FC236}">
                <a16:creationId xmlns:a16="http://schemas.microsoft.com/office/drawing/2014/main" id="{B4B0598B-9EC5-329F-A9F6-0A0D2E37DFFD}"/>
              </a:ext>
            </a:extLst>
          </p:cNvPr>
          <p:cNvSpPr/>
          <p:nvPr/>
        </p:nvSpPr>
        <p:spPr>
          <a:xfrm>
            <a:off x="949124"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ambiguous</a:t>
            </a:r>
          </a:p>
        </p:txBody>
      </p:sp>
      <p:sp>
        <p:nvSpPr>
          <p:cNvPr id="9" name="Rectangle 8">
            <a:extLst>
              <a:ext uri="{FF2B5EF4-FFF2-40B4-BE49-F238E27FC236}">
                <a16:creationId xmlns:a16="http://schemas.microsoft.com/office/drawing/2014/main" id="{BC3D0153-7565-CC27-D8A2-917E5BF28FA3}"/>
              </a:ext>
            </a:extLst>
          </p:cNvPr>
          <p:cNvSpPr/>
          <p:nvPr/>
        </p:nvSpPr>
        <p:spPr>
          <a:xfrm>
            <a:off x="3312289"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irrelevant</a:t>
            </a:r>
          </a:p>
        </p:txBody>
      </p:sp>
      <p:sp>
        <p:nvSpPr>
          <p:cNvPr id="11" name="Rectangle 10">
            <a:extLst>
              <a:ext uri="{FF2B5EF4-FFF2-40B4-BE49-F238E27FC236}">
                <a16:creationId xmlns:a16="http://schemas.microsoft.com/office/drawing/2014/main" id="{6E92CF46-D541-BADB-82DC-AE9D7B40AAC9}"/>
              </a:ext>
            </a:extLst>
          </p:cNvPr>
          <p:cNvSpPr/>
          <p:nvPr/>
        </p:nvSpPr>
        <p:spPr>
          <a:xfrm>
            <a:off x="5675454"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incomplete</a:t>
            </a:r>
          </a:p>
        </p:txBody>
      </p:sp>
      <p:sp>
        <p:nvSpPr>
          <p:cNvPr id="12" name="Rectangle 11">
            <a:extLst>
              <a:ext uri="{FF2B5EF4-FFF2-40B4-BE49-F238E27FC236}">
                <a16:creationId xmlns:a16="http://schemas.microsoft.com/office/drawing/2014/main" id="{B49DE494-1A67-A1AD-4354-D90616DEF56B}"/>
              </a:ext>
            </a:extLst>
          </p:cNvPr>
          <p:cNvSpPr/>
          <p:nvPr/>
        </p:nvSpPr>
        <p:spPr>
          <a:xfrm>
            <a:off x="8038620"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vague</a:t>
            </a:r>
          </a:p>
        </p:txBody>
      </p:sp>
      <p:sp>
        <p:nvSpPr>
          <p:cNvPr id="13" name="Rectangle 12">
            <a:extLst>
              <a:ext uri="{FF2B5EF4-FFF2-40B4-BE49-F238E27FC236}">
                <a16:creationId xmlns:a16="http://schemas.microsoft.com/office/drawing/2014/main" id="{D75B90D3-73FC-C232-A567-5128516ACE6F}"/>
              </a:ext>
            </a:extLst>
          </p:cNvPr>
          <p:cNvSpPr/>
          <p:nvPr/>
        </p:nvSpPr>
        <p:spPr>
          <a:xfrm>
            <a:off x="5675454" y="2841117"/>
            <a:ext cx="1072587" cy="302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Elbow 14">
            <a:extLst>
              <a:ext uri="{FF2B5EF4-FFF2-40B4-BE49-F238E27FC236}">
                <a16:creationId xmlns:a16="http://schemas.microsoft.com/office/drawing/2014/main" id="{ACD43E73-A04B-3C10-B992-FBF2F10F0995}"/>
              </a:ext>
            </a:extLst>
          </p:cNvPr>
          <p:cNvCxnSpPr>
            <a:cxnSpLocks/>
            <a:stCxn id="13" idx="2"/>
            <a:endCxn id="3" idx="0"/>
          </p:cNvCxnSpPr>
          <p:nvPr/>
        </p:nvCxnSpPr>
        <p:spPr>
          <a:xfrm rot="5400000">
            <a:off x="3786470" y="1411288"/>
            <a:ext cx="693317" cy="4157241"/>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0627DF2-A3C5-6047-0B11-098BB880E2A0}"/>
              </a:ext>
            </a:extLst>
          </p:cNvPr>
          <p:cNvCxnSpPr>
            <a:cxnSpLocks/>
            <a:stCxn id="13" idx="2"/>
            <a:endCxn id="9" idx="0"/>
          </p:cNvCxnSpPr>
          <p:nvPr/>
        </p:nvCxnSpPr>
        <p:spPr>
          <a:xfrm rot="5400000">
            <a:off x="4968052" y="2592870"/>
            <a:ext cx="693317" cy="179407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364D2F35-D3AA-F3A0-A9C7-68750A288765}"/>
              </a:ext>
            </a:extLst>
          </p:cNvPr>
          <p:cNvCxnSpPr>
            <a:cxnSpLocks/>
            <a:stCxn id="13" idx="2"/>
            <a:endCxn id="11" idx="0"/>
          </p:cNvCxnSpPr>
          <p:nvPr/>
        </p:nvCxnSpPr>
        <p:spPr>
          <a:xfrm rot="16200000" flipH="1">
            <a:off x="6152637" y="3202360"/>
            <a:ext cx="687310" cy="56908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38B5892-CA39-370B-BA36-D05710B12710}"/>
              </a:ext>
            </a:extLst>
          </p:cNvPr>
          <p:cNvCxnSpPr>
            <a:cxnSpLocks/>
            <a:stCxn id="13" idx="2"/>
            <a:endCxn id="12" idx="0"/>
          </p:cNvCxnSpPr>
          <p:nvPr/>
        </p:nvCxnSpPr>
        <p:spPr>
          <a:xfrm rot="16200000" flipH="1">
            <a:off x="7334220" y="2020777"/>
            <a:ext cx="687310" cy="2932255"/>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49499C2-256A-5319-195E-CFFF4A5A55ED}"/>
              </a:ext>
            </a:extLst>
          </p:cNvPr>
          <p:cNvCxnSpPr>
            <a:cxnSpLocks/>
            <a:stCxn id="13" idx="2"/>
            <a:endCxn id="29" idx="0"/>
          </p:cNvCxnSpPr>
          <p:nvPr/>
        </p:nvCxnSpPr>
        <p:spPr>
          <a:xfrm rot="16200000" flipH="1">
            <a:off x="8363402" y="991596"/>
            <a:ext cx="687310" cy="4990618"/>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5416176-6DF7-BAB9-F583-80BB2E61D77C}"/>
              </a:ext>
            </a:extLst>
          </p:cNvPr>
          <p:cNvSpPr/>
          <p:nvPr/>
        </p:nvSpPr>
        <p:spPr>
          <a:xfrm>
            <a:off x="10401784" y="3830560"/>
            <a:ext cx="1601164" cy="61345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2658522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animBg="1"/>
      <p:bldP spid="11" grpId="0" animBg="1"/>
      <p:bldP spid="12" grpId="0" animBg="1"/>
      <p:bldP spid="13"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C061D8-2AF0-E913-145E-6123EF764739}"/>
              </a:ext>
            </a:extLst>
          </p:cNvPr>
          <p:cNvSpPr>
            <a:spLocks noGrp="1"/>
          </p:cNvSpPr>
          <p:nvPr>
            <p:ph type="title"/>
          </p:nvPr>
        </p:nvSpPr>
        <p:spPr/>
        <p:txBody>
          <a:bodyPr/>
          <a:lstStyle/>
          <a:p>
            <a:r>
              <a:rPr lang="en-US" dirty="0"/>
              <a:t>Techniques</a:t>
            </a:r>
          </a:p>
        </p:txBody>
      </p:sp>
      <p:sp>
        <p:nvSpPr>
          <p:cNvPr id="2" name="Date Placeholder 1">
            <a:extLst>
              <a:ext uri="{FF2B5EF4-FFF2-40B4-BE49-F238E27FC236}">
                <a16:creationId xmlns:a16="http://schemas.microsoft.com/office/drawing/2014/main" id="{DE14CBD4-A261-02CC-FF53-91ABB79D8023}"/>
              </a:ext>
            </a:extLst>
          </p:cNvPr>
          <p:cNvSpPr>
            <a:spLocks noGrp="1"/>
          </p:cNvSpPr>
          <p:nvPr>
            <p:ph type="dt" sz="half" idx="2"/>
          </p:nvPr>
        </p:nvSpPr>
        <p:spPr/>
        <p:txBody>
          <a:bodyPr/>
          <a:lstStyle/>
          <a:p>
            <a:fld id="{27D7182A-5EC5-47D2-BD20-E23229C04BC8}" type="datetime1">
              <a:rPr lang="en-US" smtClean="0"/>
              <a:t>1/22/2024</a:t>
            </a:fld>
            <a:endParaRPr lang="en-US"/>
          </a:p>
        </p:txBody>
      </p:sp>
      <p:sp>
        <p:nvSpPr>
          <p:cNvPr id="3" name="Slide Number Placeholder 2">
            <a:extLst>
              <a:ext uri="{FF2B5EF4-FFF2-40B4-BE49-F238E27FC236}">
                <a16:creationId xmlns:a16="http://schemas.microsoft.com/office/drawing/2014/main" id="{E59D11FC-FC84-7EDE-02B1-9BD8A62EF3E4}"/>
              </a:ext>
            </a:extLst>
          </p:cNvPr>
          <p:cNvSpPr>
            <a:spLocks noGrp="1"/>
          </p:cNvSpPr>
          <p:nvPr>
            <p:ph type="sldNum" sz="quarter" idx="4"/>
          </p:nvPr>
        </p:nvSpPr>
        <p:spPr/>
        <p:txBody>
          <a:bodyPr/>
          <a:lstStyle/>
          <a:p>
            <a:fld id="{C46382A4-AB59-4CCC-9EC0-E60A0AF9AA08}" type="slidenum">
              <a:rPr lang="en-US" smtClean="0"/>
              <a:t>19</a:t>
            </a:fld>
            <a:endParaRPr lang="en-US"/>
          </a:p>
        </p:txBody>
      </p:sp>
      <p:grpSp>
        <p:nvGrpSpPr>
          <p:cNvPr id="6" name="Group 5">
            <a:extLst>
              <a:ext uri="{FF2B5EF4-FFF2-40B4-BE49-F238E27FC236}">
                <a16:creationId xmlns:a16="http://schemas.microsoft.com/office/drawing/2014/main" id="{EE1CEB3C-1F6D-FA45-6B2D-FDFFE4D8C548}"/>
              </a:ext>
            </a:extLst>
          </p:cNvPr>
          <p:cNvGrpSpPr/>
          <p:nvPr/>
        </p:nvGrpSpPr>
        <p:grpSpPr>
          <a:xfrm>
            <a:off x="1896226" y="2860410"/>
            <a:ext cx="1080000" cy="1080000"/>
            <a:chOff x="2692400" y="3233665"/>
            <a:chExt cx="1080000" cy="1080000"/>
          </a:xfrm>
        </p:grpSpPr>
        <p:sp>
          <p:nvSpPr>
            <p:cNvPr id="7" name="Oval 6">
              <a:extLst>
                <a:ext uri="{FF2B5EF4-FFF2-40B4-BE49-F238E27FC236}">
                  <a16:creationId xmlns:a16="http://schemas.microsoft.com/office/drawing/2014/main" id="{5E950C02-CB33-17F8-A0EE-94AD8D965AA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98F7E912-D0C5-CE2A-56DB-8674132A8DE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sp>
        <p:nvSpPr>
          <p:cNvPr id="9" name="TextBox 8">
            <a:extLst>
              <a:ext uri="{FF2B5EF4-FFF2-40B4-BE49-F238E27FC236}">
                <a16:creationId xmlns:a16="http://schemas.microsoft.com/office/drawing/2014/main" id="{60B1ABF6-88E2-7EE0-96ED-C556EA93599A}"/>
              </a:ext>
            </a:extLst>
          </p:cNvPr>
          <p:cNvSpPr txBox="1"/>
          <p:nvPr/>
        </p:nvSpPr>
        <p:spPr>
          <a:xfrm>
            <a:off x="1255105" y="4072640"/>
            <a:ext cx="2362243" cy="830997"/>
          </a:xfrm>
          <a:prstGeom prst="rect">
            <a:avLst/>
          </a:prstGeom>
          <a:noFill/>
        </p:spPr>
        <p:txBody>
          <a:bodyPr wrap="square" rtlCol="0">
            <a:spAutoFit/>
          </a:bodyPr>
          <a:lstStyle/>
          <a:p>
            <a:pPr algn="ctr"/>
            <a:r>
              <a:rPr lang="en-US" sz="2400" dirty="0"/>
              <a:t>Stakeholder Elicitation</a:t>
            </a:r>
            <a:endParaRPr lang="en-US" sz="2400" b="1" dirty="0"/>
          </a:p>
        </p:txBody>
      </p:sp>
      <p:grpSp>
        <p:nvGrpSpPr>
          <p:cNvPr id="10" name="Group 9">
            <a:extLst>
              <a:ext uri="{FF2B5EF4-FFF2-40B4-BE49-F238E27FC236}">
                <a16:creationId xmlns:a16="http://schemas.microsoft.com/office/drawing/2014/main" id="{9DDA1057-58D0-FB72-E424-B80E8A88C186}"/>
              </a:ext>
            </a:extLst>
          </p:cNvPr>
          <p:cNvGrpSpPr/>
          <p:nvPr/>
        </p:nvGrpSpPr>
        <p:grpSpPr>
          <a:xfrm>
            <a:off x="4337537" y="2860410"/>
            <a:ext cx="1080000" cy="1080000"/>
            <a:chOff x="2692400" y="3233665"/>
            <a:chExt cx="1080000" cy="1080000"/>
          </a:xfrm>
        </p:grpSpPr>
        <p:sp>
          <p:nvSpPr>
            <p:cNvPr id="11" name="Oval 10">
              <a:extLst>
                <a:ext uri="{FF2B5EF4-FFF2-40B4-BE49-F238E27FC236}">
                  <a16:creationId xmlns:a16="http://schemas.microsoft.com/office/drawing/2014/main" id="{AADB537C-C0E6-E352-124F-C35198FABBAF}"/>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2D44FFD1-B190-1A0F-5C1A-8B4037C1352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57A0FC06-FE88-101E-05D7-6A877FE1C23A}"/>
              </a:ext>
            </a:extLst>
          </p:cNvPr>
          <p:cNvSpPr txBox="1"/>
          <p:nvPr/>
        </p:nvSpPr>
        <p:spPr>
          <a:xfrm>
            <a:off x="3696416" y="4072640"/>
            <a:ext cx="2362243" cy="461665"/>
          </a:xfrm>
          <a:prstGeom prst="rect">
            <a:avLst/>
          </a:prstGeom>
          <a:noFill/>
        </p:spPr>
        <p:txBody>
          <a:bodyPr wrap="square" rtlCol="0">
            <a:spAutoFit/>
          </a:bodyPr>
          <a:lstStyle/>
          <a:p>
            <a:pPr algn="ctr"/>
            <a:r>
              <a:rPr lang="en-US" sz="2400" dirty="0"/>
              <a:t>Goal Modeling</a:t>
            </a:r>
            <a:endParaRPr lang="en-US" sz="2400" b="1" dirty="0"/>
          </a:p>
        </p:txBody>
      </p:sp>
      <p:grpSp>
        <p:nvGrpSpPr>
          <p:cNvPr id="14" name="Group 13">
            <a:extLst>
              <a:ext uri="{FF2B5EF4-FFF2-40B4-BE49-F238E27FC236}">
                <a16:creationId xmlns:a16="http://schemas.microsoft.com/office/drawing/2014/main" id="{746D1689-C5D7-0EB5-94AD-7BFBF5F47234}"/>
              </a:ext>
            </a:extLst>
          </p:cNvPr>
          <p:cNvGrpSpPr/>
          <p:nvPr/>
        </p:nvGrpSpPr>
        <p:grpSpPr>
          <a:xfrm>
            <a:off x="6778848" y="2860410"/>
            <a:ext cx="1080000" cy="1080000"/>
            <a:chOff x="2692400" y="3233665"/>
            <a:chExt cx="1080000" cy="1080000"/>
          </a:xfrm>
        </p:grpSpPr>
        <p:sp>
          <p:nvSpPr>
            <p:cNvPr id="15" name="Oval 14">
              <a:extLst>
                <a:ext uri="{FF2B5EF4-FFF2-40B4-BE49-F238E27FC236}">
                  <a16:creationId xmlns:a16="http://schemas.microsoft.com/office/drawing/2014/main" id="{555F9E4E-DF6F-BDE4-843E-CE657678D94E}"/>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Glasses with solid fill">
              <a:extLst>
                <a:ext uri="{FF2B5EF4-FFF2-40B4-BE49-F238E27FC236}">
                  <a16:creationId xmlns:a16="http://schemas.microsoft.com/office/drawing/2014/main" id="{C5BB33F3-A702-BFAA-6A76-5FD66A00CE0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7" name="TextBox 16">
            <a:extLst>
              <a:ext uri="{FF2B5EF4-FFF2-40B4-BE49-F238E27FC236}">
                <a16:creationId xmlns:a16="http://schemas.microsoft.com/office/drawing/2014/main" id="{FDF7B68A-1FD9-036B-C8F0-9922B55E4CAE}"/>
              </a:ext>
            </a:extLst>
          </p:cNvPr>
          <p:cNvSpPr txBox="1"/>
          <p:nvPr/>
        </p:nvSpPr>
        <p:spPr>
          <a:xfrm>
            <a:off x="6137727" y="4072640"/>
            <a:ext cx="2362243" cy="830997"/>
          </a:xfrm>
          <a:prstGeom prst="rect">
            <a:avLst/>
          </a:prstGeom>
          <a:noFill/>
        </p:spPr>
        <p:txBody>
          <a:bodyPr wrap="square" rtlCol="0">
            <a:spAutoFit/>
          </a:bodyPr>
          <a:lstStyle/>
          <a:p>
            <a:pPr algn="ctr"/>
            <a:r>
              <a:rPr lang="en-US" sz="2400" dirty="0"/>
              <a:t>System </a:t>
            </a:r>
          </a:p>
          <a:p>
            <a:pPr algn="ctr"/>
            <a:r>
              <a:rPr lang="en-US" sz="2400" dirty="0"/>
              <a:t>Vision</a:t>
            </a:r>
            <a:endParaRPr lang="en-US" sz="2400" b="1" dirty="0"/>
          </a:p>
        </p:txBody>
      </p:sp>
      <p:grpSp>
        <p:nvGrpSpPr>
          <p:cNvPr id="18" name="Group 17">
            <a:extLst>
              <a:ext uri="{FF2B5EF4-FFF2-40B4-BE49-F238E27FC236}">
                <a16:creationId xmlns:a16="http://schemas.microsoft.com/office/drawing/2014/main" id="{93A673B5-B685-56C2-EBE9-26D0119A2837}"/>
              </a:ext>
            </a:extLst>
          </p:cNvPr>
          <p:cNvGrpSpPr/>
          <p:nvPr/>
        </p:nvGrpSpPr>
        <p:grpSpPr>
          <a:xfrm>
            <a:off x="9215774" y="2860410"/>
            <a:ext cx="1080000" cy="1080000"/>
            <a:chOff x="2692400" y="3233665"/>
            <a:chExt cx="1080000" cy="1080000"/>
          </a:xfrm>
        </p:grpSpPr>
        <p:sp>
          <p:nvSpPr>
            <p:cNvPr id="19" name="Oval 18">
              <a:extLst>
                <a:ext uri="{FF2B5EF4-FFF2-40B4-BE49-F238E27FC236}">
                  <a16:creationId xmlns:a16="http://schemas.microsoft.com/office/drawing/2014/main" id="{7408C665-D0D2-2FAA-B4C0-1BABD1F0A7F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Document with solid fill">
              <a:extLst>
                <a:ext uri="{FF2B5EF4-FFF2-40B4-BE49-F238E27FC236}">
                  <a16:creationId xmlns:a16="http://schemas.microsoft.com/office/drawing/2014/main" id="{B074819D-D549-572A-02DF-68E50248617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1" name="TextBox 20">
            <a:extLst>
              <a:ext uri="{FF2B5EF4-FFF2-40B4-BE49-F238E27FC236}">
                <a16:creationId xmlns:a16="http://schemas.microsoft.com/office/drawing/2014/main" id="{0AE82363-4E10-B045-177D-802D8E6FC917}"/>
              </a:ext>
            </a:extLst>
          </p:cNvPr>
          <p:cNvSpPr txBox="1"/>
          <p:nvPr/>
        </p:nvSpPr>
        <p:spPr>
          <a:xfrm>
            <a:off x="8574653" y="4072640"/>
            <a:ext cx="2362243" cy="830997"/>
          </a:xfrm>
          <a:prstGeom prst="rect">
            <a:avLst/>
          </a:prstGeom>
          <a:noFill/>
        </p:spPr>
        <p:txBody>
          <a:bodyPr wrap="square" rtlCol="0">
            <a:spAutoFit/>
          </a:bodyPr>
          <a:lstStyle/>
          <a:p>
            <a:pPr algn="ctr"/>
            <a:r>
              <a:rPr lang="en-US" sz="2400" dirty="0"/>
              <a:t>Requirements Elicitation</a:t>
            </a:r>
            <a:endParaRPr lang="en-US" sz="2400" b="1" dirty="0"/>
          </a:p>
        </p:txBody>
      </p:sp>
    </p:spTree>
    <p:extLst>
      <p:ext uri="{BB962C8B-B14F-4D97-AF65-F5344CB8AC3E}">
        <p14:creationId xmlns:p14="http://schemas.microsoft.com/office/powerpoint/2010/main" val="2769035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AE682613-25C6-8846-A10A-3A5814DB0304}"/>
              </a:ext>
            </a:extLst>
          </p:cNvPr>
          <p:cNvSpPr>
            <a:spLocks noGrp="1"/>
          </p:cNvSpPr>
          <p:nvPr>
            <p:ph type="title"/>
          </p:nvPr>
        </p:nvSpPr>
        <p:spPr/>
        <p:txBody>
          <a:bodyPr/>
          <a:lstStyle/>
          <a:p>
            <a:r>
              <a:rPr lang="sv-SE" dirty="0"/>
              <a:t>Motivation</a:t>
            </a:r>
          </a:p>
        </p:txBody>
      </p:sp>
      <p:sp>
        <p:nvSpPr>
          <p:cNvPr id="2" name="Date Placeholder 1">
            <a:extLst>
              <a:ext uri="{FF2B5EF4-FFF2-40B4-BE49-F238E27FC236}">
                <a16:creationId xmlns:a16="http://schemas.microsoft.com/office/drawing/2014/main" id="{12DE681B-F22B-E2DF-6C29-49A7A06D1FE9}"/>
              </a:ext>
            </a:extLst>
          </p:cNvPr>
          <p:cNvSpPr>
            <a:spLocks noGrp="1"/>
          </p:cNvSpPr>
          <p:nvPr>
            <p:ph type="dt" sz="half" idx="2"/>
          </p:nvPr>
        </p:nvSpPr>
        <p:spPr/>
        <p:txBody>
          <a:bodyPr/>
          <a:lstStyle/>
          <a:p>
            <a:fld id="{EC39669E-38CE-4B95-B689-0983CF9C75D1}" type="datetime1">
              <a:rPr lang="en-US" smtClean="0"/>
              <a:t>1/22/2024</a:t>
            </a:fld>
            <a:endParaRPr lang="en-US"/>
          </a:p>
        </p:txBody>
      </p:sp>
      <p:sp>
        <p:nvSpPr>
          <p:cNvPr id="3" name="Slide Number Placeholder 2">
            <a:extLst>
              <a:ext uri="{FF2B5EF4-FFF2-40B4-BE49-F238E27FC236}">
                <a16:creationId xmlns:a16="http://schemas.microsoft.com/office/drawing/2014/main" id="{54FEB11A-8F40-BCD7-D46F-3F88CA70536E}"/>
              </a:ext>
            </a:extLst>
          </p:cNvPr>
          <p:cNvSpPr>
            <a:spLocks noGrp="1"/>
          </p:cNvSpPr>
          <p:nvPr>
            <p:ph type="sldNum" sz="quarter" idx="4"/>
          </p:nvPr>
        </p:nvSpPr>
        <p:spPr/>
        <p:txBody>
          <a:bodyPr/>
          <a:lstStyle/>
          <a:p>
            <a:fld id="{C46382A4-AB59-4CCC-9EC0-E60A0AF9AA08}" type="slidenum">
              <a:rPr lang="en-US" smtClean="0"/>
              <a:t>2</a:t>
            </a:fld>
            <a:endParaRPr lang="en-US"/>
          </a:p>
        </p:txBody>
      </p:sp>
      <p:grpSp>
        <p:nvGrpSpPr>
          <p:cNvPr id="4" name="Group 3">
            <a:extLst>
              <a:ext uri="{FF2B5EF4-FFF2-40B4-BE49-F238E27FC236}">
                <a16:creationId xmlns:a16="http://schemas.microsoft.com/office/drawing/2014/main" id="{4ACA4F51-0A01-F28E-FA95-9405C8C16895}"/>
              </a:ext>
            </a:extLst>
          </p:cNvPr>
          <p:cNvGrpSpPr/>
          <p:nvPr/>
        </p:nvGrpSpPr>
        <p:grpSpPr>
          <a:xfrm>
            <a:off x="7896362" y="2558414"/>
            <a:ext cx="1080000" cy="1080000"/>
            <a:chOff x="2692400" y="3233665"/>
            <a:chExt cx="1080000" cy="1080000"/>
          </a:xfrm>
        </p:grpSpPr>
        <p:sp>
          <p:nvSpPr>
            <p:cNvPr id="5" name="Oval 4">
              <a:extLst>
                <a:ext uri="{FF2B5EF4-FFF2-40B4-BE49-F238E27FC236}">
                  <a16:creationId xmlns:a16="http://schemas.microsoft.com/office/drawing/2014/main" id="{2D6375EA-3E6E-5DB8-716C-418F252E78F8}"/>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oins with solid fill">
              <a:extLst>
                <a:ext uri="{FF2B5EF4-FFF2-40B4-BE49-F238E27FC236}">
                  <a16:creationId xmlns:a16="http://schemas.microsoft.com/office/drawing/2014/main" id="{7D1FF39D-BE4C-ACB3-3E86-471A6CB587C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CFCA90F1-8B38-2B2C-96EA-FACBD9BC5A2B}"/>
              </a:ext>
            </a:extLst>
          </p:cNvPr>
          <p:cNvGrpSpPr/>
          <p:nvPr/>
        </p:nvGrpSpPr>
        <p:grpSpPr>
          <a:xfrm>
            <a:off x="3215640" y="2563687"/>
            <a:ext cx="1080000" cy="1080000"/>
            <a:chOff x="2692400" y="3233665"/>
            <a:chExt cx="1080000" cy="1080000"/>
          </a:xfrm>
        </p:grpSpPr>
        <p:sp>
          <p:nvSpPr>
            <p:cNvPr id="10" name="Oval 9">
              <a:extLst>
                <a:ext uri="{FF2B5EF4-FFF2-40B4-BE49-F238E27FC236}">
                  <a16:creationId xmlns:a16="http://schemas.microsoft.com/office/drawing/2014/main" id="{E3AE9324-5A93-FD6B-F3C3-9A7194FD1531}"/>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ost with solid fill">
              <a:extLst>
                <a:ext uri="{FF2B5EF4-FFF2-40B4-BE49-F238E27FC236}">
                  <a16:creationId xmlns:a16="http://schemas.microsoft.com/office/drawing/2014/main" id="{9028755E-C0C7-D2CB-EE8B-09598967AE8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4BB05360-82D1-E5B2-D956-100D722AC8D0}"/>
              </a:ext>
            </a:extLst>
          </p:cNvPr>
          <p:cNvSpPr txBox="1"/>
          <p:nvPr/>
        </p:nvSpPr>
        <p:spPr>
          <a:xfrm>
            <a:off x="2312920" y="3805525"/>
            <a:ext cx="2885440" cy="646331"/>
          </a:xfrm>
          <a:prstGeom prst="rect">
            <a:avLst/>
          </a:prstGeom>
          <a:noFill/>
        </p:spPr>
        <p:txBody>
          <a:bodyPr wrap="square" rtlCol="0">
            <a:spAutoFit/>
          </a:bodyPr>
          <a:lstStyle/>
          <a:p>
            <a:pPr algn="ctr"/>
            <a:r>
              <a:rPr lang="en-US" b="1" dirty="0"/>
              <a:t>Starting</a:t>
            </a:r>
            <a:r>
              <a:rPr lang="en-US" dirty="0"/>
              <a:t> a software development project</a:t>
            </a:r>
          </a:p>
        </p:txBody>
      </p:sp>
      <p:sp>
        <p:nvSpPr>
          <p:cNvPr id="13" name="TextBox 12">
            <a:extLst>
              <a:ext uri="{FF2B5EF4-FFF2-40B4-BE49-F238E27FC236}">
                <a16:creationId xmlns:a16="http://schemas.microsoft.com/office/drawing/2014/main" id="{AF3D68DD-D69C-695E-72C4-4E95CC4407F8}"/>
              </a:ext>
            </a:extLst>
          </p:cNvPr>
          <p:cNvSpPr txBox="1"/>
          <p:nvPr/>
        </p:nvSpPr>
        <p:spPr>
          <a:xfrm>
            <a:off x="6993640" y="3809170"/>
            <a:ext cx="2885440" cy="646331"/>
          </a:xfrm>
          <a:prstGeom prst="rect">
            <a:avLst/>
          </a:prstGeom>
          <a:noFill/>
        </p:spPr>
        <p:txBody>
          <a:bodyPr wrap="square" rtlCol="0">
            <a:spAutoFit/>
          </a:bodyPr>
          <a:lstStyle/>
          <a:p>
            <a:pPr algn="ctr"/>
            <a:r>
              <a:rPr lang="en-US" dirty="0"/>
              <a:t>Minimizing </a:t>
            </a:r>
            <a:r>
              <a:rPr lang="en-US" b="1" dirty="0"/>
              <a:t>wasted effort </a:t>
            </a:r>
            <a:r>
              <a:rPr lang="en-US" dirty="0"/>
              <a:t>and costly rework</a:t>
            </a:r>
          </a:p>
        </p:txBody>
      </p:sp>
    </p:spTree>
    <p:extLst>
      <p:ext uri="{BB962C8B-B14F-4D97-AF65-F5344CB8AC3E}">
        <p14:creationId xmlns:p14="http://schemas.microsoft.com/office/powerpoint/2010/main" val="104892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B741-99F7-350B-B22D-0CCEAEA00EEA}"/>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5EDD1261-2E1E-C1EC-4CD8-DFC7EDC06F73}"/>
              </a:ext>
            </a:extLst>
          </p:cNvPr>
          <p:cNvSpPr>
            <a:spLocks noGrp="1"/>
          </p:cNvSpPr>
          <p:nvPr>
            <p:ph idx="1"/>
          </p:nvPr>
        </p:nvSpPr>
        <p:spPr/>
        <p:txBody>
          <a:bodyPr>
            <a:normAutofit lnSpcReduction="10000"/>
          </a:bodyPr>
          <a:lstStyle/>
          <a:p>
            <a:r>
              <a:rPr lang="en-US" dirty="0"/>
              <a:t>A </a:t>
            </a:r>
            <a:r>
              <a:rPr lang="en-US" b="1" dirty="0"/>
              <a:t>stakeholder</a:t>
            </a:r>
            <a:r>
              <a:rPr lang="en-US" dirty="0"/>
              <a:t> is a person or a group of persons, interest group, or organization that has to a certain extent </a:t>
            </a:r>
            <a:r>
              <a:rPr lang="en-US" b="1" dirty="0"/>
              <a:t>interest in the system </a:t>
            </a:r>
            <a:r>
              <a:rPr lang="en-US" dirty="0"/>
              <a:t>to be developed, or that takes/should take influence on the system’s development.</a:t>
            </a:r>
          </a:p>
          <a:p>
            <a:endParaRPr lang="en-US" dirty="0"/>
          </a:p>
          <a:p>
            <a:r>
              <a:rPr lang="en-US" dirty="0"/>
              <a:t>Elementary Steps:</a:t>
            </a:r>
          </a:p>
          <a:p>
            <a:pPr marL="514350" indent="-514350">
              <a:buFont typeface="+mj-lt"/>
              <a:buAutoNum type="arabicPeriod"/>
            </a:pPr>
            <a:r>
              <a:rPr lang="en-US" b="1" dirty="0"/>
              <a:t>Elicit stakeholders</a:t>
            </a:r>
            <a:r>
              <a:rPr lang="en-US" dirty="0"/>
              <a:t>: list all relevant stakeholders</a:t>
            </a:r>
          </a:p>
          <a:p>
            <a:pPr marL="514350" indent="-514350">
              <a:buFont typeface="+mj-lt"/>
              <a:buAutoNum type="arabicPeriod"/>
            </a:pPr>
            <a:r>
              <a:rPr lang="en-US" b="1" dirty="0"/>
              <a:t>Elicit relationships</a:t>
            </a:r>
            <a:r>
              <a:rPr lang="en-US" dirty="0"/>
              <a:t>: make relationships between stakeholders explicit</a:t>
            </a:r>
          </a:p>
        </p:txBody>
      </p:sp>
      <p:sp>
        <p:nvSpPr>
          <p:cNvPr id="4" name="Date Placeholder 3">
            <a:extLst>
              <a:ext uri="{FF2B5EF4-FFF2-40B4-BE49-F238E27FC236}">
                <a16:creationId xmlns:a16="http://schemas.microsoft.com/office/drawing/2014/main" id="{B5633F7F-BFC1-59CE-8967-2179DB1B25BC}"/>
              </a:ext>
            </a:extLst>
          </p:cNvPr>
          <p:cNvSpPr>
            <a:spLocks noGrp="1"/>
          </p:cNvSpPr>
          <p:nvPr>
            <p:ph type="dt" sz="half" idx="2"/>
          </p:nvPr>
        </p:nvSpPr>
        <p:spPr/>
        <p:txBody>
          <a:bodyPr/>
          <a:lstStyle/>
          <a:p>
            <a:fld id="{19572C42-6622-4699-98FA-4FFEF1220C36}" type="datetime1">
              <a:rPr lang="en-US" smtClean="0"/>
              <a:t>1/22/2024</a:t>
            </a:fld>
            <a:endParaRPr lang="en-US"/>
          </a:p>
        </p:txBody>
      </p:sp>
      <p:sp>
        <p:nvSpPr>
          <p:cNvPr id="5" name="Slide Number Placeholder 4">
            <a:extLst>
              <a:ext uri="{FF2B5EF4-FFF2-40B4-BE49-F238E27FC236}">
                <a16:creationId xmlns:a16="http://schemas.microsoft.com/office/drawing/2014/main" id="{A6B65BAB-5361-62F0-8B76-532130DFAAAB}"/>
              </a:ext>
            </a:extLst>
          </p:cNvPr>
          <p:cNvSpPr>
            <a:spLocks noGrp="1"/>
          </p:cNvSpPr>
          <p:nvPr>
            <p:ph type="sldNum" sz="quarter" idx="4"/>
          </p:nvPr>
        </p:nvSpPr>
        <p:spPr/>
        <p:txBody>
          <a:bodyPr/>
          <a:lstStyle/>
          <a:p>
            <a:fld id="{C46382A4-AB59-4CCC-9EC0-E60A0AF9AA08}" type="slidenum">
              <a:rPr lang="en-US" smtClean="0"/>
              <a:t>20</a:t>
            </a:fld>
            <a:endParaRPr lang="en-US"/>
          </a:p>
        </p:txBody>
      </p:sp>
      <p:grpSp>
        <p:nvGrpSpPr>
          <p:cNvPr id="6" name="Group 5">
            <a:extLst>
              <a:ext uri="{FF2B5EF4-FFF2-40B4-BE49-F238E27FC236}">
                <a16:creationId xmlns:a16="http://schemas.microsoft.com/office/drawing/2014/main" id="{64F298C2-BE01-E859-8707-7DE9A9E211C3}"/>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109BD1FF-90CC-37E9-195C-3D08DD367801}"/>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E32D19E3-BEAA-F998-B606-65B59933E817}"/>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3D35D2D9-86B3-D631-15DB-D259EBF667F6}"/>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CA62373F-316F-BBE7-1661-5E311A17C53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A2C5AB6B-B3BD-7970-F6D3-D117CADC524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C3322E1B-8B3C-E699-B8B3-CB5F649F6155}"/>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F904EFC-EA17-2CD7-6745-E51A7FC9450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CF9A8060-FD44-9D08-37F8-D6507ACF954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77D3DAD4-3827-3C5A-6D02-154C9CB3B87D}"/>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A59533C0-2F65-1962-44F6-E004941B493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E9CC95BE-B4A3-A3CA-DCD7-79AE0147BC5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418782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D13-38AF-902C-BED5-C9DA26273777}"/>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5E73D66E-9905-E7D9-43CE-F6B97F1A15D9}"/>
              </a:ext>
            </a:extLst>
          </p:cNvPr>
          <p:cNvSpPr>
            <a:spLocks noGrp="1"/>
          </p:cNvSpPr>
          <p:nvPr>
            <p:ph idx="1"/>
          </p:nvPr>
        </p:nvSpPr>
        <p:spPr>
          <a:xfrm>
            <a:off x="838200" y="2382715"/>
            <a:ext cx="10515600" cy="540000"/>
          </a:xfrm>
        </p:spPr>
        <p:txBody>
          <a:bodyPr>
            <a:normAutofit fontScale="92500"/>
          </a:bodyPr>
          <a:lstStyle/>
          <a:p>
            <a:r>
              <a:rPr lang="en-US" dirty="0"/>
              <a:t>”A user – regardless of their ability to see colors – can log into the system.”</a:t>
            </a:r>
          </a:p>
        </p:txBody>
      </p:sp>
      <p:sp>
        <p:nvSpPr>
          <p:cNvPr id="4" name="Date Placeholder 3">
            <a:extLst>
              <a:ext uri="{FF2B5EF4-FFF2-40B4-BE49-F238E27FC236}">
                <a16:creationId xmlns:a16="http://schemas.microsoft.com/office/drawing/2014/main" id="{E792F71F-CDF4-9F30-2645-A67015482105}"/>
              </a:ext>
            </a:extLst>
          </p:cNvPr>
          <p:cNvSpPr>
            <a:spLocks noGrp="1"/>
          </p:cNvSpPr>
          <p:nvPr>
            <p:ph type="dt" sz="half" idx="2"/>
          </p:nvPr>
        </p:nvSpPr>
        <p:spPr/>
        <p:txBody>
          <a:bodyPr/>
          <a:lstStyle/>
          <a:p>
            <a:fld id="{CE037427-DD9D-4016-A7FE-D436AA4F5615}" type="datetime1">
              <a:rPr lang="en-US" smtClean="0"/>
              <a:t>1/22/2024</a:t>
            </a:fld>
            <a:endParaRPr lang="en-US"/>
          </a:p>
        </p:txBody>
      </p:sp>
      <p:sp>
        <p:nvSpPr>
          <p:cNvPr id="5" name="Slide Number Placeholder 4">
            <a:extLst>
              <a:ext uri="{FF2B5EF4-FFF2-40B4-BE49-F238E27FC236}">
                <a16:creationId xmlns:a16="http://schemas.microsoft.com/office/drawing/2014/main" id="{58BBF17C-91A4-973A-1EBC-AEE327D66C26}"/>
              </a:ext>
            </a:extLst>
          </p:cNvPr>
          <p:cNvSpPr>
            <a:spLocks noGrp="1"/>
          </p:cNvSpPr>
          <p:nvPr>
            <p:ph type="sldNum" sz="quarter" idx="4"/>
          </p:nvPr>
        </p:nvSpPr>
        <p:spPr/>
        <p:txBody>
          <a:bodyPr/>
          <a:lstStyle/>
          <a:p>
            <a:fld id="{C46382A4-AB59-4CCC-9EC0-E60A0AF9AA08}" type="slidenum">
              <a:rPr lang="en-US" smtClean="0"/>
              <a:t>21</a:t>
            </a:fld>
            <a:endParaRPr lang="en-US"/>
          </a:p>
        </p:txBody>
      </p:sp>
      <p:grpSp>
        <p:nvGrpSpPr>
          <p:cNvPr id="9" name="Group 8">
            <a:extLst>
              <a:ext uri="{FF2B5EF4-FFF2-40B4-BE49-F238E27FC236}">
                <a16:creationId xmlns:a16="http://schemas.microsoft.com/office/drawing/2014/main" id="{8A9FFF29-03E2-6611-1AB9-78BA4AD9E7A9}"/>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DAE3D77B-7624-5A5A-3AAB-0CDF0D8DB50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7A4E2C9A-43E0-02D6-968C-D3AC93B71B4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212F65F3-5810-F410-8F72-F3B4F71E9B8F}"/>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4B9896A-96D8-BF48-41BB-7A45C94BF8D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2E82780-CF1F-08B0-AC89-820A4B86750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FF7E0463-5325-9C02-1B7C-95DF9205F1E2}"/>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19579F5E-65B9-2D4D-FAF5-A2851D2C175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52ABA510-CA60-5F3F-8DB6-C7A0C9755D4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90E0D62B-5983-922C-6C18-35FC1E4A9DB6}"/>
              </a:ext>
            </a:extLst>
          </p:cNvPr>
          <p:cNvGrpSpPr/>
          <p:nvPr/>
        </p:nvGrpSpPr>
        <p:grpSpPr>
          <a:xfrm>
            <a:off x="196379" y="2037457"/>
            <a:ext cx="540000" cy="540000"/>
            <a:chOff x="2692400" y="3233665"/>
            <a:chExt cx="1080000" cy="1080000"/>
          </a:xfrm>
        </p:grpSpPr>
        <p:sp>
          <p:nvSpPr>
            <p:cNvPr id="19" name="Oval 18">
              <a:extLst>
                <a:ext uri="{FF2B5EF4-FFF2-40B4-BE49-F238E27FC236}">
                  <a16:creationId xmlns:a16="http://schemas.microsoft.com/office/drawing/2014/main" id="{798000EF-1B9B-186B-FAF1-CC10158B993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E2DE7104-CDDA-058E-7A88-ADDBF3CD983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6" name="Group 5">
            <a:extLst>
              <a:ext uri="{FF2B5EF4-FFF2-40B4-BE49-F238E27FC236}">
                <a16:creationId xmlns:a16="http://schemas.microsoft.com/office/drawing/2014/main" id="{87EDF773-CE63-9973-C9F2-C3D49B66A642}"/>
              </a:ext>
            </a:extLst>
          </p:cNvPr>
          <p:cNvGrpSpPr/>
          <p:nvPr/>
        </p:nvGrpSpPr>
        <p:grpSpPr>
          <a:xfrm>
            <a:off x="3971351" y="3216039"/>
            <a:ext cx="914400" cy="1165272"/>
            <a:chOff x="4391796" y="3672621"/>
            <a:chExt cx="914400" cy="1165272"/>
          </a:xfrm>
        </p:grpSpPr>
        <p:pic>
          <p:nvPicPr>
            <p:cNvPr id="7" name="Graphic 6" descr="User with solid fill">
              <a:extLst>
                <a:ext uri="{FF2B5EF4-FFF2-40B4-BE49-F238E27FC236}">
                  <a16:creationId xmlns:a16="http://schemas.microsoft.com/office/drawing/2014/main" id="{5A70F6DA-8C85-5663-EA94-21C483588A86}"/>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8" name="TextBox 7">
              <a:extLst>
                <a:ext uri="{FF2B5EF4-FFF2-40B4-BE49-F238E27FC236}">
                  <a16:creationId xmlns:a16="http://schemas.microsoft.com/office/drawing/2014/main" id="{0AAB1894-4D4F-A086-C514-2090B990780B}"/>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21" name="Group 20">
            <a:extLst>
              <a:ext uri="{FF2B5EF4-FFF2-40B4-BE49-F238E27FC236}">
                <a16:creationId xmlns:a16="http://schemas.microsoft.com/office/drawing/2014/main" id="{FEB9AEEA-0D20-EF18-290B-4F73C9B4D982}"/>
              </a:ext>
            </a:extLst>
          </p:cNvPr>
          <p:cNvGrpSpPr/>
          <p:nvPr/>
        </p:nvGrpSpPr>
        <p:grpSpPr>
          <a:xfrm>
            <a:off x="7055165" y="3215774"/>
            <a:ext cx="1416572" cy="1458146"/>
            <a:chOff x="4140710" y="3665468"/>
            <a:chExt cx="1416572" cy="1458146"/>
          </a:xfrm>
        </p:grpSpPr>
        <p:pic>
          <p:nvPicPr>
            <p:cNvPr id="22" name="Graphic 21" descr="User with solid fill">
              <a:extLst>
                <a:ext uri="{FF2B5EF4-FFF2-40B4-BE49-F238E27FC236}">
                  <a16:creationId xmlns:a16="http://schemas.microsoft.com/office/drawing/2014/main" id="{7DB79BDA-6E79-F88E-FB0A-92257CA3A804}"/>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65468"/>
              <a:ext cx="914400" cy="914400"/>
            </a:xfrm>
            <a:prstGeom prst="rect">
              <a:avLst/>
            </a:prstGeom>
          </p:spPr>
        </p:pic>
        <p:sp>
          <p:nvSpPr>
            <p:cNvPr id="23" name="TextBox 22">
              <a:extLst>
                <a:ext uri="{FF2B5EF4-FFF2-40B4-BE49-F238E27FC236}">
                  <a16:creationId xmlns:a16="http://schemas.microsoft.com/office/drawing/2014/main" id="{5B473BD1-B8A5-645F-A2D5-0E320031D82D}"/>
                </a:ext>
              </a:extLst>
            </p:cNvPr>
            <p:cNvSpPr txBox="1"/>
            <p:nvPr/>
          </p:nvSpPr>
          <p:spPr>
            <a:xfrm>
              <a:off x="4140710" y="4477283"/>
              <a:ext cx="1416572" cy="646331"/>
            </a:xfrm>
            <a:prstGeom prst="rect">
              <a:avLst/>
            </a:prstGeom>
            <a:noFill/>
          </p:spPr>
          <p:txBody>
            <a:bodyPr wrap="square" rtlCol="0">
              <a:spAutoFit/>
            </a:bodyPr>
            <a:lstStyle/>
            <a:p>
              <a:pPr algn="ctr"/>
              <a:r>
                <a:rPr lang="en-US" dirty="0"/>
                <a:t>Customer Support</a:t>
              </a:r>
            </a:p>
          </p:txBody>
        </p:sp>
      </p:grpSp>
      <p:grpSp>
        <p:nvGrpSpPr>
          <p:cNvPr id="24" name="Group 23">
            <a:extLst>
              <a:ext uri="{FF2B5EF4-FFF2-40B4-BE49-F238E27FC236}">
                <a16:creationId xmlns:a16="http://schemas.microsoft.com/office/drawing/2014/main" id="{9124AF9F-F44F-5779-B444-49BBDEACBCD7}"/>
              </a:ext>
            </a:extLst>
          </p:cNvPr>
          <p:cNvGrpSpPr/>
          <p:nvPr/>
        </p:nvGrpSpPr>
        <p:grpSpPr>
          <a:xfrm>
            <a:off x="2897063" y="4747311"/>
            <a:ext cx="1234175" cy="1442271"/>
            <a:chOff x="4231908" y="3672621"/>
            <a:chExt cx="1234175" cy="1442271"/>
          </a:xfrm>
        </p:grpSpPr>
        <p:pic>
          <p:nvPicPr>
            <p:cNvPr id="25" name="Graphic 24" descr="User with solid fill">
              <a:extLst>
                <a:ext uri="{FF2B5EF4-FFF2-40B4-BE49-F238E27FC236}">
                  <a16:creationId xmlns:a16="http://schemas.microsoft.com/office/drawing/2014/main" id="{A8FD8AFE-45E9-2AD1-5AA6-FC4C3F0B1D9B}"/>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26" name="TextBox 25">
              <a:extLst>
                <a:ext uri="{FF2B5EF4-FFF2-40B4-BE49-F238E27FC236}">
                  <a16:creationId xmlns:a16="http://schemas.microsoft.com/office/drawing/2014/main" id="{984F5D15-6394-D287-1A7E-2DEA9EA50FA8}"/>
                </a:ext>
              </a:extLst>
            </p:cNvPr>
            <p:cNvSpPr txBox="1"/>
            <p:nvPr/>
          </p:nvSpPr>
          <p:spPr>
            <a:xfrm>
              <a:off x="4231908" y="4468561"/>
              <a:ext cx="1234175" cy="646331"/>
            </a:xfrm>
            <a:prstGeom prst="rect">
              <a:avLst/>
            </a:prstGeom>
            <a:noFill/>
          </p:spPr>
          <p:txBody>
            <a:bodyPr wrap="square" rtlCol="0">
              <a:spAutoFit/>
            </a:bodyPr>
            <a:lstStyle/>
            <a:p>
              <a:pPr algn="ctr"/>
              <a:r>
                <a:rPr lang="en-US" dirty="0"/>
                <a:t>Normal Vision</a:t>
              </a:r>
            </a:p>
          </p:txBody>
        </p:sp>
      </p:grpSp>
      <p:grpSp>
        <p:nvGrpSpPr>
          <p:cNvPr id="27" name="Group 26">
            <a:extLst>
              <a:ext uri="{FF2B5EF4-FFF2-40B4-BE49-F238E27FC236}">
                <a16:creationId xmlns:a16="http://schemas.microsoft.com/office/drawing/2014/main" id="{863F35A1-C44E-D859-C1F7-A07EF76DCED3}"/>
              </a:ext>
            </a:extLst>
          </p:cNvPr>
          <p:cNvGrpSpPr/>
          <p:nvPr/>
        </p:nvGrpSpPr>
        <p:grpSpPr>
          <a:xfrm>
            <a:off x="4830815" y="4747311"/>
            <a:ext cx="1234175" cy="1165272"/>
            <a:chOff x="4231908" y="3672621"/>
            <a:chExt cx="1234175" cy="1165272"/>
          </a:xfrm>
        </p:grpSpPr>
        <p:pic>
          <p:nvPicPr>
            <p:cNvPr id="28" name="Graphic 27" descr="User with solid fill">
              <a:extLst>
                <a:ext uri="{FF2B5EF4-FFF2-40B4-BE49-F238E27FC236}">
                  <a16:creationId xmlns:a16="http://schemas.microsoft.com/office/drawing/2014/main" id="{75A5143C-DCC3-B8A6-7CCB-268E3A51CA5C}"/>
                </a:ext>
              </a:extLst>
            </p:cNvPr>
            <p:cNvPicPr>
              <a:picLocks noChangeAspect="1"/>
            </p:cNvPicPr>
            <p:nvPr/>
          </p:nvPicPr>
          <p:blipFill>
            <a:blip r:embed="rId9">
              <a:extLst>
                <a:ext uri="{96DAC541-7B7A-43D3-8B79-37D633B846F1}">
                  <asvg:svgBlip xmlns:asvg="http://schemas.microsoft.com/office/drawing/2016/SVG/main" r:embed="rId11"/>
                </a:ext>
              </a:extLst>
            </a:blip>
            <a:stretch>
              <a:fillRect/>
            </a:stretch>
          </p:blipFill>
          <p:spPr>
            <a:xfrm>
              <a:off x="4391796" y="3672621"/>
              <a:ext cx="914400" cy="914400"/>
            </a:xfrm>
            <a:prstGeom prst="rect">
              <a:avLst/>
            </a:prstGeom>
          </p:spPr>
        </p:pic>
        <p:sp>
          <p:nvSpPr>
            <p:cNvPr id="29" name="TextBox 28">
              <a:extLst>
                <a:ext uri="{FF2B5EF4-FFF2-40B4-BE49-F238E27FC236}">
                  <a16:creationId xmlns:a16="http://schemas.microsoft.com/office/drawing/2014/main" id="{2141FD82-92D7-6DA6-A6A6-B3F24CF17F7A}"/>
                </a:ext>
              </a:extLst>
            </p:cNvPr>
            <p:cNvSpPr txBox="1"/>
            <p:nvPr/>
          </p:nvSpPr>
          <p:spPr>
            <a:xfrm>
              <a:off x="4231908" y="4468561"/>
              <a:ext cx="1234175" cy="369332"/>
            </a:xfrm>
            <a:prstGeom prst="rect">
              <a:avLst/>
            </a:prstGeom>
            <a:noFill/>
          </p:spPr>
          <p:txBody>
            <a:bodyPr wrap="square" rtlCol="0">
              <a:spAutoFit/>
            </a:bodyPr>
            <a:lstStyle/>
            <a:p>
              <a:pPr algn="ctr"/>
              <a:r>
                <a:rPr lang="en-US" dirty="0"/>
                <a:t>Colorblind</a:t>
              </a:r>
            </a:p>
          </p:txBody>
        </p:sp>
      </p:grpSp>
      <p:grpSp>
        <p:nvGrpSpPr>
          <p:cNvPr id="30" name="Group 29">
            <a:extLst>
              <a:ext uri="{FF2B5EF4-FFF2-40B4-BE49-F238E27FC236}">
                <a16:creationId xmlns:a16="http://schemas.microsoft.com/office/drawing/2014/main" id="{15B25631-B6B4-7293-E8A2-8A0EC4081A7A}"/>
              </a:ext>
            </a:extLst>
          </p:cNvPr>
          <p:cNvGrpSpPr/>
          <p:nvPr/>
        </p:nvGrpSpPr>
        <p:grpSpPr>
          <a:xfrm>
            <a:off x="8740333" y="5102858"/>
            <a:ext cx="2483734" cy="880786"/>
            <a:chOff x="838200" y="5085806"/>
            <a:chExt cx="2483734" cy="880786"/>
          </a:xfrm>
        </p:grpSpPr>
        <p:sp>
          <p:nvSpPr>
            <p:cNvPr id="31" name="Rectangle 30">
              <a:extLst>
                <a:ext uri="{FF2B5EF4-FFF2-40B4-BE49-F238E27FC236}">
                  <a16:creationId xmlns:a16="http://schemas.microsoft.com/office/drawing/2014/main" id="{D6419B38-2EFA-3F3B-31AE-C1AB5F19F2EE}"/>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52969485-972D-3036-C49F-1F645C7882F0}"/>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CC967DD-7791-4B74-542E-5F0E0466EA42}"/>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C785892-9535-D21D-6C27-F7175DC46E94}"/>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35" name="TextBox 34">
              <a:extLst>
                <a:ext uri="{FF2B5EF4-FFF2-40B4-BE49-F238E27FC236}">
                  <a16:creationId xmlns:a16="http://schemas.microsoft.com/office/drawing/2014/main" id="{28FC200A-6F12-55FB-14EC-F5E684B0DBF5}"/>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cxnSp>
        <p:nvCxnSpPr>
          <p:cNvPr id="36" name="Straight Arrow Connector 35">
            <a:extLst>
              <a:ext uri="{FF2B5EF4-FFF2-40B4-BE49-F238E27FC236}">
                <a16:creationId xmlns:a16="http://schemas.microsoft.com/office/drawing/2014/main" id="{A24C26CE-7511-73E6-4C9B-6A013F90B72A}"/>
              </a:ext>
            </a:extLst>
          </p:cNvPr>
          <p:cNvCxnSpPr>
            <a:cxnSpLocks/>
            <a:stCxn id="25" idx="0"/>
            <a:endCxn id="8" idx="2"/>
          </p:cNvCxnSpPr>
          <p:nvPr/>
        </p:nvCxnSpPr>
        <p:spPr>
          <a:xfrm rot="5400000" flipH="1" flipV="1">
            <a:off x="3787066" y="4108396"/>
            <a:ext cx="366000" cy="911830"/>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5">
            <a:extLst>
              <a:ext uri="{FF2B5EF4-FFF2-40B4-BE49-F238E27FC236}">
                <a16:creationId xmlns:a16="http://schemas.microsoft.com/office/drawing/2014/main" id="{B7091BBC-F6FC-63F5-4FBA-95B2C416D98E}"/>
              </a:ext>
            </a:extLst>
          </p:cNvPr>
          <p:cNvCxnSpPr>
            <a:cxnSpLocks/>
            <a:stCxn id="28" idx="0"/>
            <a:endCxn id="8" idx="2"/>
          </p:cNvCxnSpPr>
          <p:nvPr/>
        </p:nvCxnSpPr>
        <p:spPr>
          <a:xfrm rot="16200000" flipV="1">
            <a:off x="4753942" y="4053350"/>
            <a:ext cx="366000" cy="1021922"/>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8D38037-64AF-73D8-F2D5-140AD8A0CF8E}"/>
              </a:ext>
            </a:extLst>
          </p:cNvPr>
          <p:cNvCxnSpPr>
            <a:cxnSpLocks/>
            <a:stCxn id="22" idx="1"/>
            <a:endCxn id="7" idx="3"/>
          </p:cNvCxnSpPr>
          <p:nvPr/>
        </p:nvCxnSpPr>
        <p:spPr>
          <a:xfrm flipH="1">
            <a:off x="4885751" y="3672974"/>
            <a:ext cx="2420500" cy="2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76073A0-3112-247B-959B-FA9A51419575}"/>
              </a:ext>
            </a:extLst>
          </p:cNvPr>
          <p:cNvSpPr/>
          <p:nvPr/>
        </p:nvSpPr>
        <p:spPr>
          <a:xfrm>
            <a:off x="1236617" y="2408435"/>
            <a:ext cx="731520" cy="376717"/>
          </a:xfrm>
          <a:prstGeom prst="rect">
            <a:avLst/>
          </a:prstGeom>
          <a:solidFill>
            <a:schemeClr val="accent3">
              <a:lumMod val="40000"/>
              <a:lumOff val="6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35">
            <a:extLst>
              <a:ext uri="{FF2B5EF4-FFF2-40B4-BE49-F238E27FC236}">
                <a16:creationId xmlns:a16="http://schemas.microsoft.com/office/drawing/2014/main" id="{BE59022C-8FFF-66A1-08F5-9773DC0F4C0E}"/>
              </a:ext>
            </a:extLst>
          </p:cNvPr>
          <p:cNvCxnSpPr>
            <a:cxnSpLocks/>
            <a:stCxn id="46" idx="2"/>
            <a:endCxn id="7" idx="0"/>
          </p:cNvCxnSpPr>
          <p:nvPr/>
        </p:nvCxnSpPr>
        <p:spPr>
          <a:xfrm rot="16200000" flipH="1">
            <a:off x="2800021" y="1587508"/>
            <a:ext cx="430887" cy="2826174"/>
          </a:xfrm>
          <a:prstGeom prst="bentConnector3">
            <a:avLst>
              <a:gd name="adj1" fmla="val 50000"/>
            </a:avLst>
          </a:prstGeom>
          <a:ln>
            <a:solidFill>
              <a:schemeClr val="accent3">
                <a:lumMod val="40000"/>
                <a:lumOff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971984E-51DF-F9B6-4BCA-0D4FE94E51FB}"/>
              </a:ext>
            </a:extLst>
          </p:cNvPr>
          <p:cNvSpPr/>
          <p:nvPr/>
        </p:nvSpPr>
        <p:spPr>
          <a:xfrm>
            <a:off x="2165543" y="2415145"/>
            <a:ext cx="5140708" cy="376717"/>
          </a:xfrm>
          <a:prstGeom prst="rect">
            <a:avLst/>
          </a:prstGeom>
          <a:solidFill>
            <a:schemeClr val="accent2">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35">
            <a:extLst>
              <a:ext uri="{FF2B5EF4-FFF2-40B4-BE49-F238E27FC236}">
                <a16:creationId xmlns:a16="http://schemas.microsoft.com/office/drawing/2014/main" id="{E4D8A136-2DF5-EB7F-6E3A-7BE42D4F21CF}"/>
              </a:ext>
            </a:extLst>
          </p:cNvPr>
          <p:cNvCxnSpPr>
            <a:cxnSpLocks/>
            <a:stCxn id="50" idx="2"/>
            <a:endCxn id="25" idx="1"/>
          </p:cNvCxnSpPr>
          <p:nvPr/>
        </p:nvCxnSpPr>
        <p:spPr>
          <a:xfrm rot="5400000">
            <a:off x="2690100" y="3158713"/>
            <a:ext cx="2412649" cy="1678946"/>
          </a:xfrm>
          <a:prstGeom prst="bentConnector4">
            <a:avLst>
              <a:gd name="adj1" fmla="val 4069"/>
              <a:gd name="adj2" fmla="val 113616"/>
            </a:avLst>
          </a:prstGeom>
          <a:ln>
            <a:solidFill>
              <a:schemeClr val="accent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5" name="Speech Bubble: Rectangle 54">
            <a:extLst>
              <a:ext uri="{FF2B5EF4-FFF2-40B4-BE49-F238E27FC236}">
                <a16:creationId xmlns:a16="http://schemas.microsoft.com/office/drawing/2014/main" id="{6997290D-7FFB-5C7B-7F96-F7251BAAD247}"/>
              </a:ext>
            </a:extLst>
          </p:cNvPr>
          <p:cNvSpPr/>
          <p:nvPr/>
        </p:nvSpPr>
        <p:spPr>
          <a:xfrm>
            <a:off x="1149531" y="3194298"/>
            <a:ext cx="1524000" cy="805287"/>
          </a:xfrm>
          <a:prstGeom prst="wedgeRectCallout">
            <a:avLst>
              <a:gd name="adj1" fmla="val -3690"/>
              <a:gd name="adj2" fmla="val -7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explicitly mentioned stakeholders</a:t>
            </a:r>
          </a:p>
        </p:txBody>
      </p:sp>
      <p:sp>
        <p:nvSpPr>
          <p:cNvPr id="56" name="Speech Bubble: Rectangle 55">
            <a:extLst>
              <a:ext uri="{FF2B5EF4-FFF2-40B4-BE49-F238E27FC236}">
                <a16:creationId xmlns:a16="http://schemas.microsoft.com/office/drawing/2014/main" id="{7D0229B8-98A4-6534-4425-0116A35FDF12}"/>
              </a:ext>
            </a:extLst>
          </p:cNvPr>
          <p:cNvSpPr/>
          <p:nvPr/>
        </p:nvSpPr>
        <p:spPr>
          <a:xfrm>
            <a:off x="5451503" y="2918127"/>
            <a:ext cx="1524000" cy="479471"/>
          </a:xfrm>
          <a:prstGeom prst="wedgeRectCallout">
            <a:avLst>
              <a:gd name="adj1" fmla="val -48833"/>
              <a:gd name="adj2" fmla="val -82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Group stakeholders</a:t>
            </a:r>
          </a:p>
        </p:txBody>
      </p:sp>
      <p:sp>
        <p:nvSpPr>
          <p:cNvPr id="57" name="Speech Bubble: Rectangle 56">
            <a:extLst>
              <a:ext uri="{FF2B5EF4-FFF2-40B4-BE49-F238E27FC236}">
                <a16:creationId xmlns:a16="http://schemas.microsoft.com/office/drawing/2014/main" id="{8ED525B0-CF85-3C0A-07F0-C68FC6AFC2CA}"/>
              </a:ext>
            </a:extLst>
          </p:cNvPr>
          <p:cNvSpPr/>
          <p:nvPr/>
        </p:nvSpPr>
        <p:spPr>
          <a:xfrm>
            <a:off x="8610600" y="3421372"/>
            <a:ext cx="1524000" cy="606218"/>
          </a:xfrm>
          <a:prstGeom prst="wedgeRectCallout">
            <a:avLst>
              <a:gd name="adj1" fmla="val -72833"/>
              <a:gd name="adj2" fmla="val -10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implicit stakeholders</a:t>
            </a:r>
          </a:p>
        </p:txBody>
      </p:sp>
      <p:sp>
        <p:nvSpPr>
          <p:cNvPr id="58" name="Speech Bubble: Rectangle 57">
            <a:extLst>
              <a:ext uri="{FF2B5EF4-FFF2-40B4-BE49-F238E27FC236}">
                <a16:creationId xmlns:a16="http://schemas.microsoft.com/office/drawing/2014/main" id="{BE66DA04-8D3F-8C21-E13C-BBF4C67931C2}"/>
              </a:ext>
            </a:extLst>
          </p:cNvPr>
          <p:cNvSpPr/>
          <p:nvPr/>
        </p:nvSpPr>
        <p:spPr>
          <a:xfrm>
            <a:off x="5451503" y="3837883"/>
            <a:ext cx="1524000" cy="606218"/>
          </a:xfrm>
          <a:prstGeom prst="wedgeRectCallout">
            <a:avLst>
              <a:gd name="adj1" fmla="val -5976"/>
              <a:gd name="adj2" fmla="val -73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relationships</a:t>
            </a:r>
          </a:p>
        </p:txBody>
      </p:sp>
    </p:spTree>
    <p:extLst>
      <p:ext uri="{BB962C8B-B14F-4D97-AF65-F5344CB8AC3E}">
        <p14:creationId xmlns:p14="http://schemas.microsoft.com/office/powerpoint/2010/main" val="552133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5" grpId="0" animBg="1"/>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9E17A-2F23-77AE-7A11-EE2ECDEF331A}"/>
              </a:ext>
            </a:extLst>
          </p:cNvPr>
          <p:cNvSpPr>
            <a:spLocks noGrp="1"/>
          </p:cNvSpPr>
          <p:nvPr>
            <p:ph type="title"/>
          </p:nvPr>
        </p:nvSpPr>
        <p:spPr/>
        <p:txBody>
          <a:bodyPr/>
          <a:lstStyle/>
          <a:p>
            <a:r>
              <a:rPr lang="en-US" dirty="0"/>
              <a:t>Stakeholder Elicitation</a:t>
            </a:r>
          </a:p>
        </p:txBody>
      </p:sp>
      <p:sp>
        <p:nvSpPr>
          <p:cNvPr id="3" name="Content Placeholder 2">
            <a:extLst>
              <a:ext uri="{FF2B5EF4-FFF2-40B4-BE49-F238E27FC236}">
                <a16:creationId xmlns:a16="http://schemas.microsoft.com/office/drawing/2014/main" id="{F393A040-03DB-0C90-9EB5-7A46288E1105}"/>
              </a:ext>
            </a:extLst>
          </p:cNvPr>
          <p:cNvSpPr>
            <a:spLocks noGrp="1"/>
          </p:cNvSpPr>
          <p:nvPr>
            <p:ph idx="1"/>
          </p:nvPr>
        </p:nvSpPr>
        <p:spPr/>
        <p:txBody>
          <a:bodyPr>
            <a:normAutofit fontScale="92500"/>
          </a:bodyPr>
          <a:lstStyle/>
          <a:p>
            <a:r>
              <a:rPr lang="en-US" i="1" dirty="0"/>
              <a:t>Identify all stakeholders in the following system description:</a:t>
            </a:r>
          </a:p>
          <a:p>
            <a:r>
              <a:rPr lang="en-US" dirty="0" err="1"/>
              <a:t>TechStack</a:t>
            </a:r>
            <a:r>
              <a:rPr lang="en-US" dirty="0"/>
              <a:t> Inc. issued the development of a platform where users can upload coding problems. Other users can submit solutions to those problems and a third set of users reviews the solutions and ranks them by code quality. Problem-submitting users get to see the ranked solutions, solution-submitting users get credits depending on the quality of the solution, and reviewers get credit based on the overlap between their ranking and the overall ranking of solutions. Software companies can pay to get the contacts of well-performing users (for targeted hiring).</a:t>
            </a:r>
          </a:p>
        </p:txBody>
      </p:sp>
      <p:sp>
        <p:nvSpPr>
          <p:cNvPr id="4" name="Date Placeholder 3">
            <a:extLst>
              <a:ext uri="{FF2B5EF4-FFF2-40B4-BE49-F238E27FC236}">
                <a16:creationId xmlns:a16="http://schemas.microsoft.com/office/drawing/2014/main" id="{32198397-836F-8301-2E7F-A9C0642E31A3}"/>
              </a:ext>
            </a:extLst>
          </p:cNvPr>
          <p:cNvSpPr>
            <a:spLocks noGrp="1"/>
          </p:cNvSpPr>
          <p:nvPr>
            <p:ph type="dt" sz="half" idx="2"/>
          </p:nvPr>
        </p:nvSpPr>
        <p:spPr/>
        <p:txBody>
          <a:bodyPr/>
          <a:lstStyle/>
          <a:p>
            <a:fld id="{B230F6EB-DB7A-4831-9514-284E4EB17710}" type="datetime1">
              <a:rPr lang="en-US" smtClean="0"/>
              <a:t>1/22/2024</a:t>
            </a:fld>
            <a:endParaRPr lang="en-US"/>
          </a:p>
        </p:txBody>
      </p:sp>
      <p:sp>
        <p:nvSpPr>
          <p:cNvPr id="5" name="Slide Number Placeholder 4">
            <a:extLst>
              <a:ext uri="{FF2B5EF4-FFF2-40B4-BE49-F238E27FC236}">
                <a16:creationId xmlns:a16="http://schemas.microsoft.com/office/drawing/2014/main" id="{C8ED4DE8-E20D-1E0A-CB8D-0B96259DAD5F}"/>
              </a:ext>
            </a:extLst>
          </p:cNvPr>
          <p:cNvSpPr>
            <a:spLocks noGrp="1"/>
          </p:cNvSpPr>
          <p:nvPr>
            <p:ph type="sldNum" sz="quarter" idx="4"/>
          </p:nvPr>
        </p:nvSpPr>
        <p:spPr/>
        <p:txBody>
          <a:bodyPr/>
          <a:lstStyle/>
          <a:p>
            <a:fld id="{C46382A4-AB59-4CCC-9EC0-E60A0AF9AA08}" type="slidenum">
              <a:rPr lang="en-US" smtClean="0"/>
              <a:t>22</a:t>
            </a:fld>
            <a:endParaRPr lang="en-US"/>
          </a:p>
        </p:txBody>
      </p:sp>
      <p:grpSp>
        <p:nvGrpSpPr>
          <p:cNvPr id="9" name="Group 8">
            <a:extLst>
              <a:ext uri="{FF2B5EF4-FFF2-40B4-BE49-F238E27FC236}">
                <a16:creationId xmlns:a16="http://schemas.microsoft.com/office/drawing/2014/main" id="{60DAF021-63FA-8615-7503-D344C6997166}"/>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9CC36080-FB47-17B7-C8BF-A871B698162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D332F2A4-3DE0-41F4-76D0-390E4DB8D1D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85808D9A-7F82-6C9E-42D0-D0EE2267D18D}"/>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7B93FE2F-C0DC-AF22-A607-B1C3782A58C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88BE5B72-5A06-DFE8-423E-49B9B4516B3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20910239-E0C9-BFF5-363D-21C48F4E6526}"/>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55948F6-19F0-A44A-503E-05D7F0435A8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05120FC0-797E-FF5C-4B82-1CC165E899F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D0393028-2AD3-8DCA-571B-DEB27A9718F1}"/>
              </a:ext>
            </a:extLst>
          </p:cNvPr>
          <p:cNvGrpSpPr/>
          <p:nvPr/>
        </p:nvGrpSpPr>
        <p:grpSpPr>
          <a:xfrm>
            <a:off x="196379" y="2037457"/>
            <a:ext cx="540000" cy="540000"/>
            <a:chOff x="2692400" y="3233665"/>
            <a:chExt cx="1080000" cy="1080000"/>
          </a:xfrm>
        </p:grpSpPr>
        <p:sp>
          <p:nvSpPr>
            <p:cNvPr id="19" name="Oval 18">
              <a:extLst>
                <a:ext uri="{FF2B5EF4-FFF2-40B4-BE49-F238E27FC236}">
                  <a16:creationId xmlns:a16="http://schemas.microsoft.com/office/drawing/2014/main" id="{BFE2C858-A7CC-470D-F2E6-0766AEC92C9D}"/>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12D0C4AA-32DA-CE91-352D-B764BD34467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44822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BE5B-1EE9-E36A-BBBA-9E93FE4D80A2}"/>
              </a:ext>
            </a:extLst>
          </p:cNvPr>
          <p:cNvSpPr>
            <a:spLocks noGrp="1"/>
          </p:cNvSpPr>
          <p:nvPr>
            <p:ph type="title"/>
          </p:nvPr>
        </p:nvSpPr>
        <p:spPr/>
        <p:txBody>
          <a:bodyPr/>
          <a:lstStyle/>
          <a:p>
            <a:r>
              <a:rPr lang="sv-SE" dirty="0" err="1"/>
              <a:t>Stakeholders</a:t>
            </a:r>
            <a:endParaRPr lang="en-US" dirty="0"/>
          </a:p>
        </p:txBody>
      </p:sp>
      <p:sp>
        <p:nvSpPr>
          <p:cNvPr id="4" name="Date Placeholder 3">
            <a:extLst>
              <a:ext uri="{FF2B5EF4-FFF2-40B4-BE49-F238E27FC236}">
                <a16:creationId xmlns:a16="http://schemas.microsoft.com/office/drawing/2014/main" id="{B15E79EE-3947-0D26-DA87-ED66874FFDE6}"/>
              </a:ext>
            </a:extLst>
          </p:cNvPr>
          <p:cNvSpPr>
            <a:spLocks noGrp="1"/>
          </p:cNvSpPr>
          <p:nvPr>
            <p:ph type="dt" sz="half" idx="2"/>
          </p:nvPr>
        </p:nvSpPr>
        <p:spPr/>
        <p:txBody>
          <a:bodyPr/>
          <a:lstStyle/>
          <a:p>
            <a:fld id="{43C7FD7D-468C-4D3D-B1B7-992F0D3C65E8}" type="datetime1">
              <a:rPr lang="en-US" smtClean="0"/>
              <a:t>1/22/2024</a:t>
            </a:fld>
            <a:endParaRPr lang="en-US"/>
          </a:p>
        </p:txBody>
      </p:sp>
      <p:sp>
        <p:nvSpPr>
          <p:cNvPr id="5" name="Slide Number Placeholder 4">
            <a:extLst>
              <a:ext uri="{FF2B5EF4-FFF2-40B4-BE49-F238E27FC236}">
                <a16:creationId xmlns:a16="http://schemas.microsoft.com/office/drawing/2014/main" id="{17279DBB-E115-E59F-6B03-C028DF075F7E}"/>
              </a:ext>
            </a:extLst>
          </p:cNvPr>
          <p:cNvSpPr>
            <a:spLocks noGrp="1"/>
          </p:cNvSpPr>
          <p:nvPr>
            <p:ph type="sldNum" sz="quarter" idx="4"/>
          </p:nvPr>
        </p:nvSpPr>
        <p:spPr/>
        <p:txBody>
          <a:bodyPr/>
          <a:lstStyle/>
          <a:p>
            <a:fld id="{C46382A4-AB59-4CCC-9EC0-E60A0AF9AA08}" type="slidenum">
              <a:rPr lang="en-US" smtClean="0"/>
              <a:t>23</a:t>
            </a:fld>
            <a:endParaRPr lang="en-US"/>
          </a:p>
        </p:txBody>
      </p:sp>
      <p:grpSp>
        <p:nvGrpSpPr>
          <p:cNvPr id="15" name="Group 14">
            <a:extLst>
              <a:ext uri="{FF2B5EF4-FFF2-40B4-BE49-F238E27FC236}">
                <a16:creationId xmlns:a16="http://schemas.microsoft.com/office/drawing/2014/main" id="{CA69D3A8-90F6-2E10-D668-6305278B3DAB}"/>
              </a:ext>
            </a:extLst>
          </p:cNvPr>
          <p:cNvGrpSpPr/>
          <p:nvPr/>
        </p:nvGrpSpPr>
        <p:grpSpPr>
          <a:xfrm>
            <a:off x="5573728" y="2068488"/>
            <a:ext cx="914400" cy="1165272"/>
            <a:chOff x="4391796" y="3672621"/>
            <a:chExt cx="914400" cy="1165272"/>
          </a:xfrm>
        </p:grpSpPr>
        <p:pic>
          <p:nvPicPr>
            <p:cNvPr id="11" name="Graphic 10" descr="User with solid fill">
              <a:extLst>
                <a:ext uri="{FF2B5EF4-FFF2-40B4-BE49-F238E27FC236}">
                  <a16:creationId xmlns:a16="http://schemas.microsoft.com/office/drawing/2014/main" id="{57CEAC59-7C59-09EA-E8E7-45B0C36F05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3" name="TextBox 12">
              <a:extLst>
                <a:ext uri="{FF2B5EF4-FFF2-40B4-BE49-F238E27FC236}">
                  <a16:creationId xmlns:a16="http://schemas.microsoft.com/office/drawing/2014/main" id="{D7901010-F80D-154C-AE7F-0FBAE92CBB82}"/>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9" name="Group 18">
            <a:extLst>
              <a:ext uri="{FF2B5EF4-FFF2-40B4-BE49-F238E27FC236}">
                <a16:creationId xmlns:a16="http://schemas.microsoft.com/office/drawing/2014/main" id="{9A88DB56-8CE6-CE92-D931-074FB0EA7236}"/>
              </a:ext>
            </a:extLst>
          </p:cNvPr>
          <p:cNvGrpSpPr/>
          <p:nvPr/>
        </p:nvGrpSpPr>
        <p:grpSpPr>
          <a:xfrm>
            <a:off x="2960308" y="3645272"/>
            <a:ext cx="1968137" cy="1196975"/>
            <a:chOff x="3864927" y="3672621"/>
            <a:chExt cx="1968137" cy="1196975"/>
          </a:xfrm>
        </p:grpSpPr>
        <p:pic>
          <p:nvPicPr>
            <p:cNvPr id="20" name="Graphic 19" descr="User with solid fill">
              <a:extLst>
                <a:ext uri="{FF2B5EF4-FFF2-40B4-BE49-F238E27FC236}">
                  <a16:creationId xmlns:a16="http://schemas.microsoft.com/office/drawing/2014/main" id="{E310C604-4618-A5CF-21D0-456E4EE31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1" name="TextBox 20">
              <a:extLst>
                <a:ext uri="{FF2B5EF4-FFF2-40B4-BE49-F238E27FC236}">
                  <a16:creationId xmlns:a16="http://schemas.microsoft.com/office/drawing/2014/main" id="{5886B55B-1CB1-0070-1105-76927DEAC26E}"/>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22" name="Group 21">
            <a:extLst>
              <a:ext uri="{FF2B5EF4-FFF2-40B4-BE49-F238E27FC236}">
                <a16:creationId xmlns:a16="http://schemas.microsoft.com/office/drawing/2014/main" id="{F2AB44A7-4E60-73E0-8B0B-F28842B635D8}"/>
              </a:ext>
            </a:extLst>
          </p:cNvPr>
          <p:cNvGrpSpPr/>
          <p:nvPr/>
        </p:nvGrpSpPr>
        <p:grpSpPr>
          <a:xfrm>
            <a:off x="5000684" y="3612828"/>
            <a:ext cx="1968137" cy="1196975"/>
            <a:chOff x="3864927" y="3672621"/>
            <a:chExt cx="1968137" cy="1196975"/>
          </a:xfrm>
        </p:grpSpPr>
        <p:pic>
          <p:nvPicPr>
            <p:cNvPr id="23" name="Graphic 22" descr="User with solid fill">
              <a:extLst>
                <a:ext uri="{FF2B5EF4-FFF2-40B4-BE49-F238E27FC236}">
                  <a16:creationId xmlns:a16="http://schemas.microsoft.com/office/drawing/2014/main" id="{C7613199-2054-083B-4330-21A692142A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24" name="TextBox 23">
              <a:extLst>
                <a:ext uri="{FF2B5EF4-FFF2-40B4-BE49-F238E27FC236}">
                  <a16:creationId xmlns:a16="http://schemas.microsoft.com/office/drawing/2014/main" id="{C9EDA579-AAB9-8A4A-1F43-C6D244DA8BE1}"/>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5" name="Group 24">
            <a:extLst>
              <a:ext uri="{FF2B5EF4-FFF2-40B4-BE49-F238E27FC236}">
                <a16:creationId xmlns:a16="http://schemas.microsoft.com/office/drawing/2014/main" id="{971E455B-B847-F290-8DD2-67EEA09E9E0A}"/>
              </a:ext>
            </a:extLst>
          </p:cNvPr>
          <p:cNvGrpSpPr/>
          <p:nvPr/>
        </p:nvGrpSpPr>
        <p:grpSpPr>
          <a:xfrm>
            <a:off x="7014630" y="3610432"/>
            <a:ext cx="1968137" cy="1199371"/>
            <a:chOff x="3864561" y="3672621"/>
            <a:chExt cx="1968137" cy="1199371"/>
          </a:xfrm>
        </p:grpSpPr>
        <p:pic>
          <p:nvPicPr>
            <p:cNvPr id="26" name="Graphic 25" descr="User with solid fill">
              <a:extLst>
                <a:ext uri="{FF2B5EF4-FFF2-40B4-BE49-F238E27FC236}">
                  <a16:creationId xmlns:a16="http://schemas.microsoft.com/office/drawing/2014/main" id="{632C6C69-EEAC-E0AC-A0A5-7C821D81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7" name="TextBox 26">
              <a:extLst>
                <a:ext uri="{FF2B5EF4-FFF2-40B4-BE49-F238E27FC236}">
                  <a16:creationId xmlns:a16="http://schemas.microsoft.com/office/drawing/2014/main" id="{CEAC7785-974D-DCC1-CB08-C3D551F50CE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29" name="Straight Arrow Connector 28">
            <a:extLst>
              <a:ext uri="{FF2B5EF4-FFF2-40B4-BE49-F238E27FC236}">
                <a16:creationId xmlns:a16="http://schemas.microsoft.com/office/drawing/2014/main" id="{2CAB3E52-22E3-F69F-F5ED-0F84DE3AE6B9}"/>
              </a:ext>
            </a:extLst>
          </p:cNvPr>
          <p:cNvCxnSpPr>
            <a:cxnSpLocks/>
            <a:stCxn id="43" idx="3"/>
            <a:endCxn id="11" idx="1"/>
          </p:cNvCxnSpPr>
          <p:nvPr/>
        </p:nvCxnSpPr>
        <p:spPr>
          <a:xfrm flipV="1">
            <a:off x="3162439" y="2525688"/>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B127B2-BE58-34CE-AC93-B9D0236D7E65}"/>
              </a:ext>
            </a:extLst>
          </p:cNvPr>
          <p:cNvCxnSpPr>
            <a:cxnSpLocks/>
            <a:stCxn id="46" idx="1"/>
            <a:endCxn id="11" idx="3"/>
          </p:cNvCxnSpPr>
          <p:nvPr/>
        </p:nvCxnSpPr>
        <p:spPr>
          <a:xfrm flipH="1">
            <a:off x="6488128" y="2521776"/>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5763BA9-24E8-644C-E3C0-D42DBA220F04}"/>
              </a:ext>
            </a:extLst>
          </p:cNvPr>
          <p:cNvCxnSpPr>
            <a:cxnSpLocks/>
            <a:stCxn id="20" idx="0"/>
            <a:endCxn id="13" idx="2"/>
          </p:cNvCxnSpPr>
          <p:nvPr/>
        </p:nvCxnSpPr>
        <p:spPr>
          <a:xfrm rot="5400000" flipH="1" flipV="1">
            <a:off x="4780611" y="2397526"/>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41A7183-3F8E-7494-E0C8-103588806F4B}"/>
              </a:ext>
            </a:extLst>
          </p:cNvPr>
          <p:cNvCxnSpPr>
            <a:cxnSpLocks/>
            <a:stCxn id="23" idx="0"/>
            <a:endCxn id="13" idx="2"/>
          </p:cNvCxnSpPr>
          <p:nvPr/>
        </p:nvCxnSpPr>
        <p:spPr>
          <a:xfrm flipV="1">
            <a:off x="6028358" y="3233760"/>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34">
            <a:extLst>
              <a:ext uri="{FF2B5EF4-FFF2-40B4-BE49-F238E27FC236}">
                <a16:creationId xmlns:a16="http://schemas.microsoft.com/office/drawing/2014/main" id="{D71A5E6F-36DE-D17C-67C4-86EFAB1FAE03}"/>
              </a:ext>
            </a:extLst>
          </p:cNvPr>
          <p:cNvCxnSpPr>
            <a:cxnSpLocks/>
            <a:stCxn id="26" idx="0"/>
            <a:endCxn id="13" idx="2"/>
          </p:cNvCxnSpPr>
          <p:nvPr/>
        </p:nvCxnSpPr>
        <p:spPr>
          <a:xfrm rot="16200000" flipV="1">
            <a:off x="6825376" y="2436742"/>
            <a:ext cx="37667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1A90762-6DC2-D700-669C-795FDB97B56C}"/>
              </a:ext>
            </a:extLst>
          </p:cNvPr>
          <p:cNvGrpSpPr/>
          <p:nvPr/>
        </p:nvGrpSpPr>
        <p:grpSpPr>
          <a:xfrm>
            <a:off x="838200" y="5085806"/>
            <a:ext cx="2483734" cy="880786"/>
            <a:chOff x="838200" y="5085806"/>
            <a:chExt cx="2483734" cy="880786"/>
          </a:xfrm>
        </p:grpSpPr>
        <p:sp>
          <p:nvSpPr>
            <p:cNvPr id="51" name="Rectangle 50">
              <a:extLst>
                <a:ext uri="{FF2B5EF4-FFF2-40B4-BE49-F238E27FC236}">
                  <a16:creationId xmlns:a16="http://schemas.microsoft.com/office/drawing/2014/main" id="{5CFDC508-02AF-3530-669C-64ED252922AE}"/>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BB8D0797-9C8C-ADCA-B58A-D4874EC0BC89}"/>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6A290F3-E084-6AC9-C9A8-11F2E10BA3D6}"/>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F1A686B-4E99-5EC0-A9C5-DD1A47239393}"/>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57" name="TextBox 56">
              <a:extLst>
                <a:ext uri="{FF2B5EF4-FFF2-40B4-BE49-F238E27FC236}">
                  <a16:creationId xmlns:a16="http://schemas.microsoft.com/office/drawing/2014/main" id="{A16C350E-C14C-1BE3-E08E-B44D7B096D7C}"/>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grpSp>
        <p:nvGrpSpPr>
          <p:cNvPr id="8" name="Group 7">
            <a:extLst>
              <a:ext uri="{FF2B5EF4-FFF2-40B4-BE49-F238E27FC236}">
                <a16:creationId xmlns:a16="http://schemas.microsoft.com/office/drawing/2014/main" id="{3937CCD1-B297-FDB5-693B-B081383DEB03}"/>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EF816CD3-DFFF-7CFE-DAA3-F44F463EB20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Bullseye with solid fill">
              <a:extLst>
                <a:ext uri="{FF2B5EF4-FFF2-40B4-BE49-F238E27FC236}">
                  <a16:creationId xmlns:a16="http://schemas.microsoft.com/office/drawing/2014/main" id="{C4AF866C-CC2C-3FA2-6F13-03EB1E2C473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6F2FA5BB-6B83-BF96-A47E-119A7210D10F}"/>
              </a:ext>
            </a:extLst>
          </p:cNvPr>
          <p:cNvGrpSpPr/>
          <p:nvPr/>
        </p:nvGrpSpPr>
        <p:grpSpPr>
          <a:xfrm>
            <a:off x="196379" y="3532847"/>
            <a:ext cx="540000" cy="540000"/>
            <a:chOff x="2692400" y="3233665"/>
            <a:chExt cx="1080000" cy="1080000"/>
          </a:xfrm>
        </p:grpSpPr>
        <p:sp>
          <p:nvSpPr>
            <p:cNvPr id="32" name="Oval 31">
              <a:extLst>
                <a:ext uri="{FF2B5EF4-FFF2-40B4-BE49-F238E27FC236}">
                  <a16:creationId xmlns:a16="http://schemas.microsoft.com/office/drawing/2014/main" id="{CC02A5EB-5A73-F061-2867-BE7575D0B0B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Glasses with solid fill">
              <a:extLst>
                <a:ext uri="{FF2B5EF4-FFF2-40B4-BE49-F238E27FC236}">
                  <a16:creationId xmlns:a16="http://schemas.microsoft.com/office/drawing/2014/main" id="{68E5B60F-EDE8-D5CC-4574-464DF20C99AE}"/>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F3963EDB-D75E-3C04-73B8-F3D9E0378062}"/>
              </a:ext>
            </a:extLst>
          </p:cNvPr>
          <p:cNvGrpSpPr/>
          <p:nvPr/>
        </p:nvGrpSpPr>
        <p:grpSpPr>
          <a:xfrm>
            <a:off x="196379" y="4280542"/>
            <a:ext cx="540000" cy="540000"/>
            <a:chOff x="2692400" y="3233665"/>
            <a:chExt cx="1080000" cy="1080000"/>
          </a:xfrm>
        </p:grpSpPr>
        <p:sp>
          <p:nvSpPr>
            <p:cNvPr id="36" name="Oval 35">
              <a:extLst>
                <a:ext uri="{FF2B5EF4-FFF2-40B4-BE49-F238E27FC236}">
                  <a16:creationId xmlns:a16="http://schemas.microsoft.com/office/drawing/2014/main" id="{7F5A08B2-203E-02AA-5676-25DC0197A08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Document with solid fill">
              <a:extLst>
                <a:ext uri="{FF2B5EF4-FFF2-40B4-BE49-F238E27FC236}">
                  <a16:creationId xmlns:a16="http://schemas.microsoft.com/office/drawing/2014/main" id="{FAC58749-3626-CBE9-43B9-2252E95BE72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9" name="Group 38">
            <a:extLst>
              <a:ext uri="{FF2B5EF4-FFF2-40B4-BE49-F238E27FC236}">
                <a16:creationId xmlns:a16="http://schemas.microsoft.com/office/drawing/2014/main" id="{086204F9-47AB-632D-636D-ABB4E632B379}"/>
              </a:ext>
            </a:extLst>
          </p:cNvPr>
          <p:cNvGrpSpPr/>
          <p:nvPr/>
        </p:nvGrpSpPr>
        <p:grpSpPr>
          <a:xfrm>
            <a:off x="196379" y="2037457"/>
            <a:ext cx="540000" cy="540000"/>
            <a:chOff x="2692400" y="3233665"/>
            <a:chExt cx="1080000" cy="1080000"/>
          </a:xfrm>
        </p:grpSpPr>
        <p:sp>
          <p:nvSpPr>
            <p:cNvPr id="40" name="Oval 39">
              <a:extLst>
                <a:ext uri="{FF2B5EF4-FFF2-40B4-BE49-F238E27FC236}">
                  <a16:creationId xmlns:a16="http://schemas.microsoft.com/office/drawing/2014/main" id="{27A39139-7BD4-18FE-6CCC-9FCE48063F71}"/>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User with solid fill">
              <a:extLst>
                <a:ext uri="{FF2B5EF4-FFF2-40B4-BE49-F238E27FC236}">
                  <a16:creationId xmlns:a16="http://schemas.microsoft.com/office/drawing/2014/main" id="{82FF933F-EE23-0B8F-60F0-07816DD2C049}"/>
                </a:ext>
              </a:extLst>
            </p:cNvPr>
            <p:cNvPicPr>
              <a:picLocks noChangeAspect="1"/>
            </p:cNvPicPr>
            <p:nvPr/>
          </p:nvPicPr>
          <p:blipFill>
            <a:blip r:embed="rId2">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42" name="Group 41">
            <a:extLst>
              <a:ext uri="{FF2B5EF4-FFF2-40B4-BE49-F238E27FC236}">
                <a16:creationId xmlns:a16="http://schemas.microsoft.com/office/drawing/2014/main" id="{8A3CA1E6-F1F6-8D46-B1E8-B04ED6F4623D}"/>
              </a:ext>
            </a:extLst>
          </p:cNvPr>
          <p:cNvGrpSpPr/>
          <p:nvPr/>
        </p:nvGrpSpPr>
        <p:grpSpPr>
          <a:xfrm>
            <a:off x="1909609" y="2072036"/>
            <a:ext cx="1591259" cy="1165272"/>
            <a:chOff x="4053366" y="3672621"/>
            <a:chExt cx="1591259" cy="1165272"/>
          </a:xfrm>
        </p:grpSpPr>
        <p:pic>
          <p:nvPicPr>
            <p:cNvPr id="43" name="Graphic 42" descr="Users with solid fill">
              <a:extLst>
                <a:ext uri="{FF2B5EF4-FFF2-40B4-BE49-F238E27FC236}">
                  <a16:creationId xmlns:a16="http://schemas.microsoft.com/office/drawing/2014/main" id="{4FD32BD8-56C9-BD59-302D-2441327BA3F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391796" y="3672621"/>
              <a:ext cx="914400" cy="914400"/>
            </a:xfrm>
            <a:prstGeom prst="rect">
              <a:avLst/>
            </a:prstGeom>
          </p:spPr>
        </p:pic>
        <p:sp>
          <p:nvSpPr>
            <p:cNvPr id="44" name="TextBox 43">
              <a:extLst>
                <a:ext uri="{FF2B5EF4-FFF2-40B4-BE49-F238E27FC236}">
                  <a16:creationId xmlns:a16="http://schemas.microsoft.com/office/drawing/2014/main" id="{6E5B301D-552F-A8A6-8C8B-72B985BF9A69}"/>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45" name="Group 44">
            <a:extLst>
              <a:ext uri="{FF2B5EF4-FFF2-40B4-BE49-F238E27FC236}">
                <a16:creationId xmlns:a16="http://schemas.microsoft.com/office/drawing/2014/main" id="{6113238E-547C-FDE5-2ECB-76BBA2F6D88E}"/>
              </a:ext>
            </a:extLst>
          </p:cNvPr>
          <p:cNvGrpSpPr/>
          <p:nvPr/>
        </p:nvGrpSpPr>
        <p:grpSpPr>
          <a:xfrm>
            <a:off x="8899505" y="2064576"/>
            <a:ext cx="1591259" cy="1719270"/>
            <a:chOff x="4053366" y="3672621"/>
            <a:chExt cx="1591259" cy="1719270"/>
          </a:xfrm>
        </p:grpSpPr>
        <p:pic>
          <p:nvPicPr>
            <p:cNvPr id="46" name="Graphic 45" descr="Users with solid fill">
              <a:extLst>
                <a:ext uri="{FF2B5EF4-FFF2-40B4-BE49-F238E27FC236}">
                  <a16:creationId xmlns:a16="http://schemas.microsoft.com/office/drawing/2014/main" id="{4C4C61B5-76B5-BA13-2389-1EA7AE7BCD0B}"/>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391796" y="3672621"/>
              <a:ext cx="914400" cy="914400"/>
            </a:xfrm>
            <a:prstGeom prst="rect">
              <a:avLst/>
            </a:prstGeom>
          </p:spPr>
        </p:pic>
        <p:sp>
          <p:nvSpPr>
            <p:cNvPr id="47" name="TextBox 46">
              <a:extLst>
                <a:ext uri="{FF2B5EF4-FFF2-40B4-BE49-F238E27FC236}">
                  <a16:creationId xmlns:a16="http://schemas.microsoft.com/office/drawing/2014/main" id="{5903CD69-4E4C-8731-7201-2D109C148172}"/>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cxnSp>
        <p:nvCxnSpPr>
          <p:cNvPr id="3" name="Straight Arrow Connector 2">
            <a:extLst>
              <a:ext uri="{FF2B5EF4-FFF2-40B4-BE49-F238E27FC236}">
                <a16:creationId xmlns:a16="http://schemas.microsoft.com/office/drawing/2014/main" id="{D679EA99-5584-065B-C75E-118E38D09B88}"/>
              </a:ext>
            </a:extLst>
          </p:cNvPr>
          <p:cNvCxnSpPr>
            <a:cxnSpLocks/>
            <a:stCxn id="43" idx="0"/>
            <a:endCxn id="46" idx="0"/>
          </p:cNvCxnSpPr>
          <p:nvPr/>
        </p:nvCxnSpPr>
        <p:spPr>
          <a:xfrm rot="5400000" flipH="1" flipV="1">
            <a:off x="6196457" y="-1426642"/>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2168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C926-EA94-E85C-6045-10FB442B1CF4}"/>
              </a:ext>
            </a:extLst>
          </p:cNvPr>
          <p:cNvSpPr>
            <a:spLocks noGrp="1"/>
          </p:cNvSpPr>
          <p:nvPr>
            <p:ph type="title"/>
          </p:nvPr>
        </p:nvSpPr>
        <p:spPr/>
        <p:txBody>
          <a:bodyPr/>
          <a:lstStyle/>
          <a:p>
            <a:r>
              <a:rPr lang="sv-SE" dirty="0" err="1"/>
              <a:t>Goal</a:t>
            </a:r>
            <a:r>
              <a:rPr lang="sv-SE" dirty="0"/>
              <a:t> </a:t>
            </a:r>
            <a:r>
              <a:rPr lang="sv-SE" dirty="0" err="1"/>
              <a:t>Modeling</a:t>
            </a:r>
            <a:endParaRPr lang="en-US" dirty="0"/>
          </a:p>
        </p:txBody>
      </p:sp>
      <p:sp>
        <p:nvSpPr>
          <p:cNvPr id="3" name="Content Placeholder 2">
            <a:extLst>
              <a:ext uri="{FF2B5EF4-FFF2-40B4-BE49-F238E27FC236}">
                <a16:creationId xmlns:a16="http://schemas.microsoft.com/office/drawing/2014/main" id="{B018B8D2-9F82-D80C-4971-4EEF755F9C3E}"/>
              </a:ext>
            </a:extLst>
          </p:cNvPr>
          <p:cNvSpPr>
            <a:spLocks noGrp="1"/>
          </p:cNvSpPr>
          <p:nvPr>
            <p:ph idx="1"/>
          </p:nvPr>
        </p:nvSpPr>
        <p:spPr/>
        <p:txBody>
          <a:bodyPr>
            <a:normAutofit fontScale="92500" lnSpcReduction="20000"/>
          </a:bodyPr>
          <a:lstStyle/>
          <a:p>
            <a:r>
              <a:rPr lang="en-US" dirty="0"/>
              <a:t>A </a:t>
            </a:r>
            <a:r>
              <a:rPr lang="en-US" b="1" dirty="0"/>
              <a:t>goal</a:t>
            </a:r>
            <a:r>
              <a:rPr lang="en-US" dirty="0"/>
              <a:t> is a prescriptive </a:t>
            </a:r>
            <a:r>
              <a:rPr lang="en-US" b="1" dirty="0"/>
              <a:t>statement of intent</a:t>
            </a:r>
            <a:r>
              <a:rPr lang="en-US" dirty="0"/>
              <a:t>, i.e., it describes an abstract property that a system must fulfill.</a:t>
            </a:r>
          </a:p>
          <a:p>
            <a:endParaRPr lang="en-US" dirty="0"/>
          </a:p>
          <a:p>
            <a:r>
              <a:rPr lang="en-US" dirty="0"/>
              <a:t>Goal types:</a:t>
            </a:r>
          </a:p>
          <a:p>
            <a:pPr marL="514350" indent="-514350">
              <a:buFont typeface="+mj-lt"/>
              <a:buAutoNum type="arabicPeriod"/>
            </a:pPr>
            <a:r>
              <a:rPr lang="en-US" b="1" dirty="0"/>
              <a:t>Usage Goals</a:t>
            </a:r>
            <a:r>
              <a:rPr lang="en-US" dirty="0"/>
              <a:t>: Goals with immediate relevance for end users which serve as basis for inference of user requirements</a:t>
            </a:r>
          </a:p>
          <a:p>
            <a:pPr marL="514350" indent="-514350">
              <a:buFont typeface="+mj-lt"/>
              <a:buAutoNum type="arabicPeriod"/>
            </a:pPr>
            <a:r>
              <a:rPr lang="en-US" b="1" dirty="0"/>
              <a:t>System Goals</a:t>
            </a:r>
            <a:r>
              <a:rPr lang="en-US" dirty="0"/>
              <a:t>: Goals directed at system properties and capabilities (typically quality, i.e., non-functional </a:t>
            </a:r>
          </a:p>
          <a:p>
            <a:pPr marL="514350" indent="-514350">
              <a:buFont typeface="+mj-lt"/>
              <a:buAutoNum type="arabicPeriod"/>
            </a:pPr>
            <a:r>
              <a:rPr lang="en-US" b="1" dirty="0"/>
              <a:t>Business Goals</a:t>
            </a:r>
            <a:r>
              <a:rPr lang="en-US" dirty="0"/>
              <a:t>: All organization-specific (strategic) goals with relevance to the project</a:t>
            </a:r>
          </a:p>
        </p:txBody>
      </p:sp>
      <p:sp>
        <p:nvSpPr>
          <p:cNvPr id="4" name="Date Placeholder 3">
            <a:extLst>
              <a:ext uri="{FF2B5EF4-FFF2-40B4-BE49-F238E27FC236}">
                <a16:creationId xmlns:a16="http://schemas.microsoft.com/office/drawing/2014/main" id="{9E22F168-8418-112A-F0D9-31CBB6F26DCA}"/>
              </a:ext>
            </a:extLst>
          </p:cNvPr>
          <p:cNvSpPr>
            <a:spLocks noGrp="1"/>
          </p:cNvSpPr>
          <p:nvPr>
            <p:ph type="dt" sz="half" idx="2"/>
          </p:nvPr>
        </p:nvSpPr>
        <p:spPr/>
        <p:txBody>
          <a:bodyPr/>
          <a:lstStyle/>
          <a:p>
            <a:fld id="{7584C097-60D7-40DB-9237-446E0F27F5B7}" type="datetime1">
              <a:rPr lang="en-US" smtClean="0"/>
              <a:t>1/22/2024</a:t>
            </a:fld>
            <a:endParaRPr lang="en-US"/>
          </a:p>
        </p:txBody>
      </p:sp>
      <p:sp>
        <p:nvSpPr>
          <p:cNvPr id="5" name="Slide Number Placeholder 4">
            <a:extLst>
              <a:ext uri="{FF2B5EF4-FFF2-40B4-BE49-F238E27FC236}">
                <a16:creationId xmlns:a16="http://schemas.microsoft.com/office/drawing/2014/main" id="{15CA47A2-64DF-20F4-7BC4-C508A34EBCDE}"/>
              </a:ext>
            </a:extLst>
          </p:cNvPr>
          <p:cNvSpPr>
            <a:spLocks noGrp="1"/>
          </p:cNvSpPr>
          <p:nvPr>
            <p:ph type="sldNum" sz="quarter" idx="4"/>
          </p:nvPr>
        </p:nvSpPr>
        <p:spPr/>
        <p:txBody>
          <a:bodyPr/>
          <a:lstStyle/>
          <a:p>
            <a:fld id="{C46382A4-AB59-4CCC-9EC0-E60A0AF9AA08}" type="slidenum">
              <a:rPr lang="en-US" smtClean="0"/>
              <a:t>24</a:t>
            </a:fld>
            <a:endParaRPr lang="en-US"/>
          </a:p>
        </p:txBody>
      </p:sp>
      <p:grpSp>
        <p:nvGrpSpPr>
          <p:cNvPr id="6" name="Group 5">
            <a:extLst>
              <a:ext uri="{FF2B5EF4-FFF2-40B4-BE49-F238E27FC236}">
                <a16:creationId xmlns:a16="http://schemas.microsoft.com/office/drawing/2014/main" id="{FEA5CFF2-7192-4BE8-ED62-A1B5034617C5}"/>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98D1D711-998A-D13F-58E6-E12A1ABACB1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8D54ECD6-9C42-D98A-BD9F-E509114B389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E3047BDC-0BEE-8D38-7153-80CCEF159415}"/>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5F11B1DB-6FB4-EEE3-115D-4FB6AEEF5857}"/>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F2077265-EC6C-7A66-D7A5-0277C226FF2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5DB2245-0BDE-CF64-D378-5FC4594C2646}"/>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4D1A046-5B96-0847-B105-D3DC49EFB73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F4DAD4F-6BB0-2FA6-08AF-4A19BFEEDB7C}"/>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FB6FB528-0779-50B6-3F9E-ED9A082FC399}"/>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81674A1-360A-FBB7-DAA2-0FAC4297A0B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C563E4EB-0450-C0DB-950E-887DEE11B530}"/>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8371820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77BA-08FB-6665-BB1E-B172303844B7}"/>
              </a:ext>
            </a:extLst>
          </p:cNvPr>
          <p:cNvSpPr>
            <a:spLocks noGrp="1"/>
          </p:cNvSpPr>
          <p:nvPr>
            <p:ph type="title"/>
          </p:nvPr>
        </p:nvSpPr>
        <p:spPr/>
        <p:txBody>
          <a:bodyPr/>
          <a:lstStyle/>
          <a:p>
            <a:r>
              <a:rPr lang="en-US" dirty="0"/>
              <a:t>Goal Modeling</a:t>
            </a:r>
          </a:p>
        </p:txBody>
      </p:sp>
      <p:sp>
        <p:nvSpPr>
          <p:cNvPr id="3" name="Content Placeholder 2">
            <a:extLst>
              <a:ext uri="{FF2B5EF4-FFF2-40B4-BE49-F238E27FC236}">
                <a16:creationId xmlns:a16="http://schemas.microsoft.com/office/drawing/2014/main" id="{CECA7A62-0A07-DF2A-8643-93BFE204B79B}"/>
              </a:ext>
            </a:extLst>
          </p:cNvPr>
          <p:cNvSpPr>
            <a:spLocks noGrp="1"/>
          </p:cNvSpPr>
          <p:nvPr>
            <p:ph idx="1"/>
          </p:nvPr>
        </p:nvSpPr>
        <p:spPr/>
        <p:txBody>
          <a:bodyPr/>
          <a:lstStyle/>
          <a:p>
            <a:r>
              <a:rPr lang="en-US" dirty="0"/>
              <a:t>For each of the following stakeholders in the previously mentioned scenario, </a:t>
            </a:r>
            <a:r>
              <a:rPr lang="en-US" b="1" dirty="0"/>
              <a:t>identify one goal </a:t>
            </a:r>
            <a:r>
              <a:rPr lang="en-US" dirty="0"/>
              <a:t>and classify it as a usage, system, or business goal.</a:t>
            </a:r>
          </a:p>
        </p:txBody>
      </p:sp>
      <p:sp>
        <p:nvSpPr>
          <p:cNvPr id="4" name="Date Placeholder 3">
            <a:extLst>
              <a:ext uri="{FF2B5EF4-FFF2-40B4-BE49-F238E27FC236}">
                <a16:creationId xmlns:a16="http://schemas.microsoft.com/office/drawing/2014/main" id="{C296DA6E-A1ED-0021-A13A-F03113B4E8A0}"/>
              </a:ext>
            </a:extLst>
          </p:cNvPr>
          <p:cNvSpPr>
            <a:spLocks noGrp="1"/>
          </p:cNvSpPr>
          <p:nvPr>
            <p:ph type="dt" sz="half" idx="2"/>
          </p:nvPr>
        </p:nvSpPr>
        <p:spPr/>
        <p:txBody>
          <a:bodyPr/>
          <a:lstStyle/>
          <a:p>
            <a:fld id="{08A12AD3-E929-496A-9B6D-40A23E79453E}" type="datetime1">
              <a:rPr lang="en-US" smtClean="0"/>
              <a:t>1/22/2024</a:t>
            </a:fld>
            <a:endParaRPr lang="en-US"/>
          </a:p>
        </p:txBody>
      </p:sp>
      <p:sp>
        <p:nvSpPr>
          <p:cNvPr id="5" name="Slide Number Placeholder 4">
            <a:extLst>
              <a:ext uri="{FF2B5EF4-FFF2-40B4-BE49-F238E27FC236}">
                <a16:creationId xmlns:a16="http://schemas.microsoft.com/office/drawing/2014/main" id="{B0A66E66-296A-E38E-5C2F-8CADF0365099}"/>
              </a:ext>
            </a:extLst>
          </p:cNvPr>
          <p:cNvSpPr>
            <a:spLocks noGrp="1"/>
          </p:cNvSpPr>
          <p:nvPr>
            <p:ph type="sldNum" sz="quarter" idx="4"/>
          </p:nvPr>
        </p:nvSpPr>
        <p:spPr/>
        <p:txBody>
          <a:bodyPr/>
          <a:lstStyle/>
          <a:p>
            <a:fld id="{C46382A4-AB59-4CCC-9EC0-E60A0AF9AA08}" type="slidenum">
              <a:rPr lang="en-US" smtClean="0"/>
              <a:t>25</a:t>
            </a:fld>
            <a:endParaRPr lang="en-US"/>
          </a:p>
        </p:txBody>
      </p:sp>
      <p:grpSp>
        <p:nvGrpSpPr>
          <p:cNvPr id="6" name="Group 5">
            <a:extLst>
              <a:ext uri="{FF2B5EF4-FFF2-40B4-BE49-F238E27FC236}">
                <a16:creationId xmlns:a16="http://schemas.microsoft.com/office/drawing/2014/main" id="{4C803EA7-35EA-8C9E-7A2B-179DB9B96FB2}"/>
              </a:ext>
            </a:extLst>
          </p:cNvPr>
          <p:cNvGrpSpPr/>
          <p:nvPr/>
        </p:nvGrpSpPr>
        <p:grpSpPr>
          <a:xfrm>
            <a:off x="3247414" y="4279839"/>
            <a:ext cx="1968137" cy="1161131"/>
            <a:chOff x="1001485" y="2681729"/>
            <a:chExt cx="1968137" cy="1161131"/>
          </a:xfrm>
        </p:grpSpPr>
        <p:pic>
          <p:nvPicPr>
            <p:cNvPr id="7" name="Graphic 6" descr="Users with solid fill">
              <a:extLst>
                <a:ext uri="{FF2B5EF4-FFF2-40B4-BE49-F238E27FC236}">
                  <a16:creationId xmlns:a16="http://schemas.microsoft.com/office/drawing/2014/main" id="{A02B4156-399B-0861-4AC4-39E2780E42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354" y="2681729"/>
              <a:ext cx="914400" cy="914400"/>
            </a:xfrm>
            <a:prstGeom prst="rect">
              <a:avLst/>
            </a:prstGeom>
          </p:spPr>
        </p:pic>
        <p:sp>
          <p:nvSpPr>
            <p:cNvPr id="8" name="TextBox 7">
              <a:extLst>
                <a:ext uri="{FF2B5EF4-FFF2-40B4-BE49-F238E27FC236}">
                  <a16:creationId xmlns:a16="http://schemas.microsoft.com/office/drawing/2014/main" id="{EE812EF8-8C7A-5AEE-D940-BC7442EB8F7F}"/>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9" name="Group 8">
            <a:extLst>
              <a:ext uri="{FF2B5EF4-FFF2-40B4-BE49-F238E27FC236}">
                <a16:creationId xmlns:a16="http://schemas.microsoft.com/office/drawing/2014/main" id="{71E13525-D43F-8887-F1B5-6596E0758420}"/>
              </a:ext>
            </a:extLst>
          </p:cNvPr>
          <p:cNvGrpSpPr/>
          <p:nvPr/>
        </p:nvGrpSpPr>
        <p:grpSpPr>
          <a:xfrm>
            <a:off x="6977336" y="4279839"/>
            <a:ext cx="1968137" cy="1161131"/>
            <a:chOff x="3864927" y="3708465"/>
            <a:chExt cx="1968137" cy="1161131"/>
          </a:xfrm>
        </p:grpSpPr>
        <p:pic>
          <p:nvPicPr>
            <p:cNvPr id="10" name="Graphic 9" descr="User with solid fill">
              <a:extLst>
                <a:ext uri="{FF2B5EF4-FFF2-40B4-BE49-F238E27FC236}">
                  <a16:creationId xmlns:a16="http://schemas.microsoft.com/office/drawing/2014/main" id="{43121C37-816F-300F-B3DF-F06C9AF749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7171" y="3708465"/>
              <a:ext cx="914400" cy="914400"/>
            </a:xfrm>
            <a:prstGeom prst="rect">
              <a:avLst/>
            </a:prstGeom>
          </p:spPr>
        </p:pic>
        <p:sp>
          <p:nvSpPr>
            <p:cNvPr id="11" name="TextBox 10">
              <a:extLst>
                <a:ext uri="{FF2B5EF4-FFF2-40B4-BE49-F238E27FC236}">
                  <a16:creationId xmlns:a16="http://schemas.microsoft.com/office/drawing/2014/main" id="{C3C0EFA6-CC62-7190-52AC-3A5416E56183}"/>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12" name="Group 11">
            <a:extLst>
              <a:ext uri="{FF2B5EF4-FFF2-40B4-BE49-F238E27FC236}">
                <a16:creationId xmlns:a16="http://schemas.microsoft.com/office/drawing/2014/main" id="{41301F95-9300-C466-3EC4-33111BF81579}"/>
              </a:ext>
            </a:extLst>
          </p:cNvPr>
          <p:cNvGrpSpPr/>
          <p:nvPr/>
        </p:nvGrpSpPr>
        <p:grpSpPr>
          <a:xfrm>
            <a:off x="196379" y="2037457"/>
            <a:ext cx="540000" cy="540000"/>
            <a:chOff x="2692400" y="3233665"/>
            <a:chExt cx="1080000" cy="1080000"/>
          </a:xfrm>
        </p:grpSpPr>
        <p:sp>
          <p:nvSpPr>
            <p:cNvPr id="13" name="Oval 12">
              <a:extLst>
                <a:ext uri="{FF2B5EF4-FFF2-40B4-BE49-F238E27FC236}">
                  <a16:creationId xmlns:a16="http://schemas.microsoft.com/office/drawing/2014/main" id="{52F29808-CEE6-4B35-0CAD-B674DA2CA3F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User with solid fill">
              <a:extLst>
                <a:ext uri="{FF2B5EF4-FFF2-40B4-BE49-F238E27FC236}">
                  <a16:creationId xmlns:a16="http://schemas.microsoft.com/office/drawing/2014/main" id="{4232996A-373E-9DAB-65A6-FFE5C295828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8C70719B-9F6E-7603-C18C-1B4AA44079BE}"/>
              </a:ext>
            </a:extLst>
          </p:cNvPr>
          <p:cNvGrpSpPr/>
          <p:nvPr/>
        </p:nvGrpSpPr>
        <p:grpSpPr>
          <a:xfrm>
            <a:off x="196379" y="3532847"/>
            <a:ext cx="540000" cy="540000"/>
            <a:chOff x="2692400" y="3233665"/>
            <a:chExt cx="1080000" cy="1080000"/>
          </a:xfrm>
        </p:grpSpPr>
        <p:sp>
          <p:nvSpPr>
            <p:cNvPr id="19" name="Oval 18">
              <a:extLst>
                <a:ext uri="{FF2B5EF4-FFF2-40B4-BE49-F238E27FC236}">
                  <a16:creationId xmlns:a16="http://schemas.microsoft.com/office/drawing/2014/main" id="{8864B1F4-2F7D-7167-AA22-14541DA15EB4}"/>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Glasses with solid fill">
              <a:extLst>
                <a:ext uri="{FF2B5EF4-FFF2-40B4-BE49-F238E27FC236}">
                  <a16:creationId xmlns:a16="http://schemas.microsoft.com/office/drawing/2014/main" id="{F184AE03-D182-4D4F-31B7-51FF7385ED8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8F42A263-BF08-F8C9-B4D6-AB536248CE36}"/>
              </a:ext>
            </a:extLst>
          </p:cNvPr>
          <p:cNvGrpSpPr/>
          <p:nvPr/>
        </p:nvGrpSpPr>
        <p:grpSpPr>
          <a:xfrm>
            <a:off x="196379" y="4280542"/>
            <a:ext cx="540000" cy="540000"/>
            <a:chOff x="2692400" y="3233665"/>
            <a:chExt cx="1080000" cy="1080000"/>
          </a:xfrm>
        </p:grpSpPr>
        <p:sp>
          <p:nvSpPr>
            <p:cNvPr id="22" name="Oval 21">
              <a:extLst>
                <a:ext uri="{FF2B5EF4-FFF2-40B4-BE49-F238E27FC236}">
                  <a16:creationId xmlns:a16="http://schemas.microsoft.com/office/drawing/2014/main" id="{258FF39E-C88F-55D8-DF37-BF90F1BE84A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Document with solid fill">
              <a:extLst>
                <a:ext uri="{FF2B5EF4-FFF2-40B4-BE49-F238E27FC236}">
                  <a16:creationId xmlns:a16="http://schemas.microsoft.com/office/drawing/2014/main" id="{2B704B68-EC64-EF37-97F4-F2DE1139796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D40E5D51-85D6-B63F-8E77-AABC4FDB4474}"/>
              </a:ext>
            </a:extLst>
          </p:cNvPr>
          <p:cNvGrpSpPr/>
          <p:nvPr/>
        </p:nvGrpSpPr>
        <p:grpSpPr>
          <a:xfrm>
            <a:off x="196379" y="2785152"/>
            <a:ext cx="540000" cy="540000"/>
            <a:chOff x="2692400" y="3233665"/>
            <a:chExt cx="1080000" cy="1080000"/>
          </a:xfrm>
        </p:grpSpPr>
        <p:sp>
          <p:nvSpPr>
            <p:cNvPr id="25" name="Oval 24">
              <a:extLst>
                <a:ext uri="{FF2B5EF4-FFF2-40B4-BE49-F238E27FC236}">
                  <a16:creationId xmlns:a16="http://schemas.microsoft.com/office/drawing/2014/main" id="{26C053A6-3C64-AAA5-DA36-400AFDCBC63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Bullseye with solid fill">
              <a:extLst>
                <a:ext uri="{FF2B5EF4-FFF2-40B4-BE49-F238E27FC236}">
                  <a16:creationId xmlns:a16="http://schemas.microsoft.com/office/drawing/2014/main" id="{B3D2E54C-A173-6EEE-67C0-A54A7EEBD23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923520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0C6BD3F0-43D0-9E94-A6D2-B2ADCA0E6B91}"/>
              </a:ext>
            </a:extLst>
          </p:cNvPr>
          <p:cNvCxnSpPr>
            <a:cxnSpLocks/>
            <a:stCxn id="67" idx="0"/>
            <a:endCxn id="70" idx="0"/>
          </p:cNvCxnSpPr>
          <p:nvPr/>
        </p:nvCxnSpPr>
        <p:spPr>
          <a:xfrm rot="5400000" flipH="1" flipV="1">
            <a:off x="6196457" y="-847569"/>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B17CEE-60E3-EBA6-9073-192CFD5266F0}"/>
              </a:ext>
            </a:extLst>
          </p:cNvPr>
          <p:cNvSpPr>
            <a:spLocks noGrp="1"/>
          </p:cNvSpPr>
          <p:nvPr>
            <p:ph type="title"/>
          </p:nvPr>
        </p:nvSpPr>
        <p:spPr/>
        <p:txBody>
          <a:bodyPr/>
          <a:lstStyle/>
          <a:p>
            <a:r>
              <a:rPr lang="en-US" dirty="0"/>
              <a:t>Goal Modeling</a:t>
            </a:r>
          </a:p>
        </p:txBody>
      </p:sp>
      <p:sp>
        <p:nvSpPr>
          <p:cNvPr id="4" name="Date Placeholder 3">
            <a:extLst>
              <a:ext uri="{FF2B5EF4-FFF2-40B4-BE49-F238E27FC236}">
                <a16:creationId xmlns:a16="http://schemas.microsoft.com/office/drawing/2014/main" id="{3A154CC2-3584-DA29-15A4-7DE2A2C16DF9}"/>
              </a:ext>
            </a:extLst>
          </p:cNvPr>
          <p:cNvSpPr>
            <a:spLocks noGrp="1"/>
          </p:cNvSpPr>
          <p:nvPr>
            <p:ph type="dt" sz="half" idx="2"/>
          </p:nvPr>
        </p:nvSpPr>
        <p:spPr/>
        <p:txBody>
          <a:bodyPr/>
          <a:lstStyle/>
          <a:p>
            <a:fld id="{2693A42E-ACE0-49F7-87F8-53E9ADE1DBEF}" type="datetime1">
              <a:rPr lang="en-US" smtClean="0"/>
              <a:t>1/22/2024</a:t>
            </a:fld>
            <a:endParaRPr lang="en-US"/>
          </a:p>
        </p:txBody>
      </p:sp>
      <p:sp>
        <p:nvSpPr>
          <p:cNvPr id="5" name="Slide Number Placeholder 4">
            <a:extLst>
              <a:ext uri="{FF2B5EF4-FFF2-40B4-BE49-F238E27FC236}">
                <a16:creationId xmlns:a16="http://schemas.microsoft.com/office/drawing/2014/main" id="{7B6C36CE-FAEC-E934-4C8B-E3AEACEEFE45}"/>
              </a:ext>
            </a:extLst>
          </p:cNvPr>
          <p:cNvSpPr>
            <a:spLocks noGrp="1"/>
          </p:cNvSpPr>
          <p:nvPr>
            <p:ph type="sldNum" sz="quarter" idx="4"/>
          </p:nvPr>
        </p:nvSpPr>
        <p:spPr/>
        <p:txBody>
          <a:bodyPr/>
          <a:lstStyle/>
          <a:p>
            <a:fld id="{C46382A4-AB59-4CCC-9EC0-E60A0AF9AA08}" type="slidenum">
              <a:rPr lang="en-US" smtClean="0"/>
              <a:t>26</a:t>
            </a:fld>
            <a:endParaRPr lang="en-US"/>
          </a:p>
        </p:txBody>
      </p:sp>
      <p:sp>
        <p:nvSpPr>
          <p:cNvPr id="32" name="Flowchart: Alternate Process 31">
            <a:extLst>
              <a:ext uri="{FF2B5EF4-FFF2-40B4-BE49-F238E27FC236}">
                <a16:creationId xmlns:a16="http://schemas.microsoft.com/office/drawing/2014/main" id="{BBF2F152-8311-38B5-4866-19063C3666AF}"/>
              </a:ext>
            </a:extLst>
          </p:cNvPr>
          <p:cNvSpPr/>
          <p:nvPr/>
        </p:nvSpPr>
        <p:spPr>
          <a:xfrm>
            <a:off x="1793081" y="191869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33" name="Flowchart: Alternate Process 32">
            <a:extLst>
              <a:ext uri="{FF2B5EF4-FFF2-40B4-BE49-F238E27FC236}">
                <a16:creationId xmlns:a16="http://schemas.microsoft.com/office/drawing/2014/main" id="{E300FCC9-26FF-0B6E-C8F8-F617A21C1D92}"/>
              </a:ext>
            </a:extLst>
          </p:cNvPr>
          <p:cNvSpPr/>
          <p:nvPr/>
        </p:nvSpPr>
        <p:spPr>
          <a:xfrm>
            <a:off x="5090260" y="191966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34" name="Flowchart: Alternate Process 33">
            <a:extLst>
              <a:ext uri="{FF2B5EF4-FFF2-40B4-BE49-F238E27FC236}">
                <a16:creationId xmlns:a16="http://schemas.microsoft.com/office/drawing/2014/main" id="{8738F58E-410B-358B-9647-8B2CB0E4CFA7}"/>
              </a:ext>
            </a:extLst>
          </p:cNvPr>
          <p:cNvSpPr/>
          <p:nvPr/>
        </p:nvSpPr>
        <p:spPr>
          <a:xfrm>
            <a:off x="8763316" y="19090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35" name="Flowchart: Alternate Process 34">
            <a:extLst>
              <a:ext uri="{FF2B5EF4-FFF2-40B4-BE49-F238E27FC236}">
                <a16:creationId xmlns:a16="http://schemas.microsoft.com/office/drawing/2014/main" id="{F81F87FE-D7FC-4054-51CC-B8D2C6B8CAC0}"/>
              </a:ext>
            </a:extLst>
          </p:cNvPr>
          <p:cNvSpPr/>
          <p:nvPr/>
        </p:nvSpPr>
        <p:spPr>
          <a:xfrm>
            <a:off x="3012558" y="5425229"/>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help for coding tasks (U)</a:t>
            </a:r>
          </a:p>
        </p:txBody>
      </p:sp>
      <p:sp>
        <p:nvSpPr>
          <p:cNvPr id="36" name="Flowchart: Alternate Process 35">
            <a:extLst>
              <a:ext uri="{FF2B5EF4-FFF2-40B4-BE49-F238E27FC236}">
                <a16:creationId xmlns:a16="http://schemas.microsoft.com/office/drawing/2014/main" id="{E451D2EB-CF18-977D-A7E6-5B20B77C2A4C}"/>
              </a:ext>
            </a:extLst>
          </p:cNvPr>
          <p:cNvSpPr/>
          <p:nvPr/>
        </p:nvSpPr>
        <p:spPr>
          <a:xfrm>
            <a:off x="5096539" y="5425229"/>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37" name="Flowchart: Alternate Process 36">
            <a:extLst>
              <a:ext uri="{FF2B5EF4-FFF2-40B4-BE49-F238E27FC236}">
                <a16:creationId xmlns:a16="http://schemas.microsoft.com/office/drawing/2014/main" id="{6CA24633-B05D-05F5-C46B-A01E4329B1C6}"/>
              </a:ext>
            </a:extLst>
          </p:cNvPr>
          <p:cNvSpPr/>
          <p:nvPr/>
        </p:nvSpPr>
        <p:spPr>
          <a:xfrm>
            <a:off x="7066880" y="542713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review tasks (U)</a:t>
            </a:r>
          </a:p>
        </p:txBody>
      </p:sp>
      <p:grpSp>
        <p:nvGrpSpPr>
          <p:cNvPr id="3" name="Group 2">
            <a:extLst>
              <a:ext uri="{FF2B5EF4-FFF2-40B4-BE49-F238E27FC236}">
                <a16:creationId xmlns:a16="http://schemas.microsoft.com/office/drawing/2014/main" id="{8D643FDD-753B-3280-5C99-D1936572472B}"/>
              </a:ext>
            </a:extLst>
          </p:cNvPr>
          <p:cNvGrpSpPr/>
          <p:nvPr/>
        </p:nvGrpSpPr>
        <p:grpSpPr>
          <a:xfrm>
            <a:off x="196379" y="2037457"/>
            <a:ext cx="540000" cy="540000"/>
            <a:chOff x="2692400" y="3233665"/>
            <a:chExt cx="1080000" cy="1080000"/>
          </a:xfrm>
        </p:grpSpPr>
        <p:sp>
          <p:nvSpPr>
            <p:cNvPr id="29" name="Oval 28">
              <a:extLst>
                <a:ext uri="{FF2B5EF4-FFF2-40B4-BE49-F238E27FC236}">
                  <a16:creationId xmlns:a16="http://schemas.microsoft.com/office/drawing/2014/main" id="{9BF65FDC-9757-41D0-F0D5-ED0AD1F2F53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User with solid fill">
              <a:extLst>
                <a:ext uri="{FF2B5EF4-FFF2-40B4-BE49-F238E27FC236}">
                  <a16:creationId xmlns:a16="http://schemas.microsoft.com/office/drawing/2014/main" id="{ECDE8F87-1906-1FE5-1FE8-7D44A4B7EB4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40" name="Group 39">
            <a:extLst>
              <a:ext uri="{FF2B5EF4-FFF2-40B4-BE49-F238E27FC236}">
                <a16:creationId xmlns:a16="http://schemas.microsoft.com/office/drawing/2014/main" id="{F012B0C8-9A81-65F6-985C-C1D74F4543AD}"/>
              </a:ext>
            </a:extLst>
          </p:cNvPr>
          <p:cNvGrpSpPr/>
          <p:nvPr/>
        </p:nvGrpSpPr>
        <p:grpSpPr>
          <a:xfrm>
            <a:off x="196379" y="3532847"/>
            <a:ext cx="540000" cy="540000"/>
            <a:chOff x="2692400" y="3233665"/>
            <a:chExt cx="1080000" cy="1080000"/>
          </a:xfrm>
        </p:grpSpPr>
        <p:sp>
          <p:nvSpPr>
            <p:cNvPr id="41" name="Oval 40">
              <a:extLst>
                <a:ext uri="{FF2B5EF4-FFF2-40B4-BE49-F238E27FC236}">
                  <a16:creationId xmlns:a16="http://schemas.microsoft.com/office/drawing/2014/main" id="{CE1D239C-12A4-8CD9-060F-8971166A0F8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Glasses with solid fill">
              <a:extLst>
                <a:ext uri="{FF2B5EF4-FFF2-40B4-BE49-F238E27FC236}">
                  <a16:creationId xmlns:a16="http://schemas.microsoft.com/office/drawing/2014/main" id="{B149DCA8-C313-3C9D-D238-A4DE766AB77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43" name="Group 42">
            <a:extLst>
              <a:ext uri="{FF2B5EF4-FFF2-40B4-BE49-F238E27FC236}">
                <a16:creationId xmlns:a16="http://schemas.microsoft.com/office/drawing/2014/main" id="{29E38F48-B218-E3BA-EECB-72B5A2C44D2B}"/>
              </a:ext>
            </a:extLst>
          </p:cNvPr>
          <p:cNvGrpSpPr/>
          <p:nvPr/>
        </p:nvGrpSpPr>
        <p:grpSpPr>
          <a:xfrm>
            <a:off x="196379" y="4280542"/>
            <a:ext cx="540000" cy="540000"/>
            <a:chOff x="2692400" y="3233665"/>
            <a:chExt cx="1080000" cy="1080000"/>
          </a:xfrm>
        </p:grpSpPr>
        <p:sp>
          <p:nvSpPr>
            <p:cNvPr id="44" name="Oval 43">
              <a:extLst>
                <a:ext uri="{FF2B5EF4-FFF2-40B4-BE49-F238E27FC236}">
                  <a16:creationId xmlns:a16="http://schemas.microsoft.com/office/drawing/2014/main" id="{A901CDD4-B0F8-2007-0DC9-7E36D88A86D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44" descr="Document with solid fill">
              <a:extLst>
                <a:ext uri="{FF2B5EF4-FFF2-40B4-BE49-F238E27FC236}">
                  <a16:creationId xmlns:a16="http://schemas.microsoft.com/office/drawing/2014/main" id="{B0439DE2-7E82-44BC-B6C7-30E21441FC1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46" name="Group 45">
            <a:extLst>
              <a:ext uri="{FF2B5EF4-FFF2-40B4-BE49-F238E27FC236}">
                <a16:creationId xmlns:a16="http://schemas.microsoft.com/office/drawing/2014/main" id="{148C81A9-68EF-DE9A-E47D-D99CE0D21F7A}"/>
              </a:ext>
            </a:extLst>
          </p:cNvPr>
          <p:cNvGrpSpPr/>
          <p:nvPr/>
        </p:nvGrpSpPr>
        <p:grpSpPr>
          <a:xfrm>
            <a:off x="196379" y="2785152"/>
            <a:ext cx="540000" cy="540000"/>
            <a:chOff x="2692400" y="3233665"/>
            <a:chExt cx="1080000" cy="1080000"/>
          </a:xfrm>
        </p:grpSpPr>
        <p:sp>
          <p:nvSpPr>
            <p:cNvPr id="47" name="Oval 46">
              <a:extLst>
                <a:ext uri="{FF2B5EF4-FFF2-40B4-BE49-F238E27FC236}">
                  <a16:creationId xmlns:a16="http://schemas.microsoft.com/office/drawing/2014/main" id="{71BACD4A-F668-DE8E-A8AA-62021BE542A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Bullseye with solid fill">
              <a:extLst>
                <a:ext uri="{FF2B5EF4-FFF2-40B4-BE49-F238E27FC236}">
                  <a16:creationId xmlns:a16="http://schemas.microsoft.com/office/drawing/2014/main" id="{BA0AF783-15D1-6973-889E-A0E19607FCD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49" name="Group 48">
            <a:extLst>
              <a:ext uri="{FF2B5EF4-FFF2-40B4-BE49-F238E27FC236}">
                <a16:creationId xmlns:a16="http://schemas.microsoft.com/office/drawing/2014/main" id="{6D9071C3-B289-C24B-DD65-0A87154B04E3}"/>
              </a:ext>
            </a:extLst>
          </p:cNvPr>
          <p:cNvGrpSpPr/>
          <p:nvPr/>
        </p:nvGrpSpPr>
        <p:grpSpPr>
          <a:xfrm>
            <a:off x="5573728" y="2647561"/>
            <a:ext cx="914400" cy="1165272"/>
            <a:chOff x="4391796" y="3672621"/>
            <a:chExt cx="914400" cy="1165272"/>
          </a:xfrm>
        </p:grpSpPr>
        <p:pic>
          <p:nvPicPr>
            <p:cNvPr id="50" name="Graphic 49" descr="User with solid fill">
              <a:extLst>
                <a:ext uri="{FF2B5EF4-FFF2-40B4-BE49-F238E27FC236}">
                  <a16:creationId xmlns:a16="http://schemas.microsoft.com/office/drawing/2014/main" id="{444FF472-0A19-9D37-4470-E7DA87DF8D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672621"/>
              <a:ext cx="914400" cy="914400"/>
            </a:xfrm>
            <a:prstGeom prst="rect">
              <a:avLst/>
            </a:prstGeom>
          </p:spPr>
        </p:pic>
        <p:sp>
          <p:nvSpPr>
            <p:cNvPr id="51" name="TextBox 50">
              <a:extLst>
                <a:ext uri="{FF2B5EF4-FFF2-40B4-BE49-F238E27FC236}">
                  <a16:creationId xmlns:a16="http://schemas.microsoft.com/office/drawing/2014/main" id="{01442DE6-78E3-5961-3A4F-14ECB132B144}"/>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52" name="Group 51">
            <a:extLst>
              <a:ext uri="{FF2B5EF4-FFF2-40B4-BE49-F238E27FC236}">
                <a16:creationId xmlns:a16="http://schemas.microsoft.com/office/drawing/2014/main" id="{292D9191-F28D-B350-C4AD-783927A35664}"/>
              </a:ext>
            </a:extLst>
          </p:cNvPr>
          <p:cNvGrpSpPr/>
          <p:nvPr/>
        </p:nvGrpSpPr>
        <p:grpSpPr>
          <a:xfrm>
            <a:off x="2960308" y="4224345"/>
            <a:ext cx="1968137" cy="1196975"/>
            <a:chOff x="3864927" y="3672621"/>
            <a:chExt cx="1968137" cy="1196975"/>
          </a:xfrm>
        </p:grpSpPr>
        <p:pic>
          <p:nvPicPr>
            <p:cNvPr id="53" name="Graphic 52" descr="User with solid fill">
              <a:extLst>
                <a:ext uri="{FF2B5EF4-FFF2-40B4-BE49-F238E27FC236}">
                  <a16:creationId xmlns:a16="http://schemas.microsoft.com/office/drawing/2014/main" id="{F6213B00-7090-F728-8741-A0446EAD73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672621"/>
              <a:ext cx="914400" cy="914400"/>
            </a:xfrm>
            <a:prstGeom prst="rect">
              <a:avLst/>
            </a:prstGeom>
          </p:spPr>
        </p:pic>
        <p:sp>
          <p:nvSpPr>
            <p:cNvPr id="54" name="TextBox 53">
              <a:extLst>
                <a:ext uri="{FF2B5EF4-FFF2-40B4-BE49-F238E27FC236}">
                  <a16:creationId xmlns:a16="http://schemas.microsoft.com/office/drawing/2014/main" id="{5B6D15F5-F8E2-372F-E97A-66B624FBCA7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55" name="Group 54">
            <a:extLst>
              <a:ext uri="{FF2B5EF4-FFF2-40B4-BE49-F238E27FC236}">
                <a16:creationId xmlns:a16="http://schemas.microsoft.com/office/drawing/2014/main" id="{325F8A02-993A-454B-AA84-BB35ABD470E9}"/>
              </a:ext>
            </a:extLst>
          </p:cNvPr>
          <p:cNvGrpSpPr/>
          <p:nvPr/>
        </p:nvGrpSpPr>
        <p:grpSpPr>
          <a:xfrm>
            <a:off x="5000684" y="4191901"/>
            <a:ext cx="1968137" cy="1196975"/>
            <a:chOff x="3864927" y="3672621"/>
            <a:chExt cx="1968137" cy="1196975"/>
          </a:xfrm>
        </p:grpSpPr>
        <p:pic>
          <p:nvPicPr>
            <p:cNvPr id="56" name="Graphic 55" descr="User with solid fill">
              <a:extLst>
                <a:ext uri="{FF2B5EF4-FFF2-40B4-BE49-F238E27FC236}">
                  <a16:creationId xmlns:a16="http://schemas.microsoft.com/office/drawing/2014/main" id="{40A77BB9-CD8D-5731-0910-A5514D25AAB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435401" y="3672621"/>
              <a:ext cx="914400" cy="914400"/>
            </a:xfrm>
            <a:prstGeom prst="rect">
              <a:avLst/>
            </a:prstGeom>
          </p:spPr>
        </p:pic>
        <p:sp>
          <p:nvSpPr>
            <p:cNvPr id="57" name="TextBox 56">
              <a:extLst>
                <a:ext uri="{FF2B5EF4-FFF2-40B4-BE49-F238E27FC236}">
                  <a16:creationId xmlns:a16="http://schemas.microsoft.com/office/drawing/2014/main" id="{8D94A6F7-DCD7-AC0E-DEAD-B0CBE64DDB8F}"/>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58" name="Group 57">
            <a:extLst>
              <a:ext uri="{FF2B5EF4-FFF2-40B4-BE49-F238E27FC236}">
                <a16:creationId xmlns:a16="http://schemas.microsoft.com/office/drawing/2014/main" id="{4EB80DB2-C8F9-7B58-7E2E-4FC15F6D2A13}"/>
              </a:ext>
            </a:extLst>
          </p:cNvPr>
          <p:cNvGrpSpPr/>
          <p:nvPr/>
        </p:nvGrpSpPr>
        <p:grpSpPr>
          <a:xfrm>
            <a:off x="7014630" y="4224345"/>
            <a:ext cx="1968137" cy="1164531"/>
            <a:chOff x="3864561" y="3707461"/>
            <a:chExt cx="1968137" cy="1164531"/>
          </a:xfrm>
        </p:grpSpPr>
        <p:pic>
          <p:nvPicPr>
            <p:cNvPr id="59" name="Graphic 58" descr="User with solid fill">
              <a:extLst>
                <a:ext uri="{FF2B5EF4-FFF2-40B4-BE49-F238E27FC236}">
                  <a16:creationId xmlns:a16="http://schemas.microsoft.com/office/drawing/2014/main" id="{AD72A876-E3AF-501E-DF17-AA8CF3607B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96" y="3707461"/>
              <a:ext cx="914400" cy="914400"/>
            </a:xfrm>
            <a:prstGeom prst="rect">
              <a:avLst/>
            </a:prstGeom>
          </p:spPr>
        </p:pic>
        <p:sp>
          <p:nvSpPr>
            <p:cNvPr id="60" name="TextBox 59">
              <a:extLst>
                <a:ext uri="{FF2B5EF4-FFF2-40B4-BE49-F238E27FC236}">
                  <a16:creationId xmlns:a16="http://schemas.microsoft.com/office/drawing/2014/main" id="{510D2CAE-96D5-9211-7400-E25BEA702B7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61" name="Straight Arrow Connector 60">
            <a:extLst>
              <a:ext uri="{FF2B5EF4-FFF2-40B4-BE49-F238E27FC236}">
                <a16:creationId xmlns:a16="http://schemas.microsoft.com/office/drawing/2014/main" id="{55407A99-88CB-C869-A258-D777EA3BCA74}"/>
              </a:ext>
            </a:extLst>
          </p:cNvPr>
          <p:cNvCxnSpPr>
            <a:cxnSpLocks/>
            <a:stCxn id="67" idx="3"/>
            <a:endCxn id="50" idx="1"/>
          </p:cNvCxnSpPr>
          <p:nvPr/>
        </p:nvCxnSpPr>
        <p:spPr>
          <a:xfrm flipV="1">
            <a:off x="3162439" y="3104761"/>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638926E-2207-4044-8B0D-2412F7FFF68C}"/>
              </a:ext>
            </a:extLst>
          </p:cNvPr>
          <p:cNvCxnSpPr>
            <a:cxnSpLocks/>
            <a:stCxn id="70" idx="1"/>
            <a:endCxn id="50" idx="3"/>
          </p:cNvCxnSpPr>
          <p:nvPr/>
        </p:nvCxnSpPr>
        <p:spPr>
          <a:xfrm flipH="1">
            <a:off x="6488128" y="3100849"/>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34">
            <a:extLst>
              <a:ext uri="{FF2B5EF4-FFF2-40B4-BE49-F238E27FC236}">
                <a16:creationId xmlns:a16="http://schemas.microsoft.com/office/drawing/2014/main" id="{4DDB68E7-B0A6-1BDE-6801-7B7DBD952E6E}"/>
              </a:ext>
            </a:extLst>
          </p:cNvPr>
          <p:cNvCxnSpPr>
            <a:cxnSpLocks/>
            <a:stCxn id="53" idx="0"/>
            <a:endCxn id="51" idx="2"/>
          </p:cNvCxnSpPr>
          <p:nvPr/>
        </p:nvCxnSpPr>
        <p:spPr>
          <a:xfrm rot="5400000" flipH="1" flipV="1">
            <a:off x="4780611" y="2976599"/>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AFFD1E-BA18-4ACE-B2F2-9728FFFC28B0}"/>
              </a:ext>
            </a:extLst>
          </p:cNvPr>
          <p:cNvCxnSpPr>
            <a:cxnSpLocks/>
            <a:stCxn id="56" idx="0"/>
            <a:endCxn id="51" idx="2"/>
          </p:cNvCxnSpPr>
          <p:nvPr/>
        </p:nvCxnSpPr>
        <p:spPr>
          <a:xfrm flipV="1">
            <a:off x="6028358" y="3812833"/>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34">
            <a:extLst>
              <a:ext uri="{FF2B5EF4-FFF2-40B4-BE49-F238E27FC236}">
                <a16:creationId xmlns:a16="http://schemas.microsoft.com/office/drawing/2014/main" id="{64BF82F5-1BBC-2E62-A2E9-84F99D5741E8}"/>
              </a:ext>
            </a:extLst>
          </p:cNvPr>
          <p:cNvCxnSpPr>
            <a:cxnSpLocks/>
            <a:stCxn id="59" idx="0"/>
            <a:endCxn id="51" idx="2"/>
          </p:cNvCxnSpPr>
          <p:nvPr/>
        </p:nvCxnSpPr>
        <p:spPr>
          <a:xfrm rot="16200000" flipV="1">
            <a:off x="6807956" y="3033235"/>
            <a:ext cx="41151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2985DA81-20D6-6A4E-9F83-884C8827A4D9}"/>
              </a:ext>
            </a:extLst>
          </p:cNvPr>
          <p:cNvGrpSpPr/>
          <p:nvPr/>
        </p:nvGrpSpPr>
        <p:grpSpPr>
          <a:xfrm>
            <a:off x="1909609" y="2651109"/>
            <a:ext cx="1591259" cy="1165272"/>
            <a:chOff x="4053366" y="3672621"/>
            <a:chExt cx="1591259" cy="1165272"/>
          </a:xfrm>
        </p:grpSpPr>
        <p:pic>
          <p:nvPicPr>
            <p:cNvPr id="67" name="Graphic 66" descr="Users with solid fill">
              <a:extLst>
                <a:ext uri="{FF2B5EF4-FFF2-40B4-BE49-F238E27FC236}">
                  <a16:creationId xmlns:a16="http://schemas.microsoft.com/office/drawing/2014/main" id="{01E8E635-0202-67F5-BB45-8DE289E8CB3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391796" y="3672621"/>
              <a:ext cx="914400" cy="914400"/>
            </a:xfrm>
            <a:prstGeom prst="rect">
              <a:avLst/>
            </a:prstGeom>
          </p:spPr>
        </p:pic>
        <p:sp>
          <p:nvSpPr>
            <p:cNvPr id="68" name="TextBox 67">
              <a:extLst>
                <a:ext uri="{FF2B5EF4-FFF2-40B4-BE49-F238E27FC236}">
                  <a16:creationId xmlns:a16="http://schemas.microsoft.com/office/drawing/2014/main" id="{D27548C4-3B9F-0BB2-2297-9EAB86FA12E3}"/>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69" name="Group 68">
            <a:extLst>
              <a:ext uri="{FF2B5EF4-FFF2-40B4-BE49-F238E27FC236}">
                <a16:creationId xmlns:a16="http://schemas.microsoft.com/office/drawing/2014/main" id="{5AD454D0-A224-D6B1-C440-856D4AB73C81}"/>
              </a:ext>
            </a:extLst>
          </p:cNvPr>
          <p:cNvGrpSpPr/>
          <p:nvPr/>
        </p:nvGrpSpPr>
        <p:grpSpPr>
          <a:xfrm>
            <a:off x="8899505" y="2643649"/>
            <a:ext cx="1591259" cy="1719270"/>
            <a:chOff x="4053366" y="3672621"/>
            <a:chExt cx="1591259" cy="1719270"/>
          </a:xfrm>
        </p:grpSpPr>
        <p:pic>
          <p:nvPicPr>
            <p:cNvPr id="70" name="Graphic 69" descr="Users with solid fill">
              <a:extLst>
                <a:ext uri="{FF2B5EF4-FFF2-40B4-BE49-F238E27FC236}">
                  <a16:creationId xmlns:a16="http://schemas.microsoft.com/office/drawing/2014/main" id="{E8E9526E-FE61-BCBB-445E-6E73D156C39C}"/>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4391796" y="3672621"/>
              <a:ext cx="914400" cy="914400"/>
            </a:xfrm>
            <a:prstGeom prst="rect">
              <a:avLst/>
            </a:prstGeom>
          </p:spPr>
        </p:pic>
        <p:sp>
          <p:nvSpPr>
            <p:cNvPr id="71" name="TextBox 70">
              <a:extLst>
                <a:ext uri="{FF2B5EF4-FFF2-40B4-BE49-F238E27FC236}">
                  <a16:creationId xmlns:a16="http://schemas.microsoft.com/office/drawing/2014/main" id="{F24ED3DE-7D10-8ADB-EDD3-722207D6A78B}"/>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spTree>
    <p:extLst>
      <p:ext uri="{BB962C8B-B14F-4D97-AF65-F5344CB8AC3E}">
        <p14:creationId xmlns:p14="http://schemas.microsoft.com/office/powerpoint/2010/main" val="17105718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4D63-5510-3364-88A0-00ED3FE3667B}"/>
              </a:ext>
            </a:extLst>
          </p:cNvPr>
          <p:cNvSpPr>
            <a:spLocks noGrp="1"/>
          </p:cNvSpPr>
          <p:nvPr>
            <p:ph type="title"/>
          </p:nvPr>
        </p:nvSpPr>
        <p:spPr/>
        <p:txBody>
          <a:bodyPr/>
          <a:lstStyle/>
          <a:p>
            <a:r>
              <a:rPr lang="en-US" dirty="0"/>
              <a:t>Goal Refinement</a:t>
            </a:r>
          </a:p>
        </p:txBody>
      </p:sp>
      <p:sp>
        <p:nvSpPr>
          <p:cNvPr id="3" name="Content Placeholder 2">
            <a:extLst>
              <a:ext uri="{FF2B5EF4-FFF2-40B4-BE49-F238E27FC236}">
                <a16:creationId xmlns:a16="http://schemas.microsoft.com/office/drawing/2014/main" id="{38DEBFA2-F04D-A025-4F14-E05705300270}"/>
              </a:ext>
            </a:extLst>
          </p:cNvPr>
          <p:cNvSpPr>
            <a:spLocks noGrp="1"/>
          </p:cNvSpPr>
          <p:nvPr>
            <p:ph idx="1"/>
          </p:nvPr>
        </p:nvSpPr>
        <p:spPr/>
        <p:txBody>
          <a:bodyPr/>
          <a:lstStyle/>
          <a:p>
            <a:r>
              <a:rPr lang="en-US" dirty="0"/>
              <a:t>Goals can be further </a:t>
            </a:r>
            <a:r>
              <a:rPr lang="en-US" b="1" dirty="0"/>
              <a:t>refined</a:t>
            </a:r>
            <a:r>
              <a:rPr lang="en-US" dirty="0"/>
              <a:t> with the following relations:</a:t>
            </a:r>
          </a:p>
          <a:p>
            <a:pPr marL="457200" indent="-457200">
              <a:buFont typeface="Arial" panose="020B0604020202020204" pitchFamily="34" charset="0"/>
              <a:buChar char="•"/>
            </a:pPr>
            <a:r>
              <a:rPr lang="en-US" b="1" dirty="0"/>
              <a:t>Conflict</a:t>
            </a:r>
            <a:r>
              <a:rPr lang="en-US" dirty="0"/>
              <a:t>: one goal may conflict with another goal</a:t>
            </a:r>
          </a:p>
          <a:p>
            <a:pPr marL="457200" indent="-457200">
              <a:buFont typeface="Arial" panose="020B0604020202020204" pitchFamily="34" charset="0"/>
              <a:buChar char="•"/>
            </a:pPr>
            <a:r>
              <a:rPr lang="en-US" b="1" dirty="0"/>
              <a:t>Support</a:t>
            </a:r>
            <a:r>
              <a:rPr lang="en-US" dirty="0"/>
              <a:t>: one goal may support another goal</a:t>
            </a:r>
          </a:p>
          <a:p>
            <a:pPr marL="457200" indent="-457200">
              <a:buFont typeface="Arial" panose="020B0604020202020204" pitchFamily="34" charset="0"/>
              <a:buChar char="•"/>
            </a:pPr>
            <a:r>
              <a:rPr lang="en-US" b="1" dirty="0"/>
              <a:t>Refinement</a:t>
            </a:r>
            <a:r>
              <a:rPr lang="en-US" dirty="0"/>
              <a:t>: one goal can be decomposed into more specific sub-goals</a:t>
            </a:r>
          </a:p>
        </p:txBody>
      </p:sp>
      <p:sp>
        <p:nvSpPr>
          <p:cNvPr id="4" name="Date Placeholder 3">
            <a:extLst>
              <a:ext uri="{FF2B5EF4-FFF2-40B4-BE49-F238E27FC236}">
                <a16:creationId xmlns:a16="http://schemas.microsoft.com/office/drawing/2014/main" id="{EBCF2769-87B6-A291-CA90-8FF380DEAC01}"/>
              </a:ext>
            </a:extLst>
          </p:cNvPr>
          <p:cNvSpPr>
            <a:spLocks noGrp="1"/>
          </p:cNvSpPr>
          <p:nvPr>
            <p:ph type="dt" sz="half" idx="2"/>
          </p:nvPr>
        </p:nvSpPr>
        <p:spPr/>
        <p:txBody>
          <a:bodyPr/>
          <a:lstStyle/>
          <a:p>
            <a:fld id="{94DA7F0C-7133-448D-8063-85F99F0323B5}" type="datetime1">
              <a:rPr lang="en-US" smtClean="0"/>
              <a:t>1/22/2024</a:t>
            </a:fld>
            <a:endParaRPr lang="en-US"/>
          </a:p>
        </p:txBody>
      </p:sp>
      <p:sp>
        <p:nvSpPr>
          <p:cNvPr id="5" name="Slide Number Placeholder 4">
            <a:extLst>
              <a:ext uri="{FF2B5EF4-FFF2-40B4-BE49-F238E27FC236}">
                <a16:creationId xmlns:a16="http://schemas.microsoft.com/office/drawing/2014/main" id="{2F3B8B24-D0EE-B699-8851-A55B45D4C7B9}"/>
              </a:ext>
            </a:extLst>
          </p:cNvPr>
          <p:cNvSpPr>
            <a:spLocks noGrp="1"/>
          </p:cNvSpPr>
          <p:nvPr>
            <p:ph type="sldNum" sz="quarter" idx="4"/>
          </p:nvPr>
        </p:nvSpPr>
        <p:spPr/>
        <p:txBody>
          <a:bodyPr/>
          <a:lstStyle/>
          <a:p>
            <a:fld id="{C46382A4-AB59-4CCC-9EC0-E60A0AF9AA08}" type="slidenum">
              <a:rPr lang="en-US" smtClean="0"/>
              <a:t>27</a:t>
            </a:fld>
            <a:endParaRPr lang="en-US"/>
          </a:p>
        </p:txBody>
      </p:sp>
      <p:grpSp>
        <p:nvGrpSpPr>
          <p:cNvPr id="6" name="Group 5">
            <a:extLst>
              <a:ext uri="{FF2B5EF4-FFF2-40B4-BE49-F238E27FC236}">
                <a16:creationId xmlns:a16="http://schemas.microsoft.com/office/drawing/2014/main" id="{B89708EB-DFB5-BCA2-1AAC-0531AFC92C49}"/>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190440F7-CCFA-6C33-0E5B-D224CC08B15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898F8462-8FB7-5CA1-BE21-397A257C135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A9F00FCA-D859-BD4D-8B15-22AE0E9A3B38}"/>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69B7C31D-10CD-BD5D-6082-74D280812D3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E4BF2D2B-9FB9-F843-FFB8-F7EF330BEB5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0DB3871A-0AC7-8CE4-46F5-7ADC086359DD}"/>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8A7A20A6-92EB-9BEA-005C-369363F72BB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24D18107-2B2E-2711-BB79-FC81A1264A2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22814882-CB91-BEE6-C3BE-6350D228E8AB}"/>
              </a:ext>
            </a:extLst>
          </p:cNvPr>
          <p:cNvGrpSpPr/>
          <p:nvPr/>
        </p:nvGrpSpPr>
        <p:grpSpPr>
          <a:xfrm>
            <a:off x="196379" y="2785152"/>
            <a:ext cx="540000" cy="540000"/>
            <a:chOff x="2692400" y="3233665"/>
            <a:chExt cx="1080000" cy="1080000"/>
          </a:xfrm>
        </p:grpSpPr>
        <p:sp>
          <p:nvSpPr>
            <p:cNvPr id="19" name="Oval 18">
              <a:extLst>
                <a:ext uri="{FF2B5EF4-FFF2-40B4-BE49-F238E27FC236}">
                  <a16:creationId xmlns:a16="http://schemas.microsoft.com/office/drawing/2014/main" id="{0C4D4806-D151-2C48-9AFF-9FE0D712F3E8}"/>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Bullseye with solid fill">
              <a:extLst>
                <a:ext uri="{FF2B5EF4-FFF2-40B4-BE49-F238E27FC236}">
                  <a16:creationId xmlns:a16="http://schemas.microsoft.com/office/drawing/2014/main" id="{472D20E9-2D9D-68D0-1706-93FDE15BE11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1952257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a:extLst>
              <a:ext uri="{FF2B5EF4-FFF2-40B4-BE49-F238E27FC236}">
                <a16:creationId xmlns:a16="http://schemas.microsoft.com/office/drawing/2014/main" id="{B0D77B8B-2873-3F3F-90A0-29211D22A20B}"/>
              </a:ext>
            </a:extLst>
          </p:cNvPr>
          <p:cNvCxnSpPr>
            <a:cxnSpLocks/>
            <a:stCxn id="37" idx="0"/>
            <a:endCxn id="43" idx="0"/>
          </p:cNvCxnSpPr>
          <p:nvPr/>
        </p:nvCxnSpPr>
        <p:spPr>
          <a:xfrm rot="5400000" flipH="1" flipV="1">
            <a:off x="6010364" y="452250"/>
            <a:ext cx="12700" cy="6675433"/>
          </a:xfrm>
          <a:prstGeom prst="bentConnector3">
            <a:avLst>
              <a:gd name="adj1" fmla="val 1800000"/>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7062235-F309-5B49-9761-BDC1290992DA}"/>
              </a:ext>
            </a:extLst>
          </p:cNvPr>
          <p:cNvSpPr>
            <a:spLocks noGrp="1"/>
          </p:cNvSpPr>
          <p:nvPr>
            <p:ph type="title"/>
          </p:nvPr>
        </p:nvSpPr>
        <p:spPr/>
        <p:txBody>
          <a:bodyPr/>
          <a:lstStyle/>
          <a:p>
            <a:r>
              <a:rPr lang="en-US" dirty="0"/>
              <a:t>Goal Relationships</a:t>
            </a:r>
          </a:p>
        </p:txBody>
      </p:sp>
      <p:sp>
        <p:nvSpPr>
          <p:cNvPr id="4" name="Date Placeholder 3">
            <a:extLst>
              <a:ext uri="{FF2B5EF4-FFF2-40B4-BE49-F238E27FC236}">
                <a16:creationId xmlns:a16="http://schemas.microsoft.com/office/drawing/2014/main" id="{ADF19D65-E3E4-19A0-F8D4-ACDBB8D85177}"/>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E219B97B-E15B-4EBC-7B20-E213F1E2D500}"/>
              </a:ext>
            </a:extLst>
          </p:cNvPr>
          <p:cNvSpPr>
            <a:spLocks noGrp="1"/>
          </p:cNvSpPr>
          <p:nvPr>
            <p:ph type="sldNum" sz="quarter" idx="4"/>
          </p:nvPr>
        </p:nvSpPr>
        <p:spPr/>
        <p:txBody>
          <a:bodyPr/>
          <a:lstStyle/>
          <a:p>
            <a:fld id="{C46382A4-AB59-4CCC-9EC0-E60A0AF9AA08}" type="slidenum">
              <a:rPr lang="en-US" smtClean="0"/>
              <a:t>28</a:t>
            </a:fld>
            <a:endParaRPr lang="en-US"/>
          </a:p>
        </p:txBody>
      </p:sp>
      <p:cxnSp>
        <p:nvCxnSpPr>
          <p:cNvPr id="24" name="Straight Arrow Connector 23">
            <a:extLst>
              <a:ext uri="{FF2B5EF4-FFF2-40B4-BE49-F238E27FC236}">
                <a16:creationId xmlns:a16="http://schemas.microsoft.com/office/drawing/2014/main" id="{A400FBBD-4E48-A787-C939-1AC82F14F822}"/>
              </a:ext>
            </a:extLst>
          </p:cNvPr>
          <p:cNvCxnSpPr>
            <a:cxnSpLocks/>
            <a:stCxn id="49" idx="1"/>
            <a:endCxn id="48" idx="3"/>
          </p:cNvCxnSpPr>
          <p:nvPr/>
        </p:nvCxnSpPr>
        <p:spPr>
          <a:xfrm flipH="1">
            <a:off x="6864317" y="3410473"/>
            <a:ext cx="1551946" cy="0"/>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25220DA1-D835-7E1E-5DA8-B731DEADB791}"/>
              </a:ext>
            </a:extLst>
          </p:cNvPr>
          <p:cNvGrpSpPr/>
          <p:nvPr/>
        </p:nvGrpSpPr>
        <p:grpSpPr>
          <a:xfrm>
            <a:off x="7370290" y="3143730"/>
            <a:ext cx="540000" cy="540000"/>
            <a:chOff x="5538893" y="1608430"/>
            <a:chExt cx="540000" cy="540000"/>
          </a:xfrm>
        </p:grpSpPr>
        <p:sp>
          <p:nvSpPr>
            <p:cNvPr id="29" name="Oval 28">
              <a:extLst>
                <a:ext uri="{FF2B5EF4-FFF2-40B4-BE49-F238E27FC236}">
                  <a16:creationId xmlns:a16="http://schemas.microsoft.com/office/drawing/2014/main" id="{9006DF28-2E75-DC17-209E-9C30DB9DD8F7}"/>
                </a:ext>
              </a:extLst>
            </p:cNvPr>
            <p:cNvSpPr/>
            <p:nvPr/>
          </p:nvSpPr>
          <p:spPr>
            <a:xfrm>
              <a:off x="5538893" y="160843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ning bolt with solid fill">
              <a:extLst>
                <a:ext uri="{FF2B5EF4-FFF2-40B4-BE49-F238E27FC236}">
                  <a16:creationId xmlns:a16="http://schemas.microsoft.com/office/drawing/2014/main" id="{45B17519-FA32-904A-68D1-74311C1B7F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4704" y="1644430"/>
              <a:ext cx="468000" cy="468000"/>
            </a:xfrm>
            <a:prstGeom prst="rect">
              <a:avLst/>
            </a:prstGeom>
          </p:spPr>
        </p:pic>
      </p:grpSp>
      <p:grpSp>
        <p:nvGrpSpPr>
          <p:cNvPr id="36" name="Group 35">
            <a:extLst>
              <a:ext uri="{FF2B5EF4-FFF2-40B4-BE49-F238E27FC236}">
                <a16:creationId xmlns:a16="http://schemas.microsoft.com/office/drawing/2014/main" id="{D0A32BC9-B8A7-B6AE-A82D-46A82999630A}"/>
              </a:ext>
            </a:extLst>
          </p:cNvPr>
          <p:cNvGrpSpPr/>
          <p:nvPr/>
        </p:nvGrpSpPr>
        <p:grpSpPr>
          <a:xfrm>
            <a:off x="1688579" y="3789966"/>
            <a:ext cx="1968137" cy="1161131"/>
            <a:chOff x="1001485" y="2681729"/>
            <a:chExt cx="1968137" cy="1161131"/>
          </a:xfrm>
        </p:grpSpPr>
        <p:pic>
          <p:nvPicPr>
            <p:cNvPr id="37" name="Graphic 36" descr="Users with solid fill">
              <a:extLst>
                <a:ext uri="{FF2B5EF4-FFF2-40B4-BE49-F238E27FC236}">
                  <a16:creationId xmlns:a16="http://schemas.microsoft.com/office/drawing/2014/main" id="{B45B0065-3081-991E-2956-7EF1CE468F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8354" y="2681729"/>
              <a:ext cx="914400" cy="914400"/>
            </a:xfrm>
            <a:prstGeom prst="rect">
              <a:avLst/>
            </a:prstGeom>
          </p:spPr>
        </p:pic>
        <p:sp>
          <p:nvSpPr>
            <p:cNvPr id="38" name="TextBox 37">
              <a:extLst>
                <a:ext uri="{FF2B5EF4-FFF2-40B4-BE49-F238E27FC236}">
                  <a16:creationId xmlns:a16="http://schemas.microsoft.com/office/drawing/2014/main" id="{B79D9666-526C-BCAB-ED04-4058D992F179}"/>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39" name="Group 38">
            <a:extLst>
              <a:ext uri="{FF2B5EF4-FFF2-40B4-BE49-F238E27FC236}">
                <a16:creationId xmlns:a16="http://schemas.microsoft.com/office/drawing/2014/main" id="{F3C5AE76-D515-0BFB-CB17-9B3CD9CF86AC}"/>
              </a:ext>
            </a:extLst>
          </p:cNvPr>
          <p:cNvGrpSpPr/>
          <p:nvPr/>
        </p:nvGrpSpPr>
        <p:grpSpPr>
          <a:xfrm>
            <a:off x="5521476" y="3789966"/>
            <a:ext cx="914400" cy="1165272"/>
            <a:chOff x="4391796" y="3672621"/>
            <a:chExt cx="914400" cy="1165272"/>
          </a:xfrm>
        </p:grpSpPr>
        <p:pic>
          <p:nvPicPr>
            <p:cNvPr id="40" name="Graphic 39" descr="User with solid fill">
              <a:extLst>
                <a:ext uri="{FF2B5EF4-FFF2-40B4-BE49-F238E27FC236}">
                  <a16:creationId xmlns:a16="http://schemas.microsoft.com/office/drawing/2014/main" id="{619EBE69-C8D4-3472-9DEC-DC9A0610F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91796" y="3672621"/>
              <a:ext cx="914400" cy="914400"/>
            </a:xfrm>
            <a:prstGeom prst="rect">
              <a:avLst/>
            </a:prstGeom>
          </p:spPr>
        </p:pic>
        <p:sp>
          <p:nvSpPr>
            <p:cNvPr id="41" name="TextBox 40">
              <a:extLst>
                <a:ext uri="{FF2B5EF4-FFF2-40B4-BE49-F238E27FC236}">
                  <a16:creationId xmlns:a16="http://schemas.microsoft.com/office/drawing/2014/main" id="{DAF19EB4-4EF2-9784-7FA9-AF340FD6844E}"/>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42" name="Group 41">
            <a:extLst>
              <a:ext uri="{FF2B5EF4-FFF2-40B4-BE49-F238E27FC236}">
                <a16:creationId xmlns:a16="http://schemas.microsoft.com/office/drawing/2014/main" id="{3DBD1279-ADA1-5911-7D11-CBC121962B9C}"/>
              </a:ext>
            </a:extLst>
          </p:cNvPr>
          <p:cNvGrpSpPr/>
          <p:nvPr/>
        </p:nvGrpSpPr>
        <p:grpSpPr>
          <a:xfrm>
            <a:off x="8370303" y="3789966"/>
            <a:ext cx="1968137" cy="1717338"/>
            <a:chOff x="1001485" y="2693947"/>
            <a:chExt cx="1968137" cy="1717338"/>
          </a:xfrm>
        </p:grpSpPr>
        <p:pic>
          <p:nvPicPr>
            <p:cNvPr id="43" name="Graphic 42" descr="Users with solid fill">
              <a:extLst>
                <a:ext uri="{FF2B5EF4-FFF2-40B4-BE49-F238E27FC236}">
                  <a16:creationId xmlns:a16="http://schemas.microsoft.com/office/drawing/2014/main" id="{19194C43-859D-9AA8-BCF5-01F539EA7B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2063" y="2693947"/>
              <a:ext cx="914400" cy="914400"/>
            </a:xfrm>
            <a:prstGeom prst="rect">
              <a:avLst/>
            </a:prstGeom>
          </p:spPr>
        </p:pic>
        <p:sp>
          <p:nvSpPr>
            <p:cNvPr id="44" name="TextBox 43">
              <a:extLst>
                <a:ext uri="{FF2B5EF4-FFF2-40B4-BE49-F238E27FC236}">
                  <a16:creationId xmlns:a16="http://schemas.microsoft.com/office/drawing/2014/main" id="{47497E38-4F66-348D-FF43-482E3EC21718}"/>
                </a:ext>
              </a:extLst>
            </p:cNvPr>
            <p:cNvSpPr txBox="1"/>
            <p:nvPr/>
          </p:nvSpPr>
          <p:spPr>
            <a:xfrm>
              <a:off x="1001485" y="3487955"/>
              <a:ext cx="1968137" cy="923330"/>
            </a:xfrm>
            <a:prstGeom prst="rect">
              <a:avLst/>
            </a:prstGeom>
            <a:noFill/>
          </p:spPr>
          <p:txBody>
            <a:bodyPr wrap="square" rtlCol="0">
              <a:spAutoFit/>
            </a:bodyPr>
            <a:lstStyle/>
            <a:p>
              <a:pPr algn="ctr"/>
              <a:r>
                <a:rPr lang="en-US" dirty="0"/>
                <a:t>Software Development Companies</a:t>
              </a:r>
            </a:p>
          </p:txBody>
        </p:sp>
      </p:grpSp>
      <p:cxnSp>
        <p:nvCxnSpPr>
          <p:cNvPr id="45" name="Straight Arrow Connector 44">
            <a:extLst>
              <a:ext uri="{FF2B5EF4-FFF2-40B4-BE49-F238E27FC236}">
                <a16:creationId xmlns:a16="http://schemas.microsoft.com/office/drawing/2014/main" id="{7D70773D-4BD4-1DE8-BBD2-DB89547FD4A2}"/>
              </a:ext>
            </a:extLst>
          </p:cNvPr>
          <p:cNvCxnSpPr>
            <a:stCxn id="37" idx="3"/>
            <a:endCxn id="40" idx="1"/>
          </p:cNvCxnSpPr>
          <p:nvPr/>
        </p:nvCxnSpPr>
        <p:spPr>
          <a:xfrm>
            <a:off x="3129848" y="4247166"/>
            <a:ext cx="239162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A51FBD-3EA9-6E3A-0210-F407890B2E06}"/>
              </a:ext>
            </a:extLst>
          </p:cNvPr>
          <p:cNvCxnSpPr>
            <a:cxnSpLocks/>
            <a:stCxn id="43" idx="1"/>
            <a:endCxn id="40" idx="3"/>
          </p:cNvCxnSpPr>
          <p:nvPr/>
        </p:nvCxnSpPr>
        <p:spPr>
          <a:xfrm flipH="1">
            <a:off x="6435876" y="4247166"/>
            <a:ext cx="2455005"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47" name="Flowchart: Alternate Process 46">
            <a:extLst>
              <a:ext uri="{FF2B5EF4-FFF2-40B4-BE49-F238E27FC236}">
                <a16:creationId xmlns:a16="http://schemas.microsoft.com/office/drawing/2014/main" id="{C8F65E77-2FED-751B-EF19-AB1EC6177FD8}"/>
              </a:ext>
            </a:extLst>
          </p:cNvPr>
          <p:cNvSpPr/>
          <p:nvPr/>
        </p:nvSpPr>
        <p:spPr>
          <a:xfrm>
            <a:off x="1740829" y="3055463"/>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48" name="Flowchart: Alternate Process 47">
            <a:extLst>
              <a:ext uri="{FF2B5EF4-FFF2-40B4-BE49-F238E27FC236}">
                <a16:creationId xmlns:a16="http://schemas.microsoft.com/office/drawing/2014/main" id="{D2E79C43-598A-3FE2-CC55-E8E83C6D4E5D}"/>
              </a:ext>
            </a:extLst>
          </p:cNvPr>
          <p:cNvSpPr/>
          <p:nvPr/>
        </p:nvSpPr>
        <p:spPr>
          <a:xfrm>
            <a:off x="5000682"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49" name="Flowchart: Alternate Process 48">
            <a:extLst>
              <a:ext uri="{FF2B5EF4-FFF2-40B4-BE49-F238E27FC236}">
                <a16:creationId xmlns:a16="http://schemas.microsoft.com/office/drawing/2014/main" id="{FBB13A41-D9E3-4D71-F5BD-AD5D474E75D5}"/>
              </a:ext>
            </a:extLst>
          </p:cNvPr>
          <p:cNvSpPr/>
          <p:nvPr/>
        </p:nvSpPr>
        <p:spPr>
          <a:xfrm>
            <a:off x="8416263"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52" name="Flowchart: Alternate Process 51">
            <a:extLst>
              <a:ext uri="{FF2B5EF4-FFF2-40B4-BE49-F238E27FC236}">
                <a16:creationId xmlns:a16="http://schemas.microsoft.com/office/drawing/2014/main" id="{8B920498-32D7-0B66-6341-56BBAAF63388}"/>
              </a:ext>
            </a:extLst>
          </p:cNvPr>
          <p:cNvSpPr/>
          <p:nvPr/>
        </p:nvSpPr>
        <p:spPr>
          <a:xfrm>
            <a:off x="1740828" y="2239257"/>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Obtain sharable contact data (U)</a:t>
            </a:r>
          </a:p>
        </p:txBody>
      </p:sp>
      <p:grpSp>
        <p:nvGrpSpPr>
          <p:cNvPr id="3" name="Group 2">
            <a:extLst>
              <a:ext uri="{FF2B5EF4-FFF2-40B4-BE49-F238E27FC236}">
                <a16:creationId xmlns:a16="http://schemas.microsoft.com/office/drawing/2014/main" id="{C27BF19D-6273-17F2-B07B-72CEE1887C8B}"/>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6A4C200E-8CD6-A71F-A0FB-F5E36A61B91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B4C27A4C-E0C0-E5C2-CF24-E806628F0DB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11" name="Group 10">
            <a:extLst>
              <a:ext uri="{FF2B5EF4-FFF2-40B4-BE49-F238E27FC236}">
                <a16:creationId xmlns:a16="http://schemas.microsoft.com/office/drawing/2014/main" id="{645FAD4F-0EC6-F2D7-595B-BAC2280DBD8E}"/>
              </a:ext>
            </a:extLst>
          </p:cNvPr>
          <p:cNvGrpSpPr/>
          <p:nvPr/>
        </p:nvGrpSpPr>
        <p:grpSpPr>
          <a:xfrm>
            <a:off x="196379" y="3532847"/>
            <a:ext cx="540000" cy="540000"/>
            <a:chOff x="2692400" y="3233665"/>
            <a:chExt cx="1080000" cy="1080000"/>
          </a:xfrm>
        </p:grpSpPr>
        <p:sp>
          <p:nvSpPr>
            <p:cNvPr id="12" name="Oval 11">
              <a:extLst>
                <a:ext uri="{FF2B5EF4-FFF2-40B4-BE49-F238E27FC236}">
                  <a16:creationId xmlns:a16="http://schemas.microsoft.com/office/drawing/2014/main" id="{32070A8D-0AE4-75C8-5AC0-D4DFE7565D0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Glasses with solid fill">
              <a:extLst>
                <a:ext uri="{FF2B5EF4-FFF2-40B4-BE49-F238E27FC236}">
                  <a16:creationId xmlns:a16="http://schemas.microsoft.com/office/drawing/2014/main" id="{84BE54E4-C3A9-6C9E-1658-B52A526F9EC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14" name="Group 13">
            <a:extLst>
              <a:ext uri="{FF2B5EF4-FFF2-40B4-BE49-F238E27FC236}">
                <a16:creationId xmlns:a16="http://schemas.microsoft.com/office/drawing/2014/main" id="{B1BD536A-521E-4966-EBDA-D28999F5E9D7}"/>
              </a:ext>
            </a:extLst>
          </p:cNvPr>
          <p:cNvGrpSpPr/>
          <p:nvPr/>
        </p:nvGrpSpPr>
        <p:grpSpPr>
          <a:xfrm>
            <a:off x="196379" y="4280542"/>
            <a:ext cx="540000" cy="540000"/>
            <a:chOff x="2692400" y="3233665"/>
            <a:chExt cx="1080000" cy="1080000"/>
          </a:xfrm>
        </p:grpSpPr>
        <p:sp>
          <p:nvSpPr>
            <p:cNvPr id="15" name="Oval 14">
              <a:extLst>
                <a:ext uri="{FF2B5EF4-FFF2-40B4-BE49-F238E27FC236}">
                  <a16:creationId xmlns:a16="http://schemas.microsoft.com/office/drawing/2014/main" id="{220BDEAA-D099-0A9C-2EC6-E000FE68A77B}"/>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Document with solid fill">
              <a:extLst>
                <a:ext uri="{FF2B5EF4-FFF2-40B4-BE49-F238E27FC236}">
                  <a16:creationId xmlns:a16="http://schemas.microsoft.com/office/drawing/2014/main" id="{4EAE4DEB-9BF9-13B4-C108-9831F404D95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grpSp>
        <p:nvGrpSpPr>
          <p:cNvPr id="17" name="Group 16">
            <a:extLst>
              <a:ext uri="{FF2B5EF4-FFF2-40B4-BE49-F238E27FC236}">
                <a16:creationId xmlns:a16="http://schemas.microsoft.com/office/drawing/2014/main" id="{0E152ADE-5AA0-08EB-AF27-56B4EF91694E}"/>
              </a:ext>
            </a:extLst>
          </p:cNvPr>
          <p:cNvGrpSpPr/>
          <p:nvPr/>
        </p:nvGrpSpPr>
        <p:grpSpPr>
          <a:xfrm>
            <a:off x="196379" y="2785152"/>
            <a:ext cx="540000" cy="540000"/>
            <a:chOff x="2692400" y="3233665"/>
            <a:chExt cx="1080000" cy="1080000"/>
          </a:xfrm>
        </p:grpSpPr>
        <p:sp>
          <p:nvSpPr>
            <p:cNvPr id="18" name="Oval 17">
              <a:extLst>
                <a:ext uri="{FF2B5EF4-FFF2-40B4-BE49-F238E27FC236}">
                  <a16:creationId xmlns:a16="http://schemas.microsoft.com/office/drawing/2014/main" id="{CF2E8EAA-7E15-9C3B-7C3F-33DD76084B1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ullseye with solid fill">
              <a:extLst>
                <a:ext uri="{FF2B5EF4-FFF2-40B4-BE49-F238E27FC236}">
                  <a16:creationId xmlns:a16="http://schemas.microsoft.com/office/drawing/2014/main" id="{8F5587AB-DA6A-78CC-DD49-176564EAEDC5}"/>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2775200" y="3316465"/>
              <a:ext cx="914400" cy="914400"/>
            </a:xfrm>
            <a:prstGeom prst="rect">
              <a:avLst/>
            </a:prstGeom>
          </p:spPr>
        </p:pic>
      </p:grpSp>
      <p:cxnSp>
        <p:nvCxnSpPr>
          <p:cNvPr id="21" name="Straight Connector 20">
            <a:extLst>
              <a:ext uri="{FF2B5EF4-FFF2-40B4-BE49-F238E27FC236}">
                <a16:creationId xmlns:a16="http://schemas.microsoft.com/office/drawing/2014/main" id="{A13C6BDD-0559-EBD5-4B57-04F365B8B0C0}"/>
              </a:ext>
            </a:extLst>
          </p:cNvPr>
          <p:cNvCxnSpPr>
            <a:stCxn id="49" idx="0"/>
            <a:endCxn id="47" idx="3"/>
          </p:cNvCxnSpPr>
          <p:nvPr/>
        </p:nvCxnSpPr>
        <p:spPr>
          <a:xfrm rot="16200000" flipH="1" flipV="1">
            <a:off x="6299743" y="361159"/>
            <a:ext cx="353060" cy="5743617"/>
          </a:xfrm>
          <a:prstGeom prst="bentConnector4">
            <a:avLst>
              <a:gd name="adj1" fmla="val -64748"/>
              <a:gd name="adj2" fmla="val 81992"/>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4086E9C2-8673-49E1-5C81-1E8ED52491A5}"/>
              </a:ext>
            </a:extLst>
          </p:cNvPr>
          <p:cNvGrpSpPr/>
          <p:nvPr/>
        </p:nvGrpSpPr>
        <p:grpSpPr>
          <a:xfrm>
            <a:off x="3914915" y="3137238"/>
            <a:ext cx="540000" cy="540000"/>
            <a:chOff x="5538893" y="1608430"/>
            <a:chExt cx="540000" cy="540000"/>
          </a:xfrm>
        </p:grpSpPr>
        <p:sp>
          <p:nvSpPr>
            <p:cNvPr id="25" name="Oval 24">
              <a:extLst>
                <a:ext uri="{FF2B5EF4-FFF2-40B4-BE49-F238E27FC236}">
                  <a16:creationId xmlns:a16="http://schemas.microsoft.com/office/drawing/2014/main" id="{044237E4-E9C6-A9B9-8166-67440AED9B53}"/>
                </a:ext>
              </a:extLst>
            </p:cNvPr>
            <p:cNvSpPr/>
            <p:nvPr/>
          </p:nvSpPr>
          <p:spPr>
            <a:xfrm>
              <a:off x="5538893" y="1608430"/>
              <a:ext cx="540000" cy="54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Add with solid fill">
              <a:extLst>
                <a:ext uri="{FF2B5EF4-FFF2-40B4-BE49-F238E27FC236}">
                  <a16:creationId xmlns:a16="http://schemas.microsoft.com/office/drawing/2014/main" id="{57E82D83-D93E-B613-1D23-6FB028F8665B}"/>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5574217" y="1644430"/>
              <a:ext cx="468000" cy="468000"/>
            </a:xfrm>
            <a:prstGeom prst="rect">
              <a:avLst/>
            </a:prstGeom>
          </p:spPr>
        </p:pic>
      </p:grpSp>
      <p:cxnSp>
        <p:nvCxnSpPr>
          <p:cNvPr id="27" name="Straight Connector 20">
            <a:extLst>
              <a:ext uri="{FF2B5EF4-FFF2-40B4-BE49-F238E27FC236}">
                <a16:creationId xmlns:a16="http://schemas.microsoft.com/office/drawing/2014/main" id="{861969F7-567D-DE50-180C-3EAA564B27DF}"/>
              </a:ext>
            </a:extLst>
          </p:cNvPr>
          <p:cNvCxnSpPr>
            <a:cxnSpLocks/>
            <a:stCxn id="29" idx="0"/>
            <a:endCxn id="52" idx="3"/>
          </p:cNvCxnSpPr>
          <p:nvPr/>
        </p:nvCxnSpPr>
        <p:spPr>
          <a:xfrm rot="16200000" flipV="1">
            <a:off x="5347158" y="850597"/>
            <a:ext cx="550438" cy="4035827"/>
          </a:xfrm>
          <a:prstGeom prst="bentConnector2">
            <a:avLst/>
          </a:prstGeom>
          <a:ln>
            <a:solidFill>
              <a:srgbClr val="C00000"/>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675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4422-FBE5-26FE-2A50-30EB395545A0}"/>
              </a:ext>
            </a:extLst>
          </p:cNvPr>
          <p:cNvSpPr>
            <a:spLocks noGrp="1"/>
          </p:cNvSpPr>
          <p:nvPr>
            <p:ph type="title"/>
          </p:nvPr>
        </p:nvSpPr>
        <p:spPr/>
        <p:txBody>
          <a:bodyPr/>
          <a:lstStyle/>
          <a:p>
            <a:r>
              <a:rPr lang="en-US" dirty="0"/>
              <a:t>Goal Refinement</a:t>
            </a:r>
          </a:p>
        </p:txBody>
      </p:sp>
      <p:sp>
        <p:nvSpPr>
          <p:cNvPr id="4" name="Date Placeholder 3">
            <a:extLst>
              <a:ext uri="{FF2B5EF4-FFF2-40B4-BE49-F238E27FC236}">
                <a16:creationId xmlns:a16="http://schemas.microsoft.com/office/drawing/2014/main" id="{BD981E60-8D57-813E-9A3A-E9EAC984BA9F}"/>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10664289-A2BE-C02E-F43A-CE5898DB17DC}"/>
              </a:ext>
            </a:extLst>
          </p:cNvPr>
          <p:cNvSpPr>
            <a:spLocks noGrp="1"/>
          </p:cNvSpPr>
          <p:nvPr>
            <p:ph type="sldNum" sz="quarter" idx="4"/>
          </p:nvPr>
        </p:nvSpPr>
        <p:spPr/>
        <p:txBody>
          <a:bodyPr/>
          <a:lstStyle/>
          <a:p>
            <a:fld id="{C46382A4-AB59-4CCC-9EC0-E60A0AF9AA08}" type="slidenum">
              <a:rPr lang="en-US" smtClean="0"/>
              <a:t>29</a:t>
            </a:fld>
            <a:endParaRPr lang="en-US"/>
          </a:p>
        </p:txBody>
      </p:sp>
      <p:grpSp>
        <p:nvGrpSpPr>
          <p:cNvPr id="6" name="Group 5">
            <a:extLst>
              <a:ext uri="{FF2B5EF4-FFF2-40B4-BE49-F238E27FC236}">
                <a16:creationId xmlns:a16="http://schemas.microsoft.com/office/drawing/2014/main" id="{CFB6ABD4-E198-DF71-782C-92D99B1E44D3}"/>
              </a:ext>
            </a:extLst>
          </p:cNvPr>
          <p:cNvGrpSpPr/>
          <p:nvPr/>
        </p:nvGrpSpPr>
        <p:grpSpPr>
          <a:xfrm>
            <a:off x="5111931" y="1892391"/>
            <a:ext cx="1968137" cy="1196975"/>
            <a:chOff x="3908532" y="3672621"/>
            <a:chExt cx="1968137" cy="1196975"/>
          </a:xfrm>
        </p:grpSpPr>
        <p:pic>
          <p:nvPicPr>
            <p:cNvPr id="7" name="Graphic 6" descr="User with solid fill">
              <a:extLst>
                <a:ext uri="{FF2B5EF4-FFF2-40B4-BE49-F238E27FC236}">
                  <a16:creationId xmlns:a16="http://schemas.microsoft.com/office/drawing/2014/main" id="{6501CC8B-7509-285F-AC4E-29886C9467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8" name="TextBox 7">
              <a:extLst>
                <a:ext uri="{FF2B5EF4-FFF2-40B4-BE49-F238E27FC236}">
                  <a16:creationId xmlns:a16="http://schemas.microsoft.com/office/drawing/2014/main" id="{2CB5132E-FA3A-FF0B-3DE7-714FF4DBF50C}"/>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sp>
        <p:nvSpPr>
          <p:cNvPr id="9" name="Flowchart: Alternate Process 8">
            <a:extLst>
              <a:ext uri="{FF2B5EF4-FFF2-40B4-BE49-F238E27FC236}">
                <a16:creationId xmlns:a16="http://schemas.microsoft.com/office/drawing/2014/main" id="{BB1B4AF4-E1A8-7F07-B89C-BEDFB1CA850B}"/>
              </a:ext>
            </a:extLst>
          </p:cNvPr>
          <p:cNvSpPr/>
          <p:nvPr/>
        </p:nvSpPr>
        <p:spPr>
          <a:xfrm>
            <a:off x="5164181" y="312008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14" name="Flowchart: Alternate Process 13">
            <a:extLst>
              <a:ext uri="{FF2B5EF4-FFF2-40B4-BE49-F238E27FC236}">
                <a16:creationId xmlns:a16="http://schemas.microsoft.com/office/drawing/2014/main" id="{9E6BD4B5-D598-640A-CFE6-DE485A3FF7AC}"/>
              </a:ext>
            </a:extLst>
          </p:cNvPr>
          <p:cNvSpPr/>
          <p:nvPr/>
        </p:nvSpPr>
        <p:spPr>
          <a:xfrm>
            <a:off x="3300546" y="43219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on the platform (U)</a:t>
            </a:r>
          </a:p>
        </p:txBody>
      </p:sp>
      <p:sp>
        <p:nvSpPr>
          <p:cNvPr id="15" name="Flowchart: Alternate Process 14">
            <a:extLst>
              <a:ext uri="{FF2B5EF4-FFF2-40B4-BE49-F238E27FC236}">
                <a16:creationId xmlns:a16="http://schemas.microsoft.com/office/drawing/2014/main" id="{776B2C63-5C39-C7CC-541F-D6AC953A3B61}"/>
              </a:ext>
            </a:extLst>
          </p:cNvPr>
          <p:cNvSpPr/>
          <p:nvPr/>
        </p:nvSpPr>
        <p:spPr>
          <a:xfrm>
            <a:off x="7027816" y="43219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outside of the platform (U)</a:t>
            </a:r>
          </a:p>
        </p:txBody>
      </p:sp>
      <p:grpSp>
        <p:nvGrpSpPr>
          <p:cNvPr id="3" name="Group 2">
            <a:extLst>
              <a:ext uri="{FF2B5EF4-FFF2-40B4-BE49-F238E27FC236}">
                <a16:creationId xmlns:a16="http://schemas.microsoft.com/office/drawing/2014/main" id="{5B51E745-FB50-8F34-B906-700BFEE00548}"/>
              </a:ext>
            </a:extLst>
          </p:cNvPr>
          <p:cNvGrpSpPr/>
          <p:nvPr/>
        </p:nvGrpSpPr>
        <p:grpSpPr>
          <a:xfrm>
            <a:off x="196379" y="2037457"/>
            <a:ext cx="540000" cy="540000"/>
            <a:chOff x="2692400" y="3233665"/>
            <a:chExt cx="1080000" cy="1080000"/>
          </a:xfrm>
        </p:grpSpPr>
        <p:sp>
          <p:nvSpPr>
            <p:cNvPr id="10" name="Oval 9">
              <a:extLst>
                <a:ext uri="{FF2B5EF4-FFF2-40B4-BE49-F238E27FC236}">
                  <a16:creationId xmlns:a16="http://schemas.microsoft.com/office/drawing/2014/main" id="{A33613AC-5B4E-A3C9-273B-FB5BA0E3F5B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User with solid fill">
              <a:extLst>
                <a:ext uri="{FF2B5EF4-FFF2-40B4-BE49-F238E27FC236}">
                  <a16:creationId xmlns:a16="http://schemas.microsoft.com/office/drawing/2014/main" id="{E7476F37-4AC8-441B-4304-831C8972128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0" name="Group 19">
            <a:extLst>
              <a:ext uri="{FF2B5EF4-FFF2-40B4-BE49-F238E27FC236}">
                <a16:creationId xmlns:a16="http://schemas.microsoft.com/office/drawing/2014/main" id="{D9ABE1B3-7B2D-134E-4B0C-73C83AC9C895}"/>
              </a:ext>
            </a:extLst>
          </p:cNvPr>
          <p:cNvGrpSpPr/>
          <p:nvPr/>
        </p:nvGrpSpPr>
        <p:grpSpPr>
          <a:xfrm>
            <a:off x="196379" y="3532847"/>
            <a:ext cx="540000" cy="540000"/>
            <a:chOff x="2692400" y="3233665"/>
            <a:chExt cx="1080000" cy="1080000"/>
          </a:xfrm>
        </p:grpSpPr>
        <p:sp>
          <p:nvSpPr>
            <p:cNvPr id="21" name="Oval 20">
              <a:extLst>
                <a:ext uri="{FF2B5EF4-FFF2-40B4-BE49-F238E27FC236}">
                  <a16:creationId xmlns:a16="http://schemas.microsoft.com/office/drawing/2014/main" id="{C077E02A-3F4B-36EC-BA9A-607A49CBB77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Glasses with solid fill">
              <a:extLst>
                <a:ext uri="{FF2B5EF4-FFF2-40B4-BE49-F238E27FC236}">
                  <a16:creationId xmlns:a16="http://schemas.microsoft.com/office/drawing/2014/main" id="{D8E701FD-FC9C-8B47-CB62-913931D5CBF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3" name="Group 22">
            <a:extLst>
              <a:ext uri="{FF2B5EF4-FFF2-40B4-BE49-F238E27FC236}">
                <a16:creationId xmlns:a16="http://schemas.microsoft.com/office/drawing/2014/main" id="{E3533453-FF51-068F-29EE-676DEAB66D60}"/>
              </a:ext>
            </a:extLst>
          </p:cNvPr>
          <p:cNvGrpSpPr/>
          <p:nvPr/>
        </p:nvGrpSpPr>
        <p:grpSpPr>
          <a:xfrm>
            <a:off x="196379" y="4280542"/>
            <a:ext cx="540000" cy="540000"/>
            <a:chOff x="2692400" y="3233665"/>
            <a:chExt cx="1080000" cy="1080000"/>
          </a:xfrm>
        </p:grpSpPr>
        <p:sp>
          <p:nvSpPr>
            <p:cNvPr id="24" name="Oval 23">
              <a:extLst>
                <a:ext uri="{FF2B5EF4-FFF2-40B4-BE49-F238E27FC236}">
                  <a16:creationId xmlns:a16="http://schemas.microsoft.com/office/drawing/2014/main" id="{994DFCF2-ED2E-BA2B-FFEC-D0BF22AABA8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ocument with solid fill">
              <a:extLst>
                <a:ext uri="{FF2B5EF4-FFF2-40B4-BE49-F238E27FC236}">
                  <a16:creationId xmlns:a16="http://schemas.microsoft.com/office/drawing/2014/main" id="{55D1E61A-CEE9-59FB-E754-E319D15457E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26" name="Group 25">
            <a:extLst>
              <a:ext uri="{FF2B5EF4-FFF2-40B4-BE49-F238E27FC236}">
                <a16:creationId xmlns:a16="http://schemas.microsoft.com/office/drawing/2014/main" id="{6818C86F-89EC-759F-5461-52210D41E43D}"/>
              </a:ext>
            </a:extLst>
          </p:cNvPr>
          <p:cNvGrpSpPr/>
          <p:nvPr/>
        </p:nvGrpSpPr>
        <p:grpSpPr>
          <a:xfrm>
            <a:off x="196379" y="2785152"/>
            <a:ext cx="540000" cy="540000"/>
            <a:chOff x="2692400" y="3233665"/>
            <a:chExt cx="1080000" cy="1080000"/>
          </a:xfrm>
        </p:grpSpPr>
        <p:sp>
          <p:nvSpPr>
            <p:cNvPr id="27" name="Oval 26">
              <a:extLst>
                <a:ext uri="{FF2B5EF4-FFF2-40B4-BE49-F238E27FC236}">
                  <a16:creationId xmlns:a16="http://schemas.microsoft.com/office/drawing/2014/main" id="{6DF1DC98-15E6-540E-B2E6-0D39DC06A23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Bullseye with solid fill">
              <a:extLst>
                <a:ext uri="{FF2B5EF4-FFF2-40B4-BE49-F238E27FC236}">
                  <a16:creationId xmlns:a16="http://schemas.microsoft.com/office/drawing/2014/main" id="{A2CBEEA5-D466-1FE4-CCE0-FE229F686EA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cxnSp>
        <p:nvCxnSpPr>
          <p:cNvPr id="30" name="Connector: Elbow 29">
            <a:extLst>
              <a:ext uri="{FF2B5EF4-FFF2-40B4-BE49-F238E27FC236}">
                <a16:creationId xmlns:a16="http://schemas.microsoft.com/office/drawing/2014/main" id="{CB771407-AFD6-4254-F248-420DD20E67BA}"/>
              </a:ext>
            </a:extLst>
          </p:cNvPr>
          <p:cNvCxnSpPr>
            <a:stCxn id="9" idx="2"/>
            <a:endCxn id="14" idx="0"/>
          </p:cNvCxnSpPr>
          <p:nvPr/>
        </p:nvCxnSpPr>
        <p:spPr>
          <a:xfrm rot="5400000">
            <a:off x="4917289" y="3143232"/>
            <a:ext cx="493786" cy="1863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AC2280E0-A881-F8EB-4003-E44B4D69B7CE}"/>
              </a:ext>
            </a:extLst>
          </p:cNvPr>
          <p:cNvCxnSpPr>
            <a:cxnSpLocks/>
            <a:stCxn id="9" idx="2"/>
            <a:endCxn id="15" idx="0"/>
          </p:cNvCxnSpPr>
          <p:nvPr/>
        </p:nvCxnSpPr>
        <p:spPr>
          <a:xfrm rot="16200000" flipH="1">
            <a:off x="6780923" y="3143231"/>
            <a:ext cx="493786" cy="186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6196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1572-1A94-F15A-1F76-2B508C64B8E3}"/>
              </a:ext>
            </a:extLst>
          </p:cNvPr>
          <p:cNvSpPr>
            <a:spLocks noGrp="1"/>
          </p:cNvSpPr>
          <p:nvPr>
            <p:ph type="title"/>
          </p:nvPr>
        </p:nvSpPr>
        <p:spPr/>
        <p:txBody>
          <a:bodyPr/>
          <a:lstStyle/>
          <a:p>
            <a:r>
              <a:rPr lang="en-US" dirty="0"/>
              <a:t>Goals</a:t>
            </a:r>
          </a:p>
        </p:txBody>
      </p:sp>
      <p:sp>
        <p:nvSpPr>
          <p:cNvPr id="4" name="Date Placeholder 3">
            <a:extLst>
              <a:ext uri="{FF2B5EF4-FFF2-40B4-BE49-F238E27FC236}">
                <a16:creationId xmlns:a16="http://schemas.microsoft.com/office/drawing/2014/main" id="{C8589F7B-482B-CCBD-6362-388A7FFCE253}"/>
              </a:ext>
            </a:extLst>
          </p:cNvPr>
          <p:cNvSpPr>
            <a:spLocks noGrp="1"/>
          </p:cNvSpPr>
          <p:nvPr>
            <p:ph type="dt" sz="half" idx="2"/>
          </p:nvPr>
        </p:nvSpPr>
        <p:spPr/>
        <p:txBody>
          <a:bodyPr/>
          <a:lstStyle/>
          <a:p>
            <a:fld id="{2802D718-6DE2-4AB8-8BEF-0BA3BF78C223}" type="datetime1">
              <a:rPr lang="en-US" smtClean="0"/>
              <a:t>1/22/2024</a:t>
            </a:fld>
            <a:endParaRPr lang="en-US"/>
          </a:p>
        </p:txBody>
      </p:sp>
      <p:sp>
        <p:nvSpPr>
          <p:cNvPr id="5" name="Slide Number Placeholder 4">
            <a:extLst>
              <a:ext uri="{FF2B5EF4-FFF2-40B4-BE49-F238E27FC236}">
                <a16:creationId xmlns:a16="http://schemas.microsoft.com/office/drawing/2014/main" id="{8C82AAB0-40F7-7AC6-38E1-9772E98D3FE6}"/>
              </a:ext>
            </a:extLst>
          </p:cNvPr>
          <p:cNvSpPr>
            <a:spLocks noGrp="1"/>
          </p:cNvSpPr>
          <p:nvPr>
            <p:ph type="sldNum" sz="quarter" idx="4"/>
          </p:nvPr>
        </p:nvSpPr>
        <p:spPr/>
        <p:txBody>
          <a:bodyPr/>
          <a:lstStyle/>
          <a:p>
            <a:fld id="{C46382A4-AB59-4CCC-9EC0-E60A0AF9AA08}" type="slidenum">
              <a:rPr lang="en-US" smtClean="0"/>
              <a:t>3</a:t>
            </a:fld>
            <a:endParaRPr lang="en-US"/>
          </a:p>
        </p:txBody>
      </p:sp>
      <p:grpSp>
        <p:nvGrpSpPr>
          <p:cNvPr id="9" name="Group 8">
            <a:extLst>
              <a:ext uri="{FF2B5EF4-FFF2-40B4-BE49-F238E27FC236}">
                <a16:creationId xmlns:a16="http://schemas.microsoft.com/office/drawing/2014/main" id="{AC1C383E-2D1D-7A2B-4FE7-0D5BEF6820EC}"/>
              </a:ext>
            </a:extLst>
          </p:cNvPr>
          <p:cNvGrpSpPr/>
          <p:nvPr/>
        </p:nvGrpSpPr>
        <p:grpSpPr>
          <a:xfrm>
            <a:off x="5556000" y="2349000"/>
            <a:ext cx="1080000" cy="1080000"/>
            <a:chOff x="2692400" y="3233665"/>
            <a:chExt cx="1080000" cy="1080000"/>
          </a:xfrm>
        </p:grpSpPr>
        <p:sp>
          <p:nvSpPr>
            <p:cNvPr id="6" name="Oval 5">
              <a:extLst>
                <a:ext uri="{FF2B5EF4-FFF2-40B4-BE49-F238E27FC236}">
                  <a16:creationId xmlns:a16="http://schemas.microsoft.com/office/drawing/2014/main" id="{34C3A7D6-E98D-C08C-C272-11538B9C1E1E}"/>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ipple with solid fill">
              <a:extLst>
                <a:ext uri="{FF2B5EF4-FFF2-40B4-BE49-F238E27FC236}">
                  <a16:creationId xmlns:a16="http://schemas.microsoft.com/office/drawing/2014/main" id="{61A4CEF2-03EF-8135-2561-EEC76FF9C87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0A42E9B-9D36-C979-FFD1-EDA83FEDA5C1}"/>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E8A2090F-B467-1D02-FFE2-E2A84C2FE4F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Atom with solid fill">
              <a:extLst>
                <a:ext uri="{FF2B5EF4-FFF2-40B4-BE49-F238E27FC236}">
                  <a16:creationId xmlns:a16="http://schemas.microsoft.com/office/drawing/2014/main" id="{06537E3E-6E92-A3C4-18BC-50F89405D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5B65E8DA-12F1-7B42-15CE-3D70D97BF82E}"/>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DF9C4211-CD9B-6AC8-F71F-920534174B8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rench with solid fill">
              <a:extLst>
                <a:ext uri="{FF2B5EF4-FFF2-40B4-BE49-F238E27FC236}">
                  <a16:creationId xmlns:a16="http://schemas.microsoft.com/office/drawing/2014/main" id="{948723CD-1475-AF5F-6109-847269B7618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7043F5E6-35DC-4521-79F7-50FB2DE26BE1}"/>
              </a:ext>
            </a:extLst>
          </p:cNvPr>
          <p:cNvSpPr txBox="1"/>
          <p:nvPr/>
        </p:nvSpPr>
        <p:spPr>
          <a:xfrm>
            <a:off x="1307080" y="3615440"/>
            <a:ext cx="2885440" cy="1200329"/>
          </a:xfrm>
          <a:prstGeom prst="rect">
            <a:avLst/>
          </a:prstGeom>
          <a:noFill/>
        </p:spPr>
        <p:txBody>
          <a:bodyPr wrap="square" rtlCol="0">
            <a:spAutoFit/>
          </a:bodyPr>
          <a:lstStyle/>
          <a:p>
            <a:pPr algn="ctr"/>
            <a:r>
              <a:rPr lang="en-US" sz="2400" dirty="0"/>
              <a:t>Understand the </a:t>
            </a:r>
            <a:r>
              <a:rPr lang="en-US" sz="2400" b="1" dirty="0"/>
              <a:t>fundamentals</a:t>
            </a:r>
            <a:r>
              <a:rPr lang="en-US" sz="2400" dirty="0"/>
              <a:t> and </a:t>
            </a:r>
            <a:r>
              <a:rPr lang="en-US" sz="2400" b="1" dirty="0"/>
              <a:t>definitions</a:t>
            </a:r>
          </a:p>
        </p:txBody>
      </p:sp>
      <p:sp>
        <p:nvSpPr>
          <p:cNvPr id="17" name="TextBox 16">
            <a:extLst>
              <a:ext uri="{FF2B5EF4-FFF2-40B4-BE49-F238E27FC236}">
                <a16:creationId xmlns:a16="http://schemas.microsoft.com/office/drawing/2014/main" id="{D6E1E0A7-E59F-A1FD-B3CF-7E90C32B5972}"/>
              </a:ext>
            </a:extLst>
          </p:cNvPr>
          <p:cNvSpPr txBox="1"/>
          <p:nvPr/>
        </p:nvSpPr>
        <p:spPr>
          <a:xfrm>
            <a:off x="4653280" y="3619085"/>
            <a:ext cx="2885440" cy="1569660"/>
          </a:xfrm>
          <a:prstGeom prst="rect">
            <a:avLst/>
          </a:prstGeom>
          <a:noFill/>
        </p:spPr>
        <p:txBody>
          <a:bodyPr wrap="square" rtlCol="0">
            <a:spAutoFit/>
          </a:bodyPr>
          <a:lstStyle/>
          <a:p>
            <a:pPr algn="ctr"/>
            <a:r>
              <a:rPr lang="en-US" sz="2400" dirty="0"/>
              <a:t>Understand the </a:t>
            </a:r>
            <a:r>
              <a:rPr lang="en-US" sz="2400" b="1" dirty="0"/>
              <a:t>impact</a:t>
            </a:r>
            <a:r>
              <a:rPr lang="en-US" sz="2400" dirty="0"/>
              <a:t> of requirements engineering</a:t>
            </a:r>
          </a:p>
        </p:txBody>
      </p:sp>
      <p:sp>
        <p:nvSpPr>
          <p:cNvPr id="18" name="TextBox 17">
            <a:extLst>
              <a:ext uri="{FF2B5EF4-FFF2-40B4-BE49-F238E27FC236}">
                <a16:creationId xmlns:a16="http://schemas.microsoft.com/office/drawing/2014/main" id="{79D23E05-D444-0F21-4635-3272EBD3F880}"/>
              </a:ext>
            </a:extLst>
          </p:cNvPr>
          <p:cNvSpPr txBox="1"/>
          <p:nvPr/>
        </p:nvSpPr>
        <p:spPr>
          <a:xfrm>
            <a:off x="7999480" y="3619085"/>
            <a:ext cx="2885440" cy="1200329"/>
          </a:xfrm>
          <a:prstGeom prst="rect">
            <a:avLst/>
          </a:prstGeom>
          <a:noFill/>
        </p:spPr>
        <p:txBody>
          <a:bodyPr wrap="square" rtlCol="0">
            <a:spAutoFit/>
          </a:bodyPr>
          <a:lstStyle/>
          <a:p>
            <a:pPr algn="ctr"/>
            <a:r>
              <a:rPr lang="en-US" sz="2400" dirty="0"/>
              <a:t>Apply </a:t>
            </a:r>
            <a:r>
              <a:rPr lang="en-US" sz="2400" b="1" dirty="0"/>
              <a:t>basic techniques </a:t>
            </a:r>
            <a:r>
              <a:rPr lang="en-US" sz="2400" dirty="0"/>
              <a:t>to specify requirements</a:t>
            </a:r>
          </a:p>
        </p:txBody>
      </p:sp>
    </p:spTree>
    <p:extLst>
      <p:ext uri="{BB962C8B-B14F-4D97-AF65-F5344CB8AC3E}">
        <p14:creationId xmlns:p14="http://schemas.microsoft.com/office/powerpoint/2010/main" val="3589899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381E-02D3-F949-530D-A0C7C1674E3E}"/>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36469FA0-C9FC-56A1-E174-E42CF6CA3488}"/>
              </a:ext>
            </a:extLst>
          </p:cNvPr>
          <p:cNvSpPr>
            <a:spLocks noGrp="1"/>
          </p:cNvSpPr>
          <p:nvPr>
            <p:ph idx="1"/>
          </p:nvPr>
        </p:nvSpPr>
        <p:spPr/>
        <p:txBody>
          <a:bodyPr/>
          <a:lstStyle/>
          <a:p>
            <a:pPr marL="0" lvl="0" indent="0" algn="l" rtl="0">
              <a:lnSpc>
                <a:spcPct val="90000"/>
              </a:lnSpc>
              <a:spcBef>
                <a:spcPts val="0"/>
              </a:spcBef>
              <a:spcAft>
                <a:spcPts val="0"/>
              </a:spcAft>
              <a:buClr>
                <a:schemeClr val="dk1"/>
              </a:buClr>
              <a:buSzPts val="2400"/>
              <a:buNone/>
            </a:pPr>
            <a:r>
              <a:rPr lang="en-US" b="0" i="0" u="none" strike="noStrike" dirty="0">
                <a:latin typeface="Calibri (Body)"/>
              </a:rPr>
              <a:t>A </a:t>
            </a:r>
            <a:r>
              <a:rPr lang="en-US" b="1" i="0" u="none" strike="noStrike" dirty="0">
                <a:latin typeface="Calibri (Body)"/>
              </a:rPr>
              <a:t>system vision </a:t>
            </a:r>
            <a:r>
              <a:rPr lang="en-US" b="0" i="0" u="none" dirty="0">
                <a:latin typeface="Calibri (Body)"/>
              </a:rPr>
              <a:t>is the transition point between the context specification and the requirements specification</a:t>
            </a:r>
            <a:r>
              <a:rPr lang="en-US" b="0" i="0" u="none" strike="noStrike" dirty="0">
                <a:latin typeface="Calibri (Body)"/>
              </a:rPr>
              <a:t>. </a:t>
            </a:r>
            <a:r>
              <a:rPr lang="en-US" dirty="0">
                <a:latin typeface="Calibri (Body)"/>
              </a:rPr>
              <a:t>Its main purpose is to</a:t>
            </a:r>
            <a:endParaRPr lang="en-US" b="0" i="0" u="none" strike="noStrike"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give a </a:t>
            </a:r>
            <a:r>
              <a:rPr lang="en-US" b="1" i="0" u="none" strike="noStrike" dirty="0">
                <a:latin typeface="Calibri (Body)"/>
                <a:ea typeface="Arial"/>
                <a:cs typeface="Arial"/>
                <a:sym typeface="Arial"/>
              </a:rPr>
              <a:t>comprehensive overview </a:t>
            </a:r>
            <a:r>
              <a:rPr lang="en-US" b="0" i="0" u="none" strike="noStrike" dirty="0">
                <a:latin typeface="Calibri (Body)"/>
                <a:ea typeface="Arial"/>
                <a:cs typeface="Arial"/>
                <a:sym typeface="Arial"/>
              </a:rPr>
              <a:t>of the most important </a:t>
            </a:r>
            <a:r>
              <a:rPr lang="en-US" b="0" i="1" u="none" strike="noStrike" dirty="0">
                <a:latin typeface="Calibri (Body)"/>
                <a:ea typeface="Arial"/>
                <a:cs typeface="Arial"/>
                <a:sym typeface="Arial"/>
              </a:rPr>
              <a:t>use cases</a:t>
            </a:r>
            <a:r>
              <a:rPr lang="en-US" b="0" i="0" u="none" strike="noStrike" dirty="0">
                <a:latin typeface="Calibri (Body)"/>
                <a:ea typeface="Arial"/>
                <a:cs typeface="Arial"/>
                <a:sym typeface="Arial"/>
              </a:rPr>
              <a:t> and </a:t>
            </a:r>
            <a:endParaRPr lang="en-US"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boundaries, thus it clearly defines the </a:t>
            </a:r>
            <a:r>
              <a:rPr lang="en-US" b="1" i="0" u="none" strike="noStrike" dirty="0">
                <a:latin typeface="Calibri (Body)"/>
                <a:ea typeface="Arial"/>
                <a:cs typeface="Arial"/>
                <a:sym typeface="Arial"/>
              </a:rPr>
              <a:t>scope of the system</a:t>
            </a:r>
            <a:r>
              <a:rPr lang="en-US" b="0" i="0" u="none" strike="noStrike" dirty="0">
                <a:latin typeface="Calibri (Body)"/>
                <a:ea typeface="Arial"/>
                <a:cs typeface="Arial"/>
                <a:sym typeface="Arial"/>
              </a:rPr>
              <a:t>. It clearly distinguishes which parts belong to the system and which parts are external.</a:t>
            </a:r>
            <a:endParaRPr lang="en-US" dirty="0">
              <a:latin typeface="Calibri (Body)"/>
            </a:endParaRPr>
          </a:p>
        </p:txBody>
      </p:sp>
      <p:sp>
        <p:nvSpPr>
          <p:cNvPr id="4" name="Date Placeholder 3">
            <a:extLst>
              <a:ext uri="{FF2B5EF4-FFF2-40B4-BE49-F238E27FC236}">
                <a16:creationId xmlns:a16="http://schemas.microsoft.com/office/drawing/2014/main" id="{90D4B619-7F9F-145B-AE70-5D3AC7AADDF5}"/>
              </a:ext>
            </a:extLst>
          </p:cNvPr>
          <p:cNvSpPr>
            <a:spLocks noGrp="1"/>
          </p:cNvSpPr>
          <p:nvPr>
            <p:ph type="dt" sz="half" idx="2"/>
          </p:nvPr>
        </p:nvSpPr>
        <p:spPr/>
        <p:txBody>
          <a:bodyPr/>
          <a:lstStyle/>
          <a:p>
            <a:fld id="{B57DC635-5142-4F9E-9DA2-85BB90320592}" type="datetime1">
              <a:rPr lang="en-US" smtClean="0"/>
              <a:t>1/22/2024</a:t>
            </a:fld>
            <a:endParaRPr lang="en-US"/>
          </a:p>
        </p:txBody>
      </p:sp>
      <p:sp>
        <p:nvSpPr>
          <p:cNvPr id="5" name="Slide Number Placeholder 4">
            <a:extLst>
              <a:ext uri="{FF2B5EF4-FFF2-40B4-BE49-F238E27FC236}">
                <a16:creationId xmlns:a16="http://schemas.microsoft.com/office/drawing/2014/main" id="{C9890F3F-ECD2-B289-89A3-076C153E7833}"/>
              </a:ext>
            </a:extLst>
          </p:cNvPr>
          <p:cNvSpPr>
            <a:spLocks noGrp="1"/>
          </p:cNvSpPr>
          <p:nvPr>
            <p:ph type="sldNum" sz="quarter" idx="4"/>
          </p:nvPr>
        </p:nvSpPr>
        <p:spPr/>
        <p:txBody>
          <a:bodyPr/>
          <a:lstStyle/>
          <a:p>
            <a:fld id="{C46382A4-AB59-4CCC-9EC0-E60A0AF9AA08}" type="slidenum">
              <a:rPr lang="en-US" smtClean="0"/>
              <a:t>30</a:t>
            </a:fld>
            <a:endParaRPr lang="en-US"/>
          </a:p>
        </p:txBody>
      </p:sp>
      <p:grpSp>
        <p:nvGrpSpPr>
          <p:cNvPr id="6" name="Group 5">
            <a:extLst>
              <a:ext uri="{FF2B5EF4-FFF2-40B4-BE49-F238E27FC236}">
                <a16:creationId xmlns:a16="http://schemas.microsoft.com/office/drawing/2014/main" id="{F94F26EE-40D6-B660-A3A2-49A9BE5C72AA}"/>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ADB7C97A-4FB9-4F4C-5F16-5A0552C8826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3209F924-465D-C715-19F4-7DC0E611E51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9E11A249-DD3A-DF86-1A44-5F75E4B060DE}"/>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91BBC6CE-72DD-68C6-A429-70EE660F486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6F711B04-09CA-C9FC-961C-2DD3A5D1CA9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597A154F-5C4B-B7C2-E436-0575A35DF21C}"/>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E84D701C-BFF6-D7A3-8D23-096D3A4D7A37}"/>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4DBCC2B1-B9AB-84CB-053F-30FE8F21AF1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1E4D3653-565D-5BF7-69E8-06D73CFD97F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DD5D3157-C7D2-C3F3-4AA8-5E27432F8F6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BBD47EA7-0562-18EE-687B-E7663E2DA7E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440385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6ADC-4456-76B7-EBEC-B4A4E8F8914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63801336-5372-E7EA-D372-EF7F44628E76}"/>
              </a:ext>
            </a:extLst>
          </p:cNvPr>
          <p:cNvSpPr>
            <a:spLocks noGrp="1"/>
          </p:cNvSpPr>
          <p:nvPr>
            <p:ph idx="1"/>
          </p:nvPr>
        </p:nvSpPr>
        <p:spPr/>
        <p:txBody>
          <a:bodyPr>
            <a:normAutofit/>
          </a:bodyPr>
          <a:lstStyle/>
          <a:p>
            <a:r>
              <a:rPr lang="en-US" dirty="0">
                <a:latin typeface="Calibri (Body)"/>
              </a:rPr>
              <a:t>Use Case Diagram procedure: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Elicit </a:t>
            </a:r>
            <a:r>
              <a:rPr lang="en-US" b="1" dirty="0">
                <a:latin typeface="Calibri (Body)"/>
              </a:rPr>
              <a:t>concrete functionality </a:t>
            </a:r>
            <a:r>
              <a:rPr lang="en-US" dirty="0">
                <a:latin typeface="Calibri (Body)"/>
              </a:rPr>
              <a:t>necessary to enable the goal.</a:t>
            </a:r>
          </a:p>
          <a:p>
            <a:pPr marL="457200" lvl="0" indent="-457200" algn="l" rtl="0">
              <a:lnSpc>
                <a:spcPct val="90000"/>
              </a:lnSpc>
              <a:spcBef>
                <a:spcPts val="1000"/>
              </a:spcBef>
              <a:spcAft>
                <a:spcPts val="0"/>
              </a:spcAft>
              <a:buClr>
                <a:schemeClr val="dk1"/>
              </a:buClr>
              <a:buSzPts val="2400"/>
              <a:buFont typeface="Calibri"/>
              <a:buAutoNum type="arabicPeriod"/>
            </a:pPr>
            <a:r>
              <a:rPr lang="en-US" b="1" dirty="0">
                <a:latin typeface="Calibri (Body)"/>
              </a:rPr>
              <a:t>Connect it to stakeholders </a:t>
            </a:r>
            <a:r>
              <a:rPr lang="en-US" dirty="0">
                <a:latin typeface="Calibri (Body)"/>
              </a:rPr>
              <a:t>that are involved with that use case.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Determine, whether the use case is </a:t>
            </a:r>
            <a:r>
              <a:rPr lang="en-US" b="1" dirty="0">
                <a:latin typeface="Calibri (Body)"/>
              </a:rPr>
              <a:t>part of the system or external.</a:t>
            </a:r>
            <a:endParaRPr lang="en-US" dirty="0">
              <a:latin typeface="Calibri (Body)"/>
            </a:endParaRPr>
          </a:p>
        </p:txBody>
      </p:sp>
      <p:sp>
        <p:nvSpPr>
          <p:cNvPr id="4" name="Date Placeholder 3">
            <a:extLst>
              <a:ext uri="{FF2B5EF4-FFF2-40B4-BE49-F238E27FC236}">
                <a16:creationId xmlns:a16="http://schemas.microsoft.com/office/drawing/2014/main" id="{57BEBA49-FE39-2D86-8DAA-4D0254A7D0FC}"/>
              </a:ext>
            </a:extLst>
          </p:cNvPr>
          <p:cNvSpPr>
            <a:spLocks noGrp="1"/>
          </p:cNvSpPr>
          <p:nvPr>
            <p:ph type="dt" sz="half" idx="2"/>
          </p:nvPr>
        </p:nvSpPr>
        <p:spPr/>
        <p:txBody>
          <a:bodyPr/>
          <a:lstStyle/>
          <a:p>
            <a:fld id="{B33610E4-2961-45C7-A776-E07BB3ED3887}" type="datetime1">
              <a:rPr lang="en-US" smtClean="0"/>
              <a:t>1/22/2024</a:t>
            </a:fld>
            <a:endParaRPr lang="en-US"/>
          </a:p>
        </p:txBody>
      </p:sp>
      <p:sp>
        <p:nvSpPr>
          <p:cNvPr id="5" name="Slide Number Placeholder 4">
            <a:extLst>
              <a:ext uri="{FF2B5EF4-FFF2-40B4-BE49-F238E27FC236}">
                <a16:creationId xmlns:a16="http://schemas.microsoft.com/office/drawing/2014/main" id="{7252DCE5-A9A9-D958-AC27-1B1606F56E86}"/>
              </a:ext>
            </a:extLst>
          </p:cNvPr>
          <p:cNvSpPr>
            <a:spLocks noGrp="1"/>
          </p:cNvSpPr>
          <p:nvPr>
            <p:ph type="sldNum" sz="quarter" idx="4"/>
          </p:nvPr>
        </p:nvSpPr>
        <p:spPr/>
        <p:txBody>
          <a:bodyPr/>
          <a:lstStyle/>
          <a:p>
            <a:fld id="{C46382A4-AB59-4CCC-9EC0-E60A0AF9AA08}" type="slidenum">
              <a:rPr lang="en-US" smtClean="0"/>
              <a:t>31</a:t>
            </a:fld>
            <a:endParaRPr lang="en-US"/>
          </a:p>
        </p:txBody>
      </p:sp>
      <p:grpSp>
        <p:nvGrpSpPr>
          <p:cNvPr id="6" name="Group 5">
            <a:extLst>
              <a:ext uri="{FF2B5EF4-FFF2-40B4-BE49-F238E27FC236}">
                <a16:creationId xmlns:a16="http://schemas.microsoft.com/office/drawing/2014/main" id="{DFD68A5F-43BF-350C-462F-990ED7F18E49}"/>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344A0C72-C348-9C72-0E6E-8A744AE2E028}"/>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C9DA5905-379E-9D89-6CB4-03855D044399}"/>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E3773A9F-E152-C22B-8534-F814F0CD7FB4}"/>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81BCAB86-BB59-5149-E067-BD8BC78675B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B07D12E5-723A-E248-6160-385201AF216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52A2DFE7-4C40-022B-3DFF-2C2ED320647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C7EA4B88-16C1-6B46-8EF4-A8A303997D56}"/>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904C7F2A-095A-6087-EFF8-2859AD4F7E1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EE15560D-C96A-AC4B-F549-ECC53689BDE6}"/>
              </a:ext>
            </a:extLst>
          </p:cNvPr>
          <p:cNvGrpSpPr/>
          <p:nvPr/>
        </p:nvGrpSpPr>
        <p:grpSpPr>
          <a:xfrm>
            <a:off x="196379" y="3532847"/>
            <a:ext cx="540000" cy="540000"/>
            <a:chOff x="2692400" y="3233665"/>
            <a:chExt cx="1080000" cy="1080000"/>
          </a:xfrm>
        </p:grpSpPr>
        <p:sp>
          <p:nvSpPr>
            <p:cNvPr id="19" name="Oval 18">
              <a:extLst>
                <a:ext uri="{FF2B5EF4-FFF2-40B4-BE49-F238E27FC236}">
                  <a16:creationId xmlns:a16="http://schemas.microsoft.com/office/drawing/2014/main" id="{BFB4471A-70B6-C660-60F9-55E6A455BFCB}"/>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Glasses with solid fill">
              <a:extLst>
                <a:ext uri="{FF2B5EF4-FFF2-40B4-BE49-F238E27FC236}">
                  <a16:creationId xmlns:a16="http://schemas.microsoft.com/office/drawing/2014/main" id="{EA3ECAB2-AD5E-3F7E-AF19-ADBADB8A649E}"/>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29611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6ADC-4456-76B7-EBEC-B4A4E8F8914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63801336-5372-E7EA-D372-EF7F44628E76}"/>
              </a:ext>
            </a:extLst>
          </p:cNvPr>
          <p:cNvSpPr>
            <a:spLocks noGrp="1"/>
          </p:cNvSpPr>
          <p:nvPr>
            <p:ph idx="1"/>
          </p:nvPr>
        </p:nvSpPr>
        <p:spPr>
          <a:xfrm>
            <a:off x="838200" y="2382715"/>
            <a:ext cx="8935995" cy="569767"/>
          </a:xfrm>
        </p:spPr>
        <p:txBody>
          <a:bodyPr>
            <a:normAutofit/>
          </a:bodyPr>
          <a:lstStyle/>
          <a:p>
            <a:r>
              <a:rPr lang="sv-SE" sz="2400" b="1" dirty="0">
                <a:latin typeface="Calibri (Body)"/>
              </a:rPr>
              <a:t>Step 1</a:t>
            </a:r>
            <a:r>
              <a:rPr lang="sv-SE" sz="2400" dirty="0">
                <a:latin typeface="Calibri (Body)"/>
              </a:rPr>
              <a:t>: </a:t>
            </a:r>
            <a:r>
              <a:rPr lang="en-US" sz="2400" dirty="0">
                <a:latin typeface="Calibri (Body)"/>
              </a:rPr>
              <a:t>Elicit concrete functionality necessary to enable the goal.</a:t>
            </a:r>
          </a:p>
        </p:txBody>
      </p:sp>
      <p:sp>
        <p:nvSpPr>
          <p:cNvPr id="4" name="Date Placeholder 3">
            <a:extLst>
              <a:ext uri="{FF2B5EF4-FFF2-40B4-BE49-F238E27FC236}">
                <a16:creationId xmlns:a16="http://schemas.microsoft.com/office/drawing/2014/main" id="{57289CCB-DD3F-084E-D13E-FC8D7697DE9D}"/>
              </a:ext>
            </a:extLst>
          </p:cNvPr>
          <p:cNvSpPr>
            <a:spLocks noGrp="1"/>
          </p:cNvSpPr>
          <p:nvPr>
            <p:ph type="dt" sz="half" idx="2"/>
          </p:nvPr>
        </p:nvSpPr>
        <p:spPr/>
        <p:txBody>
          <a:bodyPr/>
          <a:lstStyle/>
          <a:p>
            <a:fld id="{4A55C532-E8C5-478E-8913-6D8C04653C64}" type="datetime1">
              <a:rPr lang="en-US" smtClean="0"/>
              <a:t>1/22/2024</a:t>
            </a:fld>
            <a:endParaRPr lang="en-US"/>
          </a:p>
        </p:txBody>
      </p:sp>
      <p:sp>
        <p:nvSpPr>
          <p:cNvPr id="5" name="Slide Number Placeholder 4">
            <a:extLst>
              <a:ext uri="{FF2B5EF4-FFF2-40B4-BE49-F238E27FC236}">
                <a16:creationId xmlns:a16="http://schemas.microsoft.com/office/drawing/2014/main" id="{7D875268-72E3-27C6-33F7-B18C28BF1B58}"/>
              </a:ext>
            </a:extLst>
          </p:cNvPr>
          <p:cNvSpPr>
            <a:spLocks noGrp="1"/>
          </p:cNvSpPr>
          <p:nvPr>
            <p:ph type="sldNum" sz="quarter" idx="4"/>
          </p:nvPr>
        </p:nvSpPr>
        <p:spPr/>
        <p:txBody>
          <a:bodyPr/>
          <a:lstStyle/>
          <a:p>
            <a:fld id="{C46382A4-AB59-4CCC-9EC0-E60A0AF9AA08}" type="slidenum">
              <a:rPr lang="en-US" smtClean="0"/>
              <a:t>32</a:t>
            </a:fld>
            <a:endParaRPr lang="en-US"/>
          </a:p>
        </p:txBody>
      </p:sp>
      <p:sp>
        <p:nvSpPr>
          <p:cNvPr id="10" name="Oval 9">
            <a:extLst>
              <a:ext uri="{FF2B5EF4-FFF2-40B4-BE49-F238E27FC236}">
                <a16:creationId xmlns:a16="http://schemas.microsoft.com/office/drawing/2014/main" id="{AD1C2736-66CD-90D1-5E12-76DBFC5FE2F1}"/>
              </a:ext>
            </a:extLst>
          </p:cNvPr>
          <p:cNvSpPr/>
          <p:nvPr/>
        </p:nvSpPr>
        <p:spPr>
          <a:xfrm>
            <a:off x="6525821" y="360370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17" name="Oval 16">
            <a:extLst>
              <a:ext uri="{FF2B5EF4-FFF2-40B4-BE49-F238E27FC236}">
                <a16:creationId xmlns:a16="http://schemas.microsoft.com/office/drawing/2014/main" id="{CC8C832C-064D-1AEB-7C7E-A7DE578AE903}"/>
              </a:ext>
            </a:extLst>
          </p:cNvPr>
          <p:cNvSpPr/>
          <p:nvPr/>
        </p:nvSpPr>
        <p:spPr>
          <a:xfrm>
            <a:off x="8718957" y="421707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grpSp>
        <p:nvGrpSpPr>
          <p:cNvPr id="9" name="Group 8">
            <a:extLst>
              <a:ext uri="{FF2B5EF4-FFF2-40B4-BE49-F238E27FC236}">
                <a16:creationId xmlns:a16="http://schemas.microsoft.com/office/drawing/2014/main" id="{7C81BF6D-A031-88FB-DDD4-1DAAB63CBA55}"/>
              </a:ext>
            </a:extLst>
          </p:cNvPr>
          <p:cNvGrpSpPr/>
          <p:nvPr/>
        </p:nvGrpSpPr>
        <p:grpSpPr>
          <a:xfrm>
            <a:off x="196379" y="2037457"/>
            <a:ext cx="540000" cy="540000"/>
            <a:chOff x="2692400" y="3233665"/>
            <a:chExt cx="1080000" cy="1080000"/>
          </a:xfrm>
        </p:grpSpPr>
        <p:sp>
          <p:nvSpPr>
            <p:cNvPr id="12" name="Oval 11">
              <a:extLst>
                <a:ext uri="{FF2B5EF4-FFF2-40B4-BE49-F238E27FC236}">
                  <a16:creationId xmlns:a16="http://schemas.microsoft.com/office/drawing/2014/main" id="{C3FA7ADA-2281-6FB3-616A-EFEC7ED1FBC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User with solid fill">
              <a:extLst>
                <a:ext uri="{FF2B5EF4-FFF2-40B4-BE49-F238E27FC236}">
                  <a16:creationId xmlns:a16="http://schemas.microsoft.com/office/drawing/2014/main" id="{98C87F0D-FE56-1CCA-12E1-F3FDCF46B49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35BAA664-976C-5F86-6CAA-793DEC1220E1}"/>
              </a:ext>
            </a:extLst>
          </p:cNvPr>
          <p:cNvGrpSpPr/>
          <p:nvPr/>
        </p:nvGrpSpPr>
        <p:grpSpPr>
          <a:xfrm>
            <a:off x="196379" y="2785152"/>
            <a:ext cx="540000" cy="540000"/>
            <a:chOff x="2692400" y="3233665"/>
            <a:chExt cx="1080000" cy="1080000"/>
          </a:xfrm>
        </p:grpSpPr>
        <p:sp>
          <p:nvSpPr>
            <p:cNvPr id="18" name="Oval 17">
              <a:extLst>
                <a:ext uri="{FF2B5EF4-FFF2-40B4-BE49-F238E27FC236}">
                  <a16:creationId xmlns:a16="http://schemas.microsoft.com/office/drawing/2014/main" id="{CFF379AC-DD34-6AEE-E48C-8593DA37B4E6}"/>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Bullseye with solid fill">
              <a:extLst>
                <a:ext uri="{FF2B5EF4-FFF2-40B4-BE49-F238E27FC236}">
                  <a16:creationId xmlns:a16="http://schemas.microsoft.com/office/drawing/2014/main" id="{6E9DF196-B541-D798-974F-DBF7C764344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7FAEC05B-9C26-3B3B-5111-8BD2BCE61227}"/>
              </a:ext>
            </a:extLst>
          </p:cNvPr>
          <p:cNvGrpSpPr/>
          <p:nvPr/>
        </p:nvGrpSpPr>
        <p:grpSpPr>
          <a:xfrm>
            <a:off x="196379" y="4280542"/>
            <a:ext cx="540000" cy="540000"/>
            <a:chOff x="2692400" y="3233665"/>
            <a:chExt cx="1080000" cy="1080000"/>
          </a:xfrm>
        </p:grpSpPr>
        <p:sp>
          <p:nvSpPr>
            <p:cNvPr id="25" name="Oval 24">
              <a:extLst>
                <a:ext uri="{FF2B5EF4-FFF2-40B4-BE49-F238E27FC236}">
                  <a16:creationId xmlns:a16="http://schemas.microsoft.com/office/drawing/2014/main" id="{9E0FEF3E-14E2-7D0E-DD95-777510170FF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cument with solid fill">
              <a:extLst>
                <a:ext uri="{FF2B5EF4-FFF2-40B4-BE49-F238E27FC236}">
                  <a16:creationId xmlns:a16="http://schemas.microsoft.com/office/drawing/2014/main" id="{3E28C51A-A723-FD7A-8A22-BF04ABBD9A0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sp>
        <p:nvSpPr>
          <p:cNvPr id="27" name="Rectangle 26">
            <a:extLst>
              <a:ext uri="{FF2B5EF4-FFF2-40B4-BE49-F238E27FC236}">
                <a16:creationId xmlns:a16="http://schemas.microsoft.com/office/drawing/2014/main" id="{8AF513A2-412F-F78E-AF85-2BAE90BDC128}"/>
              </a:ext>
            </a:extLst>
          </p:cNvPr>
          <p:cNvSpPr/>
          <p:nvPr/>
        </p:nvSpPr>
        <p:spPr>
          <a:xfrm>
            <a:off x="890949" y="2796650"/>
            <a:ext cx="5104737"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28" name="Rectangle 27">
            <a:extLst>
              <a:ext uri="{FF2B5EF4-FFF2-40B4-BE49-F238E27FC236}">
                <a16:creationId xmlns:a16="http://schemas.microsoft.com/office/drawing/2014/main" id="{6DF0A364-24B1-153A-3537-1F4D2D7F3103}"/>
              </a:ext>
            </a:extLst>
          </p:cNvPr>
          <p:cNvSpPr/>
          <p:nvPr/>
        </p:nvSpPr>
        <p:spPr>
          <a:xfrm>
            <a:off x="6196316" y="2785152"/>
            <a:ext cx="5104735"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29" name="Flowchart: Alternate Process 28">
            <a:extLst>
              <a:ext uri="{FF2B5EF4-FFF2-40B4-BE49-F238E27FC236}">
                <a16:creationId xmlns:a16="http://schemas.microsoft.com/office/drawing/2014/main" id="{F8CFD9CD-FE77-E893-7100-D601E1811200}"/>
              </a:ext>
            </a:extLst>
          </p:cNvPr>
          <p:cNvSpPr/>
          <p:nvPr/>
        </p:nvSpPr>
        <p:spPr>
          <a:xfrm>
            <a:off x="2511499" y="4489564"/>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Receive merit on the platform</a:t>
            </a:r>
          </a:p>
        </p:txBody>
      </p:sp>
      <p:sp>
        <p:nvSpPr>
          <p:cNvPr id="30" name="Oval 29">
            <a:extLst>
              <a:ext uri="{FF2B5EF4-FFF2-40B4-BE49-F238E27FC236}">
                <a16:creationId xmlns:a16="http://schemas.microsoft.com/office/drawing/2014/main" id="{417723A1-B864-C3D0-2D40-E9B8A925F962}"/>
              </a:ext>
            </a:extLst>
          </p:cNvPr>
          <p:cNvSpPr/>
          <p:nvPr/>
        </p:nvSpPr>
        <p:spPr>
          <a:xfrm>
            <a:off x="6466170" y="478862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31" name="Oval 30">
            <a:extLst>
              <a:ext uri="{FF2B5EF4-FFF2-40B4-BE49-F238E27FC236}">
                <a16:creationId xmlns:a16="http://schemas.microsoft.com/office/drawing/2014/main" id="{566C70B3-DAE4-9124-1D65-FB46FF00397C}"/>
              </a:ext>
            </a:extLst>
          </p:cNvPr>
          <p:cNvSpPr/>
          <p:nvPr/>
        </p:nvSpPr>
        <p:spPr>
          <a:xfrm>
            <a:off x="8718957" y="5356938"/>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33" name="Straight Arrow Connector 32">
            <a:extLst>
              <a:ext uri="{FF2B5EF4-FFF2-40B4-BE49-F238E27FC236}">
                <a16:creationId xmlns:a16="http://schemas.microsoft.com/office/drawing/2014/main" id="{5117EAD9-95A2-F8C6-09B6-FB050ED12020}"/>
              </a:ext>
            </a:extLst>
          </p:cNvPr>
          <p:cNvCxnSpPr>
            <a:stCxn id="29" idx="3"/>
          </p:cNvCxnSpPr>
          <p:nvPr/>
        </p:nvCxnSpPr>
        <p:spPr>
          <a:xfrm>
            <a:off x="4375134" y="4843599"/>
            <a:ext cx="1720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98F1F12-5651-B2B7-CB2C-86F389437989}"/>
              </a:ext>
            </a:extLst>
          </p:cNvPr>
          <p:cNvGrpSpPr/>
          <p:nvPr/>
        </p:nvGrpSpPr>
        <p:grpSpPr>
          <a:xfrm>
            <a:off x="196379" y="3532847"/>
            <a:ext cx="540000" cy="540000"/>
            <a:chOff x="2692400" y="3233665"/>
            <a:chExt cx="1080000" cy="1080000"/>
          </a:xfrm>
        </p:grpSpPr>
        <p:sp>
          <p:nvSpPr>
            <p:cNvPr id="7" name="Oval 6">
              <a:extLst>
                <a:ext uri="{FF2B5EF4-FFF2-40B4-BE49-F238E27FC236}">
                  <a16:creationId xmlns:a16="http://schemas.microsoft.com/office/drawing/2014/main" id="{7D895FE7-6217-F622-CEDB-B2F8388EE23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lasses with solid fill">
              <a:extLst>
                <a:ext uri="{FF2B5EF4-FFF2-40B4-BE49-F238E27FC236}">
                  <a16:creationId xmlns:a16="http://schemas.microsoft.com/office/drawing/2014/main" id="{ACEF1C8C-9375-E6F6-BB06-F91AB65ECD7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257609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F1AF8-5270-4F6D-C304-EA1881B2E162}"/>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34F0BB2C-33E9-67F1-425F-A68F96E0FBA3}"/>
              </a:ext>
            </a:extLst>
          </p:cNvPr>
          <p:cNvSpPr>
            <a:spLocks noGrp="1"/>
          </p:cNvSpPr>
          <p:nvPr>
            <p:ph idx="1"/>
          </p:nvPr>
        </p:nvSpPr>
        <p:spPr>
          <a:xfrm>
            <a:off x="838200" y="2382715"/>
            <a:ext cx="8935995" cy="999515"/>
          </a:xfrm>
        </p:spPr>
        <p:txBody>
          <a:bodyPr/>
          <a:lstStyle/>
          <a:p>
            <a:r>
              <a:rPr lang="en-US" b="1" dirty="0">
                <a:latin typeface="Calibri (Body)"/>
              </a:rPr>
              <a:t>Step 2</a:t>
            </a:r>
            <a:r>
              <a:rPr lang="en-US" dirty="0">
                <a:latin typeface="Calibri (Body)"/>
              </a:rPr>
              <a:t>: Connect it to stakeholders that are involved with that use case.</a:t>
            </a:r>
          </a:p>
        </p:txBody>
      </p:sp>
      <p:sp>
        <p:nvSpPr>
          <p:cNvPr id="4" name="Date Placeholder 3">
            <a:extLst>
              <a:ext uri="{FF2B5EF4-FFF2-40B4-BE49-F238E27FC236}">
                <a16:creationId xmlns:a16="http://schemas.microsoft.com/office/drawing/2014/main" id="{A2225379-3D21-1AF3-7B10-22B0CCD04BFB}"/>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13AA923D-015C-2103-7B32-1F417C511BE0}"/>
              </a:ext>
            </a:extLst>
          </p:cNvPr>
          <p:cNvSpPr>
            <a:spLocks noGrp="1"/>
          </p:cNvSpPr>
          <p:nvPr>
            <p:ph type="sldNum" sz="quarter" idx="4"/>
          </p:nvPr>
        </p:nvSpPr>
        <p:spPr/>
        <p:txBody>
          <a:bodyPr/>
          <a:lstStyle/>
          <a:p>
            <a:fld id="{C46382A4-AB59-4CCC-9EC0-E60A0AF9AA08}" type="slidenum">
              <a:rPr lang="en-US" smtClean="0"/>
              <a:t>33</a:t>
            </a:fld>
            <a:endParaRPr lang="en-US"/>
          </a:p>
        </p:txBody>
      </p:sp>
      <p:grpSp>
        <p:nvGrpSpPr>
          <p:cNvPr id="9" name="Group 8">
            <a:extLst>
              <a:ext uri="{FF2B5EF4-FFF2-40B4-BE49-F238E27FC236}">
                <a16:creationId xmlns:a16="http://schemas.microsoft.com/office/drawing/2014/main" id="{0EF240DD-CDC5-DE02-8F9A-9D78E416A4B2}"/>
              </a:ext>
            </a:extLst>
          </p:cNvPr>
          <p:cNvGrpSpPr/>
          <p:nvPr/>
        </p:nvGrpSpPr>
        <p:grpSpPr>
          <a:xfrm>
            <a:off x="9133831" y="2934359"/>
            <a:ext cx="1968137" cy="1196975"/>
            <a:chOff x="3864927" y="3672621"/>
            <a:chExt cx="1968137" cy="1196975"/>
          </a:xfrm>
        </p:grpSpPr>
        <p:pic>
          <p:nvPicPr>
            <p:cNvPr id="10" name="Graphic 9" descr="User with solid fill">
              <a:extLst>
                <a:ext uri="{FF2B5EF4-FFF2-40B4-BE49-F238E27FC236}">
                  <a16:creationId xmlns:a16="http://schemas.microsoft.com/office/drawing/2014/main" id="{B64381BF-CBD2-315E-600C-6207FC0220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1" name="TextBox 10">
              <a:extLst>
                <a:ext uri="{FF2B5EF4-FFF2-40B4-BE49-F238E27FC236}">
                  <a16:creationId xmlns:a16="http://schemas.microsoft.com/office/drawing/2014/main" id="{5BEEC06E-4235-A91C-F01D-33F3B7C095CD}"/>
                </a:ext>
              </a:extLst>
            </p:cNvPr>
            <p:cNvSpPr txBox="1"/>
            <p:nvPr/>
          </p:nvSpPr>
          <p:spPr>
            <a:xfrm>
              <a:off x="3864927" y="4500264"/>
              <a:ext cx="1968137" cy="369332"/>
            </a:xfrm>
            <a:prstGeom prst="rect">
              <a:avLst/>
            </a:prstGeom>
            <a:noFill/>
          </p:spPr>
          <p:txBody>
            <a:bodyPr wrap="square" rtlCol="0">
              <a:spAutoFit/>
            </a:bodyPr>
            <a:lstStyle/>
            <a:p>
              <a:pPr algn="ctr"/>
              <a:r>
                <a:rPr lang="en-US"/>
                <a:t>Problem-submitter</a:t>
              </a:r>
            </a:p>
          </p:txBody>
        </p:sp>
      </p:grpSp>
      <p:grpSp>
        <p:nvGrpSpPr>
          <p:cNvPr id="12" name="Group 11">
            <a:extLst>
              <a:ext uri="{FF2B5EF4-FFF2-40B4-BE49-F238E27FC236}">
                <a16:creationId xmlns:a16="http://schemas.microsoft.com/office/drawing/2014/main" id="{F0E0D64F-2E06-BFEA-CE0D-35C2AC109323}"/>
              </a:ext>
            </a:extLst>
          </p:cNvPr>
          <p:cNvGrpSpPr/>
          <p:nvPr/>
        </p:nvGrpSpPr>
        <p:grpSpPr>
          <a:xfrm>
            <a:off x="1525075" y="4189413"/>
            <a:ext cx="1968137" cy="1196975"/>
            <a:chOff x="3908532" y="3672621"/>
            <a:chExt cx="1968137" cy="1196975"/>
          </a:xfrm>
        </p:grpSpPr>
        <p:pic>
          <p:nvPicPr>
            <p:cNvPr id="13" name="Graphic 12" descr="User with solid fill">
              <a:extLst>
                <a:ext uri="{FF2B5EF4-FFF2-40B4-BE49-F238E27FC236}">
                  <a16:creationId xmlns:a16="http://schemas.microsoft.com/office/drawing/2014/main" id="{9800460A-E141-5BC4-2217-ADDF7E9EF0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4" name="TextBox 13">
              <a:extLst>
                <a:ext uri="{FF2B5EF4-FFF2-40B4-BE49-F238E27FC236}">
                  <a16:creationId xmlns:a16="http://schemas.microsoft.com/office/drawing/2014/main" id="{B7E36874-B75E-5F95-4B86-B753D7E00047}"/>
                </a:ext>
              </a:extLst>
            </p:cNvPr>
            <p:cNvSpPr txBox="1"/>
            <p:nvPr/>
          </p:nvSpPr>
          <p:spPr>
            <a:xfrm>
              <a:off x="3908532" y="4500264"/>
              <a:ext cx="1968137" cy="369332"/>
            </a:xfrm>
            <a:prstGeom prst="rect">
              <a:avLst/>
            </a:prstGeom>
            <a:noFill/>
          </p:spPr>
          <p:txBody>
            <a:bodyPr wrap="square" rtlCol="0">
              <a:spAutoFit/>
            </a:bodyPr>
            <a:lstStyle/>
            <a:p>
              <a:pPr algn="ctr"/>
              <a:r>
                <a:rPr lang="en-US"/>
                <a:t>Solution-submitter</a:t>
              </a:r>
            </a:p>
          </p:txBody>
        </p:sp>
      </p:grpSp>
      <p:cxnSp>
        <p:nvCxnSpPr>
          <p:cNvPr id="16" name="Straight Arrow Connector 15">
            <a:extLst>
              <a:ext uri="{FF2B5EF4-FFF2-40B4-BE49-F238E27FC236}">
                <a16:creationId xmlns:a16="http://schemas.microsoft.com/office/drawing/2014/main" id="{588B5B1A-F76B-A701-B7D8-0A1FB1E4FD4F}"/>
              </a:ext>
            </a:extLst>
          </p:cNvPr>
          <p:cNvCxnSpPr>
            <a:cxnSpLocks/>
            <a:stCxn id="13" idx="3"/>
            <a:endCxn id="31" idx="2"/>
          </p:cNvCxnSpPr>
          <p:nvPr/>
        </p:nvCxnSpPr>
        <p:spPr>
          <a:xfrm flipV="1">
            <a:off x="2966344" y="3399781"/>
            <a:ext cx="1190109" cy="124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FCA59A-495E-56A9-BFFB-88C349279DB3}"/>
              </a:ext>
            </a:extLst>
          </p:cNvPr>
          <p:cNvCxnSpPr>
            <a:cxnSpLocks/>
            <a:stCxn id="13" idx="3"/>
            <a:endCxn id="32" idx="2"/>
          </p:cNvCxnSpPr>
          <p:nvPr/>
        </p:nvCxnSpPr>
        <p:spPr>
          <a:xfrm flipV="1">
            <a:off x="2966344" y="4240992"/>
            <a:ext cx="2337818" cy="40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E5DFFF-8A0A-5BB7-37B2-8546E1029F40}"/>
              </a:ext>
            </a:extLst>
          </p:cNvPr>
          <p:cNvCxnSpPr>
            <a:cxnSpLocks/>
            <a:stCxn id="13" idx="3"/>
            <a:endCxn id="33" idx="2"/>
          </p:cNvCxnSpPr>
          <p:nvPr/>
        </p:nvCxnSpPr>
        <p:spPr>
          <a:xfrm>
            <a:off x="2966344" y="4646613"/>
            <a:ext cx="1130458" cy="41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0D0D5-EDB7-1E23-F65F-82EC09458575}"/>
              </a:ext>
            </a:extLst>
          </p:cNvPr>
          <p:cNvCxnSpPr>
            <a:cxnSpLocks/>
            <a:stCxn id="10" idx="1"/>
            <a:endCxn id="31" idx="6"/>
          </p:cNvCxnSpPr>
          <p:nvPr/>
        </p:nvCxnSpPr>
        <p:spPr>
          <a:xfrm flipH="1">
            <a:off x="6738547" y="3391559"/>
            <a:ext cx="2922153" cy="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D761E558-6BB2-968C-7331-ED6B346A03DE}"/>
              </a:ext>
            </a:extLst>
          </p:cNvPr>
          <p:cNvGrpSpPr/>
          <p:nvPr/>
        </p:nvGrpSpPr>
        <p:grpSpPr>
          <a:xfrm>
            <a:off x="196379" y="2037457"/>
            <a:ext cx="540000" cy="540000"/>
            <a:chOff x="2692400" y="3233665"/>
            <a:chExt cx="1080000" cy="1080000"/>
          </a:xfrm>
        </p:grpSpPr>
        <p:sp>
          <p:nvSpPr>
            <p:cNvPr id="18" name="Oval 17">
              <a:extLst>
                <a:ext uri="{FF2B5EF4-FFF2-40B4-BE49-F238E27FC236}">
                  <a16:creationId xmlns:a16="http://schemas.microsoft.com/office/drawing/2014/main" id="{C4CB99FE-4E41-8B92-5FE1-50A0DB542F6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User with solid fill">
              <a:extLst>
                <a:ext uri="{FF2B5EF4-FFF2-40B4-BE49-F238E27FC236}">
                  <a16:creationId xmlns:a16="http://schemas.microsoft.com/office/drawing/2014/main" id="{758C712A-6B59-F735-4196-FE836DB48C2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B665D44E-43BD-F3D3-3B74-4BEAFD5098AA}"/>
              </a:ext>
            </a:extLst>
          </p:cNvPr>
          <p:cNvGrpSpPr/>
          <p:nvPr/>
        </p:nvGrpSpPr>
        <p:grpSpPr>
          <a:xfrm>
            <a:off x="196379" y="2785152"/>
            <a:ext cx="540000" cy="540000"/>
            <a:chOff x="2692400" y="3233665"/>
            <a:chExt cx="1080000" cy="1080000"/>
          </a:xfrm>
        </p:grpSpPr>
        <p:sp>
          <p:nvSpPr>
            <p:cNvPr id="22" name="Oval 21">
              <a:extLst>
                <a:ext uri="{FF2B5EF4-FFF2-40B4-BE49-F238E27FC236}">
                  <a16:creationId xmlns:a16="http://schemas.microsoft.com/office/drawing/2014/main" id="{F02C1B98-F460-AEEB-1604-442CEF3E703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3BA8570A-8821-5345-BF44-9E2C828274B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1578E2D6-7A97-F995-C028-8A888B8B1809}"/>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5D4D586-B9D4-5EEF-62BB-CAA0000108A9}"/>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AC40AAB5-EF50-1EE4-B2E5-A6DBE856E98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
        <p:nvSpPr>
          <p:cNvPr id="31" name="Oval 30">
            <a:extLst>
              <a:ext uri="{FF2B5EF4-FFF2-40B4-BE49-F238E27FC236}">
                <a16:creationId xmlns:a16="http://schemas.microsoft.com/office/drawing/2014/main" id="{37987D08-619F-4A4B-4938-435BCC1176D1}"/>
              </a:ext>
            </a:extLst>
          </p:cNvPr>
          <p:cNvSpPr/>
          <p:nvPr/>
        </p:nvSpPr>
        <p:spPr>
          <a:xfrm>
            <a:off x="4156453" y="2971925"/>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32" name="Oval 31">
            <a:extLst>
              <a:ext uri="{FF2B5EF4-FFF2-40B4-BE49-F238E27FC236}">
                <a16:creationId xmlns:a16="http://schemas.microsoft.com/office/drawing/2014/main" id="{F74A81AF-BD6E-A89C-534D-EEA4B59C2696}"/>
              </a:ext>
            </a:extLst>
          </p:cNvPr>
          <p:cNvSpPr/>
          <p:nvPr/>
        </p:nvSpPr>
        <p:spPr>
          <a:xfrm>
            <a:off x="5304162" y="381313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33" name="Oval 32">
            <a:extLst>
              <a:ext uri="{FF2B5EF4-FFF2-40B4-BE49-F238E27FC236}">
                <a16:creationId xmlns:a16="http://schemas.microsoft.com/office/drawing/2014/main" id="{479728BF-1225-3C62-2210-CA2495103776}"/>
              </a:ext>
            </a:extLst>
          </p:cNvPr>
          <p:cNvSpPr/>
          <p:nvPr/>
        </p:nvSpPr>
        <p:spPr>
          <a:xfrm>
            <a:off x="4096802" y="462906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34" name="Oval 33">
            <a:extLst>
              <a:ext uri="{FF2B5EF4-FFF2-40B4-BE49-F238E27FC236}">
                <a16:creationId xmlns:a16="http://schemas.microsoft.com/office/drawing/2014/main" id="{CADFFB1E-16B3-520D-9E1B-A8041BBAACBB}"/>
              </a:ext>
            </a:extLst>
          </p:cNvPr>
          <p:cNvSpPr/>
          <p:nvPr/>
        </p:nvSpPr>
        <p:spPr>
          <a:xfrm>
            <a:off x="5304162" y="545185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39" name="Straight Arrow Connector 38">
            <a:extLst>
              <a:ext uri="{FF2B5EF4-FFF2-40B4-BE49-F238E27FC236}">
                <a16:creationId xmlns:a16="http://schemas.microsoft.com/office/drawing/2014/main" id="{AAAB286B-7F04-B3E3-F528-4C99254E0759}"/>
              </a:ext>
            </a:extLst>
          </p:cNvPr>
          <p:cNvCxnSpPr>
            <a:cxnSpLocks/>
            <a:stCxn id="13" idx="3"/>
            <a:endCxn id="34" idx="2"/>
          </p:cNvCxnSpPr>
          <p:nvPr/>
        </p:nvCxnSpPr>
        <p:spPr>
          <a:xfrm>
            <a:off x="2966344" y="4646613"/>
            <a:ext cx="2337818" cy="123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B4AD1725-339E-CD98-E4DB-42EA2B916D1B}"/>
              </a:ext>
            </a:extLst>
          </p:cNvPr>
          <p:cNvGrpSpPr/>
          <p:nvPr/>
        </p:nvGrpSpPr>
        <p:grpSpPr>
          <a:xfrm>
            <a:off x="9133831" y="5221938"/>
            <a:ext cx="1968137" cy="1196975"/>
            <a:chOff x="3864927" y="3672621"/>
            <a:chExt cx="1968137" cy="1196975"/>
          </a:xfrm>
        </p:grpSpPr>
        <p:pic>
          <p:nvPicPr>
            <p:cNvPr id="44" name="Graphic 43" descr="User with solid fill">
              <a:extLst>
                <a:ext uri="{FF2B5EF4-FFF2-40B4-BE49-F238E27FC236}">
                  <a16:creationId xmlns:a16="http://schemas.microsoft.com/office/drawing/2014/main" id="{74C4BCCB-0950-FB8B-7C5F-90768C44C4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45" name="TextBox 44">
              <a:extLst>
                <a:ext uri="{FF2B5EF4-FFF2-40B4-BE49-F238E27FC236}">
                  <a16:creationId xmlns:a16="http://schemas.microsoft.com/office/drawing/2014/main" id="{BA9CDDE0-74F4-54B5-FAB3-0ED5E4363C5D}"/>
                </a:ext>
              </a:extLst>
            </p:cNvPr>
            <p:cNvSpPr txBox="1"/>
            <p:nvPr/>
          </p:nvSpPr>
          <p:spPr>
            <a:xfrm>
              <a:off x="3864927" y="4500264"/>
              <a:ext cx="1968137" cy="369332"/>
            </a:xfrm>
            <a:prstGeom prst="rect">
              <a:avLst/>
            </a:prstGeom>
            <a:noFill/>
          </p:spPr>
          <p:txBody>
            <a:bodyPr wrap="square" rtlCol="0">
              <a:spAutoFit/>
            </a:bodyPr>
            <a:lstStyle/>
            <a:p>
              <a:pPr algn="ctr"/>
              <a:r>
                <a:rPr lang="en-US"/>
                <a:t>Reviewer</a:t>
              </a:r>
            </a:p>
          </p:txBody>
        </p:sp>
      </p:grpSp>
      <p:cxnSp>
        <p:nvCxnSpPr>
          <p:cNvPr id="46" name="Straight Arrow Connector 45">
            <a:extLst>
              <a:ext uri="{FF2B5EF4-FFF2-40B4-BE49-F238E27FC236}">
                <a16:creationId xmlns:a16="http://schemas.microsoft.com/office/drawing/2014/main" id="{011652B9-33F4-1F0E-A492-66942E9A3970}"/>
              </a:ext>
            </a:extLst>
          </p:cNvPr>
          <p:cNvCxnSpPr>
            <a:cxnSpLocks/>
            <a:stCxn id="44" idx="1"/>
            <a:endCxn id="34" idx="6"/>
          </p:cNvCxnSpPr>
          <p:nvPr/>
        </p:nvCxnSpPr>
        <p:spPr>
          <a:xfrm flipH="1">
            <a:off x="7886256" y="5679138"/>
            <a:ext cx="1774444" cy="20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763371B-F974-897D-67C6-35E61BE45B74}"/>
              </a:ext>
            </a:extLst>
          </p:cNvPr>
          <p:cNvGrpSpPr/>
          <p:nvPr/>
        </p:nvGrpSpPr>
        <p:grpSpPr>
          <a:xfrm>
            <a:off x="196379" y="3532847"/>
            <a:ext cx="540000" cy="540000"/>
            <a:chOff x="2692400" y="3233665"/>
            <a:chExt cx="1080000" cy="1080000"/>
          </a:xfrm>
        </p:grpSpPr>
        <p:sp>
          <p:nvSpPr>
            <p:cNvPr id="7" name="Oval 6">
              <a:extLst>
                <a:ext uri="{FF2B5EF4-FFF2-40B4-BE49-F238E27FC236}">
                  <a16:creationId xmlns:a16="http://schemas.microsoft.com/office/drawing/2014/main" id="{6D7B5FD0-DB16-CB22-CA33-E94D9080AA92}"/>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lasses with solid fill">
              <a:extLst>
                <a:ext uri="{FF2B5EF4-FFF2-40B4-BE49-F238E27FC236}">
                  <a16:creationId xmlns:a16="http://schemas.microsoft.com/office/drawing/2014/main" id="{117CFF68-61FC-191A-531F-89023AA39D2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199309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1B65E2C-3387-12C2-DF97-12A4B03CF4FC}"/>
              </a:ext>
            </a:extLst>
          </p:cNvPr>
          <p:cNvSpPr/>
          <p:nvPr/>
        </p:nvSpPr>
        <p:spPr>
          <a:xfrm>
            <a:off x="888274" y="4997109"/>
            <a:ext cx="3413760" cy="1359241"/>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External System</a:t>
            </a:r>
          </a:p>
        </p:txBody>
      </p:sp>
      <p:sp>
        <p:nvSpPr>
          <p:cNvPr id="2" name="Title 1">
            <a:extLst>
              <a:ext uri="{FF2B5EF4-FFF2-40B4-BE49-F238E27FC236}">
                <a16:creationId xmlns:a16="http://schemas.microsoft.com/office/drawing/2014/main" id="{DC167E93-CE9C-B94E-888C-23DB92716373}"/>
              </a:ext>
            </a:extLst>
          </p:cNvPr>
          <p:cNvSpPr>
            <a:spLocks noGrp="1"/>
          </p:cNvSpPr>
          <p:nvPr>
            <p:ph type="title"/>
          </p:nvPr>
        </p:nvSpPr>
        <p:spPr/>
        <p:txBody>
          <a:bodyPr/>
          <a:lstStyle/>
          <a:p>
            <a:r>
              <a:rPr lang="sv-SE" dirty="0"/>
              <a:t>System Vision</a:t>
            </a:r>
            <a:endParaRPr lang="en-US" dirty="0"/>
          </a:p>
        </p:txBody>
      </p:sp>
      <p:sp>
        <p:nvSpPr>
          <p:cNvPr id="3" name="Content Placeholder 2">
            <a:extLst>
              <a:ext uri="{FF2B5EF4-FFF2-40B4-BE49-F238E27FC236}">
                <a16:creationId xmlns:a16="http://schemas.microsoft.com/office/drawing/2014/main" id="{DF2864A2-B279-BC4C-0531-F6856DBBCEE7}"/>
              </a:ext>
            </a:extLst>
          </p:cNvPr>
          <p:cNvSpPr>
            <a:spLocks noGrp="1"/>
          </p:cNvSpPr>
          <p:nvPr>
            <p:ph idx="1"/>
          </p:nvPr>
        </p:nvSpPr>
        <p:spPr>
          <a:xfrm>
            <a:off x="838200" y="2382715"/>
            <a:ext cx="8935995" cy="1046285"/>
          </a:xfrm>
        </p:spPr>
        <p:txBody>
          <a:bodyPr/>
          <a:lstStyle/>
          <a:p>
            <a:r>
              <a:rPr lang="sv-SE" b="1" dirty="0"/>
              <a:t>Step 3</a:t>
            </a:r>
            <a:r>
              <a:rPr lang="sv-SE" dirty="0"/>
              <a:t>: </a:t>
            </a:r>
            <a:r>
              <a:rPr lang="en-US" dirty="0">
                <a:latin typeface="Calibri (Body)"/>
              </a:rPr>
              <a:t>Determine, whether the use case is part of the system or external.</a:t>
            </a:r>
          </a:p>
          <a:p>
            <a:endParaRPr lang="en-US" dirty="0"/>
          </a:p>
        </p:txBody>
      </p:sp>
      <p:sp>
        <p:nvSpPr>
          <p:cNvPr id="4" name="Date Placeholder 3">
            <a:extLst>
              <a:ext uri="{FF2B5EF4-FFF2-40B4-BE49-F238E27FC236}">
                <a16:creationId xmlns:a16="http://schemas.microsoft.com/office/drawing/2014/main" id="{8F8F2E8C-8C7A-9E07-2B85-64975EA73744}"/>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D778BA95-7904-849F-D8E5-F9FF6542D840}"/>
              </a:ext>
            </a:extLst>
          </p:cNvPr>
          <p:cNvSpPr>
            <a:spLocks noGrp="1"/>
          </p:cNvSpPr>
          <p:nvPr>
            <p:ph type="sldNum" sz="quarter" idx="4"/>
          </p:nvPr>
        </p:nvSpPr>
        <p:spPr/>
        <p:txBody>
          <a:bodyPr/>
          <a:lstStyle/>
          <a:p>
            <a:fld id="{C46382A4-AB59-4CCC-9EC0-E60A0AF9AA08}" type="slidenum">
              <a:rPr lang="en-US" smtClean="0"/>
              <a:t>34</a:t>
            </a:fld>
            <a:endParaRPr lang="en-US"/>
          </a:p>
        </p:txBody>
      </p:sp>
      <p:sp>
        <p:nvSpPr>
          <p:cNvPr id="6" name="Rectangle 5">
            <a:extLst>
              <a:ext uri="{FF2B5EF4-FFF2-40B4-BE49-F238E27FC236}">
                <a16:creationId xmlns:a16="http://schemas.microsoft.com/office/drawing/2014/main" id="{592CE756-2B93-0D80-6903-2133B325E911}"/>
              </a:ext>
            </a:extLst>
          </p:cNvPr>
          <p:cNvSpPr/>
          <p:nvPr/>
        </p:nvSpPr>
        <p:spPr>
          <a:xfrm>
            <a:off x="4389120" y="3300549"/>
            <a:ext cx="3413760" cy="3055801"/>
          </a:xfrm>
          <a:prstGeom prst="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a:solidFill>
                  <a:sysClr val="windowText" lastClr="000000"/>
                </a:solidFill>
              </a:rPr>
              <a:t>System</a:t>
            </a:r>
            <a:endParaRPr lang="en-US" dirty="0">
              <a:solidFill>
                <a:sysClr val="windowText" lastClr="000000"/>
              </a:solidFill>
            </a:endParaRPr>
          </a:p>
        </p:txBody>
      </p:sp>
      <p:grpSp>
        <p:nvGrpSpPr>
          <p:cNvPr id="10" name="Group 9">
            <a:extLst>
              <a:ext uri="{FF2B5EF4-FFF2-40B4-BE49-F238E27FC236}">
                <a16:creationId xmlns:a16="http://schemas.microsoft.com/office/drawing/2014/main" id="{60F561CF-6A86-05B6-C0A6-CC77438252FC}"/>
              </a:ext>
            </a:extLst>
          </p:cNvPr>
          <p:cNvGrpSpPr/>
          <p:nvPr/>
        </p:nvGrpSpPr>
        <p:grpSpPr>
          <a:xfrm>
            <a:off x="8998131" y="3576322"/>
            <a:ext cx="1968137" cy="1196975"/>
            <a:chOff x="3864927" y="3672621"/>
            <a:chExt cx="1968137" cy="1196975"/>
          </a:xfrm>
        </p:grpSpPr>
        <p:pic>
          <p:nvPicPr>
            <p:cNvPr id="11" name="Graphic 10" descr="User with solid fill">
              <a:extLst>
                <a:ext uri="{FF2B5EF4-FFF2-40B4-BE49-F238E27FC236}">
                  <a16:creationId xmlns:a16="http://schemas.microsoft.com/office/drawing/2014/main" id="{2D95E68A-6D9D-955B-FC52-1D1F0818D0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2" name="TextBox 11">
              <a:extLst>
                <a:ext uri="{FF2B5EF4-FFF2-40B4-BE49-F238E27FC236}">
                  <a16:creationId xmlns:a16="http://schemas.microsoft.com/office/drawing/2014/main" id="{A1B96E4D-34C8-59B8-CAA6-E6E016D7128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3" name="Group 12">
            <a:extLst>
              <a:ext uri="{FF2B5EF4-FFF2-40B4-BE49-F238E27FC236}">
                <a16:creationId xmlns:a16="http://schemas.microsoft.com/office/drawing/2014/main" id="{ED2C6C1C-4E33-3CEC-CAA2-36ACE6CCB579}"/>
              </a:ext>
            </a:extLst>
          </p:cNvPr>
          <p:cNvGrpSpPr/>
          <p:nvPr/>
        </p:nvGrpSpPr>
        <p:grpSpPr>
          <a:xfrm>
            <a:off x="1666050" y="3493678"/>
            <a:ext cx="1968137" cy="1196975"/>
            <a:chOff x="3908532" y="3672621"/>
            <a:chExt cx="1968137" cy="1196975"/>
          </a:xfrm>
        </p:grpSpPr>
        <p:pic>
          <p:nvPicPr>
            <p:cNvPr id="14" name="Graphic 13" descr="User with solid fill">
              <a:extLst>
                <a:ext uri="{FF2B5EF4-FFF2-40B4-BE49-F238E27FC236}">
                  <a16:creationId xmlns:a16="http://schemas.microsoft.com/office/drawing/2014/main" id="{56CFC52D-A91B-5948-FE9C-85BD05F962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15" name="TextBox 14">
              <a:extLst>
                <a:ext uri="{FF2B5EF4-FFF2-40B4-BE49-F238E27FC236}">
                  <a16:creationId xmlns:a16="http://schemas.microsoft.com/office/drawing/2014/main" id="{0E7B292E-BD64-D41C-104E-995637F40715}"/>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cxnSp>
        <p:nvCxnSpPr>
          <p:cNvPr id="16" name="Straight Arrow Connector 15">
            <a:extLst>
              <a:ext uri="{FF2B5EF4-FFF2-40B4-BE49-F238E27FC236}">
                <a16:creationId xmlns:a16="http://schemas.microsoft.com/office/drawing/2014/main" id="{DCAB2042-D404-E476-6C1E-CCF870E7B1F8}"/>
              </a:ext>
            </a:extLst>
          </p:cNvPr>
          <p:cNvCxnSpPr>
            <a:cxnSpLocks/>
            <a:stCxn id="14" idx="3"/>
            <a:endCxn id="36" idx="2"/>
          </p:cNvCxnSpPr>
          <p:nvPr/>
        </p:nvCxnSpPr>
        <p:spPr>
          <a:xfrm>
            <a:off x="3107319" y="3950878"/>
            <a:ext cx="1753811" cy="7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34709C-FA87-8A30-2759-F1762C52AC14}"/>
              </a:ext>
            </a:extLst>
          </p:cNvPr>
          <p:cNvCxnSpPr>
            <a:cxnSpLocks/>
            <a:stCxn id="14" idx="3"/>
            <a:endCxn id="39" idx="2"/>
          </p:cNvCxnSpPr>
          <p:nvPr/>
        </p:nvCxnSpPr>
        <p:spPr>
          <a:xfrm>
            <a:off x="3107319" y="3950878"/>
            <a:ext cx="1763057" cy="1842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562193E-BEB7-A970-890F-644A9222F76A}"/>
              </a:ext>
            </a:extLst>
          </p:cNvPr>
          <p:cNvCxnSpPr>
            <a:cxnSpLocks/>
            <a:stCxn id="15" idx="2"/>
            <a:endCxn id="37" idx="0"/>
          </p:cNvCxnSpPr>
          <p:nvPr/>
        </p:nvCxnSpPr>
        <p:spPr>
          <a:xfrm>
            <a:off x="2650119" y="4690653"/>
            <a:ext cx="0" cy="72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73E1B1-5446-C1F3-D061-CE82FBA9D8C4}"/>
              </a:ext>
            </a:extLst>
          </p:cNvPr>
          <p:cNvCxnSpPr>
            <a:cxnSpLocks/>
            <a:stCxn id="11" idx="1"/>
            <a:endCxn id="36" idx="6"/>
          </p:cNvCxnSpPr>
          <p:nvPr/>
        </p:nvCxnSpPr>
        <p:spPr>
          <a:xfrm flipH="1" flipV="1">
            <a:off x="7312378" y="4029357"/>
            <a:ext cx="2212622" cy="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A92B336-CB24-07EF-A44F-4D5ED94ECC2B}"/>
              </a:ext>
            </a:extLst>
          </p:cNvPr>
          <p:cNvGrpSpPr/>
          <p:nvPr/>
        </p:nvGrpSpPr>
        <p:grpSpPr>
          <a:xfrm>
            <a:off x="196379" y="2037457"/>
            <a:ext cx="540000" cy="540000"/>
            <a:chOff x="2692400" y="3233665"/>
            <a:chExt cx="1080000" cy="1080000"/>
          </a:xfrm>
        </p:grpSpPr>
        <p:sp>
          <p:nvSpPr>
            <p:cNvPr id="21" name="Oval 20">
              <a:extLst>
                <a:ext uri="{FF2B5EF4-FFF2-40B4-BE49-F238E27FC236}">
                  <a16:creationId xmlns:a16="http://schemas.microsoft.com/office/drawing/2014/main" id="{5AB8BD1F-8490-9735-E13C-BF5C0A50FCEA}"/>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User with solid fill">
              <a:extLst>
                <a:ext uri="{FF2B5EF4-FFF2-40B4-BE49-F238E27FC236}">
                  <a16:creationId xmlns:a16="http://schemas.microsoft.com/office/drawing/2014/main" id="{298F5047-1884-8924-1BBA-A3C1BE4FB87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23" name="Group 22">
            <a:extLst>
              <a:ext uri="{FF2B5EF4-FFF2-40B4-BE49-F238E27FC236}">
                <a16:creationId xmlns:a16="http://schemas.microsoft.com/office/drawing/2014/main" id="{CD17CC40-B35E-54FA-874A-A2053D02FE63}"/>
              </a:ext>
            </a:extLst>
          </p:cNvPr>
          <p:cNvGrpSpPr/>
          <p:nvPr/>
        </p:nvGrpSpPr>
        <p:grpSpPr>
          <a:xfrm>
            <a:off x="196379" y="2785152"/>
            <a:ext cx="540000" cy="540000"/>
            <a:chOff x="2692400" y="3233665"/>
            <a:chExt cx="1080000" cy="1080000"/>
          </a:xfrm>
        </p:grpSpPr>
        <p:sp>
          <p:nvSpPr>
            <p:cNvPr id="24" name="Oval 23">
              <a:extLst>
                <a:ext uri="{FF2B5EF4-FFF2-40B4-BE49-F238E27FC236}">
                  <a16:creationId xmlns:a16="http://schemas.microsoft.com/office/drawing/2014/main" id="{16CB3EC9-1769-82E7-B2CC-3D8D0D49EE33}"/>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ullseye with solid fill">
              <a:extLst>
                <a:ext uri="{FF2B5EF4-FFF2-40B4-BE49-F238E27FC236}">
                  <a16:creationId xmlns:a16="http://schemas.microsoft.com/office/drawing/2014/main" id="{38245F20-997E-0C36-3E8C-0557C122955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3B944345-CA02-81CD-5CFA-118A66D2D2E1}"/>
              </a:ext>
            </a:extLst>
          </p:cNvPr>
          <p:cNvGrpSpPr/>
          <p:nvPr/>
        </p:nvGrpSpPr>
        <p:grpSpPr>
          <a:xfrm>
            <a:off x="196379" y="4280542"/>
            <a:ext cx="540000" cy="540000"/>
            <a:chOff x="2692400" y="3233665"/>
            <a:chExt cx="1080000" cy="1080000"/>
          </a:xfrm>
        </p:grpSpPr>
        <p:sp>
          <p:nvSpPr>
            <p:cNvPr id="31" name="Oval 30">
              <a:extLst>
                <a:ext uri="{FF2B5EF4-FFF2-40B4-BE49-F238E27FC236}">
                  <a16:creationId xmlns:a16="http://schemas.microsoft.com/office/drawing/2014/main" id="{2D777EB0-A30C-4211-2F14-1FD3A9DBD2DE}"/>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Document with solid fill">
              <a:extLst>
                <a:ext uri="{FF2B5EF4-FFF2-40B4-BE49-F238E27FC236}">
                  <a16:creationId xmlns:a16="http://schemas.microsoft.com/office/drawing/2014/main" id="{A3CF83E9-88D4-2A84-D302-D0595604A4BA}"/>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33" name="Group 32">
            <a:extLst>
              <a:ext uri="{FF2B5EF4-FFF2-40B4-BE49-F238E27FC236}">
                <a16:creationId xmlns:a16="http://schemas.microsoft.com/office/drawing/2014/main" id="{0D4DC072-1D26-9CD8-B371-5BF2413B3B76}"/>
              </a:ext>
            </a:extLst>
          </p:cNvPr>
          <p:cNvGrpSpPr/>
          <p:nvPr/>
        </p:nvGrpSpPr>
        <p:grpSpPr>
          <a:xfrm>
            <a:off x="8998130" y="5334240"/>
            <a:ext cx="1968137" cy="1196975"/>
            <a:chOff x="3864927" y="3672621"/>
            <a:chExt cx="1968137" cy="1196975"/>
          </a:xfrm>
        </p:grpSpPr>
        <p:pic>
          <p:nvPicPr>
            <p:cNvPr id="34" name="Graphic 33" descr="User with solid fill">
              <a:extLst>
                <a:ext uri="{FF2B5EF4-FFF2-40B4-BE49-F238E27FC236}">
                  <a16:creationId xmlns:a16="http://schemas.microsoft.com/office/drawing/2014/main" id="{983C1DEE-18BE-392E-AD9C-46B1AC4E42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35" name="TextBox 34">
              <a:extLst>
                <a:ext uri="{FF2B5EF4-FFF2-40B4-BE49-F238E27FC236}">
                  <a16:creationId xmlns:a16="http://schemas.microsoft.com/office/drawing/2014/main" id="{D9657FDB-F8D9-9E48-A5B0-24C68CB95600}"/>
                </a:ext>
              </a:extLst>
            </p:cNvPr>
            <p:cNvSpPr txBox="1"/>
            <p:nvPr/>
          </p:nvSpPr>
          <p:spPr>
            <a:xfrm>
              <a:off x="3864927" y="4500264"/>
              <a:ext cx="1968137" cy="369332"/>
            </a:xfrm>
            <a:prstGeom prst="rect">
              <a:avLst/>
            </a:prstGeom>
            <a:noFill/>
          </p:spPr>
          <p:txBody>
            <a:bodyPr wrap="square" rtlCol="0">
              <a:spAutoFit/>
            </a:bodyPr>
            <a:lstStyle/>
            <a:p>
              <a:pPr algn="ctr"/>
              <a:r>
                <a:rPr lang="en-US" dirty="0"/>
                <a:t>Reviewer</a:t>
              </a:r>
            </a:p>
          </p:txBody>
        </p:sp>
      </p:grpSp>
      <p:sp>
        <p:nvSpPr>
          <p:cNvPr id="36" name="Oval 35">
            <a:extLst>
              <a:ext uri="{FF2B5EF4-FFF2-40B4-BE49-F238E27FC236}">
                <a16:creationId xmlns:a16="http://schemas.microsoft.com/office/drawing/2014/main" id="{6B500081-578B-5474-8AAF-E130B90E7163}"/>
              </a:ext>
            </a:extLst>
          </p:cNvPr>
          <p:cNvSpPr/>
          <p:nvPr/>
        </p:nvSpPr>
        <p:spPr>
          <a:xfrm>
            <a:off x="4861130" y="3654877"/>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37" name="Oval 36">
            <a:extLst>
              <a:ext uri="{FF2B5EF4-FFF2-40B4-BE49-F238E27FC236}">
                <a16:creationId xmlns:a16="http://schemas.microsoft.com/office/drawing/2014/main" id="{B89769C5-AD2A-0B48-064C-56FF06A19016}"/>
              </a:ext>
            </a:extLst>
          </p:cNvPr>
          <p:cNvSpPr/>
          <p:nvPr/>
        </p:nvSpPr>
        <p:spPr>
          <a:xfrm>
            <a:off x="1424495"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view task in a code editor</a:t>
            </a:r>
          </a:p>
        </p:txBody>
      </p:sp>
      <p:sp>
        <p:nvSpPr>
          <p:cNvPr id="38" name="Oval 37">
            <a:extLst>
              <a:ext uri="{FF2B5EF4-FFF2-40B4-BE49-F238E27FC236}">
                <a16:creationId xmlns:a16="http://schemas.microsoft.com/office/drawing/2014/main" id="{6008ABFE-28A1-B228-83DC-2C583AC19F3E}"/>
              </a:ext>
            </a:extLst>
          </p:cNvPr>
          <p:cNvSpPr/>
          <p:nvPr/>
        </p:nvSpPr>
        <p:spPr>
          <a:xfrm>
            <a:off x="4867282" y="4537765"/>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 solution to a task</a:t>
            </a:r>
          </a:p>
        </p:txBody>
      </p:sp>
      <p:sp>
        <p:nvSpPr>
          <p:cNvPr id="39" name="Oval 38">
            <a:extLst>
              <a:ext uri="{FF2B5EF4-FFF2-40B4-BE49-F238E27FC236}">
                <a16:creationId xmlns:a16="http://schemas.microsoft.com/office/drawing/2014/main" id="{C4F4FA54-A138-DC14-1629-10254A9F4FB0}"/>
              </a:ext>
            </a:extLst>
          </p:cNvPr>
          <p:cNvSpPr/>
          <p:nvPr/>
        </p:nvSpPr>
        <p:spPr>
          <a:xfrm>
            <a:off x="4870376"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Make rating of solution public</a:t>
            </a:r>
          </a:p>
        </p:txBody>
      </p:sp>
      <p:cxnSp>
        <p:nvCxnSpPr>
          <p:cNvPr id="43" name="Straight Arrow Connector 42">
            <a:extLst>
              <a:ext uri="{FF2B5EF4-FFF2-40B4-BE49-F238E27FC236}">
                <a16:creationId xmlns:a16="http://schemas.microsoft.com/office/drawing/2014/main" id="{483C15ED-6062-8C72-86D8-ADD4347E6A96}"/>
              </a:ext>
            </a:extLst>
          </p:cNvPr>
          <p:cNvCxnSpPr>
            <a:cxnSpLocks/>
            <a:stCxn id="14" idx="3"/>
            <a:endCxn id="38" idx="2"/>
          </p:cNvCxnSpPr>
          <p:nvPr/>
        </p:nvCxnSpPr>
        <p:spPr>
          <a:xfrm>
            <a:off x="3107319" y="3950878"/>
            <a:ext cx="1759963" cy="9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05337D-95EF-4288-10C7-6A011DB41C36}"/>
              </a:ext>
            </a:extLst>
          </p:cNvPr>
          <p:cNvCxnSpPr>
            <a:cxnSpLocks/>
            <a:stCxn id="34" idx="1"/>
            <a:endCxn id="39" idx="6"/>
          </p:cNvCxnSpPr>
          <p:nvPr/>
        </p:nvCxnSpPr>
        <p:spPr>
          <a:xfrm flipH="1">
            <a:off x="7321624" y="5791440"/>
            <a:ext cx="2203375"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0781817-7BD2-A026-E1E2-EE2BDDDF7515}"/>
              </a:ext>
            </a:extLst>
          </p:cNvPr>
          <p:cNvGrpSpPr/>
          <p:nvPr/>
        </p:nvGrpSpPr>
        <p:grpSpPr>
          <a:xfrm>
            <a:off x="196379" y="3532847"/>
            <a:ext cx="540000" cy="540000"/>
            <a:chOff x="2692400" y="3233665"/>
            <a:chExt cx="1080000" cy="1080000"/>
          </a:xfrm>
        </p:grpSpPr>
        <p:sp>
          <p:nvSpPr>
            <p:cNvPr id="8" name="Oval 7">
              <a:extLst>
                <a:ext uri="{FF2B5EF4-FFF2-40B4-BE49-F238E27FC236}">
                  <a16:creationId xmlns:a16="http://schemas.microsoft.com/office/drawing/2014/main" id="{2185A9C7-5ECD-7F44-09DD-ACAA7EB52B6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Glasses with solid fill">
              <a:extLst>
                <a:ext uri="{FF2B5EF4-FFF2-40B4-BE49-F238E27FC236}">
                  <a16:creationId xmlns:a16="http://schemas.microsoft.com/office/drawing/2014/main" id="{A46B0ED0-DF98-BC2F-F243-DA8DF8662DB4}"/>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201924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3EE2-7BB3-AC41-5BAA-1765B48A6324}"/>
              </a:ext>
            </a:extLst>
          </p:cNvPr>
          <p:cNvSpPr>
            <a:spLocks noGrp="1"/>
          </p:cNvSpPr>
          <p:nvPr>
            <p:ph type="title"/>
          </p:nvPr>
        </p:nvSpPr>
        <p:spPr/>
        <p:txBody>
          <a:bodyPr/>
          <a:lstStyle/>
          <a:p>
            <a:r>
              <a:rPr lang="en-US" dirty="0"/>
              <a:t>Requirements Elicitation</a:t>
            </a:r>
          </a:p>
        </p:txBody>
      </p:sp>
      <p:sp>
        <p:nvSpPr>
          <p:cNvPr id="3" name="Content Placeholder 2">
            <a:extLst>
              <a:ext uri="{FF2B5EF4-FFF2-40B4-BE49-F238E27FC236}">
                <a16:creationId xmlns:a16="http://schemas.microsoft.com/office/drawing/2014/main" id="{ACB674AD-DB2B-A051-7DEB-A1A2B74104CE}"/>
              </a:ext>
            </a:extLst>
          </p:cNvPr>
          <p:cNvSpPr>
            <a:spLocks noGrp="1"/>
          </p:cNvSpPr>
          <p:nvPr>
            <p:ph idx="1"/>
          </p:nvPr>
        </p:nvSpPr>
        <p:spPr>
          <a:xfrm>
            <a:off x="838200" y="2382715"/>
            <a:ext cx="8935995" cy="901037"/>
          </a:xfrm>
        </p:spPr>
        <p:txBody>
          <a:bodyPr/>
          <a:lstStyle/>
          <a:p>
            <a:r>
              <a:rPr lang="en-US" dirty="0"/>
              <a:t>You can specify </a:t>
            </a:r>
            <a:r>
              <a:rPr lang="en-US" b="1" dirty="0"/>
              <a:t>functional requirements </a:t>
            </a:r>
            <a:r>
              <a:rPr lang="en-US" dirty="0"/>
              <a:t>using the following template:</a:t>
            </a:r>
          </a:p>
        </p:txBody>
      </p:sp>
      <p:sp>
        <p:nvSpPr>
          <p:cNvPr id="4" name="Date Placeholder 3">
            <a:extLst>
              <a:ext uri="{FF2B5EF4-FFF2-40B4-BE49-F238E27FC236}">
                <a16:creationId xmlns:a16="http://schemas.microsoft.com/office/drawing/2014/main" id="{C673E588-82BF-425D-9407-2C6A942AC64F}"/>
              </a:ext>
            </a:extLst>
          </p:cNvPr>
          <p:cNvSpPr>
            <a:spLocks noGrp="1"/>
          </p:cNvSpPr>
          <p:nvPr>
            <p:ph type="dt" sz="half" idx="2"/>
          </p:nvPr>
        </p:nvSpPr>
        <p:spPr/>
        <p:txBody>
          <a:bodyPr/>
          <a:lstStyle/>
          <a:p>
            <a:fld id="{480F521C-1BDD-4F41-B18F-56CE2CFCE833}" type="datetime1">
              <a:rPr lang="en-US" smtClean="0"/>
              <a:t>1/22/2024</a:t>
            </a:fld>
            <a:endParaRPr lang="en-US"/>
          </a:p>
        </p:txBody>
      </p:sp>
      <p:sp>
        <p:nvSpPr>
          <p:cNvPr id="5" name="Slide Number Placeholder 4">
            <a:extLst>
              <a:ext uri="{FF2B5EF4-FFF2-40B4-BE49-F238E27FC236}">
                <a16:creationId xmlns:a16="http://schemas.microsoft.com/office/drawing/2014/main" id="{DF906A84-633C-14EF-1A09-6832F984FDF1}"/>
              </a:ext>
            </a:extLst>
          </p:cNvPr>
          <p:cNvSpPr>
            <a:spLocks noGrp="1"/>
          </p:cNvSpPr>
          <p:nvPr>
            <p:ph type="sldNum" sz="quarter" idx="4"/>
          </p:nvPr>
        </p:nvSpPr>
        <p:spPr/>
        <p:txBody>
          <a:bodyPr/>
          <a:lstStyle/>
          <a:p>
            <a:fld id="{C46382A4-AB59-4CCC-9EC0-E60A0AF9AA08}" type="slidenum">
              <a:rPr lang="en-US" smtClean="0"/>
              <a:t>35</a:t>
            </a:fld>
            <a:endParaRPr lang="en-US"/>
          </a:p>
        </p:txBody>
      </p:sp>
      <p:grpSp>
        <p:nvGrpSpPr>
          <p:cNvPr id="6" name="Group 5">
            <a:extLst>
              <a:ext uri="{FF2B5EF4-FFF2-40B4-BE49-F238E27FC236}">
                <a16:creationId xmlns:a16="http://schemas.microsoft.com/office/drawing/2014/main" id="{54FEE7DB-A9BB-9099-0A98-65CD4265928F}"/>
              </a:ext>
            </a:extLst>
          </p:cNvPr>
          <p:cNvGrpSpPr/>
          <p:nvPr/>
        </p:nvGrpSpPr>
        <p:grpSpPr>
          <a:xfrm>
            <a:off x="196379" y="2037457"/>
            <a:ext cx="540000" cy="540000"/>
            <a:chOff x="2692400" y="3233665"/>
            <a:chExt cx="1080000" cy="1080000"/>
          </a:xfrm>
        </p:grpSpPr>
        <p:sp>
          <p:nvSpPr>
            <p:cNvPr id="7" name="Oval 6">
              <a:extLst>
                <a:ext uri="{FF2B5EF4-FFF2-40B4-BE49-F238E27FC236}">
                  <a16:creationId xmlns:a16="http://schemas.microsoft.com/office/drawing/2014/main" id="{A54E4C02-97CD-511E-BBA1-E0389014A62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User with solid fill">
              <a:extLst>
                <a:ext uri="{FF2B5EF4-FFF2-40B4-BE49-F238E27FC236}">
                  <a16:creationId xmlns:a16="http://schemas.microsoft.com/office/drawing/2014/main" id="{A4528F74-2494-6E1C-7963-78CDB71E548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080B6DA5-0ABF-A65B-F944-DA48557D0061}"/>
              </a:ext>
            </a:extLst>
          </p:cNvPr>
          <p:cNvGrpSpPr/>
          <p:nvPr/>
        </p:nvGrpSpPr>
        <p:grpSpPr>
          <a:xfrm>
            <a:off x="196379" y="2785152"/>
            <a:ext cx="540000" cy="540000"/>
            <a:chOff x="2692400" y="3233665"/>
            <a:chExt cx="1080000" cy="1080000"/>
          </a:xfrm>
        </p:grpSpPr>
        <p:sp>
          <p:nvSpPr>
            <p:cNvPr id="10" name="Oval 9">
              <a:extLst>
                <a:ext uri="{FF2B5EF4-FFF2-40B4-BE49-F238E27FC236}">
                  <a16:creationId xmlns:a16="http://schemas.microsoft.com/office/drawing/2014/main" id="{52C25B18-47B0-9B04-AD67-7D8CACB3A34D}"/>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A42949AE-E5AA-3397-80E9-4BFCB0B774B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1061C457-B1CF-1F17-542B-33EB31E39381}"/>
              </a:ext>
            </a:extLst>
          </p:cNvPr>
          <p:cNvGrpSpPr/>
          <p:nvPr/>
        </p:nvGrpSpPr>
        <p:grpSpPr>
          <a:xfrm>
            <a:off x="196379" y="3532847"/>
            <a:ext cx="540000" cy="540000"/>
            <a:chOff x="2692400" y="3233665"/>
            <a:chExt cx="1080000" cy="1080000"/>
          </a:xfrm>
        </p:grpSpPr>
        <p:sp>
          <p:nvSpPr>
            <p:cNvPr id="13" name="Oval 12">
              <a:extLst>
                <a:ext uri="{FF2B5EF4-FFF2-40B4-BE49-F238E27FC236}">
                  <a16:creationId xmlns:a16="http://schemas.microsoft.com/office/drawing/2014/main" id="{A06DF44C-AB52-5121-DD2B-A48159E5D45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B0C7D8E3-9995-DA2E-7972-A7B39B5FC8BB}"/>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9B318DCB-EF43-9915-7F6B-AFF211096A54}"/>
              </a:ext>
            </a:extLst>
          </p:cNvPr>
          <p:cNvGrpSpPr/>
          <p:nvPr/>
        </p:nvGrpSpPr>
        <p:grpSpPr>
          <a:xfrm>
            <a:off x="196379" y="4280542"/>
            <a:ext cx="540000" cy="540000"/>
            <a:chOff x="2692400" y="3233665"/>
            <a:chExt cx="1080000" cy="1080000"/>
          </a:xfrm>
        </p:grpSpPr>
        <p:sp>
          <p:nvSpPr>
            <p:cNvPr id="16" name="Oval 15">
              <a:extLst>
                <a:ext uri="{FF2B5EF4-FFF2-40B4-BE49-F238E27FC236}">
                  <a16:creationId xmlns:a16="http://schemas.microsoft.com/office/drawing/2014/main" id="{B27E7791-F445-1C11-3A43-D28A0AF0EBED}"/>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0E2E94AB-5992-6C54-CAF1-5B78AD21C3FB}"/>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1CB51F02-0787-EC66-CC67-A50C041D3F9F}"/>
              </a:ext>
            </a:extLst>
          </p:cNvPr>
          <p:cNvSpPr/>
          <p:nvPr/>
        </p:nvSpPr>
        <p:spPr>
          <a:xfrm>
            <a:off x="3028029" y="3430067"/>
            <a:ext cx="4556333" cy="74555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ysClr val="windowText" lastClr="000000"/>
                </a:solidFill>
              </a:rPr>
              <a:t>REQ&lt;id&gt;</a:t>
            </a:r>
            <a:r>
              <a:rPr lang="en-US" sz="2000" dirty="0">
                <a:solidFill>
                  <a:sysClr val="windowText" lastClr="000000"/>
                </a:solidFill>
              </a:rPr>
              <a:t>: When &lt;stakeholder&gt; &lt;action&gt;, then the system &lt;reaction&gt;.</a:t>
            </a:r>
          </a:p>
        </p:txBody>
      </p:sp>
    </p:spTree>
    <p:extLst>
      <p:ext uri="{BB962C8B-B14F-4D97-AF65-F5344CB8AC3E}">
        <p14:creationId xmlns:p14="http://schemas.microsoft.com/office/powerpoint/2010/main" val="1213777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F918-FF83-BBBA-D3B0-B6981D6CF575}"/>
              </a:ext>
            </a:extLst>
          </p:cNvPr>
          <p:cNvSpPr>
            <a:spLocks noGrp="1"/>
          </p:cNvSpPr>
          <p:nvPr>
            <p:ph type="title"/>
          </p:nvPr>
        </p:nvSpPr>
        <p:spPr/>
        <p:txBody>
          <a:bodyPr/>
          <a:lstStyle/>
          <a:p>
            <a:r>
              <a:rPr lang="en-US" dirty="0"/>
              <a:t>Requirements Elicitation</a:t>
            </a:r>
          </a:p>
        </p:txBody>
      </p:sp>
      <p:sp>
        <p:nvSpPr>
          <p:cNvPr id="19" name="Content Placeholder 18">
            <a:extLst>
              <a:ext uri="{FF2B5EF4-FFF2-40B4-BE49-F238E27FC236}">
                <a16:creationId xmlns:a16="http://schemas.microsoft.com/office/drawing/2014/main" id="{7DB3C66F-4CAB-11F1-A910-3C8C2D6C32C8}"/>
              </a:ext>
            </a:extLst>
          </p:cNvPr>
          <p:cNvSpPr>
            <a:spLocks noGrp="1"/>
          </p:cNvSpPr>
          <p:nvPr>
            <p:ph idx="1"/>
          </p:nvPr>
        </p:nvSpPr>
        <p:spPr>
          <a:xfrm>
            <a:off x="838200" y="2382715"/>
            <a:ext cx="8935995" cy="699022"/>
          </a:xfrm>
        </p:spPr>
        <p:txBody>
          <a:bodyPr/>
          <a:lstStyle/>
          <a:p>
            <a:r>
              <a:rPr lang="en-US" dirty="0"/>
              <a:t>Refine features into </a:t>
            </a:r>
            <a:r>
              <a:rPr lang="en-US" b="1" dirty="0"/>
              <a:t>measurable, specific </a:t>
            </a:r>
            <a:r>
              <a:rPr lang="en-US" dirty="0"/>
              <a:t>requirements.</a:t>
            </a:r>
          </a:p>
        </p:txBody>
      </p:sp>
      <p:sp>
        <p:nvSpPr>
          <p:cNvPr id="4" name="Date Placeholder 3">
            <a:extLst>
              <a:ext uri="{FF2B5EF4-FFF2-40B4-BE49-F238E27FC236}">
                <a16:creationId xmlns:a16="http://schemas.microsoft.com/office/drawing/2014/main" id="{D2C22892-41E5-2AD3-C934-1C9E5C02EF8E}"/>
              </a:ext>
            </a:extLst>
          </p:cNvPr>
          <p:cNvSpPr>
            <a:spLocks noGrp="1"/>
          </p:cNvSpPr>
          <p:nvPr>
            <p:ph type="dt" sz="half" idx="2"/>
          </p:nvPr>
        </p:nvSpPr>
        <p:spPr/>
        <p:txBody>
          <a:bodyPr/>
          <a:lstStyle/>
          <a:p>
            <a:fld id="{56FE5323-CD37-487F-874C-D9EE8E40D6B0}" type="datetime1">
              <a:rPr lang="en-US" smtClean="0"/>
              <a:t>1/22/2024</a:t>
            </a:fld>
            <a:endParaRPr lang="en-US"/>
          </a:p>
        </p:txBody>
      </p:sp>
      <p:sp>
        <p:nvSpPr>
          <p:cNvPr id="5" name="Slide Number Placeholder 4">
            <a:extLst>
              <a:ext uri="{FF2B5EF4-FFF2-40B4-BE49-F238E27FC236}">
                <a16:creationId xmlns:a16="http://schemas.microsoft.com/office/drawing/2014/main" id="{9E13935F-0DBB-B646-975F-97E580D1EB8C}"/>
              </a:ext>
            </a:extLst>
          </p:cNvPr>
          <p:cNvSpPr>
            <a:spLocks noGrp="1"/>
          </p:cNvSpPr>
          <p:nvPr>
            <p:ph type="sldNum" sz="quarter" idx="4"/>
          </p:nvPr>
        </p:nvSpPr>
        <p:spPr/>
        <p:txBody>
          <a:bodyPr/>
          <a:lstStyle/>
          <a:p>
            <a:fld id="{C46382A4-AB59-4CCC-9EC0-E60A0AF9AA08}" type="slidenum">
              <a:rPr lang="en-US" smtClean="0"/>
              <a:t>36</a:t>
            </a:fld>
            <a:endParaRPr lang="en-US"/>
          </a:p>
        </p:txBody>
      </p:sp>
      <p:sp>
        <p:nvSpPr>
          <p:cNvPr id="8" name="Oval 7">
            <a:extLst>
              <a:ext uri="{FF2B5EF4-FFF2-40B4-BE49-F238E27FC236}">
                <a16:creationId xmlns:a16="http://schemas.microsoft.com/office/drawing/2014/main" id="{A3523856-4C4D-94B3-66CB-1FC40B51A848}"/>
              </a:ext>
            </a:extLst>
          </p:cNvPr>
          <p:cNvSpPr/>
          <p:nvPr/>
        </p:nvSpPr>
        <p:spPr>
          <a:xfrm>
            <a:off x="2209800" y="454630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9" name="Rectangle 8">
            <a:extLst>
              <a:ext uri="{FF2B5EF4-FFF2-40B4-BE49-F238E27FC236}">
                <a16:creationId xmlns:a16="http://schemas.microsoft.com/office/drawing/2014/main" id="{358E769C-5F1F-39B2-C337-1B54BDA6E35D}"/>
              </a:ext>
            </a:extLst>
          </p:cNvPr>
          <p:cNvSpPr/>
          <p:nvPr/>
        </p:nvSpPr>
        <p:spPr>
          <a:xfrm>
            <a:off x="6400468" y="36204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opens the challenge overview, the system visualizes all active challenges.</a:t>
            </a:r>
          </a:p>
        </p:txBody>
      </p:sp>
      <p:sp>
        <p:nvSpPr>
          <p:cNvPr id="10" name="Rectangle 9">
            <a:extLst>
              <a:ext uri="{FF2B5EF4-FFF2-40B4-BE49-F238E27FC236}">
                <a16:creationId xmlns:a16="http://schemas.microsoft.com/office/drawing/2014/main" id="{7544BE8B-A8F1-2FA0-2C7E-FDEEE377EA3D}"/>
              </a:ext>
            </a:extLst>
          </p:cNvPr>
          <p:cNvSpPr/>
          <p:nvPr/>
        </p:nvSpPr>
        <p:spPr>
          <a:xfrm>
            <a:off x="6400469" y="4658811"/>
            <a:ext cx="3257006" cy="122931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When the user hovers over a challenge name, the system shows a preview of the challenge description.</a:t>
            </a:r>
          </a:p>
        </p:txBody>
      </p:sp>
      <p:sp>
        <p:nvSpPr>
          <p:cNvPr id="11" name="Rectangle 10">
            <a:extLst>
              <a:ext uri="{FF2B5EF4-FFF2-40B4-BE49-F238E27FC236}">
                <a16:creationId xmlns:a16="http://schemas.microsoft.com/office/drawing/2014/main" id="{4AEC0EBA-8A67-3784-FA8C-B22BEE03022A}"/>
              </a:ext>
            </a:extLst>
          </p:cNvPr>
          <p:cNvSpPr/>
          <p:nvPr/>
        </p:nvSpPr>
        <p:spPr>
          <a:xfrm>
            <a:off x="6400469" y="5967412"/>
            <a:ext cx="3257006" cy="38893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REQ3</a:t>
            </a:r>
            <a:r>
              <a:rPr lang="en-US" dirty="0">
                <a:solidFill>
                  <a:sysClr val="windowText" lastClr="000000"/>
                </a:solidFill>
              </a:rPr>
              <a:t>: …</a:t>
            </a:r>
          </a:p>
        </p:txBody>
      </p:sp>
      <p:grpSp>
        <p:nvGrpSpPr>
          <p:cNvPr id="3" name="Group 2">
            <a:extLst>
              <a:ext uri="{FF2B5EF4-FFF2-40B4-BE49-F238E27FC236}">
                <a16:creationId xmlns:a16="http://schemas.microsoft.com/office/drawing/2014/main" id="{B83FA9EA-B1FF-1C4B-B7E7-BADA085A248E}"/>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A0E3245E-B1C7-9DDB-C0FE-D29B90C2837C}"/>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28BABE68-CDB7-4435-3F65-64BDD624B8C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B2F22834-5ABE-810E-763F-6ED3513F2652}"/>
              </a:ext>
            </a:extLst>
          </p:cNvPr>
          <p:cNvGrpSpPr/>
          <p:nvPr/>
        </p:nvGrpSpPr>
        <p:grpSpPr>
          <a:xfrm>
            <a:off x="196379" y="2785152"/>
            <a:ext cx="540000" cy="540000"/>
            <a:chOff x="2692400" y="3233665"/>
            <a:chExt cx="1080000" cy="1080000"/>
          </a:xfrm>
        </p:grpSpPr>
        <p:sp>
          <p:nvSpPr>
            <p:cNvPr id="13" name="Oval 12">
              <a:extLst>
                <a:ext uri="{FF2B5EF4-FFF2-40B4-BE49-F238E27FC236}">
                  <a16:creationId xmlns:a16="http://schemas.microsoft.com/office/drawing/2014/main" id="{9573D783-1BC7-0345-9B91-0DB1EE1B592F}"/>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Bullseye with solid fill">
              <a:extLst>
                <a:ext uri="{FF2B5EF4-FFF2-40B4-BE49-F238E27FC236}">
                  <a16:creationId xmlns:a16="http://schemas.microsoft.com/office/drawing/2014/main" id="{73464726-7B2F-FDC5-9011-D6BCF637C60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8D9D1C96-05A9-9C1D-A759-893E323D4622}"/>
              </a:ext>
            </a:extLst>
          </p:cNvPr>
          <p:cNvGrpSpPr/>
          <p:nvPr/>
        </p:nvGrpSpPr>
        <p:grpSpPr>
          <a:xfrm>
            <a:off x="196379" y="3532847"/>
            <a:ext cx="540000" cy="540000"/>
            <a:chOff x="2692400" y="3233665"/>
            <a:chExt cx="1080000" cy="1080000"/>
          </a:xfrm>
        </p:grpSpPr>
        <p:sp>
          <p:nvSpPr>
            <p:cNvPr id="16" name="Oval 15">
              <a:extLst>
                <a:ext uri="{FF2B5EF4-FFF2-40B4-BE49-F238E27FC236}">
                  <a16:creationId xmlns:a16="http://schemas.microsoft.com/office/drawing/2014/main" id="{854E310A-E971-20E4-F27C-0A274506C89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Glasses with solid fill">
              <a:extLst>
                <a:ext uri="{FF2B5EF4-FFF2-40B4-BE49-F238E27FC236}">
                  <a16:creationId xmlns:a16="http://schemas.microsoft.com/office/drawing/2014/main" id="{D59BF513-4C6A-7774-20E4-CD8102CCCEC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cxnSp>
        <p:nvCxnSpPr>
          <p:cNvPr id="22" name="Straight Arrow Connector 21">
            <a:extLst>
              <a:ext uri="{FF2B5EF4-FFF2-40B4-BE49-F238E27FC236}">
                <a16:creationId xmlns:a16="http://schemas.microsoft.com/office/drawing/2014/main" id="{C18E4BBC-B13D-D75D-6C59-A61046216CDD}"/>
              </a:ext>
            </a:extLst>
          </p:cNvPr>
          <p:cNvCxnSpPr>
            <a:stCxn id="8" idx="6"/>
          </p:cNvCxnSpPr>
          <p:nvPr/>
        </p:nvCxnSpPr>
        <p:spPr>
          <a:xfrm>
            <a:off x="4791894" y="4974156"/>
            <a:ext cx="10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7A7C7E8-F0AC-7D8D-EA90-E0793FEEF3D9}"/>
              </a:ext>
            </a:extLst>
          </p:cNvPr>
          <p:cNvGrpSpPr/>
          <p:nvPr/>
        </p:nvGrpSpPr>
        <p:grpSpPr>
          <a:xfrm>
            <a:off x="196379" y="4280542"/>
            <a:ext cx="540000" cy="540000"/>
            <a:chOff x="2692400" y="3233665"/>
            <a:chExt cx="1080000" cy="1080000"/>
          </a:xfrm>
        </p:grpSpPr>
        <p:sp>
          <p:nvSpPr>
            <p:cNvPr id="23" name="Oval 22">
              <a:extLst>
                <a:ext uri="{FF2B5EF4-FFF2-40B4-BE49-F238E27FC236}">
                  <a16:creationId xmlns:a16="http://schemas.microsoft.com/office/drawing/2014/main" id="{FF1FCCC8-D075-1F74-1479-D3A6492DEDA9}"/>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Document with solid fill">
              <a:extLst>
                <a:ext uri="{FF2B5EF4-FFF2-40B4-BE49-F238E27FC236}">
                  <a16:creationId xmlns:a16="http://schemas.microsoft.com/office/drawing/2014/main" id="{7573E068-DB51-AFF1-A591-D702A8B1C4E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503D59CF-9FB2-BE02-BFAE-F184772D1215}"/>
              </a:ext>
            </a:extLst>
          </p:cNvPr>
          <p:cNvSpPr/>
          <p:nvPr/>
        </p:nvSpPr>
        <p:spPr>
          <a:xfrm>
            <a:off x="1818290" y="3081737"/>
            <a:ext cx="7839185" cy="4468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Tree>
    <p:extLst>
      <p:ext uri="{BB962C8B-B14F-4D97-AF65-F5344CB8AC3E}">
        <p14:creationId xmlns:p14="http://schemas.microsoft.com/office/powerpoint/2010/main" val="41250640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E4E0-B1FD-ACCD-D467-DA779D522ACA}"/>
              </a:ext>
            </a:extLst>
          </p:cNvPr>
          <p:cNvSpPr>
            <a:spLocks noGrp="1"/>
          </p:cNvSpPr>
          <p:nvPr>
            <p:ph type="title"/>
          </p:nvPr>
        </p:nvSpPr>
        <p:spPr/>
        <p:txBody>
          <a:bodyPr/>
          <a:lstStyle/>
          <a:p>
            <a:r>
              <a:rPr lang="en-US" dirty="0"/>
              <a:t>Requirements Elicitation for System Goals</a:t>
            </a:r>
          </a:p>
        </p:txBody>
      </p:sp>
      <p:sp>
        <p:nvSpPr>
          <p:cNvPr id="19" name="Content Placeholder 18">
            <a:extLst>
              <a:ext uri="{FF2B5EF4-FFF2-40B4-BE49-F238E27FC236}">
                <a16:creationId xmlns:a16="http://schemas.microsoft.com/office/drawing/2014/main" id="{78461A65-BDE3-7307-0815-1E78691CE5D1}"/>
              </a:ext>
            </a:extLst>
          </p:cNvPr>
          <p:cNvSpPr>
            <a:spLocks noGrp="1"/>
          </p:cNvSpPr>
          <p:nvPr>
            <p:ph idx="1"/>
          </p:nvPr>
        </p:nvSpPr>
        <p:spPr>
          <a:xfrm>
            <a:off x="838200" y="2382715"/>
            <a:ext cx="8935995" cy="1046285"/>
          </a:xfrm>
        </p:spPr>
        <p:txBody>
          <a:bodyPr/>
          <a:lstStyle/>
          <a:p>
            <a:r>
              <a:rPr lang="en-US" b="1" dirty="0"/>
              <a:t>Approach 1</a:t>
            </a:r>
            <a:r>
              <a:rPr lang="en-US" dirty="0"/>
              <a:t>: Decompose a system goal into measurable requirements along </a:t>
            </a:r>
            <a:r>
              <a:rPr lang="en-US" i="1" dirty="0"/>
              <a:t>its aspects</a:t>
            </a:r>
            <a:r>
              <a:rPr lang="en-US" dirty="0"/>
              <a:t>.</a:t>
            </a:r>
          </a:p>
        </p:txBody>
      </p:sp>
      <p:sp>
        <p:nvSpPr>
          <p:cNvPr id="4" name="Date Placeholder 3">
            <a:extLst>
              <a:ext uri="{FF2B5EF4-FFF2-40B4-BE49-F238E27FC236}">
                <a16:creationId xmlns:a16="http://schemas.microsoft.com/office/drawing/2014/main" id="{3EFCA2CE-7111-AAC4-6AA3-4F5E1DE68A39}"/>
              </a:ext>
            </a:extLst>
          </p:cNvPr>
          <p:cNvSpPr>
            <a:spLocks noGrp="1"/>
          </p:cNvSpPr>
          <p:nvPr>
            <p:ph type="dt" sz="half" idx="2"/>
          </p:nvPr>
        </p:nvSpPr>
        <p:spPr/>
        <p:txBody>
          <a:bodyPr/>
          <a:lstStyle/>
          <a:p>
            <a:fld id="{85525264-39EE-459F-AC4B-1AFBE94A2F01}" type="datetime1">
              <a:rPr lang="en-US" smtClean="0"/>
              <a:t>1/22/2024</a:t>
            </a:fld>
            <a:endParaRPr lang="en-US"/>
          </a:p>
        </p:txBody>
      </p:sp>
      <p:sp>
        <p:nvSpPr>
          <p:cNvPr id="5" name="Slide Number Placeholder 4">
            <a:extLst>
              <a:ext uri="{FF2B5EF4-FFF2-40B4-BE49-F238E27FC236}">
                <a16:creationId xmlns:a16="http://schemas.microsoft.com/office/drawing/2014/main" id="{24145F93-780F-7458-F0D5-BA5A6DE6FF6F}"/>
              </a:ext>
            </a:extLst>
          </p:cNvPr>
          <p:cNvSpPr>
            <a:spLocks noGrp="1"/>
          </p:cNvSpPr>
          <p:nvPr>
            <p:ph type="sldNum" sz="quarter" idx="4"/>
          </p:nvPr>
        </p:nvSpPr>
        <p:spPr/>
        <p:txBody>
          <a:bodyPr/>
          <a:lstStyle/>
          <a:p>
            <a:fld id="{C46382A4-AB59-4CCC-9EC0-E60A0AF9AA08}" type="slidenum">
              <a:rPr lang="en-US" smtClean="0"/>
              <a:t>37</a:t>
            </a:fld>
            <a:endParaRPr lang="en-US"/>
          </a:p>
        </p:txBody>
      </p:sp>
      <p:sp>
        <p:nvSpPr>
          <p:cNvPr id="8" name="Flowchart: Alternate Process 7">
            <a:extLst>
              <a:ext uri="{FF2B5EF4-FFF2-40B4-BE49-F238E27FC236}">
                <a16:creationId xmlns:a16="http://schemas.microsoft.com/office/drawing/2014/main" id="{1532C17A-3AB4-87B4-26CA-D9F34C3B2C47}"/>
              </a:ext>
            </a:extLst>
          </p:cNvPr>
          <p:cNvSpPr/>
          <p:nvPr/>
        </p:nvSpPr>
        <p:spPr>
          <a:xfrm>
            <a:off x="2457352" y="5420253"/>
            <a:ext cx="1863635" cy="888163"/>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shall ensure data privacy</a:t>
            </a:r>
          </a:p>
        </p:txBody>
      </p:sp>
      <p:sp>
        <p:nvSpPr>
          <p:cNvPr id="9" name="Rectangle 8">
            <a:extLst>
              <a:ext uri="{FF2B5EF4-FFF2-40B4-BE49-F238E27FC236}">
                <a16:creationId xmlns:a16="http://schemas.microsoft.com/office/drawing/2014/main" id="{A8F78482-0D92-4A29-CA40-F4655EFD258A}"/>
              </a:ext>
            </a:extLst>
          </p:cNvPr>
          <p:cNvSpPr/>
          <p:nvPr/>
        </p:nvSpPr>
        <p:spPr>
          <a:xfrm>
            <a:off x="6282059" y="5233103"/>
            <a:ext cx="3257006" cy="1256211"/>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REQ44</a:t>
            </a:r>
            <a:r>
              <a:rPr lang="en-US" dirty="0">
                <a:solidFill>
                  <a:sysClr val="windowText" lastClr="000000"/>
                </a:solidFill>
              </a:rPr>
              <a:t>: When an unauthorized user accesses another user’s profile, the system shall not display any contact information.</a:t>
            </a:r>
          </a:p>
        </p:txBody>
      </p:sp>
      <p:grpSp>
        <p:nvGrpSpPr>
          <p:cNvPr id="3" name="Group 2">
            <a:extLst>
              <a:ext uri="{FF2B5EF4-FFF2-40B4-BE49-F238E27FC236}">
                <a16:creationId xmlns:a16="http://schemas.microsoft.com/office/drawing/2014/main" id="{5AB995BE-14E8-2A19-4574-819B55046C17}"/>
              </a:ext>
            </a:extLst>
          </p:cNvPr>
          <p:cNvGrpSpPr/>
          <p:nvPr/>
        </p:nvGrpSpPr>
        <p:grpSpPr>
          <a:xfrm>
            <a:off x="196379" y="2037457"/>
            <a:ext cx="540000" cy="540000"/>
            <a:chOff x="2692400" y="3233665"/>
            <a:chExt cx="1080000" cy="1080000"/>
          </a:xfrm>
        </p:grpSpPr>
        <p:sp>
          <p:nvSpPr>
            <p:cNvPr id="6" name="Oval 5">
              <a:extLst>
                <a:ext uri="{FF2B5EF4-FFF2-40B4-BE49-F238E27FC236}">
                  <a16:creationId xmlns:a16="http://schemas.microsoft.com/office/drawing/2014/main" id="{81E37834-C67E-B8E0-EAB6-38AAC6D59272}"/>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User with solid fill">
              <a:extLst>
                <a:ext uri="{FF2B5EF4-FFF2-40B4-BE49-F238E27FC236}">
                  <a16:creationId xmlns:a16="http://schemas.microsoft.com/office/drawing/2014/main" id="{78B2CB48-6549-17C9-6A97-EBDBB109796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E7A109F9-E68D-0051-E90F-F97B42807682}"/>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304448D5-435B-785A-CC2D-9BD2442A4DA5}"/>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AFA66B17-74F1-EC3B-C90D-4EA0E90B824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66F2AED6-27DA-C904-2B76-A6250051E00B}"/>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708A2E58-6B7C-3234-7448-B2714F2C7AD7}"/>
                </a:ext>
              </a:extLst>
            </p:cNvPr>
            <p:cNvSpPr/>
            <p:nvPr/>
          </p:nvSpPr>
          <p:spPr>
            <a:xfrm>
              <a:off x="2692400" y="3233665"/>
              <a:ext cx="1080000" cy="1080000"/>
            </a:xfrm>
            <a:prstGeom prst="ellipse">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5E6E8812-6768-FBC7-A31D-F2CA0EBD57A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21" name="Content Placeholder 18">
            <a:extLst>
              <a:ext uri="{FF2B5EF4-FFF2-40B4-BE49-F238E27FC236}">
                <a16:creationId xmlns:a16="http://schemas.microsoft.com/office/drawing/2014/main" id="{A5F04054-EC75-21D9-18BB-18EE746952B7}"/>
              </a:ext>
            </a:extLst>
          </p:cNvPr>
          <p:cNvSpPr txBox="1">
            <a:spLocks/>
          </p:cNvSpPr>
          <p:nvPr/>
        </p:nvSpPr>
        <p:spPr>
          <a:xfrm>
            <a:off x="838200" y="4399014"/>
            <a:ext cx="8935995" cy="10462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Approach 2</a:t>
            </a:r>
            <a:r>
              <a:rPr lang="en-US" dirty="0"/>
              <a:t>: Specify a </a:t>
            </a:r>
            <a:r>
              <a:rPr lang="en-US" i="1" dirty="0"/>
              <a:t>misuse-case</a:t>
            </a:r>
            <a:r>
              <a:rPr lang="en-US" dirty="0"/>
              <a:t>, i.e., a functional requirement of what is not supposed to happen.</a:t>
            </a:r>
          </a:p>
        </p:txBody>
      </p:sp>
      <p:cxnSp>
        <p:nvCxnSpPr>
          <p:cNvPr id="23" name="Straight Arrow Connector 22">
            <a:extLst>
              <a:ext uri="{FF2B5EF4-FFF2-40B4-BE49-F238E27FC236}">
                <a16:creationId xmlns:a16="http://schemas.microsoft.com/office/drawing/2014/main" id="{178D1864-0D1E-B93E-274A-66F6145CB360}"/>
              </a:ext>
            </a:extLst>
          </p:cNvPr>
          <p:cNvCxnSpPr>
            <a:cxnSpLocks/>
            <a:stCxn id="8" idx="3"/>
            <a:endCxn id="9" idx="1"/>
          </p:cNvCxnSpPr>
          <p:nvPr/>
        </p:nvCxnSpPr>
        <p:spPr>
          <a:xfrm flipV="1">
            <a:off x="4320987" y="5861209"/>
            <a:ext cx="1961072" cy="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Alternate Process 23">
            <a:extLst>
              <a:ext uri="{FF2B5EF4-FFF2-40B4-BE49-F238E27FC236}">
                <a16:creationId xmlns:a16="http://schemas.microsoft.com/office/drawing/2014/main" id="{736EA86C-BBEE-C3A0-2DFA-981A770D3BB9}"/>
              </a:ext>
            </a:extLst>
          </p:cNvPr>
          <p:cNvSpPr/>
          <p:nvPr/>
        </p:nvSpPr>
        <p:spPr>
          <a:xfrm>
            <a:off x="2457352" y="329840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should be safe</a:t>
            </a:r>
          </a:p>
        </p:txBody>
      </p:sp>
      <p:sp>
        <p:nvSpPr>
          <p:cNvPr id="27" name="Rectangle 26">
            <a:extLst>
              <a:ext uri="{FF2B5EF4-FFF2-40B4-BE49-F238E27FC236}">
                <a16:creationId xmlns:a16="http://schemas.microsoft.com/office/drawing/2014/main" id="{05DF8876-3124-E0A4-534D-99A1E49AD8BC}"/>
              </a:ext>
            </a:extLst>
          </p:cNvPr>
          <p:cNvSpPr/>
          <p:nvPr/>
        </p:nvSpPr>
        <p:spPr>
          <a:xfrm>
            <a:off x="6282059" y="3024332"/>
            <a:ext cx="2409878"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REQ42</a:t>
            </a:r>
            <a:r>
              <a:rPr lang="en-US" dirty="0">
                <a:solidFill>
                  <a:sysClr val="windowText" lastClr="000000"/>
                </a:solidFill>
              </a:rPr>
              <a:t>: Any request sent from the server shall be encrypted.</a:t>
            </a:r>
          </a:p>
        </p:txBody>
      </p:sp>
      <p:cxnSp>
        <p:nvCxnSpPr>
          <p:cNvPr id="28" name="Straight Arrow Connector 27">
            <a:extLst>
              <a:ext uri="{FF2B5EF4-FFF2-40B4-BE49-F238E27FC236}">
                <a16:creationId xmlns:a16="http://schemas.microsoft.com/office/drawing/2014/main" id="{D5B0CD08-D3EB-9D25-9F16-ABA7ABD3DBE7}"/>
              </a:ext>
            </a:extLst>
          </p:cNvPr>
          <p:cNvCxnSpPr>
            <a:cxnSpLocks/>
            <a:stCxn id="24" idx="3"/>
          </p:cNvCxnSpPr>
          <p:nvPr/>
        </p:nvCxnSpPr>
        <p:spPr>
          <a:xfrm>
            <a:off x="4320987" y="3652436"/>
            <a:ext cx="1961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16EDB427-8417-4620-5636-D4FDDD4811CF}"/>
              </a:ext>
            </a:extLst>
          </p:cNvPr>
          <p:cNvGrpSpPr/>
          <p:nvPr/>
        </p:nvGrpSpPr>
        <p:grpSpPr>
          <a:xfrm>
            <a:off x="196379" y="4280542"/>
            <a:ext cx="540000" cy="540000"/>
            <a:chOff x="2692400" y="3233665"/>
            <a:chExt cx="1080000" cy="1080000"/>
          </a:xfrm>
        </p:grpSpPr>
        <p:sp>
          <p:nvSpPr>
            <p:cNvPr id="22" name="Oval 21">
              <a:extLst>
                <a:ext uri="{FF2B5EF4-FFF2-40B4-BE49-F238E27FC236}">
                  <a16:creationId xmlns:a16="http://schemas.microsoft.com/office/drawing/2014/main" id="{DB07DDEB-101D-1E88-E4CD-603400902704}"/>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ocument with solid fill">
              <a:extLst>
                <a:ext uri="{FF2B5EF4-FFF2-40B4-BE49-F238E27FC236}">
                  <a16:creationId xmlns:a16="http://schemas.microsoft.com/office/drawing/2014/main" id="{6F1EF4E5-83B2-FA7C-4544-AC731F06239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6" name="Rectangle 25">
            <a:extLst>
              <a:ext uri="{FF2B5EF4-FFF2-40B4-BE49-F238E27FC236}">
                <a16:creationId xmlns:a16="http://schemas.microsoft.com/office/drawing/2014/main" id="{D54AD3A1-705A-90A7-8959-7A0D984F3AFF}"/>
              </a:ext>
            </a:extLst>
          </p:cNvPr>
          <p:cNvSpPr/>
          <p:nvPr/>
        </p:nvSpPr>
        <p:spPr>
          <a:xfrm>
            <a:off x="8352541" y="3356242"/>
            <a:ext cx="2553716"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REQ43</a:t>
            </a:r>
            <a:r>
              <a:rPr lang="en-US" dirty="0">
                <a:solidFill>
                  <a:sysClr val="windowText" lastClr="000000"/>
                </a:solidFill>
              </a:rPr>
              <a:t>: Personal data shall be removable at any point in time.</a:t>
            </a:r>
          </a:p>
        </p:txBody>
      </p:sp>
    </p:spTree>
    <p:extLst>
      <p:ext uri="{BB962C8B-B14F-4D97-AF65-F5344CB8AC3E}">
        <p14:creationId xmlns:p14="http://schemas.microsoft.com/office/powerpoint/2010/main" val="3404837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8" grpId="0" animBg="1"/>
      <p:bldP spid="9" grpId="0" animBg="1"/>
      <p:bldP spid="21" grpId="0"/>
      <p:bldP spid="24" grpId="0" animBg="1"/>
      <p:bldP spid="27"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3101-E471-634E-DECC-B308371B1851}"/>
              </a:ext>
            </a:extLst>
          </p:cNvPr>
          <p:cNvSpPr>
            <a:spLocks noGrp="1"/>
          </p:cNvSpPr>
          <p:nvPr>
            <p:ph type="title"/>
          </p:nvPr>
        </p:nvSpPr>
        <p:spPr>
          <a:xfrm>
            <a:off x="838199" y="945417"/>
            <a:ext cx="9189998" cy="1325563"/>
          </a:xfrm>
        </p:spPr>
        <p:txBody>
          <a:bodyPr/>
          <a:lstStyle/>
          <a:p>
            <a:r>
              <a:rPr lang="en-US" dirty="0"/>
              <a:t>Requirements Engineering Template</a:t>
            </a:r>
          </a:p>
        </p:txBody>
      </p:sp>
      <p:sp>
        <p:nvSpPr>
          <p:cNvPr id="4" name="Date Placeholder 3">
            <a:extLst>
              <a:ext uri="{FF2B5EF4-FFF2-40B4-BE49-F238E27FC236}">
                <a16:creationId xmlns:a16="http://schemas.microsoft.com/office/drawing/2014/main" id="{10EF3A93-D1AF-3E5D-A9A4-B8EC77DBEA05}"/>
              </a:ext>
            </a:extLst>
          </p:cNvPr>
          <p:cNvSpPr>
            <a:spLocks noGrp="1"/>
          </p:cNvSpPr>
          <p:nvPr>
            <p:ph type="dt" sz="half" idx="2"/>
          </p:nvPr>
        </p:nvSpPr>
        <p:spPr/>
        <p:txBody>
          <a:bodyPr/>
          <a:lstStyle/>
          <a:p>
            <a:fld id="{8E57CF68-86CF-4B04-97AA-53F674411AD0}" type="datetime1">
              <a:rPr lang="en-US" smtClean="0"/>
              <a:t>1/22/2024</a:t>
            </a:fld>
            <a:endParaRPr lang="en-US"/>
          </a:p>
        </p:txBody>
      </p:sp>
      <p:sp>
        <p:nvSpPr>
          <p:cNvPr id="5" name="Slide Number Placeholder 4">
            <a:extLst>
              <a:ext uri="{FF2B5EF4-FFF2-40B4-BE49-F238E27FC236}">
                <a16:creationId xmlns:a16="http://schemas.microsoft.com/office/drawing/2014/main" id="{F445EB46-F8C7-2615-A8C3-C775A2882285}"/>
              </a:ext>
            </a:extLst>
          </p:cNvPr>
          <p:cNvSpPr>
            <a:spLocks noGrp="1"/>
          </p:cNvSpPr>
          <p:nvPr>
            <p:ph type="sldNum" sz="quarter" idx="4"/>
          </p:nvPr>
        </p:nvSpPr>
        <p:spPr/>
        <p:txBody>
          <a:bodyPr/>
          <a:lstStyle/>
          <a:p>
            <a:fld id="{C46382A4-AB59-4CCC-9EC0-E60A0AF9AA08}" type="slidenum">
              <a:rPr lang="en-US" smtClean="0"/>
              <a:t>38</a:t>
            </a:fld>
            <a:endParaRPr lang="en-US"/>
          </a:p>
        </p:txBody>
      </p:sp>
      <p:grpSp>
        <p:nvGrpSpPr>
          <p:cNvPr id="6" name="Group 5">
            <a:extLst>
              <a:ext uri="{FF2B5EF4-FFF2-40B4-BE49-F238E27FC236}">
                <a16:creationId xmlns:a16="http://schemas.microsoft.com/office/drawing/2014/main" id="{827301B5-A805-7DA3-6CE4-1B184C6C1D6E}"/>
              </a:ext>
            </a:extLst>
          </p:cNvPr>
          <p:cNvGrpSpPr/>
          <p:nvPr/>
        </p:nvGrpSpPr>
        <p:grpSpPr>
          <a:xfrm>
            <a:off x="3887560" y="2247398"/>
            <a:ext cx="540000" cy="540000"/>
            <a:chOff x="2692400" y="3233665"/>
            <a:chExt cx="1080000" cy="1080000"/>
          </a:xfrm>
        </p:grpSpPr>
        <p:sp>
          <p:nvSpPr>
            <p:cNvPr id="7" name="Oval 6">
              <a:extLst>
                <a:ext uri="{FF2B5EF4-FFF2-40B4-BE49-F238E27FC236}">
                  <a16:creationId xmlns:a16="http://schemas.microsoft.com/office/drawing/2014/main" id="{E4A36CD6-C0C5-84FB-5CCB-224F07A6703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User with solid fill">
              <a:extLst>
                <a:ext uri="{FF2B5EF4-FFF2-40B4-BE49-F238E27FC236}">
                  <a16:creationId xmlns:a16="http://schemas.microsoft.com/office/drawing/2014/main" id="{54B55392-8E50-7077-23D1-B1A5783C0AB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94BEBB48-BA0E-2E24-1737-4BCAEAD40460}"/>
              </a:ext>
            </a:extLst>
          </p:cNvPr>
          <p:cNvGrpSpPr/>
          <p:nvPr/>
        </p:nvGrpSpPr>
        <p:grpSpPr>
          <a:xfrm>
            <a:off x="3883473" y="3052536"/>
            <a:ext cx="540000" cy="540000"/>
            <a:chOff x="2692400" y="3233665"/>
            <a:chExt cx="1080000" cy="1080000"/>
          </a:xfrm>
        </p:grpSpPr>
        <p:sp>
          <p:nvSpPr>
            <p:cNvPr id="10" name="Oval 9">
              <a:extLst>
                <a:ext uri="{FF2B5EF4-FFF2-40B4-BE49-F238E27FC236}">
                  <a16:creationId xmlns:a16="http://schemas.microsoft.com/office/drawing/2014/main" id="{3CB6B79A-26FF-D4D3-6345-59D9901F5CE8}"/>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with solid fill">
              <a:extLst>
                <a:ext uri="{FF2B5EF4-FFF2-40B4-BE49-F238E27FC236}">
                  <a16:creationId xmlns:a16="http://schemas.microsoft.com/office/drawing/2014/main" id="{0D6768B4-0E82-CFC5-14DE-07F42751129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845FB40-871E-BAB5-9B87-CF2C1403FC1D}"/>
              </a:ext>
            </a:extLst>
          </p:cNvPr>
          <p:cNvGrpSpPr/>
          <p:nvPr/>
        </p:nvGrpSpPr>
        <p:grpSpPr>
          <a:xfrm>
            <a:off x="3886900" y="4266323"/>
            <a:ext cx="540000" cy="540000"/>
            <a:chOff x="2692400" y="3233665"/>
            <a:chExt cx="1080000" cy="1080000"/>
          </a:xfrm>
        </p:grpSpPr>
        <p:sp>
          <p:nvSpPr>
            <p:cNvPr id="13" name="Oval 12">
              <a:extLst>
                <a:ext uri="{FF2B5EF4-FFF2-40B4-BE49-F238E27FC236}">
                  <a16:creationId xmlns:a16="http://schemas.microsoft.com/office/drawing/2014/main" id="{15874379-AA9D-3697-AE75-7A6B9FDCB13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Glasses with solid fill">
              <a:extLst>
                <a:ext uri="{FF2B5EF4-FFF2-40B4-BE49-F238E27FC236}">
                  <a16:creationId xmlns:a16="http://schemas.microsoft.com/office/drawing/2014/main" id="{32289A50-1847-2A44-17CA-7684926025B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5" name="Group 14">
            <a:extLst>
              <a:ext uri="{FF2B5EF4-FFF2-40B4-BE49-F238E27FC236}">
                <a16:creationId xmlns:a16="http://schemas.microsoft.com/office/drawing/2014/main" id="{18B7EC64-E712-7477-DFC3-B95B84B78EF6}"/>
              </a:ext>
            </a:extLst>
          </p:cNvPr>
          <p:cNvGrpSpPr/>
          <p:nvPr/>
        </p:nvGrpSpPr>
        <p:grpSpPr>
          <a:xfrm>
            <a:off x="3885432" y="5533022"/>
            <a:ext cx="540000" cy="540000"/>
            <a:chOff x="2692400" y="3233665"/>
            <a:chExt cx="1080000" cy="1080000"/>
          </a:xfrm>
        </p:grpSpPr>
        <p:sp>
          <p:nvSpPr>
            <p:cNvPr id="16" name="Oval 15">
              <a:extLst>
                <a:ext uri="{FF2B5EF4-FFF2-40B4-BE49-F238E27FC236}">
                  <a16:creationId xmlns:a16="http://schemas.microsoft.com/office/drawing/2014/main" id="{9CDDA99D-21EE-2DD2-624F-8A67F20AED13}"/>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Document with solid fill">
              <a:extLst>
                <a:ext uri="{FF2B5EF4-FFF2-40B4-BE49-F238E27FC236}">
                  <a16:creationId xmlns:a16="http://schemas.microsoft.com/office/drawing/2014/main" id="{C8FE3071-50CD-4FD3-984E-89FE81876A6C}"/>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8" name="Rectangle 17">
            <a:extLst>
              <a:ext uri="{FF2B5EF4-FFF2-40B4-BE49-F238E27FC236}">
                <a16:creationId xmlns:a16="http://schemas.microsoft.com/office/drawing/2014/main" id="{FD7F678D-2B96-E171-BB46-BD9E18D26AD5}"/>
              </a:ext>
            </a:extLst>
          </p:cNvPr>
          <p:cNvSpPr/>
          <p:nvPr/>
        </p:nvSpPr>
        <p:spPr>
          <a:xfrm>
            <a:off x="4800612" y="1857377"/>
            <a:ext cx="2660430" cy="4498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50D2B274-E33E-5529-4424-2AF00E4FD1B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950827" y="2078859"/>
            <a:ext cx="360000" cy="360000"/>
          </a:xfrm>
          <a:prstGeom prst="rect">
            <a:avLst/>
          </a:prstGeom>
        </p:spPr>
      </p:pic>
      <p:pic>
        <p:nvPicPr>
          <p:cNvPr id="23" name="Graphic 22" descr="User with solid fill">
            <a:extLst>
              <a:ext uri="{FF2B5EF4-FFF2-40B4-BE49-F238E27FC236}">
                <a16:creationId xmlns:a16="http://schemas.microsoft.com/office/drawing/2014/main" id="{1BEBE122-127E-C785-EFAF-034BB40156DA}"/>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705934" y="2078859"/>
            <a:ext cx="360000" cy="360000"/>
          </a:xfrm>
          <a:prstGeom prst="rect">
            <a:avLst/>
          </a:prstGeom>
        </p:spPr>
      </p:pic>
      <p:pic>
        <p:nvPicPr>
          <p:cNvPr id="24" name="Graphic 23" descr="User with solid fill">
            <a:extLst>
              <a:ext uri="{FF2B5EF4-FFF2-40B4-BE49-F238E27FC236}">
                <a16:creationId xmlns:a16="http://schemas.microsoft.com/office/drawing/2014/main" id="{1DE1DBD6-00BE-0D8D-6709-4616BEF76D1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195720" y="2078859"/>
            <a:ext cx="360000" cy="360000"/>
          </a:xfrm>
          <a:prstGeom prst="rect">
            <a:avLst/>
          </a:prstGeom>
        </p:spPr>
      </p:pic>
      <p:pic>
        <p:nvPicPr>
          <p:cNvPr id="25" name="Graphic 24" descr="User with solid fill">
            <a:extLst>
              <a:ext uri="{FF2B5EF4-FFF2-40B4-BE49-F238E27FC236}">
                <a16:creationId xmlns:a16="http://schemas.microsoft.com/office/drawing/2014/main" id="{37954004-AE3C-5C50-B3C6-92826E5EA297}"/>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310827" y="2646554"/>
            <a:ext cx="360000" cy="360000"/>
          </a:xfrm>
          <a:prstGeom prst="rect">
            <a:avLst/>
          </a:prstGeom>
        </p:spPr>
      </p:pic>
      <p:pic>
        <p:nvPicPr>
          <p:cNvPr id="26" name="Graphic 25" descr="User with solid fill">
            <a:extLst>
              <a:ext uri="{FF2B5EF4-FFF2-40B4-BE49-F238E27FC236}">
                <a16:creationId xmlns:a16="http://schemas.microsoft.com/office/drawing/2014/main" id="{81F19BCC-EBE8-82A8-E223-174C7024A6DC}"/>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590827" y="2646554"/>
            <a:ext cx="360000" cy="360000"/>
          </a:xfrm>
          <a:prstGeom prst="rect">
            <a:avLst/>
          </a:prstGeom>
        </p:spPr>
      </p:pic>
      <p:cxnSp>
        <p:nvCxnSpPr>
          <p:cNvPr id="28" name="Straight Arrow Connector 27">
            <a:extLst>
              <a:ext uri="{FF2B5EF4-FFF2-40B4-BE49-F238E27FC236}">
                <a16:creationId xmlns:a16="http://schemas.microsoft.com/office/drawing/2014/main" id="{DD0B78D5-EBB0-9D90-B8EC-D709578E5944}"/>
              </a:ext>
            </a:extLst>
          </p:cNvPr>
          <p:cNvCxnSpPr>
            <a:stCxn id="24" idx="3"/>
            <a:endCxn id="21" idx="1"/>
          </p:cNvCxnSpPr>
          <p:nvPr/>
        </p:nvCxnSpPr>
        <p:spPr>
          <a:xfrm>
            <a:off x="5555720"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2773F0A-260B-2AD6-6C40-5E5B2562BF2D}"/>
              </a:ext>
            </a:extLst>
          </p:cNvPr>
          <p:cNvCxnSpPr>
            <a:cxnSpLocks/>
            <a:stCxn id="23" idx="1"/>
            <a:endCxn id="21" idx="3"/>
          </p:cNvCxnSpPr>
          <p:nvPr/>
        </p:nvCxnSpPr>
        <p:spPr>
          <a:xfrm flipH="1">
            <a:off x="6310827"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EFFEC5-CF79-621C-3D4A-ACCB9B42CF03}"/>
              </a:ext>
            </a:extLst>
          </p:cNvPr>
          <p:cNvCxnSpPr>
            <a:cxnSpLocks/>
            <a:stCxn id="25" idx="0"/>
            <a:endCxn id="21" idx="2"/>
          </p:cNvCxnSpPr>
          <p:nvPr/>
        </p:nvCxnSpPr>
        <p:spPr>
          <a:xfrm rot="16200000" flipV="1">
            <a:off x="620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2ECE0DE-F21F-FD37-249F-8A72950FBADF}"/>
              </a:ext>
            </a:extLst>
          </p:cNvPr>
          <p:cNvCxnSpPr>
            <a:cxnSpLocks/>
            <a:stCxn id="26" idx="0"/>
            <a:endCxn id="21" idx="2"/>
          </p:cNvCxnSpPr>
          <p:nvPr/>
        </p:nvCxnSpPr>
        <p:spPr>
          <a:xfrm rot="5400000" flipH="1" flipV="1">
            <a:off x="584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7E9107FE-5128-8051-83CA-FC6641628505}"/>
              </a:ext>
            </a:extLst>
          </p:cNvPr>
          <p:cNvSpPr/>
          <p:nvPr/>
        </p:nvSpPr>
        <p:spPr>
          <a:xfrm>
            <a:off x="5680248" y="5416906"/>
            <a:ext cx="1623691" cy="58667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REQ44</a:t>
            </a:r>
            <a:r>
              <a:rPr lang="en-US" sz="800" dirty="0">
                <a:solidFill>
                  <a:sysClr val="windowText" lastClr="000000"/>
                </a:solidFill>
              </a:rPr>
              <a:t>: When an unauthorized user accesses another user’s profile, the system shall not display any contact information.</a:t>
            </a:r>
          </a:p>
        </p:txBody>
      </p:sp>
      <p:sp>
        <p:nvSpPr>
          <p:cNvPr id="43" name="Rectangle 42">
            <a:extLst>
              <a:ext uri="{FF2B5EF4-FFF2-40B4-BE49-F238E27FC236}">
                <a16:creationId xmlns:a16="http://schemas.microsoft.com/office/drawing/2014/main" id="{FAFA655F-DF30-E214-1E38-43F062ED162C}"/>
              </a:ext>
            </a:extLst>
          </p:cNvPr>
          <p:cNvSpPr/>
          <p:nvPr/>
        </p:nvSpPr>
        <p:spPr>
          <a:xfrm>
            <a:off x="4959176" y="5556218"/>
            <a:ext cx="1365436" cy="68382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REQ2</a:t>
            </a:r>
            <a:r>
              <a:rPr lang="en-US" sz="800" dirty="0">
                <a:solidFill>
                  <a:sysClr val="windowText" lastClr="000000"/>
                </a:solidFill>
              </a:rPr>
              <a:t>: When the user hovers over a challenge name, the system shows a preview of the challenge description.</a:t>
            </a:r>
          </a:p>
        </p:txBody>
      </p:sp>
      <p:sp>
        <p:nvSpPr>
          <p:cNvPr id="44" name="Rectangle: Rounded Corners 43">
            <a:extLst>
              <a:ext uri="{FF2B5EF4-FFF2-40B4-BE49-F238E27FC236}">
                <a16:creationId xmlns:a16="http://schemas.microsoft.com/office/drawing/2014/main" id="{59808D91-7670-D04D-31DC-969A505656F5}"/>
              </a:ext>
            </a:extLst>
          </p:cNvPr>
          <p:cNvSpPr/>
          <p:nvPr/>
        </p:nvSpPr>
        <p:spPr>
          <a:xfrm>
            <a:off x="6225283" y="3069003"/>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45" name="Rectangle: Rounded Corners 44">
            <a:extLst>
              <a:ext uri="{FF2B5EF4-FFF2-40B4-BE49-F238E27FC236}">
                <a16:creationId xmlns:a16="http://schemas.microsoft.com/office/drawing/2014/main" id="{318AC4ED-A6DA-F460-9B47-8899A8843CEB}"/>
              </a:ext>
            </a:extLst>
          </p:cNvPr>
          <p:cNvSpPr/>
          <p:nvPr/>
        </p:nvSpPr>
        <p:spPr>
          <a:xfrm>
            <a:off x="5487728" y="3064604"/>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49" name="Rectangle: Rounded Corners 48">
            <a:extLst>
              <a:ext uri="{FF2B5EF4-FFF2-40B4-BE49-F238E27FC236}">
                <a16:creationId xmlns:a16="http://schemas.microsoft.com/office/drawing/2014/main" id="{9F64DBE4-BE8F-EB6B-CEF5-5A7ADD7A50D9}"/>
              </a:ext>
            </a:extLst>
          </p:cNvPr>
          <p:cNvSpPr/>
          <p:nvPr/>
        </p:nvSpPr>
        <p:spPr>
          <a:xfrm>
            <a:off x="5196630" y="3478236"/>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50" name="Rectangle: Rounded Corners 49">
            <a:extLst>
              <a:ext uri="{FF2B5EF4-FFF2-40B4-BE49-F238E27FC236}">
                <a16:creationId xmlns:a16="http://schemas.microsoft.com/office/drawing/2014/main" id="{250A5C0B-8155-D9B0-4882-C0DD7572105B}"/>
              </a:ext>
            </a:extLst>
          </p:cNvPr>
          <p:cNvSpPr/>
          <p:nvPr/>
        </p:nvSpPr>
        <p:spPr>
          <a:xfrm>
            <a:off x="5793522" y="3487367"/>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cxnSp>
        <p:nvCxnSpPr>
          <p:cNvPr id="51" name="Straight Arrow Connector 36">
            <a:extLst>
              <a:ext uri="{FF2B5EF4-FFF2-40B4-BE49-F238E27FC236}">
                <a16:creationId xmlns:a16="http://schemas.microsoft.com/office/drawing/2014/main" id="{7E277521-F243-9543-AA55-9DA8855D28C1}"/>
              </a:ext>
            </a:extLst>
          </p:cNvPr>
          <p:cNvCxnSpPr>
            <a:cxnSpLocks/>
            <a:stCxn id="49" idx="0"/>
            <a:endCxn id="45" idx="2"/>
          </p:cNvCxnSpPr>
          <p:nvPr/>
        </p:nvCxnSpPr>
        <p:spPr>
          <a:xfrm rot="5400000" flipH="1" flipV="1">
            <a:off x="5515208" y="3240171"/>
            <a:ext cx="185032" cy="291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36">
            <a:extLst>
              <a:ext uri="{FF2B5EF4-FFF2-40B4-BE49-F238E27FC236}">
                <a16:creationId xmlns:a16="http://schemas.microsoft.com/office/drawing/2014/main" id="{95E8054C-F51A-4300-3642-8FA174C27F56}"/>
              </a:ext>
            </a:extLst>
          </p:cNvPr>
          <p:cNvCxnSpPr>
            <a:cxnSpLocks/>
            <a:stCxn id="50" idx="0"/>
            <a:endCxn id="45" idx="2"/>
          </p:cNvCxnSpPr>
          <p:nvPr/>
        </p:nvCxnSpPr>
        <p:spPr>
          <a:xfrm rot="16200000" flipV="1">
            <a:off x="5809089" y="3237389"/>
            <a:ext cx="194163" cy="3057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AFB59D31-396E-6438-BE9A-EDA84299ACA8}"/>
              </a:ext>
            </a:extLst>
          </p:cNvPr>
          <p:cNvSpPr/>
          <p:nvPr/>
        </p:nvSpPr>
        <p:spPr>
          <a:xfrm>
            <a:off x="4955480" y="4039176"/>
            <a:ext cx="1440893" cy="1078456"/>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System</a:t>
            </a:r>
          </a:p>
        </p:txBody>
      </p:sp>
      <p:sp>
        <p:nvSpPr>
          <p:cNvPr id="60" name="Rectangle 59">
            <a:extLst>
              <a:ext uri="{FF2B5EF4-FFF2-40B4-BE49-F238E27FC236}">
                <a16:creationId xmlns:a16="http://schemas.microsoft.com/office/drawing/2014/main" id="{FCAB7E7F-BCE0-1504-F46B-3085542AEBCC}"/>
              </a:ext>
            </a:extLst>
          </p:cNvPr>
          <p:cNvSpPr/>
          <p:nvPr/>
        </p:nvSpPr>
        <p:spPr>
          <a:xfrm>
            <a:off x="6486878" y="4039176"/>
            <a:ext cx="888439" cy="497147"/>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External</a:t>
            </a:r>
          </a:p>
        </p:txBody>
      </p:sp>
      <p:sp>
        <p:nvSpPr>
          <p:cNvPr id="61" name="Rectangle 60">
            <a:extLst>
              <a:ext uri="{FF2B5EF4-FFF2-40B4-BE49-F238E27FC236}">
                <a16:creationId xmlns:a16="http://schemas.microsoft.com/office/drawing/2014/main" id="{A05D9A07-7C2C-9218-FBE5-463AA692DA35}"/>
              </a:ext>
            </a:extLst>
          </p:cNvPr>
          <p:cNvSpPr/>
          <p:nvPr/>
        </p:nvSpPr>
        <p:spPr>
          <a:xfrm>
            <a:off x="6486878" y="4620485"/>
            <a:ext cx="888439" cy="497147"/>
          </a:xfrm>
          <a:prstGeom prst="rect">
            <a:avLst/>
          </a:prstGeom>
          <a:solidFill>
            <a:schemeClr val="accent3">
              <a:lumMod val="20000"/>
              <a:lumOff val="8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t>External</a:t>
            </a:r>
          </a:p>
        </p:txBody>
      </p:sp>
      <p:sp>
        <p:nvSpPr>
          <p:cNvPr id="62" name="Oval 61">
            <a:extLst>
              <a:ext uri="{FF2B5EF4-FFF2-40B4-BE49-F238E27FC236}">
                <a16:creationId xmlns:a16="http://schemas.microsoft.com/office/drawing/2014/main" id="{B17A4E26-7071-160B-BBFC-1C5117FA041B}"/>
              </a:ext>
            </a:extLst>
          </p:cNvPr>
          <p:cNvSpPr/>
          <p:nvPr/>
        </p:nvSpPr>
        <p:spPr>
          <a:xfrm>
            <a:off x="5128906" y="4305545"/>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3" name="Oval 62">
            <a:extLst>
              <a:ext uri="{FF2B5EF4-FFF2-40B4-BE49-F238E27FC236}">
                <a16:creationId xmlns:a16="http://schemas.microsoft.com/office/drawing/2014/main" id="{B1CBAE0B-810F-493D-CEEF-61F3C2E4763A}"/>
              </a:ext>
            </a:extLst>
          </p:cNvPr>
          <p:cNvSpPr/>
          <p:nvPr/>
        </p:nvSpPr>
        <p:spPr>
          <a:xfrm>
            <a:off x="5488994" y="4527969"/>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4" name="Oval 63">
            <a:extLst>
              <a:ext uri="{FF2B5EF4-FFF2-40B4-BE49-F238E27FC236}">
                <a16:creationId xmlns:a16="http://schemas.microsoft.com/office/drawing/2014/main" id="{242FE09E-33E0-5800-F2C4-AA86C25865B6}"/>
              </a:ext>
            </a:extLst>
          </p:cNvPr>
          <p:cNvSpPr/>
          <p:nvPr/>
        </p:nvSpPr>
        <p:spPr>
          <a:xfrm>
            <a:off x="5075652" y="480643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5" name="Oval 64">
            <a:extLst>
              <a:ext uri="{FF2B5EF4-FFF2-40B4-BE49-F238E27FC236}">
                <a16:creationId xmlns:a16="http://schemas.microsoft.com/office/drawing/2014/main" id="{B935920B-DA39-BD85-C442-FF65E6200279}"/>
              </a:ext>
            </a:extLst>
          </p:cNvPr>
          <p:cNvSpPr/>
          <p:nvPr/>
        </p:nvSpPr>
        <p:spPr>
          <a:xfrm>
            <a:off x="6526838" y="427898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66" name="Oval 65">
            <a:extLst>
              <a:ext uri="{FF2B5EF4-FFF2-40B4-BE49-F238E27FC236}">
                <a16:creationId xmlns:a16="http://schemas.microsoft.com/office/drawing/2014/main" id="{F04B2FBE-23ED-629E-B098-C18CE49A36EB}"/>
              </a:ext>
            </a:extLst>
          </p:cNvPr>
          <p:cNvSpPr/>
          <p:nvPr/>
        </p:nvSpPr>
        <p:spPr>
          <a:xfrm>
            <a:off x="6538629" y="4874206"/>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cxnSp>
        <p:nvCxnSpPr>
          <p:cNvPr id="67" name="Straight Arrow Connector 36">
            <a:extLst>
              <a:ext uri="{FF2B5EF4-FFF2-40B4-BE49-F238E27FC236}">
                <a16:creationId xmlns:a16="http://schemas.microsoft.com/office/drawing/2014/main" id="{E97E81E1-D22F-1C1E-55E8-5B2FD7A8972E}"/>
              </a:ext>
            </a:extLst>
          </p:cNvPr>
          <p:cNvCxnSpPr>
            <a:cxnSpLocks/>
            <a:stCxn id="49" idx="2"/>
            <a:endCxn id="62" idx="0"/>
          </p:cNvCxnSpPr>
          <p:nvPr/>
        </p:nvCxnSpPr>
        <p:spPr>
          <a:xfrm>
            <a:off x="5462175" y="3706836"/>
            <a:ext cx="55282" cy="59870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36">
            <a:extLst>
              <a:ext uri="{FF2B5EF4-FFF2-40B4-BE49-F238E27FC236}">
                <a16:creationId xmlns:a16="http://schemas.microsoft.com/office/drawing/2014/main" id="{A4455741-3CD0-F44C-978E-35C4AB0DD23F}"/>
              </a:ext>
            </a:extLst>
          </p:cNvPr>
          <p:cNvCxnSpPr>
            <a:cxnSpLocks/>
            <a:stCxn id="50" idx="2"/>
            <a:endCxn id="63" idx="0"/>
          </p:cNvCxnSpPr>
          <p:nvPr/>
        </p:nvCxnSpPr>
        <p:spPr>
          <a:xfrm flipH="1">
            <a:off x="5877545" y="3715967"/>
            <a:ext cx="181522" cy="8120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36">
            <a:extLst>
              <a:ext uri="{FF2B5EF4-FFF2-40B4-BE49-F238E27FC236}">
                <a16:creationId xmlns:a16="http://schemas.microsoft.com/office/drawing/2014/main" id="{527E2C1C-B071-1B4E-1AF7-BC7D0CF9E48D}"/>
              </a:ext>
            </a:extLst>
          </p:cNvPr>
          <p:cNvCxnSpPr>
            <a:cxnSpLocks/>
            <a:stCxn id="44" idx="2"/>
            <a:endCxn id="65" idx="0"/>
          </p:cNvCxnSpPr>
          <p:nvPr/>
        </p:nvCxnSpPr>
        <p:spPr>
          <a:xfrm>
            <a:off x="6490828" y="3297603"/>
            <a:ext cx="424561" cy="98138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36">
            <a:extLst>
              <a:ext uri="{FF2B5EF4-FFF2-40B4-BE49-F238E27FC236}">
                <a16:creationId xmlns:a16="http://schemas.microsoft.com/office/drawing/2014/main" id="{8C664A9C-F5B6-8255-1526-1FE2A02A92DF}"/>
              </a:ext>
            </a:extLst>
          </p:cNvPr>
          <p:cNvCxnSpPr>
            <a:cxnSpLocks/>
            <a:stCxn id="49" idx="2"/>
            <a:endCxn id="64" idx="0"/>
          </p:cNvCxnSpPr>
          <p:nvPr/>
        </p:nvCxnSpPr>
        <p:spPr>
          <a:xfrm>
            <a:off x="5462175" y="3706836"/>
            <a:ext cx="2028" cy="10996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36">
            <a:extLst>
              <a:ext uri="{FF2B5EF4-FFF2-40B4-BE49-F238E27FC236}">
                <a16:creationId xmlns:a16="http://schemas.microsoft.com/office/drawing/2014/main" id="{2AB8609E-04D2-CC31-7BE1-54A8E3BF3DED}"/>
              </a:ext>
            </a:extLst>
          </p:cNvPr>
          <p:cNvCxnSpPr>
            <a:cxnSpLocks/>
            <a:stCxn id="64" idx="4"/>
            <a:endCxn id="43" idx="0"/>
          </p:cNvCxnSpPr>
          <p:nvPr/>
        </p:nvCxnSpPr>
        <p:spPr>
          <a:xfrm>
            <a:off x="5464203" y="4991470"/>
            <a:ext cx="177691" cy="56474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36">
            <a:extLst>
              <a:ext uri="{FF2B5EF4-FFF2-40B4-BE49-F238E27FC236}">
                <a16:creationId xmlns:a16="http://schemas.microsoft.com/office/drawing/2014/main" id="{CEB0E07B-F0E8-0BF9-9D66-10D952CD558D}"/>
              </a:ext>
            </a:extLst>
          </p:cNvPr>
          <p:cNvCxnSpPr>
            <a:cxnSpLocks/>
            <a:stCxn id="64" idx="5"/>
            <a:endCxn id="42" idx="0"/>
          </p:cNvCxnSpPr>
          <p:nvPr/>
        </p:nvCxnSpPr>
        <p:spPr>
          <a:xfrm>
            <a:off x="5738949" y="4964373"/>
            <a:ext cx="753145" cy="452533"/>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3A2BA7AE-84F6-FA43-2787-6222CB8B8EAB}"/>
              </a:ext>
            </a:extLst>
          </p:cNvPr>
          <p:cNvSpPr/>
          <p:nvPr/>
        </p:nvSpPr>
        <p:spPr>
          <a:xfrm rot="16200000">
            <a:off x="3667439" y="2712180"/>
            <a:ext cx="1981202" cy="2715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Context Layer (why?)</a:t>
            </a:r>
          </a:p>
        </p:txBody>
      </p:sp>
      <p:sp>
        <p:nvSpPr>
          <p:cNvPr id="92" name="Rectangle 91">
            <a:extLst>
              <a:ext uri="{FF2B5EF4-FFF2-40B4-BE49-F238E27FC236}">
                <a16:creationId xmlns:a16="http://schemas.microsoft.com/office/drawing/2014/main" id="{51B182C0-26B8-5774-B62F-98D1205E4925}"/>
              </a:ext>
            </a:extLst>
          </p:cNvPr>
          <p:cNvSpPr/>
          <p:nvPr/>
        </p:nvSpPr>
        <p:spPr>
          <a:xfrm rot="16200000">
            <a:off x="3397800" y="4961668"/>
            <a:ext cx="2517770" cy="271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Requirements Layer (what?)</a:t>
            </a:r>
          </a:p>
        </p:txBody>
      </p:sp>
      <p:cxnSp>
        <p:nvCxnSpPr>
          <p:cNvPr id="94" name="Straight Connector 93">
            <a:extLst>
              <a:ext uri="{FF2B5EF4-FFF2-40B4-BE49-F238E27FC236}">
                <a16:creationId xmlns:a16="http://schemas.microsoft.com/office/drawing/2014/main" id="{B0F204BD-D37F-92A9-BAB0-6BA1774D6035}"/>
              </a:ext>
            </a:extLst>
          </p:cNvPr>
          <p:cNvCxnSpPr/>
          <p:nvPr/>
        </p:nvCxnSpPr>
        <p:spPr>
          <a:xfrm>
            <a:off x="4800612" y="3838581"/>
            <a:ext cx="2660430" cy="1"/>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80049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9" grpId="0" animBg="1"/>
      <p:bldP spid="50"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17822-D804-6F5E-9EB5-BA30B902D570}"/>
              </a:ext>
            </a:extLst>
          </p:cNvPr>
          <p:cNvSpPr>
            <a:spLocks noGrp="1"/>
          </p:cNvSpPr>
          <p:nvPr>
            <p:ph type="title"/>
          </p:nvPr>
        </p:nvSpPr>
        <p:spPr/>
        <p:txBody>
          <a:bodyPr/>
          <a:lstStyle/>
          <a:p>
            <a:r>
              <a:rPr lang="en-US" dirty="0"/>
              <a:t>Beyond Requirements Engineering</a:t>
            </a:r>
          </a:p>
        </p:txBody>
      </p:sp>
      <p:sp>
        <p:nvSpPr>
          <p:cNvPr id="5" name="Text Placeholder 4">
            <a:extLst>
              <a:ext uri="{FF2B5EF4-FFF2-40B4-BE49-F238E27FC236}">
                <a16:creationId xmlns:a16="http://schemas.microsoft.com/office/drawing/2014/main" id="{4DEF215D-8140-63B3-D369-45EB639B5D1F}"/>
              </a:ext>
            </a:extLst>
          </p:cNvPr>
          <p:cNvSpPr>
            <a:spLocks noGrp="1"/>
          </p:cNvSpPr>
          <p:nvPr>
            <p:ph type="body" sz="quarter" idx="11"/>
          </p:nvPr>
        </p:nvSpPr>
        <p:spPr/>
        <p:txBody>
          <a:bodyPr/>
          <a:lstStyle/>
          <a:p>
            <a:r>
              <a:rPr lang="en-US" dirty="0"/>
              <a:t>or: how to continue from requirements</a:t>
            </a:r>
          </a:p>
        </p:txBody>
      </p:sp>
      <p:sp>
        <p:nvSpPr>
          <p:cNvPr id="6" name="Date Placeholder 5">
            <a:extLst>
              <a:ext uri="{FF2B5EF4-FFF2-40B4-BE49-F238E27FC236}">
                <a16:creationId xmlns:a16="http://schemas.microsoft.com/office/drawing/2014/main" id="{1763CD38-F835-F29E-E553-B007BC34EA9C}"/>
              </a:ext>
            </a:extLst>
          </p:cNvPr>
          <p:cNvSpPr>
            <a:spLocks noGrp="1"/>
          </p:cNvSpPr>
          <p:nvPr>
            <p:ph type="dt" sz="half" idx="2"/>
          </p:nvPr>
        </p:nvSpPr>
        <p:spPr/>
        <p:txBody>
          <a:bodyPr/>
          <a:lstStyle/>
          <a:p>
            <a:fld id="{293BA648-6739-483F-8A6B-AAD93F3C3B83}" type="datetime1">
              <a:rPr lang="en-US" smtClean="0"/>
              <a:t>1/22/2024</a:t>
            </a:fld>
            <a:endParaRPr lang="en-US"/>
          </a:p>
        </p:txBody>
      </p:sp>
      <p:sp>
        <p:nvSpPr>
          <p:cNvPr id="7" name="Slide Number Placeholder 6">
            <a:extLst>
              <a:ext uri="{FF2B5EF4-FFF2-40B4-BE49-F238E27FC236}">
                <a16:creationId xmlns:a16="http://schemas.microsoft.com/office/drawing/2014/main" id="{B841BA27-912A-1101-E4EB-0D4586B8798A}"/>
              </a:ext>
            </a:extLst>
          </p:cNvPr>
          <p:cNvSpPr>
            <a:spLocks noGrp="1"/>
          </p:cNvSpPr>
          <p:nvPr>
            <p:ph type="sldNum" sz="quarter" idx="4"/>
          </p:nvPr>
        </p:nvSpPr>
        <p:spPr/>
        <p:txBody>
          <a:bodyPr/>
          <a:lstStyle/>
          <a:p>
            <a:fld id="{C46382A4-AB59-4CCC-9EC0-E60A0AF9AA08}" type="slidenum">
              <a:rPr lang="en-US" smtClean="0"/>
              <a:t>39</a:t>
            </a:fld>
            <a:endParaRPr lang="en-US"/>
          </a:p>
        </p:txBody>
      </p:sp>
    </p:spTree>
    <p:extLst>
      <p:ext uri="{BB962C8B-B14F-4D97-AF65-F5344CB8AC3E}">
        <p14:creationId xmlns:p14="http://schemas.microsoft.com/office/powerpoint/2010/main" val="3888955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AFC9-6ED8-F1B8-21D0-BF040A9EE0AA}"/>
              </a:ext>
            </a:extLst>
          </p:cNvPr>
          <p:cNvSpPr>
            <a:spLocks noGrp="1"/>
          </p:cNvSpPr>
          <p:nvPr>
            <p:ph type="title"/>
          </p:nvPr>
        </p:nvSpPr>
        <p:spPr/>
        <p:txBody>
          <a:bodyPr/>
          <a:lstStyle/>
          <a:p>
            <a:r>
              <a:rPr lang="sv-SE" dirty="0"/>
              <a:t>Agenda</a:t>
            </a:r>
            <a:endParaRPr lang="en-US" dirty="0"/>
          </a:p>
        </p:txBody>
      </p:sp>
      <p:sp>
        <p:nvSpPr>
          <p:cNvPr id="3" name="Content Placeholder 2">
            <a:extLst>
              <a:ext uri="{FF2B5EF4-FFF2-40B4-BE49-F238E27FC236}">
                <a16:creationId xmlns:a16="http://schemas.microsoft.com/office/drawing/2014/main" id="{FAD11A40-21E0-DCB3-D2D2-5B4F909279E3}"/>
              </a:ext>
            </a:extLst>
          </p:cNvPr>
          <p:cNvSpPr>
            <a:spLocks noGrp="1"/>
          </p:cNvSpPr>
          <p:nvPr>
            <p:ph idx="1"/>
          </p:nvPr>
        </p:nvSpPr>
        <p:spPr/>
        <p:txBody>
          <a:bodyPr/>
          <a:lstStyle/>
          <a:p>
            <a:pPr marL="514350" indent="-514350">
              <a:buFont typeface="+mj-lt"/>
              <a:buAutoNum type="arabicPeriod"/>
            </a:pPr>
            <a:r>
              <a:rPr lang="sv-SE" b="1" dirty="0"/>
              <a:t>Definitions</a:t>
            </a:r>
            <a:r>
              <a:rPr lang="sv-SE" dirty="0"/>
              <a:t> </a:t>
            </a:r>
            <a:r>
              <a:rPr lang="en-US" dirty="0">
                <a:solidFill>
                  <a:schemeClr val="bg1">
                    <a:lumMod val="50000"/>
                  </a:schemeClr>
                </a:solidFill>
              </a:rPr>
              <a:t>or: what exactly are requirements?</a:t>
            </a:r>
          </a:p>
          <a:p>
            <a:pPr marL="514350" indent="-514350">
              <a:buFont typeface="+mj-lt"/>
              <a:buAutoNum type="arabicPeriod"/>
            </a:pPr>
            <a:r>
              <a:rPr lang="en-US" b="1" dirty="0"/>
              <a:t>Impact</a:t>
            </a:r>
            <a:r>
              <a:rPr lang="en-US" dirty="0"/>
              <a:t> </a:t>
            </a:r>
            <a:r>
              <a:rPr lang="en-US" sz="2800" b="0" dirty="0">
                <a:solidFill>
                  <a:schemeClr val="bg1">
                    <a:lumMod val="50000"/>
                  </a:schemeClr>
                </a:solidFill>
              </a:rPr>
              <a:t>or: why should I care about requirements?</a:t>
            </a:r>
            <a:endParaRPr lang="en-US" dirty="0">
              <a:solidFill>
                <a:schemeClr val="bg1">
                  <a:lumMod val="50000"/>
                </a:schemeClr>
              </a:solidFill>
            </a:endParaRPr>
          </a:p>
          <a:p>
            <a:pPr marL="514350" indent="-514350">
              <a:buFont typeface="+mj-lt"/>
              <a:buAutoNum type="arabicPeriod"/>
            </a:pPr>
            <a:r>
              <a:rPr lang="en-US" b="1" dirty="0"/>
              <a:t>Application</a:t>
            </a:r>
            <a:r>
              <a:rPr lang="en-US" dirty="0"/>
              <a:t> </a:t>
            </a:r>
            <a:r>
              <a:rPr lang="en-US" dirty="0">
                <a:solidFill>
                  <a:schemeClr val="bg1">
                    <a:lumMod val="50000"/>
                  </a:schemeClr>
                </a:solidFill>
              </a:rPr>
              <a:t>or: how do I do requirements engineering?</a:t>
            </a:r>
          </a:p>
        </p:txBody>
      </p:sp>
      <p:sp>
        <p:nvSpPr>
          <p:cNvPr id="4" name="Date Placeholder 3">
            <a:extLst>
              <a:ext uri="{FF2B5EF4-FFF2-40B4-BE49-F238E27FC236}">
                <a16:creationId xmlns:a16="http://schemas.microsoft.com/office/drawing/2014/main" id="{A9FEB8D4-7E6B-D686-B4B8-D547D4C97954}"/>
              </a:ext>
            </a:extLst>
          </p:cNvPr>
          <p:cNvSpPr>
            <a:spLocks noGrp="1"/>
          </p:cNvSpPr>
          <p:nvPr>
            <p:ph type="dt" sz="half" idx="2"/>
          </p:nvPr>
        </p:nvSpPr>
        <p:spPr/>
        <p:txBody>
          <a:bodyPr/>
          <a:lstStyle/>
          <a:p>
            <a:fld id="{709AF2CB-EB7C-46D3-9328-CE51B325712D}" type="datetime1">
              <a:rPr lang="en-US" smtClean="0"/>
              <a:t>1/22/2024</a:t>
            </a:fld>
            <a:endParaRPr lang="en-US"/>
          </a:p>
        </p:txBody>
      </p:sp>
      <p:sp>
        <p:nvSpPr>
          <p:cNvPr id="5" name="Slide Number Placeholder 4">
            <a:extLst>
              <a:ext uri="{FF2B5EF4-FFF2-40B4-BE49-F238E27FC236}">
                <a16:creationId xmlns:a16="http://schemas.microsoft.com/office/drawing/2014/main" id="{67315E59-E50C-E923-8933-C64ADF8E6617}"/>
              </a:ext>
            </a:extLst>
          </p:cNvPr>
          <p:cNvSpPr>
            <a:spLocks noGrp="1"/>
          </p:cNvSpPr>
          <p:nvPr>
            <p:ph type="sldNum" sz="quarter" idx="4"/>
          </p:nvPr>
        </p:nvSpPr>
        <p:spPr/>
        <p:txBody>
          <a:bodyPr/>
          <a:lstStyle/>
          <a:p>
            <a:fld id="{C46382A4-AB59-4CCC-9EC0-E60A0AF9AA08}" type="slidenum">
              <a:rPr lang="en-US" smtClean="0"/>
              <a:t>4</a:t>
            </a:fld>
            <a:endParaRPr lang="en-US"/>
          </a:p>
        </p:txBody>
      </p:sp>
    </p:spTree>
    <p:extLst>
      <p:ext uri="{BB962C8B-B14F-4D97-AF65-F5344CB8AC3E}">
        <p14:creationId xmlns:p14="http://schemas.microsoft.com/office/powerpoint/2010/main" val="217908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D53323-FC42-AF11-FF3C-1375464B37A9}"/>
              </a:ext>
            </a:extLst>
          </p:cNvPr>
          <p:cNvSpPr>
            <a:spLocks noGrp="1"/>
          </p:cNvSpPr>
          <p:nvPr>
            <p:ph type="title"/>
          </p:nvPr>
        </p:nvSpPr>
        <p:spPr/>
        <p:txBody>
          <a:bodyPr/>
          <a:lstStyle/>
          <a:p>
            <a:r>
              <a:rPr lang="en-US" dirty="0"/>
              <a:t>Using requirements</a:t>
            </a:r>
          </a:p>
        </p:txBody>
      </p:sp>
      <p:sp>
        <p:nvSpPr>
          <p:cNvPr id="6" name="Date Placeholder 5">
            <a:extLst>
              <a:ext uri="{FF2B5EF4-FFF2-40B4-BE49-F238E27FC236}">
                <a16:creationId xmlns:a16="http://schemas.microsoft.com/office/drawing/2014/main" id="{E6538570-F092-3730-1D6E-1CE47911B53C}"/>
              </a:ext>
            </a:extLst>
          </p:cNvPr>
          <p:cNvSpPr>
            <a:spLocks noGrp="1"/>
          </p:cNvSpPr>
          <p:nvPr>
            <p:ph type="dt" sz="half" idx="2"/>
          </p:nvPr>
        </p:nvSpPr>
        <p:spPr/>
        <p:txBody>
          <a:bodyPr/>
          <a:lstStyle/>
          <a:p>
            <a:fld id="{BD642525-0261-41A6-9D87-F5BFAD554544}" type="datetime1">
              <a:rPr lang="en-US" smtClean="0"/>
              <a:t>1/22/2024</a:t>
            </a:fld>
            <a:endParaRPr lang="en-US"/>
          </a:p>
        </p:txBody>
      </p:sp>
      <p:sp>
        <p:nvSpPr>
          <p:cNvPr id="7" name="Slide Number Placeholder 6">
            <a:extLst>
              <a:ext uri="{FF2B5EF4-FFF2-40B4-BE49-F238E27FC236}">
                <a16:creationId xmlns:a16="http://schemas.microsoft.com/office/drawing/2014/main" id="{28DAA4AF-899C-FCDF-3610-E8BDAE6B1CC6}"/>
              </a:ext>
            </a:extLst>
          </p:cNvPr>
          <p:cNvSpPr>
            <a:spLocks noGrp="1"/>
          </p:cNvSpPr>
          <p:nvPr>
            <p:ph type="sldNum" sz="quarter" idx="4"/>
          </p:nvPr>
        </p:nvSpPr>
        <p:spPr/>
        <p:txBody>
          <a:bodyPr/>
          <a:lstStyle/>
          <a:p>
            <a:fld id="{C46382A4-AB59-4CCC-9EC0-E60A0AF9AA08}" type="slidenum">
              <a:rPr lang="en-US" smtClean="0"/>
              <a:t>40</a:t>
            </a:fld>
            <a:endParaRPr lang="en-US"/>
          </a:p>
        </p:txBody>
      </p:sp>
      <p:grpSp>
        <p:nvGrpSpPr>
          <p:cNvPr id="2" name="Group 1">
            <a:extLst>
              <a:ext uri="{FF2B5EF4-FFF2-40B4-BE49-F238E27FC236}">
                <a16:creationId xmlns:a16="http://schemas.microsoft.com/office/drawing/2014/main" id="{7AFE8EA4-8B03-E6E3-EF58-1C776B485F33}"/>
              </a:ext>
            </a:extLst>
          </p:cNvPr>
          <p:cNvGrpSpPr/>
          <p:nvPr/>
        </p:nvGrpSpPr>
        <p:grpSpPr>
          <a:xfrm>
            <a:off x="4441514" y="2671801"/>
            <a:ext cx="3308972" cy="757199"/>
            <a:chOff x="1690286" y="5533983"/>
            <a:chExt cx="3308972" cy="757199"/>
          </a:xfrm>
        </p:grpSpPr>
        <p:sp>
          <p:nvSpPr>
            <p:cNvPr id="3" name="Rectangle 2">
              <a:extLst>
                <a:ext uri="{FF2B5EF4-FFF2-40B4-BE49-F238E27FC236}">
                  <a16:creationId xmlns:a16="http://schemas.microsoft.com/office/drawing/2014/main" id="{86ED1944-23F2-FA21-12E3-0BF584C763E2}"/>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8" name="Graphic 7" descr="User with solid fill">
              <a:extLst>
                <a:ext uri="{FF2B5EF4-FFF2-40B4-BE49-F238E27FC236}">
                  <a16:creationId xmlns:a16="http://schemas.microsoft.com/office/drawing/2014/main" id="{BD7C78C3-82EA-EF35-8464-BDEE8B1F61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9" name="Straight Arrow Connector 8">
              <a:extLst>
                <a:ext uri="{FF2B5EF4-FFF2-40B4-BE49-F238E27FC236}">
                  <a16:creationId xmlns:a16="http://schemas.microsoft.com/office/drawing/2014/main" id="{EB0F8F97-0CE5-714B-3D0C-6BA8D201D85B}"/>
                </a:ext>
              </a:extLst>
            </p:cNvPr>
            <p:cNvCxnSpPr>
              <a:stCxn id="8" idx="3"/>
              <a:endCxn id="3"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59DE5E1A-6D2E-65E4-DB87-D2C7FE4C4D8F}"/>
              </a:ext>
            </a:extLst>
          </p:cNvPr>
          <p:cNvGrpSpPr/>
          <p:nvPr/>
        </p:nvGrpSpPr>
        <p:grpSpPr>
          <a:xfrm>
            <a:off x="4441514" y="4587224"/>
            <a:ext cx="3308972" cy="757199"/>
            <a:chOff x="7382353" y="5528141"/>
            <a:chExt cx="3308972" cy="757199"/>
          </a:xfrm>
        </p:grpSpPr>
        <p:pic>
          <p:nvPicPr>
            <p:cNvPr id="11" name="Graphic 10" descr="User with solid fill">
              <a:extLst>
                <a:ext uri="{FF2B5EF4-FFF2-40B4-BE49-F238E27FC236}">
                  <a16:creationId xmlns:a16="http://schemas.microsoft.com/office/drawing/2014/main" id="{2110F10A-702B-5C8C-A275-556898EA0B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12" name="Straight Arrow Connector 11">
              <a:extLst>
                <a:ext uri="{FF2B5EF4-FFF2-40B4-BE49-F238E27FC236}">
                  <a16:creationId xmlns:a16="http://schemas.microsoft.com/office/drawing/2014/main" id="{70C7A064-AFBF-3662-3A35-2F1D34EA4EAA}"/>
                </a:ext>
              </a:extLst>
            </p:cNvPr>
            <p:cNvCxnSpPr>
              <a:stCxn id="11" idx="3"/>
              <a:endCxn id="24"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4DDCE02-0A58-6A7E-4D70-2D368547EF5D}"/>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19B7335A-2DCD-7C4A-7D5F-5E627C8600EE}"/>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EF758AA-5E7B-800F-505B-EC6406D1C3A1}"/>
                </a:ext>
              </a:extLst>
            </p:cNvPr>
            <p:cNvCxnSpPr>
              <a:stCxn id="13" idx="3"/>
              <a:endCxn id="14"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B4A9D4-767E-1009-6EFF-69A84504F191}"/>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0DD80A4-AD85-F9BB-0218-7A1BE808C814}"/>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a:extLst>
                <a:ext uri="{FF2B5EF4-FFF2-40B4-BE49-F238E27FC236}">
                  <a16:creationId xmlns:a16="http://schemas.microsoft.com/office/drawing/2014/main" id="{665643A7-FE89-B0ED-5C22-9323F187A08E}"/>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AEF8CF2-2297-5100-C368-04B49F172845}"/>
                </a:ext>
              </a:extLst>
            </p:cNvPr>
            <p:cNvCxnSpPr>
              <a:cxnSpLocks/>
              <a:stCxn id="14" idx="3"/>
              <a:endCxn id="17"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CDB74E-98F5-58C6-6E80-6173C2B62A15}"/>
                </a:ext>
              </a:extLst>
            </p:cNvPr>
            <p:cNvCxnSpPr>
              <a:cxnSpLocks/>
              <a:stCxn id="14" idx="2"/>
              <a:endCxn id="16"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AE9BA7-991A-B200-4C3A-C964EFA631B3}"/>
                </a:ext>
              </a:extLst>
            </p:cNvPr>
            <p:cNvCxnSpPr>
              <a:cxnSpLocks/>
              <a:stCxn id="17" idx="2"/>
              <a:endCxn id="18"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5D0D738-C090-BE7B-E124-BAB075350B07}"/>
                </a:ext>
              </a:extLst>
            </p:cNvPr>
            <p:cNvCxnSpPr>
              <a:cxnSpLocks/>
              <a:stCxn id="18" idx="1"/>
              <a:endCxn id="16"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51">
              <a:extLst>
                <a:ext uri="{FF2B5EF4-FFF2-40B4-BE49-F238E27FC236}">
                  <a16:creationId xmlns:a16="http://schemas.microsoft.com/office/drawing/2014/main" id="{B8C7AB0A-670D-DF89-953E-1D1FAE8E94A4}"/>
                </a:ext>
              </a:extLst>
            </p:cNvPr>
            <p:cNvCxnSpPr>
              <a:cxnSpLocks/>
              <a:stCxn id="16" idx="1"/>
              <a:endCxn id="13"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160F05-1DD1-C9C5-25E6-C36519615F61}"/>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25" name="Rectangle 24">
            <a:extLst>
              <a:ext uri="{FF2B5EF4-FFF2-40B4-BE49-F238E27FC236}">
                <a16:creationId xmlns:a16="http://schemas.microsoft.com/office/drawing/2014/main" id="{A90521A0-4277-2239-00A1-D9B0622B9D74}"/>
              </a:ext>
            </a:extLst>
          </p:cNvPr>
          <p:cNvSpPr/>
          <p:nvPr/>
        </p:nvSpPr>
        <p:spPr>
          <a:xfrm rot="16200000">
            <a:off x="2426796" y="2819635"/>
            <a:ext cx="2197101" cy="4098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Layer (what?)</a:t>
            </a:r>
          </a:p>
        </p:txBody>
      </p:sp>
      <p:sp>
        <p:nvSpPr>
          <p:cNvPr id="26" name="Rectangle 25">
            <a:extLst>
              <a:ext uri="{FF2B5EF4-FFF2-40B4-BE49-F238E27FC236}">
                <a16:creationId xmlns:a16="http://schemas.microsoft.com/office/drawing/2014/main" id="{A4FB02DD-8F5E-4B9B-0AFF-01E1F8F9A4CF}"/>
              </a:ext>
            </a:extLst>
          </p:cNvPr>
          <p:cNvSpPr/>
          <p:nvPr/>
        </p:nvSpPr>
        <p:spPr>
          <a:xfrm rot="16200000">
            <a:off x="2861790" y="4580191"/>
            <a:ext cx="1325564" cy="41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System Layer (how?)</a:t>
            </a:r>
          </a:p>
        </p:txBody>
      </p:sp>
      <p:cxnSp>
        <p:nvCxnSpPr>
          <p:cNvPr id="27" name="Straight Arrow Connector 26">
            <a:extLst>
              <a:ext uri="{FF2B5EF4-FFF2-40B4-BE49-F238E27FC236}">
                <a16:creationId xmlns:a16="http://schemas.microsoft.com/office/drawing/2014/main" id="{0A748C81-C1BB-8C20-3056-407D79B9081E}"/>
              </a:ext>
            </a:extLst>
          </p:cNvPr>
          <p:cNvCxnSpPr>
            <a:cxnSpLocks/>
          </p:cNvCxnSpPr>
          <p:nvPr/>
        </p:nvCxnSpPr>
        <p:spPr>
          <a:xfrm flipV="1">
            <a:off x="6787302" y="3660001"/>
            <a:ext cx="0" cy="72630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557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D9E5-DBFA-87BE-AEC9-61703A01DEB4}"/>
              </a:ext>
            </a:extLst>
          </p:cNvPr>
          <p:cNvSpPr>
            <a:spLocks noGrp="1"/>
          </p:cNvSpPr>
          <p:nvPr>
            <p:ph type="title"/>
          </p:nvPr>
        </p:nvSpPr>
        <p:spPr/>
        <p:txBody>
          <a:bodyPr/>
          <a:lstStyle/>
          <a:p>
            <a:r>
              <a:rPr lang="en-US" dirty="0"/>
              <a:t>Concluding thoughts</a:t>
            </a:r>
          </a:p>
        </p:txBody>
      </p:sp>
      <p:sp>
        <p:nvSpPr>
          <p:cNvPr id="4" name="Date Placeholder 3">
            <a:extLst>
              <a:ext uri="{FF2B5EF4-FFF2-40B4-BE49-F238E27FC236}">
                <a16:creationId xmlns:a16="http://schemas.microsoft.com/office/drawing/2014/main" id="{4513C17A-5350-043B-70BD-716516945034}"/>
              </a:ext>
            </a:extLst>
          </p:cNvPr>
          <p:cNvSpPr>
            <a:spLocks noGrp="1"/>
          </p:cNvSpPr>
          <p:nvPr>
            <p:ph type="dt" sz="half" idx="2"/>
          </p:nvPr>
        </p:nvSpPr>
        <p:spPr/>
        <p:txBody>
          <a:bodyPr/>
          <a:lstStyle/>
          <a:p>
            <a:fld id="{7FCD7330-91D7-4176-ABD0-FCC1BC192AA9}" type="datetime1">
              <a:rPr lang="en-US" smtClean="0"/>
              <a:t>1/22/2024</a:t>
            </a:fld>
            <a:endParaRPr lang="en-US"/>
          </a:p>
        </p:txBody>
      </p:sp>
      <p:sp>
        <p:nvSpPr>
          <p:cNvPr id="5" name="Slide Number Placeholder 4">
            <a:extLst>
              <a:ext uri="{FF2B5EF4-FFF2-40B4-BE49-F238E27FC236}">
                <a16:creationId xmlns:a16="http://schemas.microsoft.com/office/drawing/2014/main" id="{68261CDE-E9CF-8E98-239D-F4A287998CD6}"/>
              </a:ext>
            </a:extLst>
          </p:cNvPr>
          <p:cNvSpPr>
            <a:spLocks noGrp="1"/>
          </p:cNvSpPr>
          <p:nvPr>
            <p:ph type="sldNum" sz="quarter" idx="4"/>
          </p:nvPr>
        </p:nvSpPr>
        <p:spPr/>
        <p:txBody>
          <a:bodyPr/>
          <a:lstStyle/>
          <a:p>
            <a:fld id="{C46382A4-AB59-4CCC-9EC0-E60A0AF9AA08}" type="slidenum">
              <a:rPr lang="en-US" smtClean="0"/>
              <a:t>41</a:t>
            </a:fld>
            <a:endParaRPr lang="en-US"/>
          </a:p>
        </p:txBody>
      </p:sp>
      <p:grpSp>
        <p:nvGrpSpPr>
          <p:cNvPr id="6" name="Group 5">
            <a:extLst>
              <a:ext uri="{FF2B5EF4-FFF2-40B4-BE49-F238E27FC236}">
                <a16:creationId xmlns:a16="http://schemas.microsoft.com/office/drawing/2014/main" id="{AE76E679-39EE-40DA-C919-81CD39FC4D4A}"/>
              </a:ext>
            </a:extLst>
          </p:cNvPr>
          <p:cNvGrpSpPr/>
          <p:nvPr/>
        </p:nvGrpSpPr>
        <p:grpSpPr>
          <a:xfrm>
            <a:off x="5556000" y="2349000"/>
            <a:ext cx="1080000" cy="1080000"/>
            <a:chOff x="2692400" y="3233665"/>
            <a:chExt cx="1080000" cy="1080000"/>
          </a:xfrm>
        </p:grpSpPr>
        <p:sp>
          <p:nvSpPr>
            <p:cNvPr id="7" name="Oval 6">
              <a:extLst>
                <a:ext uri="{FF2B5EF4-FFF2-40B4-BE49-F238E27FC236}">
                  <a16:creationId xmlns:a16="http://schemas.microsoft.com/office/drawing/2014/main" id="{E2B67EDD-F7C5-AE56-BE89-628ABFAD1C0B}"/>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Recycle with solid fill">
              <a:extLst>
                <a:ext uri="{FF2B5EF4-FFF2-40B4-BE49-F238E27FC236}">
                  <a16:creationId xmlns:a16="http://schemas.microsoft.com/office/drawing/2014/main" id="{CC5687C1-089D-7135-3C82-71C6F6860D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9" name="Group 8">
            <a:extLst>
              <a:ext uri="{FF2B5EF4-FFF2-40B4-BE49-F238E27FC236}">
                <a16:creationId xmlns:a16="http://schemas.microsoft.com/office/drawing/2014/main" id="{2A7B737C-CD99-C28F-E59B-247B4894D773}"/>
              </a:ext>
            </a:extLst>
          </p:cNvPr>
          <p:cNvGrpSpPr/>
          <p:nvPr/>
        </p:nvGrpSpPr>
        <p:grpSpPr>
          <a:xfrm>
            <a:off x="2209800" y="2349000"/>
            <a:ext cx="1080000" cy="1080000"/>
            <a:chOff x="2692400" y="3233665"/>
            <a:chExt cx="1080000" cy="1080000"/>
          </a:xfrm>
        </p:grpSpPr>
        <p:sp>
          <p:nvSpPr>
            <p:cNvPr id="10" name="Oval 9">
              <a:extLst>
                <a:ext uri="{FF2B5EF4-FFF2-40B4-BE49-F238E27FC236}">
                  <a16:creationId xmlns:a16="http://schemas.microsoft.com/office/drawing/2014/main" id="{F1B563A0-31B1-264A-8D86-E21464605BC5}"/>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annequin with solid fill">
              <a:extLst>
                <a:ext uri="{FF2B5EF4-FFF2-40B4-BE49-F238E27FC236}">
                  <a16:creationId xmlns:a16="http://schemas.microsoft.com/office/drawing/2014/main" id="{6B9FFA82-B030-DA62-9592-01AB51FFA73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2" name="Group 11">
            <a:extLst>
              <a:ext uri="{FF2B5EF4-FFF2-40B4-BE49-F238E27FC236}">
                <a16:creationId xmlns:a16="http://schemas.microsoft.com/office/drawing/2014/main" id="{40C8D067-744A-2F91-AE09-9BAA443992E8}"/>
              </a:ext>
            </a:extLst>
          </p:cNvPr>
          <p:cNvGrpSpPr/>
          <p:nvPr/>
        </p:nvGrpSpPr>
        <p:grpSpPr>
          <a:xfrm>
            <a:off x="8902200" y="2349000"/>
            <a:ext cx="1080000" cy="1080000"/>
            <a:chOff x="2692400" y="3233665"/>
            <a:chExt cx="1080000" cy="1080000"/>
          </a:xfrm>
        </p:grpSpPr>
        <p:sp>
          <p:nvSpPr>
            <p:cNvPr id="13" name="Oval 12">
              <a:extLst>
                <a:ext uri="{FF2B5EF4-FFF2-40B4-BE49-F238E27FC236}">
                  <a16:creationId xmlns:a16="http://schemas.microsoft.com/office/drawing/2014/main" id="{1547CFB7-6B6F-B0D9-1FCA-197140F487AF}"/>
                </a:ext>
              </a:extLst>
            </p:cNvPr>
            <p:cNvSpPr/>
            <p:nvPr/>
          </p:nvSpPr>
          <p:spPr>
            <a:xfrm>
              <a:off x="2692400" y="3233665"/>
              <a:ext cx="1080000" cy="1080000"/>
            </a:xfrm>
            <a:prstGeom prst="ellipse">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End with solid fill">
              <a:extLst>
                <a:ext uri="{FF2B5EF4-FFF2-40B4-BE49-F238E27FC236}">
                  <a16:creationId xmlns:a16="http://schemas.microsoft.com/office/drawing/2014/main" id="{F62994C9-D445-5327-5D5A-F6B76006F677}"/>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5" name="TextBox 14">
            <a:extLst>
              <a:ext uri="{FF2B5EF4-FFF2-40B4-BE49-F238E27FC236}">
                <a16:creationId xmlns:a16="http://schemas.microsoft.com/office/drawing/2014/main" id="{98CF5F34-A8ED-852B-63AD-8CA9AB061AD7}"/>
              </a:ext>
            </a:extLst>
          </p:cNvPr>
          <p:cNvSpPr txBox="1"/>
          <p:nvPr/>
        </p:nvSpPr>
        <p:spPr>
          <a:xfrm>
            <a:off x="1307080" y="3615440"/>
            <a:ext cx="2885440" cy="1200329"/>
          </a:xfrm>
          <a:prstGeom prst="rect">
            <a:avLst/>
          </a:prstGeom>
          <a:noFill/>
        </p:spPr>
        <p:txBody>
          <a:bodyPr wrap="square" rtlCol="0">
            <a:spAutoFit/>
          </a:bodyPr>
          <a:lstStyle/>
          <a:p>
            <a:pPr algn="ctr"/>
            <a:r>
              <a:rPr lang="en-US" sz="2400" b="1" dirty="0"/>
              <a:t>Tailoring</a:t>
            </a:r>
            <a:br>
              <a:rPr lang="en-US" sz="2400" dirty="0"/>
            </a:br>
            <a:r>
              <a:rPr lang="en-US" sz="2400" dirty="0"/>
              <a:t>there is no one-size-fits-all solution</a:t>
            </a:r>
            <a:endParaRPr lang="en-US" sz="2400" b="1" dirty="0"/>
          </a:p>
        </p:txBody>
      </p:sp>
      <p:sp>
        <p:nvSpPr>
          <p:cNvPr id="16" name="TextBox 15">
            <a:extLst>
              <a:ext uri="{FF2B5EF4-FFF2-40B4-BE49-F238E27FC236}">
                <a16:creationId xmlns:a16="http://schemas.microsoft.com/office/drawing/2014/main" id="{B4F5D22E-3C26-7089-8209-76C69DD77977}"/>
              </a:ext>
            </a:extLst>
          </p:cNvPr>
          <p:cNvSpPr txBox="1"/>
          <p:nvPr/>
        </p:nvSpPr>
        <p:spPr>
          <a:xfrm>
            <a:off x="4653280" y="3619085"/>
            <a:ext cx="2885440" cy="1200329"/>
          </a:xfrm>
          <a:prstGeom prst="rect">
            <a:avLst/>
          </a:prstGeom>
          <a:noFill/>
        </p:spPr>
        <p:txBody>
          <a:bodyPr wrap="square" rtlCol="0">
            <a:spAutoFit/>
          </a:bodyPr>
          <a:lstStyle/>
          <a:p>
            <a:pPr algn="ctr"/>
            <a:r>
              <a:rPr lang="en-US" sz="2400" b="1" dirty="0"/>
              <a:t>Change</a:t>
            </a:r>
            <a:br>
              <a:rPr lang="en-US" sz="2400" dirty="0"/>
            </a:br>
            <a:r>
              <a:rPr lang="en-US" sz="2400" dirty="0"/>
              <a:t>requirements are rarely static</a:t>
            </a:r>
          </a:p>
        </p:txBody>
      </p:sp>
      <p:sp>
        <p:nvSpPr>
          <p:cNvPr id="17" name="TextBox 16">
            <a:extLst>
              <a:ext uri="{FF2B5EF4-FFF2-40B4-BE49-F238E27FC236}">
                <a16:creationId xmlns:a16="http://schemas.microsoft.com/office/drawing/2014/main" id="{A5B6862E-88E3-C3E0-1923-F5A8591E0420}"/>
              </a:ext>
            </a:extLst>
          </p:cNvPr>
          <p:cNvSpPr txBox="1"/>
          <p:nvPr/>
        </p:nvSpPr>
        <p:spPr>
          <a:xfrm>
            <a:off x="7999480" y="3619085"/>
            <a:ext cx="2885440" cy="1200329"/>
          </a:xfrm>
          <a:prstGeom prst="rect">
            <a:avLst/>
          </a:prstGeom>
          <a:noFill/>
        </p:spPr>
        <p:txBody>
          <a:bodyPr wrap="square" rtlCol="0">
            <a:spAutoFit/>
          </a:bodyPr>
          <a:lstStyle/>
          <a:p>
            <a:pPr algn="ctr"/>
            <a:r>
              <a:rPr lang="en-US" sz="2400" b="1" dirty="0"/>
              <a:t>Means-to-an-end</a:t>
            </a:r>
          </a:p>
          <a:p>
            <a:pPr algn="ctr"/>
            <a:r>
              <a:rPr lang="en-US" sz="2400" dirty="0"/>
              <a:t>Requirements are no means-to-itself</a:t>
            </a:r>
          </a:p>
        </p:txBody>
      </p:sp>
    </p:spTree>
    <p:extLst>
      <p:ext uri="{BB962C8B-B14F-4D97-AF65-F5344CB8AC3E}">
        <p14:creationId xmlns:p14="http://schemas.microsoft.com/office/powerpoint/2010/main" val="6823989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2B2A-1F51-7F9E-FC25-BA161AA7454E}"/>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1248CDF6-5048-9E6D-1E86-0C616BE59346}"/>
              </a:ext>
            </a:extLst>
          </p:cNvPr>
          <p:cNvSpPr>
            <a:spLocks noGrp="1"/>
          </p:cNvSpPr>
          <p:nvPr>
            <p:ph idx="1"/>
          </p:nvPr>
        </p:nvSpPr>
        <p:spPr>
          <a:xfrm>
            <a:off x="838200" y="2382715"/>
            <a:ext cx="8935995" cy="975782"/>
          </a:xfrm>
        </p:spPr>
        <p:txBody>
          <a:bodyPr>
            <a:normAutofit/>
          </a:bodyPr>
          <a:lstStyle/>
          <a:p>
            <a:r>
              <a:rPr lang="en-US" sz="2000" dirty="0"/>
              <a:t>Méndez Fernández, D., &amp; </a:t>
            </a:r>
            <a:r>
              <a:rPr lang="en-US" sz="2000" dirty="0" err="1"/>
              <a:t>Penzenstadler</a:t>
            </a:r>
            <a:r>
              <a:rPr lang="en-US" sz="2000" dirty="0"/>
              <a:t>, B. (2015). Artefact-based requirements engineering: the </a:t>
            </a:r>
            <a:r>
              <a:rPr lang="en-US" sz="2000" dirty="0" err="1"/>
              <a:t>AMDiRE</a:t>
            </a:r>
            <a:r>
              <a:rPr lang="en-US" sz="2000" dirty="0"/>
              <a:t> approach. </a:t>
            </a:r>
            <a:r>
              <a:rPr lang="en-US" sz="2000" i="1" dirty="0"/>
              <a:t>Requirements Engineering</a:t>
            </a:r>
            <a:r>
              <a:rPr lang="en-US" sz="2000" dirty="0"/>
              <a:t>, </a:t>
            </a:r>
            <a:r>
              <a:rPr lang="en-US" sz="2000" i="1" dirty="0"/>
              <a:t>20</a:t>
            </a:r>
            <a:r>
              <a:rPr lang="en-US" sz="2000" dirty="0"/>
              <a:t>, 405-434. </a:t>
            </a:r>
            <a:r>
              <a:rPr lang="en-US" sz="2000" dirty="0">
                <a:hlinkClick r:id="rId3"/>
              </a:rPr>
              <a:t>https://link.springer.com/article/10.1007/s00766-014-0206-y</a:t>
            </a:r>
            <a:r>
              <a:rPr lang="en-US" sz="2000" dirty="0"/>
              <a:t> </a:t>
            </a:r>
          </a:p>
        </p:txBody>
      </p:sp>
      <p:sp>
        <p:nvSpPr>
          <p:cNvPr id="4" name="Date Placeholder 3">
            <a:extLst>
              <a:ext uri="{FF2B5EF4-FFF2-40B4-BE49-F238E27FC236}">
                <a16:creationId xmlns:a16="http://schemas.microsoft.com/office/drawing/2014/main" id="{3401F7F6-1D74-F5E7-6171-D801C6F3AEF3}"/>
              </a:ext>
            </a:extLst>
          </p:cNvPr>
          <p:cNvSpPr>
            <a:spLocks noGrp="1"/>
          </p:cNvSpPr>
          <p:nvPr>
            <p:ph type="dt" sz="half" idx="2"/>
          </p:nvPr>
        </p:nvSpPr>
        <p:spPr/>
        <p:txBody>
          <a:bodyPr/>
          <a:lstStyle/>
          <a:p>
            <a:fld id="{6E36FCD1-EF0D-414A-8715-FDA5010CE504}" type="datetime1">
              <a:rPr lang="en-US" smtClean="0"/>
              <a:t>1/22/2024</a:t>
            </a:fld>
            <a:endParaRPr lang="en-US"/>
          </a:p>
        </p:txBody>
      </p:sp>
      <p:sp>
        <p:nvSpPr>
          <p:cNvPr id="5" name="Slide Number Placeholder 4">
            <a:extLst>
              <a:ext uri="{FF2B5EF4-FFF2-40B4-BE49-F238E27FC236}">
                <a16:creationId xmlns:a16="http://schemas.microsoft.com/office/drawing/2014/main" id="{4B871317-2A26-3D1F-EB84-19D5D466547E}"/>
              </a:ext>
            </a:extLst>
          </p:cNvPr>
          <p:cNvSpPr>
            <a:spLocks noGrp="1"/>
          </p:cNvSpPr>
          <p:nvPr>
            <p:ph type="sldNum" sz="quarter" idx="4"/>
          </p:nvPr>
        </p:nvSpPr>
        <p:spPr/>
        <p:txBody>
          <a:bodyPr/>
          <a:lstStyle/>
          <a:p>
            <a:fld id="{C46382A4-AB59-4CCC-9EC0-E60A0AF9AA08}" type="slidenum">
              <a:rPr lang="en-US" smtClean="0"/>
              <a:t>42</a:t>
            </a:fld>
            <a:endParaRPr lang="en-US"/>
          </a:p>
        </p:txBody>
      </p:sp>
      <p:pic>
        <p:nvPicPr>
          <p:cNvPr id="7" name="Picture 6">
            <a:extLst>
              <a:ext uri="{FF2B5EF4-FFF2-40B4-BE49-F238E27FC236}">
                <a16:creationId xmlns:a16="http://schemas.microsoft.com/office/drawing/2014/main" id="{2D560BD1-66A9-ACEE-5D0A-B45065615C6C}"/>
              </a:ext>
            </a:extLst>
          </p:cNvPr>
          <p:cNvPicPr>
            <a:picLocks noChangeAspect="1"/>
          </p:cNvPicPr>
          <p:nvPr/>
        </p:nvPicPr>
        <p:blipFill rotWithShape="1">
          <a:blip r:embed="rId4"/>
          <a:srcRect b="50000"/>
          <a:stretch/>
        </p:blipFill>
        <p:spPr>
          <a:xfrm>
            <a:off x="1296752" y="3429000"/>
            <a:ext cx="5304234" cy="3429000"/>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C05D5017-3E5B-9EDE-65EE-C255BC3C099B}"/>
              </a:ext>
            </a:extLst>
          </p:cNvPr>
          <p:cNvPicPr>
            <a:picLocks noChangeAspect="1"/>
          </p:cNvPicPr>
          <p:nvPr/>
        </p:nvPicPr>
        <p:blipFill rotWithShape="1">
          <a:blip r:embed="rId5"/>
          <a:srcRect b="46286"/>
          <a:stretch/>
        </p:blipFill>
        <p:spPr>
          <a:xfrm>
            <a:off x="6859958" y="3358497"/>
            <a:ext cx="3924300" cy="3499503"/>
          </a:xfrm>
          <a:prstGeom prst="rect">
            <a:avLst/>
          </a:prstGeom>
        </p:spPr>
      </p:pic>
      <p:sp>
        <p:nvSpPr>
          <p:cNvPr id="10" name="Rectangle: Rounded Corners 9">
            <a:extLst>
              <a:ext uri="{FF2B5EF4-FFF2-40B4-BE49-F238E27FC236}">
                <a16:creationId xmlns:a16="http://schemas.microsoft.com/office/drawing/2014/main" id="{CF9B21D8-1F05-D4DE-9ADF-656C6A1891B6}"/>
              </a:ext>
            </a:extLst>
          </p:cNvPr>
          <p:cNvSpPr/>
          <p:nvPr/>
        </p:nvSpPr>
        <p:spPr>
          <a:xfrm>
            <a:off x="7238288"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E323F94-00B9-690D-04AF-301EBF4D7E9E}"/>
              </a:ext>
            </a:extLst>
          </p:cNvPr>
          <p:cNvSpPr/>
          <p:nvPr/>
        </p:nvSpPr>
        <p:spPr>
          <a:xfrm>
            <a:off x="8404255"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3E34FDA-5992-9D0B-E140-B009616A5692}"/>
              </a:ext>
            </a:extLst>
          </p:cNvPr>
          <p:cNvSpPr/>
          <p:nvPr/>
        </p:nvSpPr>
        <p:spPr>
          <a:xfrm>
            <a:off x="7254957" y="5564400"/>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6897E6-4C2B-2A89-ABF9-861DE7FF3951}"/>
              </a:ext>
            </a:extLst>
          </p:cNvPr>
          <p:cNvSpPr/>
          <p:nvPr/>
        </p:nvSpPr>
        <p:spPr>
          <a:xfrm>
            <a:off x="1296752" y="6356350"/>
            <a:ext cx="5304234" cy="501650"/>
          </a:xfrm>
          <a:prstGeom prst="rect">
            <a:avLst/>
          </a:prstGeom>
          <a:gradFill>
            <a:gsLst>
              <a:gs pos="0">
                <a:schemeClr val="accent1">
                  <a:lumMod val="5000"/>
                  <a:lumOff val="95000"/>
                  <a:alpha val="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96FD33-4E43-2692-63C6-5C6C345524BC}"/>
              </a:ext>
            </a:extLst>
          </p:cNvPr>
          <p:cNvSpPr/>
          <p:nvPr/>
        </p:nvSpPr>
        <p:spPr>
          <a:xfrm>
            <a:off x="7122077" y="6362799"/>
            <a:ext cx="3662181" cy="501650"/>
          </a:xfrm>
          <a:prstGeom prst="rect">
            <a:avLst/>
          </a:prstGeom>
          <a:gradFill>
            <a:gsLst>
              <a:gs pos="0">
                <a:schemeClr val="accent1">
                  <a:lumMod val="5000"/>
                  <a:lumOff val="95000"/>
                  <a:alpha val="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16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3617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1A152-F065-B1A7-3CD2-1F5C4DE09CEA}"/>
              </a:ext>
            </a:extLst>
          </p:cNvPr>
          <p:cNvSpPr>
            <a:spLocks noGrp="1"/>
          </p:cNvSpPr>
          <p:nvPr>
            <p:ph type="title"/>
          </p:nvPr>
        </p:nvSpPr>
        <p:spPr/>
        <p:txBody>
          <a:bodyPr/>
          <a:lstStyle/>
          <a:p>
            <a:r>
              <a:rPr lang="sv-SE" dirty="0"/>
              <a:t>Definitions</a:t>
            </a:r>
            <a:endParaRPr lang="en-US" dirty="0"/>
          </a:p>
        </p:txBody>
      </p:sp>
      <p:sp>
        <p:nvSpPr>
          <p:cNvPr id="7" name="Text Placeholder 6">
            <a:extLst>
              <a:ext uri="{FF2B5EF4-FFF2-40B4-BE49-F238E27FC236}">
                <a16:creationId xmlns:a16="http://schemas.microsoft.com/office/drawing/2014/main" id="{CEF8213D-3137-826C-E6EA-FDA29DACAA94}"/>
              </a:ext>
            </a:extLst>
          </p:cNvPr>
          <p:cNvSpPr>
            <a:spLocks noGrp="1"/>
          </p:cNvSpPr>
          <p:nvPr>
            <p:ph type="body" sz="quarter" idx="11"/>
          </p:nvPr>
        </p:nvSpPr>
        <p:spPr/>
        <p:txBody>
          <a:bodyPr/>
          <a:lstStyle/>
          <a:p>
            <a:r>
              <a:rPr lang="en-US" dirty="0"/>
              <a:t>or: what exactly are requirements?</a:t>
            </a:r>
          </a:p>
        </p:txBody>
      </p:sp>
      <p:sp>
        <p:nvSpPr>
          <p:cNvPr id="2" name="Date Placeholder 1">
            <a:extLst>
              <a:ext uri="{FF2B5EF4-FFF2-40B4-BE49-F238E27FC236}">
                <a16:creationId xmlns:a16="http://schemas.microsoft.com/office/drawing/2014/main" id="{85CFF800-36C5-65E2-17BF-44C63E68B99E}"/>
              </a:ext>
            </a:extLst>
          </p:cNvPr>
          <p:cNvSpPr>
            <a:spLocks noGrp="1"/>
          </p:cNvSpPr>
          <p:nvPr>
            <p:ph type="dt" sz="half" idx="2"/>
          </p:nvPr>
        </p:nvSpPr>
        <p:spPr/>
        <p:txBody>
          <a:bodyPr/>
          <a:lstStyle/>
          <a:p>
            <a:fld id="{3C98D75D-F6F6-4D22-AF56-15C2601F62BE}" type="datetime1">
              <a:rPr lang="en-US" smtClean="0"/>
              <a:t>1/22/2024</a:t>
            </a:fld>
            <a:endParaRPr lang="en-US"/>
          </a:p>
        </p:txBody>
      </p:sp>
      <p:sp>
        <p:nvSpPr>
          <p:cNvPr id="3" name="Slide Number Placeholder 2">
            <a:extLst>
              <a:ext uri="{FF2B5EF4-FFF2-40B4-BE49-F238E27FC236}">
                <a16:creationId xmlns:a16="http://schemas.microsoft.com/office/drawing/2014/main" id="{0BC0D78F-5F39-DBB5-0CE2-42795554129C}"/>
              </a:ext>
            </a:extLst>
          </p:cNvPr>
          <p:cNvSpPr>
            <a:spLocks noGrp="1"/>
          </p:cNvSpPr>
          <p:nvPr>
            <p:ph type="sldNum" sz="quarter" idx="4"/>
          </p:nvPr>
        </p:nvSpPr>
        <p:spPr/>
        <p:txBody>
          <a:bodyPr/>
          <a:lstStyle/>
          <a:p>
            <a:fld id="{C46382A4-AB59-4CCC-9EC0-E60A0AF9AA08}" type="slidenum">
              <a:rPr lang="en-US" smtClean="0"/>
              <a:t>5</a:t>
            </a:fld>
            <a:endParaRPr lang="en-US"/>
          </a:p>
        </p:txBody>
      </p:sp>
    </p:spTree>
    <p:extLst>
      <p:ext uri="{BB962C8B-B14F-4D97-AF65-F5344CB8AC3E}">
        <p14:creationId xmlns:p14="http://schemas.microsoft.com/office/powerpoint/2010/main" val="7552028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41A15C-7CAA-B7F9-6FAC-8E8AC128A215}"/>
              </a:ext>
            </a:extLst>
          </p:cNvPr>
          <p:cNvSpPr>
            <a:spLocks noGrp="1"/>
          </p:cNvSpPr>
          <p:nvPr>
            <p:ph type="title"/>
          </p:nvPr>
        </p:nvSpPr>
        <p:spPr/>
        <p:txBody>
          <a:bodyPr/>
          <a:lstStyle/>
          <a:p>
            <a:r>
              <a:rPr lang="en-US" dirty="0"/>
              <a:t>Software Development Lifecycle</a:t>
            </a:r>
          </a:p>
        </p:txBody>
      </p:sp>
      <p:sp>
        <p:nvSpPr>
          <p:cNvPr id="6" name="Date Placeholder 5">
            <a:extLst>
              <a:ext uri="{FF2B5EF4-FFF2-40B4-BE49-F238E27FC236}">
                <a16:creationId xmlns:a16="http://schemas.microsoft.com/office/drawing/2014/main" id="{27DC5309-B9DA-B7F5-FA9E-DA78B2832D46}"/>
              </a:ext>
            </a:extLst>
          </p:cNvPr>
          <p:cNvSpPr>
            <a:spLocks noGrp="1"/>
          </p:cNvSpPr>
          <p:nvPr>
            <p:ph type="dt" sz="half" idx="2"/>
          </p:nvPr>
        </p:nvSpPr>
        <p:spPr/>
        <p:txBody>
          <a:bodyPr/>
          <a:lstStyle/>
          <a:p>
            <a:fld id="{4A6BE51D-594A-4AF1-BC92-380271B10B71}" type="datetime1">
              <a:rPr lang="en-US" smtClean="0"/>
              <a:t>1/22/2024</a:t>
            </a:fld>
            <a:endParaRPr lang="en-US" dirty="0"/>
          </a:p>
        </p:txBody>
      </p:sp>
      <p:sp>
        <p:nvSpPr>
          <p:cNvPr id="7" name="Slide Number Placeholder 6">
            <a:extLst>
              <a:ext uri="{FF2B5EF4-FFF2-40B4-BE49-F238E27FC236}">
                <a16:creationId xmlns:a16="http://schemas.microsoft.com/office/drawing/2014/main" id="{8470ADA8-9D3B-3C97-1606-D22501E6FC1A}"/>
              </a:ext>
            </a:extLst>
          </p:cNvPr>
          <p:cNvSpPr>
            <a:spLocks noGrp="1"/>
          </p:cNvSpPr>
          <p:nvPr>
            <p:ph type="sldNum" sz="quarter" idx="4"/>
          </p:nvPr>
        </p:nvSpPr>
        <p:spPr/>
        <p:txBody>
          <a:bodyPr/>
          <a:lstStyle/>
          <a:p>
            <a:fld id="{C46382A4-AB59-4CCC-9EC0-E60A0AF9AA08}" type="slidenum">
              <a:rPr lang="en-US" smtClean="0"/>
              <a:t>6</a:t>
            </a:fld>
            <a:endParaRPr lang="en-US"/>
          </a:p>
        </p:txBody>
      </p:sp>
      <p:sp>
        <p:nvSpPr>
          <p:cNvPr id="2" name="Arrow: Pentagon 1">
            <a:extLst>
              <a:ext uri="{FF2B5EF4-FFF2-40B4-BE49-F238E27FC236}">
                <a16:creationId xmlns:a16="http://schemas.microsoft.com/office/drawing/2014/main" id="{66AF2A60-7B91-1F6D-FA79-6422562C5E12}"/>
              </a:ext>
            </a:extLst>
          </p:cNvPr>
          <p:cNvSpPr/>
          <p:nvPr/>
        </p:nvSpPr>
        <p:spPr>
          <a:xfrm>
            <a:off x="1229360" y="2672080"/>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3" name="Arrow: Chevron 2">
            <a:extLst>
              <a:ext uri="{FF2B5EF4-FFF2-40B4-BE49-F238E27FC236}">
                <a16:creationId xmlns:a16="http://schemas.microsoft.com/office/drawing/2014/main" id="{7B11E3EE-76D9-188F-9B28-DBDC8301C01C}"/>
              </a:ext>
            </a:extLst>
          </p:cNvPr>
          <p:cNvSpPr/>
          <p:nvPr/>
        </p:nvSpPr>
        <p:spPr>
          <a:xfrm>
            <a:off x="3027680" y="2672080"/>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Architecture</a:t>
            </a:r>
          </a:p>
        </p:txBody>
      </p:sp>
      <p:sp>
        <p:nvSpPr>
          <p:cNvPr id="8" name="Arrow: Chevron 7">
            <a:extLst>
              <a:ext uri="{FF2B5EF4-FFF2-40B4-BE49-F238E27FC236}">
                <a16:creationId xmlns:a16="http://schemas.microsoft.com/office/drawing/2014/main" id="{EB3D9FDC-7F43-3634-DF68-87E6B5971F56}"/>
              </a:ext>
            </a:extLst>
          </p:cNvPr>
          <p:cNvSpPr/>
          <p:nvPr/>
        </p:nvSpPr>
        <p:spPr>
          <a:xfrm>
            <a:off x="4826000" y="2672080"/>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Implemen-tation</a:t>
            </a:r>
            <a:endParaRPr lang="en-US" sz="1400" dirty="0">
              <a:solidFill>
                <a:schemeClr val="bg1"/>
              </a:solidFill>
            </a:endParaRPr>
          </a:p>
        </p:txBody>
      </p:sp>
      <p:sp>
        <p:nvSpPr>
          <p:cNvPr id="9" name="Arrow: Chevron 8">
            <a:extLst>
              <a:ext uri="{FF2B5EF4-FFF2-40B4-BE49-F238E27FC236}">
                <a16:creationId xmlns:a16="http://schemas.microsoft.com/office/drawing/2014/main" id="{F9908C17-8EB7-965D-0594-71BE1480AEF2}"/>
              </a:ext>
            </a:extLst>
          </p:cNvPr>
          <p:cNvSpPr/>
          <p:nvPr/>
        </p:nvSpPr>
        <p:spPr>
          <a:xfrm>
            <a:off x="6624320" y="2672080"/>
            <a:ext cx="2042160" cy="609600"/>
          </a:xfrm>
          <a:prstGeom prst="chevron">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0" name="Arrow: Chevron 9">
            <a:extLst>
              <a:ext uri="{FF2B5EF4-FFF2-40B4-BE49-F238E27FC236}">
                <a16:creationId xmlns:a16="http://schemas.microsoft.com/office/drawing/2014/main" id="{4D8CD1DF-6440-AB80-DA07-F3B7D52EDF34}"/>
              </a:ext>
            </a:extLst>
          </p:cNvPr>
          <p:cNvSpPr/>
          <p:nvPr/>
        </p:nvSpPr>
        <p:spPr>
          <a:xfrm>
            <a:off x="8422640" y="2672080"/>
            <a:ext cx="2042160" cy="609600"/>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2" name="Graphic 11" descr="Box with solid fill">
            <a:extLst>
              <a:ext uri="{FF2B5EF4-FFF2-40B4-BE49-F238E27FC236}">
                <a16:creationId xmlns:a16="http://schemas.microsoft.com/office/drawing/2014/main" id="{70F81E4E-49AA-A4DD-B8D1-D283CB849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6520" y="3685460"/>
            <a:ext cx="914400" cy="914400"/>
          </a:xfrm>
          <a:prstGeom prst="rect">
            <a:avLst/>
          </a:prstGeom>
        </p:spPr>
      </p:pic>
      <p:pic>
        <p:nvPicPr>
          <p:cNvPr id="14" name="Graphic 13" descr="Clipboard Mixed with solid fill">
            <a:extLst>
              <a:ext uri="{FF2B5EF4-FFF2-40B4-BE49-F238E27FC236}">
                <a16:creationId xmlns:a16="http://schemas.microsoft.com/office/drawing/2014/main" id="{F1940760-D888-7CDA-A6EA-24C4B18FD0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8200" y="3685460"/>
            <a:ext cx="914400" cy="914400"/>
          </a:xfrm>
          <a:prstGeom prst="rect">
            <a:avLst/>
          </a:prstGeom>
        </p:spPr>
      </p:pic>
      <p:pic>
        <p:nvPicPr>
          <p:cNvPr id="16" name="Graphic 15" descr="Cmd Terminal with solid fill">
            <a:extLst>
              <a:ext uri="{FF2B5EF4-FFF2-40B4-BE49-F238E27FC236}">
                <a16:creationId xmlns:a16="http://schemas.microsoft.com/office/drawing/2014/main" id="{C74BD5F0-38AC-7FBE-2328-195F8E9413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9880" y="3685460"/>
            <a:ext cx="914400" cy="914400"/>
          </a:xfrm>
          <a:prstGeom prst="rect">
            <a:avLst/>
          </a:prstGeom>
        </p:spPr>
      </p:pic>
      <p:pic>
        <p:nvPicPr>
          <p:cNvPr id="18" name="Graphic 17" descr="Architecture with solid fill">
            <a:extLst>
              <a:ext uri="{FF2B5EF4-FFF2-40B4-BE49-F238E27FC236}">
                <a16:creationId xmlns:a16="http://schemas.microsoft.com/office/drawing/2014/main" id="{7EFBE2EF-AC9D-8466-1E4D-819391F556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1560" y="3682780"/>
            <a:ext cx="914400" cy="914400"/>
          </a:xfrm>
          <a:prstGeom prst="rect">
            <a:avLst/>
          </a:prstGeom>
        </p:spPr>
      </p:pic>
      <p:pic>
        <p:nvPicPr>
          <p:cNvPr id="20" name="Graphic 19" descr="Document with solid fill">
            <a:extLst>
              <a:ext uri="{FF2B5EF4-FFF2-40B4-BE49-F238E27FC236}">
                <a16:creationId xmlns:a16="http://schemas.microsoft.com/office/drawing/2014/main" id="{6EED1FD7-1CF3-B589-2A27-EC63E69C54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93240" y="3682780"/>
            <a:ext cx="914400" cy="914400"/>
          </a:xfrm>
          <a:prstGeom prst="rect">
            <a:avLst/>
          </a:prstGeom>
        </p:spPr>
      </p:pic>
      <p:sp>
        <p:nvSpPr>
          <p:cNvPr id="21" name="TextBox 20">
            <a:extLst>
              <a:ext uri="{FF2B5EF4-FFF2-40B4-BE49-F238E27FC236}">
                <a16:creationId xmlns:a16="http://schemas.microsoft.com/office/drawing/2014/main" id="{8257C2F5-0B26-3095-926A-EA44CCF02792}"/>
              </a:ext>
            </a:extLst>
          </p:cNvPr>
          <p:cNvSpPr txBox="1"/>
          <p:nvPr/>
        </p:nvSpPr>
        <p:spPr>
          <a:xfrm>
            <a:off x="1461615" y="4634349"/>
            <a:ext cx="1496371" cy="646331"/>
          </a:xfrm>
          <a:prstGeom prst="rect">
            <a:avLst/>
          </a:prstGeom>
          <a:noFill/>
        </p:spPr>
        <p:txBody>
          <a:bodyPr wrap="none" rtlCol="0">
            <a:spAutoFit/>
          </a:bodyPr>
          <a:lstStyle/>
          <a:p>
            <a:pPr algn="ctr"/>
            <a:r>
              <a:rPr lang="en-US" dirty="0"/>
              <a:t>Requirements</a:t>
            </a:r>
            <a:br>
              <a:rPr lang="en-US" dirty="0"/>
            </a:br>
            <a:r>
              <a:rPr lang="en-US" dirty="0"/>
              <a:t>Specification</a:t>
            </a:r>
          </a:p>
        </p:txBody>
      </p:sp>
      <p:sp>
        <p:nvSpPr>
          <p:cNvPr id="23" name="TextBox 22">
            <a:extLst>
              <a:ext uri="{FF2B5EF4-FFF2-40B4-BE49-F238E27FC236}">
                <a16:creationId xmlns:a16="http://schemas.microsoft.com/office/drawing/2014/main" id="{B27474F8-40DD-1FC7-0603-3298A9127309}"/>
              </a:ext>
            </a:extLst>
          </p:cNvPr>
          <p:cNvSpPr txBox="1"/>
          <p:nvPr/>
        </p:nvSpPr>
        <p:spPr>
          <a:xfrm>
            <a:off x="3375790" y="4635738"/>
            <a:ext cx="1345946" cy="369332"/>
          </a:xfrm>
          <a:prstGeom prst="rect">
            <a:avLst/>
          </a:prstGeom>
          <a:noFill/>
        </p:spPr>
        <p:txBody>
          <a:bodyPr wrap="none" rtlCol="0">
            <a:spAutoFit/>
          </a:bodyPr>
          <a:lstStyle/>
          <a:p>
            <a:pPr algn="ctr"/>
            <a:r>
              <a:rPr lang="en-US" dirty="0"/>
              <a:t>Architecture</a:t>
            </a:r>
          </a:p>
        </p:txBody>
      </p:sp>
      <p:sp>
        <p:nvSpPr>
          <p:cNvPr id="24" name="TextBox 23">
            <a:extLst>
              <a:ext uri="{FF2B5EF4-FFF2-40B4-BE49-F238E27FC236}">
                <a16:creationId xmlns:a16="http://schemas.microsoft.com/office/drawing/2014/main" id="{6832231F-E03D-8C5F-81C2-8209A06D7AE7}"/>
              </a:ext>
            </a:extLst>
          </p:cNvPr>
          <p:cNvSpPr txBox="1"/>
          <p:nvPr/>
        </p:nvSpPr>
        <p:spPr>
          <a:xfrm>
            <a:off x="5167344" y="4634308"/>
            <a:ext cx="1359476" cy="369332"/>
          </a:xfrm>
          <a:prstGeom prst="rect">
            <a:avLst/>
          </a:prstGeom>
          <a:noFill/>
        </p:spPr>
        <p:txBody>
          <a:bodyPr wrap="none" rtlCol="0">
            <a:spAutoFit/>
          </a:bodyPr>
          <a:lstStyle/>
          <a:p>
            <a:pPr algn="ctr"/>
            <a:r>
              <a:rPr lang="en-US" dirty="0"/>
              <a:t>Source Code</a:t>
            </a:r>
          </a:p>
        </p:txBody>
      </p:sp>
      <p:sp>
        <p:nvSpPr>
          <p:cNvPr id="25" name="TextBox 24">
            <a:extLst>
              <a:ext uri="{FF2B5EF4-FFF2-40B4-BE49-F238E27FC236}">
                <a16:creationId xmlns:a16="http://schemas.microsoft.com/office/drawing/2014/main" id="{3954B608-3A6B-3684-457E-053E866B936E}"/>
              </a:ext>
            </a:extLst>
          </p:cNvPr>
          <p:cNvSpPr txBox="1"/>
          <p:nvPr/>
        </p:nvSpPr>
        <p:spPr>
          <a:xfrm>
            <a:off x="7076497" y="4634308"/>
            <a:ext cx="1137812" cy="369332"/>
          </a:xfrm>
          <a:prstGeom prst="rect">
            <a:avLst/>
          </a:prstGeom>
          <a:noFill/>
        </p:spPr>
        <p:txBody>
          <a:bodyPr wrap="none" rtlCol="0">
            <a:spAutoFit/>
          </a:bodyPr>
          <a:lstStyle/>
          <a:p>
            <a:pPr algn="ctr"/>
            <a:r>
              <a:rPr lang="en-US" dirty="0"/>
              <a:t>Test Cases</a:t>
            </a:r>
          </a:p>
        </p:txBody>
      </p:sp>
      <p:sp>
        <p:nvSpPr>
          <p:cNvPr id="26" name="TextBox 25">
            <a:extLst>
              <a:ext uri="{FF2B5EF4-FFF2-40B4-BE49-F238E27FC236}">
                <a16:creationId xmlns:a16="http://schemas.microsoft.com/office/drawing/2014/main" id="{84349BD3-B12A-398B-DB6C-5A3B76F95456}"/>
              </a:ext>
            </a:extLst>
          </p:cNvPr>
          <p:cNvSpPr txBox="1"/>
          <p:nvPr/>
        </p:nvSpPr>
        <p:spPr>
          <a:xfrm>
            <a:off x="8983755" y="4634308"/>
            <a:ext cx="919932" cy="369332"/>
          </a:xfrm>
          <a:prstGeom prst="rect">
            <a:avLst/>
          </a:prstGeom>
          <a:noFill/>
        </p:spPr>
        <p:txBody>
          <a:bodyPr wrap="none" rtlCol="0">
            <a:spAutoFit/>
          </a:bodyPr>
          <a:lstStyle/>
          <a:p>
            <a:pPr algn="ctr"/>
            <a:r>
              <a:rPr lang="en-US" dirty="0"/>
              <a:t>Product</a:t>
            </a:r>
          </a:p>
        </p:txBody>
      </p:sp>
    </p:spTree>
    <p:extLst>
      <p:ext uri="{BB962C8B-B14F-4D97-AF65-F5344CB8AC3E}">
        <p14:creationId xmlns:p14="http://schemas.microsoft.com/office/powerpoint/2010/main" val="30996924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0" grpId="0" animBg="1"/>
      <p:bldP spid="21" grpId="0"/>
      <p:bldP spid="23"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A1348-CDCB-291E-69DF-18DCB8282A5E}"/>
              </a:ext>
            </a:extLst>
          </p:cNvPr>
          <p:cNvSpPr>
            <a:spLocks noGrp="1"/>
          </p:cNvSpPr>
          <p:nvPr>
            <p:ph type="title"/>
          </p:nvPr>
        </p:nvSpPr>
        <p:spPr/>
        <p:txBody>
          <a:bodyPr/>
          <a:lstStyle/>
          <a:p>
            <a:r>
              <a:rPr lang="en-US" dirty="0"/>
              <a:t>Requirement &amp; Artifact</a:t>
            </a:r>
          </a:p>
        </p:txBody>
      </p:sp>
      <p:sp>
        <p:nvSpPr>
          <p:cNvPr id="4" name="Content Placeholder 3">
            <a:extLst>
              <a:ext uri="{FF2B5EF4-FFF2-40B4-BE49-F238E27FC236}">
                <a16:creationId xmlns:a16="http://schemas.microsoft.com/office/drawing/2014/main" id="{8741C5F6-2EE3-1186-AC4A-603111EE5B82}"/>
              </a:ext>
            </a:extLst>
          </p:cNvPr>
          <p:cNvSpPr>
            <a:spLocks noGrp="1"/>
          </p:cNvSpPr>
          <p:nvPr>
            <p:ph idx="1"/>
          </p:nvPr>
        </p:nvSpPr>
        <p:spPr>
          <a:xfrm>
            <a:off x="838200" y="2382715"/>
            <a:ext cx="8935995" cy="2439377"/>
          </a:xfrm>
        </p:spPr>
        <p:txBody>
          <a:bodyPr/>
          <a:lstStyle/>
          <a:p>
            <a:r>
              <a:rPr lang="en-US" b="1" dirty="0"/>
              <a:t>Requirement</a:t>
            </a:r>
            <a:r>
              <a:rPr lang="en-US" dirty="0"/>
              <a:t>:</a:t>
            </a:r>
          </a:p>
          <a:p>
            <a:pPr marL="514350" indent="-514350">
              <a:buFont typeface="+mj-lt"/>
              <a:buAutoNum type="arabicPeriod"/>
            </a:pPr>
            <a:r>
              <a:rPr lang="en-US" dirty="0"/>
              <a:t>A need or constraint imposed by a stakeholder. </a:t>
            </a:r>
          </a:p>
          <a:p>
            <a:pPr marL="514350" indent="-514350">
              <a:buFont typeface="+mj-lt"/>
              <a:buAutoNum type="arabicPeriod"/>
            </a:pPr>
            <a:r>
              <a:rPr lang="en-US" dirty="0"/>
              <a:t>A capability or property that a system shall have. </a:t>
            </a:r>
          </a:p>
          <a:p>
            <a:r>
              <a:rPr lang="en-US" b="1" dirty="0"/>
              <a:t>Artifact</a:t>
            </a:r>
            <a:r>
              <a:rPr lang="en-US" dirty="0"/>
              <a:t>: A documented representation of a (1) need, constraint, (2) capability or property.</a:t>
            </a:r>
          </a:p>
        </p:txBody>
      </p:sp>
      <p:sp>
        <p:nvSpPr>
          <p:cNvPr id="2" name="Date Placeholder 1">
            <a:extLst>
              <a:ext uri="{FF2B5EF4-FFF2-40B4-BE49-F238E27FC236}">
                <a16:creationId xmlns:a16="http://schemas.microsoft.com/office/drawing/2014/main" id="{F9CACCC1-841D-AE8B-FBB0-BD246D9F8C71}"/>
              </a:ext>
            </a:extLst>
          </p:cNvPr>
          <p:cNvSpPr>
            <a:spLocks noGrp="1"/>
          </p:cNvSpPr>
          <p:nvPr>
            <p:ph type="dt" sz="half" idx="2"/>
          </p:nvPr>
        </p:nvSpPr>
        <p:spPr/>
        <p:txBody>
          <a:bodyPr/>
          <a:lstStyle/>
          <a:p>
            <a:fld id="{6362E252-A31E-4446-9B00-CAE6C0E4DD61}" type="datetime1">
              <a:rPr lang="en-US" smtClean="0"/>
              <a:t>1/22/2024</a:t>
            </a:fld>
            <a:endParaRPr lang="en-US"/>
          </a:p>
        </p:txBody>
      </p:sp>
      <p:sp>
        <p:nvSpPr>
          <p:cNvPr id="5" name="Slide Number Placeholder 4">
            <a:extLst>
              <a:ext uri="{FF2B5EF4-FFF2-40B4-BE49-F238E27FC236}">
                <a16:creationId xmlns:a16="http://schemas.microsoft.com/office/drawing/2014/main" id="{4FC8D35F-2D76-05F4-1978-916637557566}"/>
              </a:ext>
            </a:extLst>
          </p:cNvPr>
          <p:cNvSpPr>
            <a:spLocks noGrp="1"/>
          </p:cNvSpPr>
          <p:nvPr>
            <p:ph type="sldNum" sz="quarter" idx="4"/>
          </p:nvPr>
        </p:nvSpPr>
        <p:spPr/>
        <p:txBody>
          <a:bodyPr/>
          <a:lstStyle/>
          <a:p>
            <a:fld id="{C46382A4-AB59-4CCC-9EC0-E60A0AF9AA08}" type="slidenum">
              <a:rPr lang="en-US" smtClean="0"/>
              <a:t>7</a:t>
            </a:fld>
            <a:endParaRPr lang="en-US"/>
          </a:p>
        </p:txBody>
      </p:sp>
      <p:sp>
        <p:nvSpPr>
          <p:cNvPr id="6" name="Rectangle 5">
            <a:extLst>
              <a:ext uri="{FF2B5EF4-FFF2-40B4-BE49-F238E27FC236}">
                <a16:creationId xmlns:a16="http://schemas.microsoft.com/office/drawing/2014/main" id="{AB024F32-CE85-96D2-158E-921FB6B75691}"/>
              </a:ext>
            </a:extLst>
          </p:cNvPr>
          <p:cNvSpPr/>
          <p:nvPr/>
        </p:nvSpPr>
        <p:spPr>
          <a:xfrm>
            <a:off x="838200"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enters the webpage, the login option shall be highlighted.</a:t>
            </a:r>
          </a:p>
        </p:txBody>
      </p:sp>
      <p:sp>
        <p:nvSpPr>
          <p:cNvPr id="7" name="Rectangle 6">
            <a:extLst>
              <a:ext uri="{FF2B5EF4-FFF2-40B4-BE49-F238E27FC236}">
                <a16:creationId xmlns:a16="http://schemas.microsoft.com/office/drawing/2014/main" id="{CBE3918A-AF0A-A276-6F5C-50156710CE2F}"/>
              </a:ext>
            </a:extLst>
          </p:cNvPr>
          <p:cNvSpPr/>
          <p:nvPr/>
        </p:nvSpPr>
        <p:spPr>
          <a:xfrm>
            <a:off x="4247606"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The system shall be secure and comply to data privacy guidelines</a:t>
            </a:r>
          </a:p>
        </p:txBody>
      </p:sp>
    </p:spTree>
    <p:extLst>
      <p:ext uri="{BB962C8B-B14F-4D97-AF65-F5344CB8AC3E}">
        <p14:creationId xmlns:p14="http://schemas.microsoft.com/office/powerpoint/2010/main" val="3584802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E9BC-16B7-2A00-8481-A44D7E78C0ED}"/>
              </a:ext>
            </a:extLst>
          </p:cNvPr>
          <p:cNvSpPr>
            <a:spLocks noGrp="1"/>
          </p:cNvSpPr>
          <p:nvPr>
            <p:ph type="title"/>
          </p:nvPr>
        </p:nvSpPr>
        <p:spPr/>
        <p:txBody>
          <a:bodyPr/>
          <a:lstStyle/>
          <a:p>
            <a:r>
              <a:rPr lang="en-US" dirty="0"/>
              <a:t>Requirements Engineering</a:t>
            </a:r>
          </a:p>
        </p:txBody>
      </p:sp>
      <p:sp>
        <p:nvSpPr>
          <p:cNvPr id="3" name="Content Placeholder 2">
            <a:extLst>
              <a:ext uri="{FF2B5EF4-FFF2-40B4-BE49-F238E27FC236}">
                <a16:creationId xmlns:a16="http://schemas.microsoft.com/office/drawing/2014/main" id="{F12BE0F4-D197-636B-7ADD-57DDD3E573AE}"/>
              </a:ext>
            </a:extLst>
          </p:cNvPr>
          <p:cNvSpPr>
            <a:spLocks noGrp="1"/>
          </p:cNvSpPr>
          <p:nvPr>
            <p:ph idx="1"/>
          </p:nvPr>
        </p:nvSpPr>
        <p:spPr/>
        <p:txBody>
          <a:bodyPr/>
          <a:lstStyle/>
          <a:p>
            <a:r>
              <a:rPr lang="en-US" b="1" dirty="0"/>
              <a:t>Requirements Engineering </a:t>
            </a:r>
            <a:r>
              <a:rPr lang="en-US" dirty="0"/>
              <a:t>(RE) is the systematic, iterative, and disciplined approach to </a:t>
            </a:r>
            <a:r>
              <a:rPr lang="en-US" b="1" dirty="0"/>
              <a:t>develop an explicit requirements specification </a:t>
            </a:r>
            <a:r>
              <a:rPr lang="en-US" dirty="0"/>
              <a:t>that all stakeholders agree upon.</a:t>
            </a:r>
          </a:p>
        </p:txBody>
      </p:sp>
      <p:sp>
        <p:nvSpPr>
          <p:cNvPr id="4" name="Date Placeholder 3">
            <a:extLst>
              <a:ext uri="{FF2B5EF4-FFF2-40B4-BE49-F238E27FC236}">
                <a16:creationId xmlns:a16="http://schemas.microsoft.com/office/drawing/2014/main" id="{A8EB884A-381A-ED6C-D018-FD1F20C5B2C6}"/>
              </a:ext>
            </a:extLst>
          </p:cNvPr>
          <p:cNvSpPr>
            <a:spLocks noGrp="1"/>
          </p:cNvSpPr>
          <p:nvPr>
            <p:ph type="dt" sz="half" idx="2"/>
          </p:nvPr>
        </p:nvSpPr>
        <p:spPr/>
        <p:txBody>
          <a:bodyPr/>
          <a:lstStyle/>
          <a:p>
            <a:fld id="{258C5EBA-ADFE-4783-B297-F49D6491EA2E}" type="datetime1">
              <a:rPr lang="en-US" smtClean="0"/>
              <a:t>1/22/2024</a:t>
            </a:fld>
            <a:endParaRPr lang="en-US"/>
          </a:p>
        </p:txBody>
      </p:sp>
      <p:sp>
        <p:nvSpPr>
          <p:cNvPr id="5" name="Slide Number Placeholder 4">
            <a:extLst>
              <a:ext uri="{FF2B5EF4-FFF2-40B4-BE49-F238E27FC236}">
                <a16:creationId xmlns:a16="http://schemas.microsoft.com/office/drawing/2014/main" id="{940ADCC2-A6D7-097A-13E5-8AC2BA7B3887}"/>
              </a:ext>
            </a:extLst>
          </p:cNvPr>
          <p:cNvSpPr>
            <a:spLocks noGrp="1"/>
          </p:cNvSpPr>
          <p:nvPr>
            <p:ph type="sldNum" sz="quarter" idx="4"/>
          </p:nvPr>
        </p:nvSpPr>
        <p:spPr/>
        <p:txBody>
          <a:bodyPr/>
          <a:lstStyle/>
          <a:p>
            <a:fld id="{C46382A4-AB59-4CCC-9EC0-E60A0AF9AA08}" type="slidenum">
              <a:rPr lang="en-US" smtClean="0"/>
              <a:t>8</a:t>
            </a:fld>
            <a:endParaRPr lang="en-US"/>
          </a:p>
        </p:txBody>
      </p:sp>
    </p:spTree>
    <p:extLst>
      <p:ext uri="{BB962C8B-B14F-4D97-AF65-F5344CB8AC3E}">
        <p14:creationId xmlns:p14="http://schemas.microsoft.com/office/powerpoint/2010/main" val="30502691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52BF-7F2B-9338-3AF7-18FAB2F12EDB}"/>
              </a:ext>
            </a:extLst>
          </p:cNvPr>
          <p:cNvSpPr>
            <a:spLocks noGrp="1"/>
          </p:cNvSpPr>
          <p:nvPr>
            <p:ph type="title"/>
          </p:nvPr>
        </p:nvSpPr>
        <p:spPr/>
        <p:txBody>
          <a:bodyPr/>
          <a:lstStyle/>
          <a:p>
            <a:r>
              <a:rPr lang="en-US" dirty="0"/>
              <a:t>Levels of Abstraction</a:t>
            </a:r>
          </a:p>
        </p:txBody>
      </p:sp>
      <p:sp>
        <p:nvSpPr>
          <p:cNvPr id="3" name="Content Placeholder 2">
            <a:extLst>
              <a:ext uri="{FF2B5EF4-FFF2-40B4-BE49-F238E27FC236}">
                <a16:creationId xmlns:a16="http://schemas.microsoft.com/office/drawing/2014/main" id="{E798521E-0776-2C44-F28E-CC17B9CA4265}"/>
              </a:ext>
            </a:extLst>
          </p:cNvPr>
          <p:cNvSpPr>
            <a:spLocks noGrp="1"/>
          </p:cNvSpPr>
          <p:nvPr>
            <p:ph idx="1"/>
          </p:nvPr>
        </p:nvSpPr>
        <p:spPr>
          <a:xfrm>
            <a:off x="838200" y="2382715"/>
            <a:ext cx="8935995" cy="888023"/>
          </a:xfrm>
        </p:spPr>
        <p:txBody>
          <a:bodyPr/>
          <a:lstStyle/>
          <a:p>
            <a:r>
              <a:rPr lang="en-US" dirty="0"/>
              <a:t>What is the relationship between the following two statements? </a:t>
            </a:r>
          </a:p>
        </p:txBody>
      </p:sp>
      <p:sp>
        <p:nvSpPr>
          <p:cNvPr id="4" name="Date Placeholder 3">
            <a:extLst>
              <a:ext uri="{FF2B5EF4-FFF2-40B4-BE49-F238E27FC236}">
                <a16:creationId xmlns:a16="http://schemas.microsoft.com/office/drawing/2014/main" id="{A9814266-ED97-9EFB-BAAE-7F8E38E6D2D2}"/>
              </a:ext>
            </a:extLst>
          </p:cNvPr>
          <p:cNvSpPr>
            <a:spLocks noGrp="1"/>
          </p:cNvSpPr>
          <p:nvPr>
            <p:ph type="dt" sz="half" idx="2"/>
          </p:nvPr>
        </p:nvSpPr>
        <p:spPr/>
        <p:txBody>
          <a:bodyPr/>
          <a:lstStyle/>
          <a:p>
            <a:fld id="{E0C939B5-519B-4A24-A142-A97D58E28E0C}" type="datetime1">
              <a:rPr lang="en-US" smtClean="0"/>
              <a:t>1/22/2024</a:t>
            </a:fld>
            <a:endParaRPr lang="en-US"/>
          </a:p>
        </p:txBody>
      </p:sp>
      <p:sp>
        <p:nvSpPr>
          <p:cNvPr id="5" name="Slide Number Placeholder 4">
            <a:extLst>
              <a:ext uri="{FF2B5EF4-FFF2-40B4-BE49-F238E27FC236}">
                <a16:creationId xmlns:a16="http://schemas.microsoft.com/office/drawing/2014/main" id="{A992C5A4-5EB6-0125-366B-1A5047CC6500}"/>
              </a:ext>
            </a:extLst>
          </p:cNvPr>
          <p:cNvSpPr>
            <a:spLocks noGrp="1"/>
          </p:cNvSpPr>
          <p:nvPr>
            <p:ph type="sldNum" sz="quarter" idx="4"/>
          </p:nvPr>
        </p:nvSpPr>
        <p:spPr/>
        <p:txBody>
          <a:bodyPr/>
          <a:lstStyle/>
          <a:p>
            <a:fld id="{C46382A4-AB59-4CCC-9EC0-E60A0AF9AA08}" type="slidenum">
              <a:rPr lang="en-US" smtClean="0"/>
              <a:t>9</a:t>
            </a:fld>
            <a:endParaRPr lang="en-US"/>
          </a:p>
        </p:txBody>
      </p:sp>
      <p:sp>
        <p:nvSpPr>
          <p:cNvPr id="6" name="Rectangle 5">
            <a:extLst>
              <a:ext uri="{FF2B5EF4-FFF2-40B4-BE49-F238E27FC236}">
                <a16:creationId xmlns:a16="http://schemas.microsoft.com/office/drawing/2014/main" id="{281427A5-9A89-404B-14D5-F72334D5AC1C}"/>
              </a:ext>
            </a:extLst>
          </p:cNvPr>
          <p:cNvSpPr/>
          <p:nvPr/>
        </p:nvSpPr>
        <p:spPr>
          <a:xfrm>
            <a:off x="838200" y="3462359"/>
            <a:ext cx="3257006" cy="68757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The system shall be secure.</a:t>
            </a:r>
          </a:p>
        </p:txBody>
      </p:sp>
      <p:sp>
        <p:nvSpPr>
          <p:cNvPr id="7" name="Rectangle 6">
            <a:extLst>
              <a:ext uri="{FF2B5EF4-FFF2-40B4-BE49-F238E27FC236}">
                <a16:creationId xmlns:a16="http://schemas.microsoft.com/office/drawing/2014/main" id="{49DBD52E-BC38-2B94-A2BE-10314AD875B9}"/>
              </a:ext>
            </a:extLst>
          </p:cNvPr>
          <p:cNvSpPr/>
          <p:nvPr/>
        </p:nvSpPr>
        <p:spPr>
          <a:xfrm>
            <a:off x="8096794" y="3318468"/>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Communication between users of the system shall not be accessible to external actors.</a:t>
            </a:r>
          </a:p>
        </p:txBody>
      </p:sp>
      <p:cxnSp>
        <p:nvCxnSpPr>
          <p:cNvPr id="9" name="Straight Arrow Connector 8">
            <a:extLst>
              <a:ext uri="{FF2B5EF4-FFF2-40B4-BE49-F238E27FC236}">
                <a16:creationId xmlns:a16="http://schemas.microsoft.com/office/drawing/2014/main" id="{DE32109F-F09A-8365-5C44-DD30C2A938E4}"/>
              </a:ext>
            </a:extLst>
          </p:cNvPr>
          <p:cNvCxnSpPr>
            <a:stCxn id="6" idx="3"/>
            <a:endCxn id="7" idx="1"/>
          </p:cNvCxnSpPr>
          <p:nvPr/>
        </p:nvCxnSpPr>
        <p:spPr>
          <a:xfrm>
            <a:off x="4095206" y="3806148"/>
            <a:ext cx="4001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3C2A60-37E3-ED3D-E1AC-1DED6E19058A}"/>
              </a:ext>
            </a:extLst>
          </p:cNvPr>
          <p:cNvSpPr txBox="1"/>
          <p:nvPr/>
        </p:nvSpPr>
        <p:spPr>
          <a:xfrm>
            <a:off x="4958861" y="3428999"/>
            <a:ext cx="2274277" cy="369332"/>
          </a:xfrm>
          <a:prstGeom prst="rect">
            <a:avLst/>
          </a:prstGeom>
          <a:noFill/>
        </p:spPr>
        <p:txBody>
          <a:bodyPr wrap="square" rtlCol="0">
            <a:spAutoFit/>
          </a:bodyPr>
          <a:lstStyle/>
          <a:p>
            <a:pPr algn="ctr"/>
            <a:r>
              <a:rPr lang="en-US" dirty="0"/>
              <a:t>is refined to</a:t>
            </a:r>
          </a:p>
        </p:txBody>
      </p:sp>
      <p:sp>
        <p:nvSpPr>
          <p:cNvPr id="11" name="Content Placeholder 2">
            <a:extLst>
              <a:ext uri="{FF2B5EF4-FFF2-40B4-BE49-F238E27FC236}">
                <a16:creationId xmlns:a16="http://schemas.microsoft.com/office/drawing/2014/main" id="{1BC4246B-12DC-C5A1-2C99-5FDE0BF2E28E}"/>
              </a:ext>
            </a:extLst>
          </p:cNvPr>
          <p:cNvSpPr txBox="1">
            <a:spLocks/>
          </p:cNvSpPr>
          <p:nvPr/>
        </p:nvSpPr>
        <p:spPr>
          <a:xfrm>
            <a:off x="838198" y="4493725"/>
            <a:ext cx="8935995" cy="8880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Statements exist on different </a:t>
            </a:r>
            <a:r>
              <a:rPr lang="en-US" b="1" dirty="0"/>
              <a:t>levels of abstraction</a:t>
            </a:r>
            <a:r>
              <a:rPr lang="en-US" dirty="0"/>
              <a:t>.</a:t>
            </a:r>
          </a:p>
        </p:txBody>
      </p:sp>
    </p:spTree>
    <p:extLst>
      <p:ext uri="{BB962C8B-B14F-4D97-AF65-F5344CB8AC3E}">
        <p14:creationId xmlns:p14="http://schemas.microsoft.com/office/powerpoint/2010/main" val="2887794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tema">
  <a:themeElements>
    <a:clrScheme name="BTH2022">
      <a:dk1>
        <a:srgbClr val="000000"/>
      </a:dk1>
      <a:lt1>
        <a:srgbClr val="FFFFFF"/>
      </a:lt1>
      <a:dk2>
        <a:srgbClr val="333433"/>
      </a:dk2>
      <a:lt2>
        <a:srgbClr val="F2E5DF"/>
      </a:lt2>
      <a:accent1>
        <a:srgbClr val="0C4E64"/>
      </a:accent1>
      <a:accent2>
        <a:srgbClr val="FF7841"/>
      </a:accent2>
      <a:accent3>
        <a:srgbClr val="94B0C9"/>
      </a:accent3>
      <a:accent4>
        <a:srgbClr val="333433"/>
      </a:accent4>
      <a:accent5>
        <a:srgbClr val="F2E5DF"/>
      </a:accent5>
      <a:accent6>
        <a:srgbClr val="F2E5DF"/>
      </a:accent6>
      <a:hlink>
        <a:srgbClr val="FF7841"/>
      </a:hlink>
      <a:folHlink>
        <a:srgbClr val="FF784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6D09DD95-6A2D-4E45-8C47-373D5B6A4A12}" vid="{6AFA5141-2D74-9942-B932-D539FD71ECA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D2A23E9816C4E4788143A2ACDEF0DC9" ma:contentTypeVersion="12" ma:contentTypeDescription="Skapa ett nytt dokument." ma:contentTypeScope="" ma:versionID="d94af27f5695be9a3bb28b5a35ba408d">
  <xsd:schema xmlns:xsd="http://www.w3.org/2001/XMLSchema" xmlns:xs="http://www.w3.org/2001/XMLSchema" xmlns:p="http://schemas.microsoft.com/office/2006/metadata/properties" xmlns:ns1="http://schemas.microsoft.com/sharepoint/v3" xmlns:ns2="bc77c2ae-c46a-45b0-943b-86e1881297ff" xmlns:ns3="cbcad404-b56e-4373-80e8-eb0c5587161c" targetNamespace="http://schemas.microsoft.com/office/2006/metadata/properties" ma:root="true" ma:fieldsID="860582913e36c083e4af3aee17d3e06b" ns1:_="" ns2:_="" ns3:_="">
    <xsd:import namespace="http://schemas.microsoft.com/sharepoint/v3"/>
    <xsd:import namespace="bc77c2ae-c46a-45b0-943b-86e1881297ff"/>
    <xsd:import namespace="cbcad404-b56e-4373-80e8-eb0c5587161c"/>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malagt startdatum" ma:description="Schemalagt startdatum är en webbplatskolumn som skapas via publiceringsfunktionen. Den används för att ange datum och tid för när sidan ska visas för besökare på webbplatsen för första gången." ma:hidden="true" ma:internalName="PublishingStartDate">
      <xsd:simpleType>
        <xsd:restriction base="dms:Unknown"/>
      </xsd:simpleType>
    </xsd:element>
    <xsd:element name="PublishingExpirationDate" ma:index="9" nillable="true" ma:displayName="Schemalagt slutdatum" ma:description="Schemalagt slutdatum är en webbplatskolumn som skapas via publiceringsfunktionen. Den används för att ange datum och tid för när sidan inte längre ska visas för besökare på webbplatse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77c2ae-c46a-45b0-943b-86e1881297f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cad404-b56e-4373-80e8-eb0c5587161c" elementFormDefault="qualified">
    <xsd:import namespace="http://schemas.microsoft.com/office/2006/documentManagement/types"/>
    <xsd:import namespace="http://schemas.microsoft.com/office/infopath/2007/PartnerControls"/>
    <xsd:element name="SharedWithUsers" ma:index="19"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D24145-8DA0-49C7-85CE-AC793445370E}">
  <ds:schemaRefs>
    <ds:schemaRef ds:uri="http://schemas.microsoft.com/sharepoint/v3/contenttype/forms"/>
  </ds:schemaRefs>
</ds:datastoreItem>
</file>

<file path=customXml/itemProps2.xml><?xml version="1.0" encoding="utf-8"?>
<ds:datastoreItem xmlns:ds="http://schemas.openxmlformats.org/officeDocument/2006/customXml" ds:itemID="{2E78DA4B-8016-4D54-96FF-3BFD0C85CA92}">
  <ds:schemaRefs>
    <ds:schemaRef ds:uri="http://schemas.openxmlformats.org/package/2006/metadata/core-properties"/>
    <ds:schemaRef ds:uri="http://purl.org/dc/dcmitype/"/>
    <ds:schemaRef ds:uri="A9AB2D1B-A4FF-4EA7-A6FE-B21170FA5985"/>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a9ab2d1b-a4ff-4ea7-a6fe-b21170fa5985"/>
    <ds:schemaRef ds:uri="http://purl.org/dc/terms/"/>
    <ds:schemaRef ds:uri="http://schemas.microsoft.com/sharepoint/v3/fields"/>
    <ds:schemaRef ds:uri="http://www.w3.org/XML/1998/namespace"/>
    <ds:schemaRef ds:uri="http://purl.org/dc/elements/1.1/"/>
  </ds:schemaRefs>
</ds:datastoreItem>
</file>

<file path=customXml/itemProps3.xml><?xml version="1.0" encoding="utf-8"?>
<ds:datastoreItem xmlns:ds="http://schemas.openxmlformats.org/officeDocument/2006/customXml" ds:itemID="{9CFF13FE-D518-4D91-BEB8-8FD00A512D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c77c2ae-c46a-45b0-943b-86e1881297ff"/>
    <ds:schemaRef ds:uri="cbcad404-b56e-4373-80e8-eb0c558716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bth-ppt-2022</Template>
  <TotalTime>580</TotalTime>
  <Words>2955</Words>
  <Application>Microsoft Office PowerPoint</Application>
  <PresentationFormat>Widescreen</PresentationFormat>
  <Paragraphs>496</Paragraphs>
  <Slides>43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(Body)</vt:lpstr>
      <vt:lpstr>Century Gothic</vt:lpstr>
      <vt:lpstr>Oswald Light</vt:lpstr>
      <vt:lpstr>Times</vt:lpstr>
      <vt:lpstr>Office-tema</vt:lpstr>
      <vt:lpstr>Requirements Engineering: a brief introduction</vt:lpstr>
      <vt:lpstr>Motivation</vt:lpstr>
      <vt:lpstr>Goals</vt:lpstr>
      <vt:lpstr>Agenda</vt:lpstr>
      <vt:lpstr>Definitions</vt:lpstr>
      <vt:lpstr>Software Development Lifecycle</vt:lpstr>
      <vt:lpstr>Requirement &amp; Artifact</vt:lpstr>
      <vt:lpstr>Requirements Engineering</vt:lpstr>
      <vt:lpstr>Levels of Abstraction</vt:lpstr>
      <vt:lpstr>Levels of Abstraction</vt:lpstr>
      <vt:lpstr>Impact</vt:lpstr>
      <vt:lpstr>Cost of defect removal</vt:lpstr>
      <vt:lpstr>Problem- vs. Solution-space</vt:lpstr>
      <vt:lpstr>Problem- vs. Solution-space</vt:lpstr>
      <vt:lpstr>Problem- vs. Solution-space</vt:lpstr>
      <vt:lpstr>Insight so far</vt:lpstr>
      <vt:lpstr>Application</vt:lpstr>
      <vt:lpstr>Motivation</vt:lpstr>
      <vt:lpstr>Techniques</vt:lpstr>
      <vt:lpstr>Stakeholder Elicitation</vt:lpstr>
      <vt:lpstr>Stakeholder Elicitation</vt:lpstr>
      <vt:lpstr>Stakeholder Elicitation</vt:lpstr>
      <vt:lpstr>Stakeholders</vt:lpstr>
      <vt:lpstr>Goal Modeling</vt:lpstr>
      <vt:lpstr>Goal Modeling</vt:lpstr>
      <vt:lpstr>Goal Modeling</vt:lpstr>
      <vt:lpstr>Goal Refinement</vt:lpstr>
      <vt:lpstr>Goal Relationships</vt:lpstr>
      <vt:lpstr>Goal Refinement</vt:lpstr>
      <vt:lpstr>System Vision</vt:lpstr>
      <vt:lpstr>System Vision</vt:lpstr>
      <vt:lpstr>System Vision</vt:lpstr>
      <vt:lpstr>System Vision</vt:lpstr>
      <vt:lpstr>System Vision</vt:lpstr>
      <vt:lpstr>Requirements Elicitation</vt:lpstr>
      <vt:lpstr>Requirements Elicitation</vt:lpstr>
      <vt:lpstr>Requirements Elicitation for System Goals</vt:lpstr>
      <vt:lpstr>Requirements Engineering Template</vt:lpstr>
      <vt:lpstr>Beyond Requirements Engineering</vt:lpstr>
      <vt:lpstr>Using requirements</vt:lpstr>
      <vt:lpstr>Concluding thoughts</vt:lpstr>
      <vt:lpstr>Further reading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here to add Title</dc:title>
  <dc:subject/>
  <dc:creator>Julian Frattini</dc:creator>
  <cp:keywords/>
  <dc:description/>
  <cp:lastModifiedBy>Julian Frattini</cp:lastModifiedBy>
  <cp:revision>23</cp:revision>
  <cp:lastPrinted>2018-11-05T07:54:12Z</cp:lastPrinted>
  <dcterms:created xsi:type="dcterms:W3CDTF">2023-01-25T15:09:31Z</dcterms:created>
  <dcterms:modified xsi:type="dcterms:W3CDTF">2024-01-22T09:10:18Z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0x0101004D2A23E9816C4E4788143A2ACDEF0DC9</vt:lpwstr>
  </property>
</Properties>
</file>