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3E6CDF40-5A5C-47C9-8B8C-2160D5D58E48}"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966B3-8947-4F9D-9F68-2F6EE8398F23}" type="slidenum">
              <a:rPr lang="en-US" smtClean="0"/>
              <a:t>‹Nº›</a:t>
            </a:fld>
            <a:endParaRPr lang="en-US"/>
          </a:p>
        </p:txBody>
      </p:sp>
    </p:spTree>
    <p:extLst>
      <p:ext uri="{BB962C8B-B14F-4D97-AF65-F5344CB8AC3E}">
        <p14:creationId xmlns:p14="http://schemas.microsoft.com/office/powerpoint/2010/main" val="17913027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E6CDF40-5A5C-47C9-8B8C-2160D5D58E48}"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966B3-8947-4F9D-9F68-2F6EE8398F23}" type="slidenum">
              <a:rPr lang="en-US" smtClean="0"/>
              <a:t>‹Nº›</a:t>
            </a:fld>
            <a:endParaRPr lang="en-US"/>
          </a:p>
        </p:txBody>
      </p:sp>
    </p:spTree>
    <p:extLst>
      <p:ext uri="{BB962C8B-B14F-4D97-AF65-F5344CB8AC3E}">
        <p14:creationId xmlns:p14="http://schemas.microsoft.com/office/powerpoint/2010/main" val="630416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3E6CDF40-5A5C-47C9-8B8C-2160D5D58E48}" type="datetimeFigureOut">
              <a:rPr lang="en-US" smtClean="0"/>
              <a:t>12/9/2020</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AAC966B3-8947-4F9D-9F68-2F6EE8398F23}" type="slidenum">
              <a:rPr lang="en-US" smtClean="0"/>
              <a:t>‹Nº›</a:t>
            </a:fld>
            <a:endParaRPr lang="en-US"/>
          </a:p>
        </p:txBody>
      </p:sp>
    </p:spTree>
    <p:extLst>
      <p:ext uri="{BB962C8B-B14F-4D97-AF65-F5344CB8AC3E}">
        <p14:creationId xmlns:p14="http://schemas.microsoft.com/office/powerpoint/2010/main" val="2922219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E6CDF40-5A5C-47C9-8B8C-2160D5D58E48}"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966B3-8947-4F9D-9F68-2F6EE8398F23}" type="slidenum">
              <a:rPr lang="en-US" smtClean="0"/>
              <a:t>‹Nº›</a:t>
            </a:fld>
            <a:endParaRPr lang="en-US"/>
          </a:p>
        </p:txBody>
      </p:sp>
    </p:spTree>
    <p:extLst>
      <p:ext uri="{BB962C8B-B14F-4D97-AF65-F5344CB8AC3E}">
        <p14:creationId xmlns:p14="http://schemas.microsoft.com/office/powerpoint/2010/main" val="2984294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lvl1pPr>
              <a:defRPr>
                <a:solidFill>
                  <a:schemeClr val="tx2"/>
                </a:solidFill>
              </a:defRPr>
            </a:lvl1pPr>
          </a:lstStyle>
          <a:p>
            <a:fld id="{3E6CDF40-5A5C-47C9-8B8C-2160D5D58E48}" type="datetimeFigureOut">
              <a:rPr lang="en-US" smtClean="0"/>
              <a:t>12/9/2020</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AC966B3-8947-4F9D-9F68-2F6EE8398F23}" type="slidenum">
              <a:rPr lang="en-US" smtClean="0"/>
              <a:t>‹Nº›</a:t>
            </a:fld>
            <a:endParaRPr lang="en-US"/>
          </a:p>
        </p:txBody>
      </p:sp>
    </p:spTree>
    <p:extLst>
      <p:ext uri="{BB962C8B-B14F-4D97-AF65-F5344CB8AC3E}">
        <p14:creationId xmlns:p14="http://schemas.microsoft.com/office/powerpoint/2010/main" val="170619635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E6CDF40-5A5C-47C9-8B8C-2160D5D58E48}"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C966B3-8947-4F9D-9F68-2F6EE8398F23}" type="slidenum">
              <a:rPr lang="en-US" smtClean="0"/>
              <a:t>‹Nº›</a:t>
            </a:fld>
            <a:endParaRPr lang="en-US"/>
          </a:p>
        </p:txBody>
      </p:sp>
    </p:spTree>
    <p:extLst>
      <p:ext uri="{BB962C8B-B14F-4D97-AF65-F5344CB8AC3E}">
        <p14:creationId xmlns:p14="http://schemas.microsoft.com/office/powerpoint/2010/main" val="243330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E6CDF40-5A5C-47C9-8B8C-2160D5D58E48}" type="datetimeFigureOut">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C966B3-8947-4F9D-9F68-2F6EE8398F23}" type="slidenum">
              <a:rPr lang="en-US" smtClean="0"/>
              <a:t>‹Nº›</a:t>
            </a:fld>
            <a:endParaRPr lang="en-US"/>
          </a:p>
        </p:txBody>
      </p:sp>
    </p:spTree>
    <p:extLst>
      <p:ext uri="{BB962C8B-B14F-4D97-AF65-F5344CB8AC3E}">
        <p14:creationId xmlns:p14="http://schemas.microsoft.com/office/powerpoint/2010/main" val="218248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E6CDF40-5A5C-47C9-8B8C-2160D5D58E48}" type="datetimeFigureOut">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C966B3-8947-4F9D-9F68-2F6EE8398F23}" type="slidenum">
              <a:rPr lang="en-US" smtClean="0"/>
              <a:t>‹Nº›</a:t>
            </a:fld>
            <a:endParaRPr lang="en-US"/>
          </a:p>
        </p:txBody>
      </p:sp>
    </p:spTree>
    <p:extLst>
      <p:ext uri="{BB962C8B-B14F-4D97-AF65-F5344CB8AC3E}">
        <p14:creationId xmlns:p14="http://schemas.microsoft.com/office/powerpoint/2010/main" val="364832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6CDF40-5A5C-47C9-8B8C-2160D5D58E48}" type="datetimeFigureOut">
              <a:rPr lang="en-US" smtClean="0"/>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C966B3-8947-4F9D-9F68-2F6EE8398F23}" type="slidenum">
              <a:rPr lang="en-US" smtClean="0"/>
              <a:t>‹Nº›</a:t>
            </a:fld>
            <a:endParaRPr lang="en-US"/>
          </a:p>
        </p:txBody>
      </p:sp>
    </p:spTree>
    <p:extLst>
      <p:ext uri="{BB962C8B-B14F-4D97-AF65-F5344CB8AC3E}">
        <p14:creationId xmlns:p14="http://schemas.microsoft.com/office/powerpoint/2010/main" val="28311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E6CDF40-5A5C-47C9-8B8C-2160D5D58E48}"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C966B3-8947-4F9D-9F68-2F6EE8398F23}" type="slidenum">
              <a:rPr lang="en-US" smtClean="0"/>
              <a:t>‹Nº›</a:t>
            </a:fld>
            <a:endParaRPr lang="en-US"/>
          </a:p>
        </p:txBody>
      </p:sp>
    </p:spTree>
    <p:extLst>
      <p:ext uri="{BB962C8B-B14F-4D97-AF65-F5344CB8AC3E}">
        <p14:creationId xmlns:p14="http://schemas.microsoft.com/office/powerpoint/2010/main" val="1120239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E6CDF40-5A5C-47C9-8B8C-2160D5D58E48}"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C966B3-8947-4F9D-9F68-2F6EE8398F23}" type="slidenum">
              <a:rPr lang="en-US" smtClean="0"/>
              <a:t>‹Nº›</a:t>
            </a:fld>
            <a:endParaRPr lang="en-US"/>
          </a:p>
        </p:txBody>
      </p:sp>
    </p:spTree>
    <p:extLst>
      <p:ext uri="{BB962C8B-B14F-4D97-AF65-F5344CB8AC3E}">
        <p14:creationId xmlns:p14="http://schemas.microsoft.com/office/powerpoint/2010/main" val="3096644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3E6CDF40-5A5C-47C9-8B8C-2160D5D58E48}" type="datetimeFigureOut">
              <a:rPr lang="en-US" smtClean="0"/>
              <a:t>12/9/2020</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AAC966B3-8947-4F9D-9F68-2F6EE8398F23}" type="slidenum">
              <a:rPr lang="en-US" smtClean="0"/>
              <a:t>‹Nº›</a:t>
            </a:fld>
            <a:endParaRPr lang="en-US"/>
          </a:p>
        </p:txBody>
      </p:sp>
    </p:spTree>
    <p:extLst>
      <p:ext uri="{BB962C8B-B14F-4D97-AF65-F5344CB8AC3E}">
        <p14:creationId xmlns:p14="http://schemas.microsoft.com/office/powerpoint/2010/main" val="423980604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smtClean="0"/>
              <a:t>Reconocimiento de placas</a:t>
            </a:r>
            <a:endParaRPr lang="en-US" dirty="0"/>
          </a:p>
        </p:txBody>
      </p:sp>
      <p:sp>
        <p:nvSpPr>
          <p:cNvPr id="3" name="Subtítulo 2"/>
          <p:cNvSpPr>
            <a:spLocks noGrp="1"/>
          </p:cNvSpPr>
          <p:nvPr>
            <p:ph type="subTitle" idx="1"/>
          </p:nvPr>
        </p:nvSpPr>
        <p:spPr/>
        <p:txBody>
          <a:bodyPr/>
          <a:lstStyle/>
          <a:p>
            <a:r>
              <a:rPr lang="es-CO" dirty="0" smtClean="0"/>
              <a:t>JULIAN GIRALDO C</a:t>
            </a:r>
          </a:p>
          <a:p>
            <a:r>
              <a:rPr lang="es-CO" dirty="0" smtClean="0"/>
              <a:t>JUAN DAVID ALVAREZ</a:t>
            </a:r>
            <a:endParaRPr lang="en-US" dirty="0"/>
          </a:p>
        </p:txBody>
      </p:sp>
    </p:spTree>
    <p:extLst>
      <p:ext uri="{BB962C8B-B14F-4D97-AF65-F5344CB8AC3E}">
        <p14:creationId xmlns:p14="http://schemas.microsoft.com/office/powerpoint/2010/main" val="4025265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CICLO PARA INGRESAR A CADA UNO DE LOS CONTORNOS</a:t>
            </a:r>
            <a:endParaRPr lang="en-US" dirty="0"/>
          </a:p>
        </p:txBody>
      </p:sp>
      <p:sp>
        <p:nvSpPr>
          <p:cNvPr id="3" name="Marcador de contenido 2"/>
          <p:cNvSpPr>
            <a:spLocks noGrp="1"/>
          </p:cNvSpPr>
          <p:nvPr>
            <p:ph idx="1"/>
          </p:nvPr>
        </p:nvSpPr>
        <p:spPr/>
        <p:txBody>
          <a:bodyPr/>
          <a:lstStyle/>
          <a:p>
            <a:r>
              <a:rPr lang="es-CO" dirty="0" smtClean="0"/>
              <a:t>Primero debemos de encontrar el área del contorno .</a:t>
            </a:r>
          </a:p>
          <a:p>
            <a:endParaRPr lang="en-US" dirty="0"/>
          </a:p>
        </p:txBody>
      </p:sp>
      <p:pic>
        <p:nvPicPr>
          <p:cNvPr id="4" name="Imagen 3"/>
          <p:cNvPicPr>
            <a:picLocks noChangeAspect="1"/>
          </p:cNvPicPr>
          <p:nvPr/>
        </p:nvPicPr>
        <p:blipFill>
          <a:blip r:embed="rId2"/>
          <a:stretch>
            <a:fillRect/>
          </a:stretch>
        </p:blipFill>
        <p:spPr>
          <a:xfrm>
            <a:off x="1374775" y="2457450"/>
            <a:ext cx="5125509" cy="1060450"/>
          </a:xfrm>
          <a:prstGeom prst="rect">
            <a:avLst/>
          </a:prstGeom>
        </p:spPr>
      </p:pic>
      <p:sp>
        <p:nvSpPr>
          <p:cNvPr id="5" name="CuadroTexto 4"/>
          <p:cNvSpPr txBox="1"/>
          <p:nvPr/>
        </p:nvSpPr>
        <p:spPr>
          <a:xfrm>
            <a:off x="1202919" y="3687114"/>
            <a:ext cx="9723559" cy="461665"/>
          </a:xfrm>
          <a:prstGeom prst="rect">
            <a:avLst/>
          </a:prstGeom>
          <a:noFill/>
        </p:spPr>
        <p:txBody>
          <a:bodyPr wrap="none" rtlCol="0">
            <a:spAutoFit/>
          </a:bodyPr>
          <a:lstStyle/>
          <a:p>
            <a:r>
              <a:rPr lang="es-CO" sz="2400" dirty="0" smtClean="0"/>
              <a:t>Guardamos cada valor de </a:t>
            </a:r>
            <a:r>
              <a:rPr lang="es-CO" sz="2400" b="1" i="1" dirty="0" smtClean="0"/>
              <a:t>contourArea</a:t>
            </a:r>
            <a:r>
              <a:rPr lang="es-CO" sz="2400" dirty="0" smtClean="0"/>
              <a:t> enviando como valor de entrada “c”.</a:t>
            </a:r>
            <a:endParaRPr lang="en-US" sz="2400" dirty="0"/>
          </a:p>
        </p:txBody>
      </p:sp>
      <p:pic>
        <p:nvPicPr>
          <p:cNvPr id="6" name="Imagen 5"/>
          <p:cNvPicPr>
            <a:picLocks noChangeAspect="1"/>
          </p:cNvPicPr>
          <p:nvPr/>
        </p:nvPicPr>
        <p:blipFill>
          <a:blip r:embed="rId3"/>
          <a:stretch>
            <a:fillRect/>
          </a:stretch>
        </p:blipFill>
        <p:spPr>
          <a:xfrm>
            <a:off x="1374775" y="4367523"/>
            <a:ext cx="5556798" cy="839626"/>
          </a:xfrm>
          <a:prstGeom prst="rect">
            <a:avLst/>
          </a:prstGeom>
        </p:spPr>
      </p:pic>
      <p:sp>
        <p:nvSpPr>
          <p:cNvPr id="7" name="CuadroTexto 6"/>
          <p:cNvSpPr txBox="1"/>
          <p:nvPr/>
        </p:nvSpPr>
        <p:spPr>
          <a:xfrm>
            <a:off x="1202918" y="5634788"/>
            <a:ext cx="10974992" cy="830997"/>
          </a:xfrm>
          <a:prstGeom prst="rect">
            <a:avLst/>
          </a:prstGeom>
          <a:noFill/>
        </p:spPr>
        <p:txBody>
          <a:bodyPr wrap="none" rtlCol="0">
            <a:spAutoFit/>
          </a:bodyPr>
          <a:lstStyle/>
          <a:p>
            <a:r>
              <a:rPr lang="es-CO" sz="2400" dirty="0" smtClean="0"/>
              <a:t>Calculo del rectángulo del contorno.</a:t>
            </a:r>
          </a:p>
          <a:p>
            <a:r>
              <a:rPr lang="es-CO" sz="2400" dirty="0" smtClean="0"/>
              <a:t>Definimos nuevas variables, x,y,w,h que son las que reciben la salida de </a:t>
            </a:r>
            <a:r>
              <a:rPr lang="es-CO" sz="2400" b="1" i="1" dirty="0" smtClean="0"/>
              <a:t>boundingRect</a:t>
            </a:r>
            <a:endParaRPr lang="en-US" sz="2400" dirty="0"/>
          </a:p>
        </p:txBody>
      </p:sp>
    </p:spTree>
    <p:extLst>
      <p:ext uri="{BB962C8B-B14F-4D97-AF65-F5344CB8AC3E}">
        <p14:creationId xmlns:p14="http://schemas.microsoft.com/office/powerpoint/2010/main" val="726766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Identificación de la placa</a:t>
            </a:r>
            <a:endParaRPr lang="en-US" dirty="0"/>
          </a:p>
        </p:txBody>
      </p:sp>
      <p:sp>
        <p:nvSpPr>
          <p:cNvPr id="3" name="Marcador de contenido 2"/>
          <p:cNvSpPr>
            <a:spLocks noGrp="1"/>
          </p:cNvSpPr>
          <p:nvPr>
            <p:ph idx="1"/>
          </p:nvPr>
        </p:nvSpPr>
        <p:spPr/>
        <p:txBody>
          <a:bodyPr>
            <a:normAutofit/>
          </a:bodyPr>
          <a:lstStyle/>
          <a:p>
            <a:r>
              <a:rPr lang="es-CO" sz="2400" dirty="0" smtClean="0"/>
              <a:t>Si la longitud de approx es igual a </a:t>
            </a:r>
            <a:r>
              <a:rPr lang="es-CO" sz="2400" dirty="0" smtClean="0">
                <a:latin typeface="Bodoni MT" panose="02070603080606020203" pitchFamily="18" charset="0"/>
              </a:rPr>
              <a:t>4</a:t>
            </a:r>
            <a:r>
              <a:rPr lang="es-CO" sz="2400" dirty="0" smtClean="0"/>
              <a:t>, se entiende que una placa tiene </a:t>
            </a:r>
            <a:r>
              <a:rPr lang="es-CO" sz="2400" dirty="0" smtClean="0">
                <a:latin typeface="Bodoni MT" panose="02070603080606020203" pitchFamily="18" charset="0"/>
              </a:rPr>
              <a:t>4</a:t>
            </a:r>
            <a:r>
              <a:rPr lang="es-CO" sz="2400" dirty="0" smtClean="0"/>
              <a:t> bordes, y el área es mayor a &gt; </a:t>
            </a:r>
            <a:r>
              <a:rPr lang="es-CO" sz="2400" dirty="0" smtClean="0">
                <a:latin typeface="Bodoni MT" panose="02070603080606020203" pitchFamily="18" charset="0"/>
              </a:rPr>
              <a:t>9000</a:t>
            </a:r>
            <a:r>
              <a:rPr lang="es-CO" sz="2400" dirty="0" smtClean="0"/>
              <a:t>, entonces se puede confirmar que es una placa.</a:t>
            </a:r>
            <a:endParaRPr lang="en-US" sz="2400" dirty="0"/>
          </a:p>
        </p:txBody>
      </p:sp>
      <p:pic>
        <p:nvPicPr>
          <p:cNvPr id="5" name="Imagen 4"/>
          <p:cNvPicPr>
            <a:picLocks noChangeAspect="1"/>
          </p:cNvPicPr>
          <p:nvPr/>
        </p:nvPicPr>
        <p:blipFill>
          <a:blip r:embed="rId2"/>
          <a:stretch>
            <a:fillRect/>
          </a:stretch>
        </p:blipFill>
        <p:spPr>
          <a:xfrm>
            <a:off x="1202919" y="3312025"/>
            <a:ext cx="5058181" cy="538514"/>
          </a:xfrm>
          <a:prstGeom prst="rect">
            <a:avLst/>
          </a:prstGeom>
        </p:spPr>
      </p:pic>
      <p:sp>
        <p:nvSpPr>
          <p:cNvPr id="6" name="CuadroTexto 5"/>
          <p:cNvSpPr txBox="1"/>
          <p:nvPr/>
        </p:nvSpPr>
        <p:spPr>
          <a:xfrm>
            <a:off x="1202919" y="4229168"/>
            <a:ext cx="5399235" cy="461665"/>
          </a:xfrm>
          <a:prstGeom prst="rect">
            <a:avLst/>
          </a:prstGeom>
          <a:noFill/>
        </p:spPr>
        <p:txBody>
          <a:bodyPr wrap="none" rtlCol="0">
            <a:spAutoFit/>
          </a:bodyPr>
          <a:lstStyle/>
          <a:p>
            <a:r>
              <a:rPr lang="es-CO" sz="2400" dirty="0" smtClean="0"/>
              <a:t>Mostramos el área de la placa en pantalla</a:t>
            </a:r>
            <a:endParaRPr lang="en-US" sz="2400" dirty="0"/>
          </a:p>
        </p:txBody>
      </p:sp>
      <p:pic>
        <p:nvPicPr>
          <p:cNvPr id="7" name="Imagen 6"/>
          <p:cNvPicPr>
            <a:picLocks noChangeAspect="1"/>
          </p:cNvPicPr>
          <p:nvPr/>
        </p:nvPicPr>
        <p:blipFill>
          <a:blip r:embed="rId3"/>
          <a:stretch>
            <a:fillRect/>
          </a:stretch>
        </p:blipFill>
        <p:spPr>
          <a:xfrm>
            <a:off x="6807200" y="4229168"/>
            <a:ext cx="2016590" cy="465367"/>
          </a:xfrm>
          <a:prstGeom prst="rect">
            <a:avLst/>
          </a:prstGeom>
        </p:spPr>
      </p:pic>
    </p:spTree>
    <p:extLst>
      <p:ext uri="{BB962C8B-B14F-4D97-AF65-F5344CB8AC3E}">
        <p14:creationId xmlns:p14="http://schemas.microsoft.com/office/powerpoint/2010/main" val="525105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Verificación de placa</a:t>
            </a:r>
            <a:endParaRPr lang="en-US" dirty="0"/>
          </a:p>
        </p:txBody>
      </p:sp>
      <p:sp>
        <p:nvSpPr>
          <p:cNvPr id="3" name="Marcador de contenido 2"/>
          <p:cNvSpPr>
            <a:spLocks noGrp="1"/>
          </p:cNvSpPr>
          <p:nvPr>
            <p:ph idx="1"/>
          </p:nvPr>
        </p:nvSpPr>
        <p:spPr/>
        <p:txBody>
          <a:bodyPr/>
          <a:lstStyle/>
          <a:p>
            <a:r>
              <a:rPr lang="es-CO" dirty="0" smtClean="0"/>
              <a:t>Para verificar efectivamente que es una placa, lo que debemos de tener en cuenta es la relación de proporciones.  En este caso, la proporción ideal de la placa es </a:t>
            </a:r>
            <a:r>
              <a:rPr lang="es-CO" dirty="0" smtClean="0">
                <a:latin typeface="Bodoni MT" panose="02070603080606020203" pitchFamily="18" charset="0"/>
              </a:rPr>
              <a:t>2.4</a:t>
            </a:r>
          </a:p>
          <a:p>
            <a:endParaRPr lang="en-US" dirty="0"/>
          </a:p>
        </p:txBody>
      </p:sp>
      <p:pic>
        <p:nvPicPr>
          <p:cNvPr id="4" name="Imagen 3"/>
          <p:cNvPicPr>
            <a:picLocks noChangeAspect="1"/>
          </p:cNvPicPr>
          <p:nvPr/>
        </p:nvPicPr>
        <p:blipFill>
          <a:blip r:embed="rId2"/>
          <a:stretch>
            <a:fillRect/>
          </a:stretch>
        </p:blipFill>
        <p:spPr>
          <a:xfrm>
            <a:off x="1303884" y="2883449"/>
            <a:ext cx="4791075" cy="1231351"/>
          </a:xfrm>
          <a:prstGeom prst="rect">
            <a:avLst/>
          </a:prstGeom>
        </p:spPr>
      </p:pic>
    </p:spTree>
    <p:extLst>
      <p:ext uri="{BB962C8B-B14F-4D97-AF65-F5344CB8AC3E}">
        <p14:creationId xmlns:p14="http://schemas.microsoft.com/office/powerpoint/2010/main" val="2334698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Muestra de datos de la placa</a:t>
            </a:r>
            <a:endParaRPr lang="en-US" dirty="0"/>
          </a:p>
        </p:txBody>
      </p:sp>
      <p:pic>
        <p:nvPicPr>
          <p:cNvPr id="4" name="Marcador de contenido 3"/>
          <p:cNvPicPr>
            <a:picLocks noGrp="1" noChangeAspect="1"/>
          </p:cNvPicPr>
          <p:nvPr>
            <p:ph idx="1"/>
          </p:nvPr>
        </p:nvPicPr>
        <p:blipFill>
          <a:blip r:embed="rId2"/>
          <a:stretch>
            <a:fillRect/>
          </a:stretch>
        </p:blipFill>
        <p:spPr>
          <a:xfrm>
            <a:off x="1202919" y="2022474"/>
            <a:ext cx="6875096" cy="1787525"/>
          </a:xfrm>
          <a:prstGeom prst="rect">
            <a:avLst/>
          </a:prstGeom>
        </p:spPr>
      </p:pic>
      <p:sp>
        <p:nvSpPr>
          <p:cNvPr id="5" name="CuadroTexto 4"/>
          <p:cNvSpPr txBox="1"/>
          <p:nvPr/>
        </p:nvSpPr>
        <p:spPr>
          <a:xfrm>
            <a:off x="1202919" y="4191000"/>
            <a:ext cx="8051800" cy="1938992"/>
          </a:xfrm>
          <a:prstGeom prst="rect">
            <a:avLst/>
          </a:prstGeom>
          <a:noFill/>
        </p:spPr>
        <p:txBody>
          <a:bodyPr wrap="square" rtlCol="0">
            <a:spAutoFit/>
          </a:bodyPr>
          <a:lstStyle/>
          <a:p>
            <a:pPr marL="342900" indent="-342900">
              <a:buFont typeface="Wingdings" panose="05000000000000000000" pitchFamily="2" charset="2"/>
              <a:buChar char="v"/>
            </a:pPr>
            <a:r>
              <a:rPr lang="es-CO" sz="2400" dirty="0" smtClean="0"/>
              <a:t>Se crea una variable de nombre placa, esta guardar la información de la ubicación dónde están localizados los bordes.</a:t>
            </a:r>
          </a:p>
          <a:p>
            <a:pPr marL="342900" indent="-342900">
              <a:buFont typeface="Wingdings" panose="05000000000000000000" pitchFamily="2" charset="2"/>
              <a:buChar char="v"/>
            </a:pPr>
            <a:r>
              <a:rPr lang="es-CO" sz="2400" dirty="0" smtClean="0"/>
              <a:t>Despues, con el uso de tesseract, identificamos los caracteres que se encuentran allí.</a:t>
            </a:r>
            <a:endParaRPr lang="en-US" sz="2400" dirty="0"/>
          </a:p>
        </p:txBody>
      </p:sp>
    </p:spTree>
    <p:extLst>
      <p:ext uri="{BB962C8B-B14F-4D97-AF65-F5344CB8AC3E}">
        <p14:creationId xmlns:p14="http://schemas.microsoft.com/office/powerpoint/2010/main" val="3835053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MOSTRAMOS LA PLACA EN MODO VENTANA</a:t>
            </a:r>
            <a:endParaRPr lang="en-US" dirty="0"/>
          </a:p>
        </p:txBody>
      </p:sp>
      <p:pic>
        <p:nvPicPr>
          <p:cNvPr id="4" name="Marcador de contenido 3"/>
          <p:cNvPicPr>
            <a:picLocks noGrp="1" noChangeAspect="1"/>
          </p:cNvPicPr>
          <p:nvPr>
            <p:ph idx="1"/>
          </p:nvPr>
        </p:nvPicPr>
        <p:blipFill>
          <a:blip r:embed="rId2"/>
          <a:stretch>
            <a:fillRect/>
          </a:stretch>
        </p:blipFill>
        <p:spPr>
          <a:xfrm>
            <a:off x="1202919" y="2336800"/>
            <a:ext cx="4956581" cy="1151206"/>
          </a:xfrm>
          <a:prstGeom prst="rect">
            <a:avLst/>
          </a:prstGeom>
        </p:spPr>
      </p:pic>
      <p:sp>
        <p:nvSpPr>
          <p:cNvPr id="5" name="CuadroTexto 4"/>
          <p:cNvSpPr txBox="1"/>
          <p:nvPr/>
        </p:nvSpPr>
        <p:spPr>
          <a:xfrm>
            <a:off x="1104900" y="4031870"/>
            <a:ext cx="7124700" cy="1200329"/>
          </a:xfrm>
          <a:prstGeom prst="rect">
            <a:avLst/>
          </a:prstGeom>
          <a:noFill/>
        </p:spPr>
        <p:txBody>
          <a:bodyPr wrap="square" rtlCol="0">
            <a:spAutoFit/>
          </a:bodyPr>
          <a:lstStyle/>
          <a:p>
            <a:pPr marL="342900" indent="-342900">
              <a:buFont typeface="Wingdings" panose="05000000000000000000" pitchFamily="2" charset="2"/>
              <a:buChar char="v"/>
            </a:pPr>
            <a:r>
              <a:rPr lang="es-CO" sz="2400" dirty="0" smtClean="0"/>
              <a:t>Llamamos a la función </a:t>
            </a:r>
            <a:r>
              <a:rPr lang="es-CO" sz="2400" b="1" i="1" dirty="0" smtClean="0"/>
              <a:t>cv2.imshow </a:t>
            </a:r>
            <a:r>
              <a:rPr lang="es-CO" sz="2400" dirty="0" smtClean="0"/>
              <a:t>para mostrar la imagen que obtuvimos de la placa, luego movemos la ventana.</a:t>
            </a:r>
            <a:endParaRPr lang="en-US" sz="2400" dirty="0"/>
          </a:p>
        </p:txBody>
      </p:sp>
      <p:pic>
        <p:nvPicPr>
          <p:cNvPr id="6" name="Imagen 5"/>
          <p:cNvPicPr>
            <a:picLocks noChangeAspect="1"/>
          </p:cNvPicPr>
          <p:nvPr/>
        </p:nvPicPr>
        <p:blipFill>
          <a:blip r:embed="rId3"/>
          <a:stretch>
            <a:fillRect/>
          </a:stretch>
        </p:blipFill>
        <p:spPr>
          <a:xfrm>
            <a:off x="8864600" y="4222459"/>
            <a:ext cx="1676400" cy="819150"/>
          </a:xfrm>
          <a:prstGeom prst="rect">
            <a:avLst/>
          </a:prstGeom>
        </p:spPr>
      </p:pic>
    </p:spTree>
    <p:extLst>
      <p:ext uri="{BB962C8B-B14F-4D97-AF65-F5344CB8AC3E}">
        <p14:creationId xmlns:p14="http://schemas.microsoft.com/office/powerpoint/2010/main" val="4053350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INSERTAR TEXTO A LA IMAGEN</a:t>
            </a:r>
            <a:endParaRPr lang="en-US" dirty="0"/>
          </a:p>
        </p:txBody>
      </p:sp>
      <p:pic>
        <p:nvPicPr>
          <p:cNvPr id="4" name="Marcador de contenido 3"/>
          <p:cNvPicPr>
            <a:picLocks noGrp="1" noChangeAspect="1"/>
          </p:cNvPicPr>
          <p:nvPr>
            <p:ph idx="1"/>
          </p:nvPr>
        </p:nvPicPr>
        <p:blipFill>
          <a:blip r:embed="rId2"/>
          <a:stretch>
            <a:fillRect/>
          </a:stretch>
        </p:blipFill>
        <p:spPr>
          <a:xfrm>
            <a:off x="1202919" y="2208213"/>
            <a:ext cx="6086881" cy="588171"/>
          </a:xfrm>
          <a:prstGeom prst="rect">
            <a:avLst/>
          </a:prstGeom>
        </p:spPr>
      </p:pic>
      <p:sp>
        <p:nvSpPr>
          <p:cNvPr id="5" name="CuadroTexto 4"/>
          <p:cNvSpPr txBox="1"/>
          <p:nvPr/>
        </p:nvSpPr>
        <p:spPr>
          <a:xfrm>
            <a:off x="1202919" y="3473174"/>
            <a:ext cx="7304977" cy="1938992"/>
          </a:xfrm>
          <a:prstGeom prst="rect">
            <a:avLst/>
          </a:prstGeom>
          <a:noFill/>
        </p:spPr>
        <p:txBody>
          <a:bodyPr wrap="square" rtlCol="0">
            <a:spAutoFit/>
          </a:bodyPr>
          <a:lstStyle/>
          <a:p>
            <a:pPr marL="342900" indent="-342900">
              <a:buFont typeface="Wingdings" panose="05000000000000000000" pitchFamily="2" charset="2"/>
              <a:buChar char="v"/>
            </a:pPr>
            <a:r>
              <a:rPr lang="es-CO" sz="2400" dirty="0" smtClean="0"/>
              <a:t>Creamos una nueva ventana con cv2, indicando la imagen, la posición que lleva esta y sumando las variables para así llegar a la placa de manera satisfactoria, se indica también el color que en este caso es verde y el grosor.</a:t>
            </a:r>
            <a:endParaRPr lang="en-US" sz="2400" dirty="0"/>
          </a:p>
        </p:txBody>
      </p:sp>
    </p:spTree>
    <p:extLst>
      <p:ext uri="{BB962C8B-B14F-4D97-AF65-F5344CB8AC3E}">
        <p14:creationId xmlns:p14="http://schemas.microsoft.com/office/powerpoint/2010/main" val="3484554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RESULTADO FINAL</a:t>
            </a:r>
            <a:endParaRPr lang="en-US" dirty="0"/>
          </a:p>
        </p:txBody>
      </p:sp>
      <p:pic>
        <p:nvPicPr>
          <p:cNvPr id="4" name="Marcador de contenido 3"/>
          <p:cNvPicPr>
            <a:picLocks noGrp="1" noChangeAspect="1"/>
          </p:cNvPicPr>
          <p:nvPr>
            <p:ph idx="1"/>
          </p:nvPr>
        </p:nvPicPr>
        <p:blipFill>
          <a:blip r:embed="rId2"/>
          <a:stretch>
            <a:fillRect/>
          </a:stretch>
        </p:blipFill>
        <p:spPr>
          <a:xfrm>
            <a:off x="1202919" y="2105024"/>
            <a:ext cx="3022953" cy="663575"/>
          </a:xfrm>
          <a:prstGeom prst="rect">
            <a:avLst/>
          </a:prstGeom>
        </p:spPr>
      </p:pic>
      <p:sp>
        <p:nvSpPr>
          <p:cNvPr id="5" name="CuadroTexto 4"/>
          <p:cNvSpPr txBox="1"/>
          <p:nvPr/>
        </p:nvSpPr>
        <p:spPr>
          <a:xfrm>
            <a:off x="4718327" y="1836646"/>
            <a:ext cx="5287065" cy="1200329"/>
          </a:xfrm>
          <a:prstGeom prst="rect">
            <a:avLst/>
          </a:prstGeom>
          <a:noFill/>
        </p:spPr>
        <p:txBody>
          <a:bodyPr wrap="square" rtlCol="0">
            <a:spAutoFit/>
          </a:bodyPr>
          <a:lstStyle/>
          <a:p>
            <a:pPr marL="342900" indent="-342900">
              <a:buFont typeface="Wingdings" panose="05000000000000000000" pitchFamily="2" charset="2"/>
              <a:buChar char="v"/>
            </a:pPr>
            <a:r>
              <a:rPr lang="es-CO" sz="2400" dirty="0" smtClean="0"/>
              <a:t>Se muestra la imagen ya con las letras y los bordes insertados, del mismo modo, se mueve la ventana </a:t>
            </a:r>
            <a:endParaRPr lang="en-US" sz="2400" dirty="0"/>
          </a:p>
        </p:txBody>
      </p:sp>
      <p:pic>
        <p:nvPicPr>
          <p:cNvPr id="6" name="Imagen 5"/>
          <p:cNvPicPr>
            <a:picLocks noChangeAspect="1"/>
          </p:cNvPicPr>
          <p:nvPr/>
        </p:nvPicPr>
        <p:blipFill>
          <a:blip r:embed="rId3"/>
          <a:stretch>
            <a:fillRect/>
          </a:stretch>
        </p:blipFill>
        <p:spPr>
          <a:xfrm>
            <a:off x="3526320" y="3080685"/>
            <a:ext cx="4491245" cy="3612792"/>
          </a:xfrm>
          <a:prstGeom prst="rect">
            <a:avLst/>
          </a:prstGeom>
        </p:spPr>
      </p:pic>
    </p:spTree>
    <p:extLst>
      <p:ext uri="{BB962C8B-B14F-4D97-AF65-F5344CB8AC3E}">
        <p14:creationId xmlns:p14="http://schemas.microsoft.com/office/powerpoint/2010/main" val="634474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Importamos librerías  - </a:t>
            </a:r>
            <a:r>
              <a:rPr lang="es-CO" dirty="0" err="1" smtClean="0"/>
              <a:t>OpenCV</a:t>
            </a:r>
            <a:endParaRPr lang="en-US" dirty="0"/>
          </a:p>
        </p:txBody>
      </p:sp>
      <p:sp>
        <p:nvSpPr>
          <p:cNvPr id="3" name="Marcador de contenido 2"/>
          <p:cNvSpPr>
            <a:spLocks noGrp="1"/>
          </p:cNvSpPr>
          <p:nvPr>
            <p:ph idx="1"/>
          </p:nvPr>
        </p:nvSpPr>
        <p:spPr/>
        <p:txBody>
          <a:bodyPr/>
          <a:lstStyle/>
          <a:p>
            <a:r>
              <a:rPr lang="es-ES" sz="2400" dirty="0"/>
              <a:t>La librería tiene más de 2500 algoritmos, que incluye algoritmos de machine learning y de visión artificial para usar.</a:t>
            </a:r>
          </a:p>
          <a:p>
            <a:r>
              <a:rPr lang="es-ES" sz="2400" dirty="0"/>
              <a:t>Estos algoritmos permiten identificar objetos, caras, clasificar acciones humanas en vídeo, hacer tracking de movimientos de objetos, extraer modelos 3D, encontrar imágenes similares, eliminar ojos rojos, seguir el movimiento de los ojos, reconocer </a:t>
            </a:r>
            <a:r>
              <a:rPr lang="es-ES" sz="2400" dirty="0" smtClean="0"/>
              <a:t>escenarios</a:t>
            </a:r>
            <a:r>
              <a:rPr lang="es-ES" sz="2400" dirty="0"/>
              <a:t>.</a:t>
            </a:r>
          </a:p>
          <a:p>
            <a:r>
              <a:rPr lang="es-ES" sz="2400" dirty="0"/>
              <a:t>Se usa en aplicaciones como la detección de intrusos en vídeos, monitorización de equipamientos, ayuda a navegación de robots, inspeccionar etiquetas en </a:t>
            </a:r>
            <a:r>
              <a:rPr lang="es-ES" sz="2400" dirty="0" smtClean="0"/>
              <a:t>productos</a:t>
            </a:r>
            <a:r>
              <a:rPr lang="es-ES" sz="2400" dirty="0"/>
              <a:t>.</a:t>
            </a:r>
          </a:p>
          <a:p>
            <a:endParaRPr lang="en-US" dirty="0"/>
          </a:p>
        </p:txBody>
      </p:sp>
    </p:spTree>
    <p:extLst>
      <p:ext uri="{BB962C8B-B14F-4D97-AF65-F5344CB8AC3E}">
        <p14:creationId xmlns:p14="http://schemas.microsoft.com/office/powerpoint/2010/main" val="7372660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Pytessreact</a:t>
            </a:r>
            <a:endParaRPr lang="en-US" dirty="0"/>
          </a:p>
        </p:txBody>
      </p:sp>
      <p:sp>
        <p:nvSpPr>
          <p:cNvPr id="3" name="Marcador de contenido 2"/>
          <p:cNvSpPr>
            <a:spLocks noGrp="1"/>
          </p:cNvSpPr>
          <p:nvPr>
            <p:ph idx="1"/>
          </p:nvPr>
        </p:nvSpPr>
        <p:spPr/>
        <p:txBody>
          <a:bodyPr>
            <a:normAutofit/>
          </a:bodyPr>
          <a:lstStyle/>
          <a:p>
            <a:r>
              <a:rPr lang="es-ES" sz="3200" dirty="0"/>
              <a:t>El reconocimiento óptico de caracteres (OCR por sus siglas en inglés) es un sistema que proporciona un reconocimiento de caracteres alfanuméricos completo en una imagen. El sistema permite extraer texto de una imagen para luego convertirlo en un archivo editable.</a:t>
            </a:r>
            <a:endParaRPr lang="en-US" sz="3200" dirty="0"/>
          </a:p>
        </p:txBody>
      </p:sp>
    </p:spTree>
    <p:extLst>
      <p:ext uri="{BB962C8B-B14F-4D97-AF65-F5344CB8AC3E}">
        <p14:creationId xmlns:p14="http://schemas.microsoft.com/office/powerpoint/2010/main" val="20877519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Localizamos el archivo instalado para ejecutar tessreact</a:t>
            </a:r>
            <a:endParaRPr lang="en-US" dirty="0"/>
          </a:p>
        </p:txBody>
      </p:sp>
      <p:pic>
        <p:nvPicPr>
          <p:cNvPr id="6" name="Marcador de contenido 5"/>
          <p:cNvPicPr>
            <a:picLocks noGrp="1" noChangeAspect="1"/>
          </p:cNvPicPr>
          <p:nvPr>
            <p:ph idx="1"/>
          </p:nvPr>
        </p:nvPicPr>
        <p:blipFill>
          <a:blip r:embed="rId2"/>
          <a:stretch>
            <a:fillRect/>
          </a:stretch>
        </p:blipFill>
        <p:spPr>
          <a:xfrm>
            <a:off x="355600" y="2848287"/>
            <a:ext cx="11836400" cy="513855"/>
          </a:xfrm>
          <a:prstGeom prst="rect">
            <a:avLst/>
          </a:prstGeom>
        </p:spPr>
      </p:pic>
      <p:sp>
        <p:nvSpPr>
          <p:cNvPr id="7" name="CuadroTexto 6"/>
          <p:cNvSpPr txBox="1"/>
          <p:nvPr/>
        </p:nvSpPr>
        <p:spPr>
          <a:xfrm>
            <a:off x="838200" y="4519741"/>
            <a:ext cx="10515600" cy="954107"/>
          </a:xfrm>
          <a:prstGeom prst="rect">
            <a:avLst/>
          </a:prstGeom>
          <a:noFill/>
        </p:spPr>
        <p:txBody>
          <a:bodyPr wrap="square" rtlCol="0">
            <a:spAutoFit/>
          </a:bodyPr>
          <a:lstStyle/>
          <a:p>
            <a:pPr marL="514350" indent="-514350">
              <a:buFont typeface="Wingdings" panose="05000000000000000000" pitchFamily="2" charset="2"/>
              <a:buChar char="v"/>
            </a:pPr>
            <a:r>
              <a:rPr lang="es-CO" sz="2800" dirty="0" smtClean="0"/>
              <a:t>Esta ruta varía según dónde se haya instalado el tesseract en la máquina</a:t>
            </a:r>
            <a:endParaRPr lang="en-US" sz="2800" dirty="0"/>
          </a:p>
        </p:txBody>
      </p:sp>
    </p:spTree>
    <p:extLst>
      <p:ext uri="{BB962C8B-B14F-4D97-AF65-F5344CB8AC3E}">
        <p14:creationId xmlns:p14="http://schemas.microsoft.com/office/powerpoint/2010/main" val="1559206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Lectura de imagen</a:t>
            </a:r>
            <a:endParaRPr lang="en-US" dirty="0"/>
          </a:p>
        </p:txBody>
      </p:sp>
      <p:sp>
        <p:nvSpPr>
          <p:cNvPr id="5" name="CuadroTexto 4"/>
          <p:cNvSpPr txBox="1"/>
          <p:nvPr/>
        </p:nvSpPr>
        <p:spPr>
          <a:xfrm>
            <a:off x="1202919" y="3289300"/>
            <a:ext cx="6699270" cy="523220"/>
          </a:xfrm>
          <a:prstGeom prst="rect">
            <a:avLst/>
          </a:prstGeom>
          <a:noFill/>
        </p:spPr>
        <p:txBody>
          <a:bodyPr wrap="none" rtlCol="0">
            <a:spAutoFit/>
          </a:bodyPr>
          <a:lstStyle/>
          <a:p>
            <a:pPr marL="457200" indent="-457200">
              <a:buFont typeface="Wingdings" panose="05000000000000000000" pitchFamily="2" charset="2"/>
              <a:buChar char="v"/>
            </a:pPr>
            <a:r>
              <a:rPr lang="es-CO" sz="2800" dirty="0" smtClean="0"/>
              <a:t>Con el método </a:t>
            </a:r>
            <a:r>
              <a:rPr lang="es-CO" sz="2800" b="1" i="1" dirty="0" smtClean="0"/>
              <a:t>cv2.imread</a:t>
            </a:r>
            <a:r>
              <a:rPr lang="es-CO" sz="2800" dirty="0" smtClean="0"/>
              <a:t>, el archivo jpg</a:t>
            </a:r>
            <a:endParaRPr lang="en-US" sz="2800" dirty="0"/>
          </a:p>
        </p:txBody>
      </p:sp>
      <p:pic>
        <p:nvPicPr>
          <p:cNvPr id="6" name="Imagen 5"/>
          <p:cNvPicPr>
            <a:picLocks noChangeAspect="1"/>
          </p:cNvPicPr>
          <p:nvPr/>
        </p:nvPicPr>
        <p:blipFill>
          <a:blip r:embed="rId2"/>
          <a:stretch>
            <a:fillRect/>
          </a:stretch>
        </p:blipFill>
        <p:spPr>
          <a:xfrm>
            <a:off x="1202919" y="4379264"/>
            <a:ext cx="8251009" cy="398172"/>
          </a:xfrm>
          <a:prstGeom prst="rect">
            <a:avLst/>
          </a:prstGeom>
        </p:spPr>
      </p:pic>
      <p:sp>
        <p:nvSpPr>
          <p:cNvPr id="7" name="CuadroTexto 6"/>
          <p:cNvSpPr txBox="1"/>
          <p:nvPr/>
        </p:nvSpPr>
        <p:spPr>
          <a:xfrm>
            <a:off x="1202919" y="5344180"/>
            <a:ext cx="8245719" cy="954107"/>
          </a:xfrm>
          <a:prstGeom prst="rect">
            <a:avLst/>
          </a:prstGeom>
          <a:noFill/>
        </p:spPr>
        <p:txBody>
          <a:bodyPr wrap="none" rtlCol="0">
            <a:spAutoFit/>
          </a:bodyPr>
          <a:lstStyle/>
          <a:p>
            <a:pPr marL="457200" indent="-457200">
              <a:buFont typeface="Wingdings" panose="05000000000000000000" pitchFamily="2" charset="2"/>
              <a:buChar char="v"/>
            </a:pPr>
            <a:r>
              <a:rPr lang="es-CO" sz="2800" dirty="0" smtClean="0"/>
              <a:t>Con el método </a:t>
            </a:r>
            <a:r>
              <a:rPr lang="es-CO" sz="2800" b="1" i="1" dirty="0" smtClean="0"/>
              <a:t>cv2.cvtColor</a:t>
            </a:r>
            <a:r>
              <a:rPr lang="es-CO" sz="2800" dirty="0" smtClean="0"/>
              <a:t>, se convierte la imagen</a:t>
            </a:r>
          </a:p>
          <a:p>
            <a:r>
              <a:rPr lang="es-CO" sz="2800" dirty="0" smtClean="0"/>
              <a:t>previa a escalas de grises</a:t>
            </a:r>
            <a:endParaRPr lang="en-US" sz="2800" dirty="0"/>
          </a:p>
        </p:txBody>
      </p:sp>
      <p:pic>
        <p:nvPicPr>
          <p:cNvPr id="9" name="Marcador de contenido 8"/>
          <p:cNvPicPr>
            <a:picLocks noGrp="1" noChangeAspect="1"/>
          </p:cNvPicPr>
          <p:nvPr>
            <p:ph idx="1"/>
          </p:nvPr>
        </p:nvPicPr>
        <p:blipFill>
          <a:blip r:embed="rId3"/>
          <a:stretch>
            <a:fillRect/>
          </a:stretch>
        </p:blipFill>
        <p:spPr>
          <a:xfrm>
            <a:off x="1202919" y="2359680"/>
            <a:ext cx="5005295" cy="574682"/>
          </a:xfrm>
          <a:prstGeom prst="rect">
            <a:avLst/>
          </a:prstGeom>
        </p:spPr>
      </p:pic>
    </p:spTree>
    <p:extLst>
      <p:ext uri="{BB962C8B-B14F-4D97-AF65-F5344CB8AC3E}">
        <p14:creationId xmlns:p14="http://schemas.microsoft.com/office/powerpoint/2010/main" val="11108357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Detección de bordes</a:t>
            </a:r>
            <a:endParaRPr lang="en-US" dirty="0"/>
          </a:p>
        </p:txBody>
      </p:sp>
      <p:pic>
        <p:nvPicPr>
          <p:cNvPr id="4" name="Marcador de contenido 3"/>
          <p:cNvPicPr>
            <a:picLocks noGrp="1" noChangeAspect="1"/>
          </p:cNvPicPr>
          <p:nvPr>
            <p:ph idx="1"/>
          </p:nvPr>
        </p:nvPicPr>
        <p:blipFill>
          <a:blip r:embed="rId2"/>
          <a:stretch>
            <a:fillRect/>
          </a:stretch>
        </p:blipFill>
        <p:spPr>
          <a:xfrm>
            <a:off x="1202919" y="2327274"/>
            <a:ext cx="6395671" cy="644525"/>
          </a:xfrm>
          <a:prstGeom prst="rect">
            <a:avLst/>
          </a:prstGeom>
        </p:spPr>
      </p:pic>
      <p:sp>
        <p:nvSpPr>
          <p:cNvPr id="5" name="CuadroTexto 4"/>
          <p:cNvSpPr txBox="1"/>
          <p:nvPr/>
        </p:nvSpPr>
        <p:spPr>
          <a:xfrm>
            <a:off x="453619" y="3987800"/>
            <a:ext cx="10833415" cy="1815882"/>
          </a:xfrm>
          <a:prstGeom prst="rect">
            <a:avLst/>
          </a:prstGeom>
          <a:noFill/>
        </p:spPr>
        <p:txBody>
          <a:bodyPr wrap="none" rtlCol="0">
            <a:spAutoFit/>
          </a:bodyPr>
          <a:lstStyle/>
          <a:p>
            <a:pPr marL="457200" indent="-457200">
              <a:buFont typeface="Wingdings" panose="05000000000000000000" pitchFamily="2" charset="2"/>
              <a:buChar char="v"/>
            </a:pPr>
            <a:r>
              <a:rPr lang="es-CO" sz="2800" b="1" dirty="0" smtClean="0"/>
              <a:t>Este método de detección de bordes lo que hace es:</a:t>
            </a:r>
          </a:p>
          <a:p>
            <a:pPr marL="342900" indent="-342900">
              <a:buFont typeface="+mj-lt"/>
              <a:buAutoNum type="arabicPeriod"/>
            </a:pPr>
            <a:r>
              <a:rPr lang="es-CO" sz="2800" dirty="0" smtClean="0"/>
              <a:t>Toma la nueva imagen en escala de grises y de esta manera puede </a:t>
            </a:r>
          </a:p>
          <a:p>
            <a:r>
              <a:rPr lang="es-CO" sz="2800" dirty="0" smtClean="0"/>
              <a:t>detectar los bordes blancos ya que al transformar dicha imagen, </a:t>
            </a:r>
          </a:p>
          <a:p>
            <a:r>
              <a:rPr lang="es-CO" sz="2800" dirty="0" smtClean="0"/>
              <a:t>la placa no se verá afectada porque es de color blanco desde un principio</a:t>
            </a:r>
            <a:endParaRPr lang="en-US" sz="2800" dirty="0"/>
          </a:p>
        </p:txBody>
      </p:sp>
    </p:spTree>
    <p:extLst>
      <p:ext uri="{BB962C8B-B14F-4D97-AF65-F5344CB8AC3E}">
        <p14:creationId xmlns:p14="http://schemas.microsoft.com/office/powerpoint/2010/main" val="2390313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Imagen del auto antes y después escala de grises</a:t>
            </a:r>
            <a:endParaRPr lang="en-US" dirty="0"/>
          </a:p>
        </p:txBody>
      </p:sp>
      <p:pic>
        <p:nvPicPr>
          <p:cNvPr id="5" name="Marcador de contenido 4"/>
          <p:cNvPicPr>
            <a:picLocks noGrp="1" noChangeAspect="1"/>
          </p:cNvPicPr>
          <p:nvPr>
            <p:ph idx="1"/>
          </p:nvPr>
        </p:nvPicPr>
        <p:blipFill>
          <a:blip r:embed="rId2"/>
          <a:stretch>
            <a:fillRect/>
          </a:stretch>
        </p:blipFill>
        <p:spPr>
          <a:xfrm>
            <a:off x="902732" y="2760663"/>
            <a:ext cx="4722112" cy="3233737"/>
          </a:xfrm>
          <a:prstGeom prst="rect">
            <a:avLst/>
          </a:prstGeom>
        </p:spPr>
      </p:pic>
      <p:pic>
        <p:nvPicPr>
          <p:cNvPr id="6" name="Imagen 5"/>
          <p:cNvPicPr>
            <a:picLocks noChangeAspect="1"/>
          </p:cNvPicPr>
          <p:nvPr/>
        </p:nvPicPr>
        <p:blipFill>
          <a:blip r:embed="rId3"/>
          <a:stretch>
            <a:fillRect/>
          </a:stretch>
        </p:blipFill>
        <p:spPr>
          <a:xfrm>
            <a:off x="6381918" y="2760663"/>
            <a:ext cx="4605081" cy="3228974"/>
          </a:xfrm>
          <a:prstGeom prst="rect">
            <a:avLst/>
          </a:prstGeom>
        </p:spPr>
      </p:pic>
    </p:spTree>
    <p:extLst>
      <p:ext uri="{BB962C8B-B14F-4D97-AF65-F5344CB8AC3E}">
        <p14:creationId xmlns:p14="http://schemas.microsoft.com/office/powerpoint/2010/main" val="4251466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Resaltar bordes detectados</a:t>
            </a:r>
            <a:endParaRPr lang="en-US" dirty="0"/>
          </a:p>
        </p:txBody>
      </p:sp>
      <p:pic>
        <p:nvPicPr>
          <p:cNvPr id="4" name="Marcador de contenido 3"/>
          <p:cNvPicPr>
            <a:picLocks noGrp="1" noChangeAspect="1"/>
          </p:cNvPicPr>
          <p:nvPr>
            <p:ph idx="1"/>
          </p:nvPr>
        </p:nvPicPr>
        <p:blipFill>
          <a:blip r:embed="rId2"/>
          <a:stretch>
            <a:fillRect/>
          </a:stretch>
        </p:blipFill>
        <p:spPr>
          <a:xfrm>
            <a:off x="1202919" y="2351088"/>
            <a:ext cx="8375699" cy="684212"/>
          </a:xfrm>
          <a:prstGeom prst="rect">
            <a:avLst/>
          </a:prstGeom>
        </p:spPr>
      </p:pic>
      <p:sp>
        <p:nvSpPr>
          <p:cNvPr id="5" name="CuadroTexto 4"/>
          <p:cNvSpPr txBox="1"/>
          <p:nvPr/>
        </p:nvSpPr>
        <p:spPr>
          <a:xfrm>
            <a:off x="1202920" y="4076700"/>
            <a:ext cx="9784080" cy="1384995"/>
          </a:xfrm>
          <a:prstGeom prst="rect">
            <a:avLst/>
          </a:prstGeom>
          <a:noFill/>
        </p:spPr>
        <p:txBody>
          <a:bodyPr wrap="square" rtlCol="0">
            <a:spAutoFit/>
          </a:bodyPr>
          <a:lstStyle/>
          <a:p>
            <a:pPr marL="457200" indent="-457200">
              <a:buFont typeface="Wingdings" panose="05000000000000000000" pitchFamily="2" charset="2"/>
              <a:buChar char="v"/>
            </a:pPr>
            <a:r>
              <a:rPr lang="es-CO" sz="2800" dirty="0" smtClean="0"/>
              <a:t>Con esta instrucción, resaltamos los bordes.</a:t>
            </a:r>
          </a:p>
          <a:p>
            <a:r>
              <a:rPr lang="es-CO" sz="2800" dirty="0" smtClean="0"/>
              <a:t>Aquí debemos ingresar la variable </a:t>
            </a:r>
            <a:r>
              <a:rPr lang="es-CO" sz="2800" b="1" i="1" dirty="0" smtClean="0"/>
              <a:t>canny</a:t>
            </a:r>
            <a:r>
              <a:rPr lang="es-CO" sz="2800" dirty="0" smtClean="0"/>
              <a:t>, es la que detectó los bordes previamente</a:t>
            </a:r>
            <a:endParaRPr lang="en-US" sz="2800" dirty="0"/>
          </a:p>
        </p:txBody>
      </p:sp>
    </p:spTree>
    <p:extLst>
      <p:ext uri="{BB962C8B-B14F-4D97-AF65-F5344CB8AC3E}">
        <p14:creationId xmlns:p14="http://schemas.microsoft.com/office/powerpoint/2010/main" val="1253726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UNIRDE MANERA CONTINUA LOS CONTORNOS</a:t>
            </a:r>
            <a:endParaRPr lang="en-US" dirty="0"/>
          </a:p>
        </p:txBody>
      </p:sp>
      <p:pic>
        <p:nvPicPr>
          <p:cNvPr id="4" name="Marcador de contenido 3"/>
          <p:cNvPicPr>
            <a:picLocks noGrp="1" noChangeAspect="1"/>
          </p:cNvPicPr>
          <p:nvPr>
            <p:ph idx="1"/>
          </p:nvPr>
        </p:nvPicPr>
        <p:blipFill>
          <a:blip r:embed="rId2"/>
          <a:stretch>
            <a:fillRect/>
          </a:stretch>
        </p:blipFill>
        <p:spPr>
          <a:xfrm>
            <a:off x="1202919" y="2355160"/>
            <a:ext cx="10223904" cy="538100"/>
          </a:xfrm>
          <a:prstGeom prst="rect">
            <a:avLst/>
          </a:prstGeom>
        </p:spPr>
      </p:pic>
      <p:sp>
        <p:nvSpPr>
          <p:cNvPr id="5" name="CuadroTexto 4"/>
          <p:cNvSpPr txBox="1"/>
          <p:nvPr/>
        </p:nvSpPr>
        <p:spPr>
          <a:xfrm>
            <a:off x="1366676" y="3670300"/>
            <a:ext cx="8869524" cy="1384995"/>
          </a:xfrm>
          <a:prstGeom prst="rect">
            <a:avLst/>
          </a:prstGeom>
          <a:noFill/>
        </p:spPr>
        <p:txBody>
          <a:bodyPr wrap="square" rtlCol="0">
            <a:spAutoFit/>
          </a:bodyPr>
          <a:lstStyle/>
          <a:p>
            <a:pPr marL="457200" indent="-457200">
              <a:buFont typeface="Wingdings" panose="05000000000000000000" pitchFamily="2" charset="2"/>
              <a:buChar char="v"/>
            </a:pPr>
            <a:r>
              <a:rPr lang="es-CO" sz="2800" dirty="0" smtClean="0"/>
              <a:t>Con esta función, podemos unir todos los contornos de manera continua. Enviamos  los bordes previamente identificados </a:t>
            </a:r>
            <a:endParaRPr lang="en-US" sz="2800" dirty="0"/>
          </a:p>
        </p:txBody>
      </p:sp>
    </p:spTree>
    <p:extLst>
      <p:ext uri="{BB962C8B-B14F-4D97-AF65-F5344CB8AC3E}">
        <p14:creationId xmlns:p14="http://schemas.microsoft.com/office/powerpoint/2010/main" val="37853597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 bandas">
  <a:themeElements>
    <a:clrScheme name="Con bandas">
      <a:dk1>
        <a:sysClr val="windowText" lastClr="000000"/>
      </a:dk1>
      <a:lt1>
        <a:sysClr val="window" lastClr="FFFFFF"/>
      </a:lt1>
      <a:dk2>
        <a:srgbClr val="323232"/>
      </a:dk2>
      <a:lt2>
        <a:srgbClr val="E3DED1"/>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on banda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 bandas">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docProps/app.xml><?xml version="1.0" encoding="utf-8"?>
<Properties xmlns="http://schemas.openxmlformats.org/officeDocument/2006/extended-properties" xmlns:vt="http://schemas.openxmlformats.org/officeDocument/2006/docPropsVTypes">
  <Template>TM03090430[[fn=Con bandas]]</Template>
  <TotalTime>150</TotalTime>
  <Words>581</Words>
  <Application>Microsoft Office PowerPoint</Application>
  <PresentationFormat>Panorámica</PresentationFormat>
  <Paragraphs>45</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Bodoni MT</vt:lpstr>
      <vt:lpstr>Corbel</vt:lpstr>
      <vt:lpstr>Wingdings</vt:lpstr>
      <vt:lpstr>Con bandas</vt:lpstr>
      <vt:lpstr>Reconocimiento de placas</vt:lpstr>
      <vt:lpstr>Importamos librerías  - OpenCV</vt:lpstr>
      <vt:lpstr>Pytessreact</vt:lpstr>
      <vt:lpstr>Localizamos el archivo instalado para ejecutar tessreact</vt:lpstr>
      <vt:lpstr>Lectura de imagen</vt:lpstr>
      <vt:lpstr>Detección de bordes</vt:lpstr>
      <vt:lpstr>Imagen del auto antes y después escala de grises</vt:lpstr>
      <vt:lpstr>Resaltar bordes detectados</vt:lpstr>
      <vt:lpstr>UNIRDE MANERA CONTINUA LOS CONTORNOS</vt:lpstr>
      <vt:lpstr>CICLO PARA INGRESAR A CADA UNO DE LOS CONTORNOS</vt:lpstr>
      <vt:lpstr>Identificación de la placa</vt:lpstr>
      <vt:lpstr>Verificación de placa</vt:lpstr>
      <vt:lpstr>Muestra de datos de la placa</vt:lpstr>
      <vt:lpstr>MOSTRAMOS LA PLACA EN MODO VENTANA</vt:lpstr>
      <vt:lpstr>INSERTAR TEXTO A LA IMAGEN</vt:lpstr>
      <vt:lpstr>RESULTADO FINAL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Reconocimiento de placas</dc:title>
  <dc:creator>trausch</dc:creator>
  <cp:lastModifiedBy>trausch</cp:lastModifiedBy>
  <cp:revision>11</cp:revision>
  <dcterms:created xsi:type="dcterms:W3CDTF">2020-12-09T21:24:04Z</dcterms:created>
  <dcterms:modified xsi:type="dcterms:W3CDTF">2020-12-09T23:54:51Z</dcterms:modified>
</cp:coreProperties>
</file>