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0" autoAdjust="0"/>
    <p:restoredTop sz="94660"/>
  </p:normalViewPr>
  <p:slideViewPr>
    <p:cSldViewPr snapToGrid="0">
      <p:cViewPr varScale="1">
        <p:scale>
          <a:sx n="137" d="100"/>
          <a:sy n="137" d="100"/>
        </p:scale>
        <p:origin x="156" y="6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ulian\Desktop\analyst_projects\hospital_data_samp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ulian\Desktop\analyst_projects\hospital_data_sampl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ulian\Desktop\analyst_projects\hospital_data_sampl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ulian\Desktop\analyst_projects\hospital_data_sample.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[hospital_data_sample.xlsx]Visual!PivotTable2</c:name>
    <c:fmtId val="23"/>
  </c:pivotSource>
  <c:chart>
    <c:autoTitleDeleted val="1"/>
    <c:pivotFmts>
      <c:pivotFmt>
        <c:idx val="0"/>
        <c:spPr>
          <a:solidFill>
            <a:schemeClr val="accent1"/>
          </a:solidFill>
          <a:ln w="19050">
            <a:solidFill>
              <a:schemeClr val="lt1"/>
            </a:solidFill>
          </a:ln>
          <a:effectLst/>
        </c:spPr>
        <c:marker>
          <c:symbol val="none"/>
        </c:marker>
        <c:dLbl>
          <c:idx val="0"/>
          <c:spPr>
            <a:solidFill>
              <a:schemeClr val="accent2">
                <a:lumMod val="20000"/>
                <a:lumOff val="8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howDataLabelsRange val="1"/>
            </c:ext>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44FE0B8F-6353-4AD3-9125-720B858CA6C9}" type="CELLRANGE">
                  <a:rPr lang="en-US"/>
                  <a:pPr>
                    <a:defRPr sz="900" b="0" i="0" u="none" strike="noStrike" kern="1200" baseline="0">
                      <a:solidFill>
                        <a:schemeClr val="tx1">
                          <a:lumMod val="75000"/>
                          <a:lumOff val="25000"/>
                        </a:schemeClr>
                      </a:solidFill>
                      <a:latin typeface="+mn-lt"/>
                      <a:ea typeface="+mn-ea"/>
                      <a:cs typeface="+mn-cs"/>
                    </a:defRPr>
                  </a:pPr>
                  <a:t>[CELLRANGE]</a:t>
                </a:fld>
                <a:r>
                  <a:rPr lang="en-US" baseline="0"/>
                  <a:t>, </a:t>
                </a:r>
                <a:fld id="{3398886B-FD36-4423-BE18-5E9BF60A8DF1}" type="CATEGORYNAME">
                  <a:rPr lang="en-US" baseline="0"/>
                  <a:pPr>
                    <a:defRPr sz="900" b="0" i="0" u="none" strike="noStrike" kern="1200" baseline="0">
                      <a:solidFill>
                        <a:schemeClr val="tx1">
                          <a:lumMod val="75000"/>
                          <a:lumOff val="25000"/>
                        </a:schemeClr>
                      </a:solidFill>
                      <a:latin typeface="+mn-lt"/>
                      <a:ea typeface="+mn-ea"/>
                      <a:cs typeface="+mn-cs"/>
                    </a:defRPr>
                  </a:pPr>
                  <a:t>[CATEGORY NAME]</a:t>
                </a:fld>
                <a:r>
                  <a:rPr lang="en-US" baseline="0"/>
                  <a:t>, </a:t>
                </a:r>
                <a:fld id="{F36CC46C-2F97-441A-B3D0-056226FD23DD}"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solidFill>
              <a:schemeClr val="accent2">
                <a:lumMod val="20000"/>
                <a:lumOff val="8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3"/>
        <c:spPr>
          <a:solidFill>
            <a:schemeClr val="accent2"/>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7448B61C-E045-443F-A4DA-BA98FC519B08}" type="CELLRANGE">
                  <a:rPr lang="en-US"/>
                  <a:pPr>
                    <a:defRPr sz="900" b="0" i="0" u="none" strike="noStrike" kern="1200" baseline="0">
                      <a:solidFill>
                        <a:schemeClr val="tx1">
                          <a:lumMod val="75000"/>
                          <a:lumOff val="25000"/>
                        </a:schemeClr>
                      </a:solidFill>
                      <a:latin typeface="+mn-lt"/>
                      <a:ea typeface="+mn-ea"/>
                      <a:cs typeface="+mn-cs"/>
                    </a:defRPr>
                  </a:pPr>
                  <a:t>[CELLRANGE]</a:t>
                </a:fld>
                <a:r>
                  <a:rPr lang="en-US" baseline="0"/>
                  <a:t>, </a:t>
                </a:r>
                <a:fld id="{8F99E5FC-9999-4443-8A34-14D6B94DB55D}" type="CATEGORYNAME">
                  <a:rPr lang="en-US" baseline="0"/>
                  <a:pPr>
                    <a:defRPr sz="900" b="0" i="0" u="none" strike="noStrike" kern="1200" baseline="0">
                      <a:solidFill>
                        <a:schemeClr val="tx1">
                          <a:lumMod val="75000"/>
                          <a:lumOff val="25000"/>
                        </a:schemeClr>
                      </a:solidFill>
                      <a:latin typeface="+mn-lt"/>
                      <a:ea typeface="+mn-ea"/>
                      <a:cs typeface="+mn-cs"/>
                    </a:defRPr>
                  </a:pPr>
                  <a:t>[CATEGORY NAME]</a:t>
                </a:fld>
                <a:r>
                  <a:rPr lang="en-US" baseline="0"/>
                  <a:t>, </a:t>
                </a:r>
                <a:fld id="{A0505257-CF43-42BD-8FA9-8048C6700EE4}"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solidFill>
              <a:schemeClr val="accent2">
                <a:lumMod val="20000"/>
                <a:lumOff val="8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4"/>
        <c:spPr>
          <a:solidFill>
            <a:schemeClr val="accent3"/>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768069EB-F6D5-4A98-B2DA-135FBB9A7F81}" type="CELLRANGE">
                  <a:rPr lang="en-US"/>
                  <a:pPr>
                    <a:defRPr sz="900" b="0" i="0" u="none" strike="noStrike" kern="1200" baseline="0">
                      <a:solidFill>
                        <a:schemeClr val="tx1">
                          <a:lumMod val="75000"/>
                          <a:lumOff val="25000"/>
                        </a:schemeClr>
                      </a:solidFill>
                      <a:latin typeface="+mn-lt"/>
                      <a:ea typeface="+mn-ea"/>
                      <a:cs typeface="+mn-cs"/>
                    </a:defRPr>
                  </a:pPr>
                  <a:t>[CELLRANGE]</a:t>
                </a:fld>
                <a:r>
                  <a:rPr lang="en-US" baseline="0"/>
                  <a:t>, </a:t>
                </a:r>
                <a:fld id="{BCDDC64F-7399-4B2B-88F7-FAFBB1CB4042}" type="CATEGORYNAME">
                  <a:rPr lang="en-US" baseline="0"/>
                  <a:pPr>
                    <a:defRPr sz="900" b="0" i="0" u="none" strike="noStrike" kern="1200" baseline="0">
                      <a:solidFill>
                        <a:schemeClr val="tx1">
                          <a:lumMod val="75000"/>
                          <a:lumOff val="25000"/>
                        </a:schemeClr>
                      </a:solidFill>
                      <a:latin typeface="+mn-lt"/>
                      <a:ea typeface="+mn-ea"/>
                      <a:cs typeface="+mn-cs"/>
                    </a:defRPr>
                  </a:pPr>
                  <a:t>[CATEGORY NAME]</a:t>
                </a:fld>
                <a:r>
                  <a:rPr lang="en-US" baseline="0"/>
                  <a:t>, </a:t>
                </a:r>
                <a:fld id="{EF1EDA5D-19A9-48E6-A582-91B5B99CF69C}"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solidFill>
              <a:schemeClr val="accent2">
                <a:lumMod val="20000"/>
                <a:lumOff val="8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5"/>
        <c:spPr>
          <a:solidFill>
            <a:schemeClr val="accent4"/>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836B60B9-27F4-4774-B208-59112DE3A01F}" type="CELLRANGE">
                  <a:rPr lang="en-US"/>
                  <a:pPr>
                    <a:defRPr sz="900" b="0" i="0" u="none" strike="noStrike" kern="1200" baseline="0">
                      <a:solidFill>
                        <a:schemeClr val="tx1">
                          <a:lumMod val="75000"/>
                          <a:lumOff val="25000"/>
                        </a:schemeClr>
                      </a:solidFill>
                      <a:latin typeface="+mn-lt"/>
                      <a:ea typeface="+mn-ea"/>
                      <a:cs typeface="+mn-cs"/>
                    </a:defRPr>
                  </a:pPr>
                  <a:t>[CELLRANGE]</a:t>
                </a:fld>
                <a:r>
                  <a:rPr lang="en-US" baseline="0"/>
                  <a:t>, </a:t>
                </a:r>
                <a:fld id="{1A837D6A-C8E8-4AC9-9021-B1D56AFCABF7}" type="CATEGORYNAME">
                  <a:rPr lang="en-US" baseline="0"/>
                  <a:pPr>
                    <a:defRPr sz="900" b="0" i="0" u="none" strike="noStrike" kern="1200" baseline="0">
                      <a:solidFill>
                        <a:schemeClr val="tx1">
                          <a:lumMod val="75000"/>
                          <a:lumOff val="25000"/>
                        </a:schemeClr>
                      </a:solidFill>
                      <a:latin typeface="+mn-lt"/>
                      <a:ea typeface="+mn-ea"/>
                      <a:cs typeface="+mn-cs"/>
                    </a:defRPr>
                  </a:pPr>
                  <a:t>[CATEGORY NAME]</a:t>
                </a:fld>
                <a:r>
                  <a:rPr lang="en-US" baseline="0"/>
                  <a:t>, </a:t>
                </a:r>
                <a:fld id="{52E7CDB5-3F71-4269-B319-228575E14D9A}"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solidFill>
              <a:schemeClr val="accent2">
                <a:lumMod val="20000"/>
                <a:lumOff val="8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6"/>
        <c:spPr>
          <a:solidFill>
            <a:schemeClr val="accent5"/>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F061BCB2-D86C-4827-A5E4-BC37EF113C6A}" type="CELLRANGE">
                  <a:rPr lang="en-US"/>
                  <a:pPr>
                    <a:defRPr sz="900" b="0" i="0" u="none" strike="noStrike" kern="1200" baseline="0">
                      <a:solidFill>
                        <a:schemeClr val="tx1">
                          <a:lumMod val="75000"/>
                          <a:lumOff val="25000"/>
                        </a:schemeClr>
                      </a:solidFill>
                      <a:latin typeface="+mn-lt"/>
                      <a:ea typeface="+mn-ea"/>
                      <a:cs typeface="+mn-cs"/>
                    </a:defRPr>
                  </a:pPr>
                  <a:t>[CELLRANGE]</a:t>
                </a:fld>
                <a:r>
                  <a:rPr lang="en-US" baseline="0"/>
                  <a:t>, </a:t>
                </a:r>
                <a:fld id="{483856AD-889E-4078-AB69-EF320125FAA9}" type="CATEGORYNAME">
                  <a:rPr lang="en-US" baseline="0"/>
                  <a:pPr>
                    <a:defRPr sz="900" b="0" i="0" u="none" strike="noStrike" kern="1200" baseline="0">
                      <a:solidFill>
                        <a:schemeClr val="tx1">
                          <a:lumMod val="75000"/>
                          <a:lumOff val="25000"/>
                        </a:schemeClr>
                      </a:solidFill>
                      <a:latin typeface="+mn-lt"/>
                      <a:ea typeface="+mn-ea"/>
                      <a:cs typeface="+mn-cs"/>
                    </a:defRPr>
                  </a:pPr>
                  <a:t>[CATEGORY NAME]</a:t>
                </a:fld>
                <a:r>
                  <a:rPr lang="en-US" baseline="0"/>
                  <a:t>, </a:t>
                </a:r>
                <a:fld id="{B134E162-0A26-462A-942D-0A4B08F1045C}"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solidFill>
              <a:schemeClr val="accent2">
                <a:lumMod val="20000"/>
                <a:lumOff val="8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7"/>
        <c:spPr>
          <a:solidFill>
            <a:schemeClr val="accent1"/>
          </a:solidFill>
          <a:ln w="19050">
            <a:solidFill>
              <a:schemeClr val="lt1"/>
            </a:solidFill>
          </a:ln>
          <a:effectLst/>
        </c:spPr>
        <c:marker>
          <c:symbol val="none"/>
        </c:marker>
        <c:dLbl>
          <c:idx val="0"/>
          <c:spPr>
            <a:solidFill>
              <a:schemeClr val="accent2">
                <a:lumMod val="20000"/>
                <a:lumOff val="8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howDataLabelsRange val="1"/>
            </c:ext>
          </c:extLst>
        </c:dLbl>
      </c:pivotFmt>
      <c:pivotFmt>
        <c:idx val="8"/>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4797EAF9-A987-4AC4-A761-D89C8A4F7376}" type="CELLRANGE">
                  <a:rPr lang="en-US"/>
                  <a:pPr>
                    <a:defRPr sz="900" b="0" i="0" u="none" strike="noStrike" kern="1200" baseline="0">
                      <a:solidFill>
                        <a:schemeClr val="tx1">
                          <a:lumMod val="75000"/>
                          <a:lumOff val="25000"/>
                        </a:schemeClr>
                      </a:solidFill>
                      <a:latin typeface="+mn-lt"/>
                      <a:ea typeface="+mn-ea"/>
                      <a:cs typeface="+mn-cs"/>
                    </a:defRPr>
                  </a:pPr>
                  <a:t>[CELLRANGE]</a:t>
                </a:fld>
                <a:r>
                  <a:rPr lang="en-US" baseline="0"/>
                  <a:t>, </a:t>
                </a:r>
                <a:fld id="{060756EA-6C69-47A5-A41C-DE38DF24C3F7}" type="CATEGORYNAME">
                  <a:rPr lang="en-US" baseline="0"/>
                  <a:pPr>
                    <a:defRPr sz="900" b="0" i="0" u="none" strike="noStrike" kern="1200" baseline="0">
                      <a:solidFill>
                        <a:schemeClr val="tx1">
                          <a:lumMod val="75000"/>
                          <a:lumOff val="25000"/>
                        </a:schemeClr>
                      </a:solidFill>
                      <a:latin typeface="+mn-lt"/>
                      <a:ea typeface="+mn-ea"/>
                      <a:cs typeface="+mn-cs"/>
                    </a:defRPr>
                  </a:pPr>
                  <a:t>[CATEGORY NAME]</a:t>
                </a:fld>
                <a:r>
                  <a:rPr lang="en-US" baseline="0"/>
                  <a:t>, </a:t>
                </a:r>
                <a:fld id="{F29F6FB1-5762-4A5F-840B-B5FFF3C66CF1}"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solidFill>
              <a:schemeClr val="accent2">
                <a:lumMod val="20000"/>
                <a:lumOff val="8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9"/>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433F338B-974A-48AB-A256-5700FB45738F}" type="CELLRANGE">
                  <a:rPr lang="en-US"/>
                  <a:pPr>
                    <a:defRPr sz="900" b="0" i="0" u="none" strike="noStrike" kern="1200" baseline="0">
                      <a:solidFill>
                        <a:schemeClr val="tx1">
                          <a:lumMod val="75000"/>
                          <a:lumOff val="25000"/>
                        </a:schemeClr>
                      </a:solidFill>
                      <a:latin typeface="+mn-lt"/>
                      <a:ea typeface="+mn-ea"/>
                      <a:cs typeface="+mn-cs"/>
                    </a:defRPr>
                  </a:pPr>
                  <a:t>[CELLRANGE]</a:t>
                </a:fld>
                <a:r>
                  <a:rPr lang="en-US" baseline="0"/>
                  <a:t>, </a:t>
                </a:r>
                <a:fld id="{84BAA56D-65EF-40F5-81D7-8D51056EB74C}" type="CATEGORYNAME">
                  <a:rPr lang="en-US" baseline="0"/>
                  <a:pPr>
                    <a:defRPr sz="900" b="0" i="0" u="none" strike="noStrike" kern="1200" baseline="0">
                      <a:solidFill>
                        <a:schemeClr val="tx1">
                          <a:lumMod val="75000"/>
                          <a:lumOff val="25000"/>
                        </a:schemeClr>
                      </a:solidFill>
                      <a:latin typeface="+mn-lt"/>
                      <a:ea typeface="+mn-ea"/>
                      <a:cs typeface="+mn-cs"/>
                    </a:defRPr>
                  </a:pPr>
                  <a:t>[CATEGORY NAME]</a:t>
                </a:fld>
                <a:r>
                  <a:rPr lang="en-US" baseline="0"/>
                  <a:t>, </a:t>
                </a:r>
                <a:fld id="{E2A9EB72-C663-47AB-82A1-4F62272E3C59}"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solidFill>
              <a:schemeClr val="accent2">
                <a:lumMod val="20000"/>
                <a:lumOff val="8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10"/>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F505F4CF-C45C-4AAD-A2D1-3C9CB70736EE}" type="CELLRANGE">
                  <a:rPr lang="en-US"/>
                  <a:pPr>
                    <a:defRPr sz="900" b="0" i="0" u="none" strike="noStrike" kern="1200" baseline="0">
                      <a:solidFill>
                        <a:schemeClr val="tx1">
                          <a:lumMod val="75000"/>
                          <a:lumOff val="25000"/>
                        </a:schemeClr>
                      </a:solidFill>
                      <a:latin typeface="+mn-lt"/>
                      <a:ea typeface="+mn-ea"/>
                      <a:cs typeface="+mn-cs"/>
                    </a:defRPr>
                  </a:pPr>
                  <a:t>[CELLRANGE]</a:t>
                </a:fld>
                <a:r>
                  <a:rPr lang="en-US" baseline="0"/>
                  <a:t>, </a:t>
                </a:r>
                <a:fld id="{5DEC24A6-0BB3-4FCC-B663-65F2CEAEE60A}" type="CATEGORYNAME">
                  <a:rPr lang="en-US" baseline="0"/>
                  <a:pPr>
                    <a:defRPr sz="900" b="0" i="0" u="none" strike="noStrike" kern="1200" baseline="0">
                      <a:solidFill>
                        <a:schemeClr val="tx1">
                          <a:lumMod val="75000"/>
                          <a:lumOff val="25000"/>
                        </a:schemeClr>
                      </a:solidFill>
                      <a:latin typeface="+mn-lt"/>
                      <a:ea typeface="+mn-ea"/>
                      <a:cs typeface="+mn-cs"/>
                    </a:defRPr>
                  </a:pPr>
                  <a:t>[CATEGORY NAME]</a:t>
                </a:fld>
                <a:r>
                  <a:rPr lang="en-US" baseline="0"/>
                  <a:t>, </a:t>
                </a:r>
                <a:fld id="{519DDCA7-EEDB-4571-BFF0-8FED846389AF}"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solidFill>
              <a:schemeClr val="accent2">
                <a:lumMod val="20000"/>
                <a:lumOff val="8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11"/>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E6529A0E-1959-4B2A-8900-1A5C56BC9E56}" type="CELLRANGE">
                  <a:rPr lang="en-US"/>
                  <a:pPr>
                    <a:defRPr sz="900" b="0" i="0" u="none" strike="noStrike" kern="1200" baseline="0">
                      <a:solidFill>
                        <a:schemeClr val="tx1">
                          <a:lumMod val="75000"/>
                          <a:lumOff val="25000"/>
                        </a:schemeClr>
                      </a:solidFill>
                      <a:latin typeface="+mn-lt"/>
                      <a:ea typeface="+mn-ea"/>
                      <a:cs typeface="+mn-cs"/>
                    </a:defRPr>
                  </a:pPr>
                  <a:t>[CELLRANGE]</a:t>
                </a:fld>
                <a:r>
                  <a:rPr lang="en-US" baseline="0"/>
                  <a:t>, </a:t>
                </a:r>
                <a:fld id="{ADE330B0-B9F7-425E-8860-AFFCC324E250}" type="CATEGORYNAME">
                  <a:rPr lang="en-US" baseline="0"/>
                  <a:pPr>
                    <a:defRPr sz="900" b="0" i="0" u="none" strike="noStrike" kern="1200" baseline="0">
                      <a:solidFill>
                        <a:schemeClr val="tx1">
                          <a:lumMod val="75000"/>
                          <a:lumOff val="25000"/>
                        </a:schemeClr>
                      </a:solidFill>
                      <a:latin typeface="+mn-lt"/>
                      <a:ea typeface="+mn-ea"/>
                      <a:cs typeface="+mn-cs"/>
                    </a:defRPr>
                  </a:pPr>
                  <a:t>[CATEGORY NAME]</a:t>
                </a:fld>
                <a:r>
                  <a:rPr lang="en-US" baseline="0"/>
                  <a:t>, </a:t>
                </a:r>
                <a:fld id="{1D6AEBC6-A77B-4E61-8B0A-B47E5C1C0B27}"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solidFill>
              <a:schemeClr val="accent2">
                <a:lumMod val="20000"/>
                <a:lumOff val="8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12"/>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D15E57AA-7FB1-48D4-AA5F-D275CC3AF8DD}" type="CELLRANGE">
                  <a:rPr lang="en-US"/>
                  <a:pPr>
                    <a:defRPr sz="900" b="0" i="0" u="none" strike="noStrike" kern="1200" baseline="0">
                      <a:solidFill>
                        <a:schemeClr val="tx1">
                          <a:lumMod val="75000"/>
                          <a:lumOff val="25000"/>
                        </a:schemeClr>
                      </a:solidFill>
                      <a:latin typeface="+mn-lt"/>
                      <a:ea typeface="+mn-ea"/>
                      <a:cs typeface="+mn-cs"/>
                    </a:defRPr>
                  </a:pPr>
                  <a:t>[CELLRANGE]</a:t>
                </a:fld>
                <a:r>
                  <a:rPr lang="en-US" baseline="0"/>
                  <a:t>, </a:t>
                </a:r>
                <a:fld id="{0B5A5C19-0A6F-45E7-8D23-109FA2334513}" type="CATEGORYNAME">
                  <a:rPr lang="en-US" baseline="0"/>
                  <a:pPr>
                    <a:defRPr sz="900" b="0" i="0" u="none" strike="noStrike" kern="1200" baseline="0">
                      <a:solidFill>
                        <a:schemeClr val="tx1">
                          <a:lumMod val="75000"/>
                          <a:lumOff val="25000"/>
                        </a:schemeClr>
                      </a:solidFill>
                      <a:latin typeface="+mn-lt"/>
                      <a:ea typeface="+mn-ea"/>
                      <a:cs typeface="+mn-cs"/>
                    </a:defRPr>
                  </a:pPr>
                  <a:t>[CATEGORY NAME]</a:t>
                </a:fld>
                <a:r>
                  <a:rPr lang="en-US" baseline="0"/>
                  <a:t>, </a:t>
                </a:r>
                <a:fld id="{F187109B-194E-43A8-9FC0-D6E90C2BC1D5}"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solidFill>
              <a:schemeClr val="accent2">
                <a:lumMod val="20000"/>
                <a:lumOff val="8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1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marker>
          <c:symbol val="none"/>
        </c:marker>
        <c:dLbl>
          <c:idx val="0"/>
          <c:spPr>
            <a:solidFill>
              <a:schemeClr val="accent2">
                <a:lumMod val="20000"/>
                <a:lumOff val="8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howDataLabelsRange val="1"/>
            </c:ext>
          </c:extLst>
        </c:dLbl>
      </c:pivotFmt>
      <c:pivotFmt>
        <c:idx val="20"/>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DEF80FA8-49C8-4300-BFBC-0D68B17372D4}" type="CELLRANGE">
                  <a:rPr lang="en-US"/>
                  <a:pPr>
                    <a:defRPr sz="900" b="0" i="0" u="none" strike="noStrike" kern="1200" baseline="0">
                      <a:solidFill>
                        <a:schemeClr val="tx1">
                          <a:lumMod val="75000"/>
                          <a:lumOff val="25000"/>
                        </a:schemeClr>
                      </a:solidFill>
                      <a:latin typeface="+mn-lt"/>
                      <a:ea typeface="+mn-ea"/>
                      <a:cs typeface="+mn-cs"/>
                    </a:defRPr>
                  </a:pPr>
                  <a:t>[CELLRANGE]</a:t>
                </a:fld>
                <a:r>
                  <a:rPr lang="en-US" baseline="0"/>
                  <a:t>, </a:t>
                </a:r>
                <a:fld id="{D921F94D-82C2-4761-8B34-2B10D341050E}" type="CATEGORYNAME">
                  <a:rPr lang="en-US" baseline="0"/>
                  <a:pPr>
                    <a:defRPr sz="900" b="0" i="0" u="none" strike="noStrike" kern="1200" baseline="0">
                      <a:solidFill>
                        <a:schemeClr val="tx1">
                          <a:lumMod val="75000"/>
                          <a:lumOff val="25000"/>
                        </a:schemeClr>
                      </a:solidFill>
                      <a:latin typeface="+mn-lt"/>
                      <a:ea typeface="+mn-ea"/>
                      <a:cs typeface="+mn-cs"/>
                    </a:defRPr>
                  </a:pPr>
                  <a:t>[CATEGORY NAME]</a:t>
                </a:fld>
                <a:r>
                  <a:rPr lang="en-US" baseline="0"/>
                  <a:t>, </a:t>
                </a:r>
                <a:fld id="{9EBBFBFD-2D9B-4999-93E2-44ADB153DD94}"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solidFill>
              <a:schemeClr val="accent2">
                <a:lumMod val="20000"/>
                <a:lumOff val="8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21"/>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B95E5831-0CF3-4A22-93C1-7B28BCA2620C}" type="CELLRANGE">
                  <a:rPr lang="en-US"/>
                  <a:pPr>
                    <a:defRPr sz="900" b="0" i="0" u="none" strike="noStrike" kern="1200" baseline="0">
                      <a:solidFill>
                        <a:schemeClr val="tx1">
                          <a:lumMod val="75000"/>
                          <a:lumOff val="25000"/>
                        </a:schemeClr>
                      </a:solidFill>
                      <a:latin typeface="+mn-lt"/>
                      <a:ea typeface="+mn-ea"/>
                      <a:cs typeface="+mn-cs"/>
                    </a:defRPr>
                  </a:pPr>
                  <a:t>[CELLRANGE]</a:t>
                </a:fld>
                <a:r>
                  <a:rPr lang="en-US" baseline="0"/>
                  <a:t>, </a:t>
                </a:r>
                <a:fld id="{CFE555CC-26F9-477B-A9AB-FABAB752356D}" type="CATEGORYNAME">
                  <a:rPr lang="en-US" baseline="0"/>
                  <a:pPr>
                    <a:defRPr sz="900" b="0" i="0" u="none" strike="noStrike" kern="1200" baseline="0">
                      <a:solidFill>
                        <a:schemeClr val="tx1">
                          <a:lumMod val="75000"/>
                          <a:lumOff val="25000"/>
                        </a:schemeClr>
                      </a:solidFill>
                      <a:latin typeface="+mn-lt"/>
                      <a:ea typeface="+mn-ea"/>
                      <a:cs typeface="+mn-cs"/>
                    </a:defRPr>
                  </a:pPr>
                  <a:t>[CATEGORY NAME]</a:t>
                </a:fld>
                <a:r>
                  <a:rPr lang="en-US" baseline="0"/>
                  <a:t>, </a:t>
                </a:r>
                <a:fld id="{77529631-4417-4B9C-9713-F6A899D5EEA2}"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solidFill>
              <a:schemeClr val="accent2">
                <a:lumMod val="20000"/>
                <a:lumOff val="8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22"/>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BAD3A4A5-1189-4772-8502-B0D42106FEF0}" type="CELLRANGE">
                  <a:rPr lang="en-US"/>
                  <a:pPr>
                    <a:defRPr sz="900" b="0" i="0" u="none" strike="noStrike" kern="1200" baseline="0">
                      <a:solidFill>
                        <a:schemeClr val="tx1">
                          <a:lumMod val="75000"/>
                          <a:lumOff val="25000"/>
                        </a:schemeClr>
                      </a:solidFill>
                      <a:latin typeface="+mn-lt"/>
                      <a:ea typeface="+mn-ea"/>
                      <a:cs typeface="+mn-cs"/>
                    </a:defRPr>
                  </a:pPr>
                  <a:t>[CELLRANGE]</a:t>
                </a:fld>
                <a:r>
                  <a:rPr lang="en-US" baseline="0"/>
                  <a:t>, </a:t>
                </a:r>
                <a:fld id="{C841C4EF-180A-4524-BAE5-1142E8C41482}" type="CATEGORYNAME">
                  <a:rPr lang="en-US" baseline="0"/>
                  <a:pPr>
                    <a:defRPr sz="900" b="0" i="0" u="none" strike="noStrike" kern="1200" baseline="0">
                      <a:solidFill>
                        <a:schemeClr val="tx1">
                          <a:lumMod val="75000"/>
                          <a:lumOff val="25000"/>
                        </a:schemeClr>
                      </a:solidFill>
                      <a:latin typeface="+mn-lt"/>
                      <a:ea typeface="+mn-ea"/>
                      <a:cs typeface="+mn-cs"/>
                    </a:defRPr>
                  </a:pPr>
                  <a:t>[CATEGORY NAME]</a:t>
                </a:fld>
                <a:r>
                  <a:rPr lang="en-US" baseline="0"/>
                  <a:t>, </a:t>
                </a:r>
                <a:fld id="{40D9EBEF-B536-4A9D-A877-0A94179FEBB7}"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solidFill>
              <a:schemeClr val="accent2">
                <a:lumMod val="20000"/>
                <a:lumOff val="8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23"/>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FB82C0C2-B894-4B7E-96EE-EAED31FB164A}" type="CELLRANGE">
                  <a:rPr lang="en-US"/>
                  <a:pPr>
                    <a:defRPr sz="900" b="0" i="0" u="none" strike="noStrike" kern="1200" baseline="0">
                      <a:solidFill>
                        <a:schemeClr val="tx1">
                          <a:lumMod val="75000"/>
                          <a:lumOff val="25000"/>
                        </a:schemeClr>
                      </a:solidFill>
                      <a:latin typeface="+mn-lt"/>
                      <a:ea typeface="+mn-ea"/>
                      <a:cs typeface="+mn-cs"/>
                    </a:defRPr>
                  </a:pPr>
                  <a:t>[CELLRANGE]</a:t>
                </a:fld>
                <a:r>
                  <a:rPr lang="en-US" baseline="0"/>
                  <a:t>, </a:t>
                </a:r>
                <a:fld id="{BBFECD88-5B8A-4849-AE81-0F1AC5768BCB}" type="CATEGORYNAME">
                  <a:rPr lang="en-US" baseline="0"/>
                  <a:pPr>
                    <a:defRPr sz="900" b="0" i="0" u="none" strike="noStrike" kern="1200" baseline="0">
                      <a:solidFill>
                        <a:schemeClr val="tx1">
                          <a:lumMod val="75000"/>
                          <a:lumOff val="25000"/>
                        </a:schemeClr>
                      </a:solidFill>
                      <a:latin typeface="+mn-lt"/>
                      <a:ea typeface="+mn-ea"/>
                      <a:cs typeface="+mn-cs"/>
                    </a:defRPr>
                  </a:pPr>
                  <a:t>[CATEGORY NAME]</a:t>
                </a:fld>
                <a:r>
                  <a:rPr lang="en-US" baseline="0"/>
                  <a:t>, </a:t>
                </a:r>
                <a:fld id="{80BE4C33-BFE9-4E7C-97DC-2701EDF7A378}"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solidFill>
              <a:schemeClr val="accent2">
                <a:lumMod val="20000"/>
                <a:lumOff val="8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24"/>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E5171F9D-01FF-4892-98A8-15DC53452245}" type="CELLRANGE">
                  <a:rPr lang="en-US"/>
                  <a:pPr>
                    <a:defRPr sz="900" b="0" i="0" u="none" strike="noStrike" kern="1200" baseline="0">
                      <a:solidFill>
                        <a:schemeClr val="tx1">
                          <a:lumMod val="75000"/>
                          <a:lumOff val="25000"/>
                        </a:schemeClr>
                      </a:solidFill>
                      <a:latin typeface="+mn-lt"/>
                      <a:ea typeface="+mn-ea"/>
                      <a:cs typeface="+mn-cs"/>
                    </a:defRPr>
                  </a:pPr>
                  <a:t>[CELLRANGE]</a:t>
                </a:fld>
                <a:r>
                  <a:rPr lang="en-US" baseline="0"/>
                  <a:t>, </a:t>
                </a:r>
                <a:fld id="{E23AAD27-6EE6-4676-B01A-46CE0A42D423}" type="CATEGORYNAME">
                  <a:rPr lang="en-US" baseline="0"/>
                  <a:pPr>
                    <a:defRPr sz="900" b="0" i="0" u="none" strike="noStrike" kern="1200" baseline="0">
                      <a:solidFill>
                        <a:schemeClr val="tx1">
                          <a:lumMod val="75000"/>
                          <a:lumOff val="25000"/>
                        </a:schemeClr>
                      </a:solidFill>
                      <a:latin typeface="+mn-lt"/>
                      <a:ea typeface="+mn-ea"/>
                      <a:cs typeface="+mn-cs"/>
                    </a:defRPr>
                  </a:pPr>
                  <a:t>[CATEGORY NAME]</a:t>
                </a:fld>
                <a:r>
                  <a:rPr lang="en-US" baseline="0"/>
                  <a:t>, </a:t>
                </a:r>
                <a:fld id="{7407EE0D-AF37-4F97-A4F6-213986DF8DBA}"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solidFill>
              <a:schemeClr val="accent2">
                <a:lumMod val="20000"/>
                <a:lumOff val="8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2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s>
    <c:plotArea>
      <c:layout/>
      <c:pieChart>
        <c:varyColors val="1"/>
        <c:ser>
          <c:idx val="0"/>
          <c:order val="0"/>
          <c:tx>
            <c:strRef>
              <c:f>Visual!$C$3:$C$7</c:f>
              <c:strCache>
                <c:ptCount val="1"/>
                <c:pt idx="0">
                  <c:v>Count of Patient ID</c:v>
                </c:pt>
              </c:strCache>
            </c:strRef>
          </c:tx>
          <c:explosion val="10"/>
          <c:dPt>
            <c:idx val="0"/>
            <c:bubble3D val="0"/>
            <c:spPr>
              <a:solidFill>
                <a:schemeClr val="accent1">
                  <a:shade val="53000"/>
                </a:schemeClr>
              </a:solidFill>
              <a:ln w="19050">
                <a:solidFill>
                  <a:schemeClr val="lt1"/>
                </a:solidFill>
              </a:ln>
              <a:effectLst/>
            </c:spPr>
            <c:extLst>
              <c:ext xmlns:c16="http://schemas.microsoft.com/office/drawing/2014/chart" uri="{C3380CC4-5D6E-409C-BE32-E72D297353CC}">
                <c16:uniqueId val="{00000001-3DD2-4D32-A261-5D56F01BD02F}"/>
              </c:ext>
            </c:extLst>
          </c:dPt>
          <c:dPt>
            <c:idx val="1"/>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3-3DD2-4D32-A261-5D56F01BD02F}"/>
              </c:ext>
            </c:extLst>
          </c:dPt>
          <c:dPt>
            <c:idx val="2"/>
            <c:bubble3D val="0"/>
            <c:spPr>
              <a:solidFill>
                <a:schemeClr val="accent1"/>
              </a:solidFill>
              <a:ln w="19050">
                <a:solidFill>
                  <a:schemeClr val="lt1"/>
                </a:solidFill>
              </a:ln>
              <a:effectLst/>
            </c:spPr>
            <c:extLst>
              <c:ext xmlns:c16="http://schemas.microsoft.com/office/drawing/2014/chart" uri="{C3380CC4-5D6E-409C-BE32-E72D297353CC}">
                <c16:uniqueId val="{00000005-3DD2-4D32-A261-5D56F01BD02F}"/>
              </c:ext>
            </c:extLst>
          </c:dPt>
          <c:dPt>
            <c:idx val="3"/>
            <c:bubble3D val="0"/>
            <c:spPr>
              <a:solidFill>
                <a:schemeClr val="accent1">
                  <a:tint val="77000"/>
                </a:schemeClr>
              </a:solidFill>
              <a:ln w="19050">
                <a:solidFill>
                  <a:schemeClr val="lt1"/>
                </a:solidFill>
              </a:ln>
              <a:effectLst/>
            </c:spPr>
            <c:extLst>
              <c:ext xmlns:c16="http://schemas.microsoft.com/office/drawing/2014/chart" uri="{C3380CC4-5D6E-409C-BE32-E72D297353CC}">
                <c16:uniqueId val="{00000007-3DD2-4D32-A261-5D56F01BD02F}"/>
              </c:ext>
            </c:extLst>
          </c:dPt>
          <c:dPt>
            <c:idx val="4"/>
            <c:bubble3D val="0"/>
            <c:spPr>
              <a:solidFill>
                <a:schemeClr val="accent1">
                  <a:tint val="54000"/>
                </a:schemeClr>
              </a:solidFill>
              <a:ln w="19050">
                <a:solidFill>
                  <a:schemeClr val="lt1"/>
                </a:solidFill>
              </a:ln>
              <a:effectLst/>
            </c:spPr>
            <c:extLst>
              <c:ext xmlns:c16="http://schemas.microsoft.com/office/drawing/2014/chart" uri="{C3380CC4-5D6E-409C-BE32-E72D297353CC}">
                <c16:uniqueId val="{00000009-3DD2-4D32-A261-5D56F01BD02F}"/>
              </c:ext>
            </c:extLst>
          </c:dPt>
          <c:dLbls>
            <c:dLbl>
              <c:idx val="0"/>
              <c:tx>
                <c:rich>
                  <a:bodyPr/>
                  <a:lstStyle/>
                  <a:p>
                    <a:fld id="{7412534C-BA05-426C-9F00-72A9CD792E84}" type="CELLRANGE">
                      <a:rPr lang="en-US"/>
                      <a:pPr/>
                      <a:t>[CELLRANGE]</a:t>
                    </a:fld>
                    <a:r>
                      <a:rPr lang="en-US" baseline="0"/>
                      <a:t>, </a:t>
                    </a:r>
                    <a:fld id="{5B21A53A-FF14-4326-AD5A-AE19E7B73265}" type="CATEGORYNAME">
                      <a:rPr lang="en-US" baseline="0"/>
                      <a:pPr/>
                      <a:t>[CATEGORY NAME]</a:t>
                    </a:fld>
                    <a:r>
                      <a:rPr lang="en-US" baseline="0"/>
                      <a:t>, </a:t>
                    </a:r>
                    <a:fld id="{FA4638B9-D41E-4A6D-B63C-5133054224F3}"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3DD2-4D32-A261-5D56F01BD02F}"/>
                </c:ext>
              </c:extLst>
            </c:dLbl>
            <c:dLbl>
              <c:idx val="1"/>
              <c:tx>
                <c:rich>
                  <a:bodyPr/>
                  <a:lstStyle/>
                  <a:p>
                    <a:fld id="{DADE9D5E-F46C-4182-8AC7-C3D7C5119989}" type="CELLRANGE">
                      <a:rPr lang="en-US"/>
                      <a:pPr/>
                      <a:t>[CELLRANGE]</a:t>
                    </a:fld>
                    <a:r>
                      <a:rPr lang="en-US" baseline="0"/>
                      <a:t>, </a:t>
                    </a:r>
                    <a:fld id="{56E58AF2-31E8-4225-BD18-AFEB71C531F3}" type="CATEGORYNAME">
                      <a:rPr lang="en-US" baseline="0"/>
                      <a:pPr/>
                      <a:t>[CATEGORY NAME]</a:t>
                    </a:fld>
                    <a:r>
                      <a:rPr lang="en-US" baseline="0"/>
                      <a:t>, </a:t>
                    </a:r>
                    <a:fld id="{FF1D239C-F92B-42F7-AE4B-4113B04C4EA9}"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3DD2-4D32-A261-5D56F01BD02F}"/>
                </c:ext>
              </c:extLst>
            </c:dLbl>
            <c:dLbl>
              <c:idx val="2"/>
              <c:tx>
                <c:rich>
                  <a:bodyPr/>
                  <a:lstStyle/>
                  <a:p>
                    <a:fld id="{991093FD-9CDC-4775-8CC3-6F65387189BC}" type="CELLRANGE">
                      <a:rPr lang="en-US"/>
                      <a:pPr/>
                      <a:t>[CELLRANGE]</a:t>
                    </a:fld>
                    <a:r>
                      <a:rPr lang="en-US" baseline="0"/>
                      <a:t>, </a:t>
                    </a:r>
                    <a:fld id="{CA8B9EFE-737E-46AE-AA6B-AD8D0948A7F3}" type="CATEGORYNAME">
                      <a:rPr lang="en-US" baseline="0"/>
                      <a:pPr/>
                      <a:t>[CATEGORY NAME]</a:t>
                    </a:fld>
                    <a:r>
                      <a:rPr lang="en-US" baseline="0"/>
                      <a:t>, </a:t>
                    </a:r>
                    <a:fld id="{968D33F5-7F99-4451-8D90-8FD53FF45563}"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3DD2-4D32-A261-5D56F01BD02F}"/>
                </c:ext>
              </c:extLst>
            </c:dLbl>
            <c:dLbl>
              <c:idx val="3"/>
              <c:tx>
                <c:rich>
                  <a:bodyPr/>
                  <a:lstStyle/>
                  <a:p>
                    <a:fld id="{E875ED03-C228-4041-B1AA-5A3816B87188}" type="CELLRANGE">
                      <a:rPr lang="en-US"/>
                      <a:pPr/>
                      <a:t>[CELLRANGE]</a:t>
                    </a:fld>
                    <a:r>
                      <a:rPr lang="en-US" baseline="0"/>
                      <a:t>, </a:t>
                    </a:r>
                    <a:fld id="{441140CD-619A-4E24-9B04-F6516AC13671}" type="CATEGORYNAME">
                      <a:rPr lang="en-US" baseline="0"/>
                      <a:pPr/>
                      <a:t>[CATEGORY NAME]</a:t>
                    </a:fld>
                    <a:r>
                      <a:rPr lang="en-US" baseline="0"/>
                      <a:t>, </a:t>
                    </a:r>
                    <a:fld id="{E2D241A8-09E1-407F-9539-CD1FD0BE448C}"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3DD2-4D32-A261-5D56F01BD02F}"/>
                </c:ext>
              </c:extLst>
            </c:dLbl>
            <c:dLbl>
              <c:idx val="4"/>
              <c:tx>
                <c:rich>
                  <a:bodyPr/>
                  <a:lstStyle/>
                  <a:p>
                    <a:fld id="{35933D9D-322E-4F9C-8937-29EA7AE96D81}" type="CELLRANGE">
                      <a:rPr lang="en-US"/>
                      <a:pPr/>
                      <a:t>[CELLRANGE]</a:t>
                    </a:fld>
                    <a:r>
                      <a:rPr lang="en-US" baseline="0"/>
                      <a:t>, </a:t>
                    </a:r>
                    <a:fld id="{93571284-D094-4346-B582-BAE1B679F4B6}" type="CATEGORYNAME">
                      <a:rPr lang="en-US" baseline="0"/>
                      <a:pPr/>
                      <a:t>[CATEGORY NAME]</a:t>
                    </a:fld>
                    <a:r>
                      <a:rPr lang="en-US" baseline="0"/>
                      <a:t>, </a:t>
                    </a:r>
                    <a:fld id="{CF896D0C-9FAE-437F-88F9-FB3E2D2268DF}"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3DD2-4D32-A261-5D56F01BD02F}"/>
                </c:ext>
              </c:extLst>
            </c:dLbl>
            <c:spPr>
              <a:solidFill>
                <a:schemeClr val="bg1">
                  <a:lumMod val="95000"/>
                  <a:lumOff val="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howDataLabelsRange val="1"/>
              </c:ext>
            </c:extLst>
          </c:dLbls>
          <c:cat>
            <c:strRef>
              <c:f>Visual!$C$3:$C$7</c:f>
              <c:strCache>
                <c:ptCount val="5"/>
                <c:pt idx="0">
                  <c:v>CORPORATE</c:v>
                </c:pt>
                <c:pt idx="1">
                  <c:v>HMO</c:v>
                </c:pt>
                <c:pt idx="2">
                  <c:v>INSURANCE</c:v>
                </c:pt>
                <c:pt idx="3">
                  <c:v>MEDICARE</c:v>
                </c:pt>
                <c:pt idx="4">
                  <c:v>PRIVATE</c:v>
                </c:pt>
              </c:strCache>
            </c:strRef>
          </c:cat>
          <c:val>
            <c:numRef>
              <c:f>Visual!$C$3:$C$7</c:f>
              <c:numCache>
                <c:formatCode>0.00%</c:formatCode>
                <c:ptCount val="5"/>
                <c:pt idx="0">
                  <c:v>0.23051536769117942</c:v>
                </c:pt>
                <c:pt idx="1">
                  <c:v>0.12460830722048137</c:v>
                </c:pt>
                <c:pt idx="2">
                  <c:v>0.33105540369357955</c:v>
                </c:pt>
                <c:pt idx="3">
                  <c:v>9.7673178211880787E-3</c:v>
                </c:pt>
                <c:pt idx="4">
                  <c:v>0.30405360357357158</c:v>
                </c:pt>
              </c:numCache>
            </c:numRef>
          </c:val>
          <c:extLst>
            <c:ext xmlns:c15="http://schemas.microsoft.com/office/drawing/2012/chart" uri="{02D57815-91ED-43cb-92C2-25804820EDAC}">
              <c15:datalabelsRange>
                <c15:f>Visual!$C$3:$C$7</c15:f>
                <c15:dlblRangeCache>
                  <c:ptCount val="5"/>
                  <c:pt idx="0">
                    <c:v>46min</c:v>
                  </c:pt>
                  <c:pt idx="1">
                    <c:v>46min</c:v>
                  </c:pt>
                  <c:pt idx="2">
                    <c:v>44min</c:v>
                  </c:pt>
                  <c:pt idx="3">
                    <c:v>58min</c:v>
                  </c:pt>
                  <c:pt idx="4">
                    <c:v>40min</c:v>
                  </c:pt>
                </c15:dlblRangeCache>
              </c15:datalabelsRange>
            </c:ext>
            <c:ext xmlns:c16="http://schemas.microsoft.com/office/drawing/2014/chart" uri="{C3380CC4-5D6E-409C-BE32-E72D297353CC}">
              <c16:uniqueId val="{0000000A-3DD2-4D32-A261-5D56F01BD02F}"/>
            </c:ext>
          </c:extLst>
        </c:ser>
        <c:ser>
          <c:idx val="1"/>
          <c:order val="1"/>
          <c:tx>
            <c:strRef>
              <c:f>Visual!$C$3:$C$7</c:f>
              <c:strCache>
                <c:ptCount val="1"/>
                <c:pt idx="0">
                  <c:v>Average of Wait Minutes</c:v>
                </c:pt>
              </c:strCache>
            </c:strRef>
          </c:tx>
          <c:dPt>
            <c:idx val="0"/>
            <c:bubble3D val="0"/>
            <c:spPr>
              <a:solidFill>
                <a:schemeClr val="accent1">
                  <a:shade val="53000"/>
                </a:schemeClr>
              </a:solidFill>
              <a:ln w="19050">
                <a:solidFill>
                  <a:schemeClr val="lt1"/>
                </a:solidFill>
              </a:ln>
              <a:effectLst/>
            </c:spPr>
            <c:extLst>
              <c:ext xmlns:c16="http://schemas.microsoft.com/office/drawing/2014/chart" uri="{C3380CC4-5D6E-409C-BE32-E72D297353CC}">
                <c16:uniqueId val="{0000000C-3DD2-4D32-A261-5D56F01BD02F}"/>
              </c:ext>
            </c:extLst>
          </c:dPt>
          <c:dPt>
            <c:idx val="1"/>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E-3DD2-4D32-A261-5D56F01BD02F}"/>
              </c:ext>
            </c:extLst>
          </c:dPt>
          <c:dPt>
            <c:idx val="2"/>
            <c:bubble3D val="0"/>
            <c:spPr>
              <a:solidFill>
                <a:schemeClr val="accent1"/>
              </a:solidFill>
              <a:ln w="19050">
                <a:solidFill>
                  <a:schemeClr val="lt1"/>
                </a:solidFill>
              </a:ln>
              <a:effectLst/>
            </c:spPr>
            <c:extLst>
              <c:ext xmlns:c16="http://schemas.microsoft.com/office/drawing/2014/chart" uri="{C3380CC4-5D6E-409C-BE32-E72D297353CC}">
                <c16:uniqueId val="{00000010-3DD2-4D32-A261-5D56F01BD02F}"/>
              </c:ext>
            </c:extLst>
          </c:dPt>
          <c:dPt>
            <c:idx val="3"/>
            <c:bubble3D val="0"/>
            <c:spPr>
              <a:solidFill>
                <a:schemeClr val="accent1">
                  <a:tint val="77000"/>
                </a:schemeClr>
              </a:solidFill>
              <a:ln w="19050">
                <a:solidFill>
                  <a:schemeClr val="lt1"/>
                </a:solidFill>
              </a:ln>
              <a:effectLst/>
            </c:spPr>
            <c:extLst>
              <c:ext xmlns:c16="http://schemas.microsoft.com/office/drawing/2014/chart" uri="{C3380CC4-5D6E-409C-BE32-E72D297353CC}">
                <c16:uniqueId val="{00000012-3DD2-4D32-A261-5D56F01BD02F}"/>
              </c:ext>
            </c:extLst>
          </c:dPt>
          <c:dPt>
            <c:idx val="4"/>
            <c:bubble3D val="0"/>
            <c:spPr>
              <a:solidFill>
                <a:schemeClr val="accent1">
                  <a:tint val="54000"/>
                </a:schemeClr>
              </a:solidFill>
              <a:ln w="19050">
                <a:solidFill>
                  <a:schemeClr val="lt1"/>
                </a:solidFill>
              </a:ln>
              <a:effectLst/>
            </c:spPr>
            <c:extLst>
              <c:ext xmlns:c16="http://schemas.microsoft.com/office/drawing/2014/chart" uri="{C3380CC4-5D6E-409C-BE32-E72D297353CC}">
                <c16:uniqueId val="{00000014-3DD2-4D32-A261-5D56F01BD02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Visual!$C$3:$C$7</c:f>
              <c:strCache>
                <c:ptCount val="5"/>
                <c:pt idx="0">
                  <c:v>CORPORATE</c:v>
                </c:pt>
                <c:pt idx="1">
                  <c:v>HMO</c:v>
                </c:pt>
                <c:pt idx="2">
                  <c:v>INSURANCE</c:v>
                </c:pt>
                <c:pt idx="3">
                  <c:v>MEDICARE</c:v>
                </c:pt>
                <c:pt idx="4">
                  <c:v>PRIVATE</c:v>
                </c:pt>
              </c:strCache>
            </c:strRef>
          </c:cat>
          <c:val>
            <c:numRef>
              <c:f>Visual!$C$3:$C$7</c:f>
              <c:numCache>
                <c:formatCode>##"min"</c:formatCode>
                <c:ptCount val="5"/>
                <c:pt idx="0">
                  <c:v>46.431472644010483</c:v>
                </c:pt>
                <c:pt idx="1">
                  <c:v>46.274130551096817</c:v>
                </c:pt>
                <c:pt idx="2">
                  <c:v>44.276982848320003</c:v>
                </c:pt>
                <c:pt idx="3">
                  <c:v>57.894766780432342</c:v>
                </c:pt>
                <c:pt idx="4">
                  <c:v>39.89888535613796</c:v>
                </c:pt>
              </c:numCache>
            </c:numRef>
          </c:val>
          <c:extLst>
            <c:ext xmlns:c16="http://schemas.microsoft.com/office/drawing/2014/chart" uri="{C3380CC4-5D6E-409C-BE32-E72D297353CC}">
              <c16:uniqueId val="{00000015-3DD2-4D32-A261-5D56F01BD02F}"/>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9136482939632541E-2"/>
          <c:y val="0.17171296296296298"/>
          <c:w val="0.87753018372703417"/>
          <c:h val="0.72088764946048411"/>
        </c:manualLayout>
      </c:layout>
      <c:barChart>
        <c:barDir val="col"/>
        <c:grouping val="clustered"/>
        <c:varyColors val="0"/>
        <c:ser>
          <c:idx val="0"/>
          <c:order val="0"/>
          <c:tx>
            <c:strRef>
              <c:f>Visual!$C$13</c:f>
              <c:strCache>
                <c:ptCount val="1"/>
                <c:pt idx="0">
                  <c:v>Count of Patient ID</c:v>
                </c:pt>
              </c:strCache>
            </c:strRef>
          </c:tx>
          <c:spPr>
            <a:solidFill>
              <a:schemeClr val="accent1"/>
            </a:solidFill>
            <a:ln>
              <a:noFill/>
            </a:ln>
            <a:effectLst/>
          </c:spPr>
          <c:invertIfNegative val="0"/>
          <c:dPt>
            <c:idx val="0"/>
            <c:invertIfNegative val="0"/>
            <c:bubble3D val="0"/>
            <c:spPr>
              <a:solidFill>
                <a:schemeClr val="tx1">
                  <a:lumMod val="75000"/>
                </a:schemeClr>
              </a:solidFill>
              <a:ln>
                <a:solidFill>
                  <a:schemeClr val="tx1">
                    <a:lumMod val="75000"/>
                  </a:schemeClr>
                </a:solidFill>
              </a:ln>
              <a:effectLst/>
            </c:spPr>
            <c:extLst>
              <c:ext xmlns:c16="http://schemas.microsoft.com/office/drawing/2014/chart" uri="{C3380CC4-5D6E-409C-BE32-E72D297353CC}">
                <c16:uniqueId val="{00000000-41A7-4BFF-95EB-BE1F7927A190}"/>
              </c:ext>
            </c:extLst>
          </c:dPt>
          <c:dPt>
            <c:idx val="2"/>
            <c:invertIfNegative val="0"/>
            <c:bubble3D val="0"/>
            <c:spPr>
              <a:solidFill>
                <a:schemeClr val="tx1">
                  <a:lumMod val="75000"/>
                </a:schemeClr>
              </a:solidFill>
              <a:ln>
                <a:noFill/>
              </a:ln>
              <a:effectLst/>
            </c:spPr>
            <c:extLst>
              <c:ext xmlns:c16="http://schemas.microsoft.com/office/drawing/2014/chart" uri="{C3380CC4-5D6E-409C-BE32-E72D297353CC}">
                <c16:uniqueId val="{00000002-41A7-4BFF-95EB-BE1F7927A190}"/>
              </c:ext>
            </c:extLst>
          </c:dPt>
          <c:dPt>
            <c:idx val="3"/>
            <c:invertIfNegative val="0"/>
            <c:bubble3D val="0"/>
            <c:spPr>
              <a:solidFill>
                <a:schemeClr val="accent1"/>
              </a:solidFill>
              <a:ln>
                <a:solidFill>
                  <a:schemeClr val="tx1">
                    <a:lumMod val="85000"/>
                  </a:schemeClr>
                </a:solidFill>
              </a:ln>
              <a:effectLst/>
            </c:spPr>
            <c:extLst>
              <c:ext xmlns:c16="http://schemas.microsoft.com/office/drawing/2014/chart" uri="{C3380CC4-5D6E-409C-BE32-E72D297353CC}">
                <c16:uniqueId val="{00000003-41A7-4BFF-95EB-BE1F7927A190}"/>
              </c:ext>
            </c:extLst>
          </c:dPt>
          <c:dPt>
            <c:idx val="4"/>
            <c:invertIfNegative val="0"/>
            <c:bubble3D val="0"/>
            <c:spPr>
              <a:solidFill>
                <a:schemeClr val="tx1">
                  <a:lumMod val="75000"/>
                </a:schemeClr>
              </a:solidFill>
              <a:ln>
                <a:noFill/>
              </a:ln>
              <a:effectLst/>
            </c:spPr>
            <c:extLst>
              <c:ext xmlns:c16="http://schemas.microsoft.com/office/drawing/2014/chart" uri="{C3380CC4-5D6E-409C-BE32-E72D297353CC}">
                <c16:uniqueId val="{00000004-41A7-4BFF-95EB-BE1F7927A190}"/>
              </c:ext>
            </c:extLst>
          </c:dPt>
          <c:dPt>
            <c:idx val="5"/>
            <c:invertIfNegative val="0"/>
            <c:bubble3D val="0"/>
            <c:spPr>
              <a:solidFill>
                <a:schemeClr val="tx1">
                  <a:lumMod val="75000"/>
                </a:schemeClr>
              </a:solidFill>
              <a:ln>
                <a:noFill/>
              </a:ln>
              <a:effectLst/>
            </c:spPr>
            <c:extLst>
              <c:ext xmlns:c16="http://schemas.microsoft.com/office/drawing/2014/chart" uri="{C3380CC4-5D6E-409C-BE32-E72D297353CC}">
                <c16:uniqueId val="{00000005-41A7-4BFF-95EB-BE1F7927A190}"/>
              </c:ext>
            </c:extLst>
          </c:dPt>
          <c:dPt>
            <c:idx val="6"/>
            <c:invertIfNegative val="0"/>
            <c:bubble3D val="0"/>
            <c:spPr>
              <a:solidFill>
                <a:schemeClr val="tx1">
                  <a:lumMod val="75000"/>
                </a:schemeClr>
              </a:solidFill>
              <a:ln>
                <a:noFill/>
              </a:ln>
              <a:effectLst/>
            </c:spPr>
            <c:extLst>
              <c:ext xmlns:c16="http://schemas.microsoft.com/office/drawing/2014/chart" uri="{C3380CC4-5D6E-409C-BE32-E72D297353CC}">
                <c16:uniqueId val="{00000006-41A7-4BFF-95EB-BE1F7927A190}"/>
              </c:ext>
            </c:extLst>
          </c:dPt>
          <c:dLbls>
            <c:dLbl>
              <c:idx val="0"/>
              <c:tx>
                <c:rich>
                  <a:bodyPr/>
                  <a:lstStyle/>
                  <a:p>
                    <a:fld id="{E5E84FCF-0DBD-4591-947F-9B95922124AC}" type="CELLRANGE">
                      <a:rPr lang="en-US"/>
                      <a:pPr/>
                      <a:t>[CELLRANGE]</a:t>
                    </a:fld>
                    <a:r>
                      <a:rPr lang="en-US" baseline="0"/>
                      <a:t>, </a:t>
                    </a:r>
                    <a:fld id="{922D4DB1-D082-4BE0-BDF8-F10F2D61D597}"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41A7-4BFF-95EB-BE1F7927A190}"/>
                </c:ext>
              </c:extLst>
            </c:dLbl>
            <c:dLbl>
              <c:idx val="1"/>
              <c:tx>
                <c:rich>
                  <a:bodyPr/>
                  <a:lstStyle/>
                  <a:p>
                    <a:fld id="{6D5F6D3C-FA30-4FCC-A609-42348144D747}" type="CELLRANGE">
                      <a:rPr lang="en-US"/>
                      <a:pPr/>
                      <a:t>[CELLRANGE]</a:t>
                    </a:fld>
                    <a:r>
                      <a:rPr lang="en-US" baseline="0"/>
                      <a:t>, </a:t>
                    </a:r>
                    <a:fld id="{DD35A1E9-C9FE-4964-8BFF-24EF4CD29CF3}"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1A7-4BFF-95EB-BE1F7927A190}"/>
                </c:ext>
              </c:extLst>
            </c:dLbl>
            <c:dLbl>
              <c:idx val="2"/>
              <c:tx>
                <c:rich>
                  <a:bodyPr/>
                  <a:lstStyle/>
                  <a:p>
                    <a:fld id="{CAFA2370-81FD-4906-B636-C60C0FDE974D}" type="CELLRANGE">
                      <a:rPr lang="en-US"/>
                      <a:pPr/>
                      <a:t>[CELLRANGE]</a:t>
                    </a:fld>
                    <a:r>
                      <a:rPr lang="en-US" baseline="0"/>
                      <a:t>, </a:t>
                    </a:r>
                    <a:fld id="{A6EF4C33-B7C1-40AD-8919-AC96BD8BF376}"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1A7-4BFF-95EB-BE1F7927A190}"/>
                </c:ext>
              </c:extLst>
            </c:dLbl>
            <c:dLbl>
              <c:idx val="3"/>
              <c:tx>
                <c:rich>
                  <a:bodyPr/>
                  <a:lstStyle/>
                  <a:p>
                    <a:fld id="{DBDB82EA-1E6C-4217-A0F6-4B3DC83A8884}" type="CELLRANGE">
                      <a:rPr lang="en-US"/>
                      <a:pPr/>
                      <a:t>[CELLRANGE]</a:t>
                    </a:fld>
                    <a:r>
                      <a:rPr lang="en-US" baseline="0"/>
                      <a:t>, </a:t>
                    </a:r>
                    <a:fld id="{3C2E8995-0650-4A37-A31D-FDEBEB182C38}"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1A7-4BFF-95EB-BE1F7927A190}"/>
                </c:ext>
              </c:extLst>
            </c:dLbl>
            <c:dLbl>
              <c:idx val="4"/>
              <c:tx>
                <c:rich>
                  <a:bodyPr/>
                  <a:lstStyle/>
                  <a:p>
                    <a:fld id="{5CAAECB5-AEA7-4695-A66A-EC98A561B4D7}" type="CELLRANGE">
                      <a:rPr lang="en-US"/>
                      <a:pPr/>
                      <a:t>[CELLRANGE]</a:t>
                    </a:fld>
                    <a:r>
                      <a:rPr lang="en-US" baseline="0"/>
                      <a:t>, </a:t>
                    </a:r>
                    <a:fld id="{D64CAE42-FD49-43A6-BB4A-8B8C259C8EB4}"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1A7-4BFF-95EB-BE1F7927A190}"/>
                </c:ext>
              </c:extLst>
            </c:dLbl>
            <c:dLbl>
              <c:idx val="5"/>
              <c:tx>
                <c:rich>
                  <a:bodyPr/>
                  <a:lstStyle/>
                  <a:p>
                    <a:fld id="{4B9610D0-4F5E-4EE0-9553-D38E7864079E}" type="CELLRANGE">
                      <a:rPr lang="en-US"/>
                      <a:pPr/>
                      <a:t>[CELLRANGE]</a:t>
                    </a:fld>
                    <a:r>
                      <a:rPr lang="en-US" baseline="0"/>
                      <a:t>, </a:t>
                    </a:r>
                    <a:fld id="{EEE807B5-4B59-423C-A865-DE6461FE3CE0}"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1A7-4BFF-95EB-BE1F7927A190}"/>
                </c:ext>
              </c:extLst>
            </c:dLbl>
            <c:dLbl>
              <c:idx val="6"/>
              <c:tx>
                <c:rich>
                  <a:bodyPr/>
                  <a:lstStyle/>
                  <a:p>
                    <a:fld id="{C8BCCC50-8C73-4C56-ACDA-27B5CD600F4E}" type="CELLRANGE">
                      <a:rPr lang="en-US"/>
                      <a:pPr/>
                      <a:t>[CELLRANGE]</a:t>
                    </a:fld>
                    <a:r>
                      <a:rPr lang="en-US" baseline="0"/>
                      <a:t>, </a:t>
                    </a:r>
                    <a:fld id="{E42A6053-5270-4867-8EF4-50793E4065D4}"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1A7-4BFF-95EB-BE1F7927A19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Visual!$A$14:$A$20</c:f>
              <c:strCache>
                <c:ptCount val="7"/>
                <c:pt idx="0">
                  <c:v>Sunday</c:v>
                </c:pt>
                <c:pt idx="1">
                  <c:v>Monday</c:v>
                </c:pt>
                <c:pt idx="2">
                  <c:v>Tuesday</c:v>
                </c:pt>
                <c:pt idx="3">
                  <c:v>Wednesday</c:v>
                </c:pt>
                <c:pt idx="4">
                  <c:v>Thursday</c:v>
                </c:pt>
                <c:pt idx="5">
                  <c:v>Friday</c:v>
                </c:pt>
                <c:pt idx="6">
                  <c:v>Saturday</c:v>
                </c:pt>
              </c:strCache>
            </c:strRef>
          </c:cat>
          <c:val>
            <c:numRef>
              <c:f>Visual!$C$14:$C$20</c:f>
              <c:numCache>
                <c:formatCode>0</c:formatCode>
                <c:ptCount val="7"/>
                <c:pt idx="0">
                  <c:v>2549</c:v>
                </c:pt>
                <c:pt idx="1">
                  <c:v>6982</c:v>
                </c:pt>
                <c:pt idx="2">
                  <c:v>5690</c:v>
                </c:pt>
                <c:pt idx="3">
                  <c:v>4171</c:v>
                </c:pt>
                <c:pt idx="4">
                  <c:v>2673</c:v>
                </c:pt>
                <c:pt idx="5">
                  <c:v>4923</c:v>
                </c:pt>
                <c:pt idx="6">
                  <c:v>3010</c:v>
                </c:pt>
              </c:numCache>
            </c:numRef>
          </c:val>
          <c:extLst>
            <c:ext xmlns:c15="http://schemas.microsoft.com/office/drawing/2012/chart" uri="{02D57815-91ED-43cb-92C2-25804820EDAC}">
              <c15:datalabelsRange>
                <c15:f>Visual!$B$14:$B$20</c15:f>
                <c15:dlblRangeCache>
                  <c:ptCount val="7"/>
                  <c:pt idx="0">
                    <c:v>33min</c:v>
                  </c:pt>
                  <c:pt idx="1">
                    <c:v>49min</c:v>
                  </c:pt>
                  <c:pt idx="2">
                    <c:v>42min</c:v>
                  </c:pt>
                  <c:pt idx="3">
                    <c:v>47min</c:v>
                  </c:pt>
                  <c:pt idx="4">
                    <c:v>42min</c:v>
                  </c:pt>
                  <c:pt idx="5">
                    <c:v>42min</c:v>
                  </c:pt>
                  <c:pt idx="6">
                    <c:v>42min</c:v>
                  </c:pt>
                </c15:dlblRangeCache>
              </c15:datalabelsRange>
            </c:ext>
            <c:ext xmlns:c16="http://schemas.microsoft.com/office/drawing/2014/chart" uri="{C3380CC4-5D6E-409C-BE32-E72D297353CC}">
              <c16:uniqueId val="{00000007-41A7-4BFF-95EB-BE1F7927A190}"/>
            </c:ext>
          </c:extLst>
        </c:ser>
        <c:dLbls>
          <c:dLblPos val="outEnd"/>
          <c:showLegendKey val="0"/>
          <c:showVal val="1"/>
          <c:showCatName val="0"/>
          <c:showSerName val="0"/>
          <c:showPercent val="0"/>
          <c:showBubbleSize val="0"/>
        </c:dLbls>
        <c:gapWidth val="219"/>
        <c:overlap val="-27"/>
        <c:axId val="1354699279"/>
        <c:axId val="1458243807"/>
      </c:barChart>
      <c:catAx>
        <c:axId val="13546992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8243807"/>
        <c:crosses val="autoZero"/>
        <c:auto val="1"/>
        <c:lblAlgn val="ctr"/>
        <c:lblOffset val="100"/>
        <c:noMultiLvlLbl val="0"/>
      </c:catAx>
      <c:valAx>
        <c:axId val="1458243807"/>
        <c:scaling>
          <c:orientation val="minMax"/>
        </c:scaling>
        <c:delete val="1"/>
        <c:axPos val="l"/>
        <c:numFmt formatCode="0" sourceLinked="1"/>
        <c:majorTickMark val="none"/>
        <c:minorTickMark val="none"/>
        <c:tickLblPos val="nextTo"/>
        <c:crossAx val="135469927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[hospital_data_sample.xlsx]Pivot!PivotTable3</c:name>
    <c:fmtId val="3"/>
  </c:pivotSource>
  <c:chart>
    <c:autoTitleDeleted val="0"/>
    <c:pivotFmts>
      <c:pivotFmt>
        <c:idx val="0"/>
        <c:spPr>
          <a:solidFill>
            <a:schemeClr val="tx1">
              <a:lumMod val="50000"/>
              <a:lumOff val="50000"/>
            </a:schemeClr>
          </a:solidFill>
          <a:ln>
            <a:solidFill>
              <a:schemeClr val="bg2">
                <a:lumMod val="9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2"/>
            </a:solidFill>
            <a:round/>
          </a:ln>
          <a:effectLst/>
        </c:spPr>
        <c:marker>
          <c:symbol val="none"/>
        </c:marker>
      </c:pivotFmt>
      <c:pivotFmt>
        <c:idx val="3"/>
        <c:spPr>
          <a:solidFill>
            <a:schemeClr val="tx1">
              <a:lumMod val="50000"/>
              <a:lumOff val="50000"/>
            </a:schemeClr>
          </a:solidFill>
          <a:ln>
            <a:solidFill>
              <a:schemeClr val="tx2"/>
            </a:solidFill>
          </a:ln>
          <a:effectLst/>
        </c:spPr>
      </c:pivotFmt>
      <c:pivotFmt>
        <c:idx val="4"/>
        <c:spPr>
          <a:solidFill>
            <a:schemeClr val="accent1"/>
          </a:solidFill>
          <a:ln>
            <a:solidFill>
              <a:schemeClr val="bg2">
                <a:lumMod val="90000"/>
              </a:schemeClr>
            </a:solidFill>
          </a:ln>
          <a:effectLst/>
        </c:spPr>
      </c:pivotFmt>
      <c:pivotFmt>
        <c:idx val="5"/>
        <c:spPr>
          <a:solidFill>
            <a:schemeClr val="accent1"/>
          </a:solidFill>
          <a:ln>
            <a:solidFill>
              <a:schemeClr val="bg2">
                <a:lumMod val="90000"/>
              </a:schemeClr>
            </a:solidFill>
          </a:ln>
          <a:effectLst/>
        </c:spPr>
      </c:pivotFmt>
      <c:pivotFmt>
        <c:idx val="6"/>
        <c:spPr>
          <a:solidFill>
            <a:schemeClr val="accent1"/>
          </a:solidFill>
          <a:ln>
            <a:solidFill>
              <a:schemeClr val="bg2">
                <a:lumMod val="90000"/>
              </a:schemeClr>
            </a:solidFill>
          </a:ln>
          <a:effectLst/>
        </c:spPr>
      </c:pivotFmt>
      <c:pivotFmt>
        <c:idx val="7"/>
        <c:spPr>
          <a:solidFill>
            <a:schemeClr val="tx1">
              <a:lumMod val="50000"/>
              <a:lumOff val="50000"/>
            </a:schemeClr>
          </a:solidFill>
          <a:ln>
            <a:solidFill>
              <a:schemeClr val="bg2">
                <a:lumMod val="9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solidFill>
              <a:schemeClr val="bg2">
                <a:lumMod val="90000"/>
              </a:schemeClr>
            </a:solidFill>
          </a:ln>
          <a:effectLst/>
        </c:spPr>
      </c:pivotFmt>
      <c:pivotFmt>
        <c:idx val="9"/>
        <c:spPr>
          <a:solidFill>
            <a:schemeClr val="accent1"/>
          </a:solidFill>
          <a:ln>
            <a:solidFill>
              <a:schemeClr val="bg2">
                <a:lumMod val="90000"/>
              </a:schemeClr>
            </a:solidFill>
          </a:ln>
          <a:effectLst/>
        </c:spPr>
      </c:pivotFmt>
      <c:pivotFmt>
        <c:idx val="10"/>
        <c:spPr>
          <a:solidFill>
            <a:schemeClr val="accent1"/>
          </a:solidFill>
          <a:ln>
            <a:solidFill>
              <a:schemeClr val="bg2">
                <a:lumMod val="90000"/>
              </a:schemeClr>
            </a:solidFill>
          </a:ln>
          <a:effectLst/>
        </c:spPr>
      </c:pivotFmt>
      <c:pivotFmt>
        <c:idx val="11"/>
        <c:spPr>
          <a:solidFill>
            <a:schemeClr val="tx1">
              <a:lumMod val="50000"/>
              <a:lumOff val="50000"/>
            </a:schemeClr>
          </a:solidFill>
          <a:ln>
            <a:solidFill>
              <a:schemeClr val="tx2"/>
            </a:solidFill>
          </a:ln>
          <a:effectLst/>
        </c:spPr>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tx1">
              <a:lumMod val="50000"/>
              <a:lumOff val="50000"/>
            </a:schemeClr>
          </a:solidFill>
          <a:ln>
            <a:solidFill>
              <a:schemeClr val="bg2">
                <a:lumMod val="9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solidFill>
              <a:schemeClr val="bg2">
                <a:lumMod val="90000"/>
              </a:schemeClr>
            </a:solidFill>
          </a:ln>
          <a:effectLst/>
        </c:spPr>
      </c:pivotFmt>
      <c:pivotFmt>
        <c:idx val="15"/>
        <c:spPr>
          <a:solidFill>
            <a:schemeClr val="accent1"/>
          </a:solidFill>
          <a:ln>
            <a:solidFill>
              <a:schemeClr val="bg2">
                <a:lumMod val="90000"/>
              </a:schemeClr>
            </a:solidFill>
          </a:ln>
          <a:effectLst/>
        </c:spPr>
      </c:pivotFmt>
      <c:pivotFmt>
        <c:idx val="16"/>
        <c:spPr>
          <a:solidFill>
            <a:schemeClr val="accent1"/>
          </a:solidFill>
          <a:ln>
            <a:solidFill>
              <a:schemeClr val="bg2">
                <a:lumMod val="90000"/>
              </a:schemeClr>
            </a:solidFill>
          </a:ln>
          <a:effectLst/>
        </c:spPr>
      </c:pivotFmt>
      <c:pivotFmt>
        <c:idx val="17"/>
        <c:spPr>
          <a:solidFill>
            <a:schemeClr val="tx1">
              <a:lumMod val="50000"/>
              <a:lumOff val="50000"/>
            </a:schemeClr>
          </a:solidFill>
          <a:ln>
            <a:solidFill>
              <a:schemeClr val="tx2"/>
            </a:solidFill>
          </a:ln>
          <a:effectLst/>
        </c:spPr>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5496335932700669E-2"/>
          <c:y val="0.12673161055371165"/>
          <c:w val="0.86994524879738699"/>
          <c:h val="0.81385792455396833"/>
        </c:manualLayout>
      </c:layout>
      <c:barChart>
        <c:barDir val="col"/>
        <c:grouping val="clustered"/>
        <c:varyColors val="0"/>
        <c:ser>
          <c:idx val="0"/>
          <c:order val="0"/>
          <c:tx>
            <c:strRef>
              <c:f>Pivot!$B$16</c:f>
              <c:strCache>
                <c:ptCount val="1"/>
                <c:pt idx="0">
                  <c:v>Average of Wait Minutes</c:v>
                </c:pt>
              </c:strCache>
            </c:strRef>
          </c:tx>
          <c:spPr>
            <a:solidFill>
              <a:schemeClr val="tx1">
                <a:lumMod val="50000"/>
                <a:lumOff val="50000"/>
              </a:schemeClr>
            </a:solidFill>
            <a:ln>
              <a:solidFill>
                <a:schemeClr val="bg2">
                  <a:lumMod val="90000"/>
                </a:schemeClr>
              </a:solidFill>
            </a:ln>
            <a:effectLst/>
          </c:spPr>
          <c:invertIfNegative val="0"/>
          <c:dPt>
            <c:idx val="0"/>
            <c:invertIfNegative val="0"/>
            <c:bubble3D val="0"/>
            <c:spPr>
              <a:solidFill>
                <a:schemeClr val="accent1"/>
              </a:solidFill>
              <a:ln>
                <a:solidFill>
                  <a:schemeClr val="bg2">
                    <a:lumMod val="90000"/>
                  </a:schemeClr>
                </a:solidFill>
              </a:ln>
              <a:effectLst/>
            </c:spPr>
            <c:extLst>
              <c:ext xmlns:c16="http://schemas.microsoft.com/office/drawing/2014/chart" uri="{C3380CC4-5D6E-409C-BE32-E72D297353CC}">
                <c16:uniqueId val="{00000001-A511-4936-8576-08BF9AD15F6B}"/>
              </c:ext>
            </c:extLst>
          </c:dPt>
          <c:dPt>
            <c:idx val="1"/>
            <c:invertIfNegative val="0"/>
            <c:bubble3D val="0"/>
            <c:spPr>
              <a:solidFill>
                <a:schemeClr val="accent1"/>
              </a:solidFill>
              <a:ln>
                <a:solidFill>
                  <a:schemeClr val="bg2">
                    <a:lumMod val="90000"/>
                  </a:schemeClr>
                </a:solidFill>
              </a:ln>
              <a:effectLst/>
            </c:spPr>
            <c:extLst>
              <c:ext xmlns:c16="http://schemas.microsoft.com/office/drawing/2014/chart" uri="{C3380CC4-5D6E-409C-BE32-E72D297353CC}">
                <c16:uniqueId val="{00000003-A511-4936-8576-08BF9AD15F6B}"/>
              </c:ext>
            </c:extLst>
          </c:dPt>
          <c:dPt>
            <c:idx val="2"/>
            <c:invertIfNegative val="0"/>
            <c:bubble3D val="0"/>
            <c:spPr>
              <a:solidFill>
                <a:schemeClr val="accent1"/>
              </a:solidFill>
              <a:ln>
                <a:solidFill>
                  <a:schemeClr val="bg2">
                    <a:lumMod val="90000"/>
                  </a:schemeClr>
                </a:solidFill>
              </a:ln>
              <a:effectLst/>
            </c:spPr>
            <c:extLst>
              <c:ext xmlns:c16="http://schemas.microsoft.com/office/drawing/2014/chart" uri="{C3380CC4-5D6E-409C-BE32-E72D297353CC}">
                <c16:uniqueId val="{00000005-A511-4936-8576-08BF9AD15F6B}"/>
              </c:ext>
            </c:extLst>
          </c:dPt>
          <c:dPt>
            <c:idx val="11"/>
            <c:invertIfNegative val="0"/>
            <c:bubble3D val="0"/>
            <c:spPr>
              <a:solidFill>
                <a:schemeClr val="tx1">
                  <a:lumMod val="50000"/>
                  <a:lumOff val="50000"/>
                </a:schemeClr>
              </a:solidFill>
              <a:ln>
                <a:solidFill>
                  <a:schemeClr val="tx2"/>
                </a:solidFill>
              </a:ln>
              <a:effectLst/>
            </c:spPr>
            <c:extLst>
              <c:ext xmlns:c16="http://schemas.microsoft.com/office/drawing/2014/chart" uri="{C3380CC4-5D6E-409C-BE32-E72D297353CC}">
                <c16:uniqueId val="{00000007-A511-4936-8576-08BF9AD15F6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Pivot!$A$17:$A$33</c:f>
              <c:strCache>
                <c:ptCount val="16"/>
                <c:pt idx="0">
                  <c:v>8</c:v>
                </c:pt>
                <c:pt idx="1">
                  <c:v>9</c:v>
                </c:pt>
                <c:pt idx="2">
                  <c:v>10</c:v>
                </c:pt>
                <c:pt idx="3">
                  <c:v>11</c:v>
                </c:pt>
                <c:pt idx="4">
                  <c:v>12</c:v>
                </c:pt>
                <c:pt idx="5">
                  <c:v>13</c:v>
                </c:pt>
                <c:pt idx="6">
                  <c:v>14</c:v>
                </c:pt>
                <c:pt idx="7">
                  <c:v>15</c:v>
                </c:pt>
                <c:pt idx="8">
                  <c:v>16</c:v>
                </c:pt>
                <c:pt idx="9">
                  <c:v>17</c:v>
                </c:pt>
                <c:pt idx="10">
                  <c:v>18</c:v>
                </c:pt>
                <c:pt idx="11">
                  <c:v>19</c:v>
                </c:pt>
                <c:pt idx="12">
                  <c:v>20</c:v>
                </c:pt>
                <c:pt idx="13">
                  <c:v>21</c:v>
                </c:pt>
                <c:pt idx="14">
                  <c:v>22</c:v>
                </c:pt>
                <c:pt idx="15">
                  <c:v>23</c:v>
                </c:pt>
              </c:strCache>
            </c:strRef>
          </c:cat>
          <c:val>
            <c:numRef>
              <c:f>Pivot!$B$17:$B$33</c:f>
              <c:numCache>
                <c:formatCode>0</c:formatCode>
                <c:ptCount val="16"/>
                <c:pt idx="0">
                  <c:v>52.561670010509168</c:v>
                </c:pt>
                <c:pt idx="1">
                  <c:v>59.415592273679387</c:v>
                </c:pt>
                <c:pt idx="2">
                  <c:v>52.012835144927607</c:v>
                </c:pt>
                <c:pt idx="3">
                  <c:v>41.769363783020793</c:v>
                </c:pt>
                <c:pt idx="4">
                  <c:v>35.032480405716967</c:v>
                </c:pt>
                <c:pt idx="5">
                  <c:v>43.449882629107996</c:v>
                </c:pt>
                <c:pt idx="6">
                  <c:v>42.170907590759107</c:v>
                </c:pt>
                <c:pt idx="7">
                  <c:v>37.840173253925244</c:v>
                </c:pt>
                <c:pt idx="8">
                  <c:v>27.752788897784885</c:v>
                </c:pt>
                <c:pt idx="9">
                  <c:v>24.972374429223731</c:v>
                </c:pt>
                <c:pt idx="10">
                  <c:v>37.887538461538377</c:v>
                </c:pt>
                <c:pt idx="11">
                  <c:v>38.191369178786502</c:v>
                </c:pt>
                <c:pt idx="12">
                  <c:v>28.333848797250877</c:v>
                </c:pt>
                <c:pt idx="13">
                  <c:v>22.179300000000008</c:v>
                </c:pt>
                <c:pt idx="14">
                  <c:v>16.043207282913169</c:v>
                </c:pt>
                <c:pt idx="15">
                  <c:v>12.792708333333339</c:v>
                </c:pt>
              </c:numCache>
            </c:numRef>
          </c:val>
          <c:extLst>
            <c:ext xmlns:c16="http://schemas.microsoft.com/office/drawing/2014/chart" uri="{C3380CC4-5D6E-409C-BE32-E72D297353CC}">
              <c16:uniqueId val="{00000008-A511-4936-8576-08BF9AD15F6B}"/>
            </c:ext>
          </c:extLst>
        </c:ser>
        <c:dLbls>
          <c:showLegendKey val="0"/>
          <c:showVal val="1"/>
          <c:showCatName val="0"/>
          <c:showSerName val="0"/>
          <c:showPercent val="0"/>
          <c:showBubbleSize val="0"/>
        </c:dLbls>
        <c:gapWidth val="219"/>
        <c:overlap val="-27"/>
        <c:axId val="1616322768"/>
        <c:axId val="1456482111"/>
      </c:barChart>
      <c:lineChart>
        <c:grouping val="standard"/>
        <c:varyColors val="0"/>
        <c:ser>
          <c:idx val="1"/>
          <c:order val="1"/>
          <c:tx>
            <c:strRef>
              <c:f>Pivot!$C$16</c:f>
              <c:strCache>
                <c:ptCount val="1"/>
                <c:pt idx="0">
                  <c:v>Count of Patient ID</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Pivot!$A$17:$A$33</c:f>
              <c:strCache>
                <c:ptCount val="16"/>
                <c:pt idx="0">
                  <c:v>8</c:v>
                </c:pt>
                <c:pt idx="1">
                  <c:v>9</c:v>
                </c:pt>
                <c:pt idx="2">
                  <c:v>10</c:v>
                </c:pt>
                <c:pt idx="3">
                  <c:v>11</c:v>
                </c:pt>
                <c:pt idx="4">
                  <c:v>12</c:v>
                </c:pt>
                <c:pt idx="5">
                  <c:v>13</c:v>
                </c:pt>
                <c:pt idx="6">
                  <c:v>14</c:v>
                </c:pt>
                <c:pt idx="7">
                  <c:v>15</c:v>
                </c:pt>
                <c:pt idx="8">
                  <c:v>16</c:v>
                </c:pt>
                <c:pt idx="9">
                  <c:v>17</c:v>
                </c:pt>
                <c:pt idx="10">
                  <c:v>18</c:v>
                </c:pt>
                <c:pt idx="11">
                  <c:v>19</c:v>
                </c:pt>
                <c:pt idx="12">
                  <c:v>20</c:v>
                </c:pt>
                <c:pt idx="13">
                  <c:v>21</c:v>
                </c:pt>
                <c:pt idx="14">
                  <c:v>22</c:v>
                </c:pt>
                <c:pt idx="15">
                  <c:v>23</c:v>
                </c:pt>
              </c:strCache>
            </c:strRef>
          </c:cat>
          <c:val>
            <c:numRef>
              <c:f>Pivot!$C$17:$C$33</c:f>
              <c:numCache>
                <c:formatCode>General</c:formatCode>
                <c:ptCount val="16"/>
                <c:pt idx="0">
                  <c:v>3489</c:v>
                </c:pt>
                <c:pt idx="1">
                  <c:v>4297</c:v>
                </c:pt>
                <c:pt idx="2">
                  <c:v>3680</c:v>
                </c:pt>
                <c:pt idx="3">
                  <c:v>3306</c:v>
                </c:pt>
                <c:pt idx="4">
                  <c:v>1446</c:v>
                </c:pt>
                <c:pt idx="5">
                  <c:v>426</c:v>
                </c:pt>
                <c:pt idx="6">
                  <c:v>3030</c:v>
                </c:pt>
                <c:pt idx="7">
                  <c:v>1847</c:v>
                </c:pt>
                <c:pt idx="8">
                  <c:v>1249</c:v>
                </c:pt>
                <c:pt idx="9">
                  <c:v>219</c:v>
                </c:pt>
                <c:pt idx="10">
                  <c:v>2600</c:v>
                </c:pt>
                <c:pt idx="11">
                  <c:v>2269</c:v>
                </c:pt>
                <c:pt idx="12">
                  <c:v>1358</c:v>
                </c:pt>
                <c:pt idx="13">
                  <c:v>500</c:v>
                </c:pt>
                <c:pt idx="14">
                  <c:v>238</c:v>
                </c:pt>
                <c:pt idx="15">
                  <c:v>32</c:v>
                </c:pt>
              </c:numCache>
            </c:numRef>
          </c:val>
          <c:smooth val="0"/>
          <c:extLst>
            <c:ext xmlns:c16="http://schemas.microsoft.com/office/drawing/2014/chart" uri="{C3380CC4-5D6E-409C-BE32-E72D297353CC}">
              <c16:uniqueId val="{00000009-A511-4936-8576-08BF9AD15F6B}"/>
            </c:ext>
          </c:extLst>
        </c:ser>
        <c:dLbls>
          <c:showLegendKey val="0"/>
          <c:showVal val="1"/>
          <c:showCatName val="0"/>
          <c:showSerName val="0"/>
          <c:showPercent val="0"/>
          <c:showBubbleSize val="0"/>
        </c:dLbls>
        <c:marker val="1"/>
        <c:smooth val="0"/>
        <c:axId val="1597104463"/>
        <c:axId val="1456485087"/>
      </c:lineChart>
      <c:catAx>
        <c:axId val="15971044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6485087"/>
        <c:crosses val="autoZero"/>
        <c:auto val="1"/>
        <c:lblAlgn val="ctr"/>
        <c:lblOffset val="100"/>
        <c:noMultiLvlLbl val="0"/>
      </c:catAx>
      <c:valAx>
        <c:axId val="145648508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7104463"/>
        <c:crosses val="autoZero"/>
        <c:crossBetween val="between"/>
      </c:valAx>
      <c:valAx>
        <c:axId val="1456482111"/>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6322768"/>
        <c:crosses val="max"/>
        <c:crossBetween val="between"/>
      </c:valAx>
      <c:catAx>
        <c:axId val="1616322768"/>
        <c:scaling>
          <c:orientation val="minMax"/>
        </c:scaling>
        <c:delete val="1"/>
        <c:axPos val="b"/>
        <c:numFmt formatCode="General" sourceLinked="1"/>
        <c:majorTickMark val="out"/>
        <c:minorTickMark val="none"/>
        <c:tickLblPos val="nextTo"/>
        <c:crossAx val="1456482111"/>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pieChart>
        <c:varyColors val="1"/>
        <c:ser>
          <c:idx val="0"/>
          <c:order val="0"/>
          <c:tx>
            <c:strRef>
              <c:f>Visual!$B$62</c:f>
              <c:strCache>
                <c:ptCount val="1"/>
                <c:pt idx="0">
                  <c:v>Values</c:v>
                </c:pt>
              </c:strCache>
            </c:strRef>
          </c:tx>
          <c:dPt>
            <c:idx val="0"/>
            <c:bubble3D val="0"/>
            <c:spPr>
              <a:gradFill rotWithShape="1">
                <a:gsLst>
                  <a:gs pos="0">
                    <a:schemeClr val="accent1">
                      <a:shade val="76000"/>
                      <a:satMod val="103000"/>
                      <a:lumMod val="102000"/>
                      <a:tint val="94000"/>
                    </a:schemeClr>
                  </a:gs>
                  <a:gs pos="50000">
                    <a:schemeClr val="accent1">
                      <a:shade val="76000"/>
                      <a:satMod val="110000"/>
                      <a:lumMod val="100000"/>
                      <a:shade val="100000"/>
                    </a:schemeClr>
                  </a:gs>
                  <a:gs pos="100000">
                    <a:schemeClr val="accent1">
                      <a:shade val="76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E0F0-4785-BF85-2AE1F91DE8B9}"/>
              </c:ext>
            </c:extLst>
          </c:dPt>
          <c:dPt>
            <c:idx val="1"/>
            <c:bubble3D val="0"/>
            <c:spPr>
              <a:gradFill rotWithShape="1">
                <a:gsLst>
                  <a:gs pos="0">
                    <a:schemeClr val="accent1">
                      <a:tint val="77000"/>
                      <a:satMod val="103000"/>
                      <a:lumMod val="102000"/>
                      <a:tint val="94000"/>
                    </a:schemeClr>
                  </a:gs>
                  <a:gs pos="50000">
                    <a:schemeClr val="accent1">
                      <a:tint val="77000"/>
                      <a:satMod val="110000"/>
                      <a:lumMod val="100000"/>
                      <a:shade val="100000"/>
                    </a:schemeClr>
                  </a:gs>
                  <a:gs pos="100000">
                    <a:schemeClr val="accent1">
                      <a:tint val="77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E0F0-4785-BF85-2AE1F91DE8B9}"/>
              </c:ext>
            </c:extLst>
          </c:dPt>
          <c:dLbls>
            <c:dLbl>
              <c:idx val="0"/>
              <c:tx>
                <c:rich>
                  <a:bodyPr/>
                  <a:lstStyle/>
                  <a:p>
                    <a:fld id="{5E858B91-25FA-47D4-8D67-76CD30F9A52E}" type="CELLRANGE">
                      <a:rPr lang="en-US"/>
                      <a:pPr/>
                      <a:t>[CELLRANGE]</a:t>
                    </a:fld>
                    <a:r>
                      <a:rPr lang="en-US" baseline="0"/>
                      <a:t>, </a:t>
                    </a:r>
                    <a:fld id="{EB8AB7CF-2F4C-49D0-8A0B-50D97C0E9CC6}" type="CATEGORYNAME">
                      <a:rPr lang="en-US" baseline="0"/>
                      <a:pPr/>
                      <a:t>[CATEGORY NAME]</a:t>
                    </a:fld>
                    <a:r>
                      <a:rPr lang="en-US" baseline="0"/>
                      <a:t>, </a:t>
                    </a:r>
                    <a:fld id="{77B931B8-E4B4-4B6C-99D6-565A603B7AE5}"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E0F0-4785-BF85-2AE1F91DE8B9}"/>
                </c:ext>
              </c:extLst>
            </c:dLbl>
            <c:dLbl>
              <c:idx val="1"/>
              <c:tx>
                <c:rich>
                  <a:bodyPr/>
                  <a:lstStyle/>
                  <a:p>
                    <a:fld id="{B92A5AA8-AC0E-4711-8334-8A167627CE7E}" type="CELLRANGE">
                      <a:rPr lang="en-US"/>
                      <a:pPr/>
                      <a:t>[CELLRANGE]</a:t>
                    </a:fld>
                    <a:r>
                      <a:rPr lang="en-US" baseline="0"/>
                      <a:t>, </a:t>
                    </a:r>
                    <a:fld id="{FB3AD582-6377-4525-99A9-8183DEE7B3B6}" type="CATEGORYNAME">
                      <a:rPr lang="en-US" baseline="0"/>
                      <a:pPr/>
                      <a:t>[CATEGORY NAME]</a:t>
                    </a:fld>
                    <a:r>
                      <a:rPr lang="en-US" baseline="0"/>
                      <a:t>, </a:t>
                    </a:r>
                    <a:fld id="{E81E6EA0-64F8-4A92-9E6B-AA3DE97B0B96}" type="VALUE">
                      <a:rPr lang="en-US" baseline="0"/>
                      <a:pPr/>
                      <a:t>[VALUE]</a:t>
                    </a:fld>
                    <a:endParaRPr lang="en-US" baseline="0"/>
                  </a:p>
                </c:rich>
              </c:tx>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E0F0-4785-BF85-2AE1F91DE8B9}"/>
                </c:ext>
              </c:extLst>
            </c:dLbl>
            <c:spPr>
              <a:solidFill>
                <a:schemeClr val="bg1"/>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howDataLabelsRange val="1"/>
              </c:ext>
            </c:extLst>
          </c:dLbls>
          <c:cat>
            <c:strRef>
              <c:f>Visual!$A$63:$A$64</c:f>
              <c:strCache>
                <c:ptCount val="2"/>
                <c:pt idx="0">
                  <c:v>Average of Consultation %</c:v>
                </c:pt>
                <c:pt idx="1">
                  <c:v>Average of Process %</c:v>
                </c:pt>
              </c:strCache>
            </c:strRef>
          </c:cat>
          <c:val>
            <c:numRef>
              <c:f>Visual!$B$63:$B$64</c:f>
              <c:numCache>
                <c:formatCode>0%</c:formatCode>
                <c:ptCount val="2"/>
                <c:pt idx="0">
                  <c:v>0.88208049610677897</c:v>
                </c:pt>
                <c:pt idx="1">
                  <c:v>0.11791950389322102</c:v>
                </c:pt>
              </c:numCache>
            </c:numRef>
          </c:val>
          <c:extLst>
            <c:ext xmlns:c15="http://schemas.microsoft.com/office/drawing/2012/chart" uri="{02D57815-91ED-43cb-92C2-25804820EDAC}">
              <c15:datalabelsRange>
                <c15:f>Visual!$B$65:$B$68</c15:f>
                <c15:dlblRangeCache>
                  <c:ptCount val="4"/>
                  <c:pt idx="0">
                    <c:v>39min</c:v>
                  </c:pt>
                  <c:pt idx="1">
                    <c:v>5min</c:v>
                  </c:pt>
                </c15:dlblRangeCache>
              </c15:datalabelsRange>
            </c:ext>
            <c:ext xmlns:c16="http://schemas.microsoft.com/office/drawing/2014/chart" uri="{C3380CC4-5D6E-409C-BE32-E72D297353CC}">
              <c16:uniqueId val="{00000004-E0F0-4785-BF85-2AE1F91DE8B9}"/>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3">
  <a:schemeClr val="accent1"/>
  <a:schemeClr val="accent1"/>
  <a:schemeClr val="accent1"/>
  <a:schemeClr val="accent1"/>
  <a:schemeClr val="accent1"/>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D0D515-3EFC-4711-8A8D-2E9EB75FF989}" type="doc">
      <dgm:prSet loTypeId="urn:microsoft.com/office/officeart/2005/8/layout/process2" loCatId="process" qsTypeId="urn:microsoft.com/office/officeart/2005/8/quickstyle/simple1" qsCatId="simple" csTypeId="urn:microsoft.com/office/officeart/2005/8/colors/accent0_2" csCatId="mainScheme"/>
      <dgm:spPr/>
      <dgm:t>
        <a:bodyPr/>
        <a:lstStyle/>
        <a:p>
          <a:endParaRPr lang="en-US"/>
        </a:p>
      </dgm:t>
    </dgm:pt>
    <dgm:pt modelId="{5819779F-3916-456A-AC40-BCDBC5D94CDC}">
      <dgm:prSet/>
      <dgm:spPr/>
      <dgm:t>
        <a:bodyPr/>
        <a:lstStyle/>
        <a:p>
          <a:r>
            <a:rPr lang="en-US" dirty="0"/>
            <a:t>Problem Statement:</a:t>
          </a:r>
          <a:br>
            <a:rPr lang="en-US" dirty="0"/>
          </a:br>
          <a:r>
            <a:rPr lang="en-US" dirty="0"/>
            <a:t>The clinic has gotten several complaints regarding wait times.</a:t>
          </a:r>
        </a:p>
      </dgm:t>
    </dgm:pt>
    <dgm:pt modelId="{CF7B085A-FF9A-4F38-86AC-1780949D354E}" type="parTrans" cxnId="{56B65EA6-40C7-42C2-8D52-16388A488A7D}">
      <dgm:prSet/>
      <dgm:spPr/>
      <dgm:t>
        <a:bodyPr/>
        <a:lstStyle/>
        <a:p>
          <a:endParaRPr lang="en-US"/>
        </a:p>
      </dgm:t>
    </dgm:pt>
    <dgm:pt modelId="{A5CCAFB2-AE43-4D05-BD52-67E86A5B00A6}" type="sibTrans" cxnId="{56B65EA6-40C7-42C2-8D52-16388A488A7D}">
      <dgm:prSet/>
      <dgm:spPr/>
      <dgm:t>
        <a:bodyPr/>
        <a:lstStyle/>
        <a:p>
          <a:endParaRPr lang="en-US"/>
        </a:p>
      </dgm:t>
    </dgm:pt>
    <dgm:pt modelId="{3BB02971-24A2-487B-9FFF-2A3D71076FC6}">
      <dgm:prSet/>
      <dgm:spPr/>
      <dgm:t>
        <a:bodyPr/>
        <a:lstStyle/>
        <a:p>
          <a:r>
            <a:rPr lang="en-US" dirty="0"/>
            <a:t>Task: Analysis, Hypothesis, Data story on our overall wait time </a:t>
          </a:r>
        </a:p>
      </dgm:t>
    </dgm:pt>
    <dgm:pt modelId="{467C6672-ED33-43FE-929E-CF2F9C782846}" type="parTrans" cxnId="{E77EC6A6-D133-4DF0-B119-EFD581B86B1B}">
      <dgm:prSet/>
      <dgm:spPr/>
      <dgm:t>
        <a:bodyPr/>
        <a:lstStyle/>
        <a:p>
          <a:endParaRPr lang="en-US"/>
        </a:p>
      </dgm:t>
    </dgm:pt>
    <dgm:pt modelId="{34C837DB-6114-4D6E-92AD-AE12FDC5B297}" type="sibTrans" cxnId="{E77EC6A6-D133-4DF0-B119-EFD581B86B1B}">
      <dgm:prSet/>
      <dgm:spPr/>
      <dgm:t>
        <a:bodyPr/>
        <a:lstStyle/>
        <a:p>
          <a:endParaRPr lang="en-US"/>
        </a:p>
      </dgm:t>
    </dgm:pt>
    <dgm:pt modelId="{E6EDF74F-B565-43A3-85C4-0CB7F9FFCA0E}">
      <dgm:prSet/>
      <dgm:spPr/>
      <dgm:t>
        <a:bodyPr/>
        <a:lstStyle/>
        <a:p>
          <a:r>
            <a:rPr lang="en-US" dirty="0"/>
            <a:t>Questions from management </a:t>
          </a:r>
        </a:p>
      </dgm:t>
    </dgm:pt>
    <dgm:pt modelId="{309783E9-502A-4ECD-9577-00A2950E8A0E}" type="parTrans" cxnId="{278A45E4-5AE4-4CF8-B79B-C68C8AA0B193}">
      <dgm:prSet/>
      <dgm:spPr/>
      <dgm:t>
        <a:bodyPr/>
        <a:lstStyle/>
        <a:p>
          <a:endParaRPr lang="en-US"/>
        </a:p>
      </dgm:t>
    </dgm:pt>
    <dgm:pt modelId="{DFC10442-B60D-4F15-8FFB-AA92E62A3F64}" type="sibTrans" cxnId="{278A45E4-5AE4-4CF8-B79B-C68C8AA0B193}">
      <dgm:prSet/>
      <dgm:spPr/>
      <dgm:t>
        <a:bodyPr/>
        <a:lstStyle/>
        <a:p>
          <a:endParaRPr lang="en-US"/>
        </a:p>
      </dgm:t>
    </dgm:pt>
    <dgm:pt modelId="{E0572285-4CD3-402D-A3FA-D12E5B391930}">
      <dgm:prSet/>
      <dgm:spPr/>
      <dgm:t>
        <a:bodyPr/>
        <a:lstStyle/>
        <a:p>
          <a:r>
            <a:rPr lang="en-US" dirty="0"/>
            <a:t>Why are We getting these Complaints</a:t>
          </a:r>
        </a:p>
      </dgm:t>
    </dgm:pt>
    <dgm:pt modelId="{03B59BC0-4E43-4383-ACD7-E2C13764A571}" type="parTrans" cxnId="{D52B767A-A186-4647-BBF4-2DC3B8470CA2}">
      <dgm:prSet/>
      <dgm:spPr/>
      <dgm:t>
        <a:bodyPr/>
        <a:lstStyle/>
        <a:p>
          <a:endParaRPr lang="en-US"/>
        </a:p>
      </dgm:t>
    </dgm:pt>
    <dgm:pt modelId="{65D88398-2884-41AC-B0C0-AAF7CAF01A2C}" type="sibTrans" cxnId="{D52B767A-A186-4647-BBF4-2DC3B8470CA2}">
      <dgm:prSet/>
      <dgm:spPr/>
      <dgm:t>
        <a:bodyPr/>
        <a:lstStyle/>
        <a:p>
          <a:endParaRPr lang="en-US"/>
        </a:p>
      </dgm:t>
    </dgm:pt>
    <dgm:pt modelId="{5F6CB68E-1F86-413A-80C1-96C64B6BEC9A}">
      <dgm:prSet/>
      <dgm:spPr/>
      <dgm:t>
        <a:bodyPr/>
        <a:lstStyle/>
        <a:p>
          <a:r>
            <a:rPr lang="en-US" dirty="0"/>
            <a:t>Do we have enough staffing ?</a:t>
          </a:r>
        </a:p>
      </dgm:t>
    </dgm:pt>
    <dgm:pt modelId="{D355FC18-42A4-4F44-AD44-C3737AB56E1C}" type="parTrans" cxnId="{757B43F7-3458-4F9E-897A-DEA391B2B57C}">
      <dgm:prSet/>
      <dgm:spPr/>
      <dgm:t>
        <a:bodyPr/>
        <a:lstStyle/>
        <a:p>
          <a:endParaRPr lang="en-US"/>
        </a:p>
      </dgm:t>
    </dgm:pt>
    <dgm:pt modelId="{EBADBA0C-6341-4585-B390-09D28635175D}" type="sibTrans" cxnId="{757B43F7-3458-4F9E-897A-DEA391B2B57C}">
      <dgm:prSet/>
      <dgm:spPr/>
      <dgm:t>
        <a:bodyPr/>
        <a:lstStyle/>
        <a:p>
          <a:endParaRPr lang="en-US"/>
        </a:p>
      </dgm:t>
    </dgm:pt>
    <dgm:pt modelId="{E12EEE60-9FAD-4240-B704-9110EFB55436}">
      <dgm:prSet/>
      <dgm:spPr/>
      <dgm:t>
        <a:bodyPr/>
        <a:lstStyle/>
        <a:p>
          <a:r>
            <a:rPr lang="en-US" dirty="0"/>
            <a:t>Are these complaints legitimate?</a:t>
          </a:r>
        </a:p>
      </dgm:t>
    </dgm:pt>
    <dgm:pt modelId="{4D2C3B97-3D7A-49D4-A02C-2D3344D293B7}" type="parTrans" cxnId="{47AEB2F3-F545-4B75-BB89-EB0AFEA81738}">
      <dgm:prSet/>
      <dgm:spPr/>
      <dgm:t>
        <a:bodyPr/>
        <a:lstStyle/>
        <a:p>
          <a:endParaRPr lang="en-US"/>
        </a:p>
      </dgm:t>
    </dgm:pt>
    <dgm:pt modelId="{143C2335-A1A2-425D-9752-B7C930E7C1A2}" type="sibTrans" cxnId="{47AEB2F3-F545-4B75-BB89-EB0AFEA81738}">
      <dgm:prSet/>
      <dgm:spPr/>
      <dgm:t>
        <a:bodyPr/>
        <a:lstStyle/>
        <a:p>
          <a:endParaRPr lang="en-US"/>
        </a:p>
      </dgm:t>
    </dgm:pt>
    <dgm:pt modelId="{B57CB125-EA56-44D7-B80F-D33E8C497831}">
      <dgm:prSet/>
      <dgm:spPr/>
      <dgm:t>
        <a:bodyPr/>
        <a:lstStyle/>
        <a:p>
          <a:r>
            <a:rPr lang="en-US"/>
            <a:t>Are we too busy?</a:t>
          </a:r>
        </a:p>
      </dgm:t>
    </dgm:pt>
    <dgm:pt modelId="{5EFC24D7-AA52-4FA9-AAAA-EE0A1703B7AD}" type="parTrans" cxnId="{CF86FD32-79CE-4B45-8BDE-9FC5CD986DAE}">
      <dgm:prSet/>
      <dgm:spPr/>
      <dgm:t>
        <a:bodyPr/>
        <a:lstStyle/>
        <a:p>
          <a:endParaRPr lang="en-US"/>
        </a:p>
      </dgm:t>
    </dgm:pt>
    <dgm:pt modelId="{7FA98F32-80C3-4A5C-A4B7-70EEAEEEB145}" type="sibTrans" cxnId="{CF86FD32-79CE-4B45-8BDE-9FC5CD986DAE}">
      <dgm:prSet/>
      <dgm:spPr/>
      <dgm:t>
        <a:bodyPr/>
        <a:lstStyle/>
        <a:p>
          <a:endParaRPr lang="en-US"/>
        </a:p>
      </dgm:t>
    </dgm:pt>
    <dgm:pt modelId="{8C37FCE5-4CC1-4201-B99F-50629ED9FC9A}">
      <dgm:prSet/>
      <dgm:spPr/>
      <dgm:t>
        <a:bodyPr/>
        <a:lstStyle/>
        <a:p>
          <a:r>
            <a:rPr lang="en-US" dirty="0"/>
            <a:t>Is it a certain type of patient?</a:t>
          </a:r>
        </a:p>
      </dgm:t>
    </dgm:pt>
    <dgm:pt modelId="{53EAD086-7C7B-4AB0-AE48-7FDE0B83BA3F}" type="parTrans" cxnId="{68CA3F50-90AC-4368-8182-D979578C77BF}">
      <dgm:prSet/>
      <dgm:spPr/>
      <dgm:t>
        <a:bodyPr/>
        <a:lstStyle/>
        <a:p>
          <a:endParaRPr lang="en-US"/>
        </a:p>
      </dgm:t>
    </dgm:pt>
    <dgm:pt modelId="{F5466449-93EB-450A-A9AE-F0697CA06110}" type="sibTrans" cxnId="{68CA3F50-90AC-4368-8182-D979578C77BF}">
      <dgm:prSet/>
      <dgm:spPr/>
      <dgm:t>
        <a:bodyPr/>
        <a:lstStyle/>
        <a:p>
          <a:endParaRPr lang="en-US"/>
        </a:p>
      </dgm:t>
    </dgm:pt>
    <dgm:pt modelId="{71193D74-057F-4E19-9955-64693885740E}" type="pres">
      <dgm:prSet presAssocID="{EBD0D515-3EFC-4711-8A8D-2E9EB75FF989}" presName="linearFlow" presStyleCnt="0">
        <dgm:presLayoutVars>
          <dgm:resizeHandles val="exact"/>
        </dgm:presLayoutVars>
      </dgm:prSet>
      <dgm:spPr/>
    </dgm:pt>
    <dgm:pt modelId="{842E6A12-D145-484B-90E5-2F721C43608C}" type="pres">
      <dgm:prSet presAssocID="{5819779F-3916-456A-AC40-BCDBC5D94CDC}" presName="node" presStyleLbl="node1" presStyleIdx="0" presStyleCnt="4">
        <dgm:presLayoutVars>
          <dgm:bulletEnabled val="1"/>
        </dgm:presLayoutVars>
      </dgm:prSet>
      <dgm:spPr/>
    </dgm:pt>
    <dgm:pt modelId="{81BB415F-CB71-404C-8AAF-59F2A5A22299}" type="pres">
      <dgm:prSet presAssocID="{A5CCAFB2-AE43-4D05-BD52-67E86A5B00A6}" presName="sibTrans" presStyleLbl="sibTrans2D1" presStyleIdx="0" presStyleCnt="3"/>
      <dgm:spPr/>
    </dgm:pt>
    <dgm:pt modelId="{60FEDE2A-7E07-49FB-966C-1D8C8C0F2EF8}" type="pres">
      <dgm:prSet presAssocID="{A5CCAFB2-AE43-4D05-BD52-67E86A5B00A6}" presName="connectorText" presStyleLbl="sibTrans2D1" presStyleIdx="0" presStyleCnt="3"/>
      <dgm:spPr/>
    </dgm:pt>
    <dgm:pt modelId="{D43AEF82-9C6C-4AD6-89FE-CAF1F4A67663}" type="pres">
      <dgm:prSet presAssocID="{3BB02971-24A2-487B-9FFF-2A3D71076FC6}" presName="node" presStyleLbl="node1" presStyleIdx="1" presStyleCnt="4">
        <dgm:presLayoutVars>
          <dgm:bulletEnabled val="1"/>
        </dgm:presLayoutVars>
      </dgm:prSet>
      <dgm:spPr/>
    </dgm:pt>
    <dgm:pt modelId="{4CF88025-9EAD-41B7-9633-9C0E2518992F}" type="pres">
      <dgm:prSet presAssocID="{34C837DB-6114-4D6E-92AD-AE12FDC5B297}" presName="sibTrans" presStyleLbl="sibTrans2D1" presStyleIdx="1" presStyleCnt="3"/>
      <dgm:spPr/>
    </dgm:pt>
    <dgm:pt modelId="{BCC952CA-B0D0-4448-B813-DB31F650F05D}" type="pres">
      <dgm:prSet presAssocID="{34C837DB-6114-4D6E-92AD-AE12FDC5B297}" presName="connectorText" presStyleLbl="sibTrans2D1" presStyleIdx="1" presStyleCnt="3"/>
      <dgm:spPr/>
    </dgm:pt>
    <dgm:pt modelId="{68F94B7E-160B-4884-9A13-D473EEF064EE}" type="pres">
      <dgm:prSet presAssocID="{E6EDF74F-B565-43A3-85C4-0CB7F9FFCA0E}" presName="node" presStyleLbl="node1" presStyleIdx="2" presStyleCnt="4">
        <dgm:presLayoutVars>
          <dgm:bulletEnabled val="1"/>
        </dgm:presLayoutVars>
      </dgm:prSet>
      <dgm:spPr/>
    </dgm:pt>
    <dgm:pt modelId="{66764266-38C7-4C23-B20C-5731173519BB}" type="pres">
      <dgm:prSet presAssocID="{DFC10442-B60D-4F15-8FFB-AA92E62A3F64}" presName="sibTrans" presStyleLbl="sibTrans2D1" presStyleIdx="2" presStyleCnt="3"/>
      <dgm:spPr/>
    </dgm:pt>
    <dgm:pt modelId="{29A502C7-885C-4D81-9ED3-9BDBE3CC0CF2}" type="pres">
      <dgm:prSet presAssocID="{DFC10442-B60D-4F15-8FFB-AA92E62A3F64}" presName="connectorText" presStyleLbl="sibTrans2D1" presStyleIdx="2" presStyleCnt="3"/>
      <dgm:spPr/>
    </dgm:pt>
    <dgm:pt modelId="{C12D1DDC-C5F7-4620-8EE8-1AD7DFBF28BF}" type="pres">
      <dgm:prSet presAssocID="{E0572285-4CD3-402D-A3FA-D12E5B391930}" presName="node" presStyleLbl="node1" presStyleIdx="3" presStyleCnt="4">
        <dgm:presLayoutVars>
          <dgm:bulletEnabled val="1"/>
        </dgm:presLayoutVars>
      </dgm:prSet>
      <dgm:spPr/>
    </dgm:pt>
  </dgm:ptLst>
  <dgm:cxnLst>
    <dgm:cxn modelId="{82D2B906-FC37-49BD-8CBD-5676A329396B}" type="presOf" srcId="{A5CCAFB2-AE43-4D05-BD52-67E86A5B00A6}" destId="{60FEDE2A-7E07-49FB-966C-1D8C8C0F2EF8}" srcOrd="1" destOrd="0" presId="urn:microsoft.com/office/officeart/2005/8/layout/process2"/>
    <dgm:cxn modelId="{63C34F14-14D2-4650-AFB5-D58B3AF8C2F3}" type="presOf" srcId="{5F6CB68E-1F86-413A-80C1-96C64B6BEC9A}" destId="{C12D1DDC-C5F7-4620-8EE8-1AD7DFBF28BF}" srcOrd="0" destOrd="1" presId="urn:microsoft.com/office/officeart/2005/8/layout/process2"/>
    <dgm:cxn modelId="{BE53581A-C23C-4214-AFA9-8F72E7ED3212}" type="presOf" srcId="{E12EEE60-9FAD-4240-B704-9110EFB55436}" destId="{C12D1DDC-C5F7-4620-8EE8-1AD7DFBF28BF}" srcOrd="0" destOrd="2" presId="urn:microsoft.com/office/officeart/2005/8/layout/process2"/>
    <dgm:cxn modelId="{77DA291B-A93C-4767-AE46-916C06ABB6FD}" type="presOf" srcId="{B57CB125-EA56-44D7-B80F-D33E8C497831}" destId="{C12D1DDC-C5F7-4620-8EE8-1AD7DFBF28BF}" srcOrd="0" destOrd="3" presId="urn:microsoft.com/office/officeart/2005/8/layout/process2"/>
    <dgm:cxn modelId="{60282B1B-72EB-4BCA-A18E-0E9D4EE82A3E}" type="presOf" srcId="{5819779F-3916-456A-AC40-BCDBC5D94CDC}" destId="{842E6A12-D145-484B-90E5-2F721C43608C}" srcOrd="0" destOrd="0" presId="urn:microsoft.com/office/officeart/2005/8/layout/process2"/>
    <dgm:cxn modelId="{85F1B830-0FBF-46CD-B316-1045C04E7E6C}" type="presOf" srcId="{3BB02971-24A2-487B-9FFF-2A3D71076FC6}" destId="{D43AEF82-9C6C-4AD6-89FE-CAF1F4A67663}" srcOrd="0" destOrd="0" presId="urn:microsoft.com/office/officeart/2005/8/layout/process2"/>
    <dgm:cxn modelId="{CF86FD32-79CE-4B45-8BDE-9FC5CD986DAE}" srcId="{E0572285-4CD3-402D-A3FA-D12E5B391930}" destId="{B57CB125-EA56-44D7-B80F-D33E8C497831}" srcOrd="2" destOrd="0" parTransId="{5EFC24D7-AA52-4FA9-AAAA-EE0A1703B7AD}" sibTransId="{7FA98F32-80C3-4A5C-A4B7-70EEAEEEB145}"/>
    <dgm:cxn modelId="{5283C83C-8413-4B1B-899B-A28B3D41FA29}" type="presOf" srcId="{DFC10442-B60D-4F15-8FFB-AA92E62A3F64}" destId="{66764266-38C7-4C23-B20C-5731173519BB}" srcOrd="0" destOrd="0" presId="urn:microsoft.com/office/officeart/2005/8/layout/process2"/>
    <dgm:cxn modelId="{68CA3F50-90AC-4368-8182-D979578C77BF}" srcId="{E0572285-4CD3-402D-A3FA-D12E5B391930}" destId="{8C37FCE5-4CC1-4201-B99F-50629ED9FC9A}" srcOrd="3" destOrd="0" parTransId="{53EAD086-7C7B-4AB0-AE48-7FDE0B83BA3F}" sibTransId="{F5466449-93EB-450A-A9AE-F0697CA06110}"/>
    <dgm:cxn modelId="{619C1C79-A9FA-44F5-A259-D7902BBD7F6B}" type="presOf" srcId="{E6EDF74F-B565-43A3-85C4-0CB7F9FFCA0E}" destId="{68F94B7E-160B-4884-9A13-D473EEF064EE}" srcOrd="0" destOrd="0" presId="urn:microsoft.com/office/officeart/2005/8/layout/process2"/>
    <dgm:cxn modelId="{D52B767A-A186-4647-BBF4-2DC3B8470CA2}" srcId="{EBD0D515-3EFC-4711-8A8D-2E9EB75FF989}" destId="{E0572285-4CD3-402D-A3FA-D12E5B391930}" srcOrd="3" destOrd="0" parTransId="{03B59BC0-4E43-4383-ACD7-E2C13764A571}" sibTransId="{65D88398-2884-41AC-B0C0-AAF7CAF01A2C}"/>
    <dgm:cxn modelId="{DFECA45A-8E97-4EED-B5D3-86306C6A560B}" type="presOf" srcId="{34C837DB-6114-4D6E-92AD-AE12FDC5B297}" destId="{BCC952CA-B0D0-4448-B813-DB31F650F05D}" srcOrd="1" destOrd="0" presId="urn:microsoft.com/office/officeart/2005/8/layout/process2"/>
    <dgm:cxn modelId="{BBEBB28D-4F03-4B6E-A46B-AB2C4464A05A}" type="presOf" srcId="{E0572285-4CD3-402D-A3FA-D12E5B391930}" destId="{C12D1DDC-C5F7-4620-8EE8-1AD7DFBF28BF}" srcOrd="0" destOrd="0" presId="urn:microsoft.com/office/officeart/2005/8/layout/process2"/>
    <dgm:cxn modelId="{BED0FB9A-9D96-4777-BEDD-930AD835622B}" type="presOf" srcId="{DFC10442-B60D-4F15-8FFB-AA92E62A3F64}" destId="{29A502C7-885C-4D81-9ED3-9BDBE3CC0CF2}" srcOrd="1" destOrd="0" presId="urn:microsoft.com/office/officeart/2005/8/layout/process2"/>
    <dgm:cxn modelId="{608E77A5-F04E-4003-9E65-5755FF4DBE0C}" type="presOf" srcId="{EBD0D515-3EFC-4711-8A8D-2E9EB75FF989}" destId="{71193D74-057F-4E19-9955-64693885740E}" srcOrd="0" destOrd="0" presId="urn:microsoft.com/office/officeart/2005/8/layout/process2"/>
    <dgm:cxn modelId="{56B65EA6-40C7-42C2-8D52-16388A488A7D}" srcId="{EBD0D515-3EFC-4711-8A8D-2E9EB75FF989}" destId="{5819779F-3916-456A-AC40-BCDBC5D94CDC}" srcOrd="0" destOrd="0" parTransId="{CF7B085A-FF9A-4F38-86AC-1780949D354E}" sibTransId="{A5CCAFB2-AE43-4D05-BD52-67E86A5B00A6}"/>
    <dgm:cxn modelId="{E77EC6A6-D133-4DF0-B119-EFD581B86B1B}" srcId="{EBD0D515-3EFC-4711-8A8D-2E9EB75FF989}" destId="{3BB02971-24A2-487B-9FFF-2A3D71076FC6}" srcOrd="1" destOrd="0" parTransId="{467C6672-ED33-43FE-929E-CF2F9C782846}" sibTransId="{34C837DB-6114-4D6E-92AD-AE12FDC5B297}"/>
    <dgm:cxn modelId="{52E44BBA-C534-44C4-948C-842284530658}" type="presOf" srcId="{34C837DB-6114-4D6E-92AD-AE12FDC5B297}" destId="{4CF88025-9EAD-41B7-9633-9C0E2518992F}" srcOrd="0" destOrd="0" presId="urn:microsoft.com/office/officeart/2005/8/layout/process2"/>
    <dgm:cxn modelId="{18F372D6-8507-4594-B5E6-B9E90A4CDE3E}" type="presOf" srcId="{8C37FCE5-4CC1-4201-B99F-50629ED9FC9A}" destId="{C12D1DDC-C5F7-4620-8EE8-1AD7DFBF28BF}" srcOrd="0" destOrd="4" presId="urn:microsoft.com/office/officeart/2005/8/layout/process2"/>
    <dgm:cxn modelId="{278A45E4-5AE4-4CF8-B79B-C68C8AA0B193}" srcId="{EBD0D515-3EFC-4711-8A8D-2E9EB75FF989}" destId="{E6EDF74F-B565-43A3-85C4-0CB7F9FFCA0E}" srcOrd="2" destOrd="0" parTransId="{309783E9-502A-4ECD-9577-00A2950E8A0E}" sibTransId="{DFC10442-B60D-4F15-8FFB-AA92E62A3F64}"/>
    <dgm:cxn modelId="{47AEB2F3-F545-4B75-BB89-EB0AFEA81738}" srcId="{E0572285-4CD3-402D-A3FA-D12E5B391930}" destId="{E12EEE60-9FAD-4240-B704-9110EFB55436}" srcOrd="1" destOrd="0" parTransId="{4D2C3B97-3D7A-49D4-A02C-2D3344D293B7}" sibTransId="{143C2335-A1A2-425D-9752-B7C930E7C1A2}"/>
    <dgm:cxn modelId="{F592F8F3-4386-4FF3-9601-884AA906B467}" type="presOf" srcId="{A5CCAFB2-AE43-4D05-BD52-67E86A5B00A6}" destId="{81BB415F-CB71-404C-8AAF-59F2A5A22299}" srcOrd="0" destOrd="0" presId="urn:microsoft.com/office/officeart/2005/8/layout/process2"/>
    <dgm:cxn modelId="{757B43F7-3458-4F9E-897A-DEA391B2B57C}" srcId="{E0572285-4CD3-402D-A3FA-D12E5B391930}" destId="{5F6CB68E-1F86-413A-80C1-96C64B6BEC9A}" srcOrd="0" destOrd="0" parTransId="{D355FC18-42A4-4F44-AD44-C3737AB56E1C}" sibTransId="{EBADBA0C-6341-4585-B390-09D28635175D}"/>
    <dgm:cxn modelId="{4B1332C9-3F23-478B-9D47-DF547CBBBF58}" type="presParOf" srcId="{71193D74-057F-4E19-9955-64693885740E}" destId="{842E6A12-D145-484B-90E5-2F721C43608C}" srcOrd="0" destOrd="0" presId="urn:microsoft.com/office/officeart/2005/8/layout/process2"/>
    <dgm:cxn modelId="{66EF4F81-2349-4C86-9AF4-B56201CE6D72}" type="presParOf" srcId="{71193D74-057F-4E19-9955-64693885740E}" destId="{81BB415F-CB71-404C-8AAF-59F2A5A22299}" srcOrd="1" destOrd="0" presId="urn:microsoft.com/office/officeart/2005/8/layout/process2"/>
    <dgm:cxn modelId="{A6993CC6-44EB-42E4-B212-5A83C628744C}" type="presParOf" srcId="{81BB415F-CB71-404C-8AAF-59F2A5A22299}" destId="{60FEDE2A-7E07-49FB-966C-1D8C8C0F2EF8}" srcOrd="0" destOrd="0" presId="urn:microsoft.com/office/officeart/2005/8/layout/process2"/>
    <dgm:cxn modelId="{C84CAB42-E589-4404-804C-1F69EB5D178A}" type="presParOf" srcId="{71193D74-057F-4E19-9955-64693885740E}" destId="{D43AEF82-9C6C-4AD6-89FE-CAF1F4A67663}" srcOrd="2" destOrd="0" presId="urn:microsoft.com/office/officeart/2005/8/layout/process2"/>
    <dgm:cxn modelId="{18321309-C8A5-48BF-A327-48C1F9368FD0}" type="presParOf" srcId="{71193D74-057F-4E19-9955-64693885740E}" destId="{4CF88025-9EAD-41B7-9633-9C0E2518992F}" srcOrd="3" destOrd="0" presId="urn:microsoft.com/office/officeart/2005/8/layout/process2"/>
    <dgm:cxn modelId="{0004AC6D-B731-47AE-A83A-F7921D5EEEE2}" type="presParOf" srcId="{4CF88025-9EAD-41B7-9633-9C0E2518992F}" destId="{BCC952CA-B0D0-4448-B813-DB31F650F05D}" srcOrd="0" destOrd="0" presId="urn:microsoft.com/office/officeart/2005/8/layout/process2"/>
    <dgm:cxn modelId="{5F5E2E1B-2D76-48AB-9876-86F06E81CC07}" type="presParOf" srcId="{71193D74-057F-4E19-9955-64693885740E}" destId="{68F94B7E-160B-4884-9A13-D473EEF064EE}" srcOrd="4" destOrd="0" presId="urn:microsoft.com/office/officeart/2005/8/layout/process2"/>
    <dgm:cxn modelId="{CFE4359B-EE36-4BCB-9A41-A6C6127FE28C}" type="presParOf" srcId="{71193D74-057F-4E19-9955-64693885740E}" destId="{66764266-38C7-4C23-B20C-5731173519BB}" srcOrd="5" destOrd="0" presId="urn:microsoft.com/office/officeart/2005/8/layout/process2"/>
    <dgm:cxn modelId="{BB32A485-8BBF-428F-BBEC-A884C774CB7E}" type="presParOf" srcId="{66764266-38C7-4C23-B20C-5731173519BB}" destId="{29A502C7-885C-4D81-9ED3-9BDBE3CC0CF2}" srcOrd="0" destOrd="0" presId="urn:microsoft.com/office/officeart/2005/8/layout/process2"/>
    <dgm:cxn modelId="{8F2E7447-1692-4926-B8E7-F65FD8319F6B}" type="presParOf" srcId="{71193D74-057F-4E19-9955-64693885740E}" destId="{C12D1DDC-C5F7-4620-8EE8-1AD7DFBF28BF}"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E6A12-D145-484B-90E5-2F721C43608C}">
      <dsp:nvSpPr>
        <dsp:cNvPr id="0" name=""/>
        <dsp:cNvSpPr/>
      </dsp:nvSpPr>
      <dsp:spPr>
        <a:xfrm>
          <a:off x="1669989" y="2812"/>
          <a:ext cx="3033835" cy="1046150"/>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Problem Statement:</a:t>
          </a:r>
          <a:br>
            <a:rPr lang="en-US" sz="1300" kern="1200" dirty="0"/>
          </a:br>
          <a:r>
            <a:rPr lang="en-US" sz="1300" kern="1200" dirty="0"/>
            <a:t>The clinic has gotten several complaints regarding wait times.</a:t>
          </a:r>
        </a:p>
      </dsp:txBody>
      <dsp:txXfrm>
        <a:off x="1700630" y="33453"/>
        <a:ext cx="2972553" cy="984868"/>
      </dsp:txXfrm>
    </dsp:sp>
    <dsp:sp modelId="{81BB415F-CB71-404C-8AAF-59F2A5A22299}">
      <dsp:nvSpPr>
        <dsp:cNvPr id="0" name=""/>
        <dsp:cNvSpPr/>
      </dsp:nvSpPr>
      <dsp:spPr>
        <a:xfrm rot="5400000">
          <a:off x="2990753" y="1075116"/>
          <a:ext cx="392306" cy="47076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045676" y="1114346"/>
        <a:ext cx="282461" cy="274614"/>
      </dsp:txXfrm>
    </dsp:sp>
    <dsp:sp modelId="{D43AEF82-9C6C-4AD6-89FE-CAF1F4A67663}">
      <dsp:nvSpPr>
        <dsp:cNvPr id="0" name=""/>
        <dsp:cNvSpPr/>
      </dsp:nvSpPr>
      <dsp:spPr>
        <a:xfrm>
          <a:off x="1669989" y="1572037"/>
          <a:ext cx="3033835" cy="1046150"/>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Task: Analysis, Hypothesis, Data story on our overall wait time </a:t>
          </a:r>
        </a:p>
      </dsp:txBody>
      <dsp:txXfrm>
        <a:off x="1700630" y="1602678"/>
        <a:ext cx="2972553" cy="984868"/>
      </dsp:txXfrm>
    </dsp:sp>
    <dsp:sp modelId="{4CF88025-9EAD-41B7-9633-9C0E2518992F}">
      <dsp:nvSpPr>
        <dsp:cNvPr id="0" name=""/>
        <dsp:cNvSpPr/>
      </dsp:nvSpPr>
      <dsp:spPr>
        <a:xfrm rot="5400000">
          <a:off x="2990753" y="2644341"/>
          <a:ext cx="392306" cy="47076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045676" y="2683571"/>
        <a:ext cx="282461" cy="274614"/>
      </dsp:txXfrm>
    </dsp:sp>
    <dsp:sp modelId="{68F94B7E-160B-4884-9A13-D473EEF064EE}">
      <dsp:nvSpPr>
        <dsp:cNvPr id="0" name=""/>
        <dsp:cNvSpPr/>
      </dsp:nvSpPr>
      <dsp:spPr>
        <a:xfrm>
          <a:off x="1669989" y="3141262"/>
          <a:ext cx="3033835" cy="1046150"/>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Questions from management </a:t>
          </a:r>
        </a:p>
      </dsp:txBody>
      <dsp:txXfrm>
        <a:off x="1700630" y="3171903"/>
        <a:ext cx="2972553" cy="984868"/>
      </dsp:txXfrm>
    </dsp:sp>
    <dsp:sp modelId="{66764266-38C7-4C23-B20C-5731173519BB}">
      <dsp:nvSpPr>
        <dsp:cNvPr id="0" name=""/>
        <dsp:cNvSpPr/>
      </dsp:nvSpPr>
      <dsp:spPr>
        <a:xfrm rot="5400000">
          <a:off x="2990753" y="4213566"/>
          <a:ext cx="392306" cy="47076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045676" y="4252796"/>
        <a:ext cx="282461" cy="274614"/>
      </dsp:txXfrm>
    </dsp:sp>
    <dsp:sp modelId="{C12D1DDC-C5F7-4620-8EE8-1AD7DFBF28BF}">
      <dsp:nvSpPr>
        <dsp:cNvPr id="0" name=""/>
        <dsp:cNvSpPr/>
      </dsp:nvSpPr>
      <dsp:spPr>
        <a:xfrm>
          <a:off x="1669989" y="4710487"/>
          <a:ext cx="3033835" cy="1046150"/>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Why are We getting these Complaints</a:t>
          </a:r>
        </a:p>
        <a:p>
          <a:pPr marL="57150" lvl="1" indent="-57150" algn="l" defTabSz="444500">
            <a:lnSpc>
              <a:spcPct val="90000"/>
            </a:lnSpc>
            <a:spcBef>
              <a:spcPct val="0"/>
            </a:spcBef>
            <a:spcAft>
              <a:spcPct val="15000"/>
            </a:spcAft>
            <a:buChar char="•"/>
          </a:pPr>
          <a:r>
            <a:rPr lang="en-US" sz="1000" kern="1200" dirty="0"/>
            <a:t>Do we have enough staffing ?</a:t>
          </a:r>
        </a:p>
        <a:p>
          <a:pPr marL="57150" lvl="1" indent="-57150" algn="l" defTabSz="444500">
            <a:lnSpc>
              <a:spcPct val="90000"/>
            </a:lnSpc>
            <a:spcBef>
              <a:spcPct val="0"/>
            </a:spcBef>
            <a:spcAft>
              <a:spcPct val="15000"/>
            </a:spcAft>
            <a:buChar char="•"/>
          </a:pPr>
          <a:r>
            <a:rPr lang="en-US" sz="1000" kern="1200" dirty="0"/>
            <a:t>Are these complaints legitimate?</a:t>
          </a:r>
        </a:p>
        <a:p>
          <a:pPr marL="57150" lvl="1" indent="-57150" algn="l" defTabSz="444500">
            <a:lnSpc>
              <a:spcPct val="90000"/>
            </a:lnSpc>
            <a:spcBef>
              <a:spcPct val="0"/>
            </a:spcBef>
            <a:spcAft>
              <a:spcPct val="15000"/>
            </a:spcAft>
            <a:buChar char="•"/>
          </a:pPr>
          <a:r>
            <a:rPr lang="en-US" sz="1000" kern="1200"/>
            <a:t>Are we too busy?</a:t>
          </a:r>
        </a:p>
        <a:p>
          <a:pPr marL="57150" lvl="1" indent="-57150" algn="l" defTabSz="444500">
            <a:lnSpc>
              <a:spcPct val="90000"/>
            </a:lnSpc>
            <a:spcBef>
              <a:spcPct val="0"/>
            </a:spcBef>
            <a:spcAft>
              <a:spcPct val="15000"/>
            </a:spcAft>
            <a:buChar char="•"/>
          </a:pPr>
          <a:r>
            <a:rPr lang="en-US" sz="1000" kern="1200" dirty="0"/>
            <a:t>Is it a certain type of patient?</a:t>
          </a:r>
        </a:p>
      </dsp:txBody>
      <dsp:txXfrm>
        <a:off x="1700630" y="4741128"/>
        <a:ext cx="2972553" cy="9848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Tuesday, February 27,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805711900"/>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Tuesday, February 27, 2024</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43837786"/>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Tuesday, February 27, 2024</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88713860"/>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Tuesday, February 27, 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29591084"/>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Tuesday, February 27, 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51298472"/>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Tuesday, February 27, 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41297567"/>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Tuesday, February 27, 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10267589"/>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Tuesday, February 27, 2024</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934037924"/>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Tuesday, February 27,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88034796"/>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Tuesday, February 27, 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90100842"/>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Tuesday, February 27, 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1332165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Tuesday, February 27, 2024</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039543681"/>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ransition spd="slow">
    <p:wipe/>
  </p:transition>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3C0F1E-FC0D-E785-D756-295A0D51DE8C}"/>
              </a:ext>
            </a:extLst>
          </p:cNvPr>
          <p:cNvSpPr>
            <a:spLocks noGrp="1"/>
          </p:cNvSpPr>
          <p:nvPr>
            <p:ph type="ctrTitle"/>
          </p:nvPr>
        </p:nvSpPr>
        <p:spPr>
          <a:xfrm>
            <a:off x="555695" y="2236551"/>
            <a:ext cx="3565524" cy="2384898"/>
          </a:xfrm>
        </p:spPr>
        <p:txBody>
          <a:bodyPr anchor="b">
            <a:normAutofit/>
          </a:bodyPr>
          <a:lstStyle/>
          <a:p>
            <a:r>
              <a:rPr lang="en-US" sz="4400"/>
              <a:t>Hospital Wait Time Analysis</a:t>
            </a:r>
            <a:br>
              <a:rPr lang="en-US" sz="4400"/>
            </a:br>
            <a:endParaRPr lang="en-US" sz="4400" dirty="0"/>
          </a:p>
        </p:txBody>
      </p:sp>
      <p:grpSp>
        <p:nvGrpSpPr>
          <p:cNvPr id="23" name="Group 22">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24" name="Picture 23">
            <a:extLst>
              <a:ext uri="{FF2B5EF4-FFF2-40B4-BE49-F238E27FC236}">
                <a16:creationId xmlns:a16="http://schemas.microsoft.com/office/drawing/2014/main" id="{E7E6EE6B-70F1-59E9-8636-ADAAFE6FB702}"/>
              </a:ext>
            </a:extLst>
          </p:cNvPr>
          <p:cNvPicPr>
            <a:picLocks noChangeAspect="1"/>
          </p:cNvPicPr>
          <p:nvPr/>
        </p:nvPicPr>
        <p:blipFill rotWithShape="1">
          <a:blip r:embed="rId2"/>
          <a:srcRect l="6072" r="12470"/>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127692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1202CF-3EBC-7AA5-D301-3FFAA08A103E}"/>
              </a:ext>
            </a:extLst>
          </p:cNvPr>
          <p:cNvSpPr>
            <a:spLocks noGrp="1"/>
          </p:cNvSpPr>
          <p:nvPr>
            <p:ph type="title"/>
          </p:nvPr>
        </p:nvSpPr>
        <p:spPr>
          <a:xfrm>
            <a:off x="550863" y="1520825"/>
            <a:ext cx="4535487" cy="3779838"/>
          </a:xfrm>
        </p:spPr>
        <p:txBody>
          <a:bodyPr anchor="ctr">
            <a:normAutofit/>
          </a:bodyPr>
          <a:lstStyle/>
          <a:p>
            <a:r>
              <a:rPr lang="en-US" sz="6400" dirty="0"/>
              <a:t>Hospital</a:t>
            </a:r>
            <a:br>
              <a:rPr lang="en-US" sz="6400" dirty="0"/>
            </a:br>
            <a:r>
              <a:rPr lang="en-US" sz="6400" dirty="0"/>
              <a:t>Analysis</a:t>
            </a:r>
          </a:p>
        </p:txBody>
      </p:sp>
      <p:grpSp>
        <p:nvGrpSpPr>
          <p:cNvPr id="48" name="Group 47">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44" name="Freeform: Shape 43">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44">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47" name="Oval 46">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Freeform: Shape 48">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51" name="Freeform: Shape 50">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53" name="Oval 52">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0" name="Content Placeholder 2">
            <a:extLst>
              <a:ext uri="{FF2B5EF4-FFF2-40B4-BE49-F238E27FC236}">
                <a16:creationId xmlns:a16="http://schemas.microsoft.com/office/drawing/2014/main" id="{1B7FADD4-BB36-4B97-2BF1-E0DE3CEB0690}"/>
              </a:ext>
            </a:extLst>
          </p:cNvPr>
          <p:cNvGraphicFramePr>
            <a:graphicFrameLocks noGrp="1"/>
          </p:cNvGraphicFramePr>
          <p:nvPr>
            <p:ph idx="1"/>
            <p:extLst>
              <p:ext uri="{D42A27DB-BD31-4B8C-83A1-F6EECF244321}">
                <p14:modId xmlns:p14="http://schemas.microsoft.com/office/powerpoint/2010/main" val="399004965"/>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115365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F51E9F-23BA-30C5-C226-73CB90B4A533}"/>
              </a:ext>
            </a:extLst>
          </p:cNvPr>
          <p:cNvSpPr>
            <a:spLocks noGrp="1"/>
          </p:cNvSpPr>
          <p:nvPr>
            <p:ph type="title"/>
          </p:nvPr>
        </p:nvSpPr>
        <p:spPr>
          <a:xfrm>
            <a:off x="550862" y="580363"/>
            <a:ext cx="5437188" cy="1997855"/>
          </a:xfrm>
        </p:spPr>
        <p:txBody>
          <a:bodyPr wrap="square" anchor="t">
            <a:normAutofit/>
          </a:bodyPr>
          <a:lstStyle/>
          <a:p>
            <a:r>
              <a:rPr lang="en-US" dirty="0"/>
              <a:t>Insight Development</a:t>
            </a:r>
          </a:p>
        </p:txBody>
      </p:sp>
      <p:sp>
        <p:nvSpPr>
          <p:cNvPr id="54" name="Freeform: Shape 53">
            <a:extLst>
              <a:ext uri="{FF2B5EF4-FFF2-40B4-BE49-F238E27FC236}">
                <a16:creationId xmlns:a16="http://schemas.microsoft.com/office/drawing/2014/main" id="{3D9C5E96-4B08-49CB-9B3B-C1AAEF478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27998" y="3265333"/>
            <a:ext cx="1039173" cy="1262947"/>
          </a:xfrm>
          <a:custGeom>
            <a:avLst/>
            <a:gdLst>
              <a:gd name="connsiteX0" fmla="*/ 42436 w 1039173"/>
              <a:gd name="connsiteY0" fmla="*/ 1098043 h 1262947"/>
              <a:gd name="connsiteX1" fmla="*/ 0 w 1039173"/>
              <a:gd name="connsiteY1" fmla="*/ 992947 h 1262947"/>
              <a:gd name="connsiteX2" fmla="*/ 10971 w 1039173"/>
              <a:gd name="connsiteY2" fmla="*/ 938533 h 1262947"/>
              <a:gd name="connsiteX3" fmla="*/ 15626 w 1039173"/>
              <a:gd name="connsiteY3" fmla="*/ 931034 h 1262947"/>
              <a:gd name="connsiteX4" fmla="*/ 540000 w 1039173"/>
              <a:gd name="connsiteY4" fmla="*/ 0 h 1262947"/>
              <a:gd name="connsiteX5" fmla="*/ 1039173 w 1039173"/>
              <a:gd name="connsiteY5" fmla="*/ 886289 h 1262947"/>
              <a:gd name="connsiteX6" fmla="*/ 676270 w 1039173"/>
              <a:gd name="connsiteY6" fmla="*/ 1249191 h 1262947"/>
              <a:gd name="connsiteX7" fmla="*/ 540000 w 1039173"/>
              <a:gd name="connsiteY7" fmla="*/ 1262947 h 1262947"/>
              <a:gd name="connsiteX8" fmla="*/ 42436 w 1039173"/>
              <a:gd name="connsiteY8" fmla="*/ 109804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9173" h="1262947">
                <a:moveTo>
                  <a:pt x="42436" y="1098043"/>
                </a:moveTo>
                <a:cubicBezTo>
                  <a:pt x="15110" y="1065741"/>
                  <a:pt x="0" y="1030226"/>
                  <a:pt x="0" y="992947"/>
                </a:cubicBezTo>
                <a:cubicBezTo>
                  <a:pt x="0" y="974307"/>
                  <a:pt x="3778" y="956109"/>
                  <a:pt x="10971" y="938533"/>
                </a:cubicBezTo>
                <a:lnTo>
                  <a:pt x="15626" y="931034"/>
                </a:lnTo>
                <a:lnTo>
                  <a:pt x="540000" y="0"/>
                </a:lnTo>
                <a:lnTo>
                  <a:pt x="1039173" y="886289"/>
                </a:lnTo>
                <a:lnTo>
                  <a:pt x="676270" y="1249191"/>
                </a:lnTo>
                <a:lnTo>
                  <a:pt x="540000" y="1262947"/>
                </a:lnTo>
                <a:cubicBezTo>
                  <a:pt x="316324" y="1262947"/>
                  <a:pt x="124412" y="1194950"/>
                  <a:pt x="42436" y="1098043"/>
                </a:cubicBez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Freeform: Shape 54">
            <a:extLst>
              <a:ext uri="{FF2B5EF4-FFF2-40B4-BE49-F238E27FC236}">
                <a16:creationId xmlns:a16="http://schemas.microsoft.com/office/drawing/2014/main" id="{34BC7717-08D0-4F8E-ABDE-EB0EA3FE9D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2547" y="3121852"/>
            <a:ext cx="540000" cy="1037582"/>
          </a:xfrm>
          <a:custGeom>
            <a:avLst/>
            <a:gdLst>
              <a:gd name="connsiteX0" fmla="*/ 375096 w 540000"/>
              <a:gd name="connsiteY0" fmla="*/ 995146 h 1037582"/>
              <a:gd name="connsiteX1" fmla="*/ 270000 w 540000"/>
              <a:gd name="connsiteY1" fmla="*/ 1037582 h 1037582"/>
              <a:gd name="connsiteX2" fmla="*/ 0 w 540000"/>
              <a:gd name="connsiteY2" fmla="*/ 497582 h 1037582"/>
              <a:gd name="connsiteX3" fmla="*/ 164904 w 540000"/>
              <a:gd name="connsiteY3" fmla="*/ 18 h 1037582"/>
              <a:gd name="connsiteX4" fmla="*/ 164933 w 540000"/>
              <a:gd name="connsiteY4" fmla="*/ 0 h 1037582"/>
              <a:gd name="connsiteX5" fmla="*/ 526244 w 540000"/>
              <a:gd name="connsiteY5" fmla="*/ 361311 h 1037582"/>
              <a:gd name="connsiteX6" fmla="*/ 540000 w 540000"/>
              <a:gd name="connsiteY6" fmla="*/ 497582 h 1037582"/>
              <a:gd name="connsiteX7" fmla="*/ 375096 w 540000"/>
              <a:gd name="connsiteY7" fmla="*/ 995146 h 1037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1037582">
                <a:moveTo>
                  <a:pt x="375096" y="995146"/>
                </a:moveTo>
                <a:cubicBezTo>
                  <a:pt x="342794" y="1022472"/>
                  <a:pt x="307279" y="1037582"/>
                  <a:pt x="270000" y="1037582"/>
                </a:cubicBezTo>
                <a:cubicBezTo>
                  <a:pt x="120883" y="1037582"/>
                  <a:pt x="0" y="795816"/>
                  <a:pt x="0" y="497582"/>
                </a:cubicBezTo>
                <a:cubicBezTo>
                  <a:pt x="0" y="273907"/>
                  <a:pt x="67997" y="81994"/>
                  <a:pt x="164904" y="18"/>
                </a:cubicBezTo>
                <a:lnTo>
                  <a:pt x="164933" y="0"/>
                </a:lnTo>
                <a:lnTo>
                  <a:pt x="526244" y="361311"/>
                </a:lnTo>
                <a:lnTo>
                  <a:pt x="540000" y="497582"/>
                </a:lnTo>
                <a:cubicBezTo>
                  <a:pt x="540000" y="721257"/>
                  <a:pt x="472003" y="913170"/>
                  <a:pt x="375096" y="9951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63872C46-B8EE-4180-9880-92D409734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151" y="329564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7A0E4EDF-8C5D-4DBA-A24A-4F3531B437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2971" y="5291402"/>
            <a:ext cx="1972470" cy="1566598"/>
          </a:xfrm>
          <a:custGeom>
            <a:avLst/>
            <a:gdLst>
              <a:gd name="connsiteX0" fmla="*/ 986235 w 1972470"/>
              <a:gd name="connsiteY0" fmla="*/ 0 h 1566598"/>
              <a:gd name="connsiteX1" fmla="*/ 1972470 w 1972470"/>
              <a:gd name="connsiteY1" fmla="*/ 986235 h 1566598"/>
              <a:gd name="connsiteX2" fmla="*/ 1804037 w 1972470"/>
              <a:gd name="connsiteY2" fmla="*/ 1537649 h 1566598"/>
              <a:gd name="connsiteX3" fmla="*/ 1780151 w 1972470"/>
              <a:gd name="connsiteY3" fmla="*/ 1566598 h 1566598"/>
              <a:gd name="connsiteX4" fmla="*/ 192319 w 1972470"/>
              <a:gd name="connsiteY4" fmla="*/ 1566598 h 1566598"/>
              <a:gd name="connsiteX5" fmla="*/ 168434 w 1972470"/>
              <a:gd name="connsiteY5" fmla="*/ 1537649 h 1566598"/>
              <a:gd name="connsiteX6" fmla="*/ 0 w 1972470"/>
              <a:gd name="connsiteY6" fmla="*/ 986235 h 1566598"/>
              <a:gd name="connsiteX7" fmla="*/ 986235 w 1972470"/>
              <a:gd name="connsiteY7" fmla="*/ 0 h 1566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2470" h="1566598">
                <a:moveTo>
                  <a:pt x="986235" y="0"/>
                </a:moveTo>
                <a:cubicBezTo>
                  <a:pt x="1530918" y="0"/>
                  <a:pt x="1972470" y="441552"/>
                  <a:pt x="1972470" y="986235"/>
                </a:cubicBezTo>
                <a:cubicBezTo>
                  <a:pt x="1972470" y="1190491"/>
                  <a:pt x="1910377" y="1380245"/>
                  <a:pt x="1804037" y="1537649"/>
                </a:cubicBezTo>
                <a:lnTo>
                  <a:pt x="1780151" y="1566598"/>
                </a:lnTo>
                <a:lnTo>
                  <a:pt x="192319" y="1566598"/>
                </a:lnTo>
                <a:lnTo>
                  <a:pt x="168434" y="1537649"/>
                </a:lnTo>
                <a:cubicBezTo>
                  <a:pt x="62094" y="1380245"/>
                  <a:pt x="0" y="1190491"/>
                  <a:pt x="0" y="986235"/>
                </a:cubicBezTo>
                <a:cubicBezTo>
                  <a:pt x="0" y="441552"/>
                  <a:pt x="441552" y="0"/>
                  <a:pt x="986235"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1651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6" name="Content Placeholder 2">
            <a:extLst>
              <a:ext uri="{FF2B5EF4-FFF2-40B4-BE49-F238E27FC236}">
                <a16:creationId xmlns:a16="http://schemas.microsoft.com/office/drawing/2014/main" id="{0E3ACB19-1766-4E82-58B5-8BEE396F5898}"/>
              </a:ext>
            </a:extLst>
          </p:cNvPr>
          <p:cNvSpPr>
            <a:spLocks noGrp="1"/>
          </p:cNvSpPr>
          <p:nvPr>
            <p:ph idx="1"/>
          </p:nvPr>
        </p:nvSpPr>
        <p:spPr>
          <a:xfrm>
            <a:off x="7140576" y="688299"/>
            <a:ext cx="4500562" cy="3779837"/>
          </a:xfrm>
        </p:spPr>
        <p:txBody>
          <a:bodyPr anchor="t">
            <a:noAutofit/>
          </a:bodyPr>
          <a:lstStyle/>
          <a:p>
            <a:pPr marL="0" indent="0">
              <a:lnSpc>
                <a:spcPct val="100000"/>
              </a:lnSpc>
              <a:buNone/>
            </a:pPr>
            <a:r>
              <a:rPr lang="en-US" sz="1800" dirty="0">
                <a:solidFill>
                  <a:schemeClr val="tx1"/>
                </a:solidFill>
              </a:rPr>
              <a:t>Developing the insight </a:t>
            </a:r>
          </a:p>
          <a:p>
            <a:pPr marL="0" indent="0">
              <a:lnSpc>
                <a:spcPct val="100000"/>
              </a:lnSpc>
              <a:buNone/>
            </a:pPr>
            <a:r>
              <a:rPr lang="en-US" sz="1800" dirty="0">
                <a:solidFill>
                  <a:schemeClr val="tx1"/>
                </a:solidFill>
              </a:rPr>
              <a:t>1. What are the business goals</a:t>
            </a:r>
          </a:p>
          <a:p>
            <a:pPr lvl="1">
              <a:lnSpc>
                <a:spcPct val="100000"/>
              </a:lnSpc>
            </a:pPr>
            <a:r>
              <a:rPr lang="en-US" sz="1800" dirty="0">
                <a:solidFill>
                  <a:schemeClr val="tx1"/>
                </a:solidFill>
              </a:rPr>
              <a:t>Make money/ Limit long wait times</a:t>
            </a:r>
          </a:p>
          <a:p>
            <a:pPr marL="0" indent="0">
              <a:lnSpc>
                <a:spcPct val="100000"/>
              </a:lnSpc>
              <a:buNone/>
            </a:pPr>
            <a:r>
              <a:rPr lang="en-US" sz="1800" dirty="0">
                <a:solidFill>
                  <a:schemeClr val="tx1"/>
                </a:solidFill>
              </a:rPr>
              <a:t>2. What is our metric of success or failure</a:t>
            </a:r>
          </a:p>
          <a:p>
            <a:pPr lvl="1">
              <a:lnSpc>
                <a:spcPct val="100000"/>
              </a:lnSpc>
            </a:pPr>
            <a:r>
              <a:rPr lang="en-US" sz="1800" dirty="0">
                <a:solidFill>
                  <a:schemeClr val="tx1"/>
                </a:solidFill>
              </a:rPr>
              <a:t>Wait times</a:t>
            </a:r>
          </a:p>
          <a:p>
            <a:pPr marL="0" indent="0">
              <a:lnSpc>
                <a:spcPct val="100000"/>
              </a:lnSpc>
              <a:buNone/>
            </a:pPr>
            <a:r>
              <a:rPr lang="en-US" sz="1800" dirty="0">
                <a:solidFill>
                  <a:schemeClr val="tx1"/>
                </a:solidFill>
              </a:rPr>
              <a:t>3. What are the trends</a:t>
            </a:r>
          </a:p>
          <a:p>
            <a:pPr lvl="1">
              <a:lnSpc>
                <a:spcPct val="100000"/>
              </a:lnSpc>
            </a:pPr>
            <a:r>
              <a:rPr lang="en-US" sz="1800" dirty="0">
                <a:solidFill>
                  <a:schemeClr val="tx1"/>
                </a:solidFill>
              </a:rPr>
              <a:t>Times of day when wait times increase</a:t>
            </a:r>
          </a:p>
          <a:p>
            <a:pPr lvl="1">
              <a:lnSpc>
                <a:spcPct val="100000"/>
              </a:lnSpc>
            </a:pPr>
            <a:r>
              <a:rPr lang="en-US" sz="1800" dirty="0">
                <a:solidFill>
                  <a:schemeClr val="tx1"/>
                </a:solidFill>
              </a:rPr>
              <a:t>Days of week when wait times increase</a:t>
            </a:r>
          </a:p>
          <a:p>
            <a:pPr marL="0" indent="0">
              <a:lnSpc>
                <a:spcPct val="100000"/>
              </a:lnSpc>
              <a:buNone/>
            </a:pPr>
            <a:r>
              <a:rPr lang="en-US" sz="1800" dirty="0">
                <a:solidFill>
                  <a:schemeClr val="tx1"/>
                </a:solidFill>
              </a:rPr>
              <a:t>4. How can we fix the trend ?</a:t>
            </a:r>
          </a:p>
          <a:p>
            <a:pPr lvl="1">
              <a:lnSpc>
                <a:spcPct val="100000"/>
              </a:lnSpc>
            </a:pPr>
            <a:r>
              <a:rPr lang="en-US" sz="1800" dirty="0">
                <a:solidFill>
                  <a:schemeClr val="tx1"/>
                </a:solidFill>
              </a:rPr>
              <a:t>Staffing?</a:t>
            </a:r>
          </a:p>
        </p:txBody>
      </p:sp>
    </p:spTree>
    <p:extLst>
      <p:ext uri="{BB962C8B-B14F-4D97-AF65-F5344CB8AC3E}">
        <p14:creationId xmlns:p14="http://schemas.microsoft.com/office/powerpoint/2010/main" val="126804379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E8194D-277F-9954-91F7-CE2195103C1C}"/>
              </a:ext>
            </a:extLst>
          </p:cNvPr>
          <p:cNvSpPr>
            <a:spLocks noGrp="1"/>
          </p:cNvSpPr>
          <p:nvPr>
            <p:ph type="title"/>
          </p:nvPr>
        </p:nvSpPr>
        <p:spPr>
          <a:xfrm>
            <a:off x="550862" y="1435100"/>
            <a:ext cx="5437188" cy="1997855"/>
          </a:xfrm>
        </p:spPr>
        <p:txBody>
          <a:bodyPr wrap="square" anchor="t">
            <a:normAutofit/>
          </a:bodyPr>
          <a:lstStyle/>
          <a:p>
            <a:r>
              <a:rPr lang="en-US" dirty="0"/>
              <a:t>Tools For Analysis </a:t>
            </a:r>
          </a:p>
        </p:txBody>
      </p:sp>
      <p:sp>
        <p:nvSpPr>
          <p:cNvPr id="10" name="Oval 9">
            <a:extLst>
              <a:ext uri="{FF2B5EF4-FFF2-40B4-BE49-F238E27FC236}">
                <a16:creationId xmlns:a16="http://schemas.microsoft.com/office/drawing/2014/main" id="{E4EDB960-BE37-4838-AAB6-6E22DA644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0225" y="60655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id="{B51DF3C5-5417-4176-95C7-990706A4CD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0862" y="3624151"/>
            <a:ext cx="2525894" cy="2684574"/>
            <a:chOff x="2046943" y="3949349"/>
            <a:chExt cx="2525894" cy="2684574"/>
          </a:xfrm>
        </p:grpSpPr>
        <p:sp>
          <p:nvSpPr>
            <p:cNvPr id="13" name="Freeform: Shape 12">
              <a:extLst>
                <a:ext uri="{FF2B5EF4-FFF2-40B4-BE49-F238E27FC236}">
                  <a16:creationId xmlns:a16="http://schemas.microsoft.com/office/drawing/2014/main" id="{0195573F-E56B-4722-AE62-512B28339B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229890" y="3766402"/>
              <a:ext cx="2160000" cy="252589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508000" dist="203200" dir="2700000">
                <a:schemeClr val="accent1">
                  <a:lumMod val="60000"/>
                  <a:lumOff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Oval 13">
              <a:extLst>
                <a:ext uri="{FF2B5EF4-FFF2-40B4-BE49-F238E27FC236}">
                  <a16:creationId xmlns:a16="http://schemas.microsoft.com/office/drawing/2014/main" id="{0E5BADC4-6F44-4F83-ABB7-22E8C45170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250249" y="4462667"/>
              <a:ext cx="1080000" cy="2171256"/>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Content Placeholder 2">
            <a:extLst>
              <a:ext uri="{FF2B5EF4-FFF2-40B4-BE49-F238E27FC236}">
                <a16:creationId xmlns:a16="http://schemas.microsoft.com/office/drawing/2014/main" id="{6C3B6620-3A28-25EA-C918-E2A2B943D0DF}"/>
              </a:ext>
            </a:extLst>
          </p:cNvPr>
          <p:cNvSpPr>
            <a:spLocks noGrp="1"/>
          </p:cNvSpPr>
          <p:nvPr>
            <p:ph idx="1"/>
          </p:nvPr>
        </p:nvSpPr>
        <p:spPr>
          <a:xfrm>
            <a:off x="6896392" y="1435100"/>
            <a:ext cx="3984224" cy="4570641"/>
          </a:xfrm>
        </p:spPr>
        <p:txBody>
          <a:bodyPr anchor="t">
            <a:normAutofit/>
          </a:bodyPr>
          <a:lstStyle/>
          <a:p>
            <a:pPr marL="0" indent="0">
              <a:buNone/>
            </a:pPr>
            <a:r>
              <a:rPr lang="en-US" sz="1600" dirty="0">
                <a:solidFill>
                  <a:schemeClr val="tx1"/>
                </a:solidFill>
              </a:rPr>
              <a:t>         </a:t>
            </a:r>
            <a:r>
              <a:rPr lang="en-US" sz="1600" u="sng" dirty="0">
                <a:solidFill>
                  <a:schemeClr val="tx1"/>
                </a:solidFill>
              </a:rPr>
              <a:t>1. Excel </a:t>
            </a:r>
          </a:p>
          <a:p>
            <a:pPr lvl="1"/>
            <a:r>
              <a:rPr lang="en-US" dirty="0">
                <a:solidFill>
                  <a:schemeClr val="tx1"/>
                </a:solidFill>
              </a:rPr>
              <a:t>Pivot Tables</a:t>
            </a:r>
          </a:p>
          <a:p>
            <a:pPr lvl="1"/>
            <a:r>
              <a:rPr lang="en-US" dirty="0">
                <a:solidFill>
                  <a:schemeClr val="tx1"/>
                </a:solidFill>
              </a:rPr>
              <a:t>IF Conditions</a:t>
            </a:r>
          </a:p>
          <a:p>
            <a:pPr lvl="1"/>
            <a:r>
              <a:rPr lang="en-US" dirty="0">
                <a:solidFill>
                  <a:schemeClr val="tx1"/>
                </a:solidFill>
              </a:rPr>
              <a:t>Conditional Formatting</a:t>
            </a:r>
          </a:p>
          <a:p>
            <a:pPr lvl="1"/>
            <a:r>
              <a:rPr lang="en-US" dirty="0">
                <a:solidFill>
                  <a:schemeClr val="tx1"/>
                </a:solidFill>
              </a:rPr>
              <a:t>New Dimensions</a:t>
            </a:r>
          </a:p>
          <a:p>
            <a:pPr lvl="1"/>
            <a:r>
              <a:rPr lang="en-US" dirty="0">
                <a:solidFill>
                  <a:schemeClr val="tx1"/>
                </a:solidFill>
              </a:rPr>
              <a:t>Functions: Text, DAYOFWEEK</a:t>
            </a:r>
          </a:p>
          <a:p>
            <a:pPr marL="457200" lvl="1" indent="0">
              <a:buNone/>
            </a:pPr>
            <a:endParaRPr lang="en-US" dirty="0">
              <a:solidFill>
                <a:schemeClr val="tx1"/>
              </a:solidFill>
            </a:endParaRPr>
          </a:p>
          <a:p>
            <a:pPr marL="457200" lvl="1" indent="0">
              <a:buNone/>
            </a:pPr>
            <a:r>
              <a:rPr lang="en-US" u="sng" dirty="0">
                <a:solidFill>
                  <a:schemeClr val="tx1"/>
                </a:solidFill>
              </a:rPr>
              <a:t>2. Data Story (Beginning, Middle, End)</a:t>
            </a:r>
          </a:p>
          <a:p>
            <a:pPr lvl="1"/>
            <a:r>
              <a:rPr lang="en-US" dirty="0">
                <a:solidFill>
                  <a:schemeClr val="tx1"/>
                </a:solidFill>
              </a:rPr>
              <a:t>Power Point </a:t>
            </a:r>
          </a:p>
          <a:p>
            <a:pPr lvl="1"/>
            <a:r>
              <a:rPr lang="en-US" dirty="0">
                <a:solidFill>
                  <a:schemeClr val="tx1"/>
                </a:solidFill>
              </a:rPr>
              <a:t>Tableau</a:t>
            </a:r>
          </a:p>
        </p:txBody>
      </p:sp>
    </p:spTree>
    <p:extLst>
      <p:ext uri="{BB962C8B-B14F-4D97-AF65-F5344CB8AC3E}">
        <p14:creationId xmlns:p14="http://schemas.microsoft.com/office/powerpoint/2010/main" val="299461332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94A69A-12CB-C54B-CF96-A6AC804CBA31}"/>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pPr>
              <a:lnSpc>
                <a:spcPct val="90000"/>
              </a:lnSpc>
            </a:pPr>
            <a:r>
              <a:rPr lang="en-US" b="1" i="1" dirty="0">
                <a:effectLst>
                  <a:outerShdw blurRad="38100" dist="38100" dir="2700000" algn="tl">
                    <a:srgbClr val="000000">
                      <a:alpha val="43137"/>
                    </a:srgbClr>
                  </a:outerShdw>
                </a:effectLst>
                <a:highlight>
                  <a:srgbClr val="000000"/>
                </a:highlight>
              </a:rPr>
              <a:t>Who is Waiting the Longest</a:t>
            </a:r>
            <a:r>
              <a:rPr lang="en-US" dirty="0">
                <a:effectLst>
                  <a:outerShdw blurRad="38100" dist="38100" dir="2700000" algn="tl">
                    <a:srgbClr val="000000">
                      <a:alpha val="43137"/>
                    </a:srgbClr>
                  </a:outerShdw>
                </a:effectLst>
                <a:highlight>
                  <a:srgbClr val="000000"/>
                </a:highlight>
              </a:rPr>
              <a:t>	</a:t>
            </a:r>
          </a:p>
        </p:txBody>
      </p:sp>
      <p:grpSp>
        <p:nvGrpSpPr>
          <p:cNvPr id="20" name="Group 19">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21"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5" name="Oval 24">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TextBox 5">
            <a:extLst>
              <a:ext uri="{FF2B5EF4-FFF2-40B4-BE49-F238E27FC236}">
                <a16:creationId xmlns:a16="http://schemas.microsoft.com/office/drawing/2014/main" id="{3F16A775-7EB1-ED4C-4F15-BCC191184034}"/>
              </a:ext>
            </a:extLst>
          </p:cNvPr>
          <p:cNvSpPr txBox="1"/>
          <p:nvPr/>
        </p:nvSpPr>
        <p:spPr>
          <a:xfrm>
            <a:off x="550863" y="3355714"/>
            <a:ext cx="3565525" cy="4051561"/>
          </a:xfrm>
          <a:prstGeom prst="rect">
            <a:avLst/>
          </a:prstGeom>
        </p:spPr>
        <p:txBody>
          <a:bodyPr vert="horz" wrap="square" lIns="0" tIns="0" rIns="0" bIns="0" rtlCol="0" anchor="t">
            <a:normAutofit/>
          </a:bodyPr>
          <a:lstStyle/>
          <a:p>
            <a:pPr>
              <a:spcAft>
                <a:spcPts val="800"/>
              </a:spcAft>
            </a:pPr>
            <a:r>
              <a:rPr lang="en-US" sz="1500" u="sng" dirty="0"/>
              <a:t>Financial Class</a:t>
            </a:r>
          </a:p>
          <a:p>
            <a:pPr>
              <a:spcAft>
                <a:spcPts val="800"/>
              </a:spcAft>
            </a:pPr>
            <a:r>
              <a:rPr lang="en-US" sz="1500" b="0" i="0" dirty="0">
                <a:effectLst/>
              </a:rPr>
              <a:t>Based on the analysis, it appears that financial class does not significantly impact wait times, with Medicare patients experiencing the longest wait times. However, due to the limited number of patients in the analysis, it is difficult to conclusively determine if financial class is a major contributing factor to wait times. Further data and analysis may be needed to draw more definitive conclusions.</a:t>
            </a:r>
            <a:endParaRPr lang="en-US" sz="1500" dirty="0"/>
          </a:p>
        </p:txBody>
      </p:sp>
      <p:graphicFrame>
        <p:nvGraphicFramePr>
          <p:cNvPr id="8" name="Content Placeholder 4">
            <a:extLst>
              <a:ext uri="{FF2B5EF4-FFF2-40B4-BE49-F238E27FC236}">
                <a16:creationId xmlns:a16="http://schemas.microsoft.com/office/drawing/2014/main" id="{0F51F99C-F9E0-E774-664F-D95121383BA7}"/>
              </a:ext>
            </a:extLst>
          </p:cNvPr>
          <p:cNvGraphicFramePr>
            <a:graphicFrameLocks noGrp="1"/>
          </p:cNvGraphicFramePr>
          <p:nvPr>
            <p:ph idx="1"/>
            <p:extLst>
              <p:ext uri="{D42A27DB-BD31-4B8C-83A1-F6EECF244321}">
                <p14:modId xmlns:p14="http://schemas.microsoft.com/office/powerpoint/2010/main" val="2027963788"/>
              </p:ext>
            </p:extLst>
          </p:nvPr>
        </p:nvGraphicFramePr>
        <p:xfrm>
          <a:off x="4550900" y="549275"/>
          <a:ext cx="7090237" cy="57594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322234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D645D8-F9AB-02EC-F7A1-E06CA270904F}"/>
              </a:ext>
            </a:extLst>
          </p:cNvPr>
          <p:cNvSpPr>
            <a:spLocks noGrp="1"/>
          </p:cNvSpPr>
          <p:nvPr>
            <p:ph type="title"/>
          </p:nvPr>
        </p:nvSpPr>
        <p:spPr>
          <a:xfrm>
            <a:off x="550862" y="580363"/>
            <a:ext cx="5437188" cy="1997855"/>
          </a:xfrm>
        </p:spPr>
        <p:txBody>
          <a:bodyPr wrap="square" anchor="t">
            <a:normAutofit fontScale="90000"/>
          </a:bodyPr>
          <a:lstStyle/>
          <a:p>
            <a:r>
              <a:rPr lang="en-US" dirty="0"/>
              <a:t>What Days of Week are Affected</a:t>
            </a:r>
            <a:br>
              <a:rPr lang="en-US" dirty="0"/>
            </a:br>
            <a:endParaRPr lang="en-US" dirty="0"/>
          </a:p>
        </p:txBody>
      </p:sp>
      <p:sp>
        <p:nvSpPr>
          <p:cNvPr id="10" name="Freeform: Shape 9">
            <a:extLst>
              <a:ext uri="{FF2B5EF4-FFF2-40B4-BE49-F238E27FC236}">
                <a16:creationId xmlns:a16="http://schemas.microsoft.com/office/drawing/2014/main" id="{3D9C5E96-4B08-49CB-9B3B-C1AAEF478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27998" y="3265333"/>
            <a:ext cx="1039173" cy="1262947"/>
          </a:xfrm>
          <a:custGeom>
            <a:avLst/>
            <a:gdLst>
              <a:gd name="connsiteX0" fmla="*/ 42436 w 1039173"/>
              <a:gd name="connsiteY0" fmla="*/ 1098043 h 1262947"/>
              <a:gd name="connsiteX1" fmla="*/ 0 w 1039173"/>
              <a:gd name="connsiteY1" fmla="*/ 992947 h 1262947"/>
              <a:gd name="connsiteX2" fmla="*/ 10971 w 1039173"/>
              <a:gd name="connsiteY2" fmla="*/ 938533 h 1262947"/>
              <a:gd name="connsiteX3" fmla="*/ 15626 w 1039173"/>
              <a:gd name="connsiteY3" fmla="*/ 931034 h 1262947"/>
              <a:gd name="connsiteX4" fmla="*/ 540000 w 1039173"/>
              <a:gd name="connsiteY4" fmla="*/ 0 h 1262947"/>
              <a:gd name="connsiteX5" fmla="*/ 1039173 w 1039173"/>
              <a:gd name="connsiteY5" fmla="*/ 886289 h 1262947"/>
              <a:gd name="connsiteX6" fmla="*/ 676270 w 1039173"/>
              <a:gd name="connsiteY6" fmla="*/ 1249191 h 1262947"/>
              <a:gd name="connsiteX7" fmla="*/ 540000 w 1039173"/>
              <a:gd name="connsiteY7" fmla="*/ 1262947 h 1262947"/>
              <a:gd name="connsiteX8" fmla="*/ 42436 w 1039173"/>
              <a:gd name="connsiteY8" fmla="*/ 109804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9173" h="1262947">
                <a:moveTo>
                  <a:pt x="42436" y="1098043"/>
                </a:moveTo>
                <a:cubicBezTo>
                  <a:pt x="15110" y="1065741"/>
                  <a:pt x="0" y="1030226"/>
                  <a:pt x="0" y="992947"/>
                </a:cubicBezTo>
                <a:cubicBezTo>
                  <a:pt x="0" y="974307"/>
                  <a:pt x="3778" y="956109"/>
                  <a:pt x="10971" y="938533"/>
                </a:cubicBezTo>
                <a:lnTo>
                  <a:pt x="15626" y="931034"/>
                </a:lnTo>
                <a:lnTo>
                  <a:pt x="540000" y="0"/>
                </a:lnTo>
                <a:lnTo>
                  <a:pt x="1039173" y="886289"/>
                </a:lnTo>
                <a:lnTo>
                  <a:pt x="676270" y="1249191"/>
                </a:lnTo>
                <a:lnTo>
                  <a:pt x="540000" y="1262947"/>
                </a:lnTo>
                <a:cubicBezTo>
                  <a:pt x="316324" y="1262947"/>
                  <a:pt x="124412" y="1194950"/>
                  <a:pt x="42436" y="1098043"/>
                </a:cubicBez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eform: Shape 11">
            <a:extLst>
              <a:ext uri="{FF2B5EF4-FFF2-40B4-BE49-F238E27FC236}">
                <a16:creationId xmlns:a16="http://schemas.microsoft.com/office/drawing/2014/main" id="{34BC7717-08D0-4F8E-ABDE-EB0EA3FE9D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2547" y="3121852"/>
            <a:ext cx="540000" cy="1037582"/>
          </a:xfrm>
          <a:custGeom>
            <a:avLst/>
            <a:gdLst>
              <a:gd name="connsiteX0" fmla="*/ 375096 w 540000"/>
              <a:gd name="connsiteY0" fmla="*/ 995146 h 1037582"/>
              <a:gd name="connsiteX1" fmla="*/ 270000 w 540000"/>
              <a:gd name="connsiteY1" fmla="*/ 1037582 h 1037582"/>
              <a:gd name="connsiteX2" fmla="*/ 0 w 540000"/>
              <a:gd name="connsiteY2" fmla="*/ 497582 h 1037582"/>
              <a:gd name="connsiteX3" fmla="*/ 164904 w 540000"/>
              <a:gd name="connsiteY3" fmla="*/ 18 h 1037582"/>
              <a:gd name="connsiteX4" fmla="*/ 164933 w 540000"/>
              <a:gd name="connsiteY4" fmla="*/ 0 h 1037582"/>
              <a:gd name="connsiteX5" fmla="*/ 526244 w 540000"/>
              <a:gd name="connsiteY5" fmla="*/ 361311 h 1037582"/>
              <a:gd name="connsiteX6" fmla="*/ 540000 w 540000"/>
              <a:gd name="connsiteY6" fmla="*/ 497582 h 1037582"/>
              <a:gd name="connsiteX7" fmla="*/ 375096 w 540000"/>
              <a:gd name="connsiteY7" fmla="*/ 995146 h 1037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1037582">
                <a:moveTo>
                  <a:pt x="375096" y="995146"/>
                </a:moveTo>
                <a:cubicBezTo>
                  <a:pt x="342794" y="1022472"/>
                  <a:pt x="307279" y="1037582"/>
                  <a:pt x="270000" y="1037582"/>
                </a:cubicBezTo>
                <a:cubicBezTo>
                  <a:pt x="120883" y="1037582"/>
                  <a:pt x="0" y="795816"/>
                  <a:pt x="0" y="497582"/>
                </a:cubicBezTo>
                <a:cubicBezTo>
                  <a:pt x="0" y="273907"/>
                  <a:pt x="67997" y="81994"/>
                  <a:pt x="164904" y="18"/>
                </a:cubicBezTo>
                <a:lnTo>
                  <a:pt x="164933" y="0"/>
                </a:lnTo>
                <a:lnTo>
                  <a:pt x="526244" y="361311"/>
                </a:lnTo>
                <a:lnTo>
                  <a:pt x="540000" y="497582"/>
                </a:lnTo>
                <a:cubicBezTo>
                  <a:pt x="540000" y="721257"/>
                  <a:pt x="472003" y="913170"/>
                  <a:pt x="375096" y="9951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63872C46-B8EE-4180-9880-92D409734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151" y="329564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7A0E4EDF-8C5D-4DBA-A24A-4F3531B437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2971" y="5291402"/>
            <a:ext cx="1972470" cy="1566598"/>
          </a:xfrm>
          <a:custGeom>
            <a:avLst/>
            <a:gdLst>
              <a:gd name="connsiteX0" fmla="*/ 986235 w 1972470"/>
              <a:gd name="connsiteY0" fmla="*/ 0 h 1566598"/>
              <a:gd name="connsiteX1" fmla="*/ 1972470 w 1972470"/>
              <a:gd name="connsiteY1" fmla="*/ 986235 h 1566598"/>
              <a:gd name="connsiteX2" fmla="*/ 1804037 w 1972470"/>
              <a:gd name="connsiteY2" fmla="*/ 1537649 h 1566598"/>
              <a:gd name="connsiteX3" fmla="*/ 1780151 w 1972470"/>
              <a:gd name="connsiteY3" fmla="*/ 1566598 h 1566598"/>
              <a:gd name="connsiteX4" fmla="*/ 192319 w 1972470"/>
              <a:gd name="connsiteY4" fmla="*/ 1566598 h 1566598"/>
              <a:gd name="connsiteX5" fmla="*/ 168434 w 1972470"/>
              <a:gd name="connsiteY5" fmla="*/ 1537649 h 1566598"/>
              <a:gd name="connsiteX6" fmla="*/ 0 w 1972470"/>
              <a:gd name="connsiteY6" fmla="*/ 986235 h 1566598"/>
              <a:gd name="connsiteX7" fmla="*/ 986235 w 1972470"/>
              <a:gd name="connsiteY7" fmla="*/ 0 h 1566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2470" h="1566598">
                <a:moveTo>
                  <a:pt x="986235" y="0"/>
                </a:moveTo>
                <a:cubicBezTo>
                  <a:pt x="1530918" y="0"/>
                  <a:pt x="1972470" y="441552"/>
                  <a:pt x="1972470" y="986235"/>
                </a:cubicBezTo>
                <a:cubicBezTo>
                  <a:pt x="1972470" y="1190491"/>
                  <a:pt x="1910377" y="1380245"/>
                  <a:pt x="1804037" y="1537649"/>
                </a:cubicBezTo>
                <a:lnTo>
                  <a:pt x="1780151" y="1566598"/>
                </a:lnTo>
                <a:lnTo>
                  <a:pt x="192319" y="1566598"/>
                </a:lnTo>
                <a:lnTo>
                  <a:pt x="168434" y="1537649"/>
                </a:lnTo>
                <a:cubicBezTo>
                  <a:pt x="62094" y="1380245"/>
                  <a:pt x="0" y="1190491"/>
                  <a:pt x="0" y="986235"/>
                </a:cubicBezTo>
                <a:cubicBezTo>
                  <a:pt x="0" y="441552"/>
                  <a:pt x="441552" y="0"/>
                  <a:pt x="986235"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1651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aphicFrame>
        <p:nvGraphicFramePr>
          <p:cNvPr id="4" name="Content Placeholder 3">
            <a:extLst>
              <a:ext uri="{FF2B5EF4-FFF2-40B4-BE49-F238E27FC236}">
                <a16:creationId xmlns:a16="http://schemas.microsoft.com/office/drawing/2014/main" id="{E6D2EC4F-0E1D-BCD9-608D-4D278918A6D5}"/>
              </a:ext>
            </a:extLst>
          </p:cNvPr>
          <p:cNvGraphicFramePr>
            <a:graphicFrameLocks noGrp="1"/>
          </p:cNvGraphicFramePr>
          <p:nvPr>
            <p:ph idx="1"/>
            <p:extLst>
              <p:ext uri="{D42A27DB-BD31-4B8C-83A1-F6EECF244321}">
                <p14:modId xmlns:p14="http://schemas.microsoft.com/office/powerpoint/2010/main" val="1974408554"/>
              </p:ext>
            </p:extLst>
          </p:nvPr>
        </p:nvGraphicFramePr>
        <p:xfrm>
          <a:off x="4930693" y="917234"/>
          <a:ext cx="6808167" cy="4756812"/>
        </p:xfrm>
        <a:graphic>
          <a:graphicData uri="http://schemas.openxmlformats.org/drawingml/2006/chart">
            <c:chart xmlns:c="http://schemas.openxmlformats.org/drawingml/2006/chart" xmlns:r="http://schemas.openxmlformats.org/officeDocument/2006/relationships" r:id="rId2"/>
          </a:graphicData>
        </a:graphic>
      </p:graphicFrame>
      <p:sp>
        <p:nvSpPr>
          <p:cNvPr id="5" name="Oval 4">
            <a:extLst>
              <a:ext uri="{FF2B5EF4-FFF2-40B4-BE49-F238E27FC236}">
                <a16:creationId xmlns:a16="http://schemas.microsoft.com/office/drawing/2014/main" id="{6EFEA5AE-43D6-C87F-F6B3-3555C08464D8}"/>
              </a:ext>
            </a:extLst>
          </p:cNvPr>
          <p:cNvSpPr/>
          <p:nvPr/>
        </p:nvSpPr>
        <p:spPr>
          <a:xfrm>
            <a:off x="850307" y="2752570"/>
            <a:ext cx="2478804" cy="2364479"/>
          </a:xfrm>
          <a:prstGeom prst="ellipse">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b="1" dirty="0">
                <a:latin typeface="Amasis MT Pro" panose="020F0502020204030204" pitchFamily="18" charset="0"/>
              </a:rPr>
              <a:t>44</a:t>
            </a:r>
            <a:r>
              <a:rPr lang="en-US" sz="5400" u="sng" dirty="0">
                <a:latin typeface="Amasis MT Pro" panose="020F0502020204030204" pitchFamily="18" charset="0"/>
              </a:rPr>
              <a:t> </a:t>
            </a:r>
          </a:p>
          <a:p>
            <a:pPr algn="ctr"/>
            <a:r>
              <a:rPr lang="en-US" dirty="0"/>
              <a:t>Minutes</a:t>
            </a:r>
          </a:p>
        </p:txBody>
      </p:sp>
      <p:sp>
        <p:nvSpPr>
          <p:cNvPr id="6" name="TextBox 5">
            <a:extLst>
              <a:ext uri="{FF2B5EF4-FFF2-40B4-BE49-F238E27FC236}">
                <a16:creationId xmlns:a16="http://schemas.microsoft.com/office/drawing/2014/main" id="{C97F07DA-4B78-5748-8E21-14CE5CBA97BD}"/>
              </a:ext>
            </a:extLst>
          </p:cNvPr>
          <p:cNvSpPr txBox="1"/>
          <p:nvPr/>
        </p:nvSpPr>
        <p:spPr>
          <a:xfrm>
            <a:off x="1044055" y="5230366"/>
            <a:ext cx="2336096" cy="369332"/>
          </a:xfrm>
          <a:prstGeom prst="rect">
            <a:avLst/>
          </a:prstGeom>
          <a:noFill/>
        </p:spPr>
        <p:txBody>
          <a:bodyPr wrap="square" rtlCol="0">
            <a:spAutoFit/>
          </a:bodyPr>
          <a:lstStyle/>
          <a:p>
            <a:r>
              <a:rPr lang="en-US" u="sng" dirty="0"/>
              <a:t>Average Wait Time</a:t>
            </a:r>
          </a:p>
        </p:txBody>
      </p:sp>
    </p:spTree>
    <p:extLst>
      <p:ext uri="{BB962C8B-B14F-4D97-AF65-F5344CB8AC3E}">
        <p14:creationId xmlns:p14="http://schemas.microsoft.com/office/powerpoint/2010/main" val="202235972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5993B-501E-5D55-33E7-25DBEFBC0045}"/>
              </a:ext>
            </a:extLst>
          </p:cNvPr>
          <p:cNvSpPr>
            <a:spLocks noGrp="1"/>
          </p:cNvSpPr>
          <p:nvPr>
            <p:ph type="title"/>
          </p:nvPr>
        </p:nvSpPr>
        <p:spPr>
          <a:xfrm>
            <a:off x="229585" y="112765"/>
            <a:ext cx="7666381" cy="1997855"/>
          </a:xfrm>
        </p:spPr>
        <p:txBody>
          <a:bodyPr wrap="square" anchor="t">
            <a:normAutofit/>
          </a:bodyPr>
          <a:lstStyle/>
          <a:p>
            <a:pPr>
              <a:lnSpc>
                <a:spcPct val="90000"/>
              </a:lnSpc>
            </a:pPr>
            <a:r>
              <a:rPr lang="en-US" dirty="0"/>
              <a:t>Are Wait Times Associated with Busy Periods? </a:t>
            </a:r>
          </a:p>
        </p:txBody>
      </p:sp>
      <p:sp>
        <p:nvSpPr>
          <p:cNvPr id="10" name="Freeform: Shape 9">
            <a:extLst>
              <a:ext uri="{FF2B5EF4-FFF2-40B4-BE49-F238E27FC236}">
                <a16:creationId xmlns:a16="http://schemas.microsoft.com/office/drawing/2014/main" id="{3D9C5E96-4B08-49CB-9B3B-C1AAEF478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27998" y="3265333"/>
            <a:ext cx="1039173" cy="1262947"/>
          </a:xfrm>
          <a:custGeom>
            <a:avLst/>
            <a:gdLst>
              <a:gd name="connsiteX0" fmla="*/ 42436 w 1039173"/>
              <a:gd name="connsiteY0" fmla="*/ 1098043 h 1262947"/>
              <a:gd name="connsiteX1" fmla="*/ 0 w 1039173"/>
              <a:gd name="connsiteY1" fmla="*/ 992947 h 1262947"/>
              <a:gd name="connsiteX2" fmla="*/ 10971 w 1039173"/>
              <a:gd name="connsiteY2" fmla="*/ 938533 h 1262947"/>
              <a:gd name="connsiteX3" fmla="*/ 15626 w 1039173"/>
              <a:gd name="connsiteY3" fmla="*/ 931034 h 1262947"/>
              <a:gd name="connsiteX4" fmla="*/ 540000 w 1039173"/>
              <a:gd name="connsiteY4" fmla="*/ 0 h 1262947"/>
              <a:gd name="connsiteX5" fmla="*/ 1039173 w 1039173"/>
              <a:gd name="connsiteY5" fmla="*/ 886289 h 1262947"/>
              <a:gd name="connsiteX6" fmla="*/ 676270 w 1039173"/>
              <a:gd name="connsiteY6" fmla="*/ 1249191 h 1262947"/>
              <a:gd name="connsiteX7" fmla="*/ 540000 w 1039173"/>
              <a:gd name="connsiteY7" fmla="*/ 1262947 h 1262947"/>
              <a:gd name="connsiteX8" fmla="*/ 42436 w 1039173"/>
              <a:gd name="connsiteY8" fmla="*/ 109804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9173" h="1262947">
                <a:moveTo>
                  <a:pt x="42436" y="1098043"/>
                </a:moveTo>
                <a:cubicBezTo>
                  <a:pt x="15110" y="1065741"/>
                  <a:pt x="0" y="1030226"/>
                  <a:pt x="0" y="992947"/>
                </a:cubicBezTo>
                <a:cubicBezTo>
                  <a:pt x="0" y="974307"/>
                  <a:pt x="3778" y="956109"/>
                  <a:pt x="10971" y="938533"/>
                </a:cubicBezTo>
                <a:lnTo>
                  <a:pt x="15626" y="931034"/>
                </a:lnTo>
                <a:lnTo>
                  <a:pt x="540000" y="0"/>
                </a:lnTo>
                <a:lnTo>
                  <a:pt x="1039173" y="886289"/>
                </a:lnTo>
                <a:lnTo>
                  <a:pt x="676270" y="1249191"/>
                </a:lnTo>
                <a:lnTo>
                  <a:pt x="540000" y="1262947"/>
                </a:lnTo>
                <a:cubicBezTo>
                  <a:pt x="316324" y="1262947"/>
                  <a:pt x="124412" y="1194950"/>
                  <a:pt x="42436" y="1098043"/>
                </a:cubicBez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eform: Shape 11">
            <a:extLst>
              <a:ext uri="{FF2B5EF4-FFF2-40B4-BE49-F238E27FC236}">
                <a16:creationId xmlns:a16="http://schemas.microsoft.com/office/drawing/2014/main" id="{34BC7717-08D0-4F8E-ABDE-EB0EA3FE9D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2547" y="3121852"/>
            <a:ext cx="540000" cy="1037582"/>
          </a:xfrm>
          <a:custGeom>
            <a:avLst/>
            <a:gdLst>
              <a:gd name="connsiteX0" fmla="*/ 375096 w 540000"/>
              <a:gd name="connsiteY0" fmla="*/ 995146 h 1037582"/>
              <a:gd name="connsiteX1" fmla="*/ 270000 w 540000"/>
              <a:gd name="connsiteY1" fmla="*/ 1037582 h 1037582"/>
              <a:gd name="connsiteX2" fmla="*/ 0 w 540000"/>
              <a:gd name="connsiteY2" fmla="*/ 497582 h 1037582"/>
              <a:gd name="connsiteX3" fmla="*/ 164904 w 540000"/>
              <a:gd name="connsiteY3" fmla="*/ 18 h 1037582"/>
              <a:gd name="connsiteX4" fmla="*/ 164933 w 540000"/>
              <a:gd name="connsiteY4" fmla="*/ 0 h 1037582"/>
              <a:gd name="connsiteX5" fmla="*/ 526244 w 540000"/>
              <a:gd name="connsiteY5" fmla="*/ 361311 h 1037582"/>
              <a:gd name="connsiteX6" fmla="*/ 540000 w 540000"/>
              <a:gd name="connsiteY6" fmla="*/ 497582 h 1037582"/>
              <a:gd name="connsiteX7" fmla="*/ 375096 w 540000"/>
              <a:gd name="connsiteY7" fmla="*/ 995146 h 1037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1037582">
                <a:moveTo>
                  <a:pt x="375096" y="995146"/>
                </a:moveTo>
                <a:cubicBezTo>
                  <a:pt x="342794" y="1022472"/>
                  <a:pt x="307279" y="1037582"/>
                  <a:pt x="270000" y="1037582"/>
                </a:cubicBezTo>
                <a:cubicBezTo>
                  <a:pt x="120883" y="1037582"/>
                  <a:pt x="0" y="795816"/>
                  <a:pt x="0" y="497582"/>
                </a:cubicBezTo>
                <a:cubicBezTo>
                  <a:pt x="0" y="273907"/>
                  <a:pt x="67997" y="81994"/>
                  <a:pt x="164904" y="18"/>
                </a:cubicBezTo>
                <a:lnTo>
                  <a:pt x="164933" y="0"/>
                </a:lnTo>
                <a:lnTo>
                  <a:pt x="526244" y="361311"/>
                </a:lnTo>
                <a:lnTo>
                  <a:pt x="540000" y="497582"/>
                </a:lnTo>
                <a:cubicBezTo>
                  <a:pt x="540000" y="721257"/>
                  <a:pt x="472003" y="913170"/>
                  <a:pt x="375096" y="9951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63872C46-B8EE-4180-9880-92D409734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151" y="329564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7A0E4EDF-8C5D-4DBA-A24A-4F3531B437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2971" y="5291402"/>
            <a:ext cx="1972470" cy="1566598"/>
          </a:xfrm>
          <a:custGeom>
            <a:avLst/>
            <a:gdLst>
              <a:gd name="connsiteX0" fmla="*/ 986235 w 1972470"/>
              <a:gd name="connsiteY0" fmla="*/ 0 h 1566598"/>
              <a:gd name="connsiteX1" fmla="*/ 1972470 w 1972470"/>
              <a:gd name="connsiteY1" fmla="*/ 986235 h 1566598"/>
              <a:gd name="connsiteX2" fmla="*/ 1804037 w 1972470"/>
              <a:gd name="connsiteY2" fmla="*/ 1537649 h 1566598"/>
              <a:gd name="connsiteX3" fmla="*/ 1780151 w 1972470"/>
              <a:gd name="connsiteY3" fmla="*/ 1566598 h 1566598"/>
              <a:gd name="connsiteX4" fmla="*/ 192319 w 1972470"/>
              <a:gd name="connsiteY4" fmla="*/ 1566598 h 1566598"/>
              <a:gd name="connsiteX5" fmla="*/ 168434 w 1972470"/>
              <a:gd name="connsiteY5" fmla="*/ 1537649 h 1566598"/>
              <a:gd name="connsiteX6" fmla="*/ 0 w 1972470"/>
              <a:gd name="connsiteY6" fmla="*/ 986235 h 1566598"/>
              <a:gd name="connsiteX7" fmla="*/ 986235 w 1972470"/>
              <a:gd name="connsiteY7" fmla="*/ 0 h 1566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2470" h="1566598">
                <a:moveTo>
                  <a:pt x="986235" y="0"/>
                </a:moveTo>
                <a:cubicBezTo>
                  <a:pt x="1530918" y="0"/>
                  <a:pt x="1972470" y="441552"/>
                  <a:pt x="1972470" y="986235"/>
                </a:cubicBezTo>
                <a:cubicBezTo>
                  <a:pt x="1972470" y="1190491"/>
                  <a:pt x="1910377" y="1380245"/>
                  <a:pt x="1804037" y="1537649"/>
                </a:cubicBezTo>
                <a:lnTo>
                  <a:pt x="1780151" y="1566598"/>
                </a:lnTo>
                <a:lnTo>
                  <a:pt x="192319" y="1566598"/>
                </a:lnTo>
                <a:lnTo>
                  <a:pt x="168434" y="1537649"/>
                </a:lnTo>
                <a:cubicBezTo>
                  <a:pt x="62094" y="1380245"/>
                  <a:pt x="0" y="1190491"/>
                  <a:pt x="0" y="986235"/>
                </a:cubicBezTo>
                <a:cubicBezTo>
                  <a:pt x="0" y="441552"/>
                  <a:pt x="441552" y="0"/>
                  <a:pt x="986235"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1651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aphicFrame>
        <p:nvGraphicFramePr>
          <p:cNvPr id="4" name="Content Placeholder 3">
            <a:extLst>
              <a:ext uri="{FF2B5EF4-FFF2-40B4-BE49-F238E27FC236}">
                <a16:creationId xmlns:a16="http://schemas.microsoft.com/office/drawing/2014/main" id="{6DEFC886-F8DC-77B1-5824-49F078D0195E}"/>
              </a:ext>
            </a:extLst>
          </p:cNvPr>
          <p:cNvGraphicFramePr>
            <a:graphicFrameLocks noGrp="1"/>
          </p:cNvGraphicFramePr>
          <p:nvPr>
            <p:ph idx="1"/>
            <p:extLst>
              <p:ext uri="{D42A27DB-BD31-4B8C-83A1-F6EECF244321}">
                <p14:modId xmlns:p14="http://schemas.microsoft.com/office/powerpoint/2010/main" val="896918201"/>
              </p:ext>
            </p:extLst>
          </p:nvPr>
        </p:nvGraphicFramePr>
        <p:xfrm>
          <a:off x="4264813" y="2110620"/>
          <a:ext cx="7535103" cy="388879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6B643647-EB2E-B8DB-31D1-CEB317AE8CB6}"/>
              </a:ext>
            </a:extLst>
          </p:cNvPr>
          <p:cNvSpPr txBox="1"/>
          <p:nvPr/>
        </p:nvSpPr>
        <p:spPr>
          <a:xfrm>
            <a:off x="197489" y="1766968"/>
            <a:ext cx="3455459" cy="4678204"/>
          </a:xfrm>
          <a:prstGeom prst="rect">
            <a:avLst/>
          </a:prstGeom>
          <a:noFill/>
        </p:spPr>
        <p:txBody>
          <a:bodyPr wrap="square" rtlCol="0">
            <a:spAutoFit/>
          </a:bodyPr>
          <a:lstStyle/>
          <a:p>
            <a:r>
              <a:rPr lang="en-US" sz="2400" u="sng" dirty="0"/>
              <a:t>Lack of Staffing </a:t>
            </a:r>
            <a:endParaRPr lang="en-US" dirty="0"/>
          </a:p>
          <a:p>
            <a:br>
              <a:rPr lang="en-US" dirty="0"/>
            </a:br>
            <a:r>
              <a:rPr lang="en-US" sz="1600" b="0" i="0" dirty="0">
                <a:solidFill>
                  <a:srgbClr val="ECECEC"/>
                </a:solidFill>
                <a:effectLst/>
                <a:latin typeface="Söhne"/>
              </a:rPr>
              <a:t>The current analysis indicates that staffing levels are generally sufficient across the board. However, a closer examination reveals that it may be beneficial to reassess staffing allocation, particularly during peak hours of operation. By ensuring that adequate staffing is available during periods of high patient influx, healthcare facilities can better manage patient flow, minimize wait times, and optimize overall operational efficiency. This targeted approach to staffing can help address potential bottlenecks and improve the overall quality of care provided to patients.</a:t>
            </a:r>
            <a:endParaRPr lang="en-US" sz="1600" dirty="0"/>
          </a:p>
        </p:txBody>
      </p:sp>
    </p:spTree>
    <p:extLst>
      <p:ext uri="{BB962C8B-B14F-4D97-AF65-F5344CB8AC3E}">
        <p14:creationId xmlns:p14="http://schemas.microsoft.com/office/powerpoint/2010/main" val="357967561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E755C4-1476-48F7-827D-3D41F6FDD0DC}"/>
              </a:ext>
            </a:extLst>
          </p:cNvPr>
          <p:cNvSpPr>
            <a:spLocks noGrp="1"/>
          </p:cNvSpPr>
          <p:nvPr>
            <p:ph type="title"/>
          </p:nvPr>
        </p:nvSpPr>
        <p:spPr>
          <a:xfrm>
            <a:off x="365919" y="2740025"/>
            <a:ext cx="4535487" cy="3779838"/>
          </a:xfrm>
        </p:spPr>
        <p:txBody>
          <a:bodyPr anchor="ctr">
            <a:normAutofit/>
          </a:bodyPr>
          <a:lstStyle/>
          <a:p>
            <a:pPr>
              <a:lnSpc>
                <a:spcPct val="90000"/>
              </a:lnSpc>
            </a:pPr>
            <a:r>
              <a:rPr lang="en-US" sz="3000" u="sng" dirty="0"/>
              <a:t>Staff Break Down:</a:t>
            </a:r>
            <a:br>
              <a:rPr lang="en-US" sz="3000" dirty="0"/>
            </a:br>
            <a:r>
              <a:rPr lang="en-US" sz="2400" dirty="0"/>
              <a:t>We should focus our efforts on the medical staff because we are assuming the time to wait to see the doctor is limited by the number of doctors</a:t>
            </a:r>
            <a:endParaRPr lang="en-US" sz="3000" dirty="0"/>
          </a:p>
        </p:txBody>
      </p:sp>
      <p:graphicFrame>
        <p:nvGraphicFramePr>
          <p:cNvPr id="6" name="Content Placeholder 5">
            <a:extLst>
              <a:ext uri="{FF2B5EF4-FFF2-40B4-BE49-F238E27FC236}">
                <a16:creationId xmlns:a16="http://schemas.microsoft.com/office/drawing/2014/main" id="{DBC191CB-FFE3-CDD2-7419-B199A3039DBE}"/>
              </a:ext>
            </a:extLst>
          </p:cNvPr>
          <p:cNvGraphicFramePr>
            <a:graphicFrameLocks noGrp="1"/>
          </p:cNvGraphicFramePr>
          <p:nvPr>
            <p:ph idx="1"/>
            <p:extLst>
              <p:ext uri="{D42A27DB-BD31-4B8C-83A1-F6EECF244321}">
                <p14:modId xmlns:p14="http://schemas.microsoft.com/office/powerpoint/2010/main" val="3789637303"/>
              </p:ext>
            </p:extLst>
          </p:nvPr>
        </p:nvGraphicFramePr>
        <p:xfrm>
          <a:off x="5267325" y="549275"/>
          <a:ext cx="6373814" cy="575945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57F9CCB5-BA56-3573-9A9E-62D95EEEAF27}"/>
              </a:ext>
            </a:extLst>
          </p:cNvPr>
          <p:cNvSpPr txBox="1"/>
          <p:nvPr/>
        </p:nvSpPr>
        <p:spPr>
          <a:xfrm>
            <a:off x="110836" y="549275"/>
            <a:ext cx="6206837" cy="1569660"/>
          </a:xfrm>
          <a:prstGeom prst="rect">
            <a:avLst/>
          </a:prstGeom>
          <a:noFill/>
        </p:spPr>
        <p:txBody>
          <a:bodyPr wrap="square" rtlCol="0">
            <a:spAutoFit/>
          </a:bodyPr>
          <a:lstStyle/>
          <a:p>
            <a:r>
              <a:rPr lang="en-US" sz="4800" dirty="0"/>
              <a:t>Where do We Need Staff</a:t>
            </a:r>
          </a:p>
        </p:txBody>
      </p:sp>
    </p:spTree>
    <p:extLst>
      <p:ext uri="{BB962C8B-B14F-4D97-AF65-F5344CB8AC3E}">
        <p14:creationId xmlns:p14="http://schemas.microsoft.com/office/powerpoint/2010/main" val="365246306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806876-0C51-8435-866C-8D4A05221701}"/>
              </a:ext>
            </a:extLst>
          </p:cNvPr>
          <p:cNvSpPr>
            <a:spLocks noGrp="1"/>
          </p:cNvSpPr>
          <p:nvPr>
            <p:ph type="title"/>
          </p:nvPr>
        </p:nvSpPr>
        <p:spPr>
          <a:xfrm>
            <a:off x="550864" y="549275"/>
            <a:ext cx="3565524" cy="1997855"/>
          </a:xfrm>
        </p:spPr>
        <p:txBody>
          <a:bodyPr wrap="square" anchor="b">
            <a:normAutofit/>
          </a:bodyPr>
          <a:lstStyle/>
          <a:p>
            <a:r>
              <a:rPr lang="en-US" dirty="0"/>
              <a:t>Summary </a:t>
            </a:r>
          </a:p>
        </p:txBody>
      </p:sp>
      <p:sp>
        <p:nvSpPr>
          <p:cNvPr id="3" name="Content Placeholder 2">
            <a:extLst>
              <a:ext uri="{FF2B5EF4-FFF2-40B4-BE49-F238E27FC236}">
                <a16:creationId xmlns:a16="http://schemas.microsoft.com/office/drawing/2014/main" id="{DE4FF528-06DD-BD1D-862F-D676746300C8}"/>
              </a:ext>
            </a:extLst>
          </p:cNvPr>
          <p:cNvSpPr>
            <a:spLocks noGrp="1"/>
          </p:cNvSpPr>
          <p:nvPr>
            <p:ph idx="1"/>
          </p:nvPr>
        </p:nvSpPr>
        <p:spPr>
          <a:xfrm>
            <a:off x="550863" y="2678400"/>
            <a:ext cx="3565525" cy="3414425"/>
          </a:xfrm>
        </p:spPr>
        <p:txBody>
          <a:bodyPr anchor="t">
            <a:normAutofit/>
          </a:bodyPr>
          <a:lstStyle/>
          <a:p>
            <a:r>
              <a:rPr lang="en-US" sz="1600"/>
              <a:t>Based on the Analysis there may be possibly to add more medical staff during the morning rush </a:t>
            </a:r>
          </a:p>
          <a:p>
            <a:pPr marL="0" indent="0">
              <a:buNone/>
            </a:pPr>
            <a:endParaRPr lang="en-US" sz="1600"/>
          </a:p>
        </p:txBody>
      </p:sp>
      <p:pic>
        <p:nvPicPr>
          <p:cNvPr id="5" name="Picture 4" descr="Desk with stethoscope and computer keyboard">
            <a:extLst>
              <a:ext uri="{FF2B5EF4-FFF2-40B4-BE49-F238E27FC236}">
                <a16:creationId xmlns:a16="http://schemas.microsoft.com/office/drawing/2014/main" id="{99371D35-7ECF-1BCD-7A73-1F12DDB361F9}"/>
              </a:ext>
            </a:extLst>
          </p:cNvPr>
          <p:cNvPicPr>
            <a:picLocks noChangeAspect="1"/>
          </p:cNvPicPr>
          <p:nvPr/>
        </p:nvPicPr>
        <p:blipFill rotWithShape="1">
          <a:blip r:embed="rId2"/>
          <a:srcRect l="25628" r="-1" b="-1"/>
          <a:stretch/>
        </p:blipFill>
        <p:spPr>
          <a:xfrm>
            <a:off x="4550899" y="1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11" name="Rectangle 10">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6456093"/>
      </p:ext>
    </p:extLst>
  </p:cSld>
  <p:clrMapOvr>
    <a:masterClrMapping/>
  </p:clrMapOvr>
  <p:transition spd="slow">
    <p:wipe/>
  </p:transition>
</p:sld>
</file>

<file path=ppt/theme/theme1.xml><?xml version="1.0" encoding="utf-8"?>
<a:theme xmlns:a="http://schemas.openxmlformats.org/drawingml/2006/main" name="3DFloatVTI">
  <a:themeElements>
    <a:clrScheme name="AnalogousFromLightSeedLeftStep">
      <a:dk1>
        <a:srgbClr val="000000"/>
      </a:dk1>
      <a:lt1>
        <a:srgbClr val="FFFFFF"/>
      </a:lt1>
      <a:dk2>
        <a:srgbClr val="22363C"/>
      </a:dk2>
      <a:lt2>
        <a:srgbClr val="E6E8E2"/>
      </a:lt2>
      <a:accent1>
        <a:srgbClr val="9E75E7"/>
      </a:accent1>
      <a:accent2>
        <a:srgbClr val="565FE2"/>
      </a:accent2>
      <a:accent3>
        <a:srgbClr val="6EA8E6"/>
      </a:accent3>
      <a:accent4>
        <a:srgbClr val="40B3C0"/>
      </a:accent4>
      <a:accent5>
        <a:srgbClr val="47B593"/>
      </a:accent5>
      <a:accent6>
        <a:srgbClr val="42B862"/>
      </a:accent6>
      <a:hlink>
        <a:srgbClr val="768A53"/>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75</TotalTime>
  <Words>412</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Amasis MT Pro</vt:lpstr>
      <vt:lpstr>Arial</vt:lpstr>
      <vt:lpstr>Avenir Next LT Pro</vt:lpstr>
      <vt:lpstr>Söhne</vt:lpstr>
      <vt:lpstr>3DFloatVTI</vt:lpstr>
      <vt:lpstr>Hospital Wait Time Analysis </vt:lpstr>
      <vt:lpstr>Hospital Analysis</vt:lpstr>
      <vt:lpstr>Insight Development</vt:lpstr>
      <vt:lpstr>Tools For Analysis </vt:lpstr>
      <vt:lpstr>Who is Waiting the Longest </vt:lpstr>
      <vt:lpstr>What Days of Week are Affected </vt:lpstr>
      <vt:lpstr>Are Wait Times Associated with Busy Periods? </vt:lpstr>
      <vt:lpstr>Staff Break Down: We should focus our efforts on the medical staff because we are assuming the time to wait to see the doctor is limited by the number of doctors</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Wait Time Analysis </dc:title>
  <dc:creator>JULIAN</dc:creator>
  <cp:lastModifiedBy>JULIAN</cp:lastModifiedBy>
  <cp:revision>1</cp:revision>
  <dcterms:created xsi:type="dcterms:W3CDTF">2024-02-27T13:29:31Z</dcterms:created>
  <dcterms:modified xsi:type="dcterms:W3CDTF">2024-02-27T14:45:21Z</dcterms:modified>
</cp:coreProperties>
</file>