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4"/>
    <p:sldMasterId id="2147483661" r:id="rId5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embeddedFontLs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AC9E8-F813-4B0C-B9A6-D9DB686866B2}" v="52" dt="2021-04-06T10:26:50.924"/>
  </p1510:revLst>
</p1510:revInfo>
</file>

<file path=ppt/tableStyles.xml><?xml version="1.0" encoding="utf-8"?>
<a:tblStyleLst xmlns:a="http://schemas.openxmlformats.org/drawingml/2006/main" def="{DC28518F-00CB-49F3-9B99-FD73B9989C4C}">
  <a:tblStyle styleId="{DC28518F-00CB-49F3-9B99-FD73B9989C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a Kohlhepp" userId="S::paulina.kohlhepp_studmail.hwg-lu.de#ext#@hsludwigshafen.onmicrosoft.com::d7b6158a-1b15-48f3-942c-e6af95eef708" providerId="AD" clId="Web-{886AC9E8-F813-4B0C-B9A6-D9DB686866B2}"/>
    <pc:docChg chg="modSld">
      <pc:chgData name="Paulina Kohlhepp" userId="S::paulina.kohlhepp_studmail.hwg-lu.de#ext#@hsludwigshafen.onmicrosoft.com::d7b6158a-1b15-48f3-942c-e6af95eef708" providerId="AD" clId="Web-{886AC9E8-F813-4B0C-B9A6-D9DB686866B2}" dt="2021-04-06T10:26:46.626" v="44"/>
      <pc:docMkLst>
        <pc:docMk/>
      </pc:docMkLst>
      <pc:sldChg chg="modSp">
        <pc:chgData name="Paulina Kohlhepp" userId="S::paulina.kohlhepp_studmail.hwg-lu.de#ext#@hsludwigshafen.onmicrosoft.com::d7b6158a-1b15-48f3-942c-e6af95eef708" providerId="AD" clId="Web-{886AC9E8-F813-4B0C-B9A6-D9DB686866B2}" dt="2021-04-06T10:25:19.485" v="0" actId="1076"/>
        <pc:sldMkLst>
          <pc:docMk/>
          <pc:sldMk cId="0" sldId="258"/>
        </pc:sldMkLst>
        <pc:spChg chg="mod">
          <ac:chgData name="Paulina Kohlhepp" userId="S::paulina.kohlhepp_studmail.hwg-lu.de#ext#@hsludwigshafen.onmicrosoft.com::d7b6158a-1b15-48f3-942c-e6af95eef708" providerId="AD" clId="Web-{886AC9E8-F813-4B0C-B9A6-D9DB686866B2}" dt="2021-04-06T10:25:19.485" v="0" actId="1076"/>
          <ac:spMkLst>
            <pc:docMk/>
            <pc:sldMk cId="0" sldId="258"/>
            <ac:spMk id="102" creationId="{00000000-0000-0000-0000-000000000000}"/>
          </ac:spMkLst>
        </pc:spChg>
      </pc:sldChg>
      <pc:sldChg chg="modSp">
        <pc:chgData name="Paulina Kohlhepp" userId="S::paulina.kohlhepp_studmail.hwg-lu.de#ext#@hsludwigshafen.onmicrosoft.com::d7b6158a-1b15-48f3-942c-e6af95eef708" providerId="AD" clId="Web-{886AC9E8-F813-4B0C-B9A6-D9DB686866B2}" dt="2021-04-06T10:26:46.626" v="44"/>
        <pc:sldMkLst>
          <pc:docMk/>
          <pc:sldMk cId="0" sldId="262"/>
        </pc:sldMkLst>
        <pc:graphicFrameChg chg="mod modGraphic">
          <ac:chgData name="Paulina Kohlhepp" userId="S::paulina.kohlhepp_studmail.hwg-lu.de#ext#@hsludwigshafen.onmicrosoft.com::d7b6158a-1b15-48f3-942c-e6af95eef708" providerId="AD" clId="Web-{886AC9E8-F813-4B0C-B9A6-D9DB686866B2}" dt="2021-04-06T10:26:46.626" v="44"/>
          <ac:graphicFrameMkLst>
            <pc:docMk/>
            <pc:sldMk cId="0" sldId="262"/>
            <ac:graphicFrameMk id="13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ebd835203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ebd835203_7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ebd835203_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ebd835203_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ebd835203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ebd835203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bd835203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bd835203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ebd835203_6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ebd835203_6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ebd835203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ebd835203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ebd835203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ebd835203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ebd835203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ebd835203_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ebd835203_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ebd835203_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ebd8352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ebd8352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Aktuelle Themen der IT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Gruppe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5. Nachgelagerte Prozesse</a:t>
            </a:r>
            <a:endParaRPr b="1"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850350" y="1170925"/>
          <a:ext cx="7239000" cy="3622869"/>
        </p:xfrm>
        <a:graphic>
          <a:graphicData uri="http://schemas.openxmlformats.org/drawingml/2006/table">
            <a:tbl>
              <a:tblPr>
                <a:noFill/>
                <a:tableStyleId>{DC28518F-00CB-49F3-9B99-FD73B9989C4C}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Heute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nach Digitalisierung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Dokumente werden vor Ort unterschrieben oder nach Wartezeit nach Hause per Post versendet wo diese wiedermals bearbeitet werden müssen und weiter versendet werden (Zeit, Aufwand / Weg)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oft unklar, wie weit der Bearbeitungsprozess fortgeschritten 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Die Dokumente werden zur Weiterverarbeitung gegeben, anschließende Dokumente zur Weiterverarbeitung etc. werden hochgeladen, Benachrichtigung per E-Mail, neue Dokumente werden online zur Verfügung gestellt/per Post zugesendet)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Immer genauer Überblick wo die Bearbeitung gerade angelangt ist - Zeitstrahl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>
                <a:solidFill>
                  <a:schemeClr val="tx1"/>
                </a:solidFill>
              </a:rPr>
              <a:t>10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21475" y="293925"/>
            <a:ext cx="83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latin typeface="Lato"/>
                <a:ea typeface="Lato"/>
                <a:cs typeface="Lato"/>
                <a:sym typeface="Lato"/>
              </a:rPr>
              <a:t>Quellenverzeichnis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49025" y="927675"/>
            <a:ext cx="8303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https://www.schifferstadt.de/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https://cdn.prod.www.spiegel.de/images/64f601b8-803e-4716-bfb0-c002f5389145_w948_r1.77_fpx61.33_fpy50.jpg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353625" y="353625"/>
            <a:ext cx="61722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>
                <a:latin typeface="Lato"/>
                <a:ea typeface="Lato"/>
                <a:cs typeface="Lato"/>
                <a:sym typeface="Lato"/>
              </a:rPr>
              <a:t>Agenda</a:t>
            </a:r>
            <a:endParaRPr sz="16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Idee/Vision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Vergleich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→  Information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→ Terminvereinbarung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→ Online Identifizierung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→ Dokumentenprüfung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→ Nachgelagerte Prozesse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94950" y="450050"/>
            <a:ext cx="84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>
                <a:latin typeface="Lato"/>
                <a:ea typeface="Lato"/>
                <a:cs typeface="Lato"/>
                <a:sym typeface="Lato"/>
              </a:rPr>
              <a:t>Unsere Idee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04395" y="913645"/>
            <a:ext cx="8459100" cy="3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Sachbearbeitung im Rathaus für Kunden und Arbeiter erleichtern und digitalisieren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Erscheinungspflicht minimieren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Fehleranfälligkeit reduzieren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Formulare transparenter machen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dauerhafte Verfügbarkeit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globale Verfügbarkeit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Geschwindigkeitsvorteil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effizientere Verwaltung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Umweltfreundlichkeit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Anbindung lokaler Betriebe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1. Informieren</a:t>
            </a:r>
            <a:endParaRPr b="1"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>
                <a:solidFill>
                  <a:schemeClr val="tx1"/>
                </a:solidFill>
              </a:rPr>
              <a:t>4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00" y="1017725"/>
            <a:ext cx="6048826" cy="3314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8"/>
          <p:cNvCxnSpPr/>
          <p:nvPr/>
        </p:nvCxnSpPr>
        <p:spPr>
          <a:xfrm flipH="1">
            <a:off x="6043850" y="2526375"/>
            <a:ext cx="1232700" cy="340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8"/>
          <p:cNvSpPr txBox="1"/>
          <p:nvPr/>
        </p:nvSpPr>
        <p:spPr>
          <a:xfrm>
            <a:off x="7329500" y="2238925"/>
            <a:ext cx="158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Weiterleitung zum Formular-Editor</a:t>
            </a:r>
            <a:endParaRPr sz="1000"/>
          </a:p>
        </p:txBody>
      </p:sp>
      <p:cxnSp>
        <p:nvCxnSpPr>
          <p:cNvPr id="112" name="Google Shape;112;p18"/>
          <p:cNvCxnSpPr/>
          <p:nvPr/>
        </p:nvCxnSpPr>
        <p:spPr>
          <a:xfrm flipH="1">
            <a:off x="3984975" y="2149525"/>
            <a:ext cx="502500" cy="50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8"/>
          <p:cNvCxnSpPr/>
          <p:nvPr/>
        </p:nvCxnSpPr>
        <p:spPr>
          <a:xfrm rot="10800000" flipH="1">
            <a:off x="4487475" y="1640125"/>
            <a:ext cx="2917200" cy="50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8"/>
          <p:cNvSpPr txBox="1"/>
          <p:nvPr/>
        </p:nvSpPr>
        <p:spPr>
          <a:xfrm>
            <a:off x="7440050" y="1337500"/>
            <a:ext cx="158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Weiterleitung zum Termin-Kalender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1. Informieren</a:t>
            </a:r>
            <a:endParaRPr b="1"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>
                <a:solidFill>
                  <a:schemeClr val="tx1"/>
                </a:solidFill>
              </a:rPr>
              <a:t>5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75" y="1017725"/>
            <a:ext cx="697064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1. Informieren</a:t>
            </a:r>
            <a:endParaRPr b="1"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835750" y="1068800"/>
          <a:ext cx="7239000" cy="2755332"/>
        </p:xfrm>
        <a:graphic>
          <a:graphicData uri="http://schemas.openxmlformats.org/drawingml/2006/table">
            <a:tbl>
              <a:tblPr>
                <a:noFill/>
                <a:tableStyleId>{DC28518F-00CB-49F3-9B99-FD73B9989C4C}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Heute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nach Digitalisierung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unübersichtlich, schwer zu durchschauen</a:t>
                      </a:r>
                      <a:endParaRPr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Anruf im Amt, Schilderung der Angelegenheit, Weiterleitung mit viel Wartezeit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eingeschränkte Kommunikation bei Sprachbarrieren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Online Fragebogen welcher fortschreitend detaillierter wird (Zuständigkeitsbereich (z.b: Anwohnermeldeamt, Führerscheinstelle, Finanzamt)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Sprachauswahl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Chatbot für weiterführende Fragen/Hilfe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>
                <a:solidFill>
                  <a:schemeClr val="tx1"/>
                </a:solidFill>
              </a:rPr>
              <a:t>6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2. Terminvereinbarung</a:t>
            </a:r>
            <a:endParaRPr b="1"/>
          </a:p>
        </p:txBody>
      </p:sp>
      <p:graphicFrame>
        <p:nvGraphicFramePr>
          <p:cNvPr id="134" name="Google Shape;134;p21"/>
          <p:cNvGraphicFramePr/>
          <p:nvPr>
            <p:extLst>
              <p:ext uri="{D42A27DB-BD31-4B8C-83A1-F6EECF244321}">
                <p14:modId xmlns:p14="http://schemas.microsoft.com/office/powerpoint/2010/main" val="3575697553"/>
              </p:ext>
            </p:extLst>
          </p:nvPr>
        </p:nvGraphicFramePr>
        <p:xfrm>
          <a:off x="850350" y="1170925"/>
          <a:ext cx="7239000" cy="2499300"/>
        </p:xfrm>
        <a:graphic>
          <a:graphicData uri="http://schemas.openxmlformats.org/drawingml/2006/table">
            <a:tbl>
              <a:tblPr>
                <a:noFill/>
                <a:tableStyleId>{DC28518F-00CB-49F3-9B99-FD73B9989C4C}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/>
                        <a:t>Heute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/>
                        <a:t>nach Digitalisierung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 dirty="0"/>
                        <a:t>lange Wartezeiten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 dirty="0"/>
                        <a:t>Feste Öffnungszeiten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 dirty="0"/>
                        <a:t>Zeitgebunden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 dirty="0"/>
                        <a:t>Schwierigkeiten für Menschen die Vollzeit arbeiten, Familie/Kinder haben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 dirty="0"/>
                        <a:t>Wegzeit + Wartezeit (evtl. Verschiebung nach hinten)</a:t>
                      </a:r>
                      <a:endParaRPr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 dirty="0"/>
                        <a:t>Zeit frei wählbar 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 dirty="0"/>
                        <a:t>Bearbeitung überall möglich/ Voraussetzung sichere Internetverbindung</a:t>
                      </a:r>
                    </a:p>
                    <a:p>
                      <a:pPr marL="457200" lvl="0" indent="-31750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 dirty="0"/>
                        <a:t>Keine Wartezeiten</a:t>
                      </a:r>
                    </a:p>
                    <a:p>
                      <a:pPr marL="13970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endParaRPr lang="d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>
                <a:solidFill>
                  <a:schemeClr val="tx1"/>
                </a:solidFill>
              </a:rPr>
              <a:t>7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3. Online Identifikation</a:t>
            </a:r>
            <a:endParaRPr b="1"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850350" y="1170925"/>
          <a:ext cx="7239000" cy="1645860"/>
        </p:xfrm>
        <a:graphic>
          <a:graphicData uri="http://schemas.openxmlformats.org/drawingml/2006/table">
            <a:tbl>
              <a:tblPr>
                <a:noFill/>
                <a:tableStyleId>{DC28518F-00CB-49F3-9B99-FD73B9989C4C}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Heute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nach Digitalisierung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muss vor Ort geschehen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2-Faktor-Authentifizierung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Davor muss eine Anmeldung stattfinden - einmalig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Personalausweisnummer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>
                <a:solidFill>
                  <a:schemeClr val="tx1"/>
                </a:solidFill>
              </a:rPr>
              <a:t>8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/>
              <a:t>4. Dokumentprüfung</a:t>
            </a:r>
            <a:endParaRPr b="1"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850350" y="1170925"/>
          <a:ext cx="7239000" cy="2499300"/>
        </p:xfrm>
        <a:graphic>
          <a:graphicData uri="http://schemas.openxmlformats.org/drawingml/2006/table">
            <a:tbl>
              <a:tblPr>
                <a:noFill/>
                <a:tableStyleId>{DC28518F-00CB-49F3-9B99-FD73B9989C4C}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Heute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nach Digitalisierung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oft unklar, welche Dokumente vor Ort benötigt werden 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de"/>
                        <a:t>Dokumente können schnell vergessen werden &gt; neuer Termin notwendig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benötigten Dokumente können online hochgeladen werden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Dokumente sind häufig schon digital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de">
                          <a:solidFill>
                            <a:schemeClr val="dk1"/>
                          </a:solidFill>
                        </a:rPr>
                        <a:t>Prozess kann angehalten werden, falls ein benötigtes Dokument noch nicht verfügbar ist, und an einem späteren Zeitpunkt wieder aufgenommen werden (Zwischenspeichern)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>
                <a:solidFill>
                  <a:schemeClr val="tx1"/>
                </a:solidFill>
              </a:rPr>
              <a:t>9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AE9BCDD43B4B04AB8A9E8CF07255568" ma:contentTypeVersion="11" ma:contentTypeDescription="Ein neues Dokument erstellen." ma:contentTypeScope="" ma:versionID="73e61680c2d1d3e4012b05e57e2e3979">
  <xsd:schema xmlns:xsd="http://www.w3.org/2001/XMLSchema" xmlns:xs="http://www.w3.org/2001/XMLSchema" xmlns:p="http://schemas.microsoft.com/office/2006/metadata/properties" xmlns:ns2="a5b7ff3c-3205-4635-b521-bc26af0b5476" xmlns:ns3="c9ff2f0b-675e-47d3-8cf2-a8683f80f254" targetNamespace="http://schemas.microsoft.com/office/2006/metadata/properties" ma:root="true" ma:fieldsID="66c0b3a6311c93c523d1ff1a1e4cf32a" ns2:_="" ns3:_="">
    <xsd:import namespace="a5b7ff3c-3205-4635-b521-bc26af0b5476"/>
    <xsd:import namespace="c9ff2f0b-675e-47d3-8cf2-a8683f80f2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7ff3c-3205-4635-b521-bc26af0b54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f2f0b-675e-47d3-8cf2-a8683f80f2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A936BF-D404-4551-AACC-BF13BA88E3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527D8D-970E-4511-BCB0-025FE92324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3333B7-5747-4437-8976-D0FA1F8B81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b7ff3c-3205-4635-b521-bc26af0b5476"/>
    <ds:schemaRef ds:uri="c9ff2f0b-675e-47d3-8cf2-a8683f80f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(16:9)</PresentationFormat>
  <Slides>11</Slides>
  <Notes>11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Streamline</vt:lpstr>
      <vt:lpstr>Custom</vt:lpstr>
      <vt:lpstr>Aktuelle Themen der IT</vt:lpstr>
      <vt:lpstr>PowerPoint-Präsentation</vt:lpstr>
      <vt:lpstr>PowerPoint-Präsentation</vt:lpstr>
      <vt:lpstr>1. Informieren</vt:lpstr>
      <vt:lpstr>1. Informieren</vt:lpstr>
      <vt:lpstr>1. Informieren</vt:lpstr>
      <vt:lpstr>2. Terminvereinbarung</vt:lpstr>
      <vt:lpstr>3. Online Identifikation</vt:lpstr>
      <vt:lpstr>4. Dokumentprüfung</vt:lpstr>
      <vt:lpstr>5. Nachgelagerte Prozesse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Aktuelle Themen der IT</dc:title>
  <cp:revision>7</cp:revision>
  <dcterms:modified xsi:type="dcterms:W3CDTF">2021-04-06T10:26:56Z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0x010100EAE9BCDD43B4B04AB8A9E8CF07255568</vt:lpwstr>
  </property>
</Properties>
</file>