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ad57f6c3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ad57f6c3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b083ab6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8b083ab6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ad57f6c3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ad57f6c3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ad57f6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ad57f6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ad57f6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ad57f6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ad57f6c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ad57f6c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ad57f6c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ad57f6c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fd2715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fd2715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Startseite, Aufteilung der Themengebiete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Anmeldung</a:t>
            </a:r>
            <a:r>
              <a:rPr lang="de"/>
              <a:t> notwendig? / Wie Authentifizieren? / Signatur über Adobe anstatt Unterschrift?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Dokumente sammeln (z.B. Wohnungsgeberbescheinigung), übersetzen und online ausfüllbar machen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Welche Schlüsseldaten werden gesammeln und welche sollten für den Benutzer gespeichert werden?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Nächste Aufgabe: Dokumentation,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8ad57f6c3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8ad57f6c3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ad57f6c3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ad57f6c3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ad57f6c3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ad57f6c3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ad57f6c3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ad57f6c3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ad57f6c3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ad57f6c3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ATdIT Zwischenpräsentation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45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380"/>
              <a:t>Edanur Gültekin, Marvin Weitz, Julian Gottfried, Peter Großer, Paulina Kohlhepp</a:t>
            </a:r>
            <a:endParaRPr sz="13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Architektur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7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lt1"/>
                </a:solidFill>
              </a:rPr>
              <a:t>Entwurf 1: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905025" y="2232375"/>
            <a:ext cx="1542000" cy="14814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WebUI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591450" y="2232375"/>
            <a:ext cx="1542000" cy="14814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Java Backend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277875" y="2232375"/>
            <a:ext cx="1542000" cy="1481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 PostgreSQL</a:t>
            </a:r>
            <a:endParaRPr/>
          </a:p>
        </p:txBody>
      </p:sp>
      <p:cxnSp>
        <p:nvCxnSpPr>
          <p:cNvPr id="127" name="Google Shape;127;p22"/>
          <p:cNvCxnSpPr>
            <a:stCxn id="128" idx="3"/>
          </p:cNvCxnSpPr>
          <p:nvPr/>
        </p:nvCxnSpPr>
        <p:spPr>
          <a:xfrm>
            <a:off x="5354700" y="2104000"/>
            <a:ext cx="893400" cy="436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2"/>
          <p:cNvCxnSpPr>
            <a:endCxn id="130" idx="1"/>
          </p:cNvCxnSpPr>
          <p:nvPr/>
        </p:nvCxnSpPr>
        <p:spPr>
          <a:xfrm flipH="1" rot="10800000">
            <a:off x="2469575" y="2104000"/>
            <a:ext cx="801900" cy="443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>
            <a:endCxn id="128" idx="2"/>
          </p:cNvCxnSpPr>
          <p:nvPr/>
        </p:nvCxnSpPr>
        <p:spPr>
          <a:xfrm rot="10800000">
            <a:off x="4963350" y="2438200"/>
            <a:ext cx="1296000" cy="99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30" idx="2"/>
          </p:cNvCxnSpPr>
          <p:nvPr/>
        </p:nvCxnSpPr>
        <p:spPr>
          <a:xfrm flipH="1">
            <a:off x="2465525" y="2438200"/>
            <a:ext cx="1197300" cy="994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2"/>
          <p:cNvSpPr/>
          <p:nvPr/>
        </p:nvSpPr>
        <p:spPr>
          <a:xfrm>
            <a:off x="3271475" y="1769800"/>
            <a:ext cx="782700" cy="6684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Webservice</a:t>
            </a:r>
            <a:endParaRPr sz="500"/>
          </a:p>
        </p:txBody>
      </p:sp>
      <p:sp>
        <p:nvSpPr>
          <p:cNvPr id="128" name="Google Shape;128;p22"/>
          <p:cNvSpPr/>
          <p:nvPr/>
        </p:nvSpPr>
        <p:spPr>
          <a:xfrm>
            <a:off x="4572000" y="1769800"/>
            <a:ext cx="782700" cy="6684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DB-Anbindung</a:t>
            </a:r>
            <a:endParaRPr sz="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Architektur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7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lt1"/>
                </a:solidFill>
              </a:rPr>
              <a:t>Entwurf 2: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905025" y="2232375"/>
            <a:ext cx="1542000" cy="14814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Swing, AWT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“Frontend”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3591450" y="2232375"/>
            <a:ext cx="1542000" cy="14814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Java “Backend”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6277875" y="2232375"/>
            <a:ext cx="1542000" cy="1481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 PostgreSQL</a:t>
            </a:r>
            <a:endParaRPr/>
          </a:p>
        </p:txBody>
      </p:sp>
      <p:cxnSp>
        <p:nvCxnSpPr>
          <p:cNvPr id="143" name="Google Shape;143;p23"/>
          <p:cNvCxnSpPr>
            <a:stCxn id="144" idx="3"/>
          </p:cNvCxnSpPr>
          <p:nvPr/>
        </p:nvCxnSpPr>
        <p:spPr>
          <a:xfrm>
            <a:off x="5354700" y="2104000"/>
            <a:ext cx="893400" cy="436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/>
          <p:nvPr/>
        </p:nvCxnSpPr>
        <p:spPr>
          <a:xfrm>
            <a:off x="2469575" y="2547400"/>
            <a:ext cx="10767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3"/>
          <p:cNvCxnSpPr>
            <a:endCxn id="144" idx="2"/>
          </p:cNvCxnSpPr>
          <p:nvPr/>
        </p:nvCxnSpPr>
        <p:spPr>
          <a:xfrm rot="10800000">
            <a:off x="4963350" y="2438200"/>
            <a:ext cx="1296000" cy="99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3"/>
          <p:cNvCxnSpPr/>
          <p:nvPr/>
        </p:nvCxnSpPr>
        <p:spPr>
          <a:xfrm rot="10800000">
            <a:off x="2465500" y="3432450"/>
            <a:ext cx="1067400" cy="6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3"/>
          <p:cNvSpPr/>
          <p:nvPr/>
        </p:nvSpPr>
        <p:spPr>
          <a:xfrm>
            <a:off x="4572000" y="1769800"/>
            <a:ext cx="782700" cy="6684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DB-Anbindung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GUI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Ressourcen ausgelagert und einfach zu erreichen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de">
                <a:solidFill>
                  <a:schemeClr val="lt1"/>
                </a:solidFill>
              </a:rPr>
              <a:t>schneller Änderungen am Design möglich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Visuelle Elemente als  eigene Klassen um Einheitlichkeit zu gewährleisten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Internationalisierung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Fehlerbehandlungen und Error-Meldungen bei internen Fehlern (z.B. properties für i18n fehlen / sind nicht korrekt angegeben)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Datenbankanbindung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beim Prozess der Ummeldung ist eine Datenbank notwendig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→ PostgreSQL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Verbindung mit dem Java-Programm mithilfe des jdbc-Treibers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Problem: wie kann eine applikationsspezifische Datenbank allen entwicklern zur Verfügung gestellt werden?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Docker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406000" y="1808650"/>
            <a:ext cx="2619600" cy="25056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735275" y="1285450"/>
            <a:ext cx="222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>
                <a:solidFill>
                  <a:schemeClr val="accent1"/>
                </a:solidFill>
              </a:rPr>
              <a:t>Docker-Image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502375" y="2353225"/>
            <a:ext cx="2063700" cy="18714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744175" y="2919475"/>
            <a:ext cx="158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PostgreSQL Datenbank</a:t>
            </a:r>
            <a:endParaRPr sz="1800"/>
          </a:p>
        </p:txBody>
      </p:sp>
      <p:cxnSp>
        <p:nvCxnSpPr>
          <p:cNvPr id="172" name="Google Shape;172;p26"/>
          <p:cNvCxnSpPr/>
          <p:nvPr/>
        </p:nvCxnSpPr>
        <p:spPr>
          <a:xfrm flipH="1" rot="10800000">
            <a:off x="3425750" y="1685425"/>
            <a:ext cx="1716000" cy="667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/>
          <p:nvPr/>
        </p:nvCxnSpPr>
        <p:spPr>
          <a:xfrm>
            <a:off x="3396100" y="3510775"/>
            <a:ext cx="1713900" cy="568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6"/>
          <p:cNvSpPr/>
          <p:nvPr/>
        </p:nvSpPr>
        <p:spPr>
          <a:xfrm>
            <a:off x="5480500" y="3126162"/>
            <a:ext cx="2015100" cy="19308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5616025" y="2694886"/>
            <a:ext cx="216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accent1"/>
                </a:solidFill>
              </a:rPr>
              <a:t>Docker-Container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5554629" y="3545892"/>
            <a:ext cx="1587300" cy="14421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5704793" y="3905312"/>
            <a:ext cx="12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PostgreSQL Datenbank</a:t>
            </a:r>
            <a:endParaRPr sz="1200"/>
          </a:p>
        </p:txBody>
      </p:sp>
      <p:sp>
        <p:nvSpPr>
          <p:cNvPr id="178" name="Google Shape;178;p26"/>
          <p:cNvSpPr/>
          <p:nvPr/>
        </p:nvSpPr>
        <p:spPr>
          <a:xfrm>
            <a:off x="5541900" y="566737"/>
            <a:ext cx="2015100" cy="19308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5704800" y="140949"/>
            <a:ext cx="216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accent1"/>
                </a:solidFill>
              </a:rPr>
              <a:t>Docker-Container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5616029" y="986467"/>
            <a:ext cx="1587300" cy="14421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5766193" y="1345887"/>
            <a:ext cx="12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PostgreSQL Datenbank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Inhalt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highlight>
                  <a:schemeClr val="dk1"/>
                </a:highlight>
              </a:rPr>
              <a:t>Vision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highlight>
                  <a:schemeClr val="dk1"/>
                </a:highlight>
              </a:rPr>
              <a:t>Prozesse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highlight>
                  <a:schemeClr val="dk1"/>
                </a:highlight>
              </a:rPr>
              <a:t>Design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highlight>
                  <a:schemeClr val="dk1"/>
                </a:highlight>
              </a:rPr>
              <a:t>Architektur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highlight>
                  <a:schemeClr val="dk1"/>
                </a:highlight>
              </a:rPr>
              <a:t>GUI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lt1"/>
                </a:solidFill>
                <a:highlight>
                  <a:schemeClr val="dk1"/>
                </a:highlight>
              </a:rPr>
              <a:t>Datenbankanbindung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Vision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de" sz="1815">
                <a:solidFill>
                  <a:srgbClr val="FFFFFF"/>
                </a:solidFill>
              </a:rPr>
              <a:t>Sachbearbeitung im Rathaus für Kunden und Angestellte mit Hilfe von Digitalisierung von Prozessketten erleichtern</a:t>
            </a:r>
            <a:endParaRPr b="1" sz="1815">
              <a:solidFill>
                <a:srgbClr val="FFFFFF"/>
              </a:solidFill>
            </a:endParaRPr>
          </a:p>
          <a:p>
            <a:pPr indent="-3438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15"/>
              <a:buChar char="➔"/>
            </a:pPr>
            <a:r>
              <a:rPr lang="de" sz="1815">
                <a:solidFill>
                  <a:srgbClr val="FFFFFF"/>
                </a:solidFill>
              </a:rPr>
              <a:t>Erscheinungspflicht minimieren</a:t>
            </a:r>
            <a:endParaRPr sz="1815">
              <a:solidFill>
                <a:srgbClr val="FFFFFF"/>
              </a:solidFill>
            </a:endParaRPr>
          </a:p>
          <a:p>
            <a:pPr indent="-3438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15"/>
              <a:buChar char="➔"/>
            </a:pPr>
            <a:r>
              <a:rPr lang="de" sz="1815">
                <a:solidFill>
                  <a:srgbClr val="FFFFFF"/>
                </a:solidFill>
              </a:rPr>
              <a:t>Fehleranfälligkeit reduzieren</a:t>
            </a:r>
            <a:endParaRPr sz="1815">
              <a:solidFill>
                <a:srgbClr val="FFFFFF"/>
              </a:solidFill>
            </a:endParaRPr>
          </a:p>
          <a:p>
            <a:pPr indent="-3438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15"/>
              <a:buChar char="➔"/>
            </a:pPr>
            <a:r>
              <a:rPr lang="de" sz="1815">
                <a:solidFill>
                  <a:srgbClr val="FFFFFF"/>
                </a:solidFill>
              </a:rPr>
              <a:t>Dauerhafte &amp; globale Verfügbarkeit</a:t>
            </a:r>
            <a:endParaRPr sz="1815">
              <a:solidFill>
                <a:srgbClr val="FFFFFF"/>
              </a:solidFill>
            </a:endParaRPr>
          </a:p>
          <a:p>
            <a:pPr indent="-3438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15"/>
              <a:buChar char="➔"/>
            </a:pPr>
            <a:r>
              <a:rPr lang="de" sz="1815">
                <a:solidFill>
                  <a:srgbClr val="FFFFFF"/>
                </a:solidFill>
              </a:rPr>
              <a:t>Umweltfreundlichkeit</a:t>
            </a:r>
            <a:endParaRPr sz="1815">
              <a:solidFill>
                <a:srgbClr val="FFFFFF"/>
              </a:solidFill>
            </a:endParaRPr>
          </a:p>
          <a:p>
            <a:pPr indent="-3438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15"/>
              <a:buChar char="➔"/>
            </a:pPr>
            <a:r>
              <a:rPr lang="de" sz="1815">
                <a:solidFill>
                  <a:srgbClr val="FFFFFF"/>
                </a:solidFill>
              </a:rPr>
              <a:t>Anbindung lokaler Betriebe</a:t>
            </a:r>
            <a:endParaRPr sz="1815">
              <a:solidFill>
                <a:srgbClr val="FFFFFF"/>
              </a:solidFill>
            </a:endParaRPr>
          </a:p>
          <a:p>
            <a:pPr indent="-3438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15"/>
              <a:buChar char="◆"/>
            </a:pPr>
            <a:r>
              <a:rPr lang="de" sz="1815">
                <a:solidFill>
                  <a:srgbClr val="FFFFFF"/>
                </a:solidFill>
              </a:rPr>
              <a:t>effizientere Verwaltung</a:t>
            </a:r>
            <a:endParaRPr sz="1815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53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Vorbereitung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de">
                <a:solidFill>
                  <a:schemeClr val="lt1"/>
                </a:solidFill>
              </a:rPr>
              <a:t>Aufbau gängiger Stadt-Portale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de">
                <a:solidFill>
                  <a:schemeClr val="lt1"/>
                </a:solidFill>
              </a:rPr>
              <a:t>Welche Features übernehmen, anpassen oder hinzufügen?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de">
                <a:solidFill>
                  <a:schemeClr val="lt1"/>
                </a:solidFill>
              </a:rPr>
              <a:t>Ummeldungsprozess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de">
                <a:solidFill>
                  <a:schemeClr val="lt1"/>
                </a:solidFill>
              </a:rPr>
              <a:t>notwendige Dokumente und Daten sammeln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Prozesse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de">
                <a:solidFill>
                  <a:schemeClr val="lt1"/>
                </a:solidFill>
              </a:rPr>
              <a:t>Von Homepage zu Ummeldungsseite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de">
                <a:solidFill>
                  <a:schemeClr val="lt1"/>
                </a:solidFill>
              </a:rPr>
              <a:t>Dokumente online ausfüllen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de">
                <a:solidFill>
                  <a:schemeClr val="lt1"/>
                </a:solidFill>
              </a:rPr>
              <a:t>Termin buchen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800">
                <a:solidFill>
                  <a:schemeClr val="lt1"/>
                </a:solidFill>
              </a:rPr>
              <a:t>Von Homepage zu Ummeldungsseite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863" y="1072850"/>
            <a:ext cx="54722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800">
                <a:solidFill>
                  <a:schemeClr val="lt1"/>
                </a:solidFill>
              </a:rPr>
              <a:t>Dokumente online ausfüllen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50" y="1017725"/>
            <a:ext cx="532250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800">
                <a:solidFill>
                  <a:schemeClr val="lt1"/>
                </a:solidFill>
              </a:rPr>
              <a:t>Termin buchen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617" y="1017725"/>
            <a:ext cx="5346407" cy="38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0" l="0" r="0" t="-1347"/>
          <a:stretch/>
        </p:blipFill>
        <p:spPr>
          <a:xfrm>
            <a:off x="1855625" y="1017731"/>
            <a:ext cx="5346399" cy="389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5625" y="1017731"/>
            <a:ext cx="5346401" cy="389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5625" y="1017725"/>
            <a:ext cx="5346407" cy="38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Unser geplantes </a:t>
            </a:r>
            <a:r>
              <a:rPr lang="de">
                <a:solidFill>
                  <a:schemeClr val="lt1"/>
                </a:solidFill>
              </a:rPr>
              <a:t>Design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512"/>
            <a:ext cx="9144003" cy="51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