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5" r:id="rId4"/>
    <p:sldId id="269" r:id="rId5"/>
    <p:sldId id="260" r:id="rId6"/>
    <p:sldId id="262" r:id="rId7"/>
    <p:sldId id="263" r:id="rId8"/>
    <p:sldId id="264" r:id="rId9"/>
    <p:sldId id="265" r:id="rId10"/>
    <p:sldId id="278" r:id="rId11"/>
    <p:sldId id="272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D20188-51C8-3226-BE1B-FD36C749F8B4}" v="10" dt="2021-05-25T16:37:59.584"/>
    <p1510:client id="{0B4AA733-5FD2-1590-F3B7-24B5798DFA49}" v="87" dt="2021-05-25T16:41:48.511"/>
    <p1510:client id="{11BEF827-F545-31DE-1669-F93259ECFE7D}" v="26" dt="2021-05-25T17:44:46.042"/>
    <p1510:client id="{2D988FD2-62B2-70C8-C2DC-231CA45213D7}" v="10" dt="2021-05-25T08:42:16.876"/>
    <p1510:client id="{30D88F1F-7406-4E3C-B36C-937015F7E212}" v="29" dt="2021-05-25T07:46:05.148"/>
    <p1510:client id="{389A47F7-7B21-C9C7-1206-92433D22A704}" v="49" dt="2021-05-24T17:06:10.502"/>
    <p1510:client id="{54C0DF8A-FB0B-4DAB-C36C-81103DBB79FB}" v="727" vWet="909" dt="2021-05-24T17:58:42.202"/>
    <p1510:client id="{5A1F9E39-0120-362B-337B-220EDCF38DAF}" v="1438" dt="2021-05-24T18:44:48.702"/>
    <p1510:client id="{5BCECAA1-595C-9AAE-3422-193F9BA149DF}" v="25" dt="2021-05-25T08:10:11.355"/>
    <p1510:client id="{78BC3718-6D7A-B49A-FA55-A57889586453}" v="15" dt="2021-05-25T16:41:44.259"/>
    <p1510:client id="{89BB8769-4C21-D268-2170-D1ACC71E51FF}" v="132" dt="2021-05-24T21:19:46.930"/>
    <p1510:client id="{8DE7C2CD-CF0A-B9E7-F1FC-7CF283F3CD68}" v="580" dt="2021-05-25T20:02:08.811"/>
    <p1510:client id="{BDA9B75E-37A2-4B4A-9910-748E81B7B958}" v="123" dt="2021-05-25T07:40:18.761"/>
    <p1510:client id="{EA8768DB-8658-621D-6E70-9D4524BFD3A3}" v="1650" dt="2021-05-25T08:46:19.291"/>
    <p1510:client id="{EAC92B10-2E4A-EBBA-674D-9514EF112B0E}" v="11" dt="2021-05-25T07:17:09.747"/>
    <p1510:client id="{EECD1450-37B1-118B-BC6B-2A7B7AAB547B}" v="1186" vWet="1187" dt="2021-05-24T17:44:28.810"/>
    <p1510:client id="{F863AD37-D239-4A6C-972F-C170AC583189}" v="26" dt="2021-05-24T17:01:31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2F3CB-4864-4CFB-B84B-8310FFE0CB0F}" type="datetimeFigureOut">
              <a:rPr lang="de-DE"/>
              <a:t>26.05.2021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0261F-4BFE-40B1-A0FC-FDB111DCB42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90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1) </a:t>
            </a:r>
            <a:r>
              <a:rPr lang="en-US" err="1">
                <a:cs typeface="Calibri"/>
              </a:rPr>
              <a:t>Vom</a:t>
            </a:r>
            <a:r>
              <a:rPr lang="en-US">
                <a:cs typeface="Calibri"/>
              </a:rPr>
              <a:t> Sofa </a:t>
            </a:r>
            <a:r>
              <a:rPr lang="en-US" err="1">
                <a:cs typeface="Calibri"/>
              </a:rPr>
              <a:t>aus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jeder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Tages</a:t>
            </a:r>
            <a:r>
              <a:rPr lang="en-US">
                <a:cs typeface="Calibri"/>
              </a:rPr>
              <a:t>- und </a:t>
            </a:r>
            <a:r>
              <a:rPr lang="en-US" err="1">
                <a:cs typeface="Calibri"/>
              </a:rPr>
              <a:t>Nachtszeit</a:t>
            </a:r>
            <a:r>
              <a:rPr lang="en-US">
                <a:cs typeface="Calibri"/>
              </a:rPr>
              <a:t> &gt; </a:t>
            </a:r>
            <a:r>
              <a:rPr lang="en-US" err="1">
                <a:cs typeface="Calibri"/>
              </a:rPr>
              <a:t>gegenwärtig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kommt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noch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verlängerte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Wartezeiten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mit</a:t>
            </a:r>
            <a:r>
              <a:rPr lang="en-US">
                <a:cs typeface="Calibri"/>
              </a:rPr>
              <a:t> Corona &gt; </a:t>
            </a:r>
            <a:r>
              <a:rPr lang="en-US" err="1">
                <a:cs typeface="Calibri"/>
              </a:rPr>
              <a:t>Öffnungszeit</a:t>
            </a:r>
            <a:r>
              <a:rPr lang="en-US">
                <a:cs typeface="Calibri"/>
              </a:rPr>
              <a:t> nicht arbeitnehmer freundlich</a:t>
            </a:r>
          </a:p>
          <a:p>
            <a:r>
              <a:rPr lang="en-US">
                <a:cs typeface="Calibri"/>
              </a:rPr>
              <a:t>2) </a:t>
            </a:r>
            <a:r>
              <a:rPr lang="en-US" err="1">
                <a:cs typeface="Calibri"/>
              </a:rPr>
              <a:t>beschleunigte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Prozesse</a:t>
            </a:r>
            <a:r>
              <a:rPr lang="en-US">
                <a:cs typeface="Calibri"/>
              </a:rPr>
              <a:t> = </a:t>
            </a:r>
            <a:r>
              <a:rPr lang="en-US" err="1">
                <a:cs typeface="Calibri"/>
              </a:rPr>
              <a:t>reduzierte</a:t>
            </a:r>
            <a:r>
              <a:rPr lang="en-US">
                <a:cs typeface="Calibri"/>
              </a:rPr>
              <a:t> Kosten </a:t>
            </a:r>
          </a:p>
          <a:p>
            <a:r>
              <a:rPr lang="en-US">
                <a:cs typeface="Calibri"/>
              </a:rPr>
              <a:t>3) Jahr 2018 </a:t>
            </a:r>
            <a:r>
              <a:rPr lang="en-US" err="1">
                <a:cs typeface="Calibri"/>
              </a:rPr>
              <a:t>über</a:t>
            </a:r>
            <a:r>
              <a:rPr lang="en-US">
                <a:cs typeface="Calibri"/>
              </a:rPr>
              <a:t> 1 </a:t>
            </a:r>
            <a:r>
              <a:rPr lang="en-US" err="1">
                <a:cs typeface="Calibri"/>
              </a:rPr>
              <a:t>Milliarden</a:t>
            </a:r>
            <a:r>
              <a:rPr lang="en-US">
                <a:cs typeface="Calibri"/>
              </a:rPr>
              <a:t> Blatt Papier </a:t>
            </a:r>
            <a:r>
              <a:rPr lang="en-US" err="1">
                <a:cs typeface="Calibri"/>
              </a:rPr>
              <a:t>für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Bunderegierung</a:t>
            </a:r>
            <a:r>
              <a:rPr lang="en-US">
                <a:cs typeface="Calibri"/>
              </a:rPr>
              <a:t> und </a:t>
            </a:r>
            <a:r>
              <a:rPr lang="en-US" err="1">
                <a:cs typeface="Calibri"/>
              </a:rPr>
              <a:t>Behörden</a:t>
            </a:r>
            <a:r>
              <a:rPr lang="en-US">
                <a:cs typeface="Calibri"/>
              </a:rPr>
              <a:t>, Wegkosten fallen </a:t>
            </a:r>
            <a:r>
              <a:rPr lang="en-US" err="1">
                <a:cs typeface="Calibri"/>
              </a:rPr>
              <a:t>weg</a:t>
            </a:r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0261F-4BFE-40B1-A0FC-FDB111DCB423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33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1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13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1" name="Group 15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414" y="1270007"/>
            <a:ext cx="5845097" cy="4317987"/>
          </a:xfrm>
        </p:spPr>
        <p:txBody>
          <a:bodyPr anchor="ctr">
            <a:normAutofit/>
          </a:bodyPr>
          <a:lstStyle/>
          <a:p>
            <a:pPr algn="r"/>
            <a:r>
              <a:rPr lang="de-DE" sz="7200">
                <a:solidFill>
                  <a:schemeClr val="bg1"/>
                </a:solidFill>
                <a:cs typeface="Calibri Light"/>
              </a:rPr>
              <a:t>Rathaus 2077</a:t>
            </a:r>
            <a:endParaRPr lang="de-DE" sz="720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792278" y="2251873"/>
            <a:ext cx="3681454" cy="23542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de-DE" b="1">
                <a:cs typeface="Calibri"/>
              </a:rPr>
              <a:t>Gruppe 2</a:t>
            </a:r>
          </a:p>
          <a:p>
            <a:pPr algn="l">
              <a:lnSpc>
                <a:spcPct val="110000"/>
              </a:lnSpc>
              <a:spcBef>
                <a:spcPts val="500"/>
              </a:spcBef>
            </a:pPr>
            <a:r>
              <a:rPr lang="de-DE" sz="1900">
                <a:cs typeface="Calibri"/>
              </a:rPr>
              <a:t>Marvin Weitz </a:t>
            </a:r>
          </a:p>
          <a:p>
            <a:pPr algn="l">
              <a:lnSpc>
                <a:spcPct val="110000"/>
              </a:lnSpc>
              <a:spcBef>
                <a:spcPts val="500"/>
              </a:spcBef>
            </a:pPr>
            <a:r>
              <a:rPr lang="de-DE" sz="1900">
                <a:cs typeface="Calibri"/>
              </a:rPr>
              <a:t>Julian Gottfried</a:t>
            </a:r>
          </a:p>
          <a:p>
            <a:pPr algn="l">
              <a:lnSpc>
                <a:spcPct val="110000"/>
              </a:lnSpc>
              <a:spcBef>
                <a:spcPts val="500"/>
              </a:spcBef>
            </a:pPr>
            <a:r>
              <a:rPr lang="de-DE" sz="1900">
                <a:cs typeface="Calibri"/>
              </a:rPr>
              <a:t>Paulina Kohlhepp</a:t>
            </a:r>
          </a:p>
          <a:p>
            <a:pPr algn="l">
              <a:lnSpc>
                <a:spcPct val="110000"/>
              </a:lnSpc>
              <a:spcBef>
                <a:spcPts val="500"/>
              </a:spcBef>
            </a:pPr>
            <a:r>
              <a:rPr lang="de-DE" sz="1900">
                <a:cs typeface="Calibri"/>
              </a:rPr>
              <a:t>Peter </a:t>
            </a:r>
            <a:r>
              <a:rPr lang="de-DE" sz="1900" err="1">
                <a:cs typeface="Calibri"/>
              </a:rPr>
              <a:t>Grosser</a:t>
            </a:r>
          </a:p>
          <a:p>
            <a:pPr algn="l">
              <a:lnSpc>
                <a:spcPct val="110000"/>
              </a:lnSpc>
              <a:spcBef>
                <a:spcPts val="500"/>
              </a:spcBef>
            </a:pPr>
            <a:r>
              <a:rPr lang="de-DE" sz="1900">
                <a:cs typeface="Calibri"/>
              </a:rPr>
              <a:t>Edanur Gültekin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0CDF6-0E32-4A0F-9C9D-CB3A5033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>
                <a:ea typeface="+mj-lt"/>
                <a:cs typeface="+mj-lt"/>
              </a:rPr>
              <a:t>Blick in die Zukunft</a:t>
            </a:r>
            <a:endParaRPr lang="de-DE" sz="4000">
              <a:ea typeface="+mj-lt"/>
              <a:cs typeface="+mj-l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12E26F4-07F0-462E-9606-0638CDA53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286" y="1393101"/>
            <a:ext cx="5345501" cy="1153198"/>
          </a:xfrm>
          <a:prstGeom prst="rect">
            <a:avLst/>
          </a:prstGeom>
        </p:spPr>
      </p:pic>
      <p:pic>
        <p:nvPicPr>
          <p:cNvPr id="11" name="Picture 18" descr="A picture containing black, white, dark&#10;&#10;Description automatically generated">
            <a:extLst>
              <a:ext uri="{FF2B5EF4-FFF2-40B4-BE49-F238E27FC236}">
                <a16:creationId xmlns:a16="http://schemas.microsoft.com/office/drawing/2014/main" id="{4C7DED4F-80E0-4CCE-86B5-6C7A750A2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174" y="3578731"/>
            <a:ext cx="1233578" cy="1468953"/>
          </a:xfrm>
          <a:prstGeom prst="rect">
            <a:avLst/>
          </a:prstGeom>
        </p:spPr>
      </p:pic>
      <p:sp>
        <p:nvSpPr>
          <p:cNvPr id="19" name="Rechteck: abgerundete Ecken 15">
            <a:extLst>
              <a:ext uri="{FF2B5EF4-FFF2-40B4-BE49-F238E27FC236}">
                <a16:creationId xmlns:a16="http://schemas.microsoft.com/office/drawing/2014/main" id="{E3B679D3-F50B-4202-8A86-1B940E2F8763}"/>
              </a:ext>
            </a:extLst>
          </p:cNvPr>
          <p:cNvSpPr/>
          <p:nvPr/>
        </p:nvSpPr>
        <p:spPr>
          <a:xfrm>
            <a:off x="4870916" y="2757990"/>
            <a:ext cx="5718268" cy="33922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: abgerundete Ecken 32">
            <a:extLst>
              <a:ext uri="{FF2B5EF4-FFF2-40B4-BE49-F238E27FC236}">
                <a16:creationId xmlns:a16="http://schemas.microsoft.com/office/drawing/2014/main" id="{238DB491-8C97-44B8-8C3A-F2149E413970}"/>
              </a:ext>
            </a:extLst>
          </p:cNvPr>
          <p:cNvSpPr/>
          <p:nvPr/>
        </p:nvSpPr>
        <p:spPr>
          <a:xfrm>
            <a:off x="5419457" y="3802508"/>
            <a:ext cx="2042416" cy="18748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  <a:cs typeface="Calibri"/>
              </a:rPr>
              <a:t>Rathaus 2077 </a:t>
            </a:r>
          </a:p>
          <a:p>
            <a:pPr algn="ctr"/>
            <a:r>
              <a:rPr lang="de-DE" sz="1400">
                <a:solidFill>
                  <a:schemeClr val="tx1"/>
                </a:solidFill>
                <a:cs typeface="Calibri"/>
              </a:rPr>
              <a:t>als WebSwing</a:t>
            </a:r>
          </a:p>
        </p:txBody>
      </p:sp>
      <p:sp>
        <p:nvSpPr>
          <p:cNvPr id="28" name="Rechteck: abgerundete Ecken 32">
            <a:extLst>
              <a:ext uri="{FF2B5EF4-FFF2-40B4-BE49-F238E27FC236}">
                <a16:creationId xmlns:a16="http://schemas.microsoft.com/office/drawing/2014/main" id="{D720F78F-96F0-4544-B63B-42C6DD54A9DF}"/>
              </a:ext>
            </a:extLst>
          </p:cNvPr>
          <p:cNvSpPr/>
          <p:nvPr/>
        </p:nvSpPr>
        <p:spPr>
          <a:xfrm>
            <a:off x="8007381" y="3802507"/>
            <a:ext cx="2042416" cy="18748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  <a:cs typeface="Calibri"/>
              </a:rPr>
              <a:t>Datenbank</a:t>
            </a:r>
            <a:endParaRPr lang="de-DE" sz="1400" dirty="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27" name="Gerade Verbindung mit Pfeil 65">
            <a:extLst>
              <a:ext uri="{FF2B5EF4-FFF2-40B4-BE49-F238E27FC236}">
                <a16:creationId xmlns:a16="http://schemas.microsoft.com/office/drawing/2014/main" id="{2967AC9A-4A76-4767-A846-95A3A2CE4178}"/>
              </a:ext>
            </a:extLst>
          </p:cNvPr>
          <p:cNvCxnSpPr>
            <a:cxnSpLocks/>
          </p:cNvCxnSpPr>
          <p:nvPr/>
        </p:nvCxnSpPr>
        <p:spPr>
          <a:xfrm>
            <a:off x="2549105" y="4829154"/>
            <a:ext cx="1908158" cy="1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65">
            <a:extLst>
              <a:ext uri="{FF2B5EF4-FFF2-40B4-BE49-F238E27FC236}">
                <a16:creationId xmlns:a16="http://schemas.microsoft.com/office/drawing/2014/main" id="{13623E19-3E12-423E-B974-4616CDBB53F9}"/>
              </a:ext>
            </a:extLst>
          </p:cNvPr>
          <p:cNvCxnSpPr>
            <a:cxnSpLocks/>
          </p:cNvCxnSpPr>
          <p:nvPr/>
        </p:nvCxnSpPr>
        <p:spPr>
          <a:xfrm flipH="1" flipV="1">
            <a:off x="2545074" y="4541608"/>
            <a:ext cx="1916217" cy="1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042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4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09D8A-12E5-470F-860B-7FC212CF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94" y="435547"/>
            <a:ext cx="5613822" cy="17753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/>
              <a:t>Blick in die Zukunft</a:t>
            </a:r>
          </a:p>
        </p:txBody>
      </p:sp>
      <p:sp>
        <p:nvSpPr>
          <p:cNvPr id="43" name="Freeform: Shape 46">
            <a:extLst>
              <a:ext uri="{FF2B5EF4-FFF2-40B4-BE49-F238E27FC236}">
                <a16:creationId xmlns:a16="http://schemas.microsoft.com/office/drawing/2014/main" id="{A94A2FC9-6D19-473C-B868-99FDB204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6077" y="435547"/>
            <a:ext cx="1969483" cy="1775389"/>
          </a:xfrm>
          <a:custGeom>
            <a:avLst/>
            <a:gdLst>
              <a:gd name="connsiteX0" fmla="*/ 530616 w 1859834"/>
              <a:gd name="connsiteY0" fmla="*/ 0 h 1676546"/>
              <a:gd name="connsiteX1" fmla="*/ 1331006 w 1859834"/>
              <a:gd name="connsiteY1" fmla="*/ 0 h 1676546"/>
              <a:gd name="connsiteX2" fmla="*/ 1445347 w 1859834"/>
              <a:gd name="connsiteY2" fmla="*/ 65415 h 1676546"/>
              <a:gd name="connsiteX3" fmla="*/ 1845541 w 1859834"/>
              <a:gd name="connsiteY3" fmla="*/ 770436 h 1676546"/>
              <a:gd name="connsiteX4" fmla="*/ 1845541 w 1859834"/>
              <a:gd name="connsiteY4" fmla="*/ 906111 h 1676546"/>
              <a:gd name="connsiteX5" fmla="*/ 1445347 w 1859834"/>
              <a:gd name="connsiteY5" fmla="*/ 1611131 h 1676546"/>
              <a:gd name="connsiteX6" fmla="*/ 1331006 w 1859834"/>
              <a:gd name="connsiteY6" fmla="*/ 1676546 h 1676546"/>
              <a:gd name="connsiteX7" fmla="*/ 530616 w 1859834"/>
              <a:gd name="connsiteY7" fmla="*/ 1676546 h 1676546"/>
              <a:gd name="connsiteX8" fmla="*/ 416275 w 1859834"/>
              <a:gd name="connsiteY8" fmla="*/ 1611131 h 1676546"/>
              <a:gd name="connsiteX9" fmla="*/ 16080 w 1859834"/>
              <a:gd name="connsiteY9" fmla="*/ 906111 h 1676546"/>
              <a:gd name="connsiteX10" fmla="*/ 16080 w 1859834"/>
              <a:gd name="connsiteY10" fmla="*/ 770436 h 1676546"/>
              <a:gd name="connsiteX11" fmla="*/ 416275 w 1859834"/>
              <a:gd name="connsiteY11" fmla="*/ 65415 h 1676546"/>
              <a:gd name="connsiteX12" fmla="*/ 530616 w 1859834"/>
              <a:gd name="connsiteY12" fmla="*/ 0 h 167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834" h="1676546">
                <a:moveTo>
                  <a:pt x="530616" y="0"/>
                </a:moveTo>
                <a:cubicBezTo>
                  <a:pt x="1331006" y="0"/>
                  <a:pt x="1331006" y="0"/>
                  <a:pt x="1331006" y="0"/>
                </a:cubicBezTo>
                <a:cubicBezTo>
                  <a:pt x="1371502" y="0"/>
                  <a:pt x="1423909" y="29073"/>
                  <a:pt x="1445347" y="65415"/>
                </a:cubicBezTo>
                <a:cubicBezTo>
                  <a:pt x="1845541" y="770436"/>
                  <a:pt x="1845541" y="770436"/>
                  <a:pt x="1845541" y="770436"/>
                </a:cubicBezTo>
                <a:cubicBezTo>
                  <a:pt x="1864599" y="809200"/>
                  <a:pt x="1864599" y="867346"/>
                  <a:pt x="1845541" y="906111"/>
                </a:cubicBezTo>
                <a:cubicBezTo>
                  <a:pt x="1445347" y="1611131"/>
                  <a:pt x="1445347" y="1611131"/>
                  <a:pt x="1445347" y="1611131"/>
                </a:cubicBezTo>
                <a:cubicBezTo>
                  <a:pt x="1423909" y="1647474"/>
                  <a:pt x="1371502" y="1676546"/>
                  <a:pt x="1331006" y="1676546"/>
                </a:cubicBezTo>
                <a:lnTo>
                  <a:pt x="530616" y="1676546"/>
                </a:lnTo>
                <a:cubicBezTo>
                  <a:pt x="487738" y="1676546"/>
                  <a:pt x="435332" y="1647474"/>
                  <a:pt x="416275" y="1611131"/>
                </a:cubicBezTo>
                <a:cubicBezTo>
                  <a:pt x="16080" y="906111"/>
                  <a:pt x="16080" y="906111"/>
                  <a:pt x="16080" y="906111"/>
                </a:cubicBezTo>
                <a:cubicBezTo>
                  <a:pt x="-5359" y="867346"/>
                  <a:pt x="-5359" y="809200"/>
                  <a:pt x="16080" y="770436"/>
                </a:cubicBezTo>
                <a:cubicBezTo>
                  <a:pt x="416275" y="65415"/>
                  <a:pt x="416275" y="65415"/>
                  <a:pt x="416275" y="65415"/>
                </a:cubicBezTo>
                <a:cubicBezTo>
                  <a:pt x="435332" y="29073"/>
                  <a:pt x="487738" y="0"/>
                  <a:pt x="53061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fik 9" descr="Auktionshammer mit einfarbiger Füllung">
            <a:extLst>
              <a:ext uri="{FF2B5EF4-FFF2-40B4-BE49-F238E27FC236}">
                <a16:creationId xmlns:a16="http://schemas.microsoft.com/office/drawing/2014/main" id="{D4F1D7B0-E0F1-43FC-B005-C43C17C41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2532" y="843530"/>
            <a:ext cx="956572" cy="95657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625FB8-5BAB-4FCD-A18A-73985FE9C02B}"/>
              </a:ext>
            </a:extLst>
          </p:cNvPr>
          <p:cNvSpPr txBox="1">
            <a:spLocks/>
          </p:cNvSpPr>
          <p:nvPr/>
        </p:nvSpPr>
        <p:spPr>
          <a:xfrm>
            <a:off x="991694" y="2391339"/>
            <a:ext cx="3947974" cy="34614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/>
              <a:t>Funktionalitäten:</a:t>
            </a:r>
          </a:p>
          <a:p>
            <a:pPr lvl="1"/>
            <a:r>
              <a:rPr lang="en-US"/>
              <a:t>Benutzerkonto</a:t>
            </a:r>
          </a:p>
          <a:p>
            <a:pPr lvl="1"/>
            <a:r>
              <a:rPr lang="en-US"/>
              <a:t>Two-factor-authenification</a:t>
            </a:r>
          </a:p>
          <a:p>
            <a:pPr lvl="1"/>
            <a:r>
              <a:rPr lang="en-US"/>
              <a:t>Automatische E-Mails </a:t>
            </a:r>
          </a:p>
          <a:p>
            <a:pPr lvl="1"/>
            <a:r>
              <a:rPr lang="en-US"/>
              <a:t>Kalendereintrag</a:t>
            </a:r>
          </a:p>
          <a:p>
            <a:pPr lvl="1"/>
            <a:r>
              <a:rPr lang="en-US"/>
              <a:t>Suchbegriffe speichern</a:t>
            </a:r>
          </a:p>
          <a:p>
            <a:pPr lvl="1"/>
            <a:r>
              <a:rPr lang="en-US"/>
              <a:t>Gesetz verabschiedet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BED0409-854E-49C4-876E-A78C6D881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329" y="2391339"/>
            <a:ext cx="4295423" cy="4226565"/>
          </a:xfrm>
          <a:custGeom>
            <a:avLst/>
            <a:gdLst>
              <a:gd name="connsiteX0" fmla="*/ 2353286 w 3293367"/>
              <a:gd name="connsiteY0" fmla="*/ 2104683 h 3240573"/>
              <a:gd name="connsiteX1" fmla="*/ 2868450 w 3293367"/>
              <a:gd name="connsiteY1" fmla="*/ 2104683 h 3240573"/>
              <a:gd name="connsiteX2" fmla="*/ 2892703 w 3293367"/>
              <a:gd name="connsiteY2" fmla="*/ 2107904 h 3240573"/>
              <a:gd name="connsiteX3" fmla="*/ 2909383 w 3293367"/>
              <a:gd name="connsiteY3" fmla="*/ 2114898 h 3240573"/>
              <a:gd name="connsiteX4" fmla="*/ 2899189 w 3293367"/>
              <a:gd name="connsiteY4" fmla="*/ 2132529 h 3240573"/>
              <a:gd name="connsiteX5" fmla="*/ 2538022 w 3293367"/>
              <a:gd name="connsiteY5" fmla="*/ 2757176 h 3240573"/>
              <a:gd name="connsiteX6" fmla="*/ 2322847 w 3293367"/>
              <a:gd name="connsiteY6" fmla="*/ 2882232 h 3240573"/>
              <a:gd name="connsiteX7" fmla="*/ 2149884 w 3293367"/>
              <a:gd name="connsiteY7" fmla="*/ 2882232 h 3240573"/>
              <a:gd name="connsiteX8" fmla="*/ 2129707 w 3293367"/>
              <a:gd name="connsiteY8" fmla="*/ 2882232 h 3240573"/>
              <a:gd name="connsiteX9" fmla="*/ 2110453 w 3293367"/>
              <a:gd name="connsiteY9" fmla="*/ 2849077 h 3240573"/>
              <a:gd name="connsiteX10" fmla="*/ 2016148 w 3293367"/>
              <a:gd name="connsiteY10" fmla="*/ 2686675 h 3240573"/>
              <a:gd name="connsiteX11" fmla="*/ 2016148 w 3293367"/>
              <a:gd name="connsiteY11" fmla="*/ 2595774 h 3240573"/>
              <a:gd name="connsiteX12" fmla="*/ 2274287 w 3293367"/>
              <a:gd name="connsiteY12" fmla="*/ 2151242 h 3240573"/>
              <a:gd name="connsiteX13" fmla="*/ 2353286 w 3293367"/>
              <a:gd name="connsiteY13" fmla="*/ 2104683 h 3240573"/>
              <a:gd name="connsiteX14" fmla="*/ 939150 w 3293367"/>
              <a:gd name="connsiteY14" fmla="*/ 0 h 3240573"/>
              <a:gd name="connsiteX15" fmla="*/ 2322847 w 3293367"/>
              <a:gd name="connsiteY15" fmla="*/ 0 h 3240573"/>
              <a:gd name="connsiteX16" fmla="*/ 2538022 w 3293367"/>
              <a:gd name="connsiteY16" fmla="*/ 125055 h 3240573"/>
              <a:gd name="connsiteX17" fmla="*/ 3228376 w 3293367"/>
              <a:gd name="connsiteY17" fmla="*/ 1319038 h 3240573"/>
              <a:gd name="connsiteX18" fmla="*/ 3228376 w 3293367"/>
              <a:gd name="connsiteY18" fmla="*/ 1563194 h 3240573"/>
              <a:gd name="connsiteX19" fmla="*/ 2972043 w 3293367"/>
              <a:gd name="connsiteY19" fmla="*/ 2006528 h 3240573"/>
              <a:gd name="connsiteX20" fmla="*/ 2950440 w 3293367"/>
              <a:gd name="connsiteY20" fmla="*/ 2043890 h 3240573"/>
              <a:gd name="connsiteX21" fmla="*/ 2951200 w 3293367"/>
              <a:gd name="connsiteY21" fmla="*/ 2044209 h 3240573"/>
              <a:gd name="connsiteX22" fmla="*/ 2989324 w 3293367"/>
              <a:gd name="connsiteY22" fmla="*/ 2082660 h 3240573"/>
              <a:gd name="connsiteX23" fmla="*/ 3279247 w 3293367"/>
              <a:gd name="connsiteY23" fmla="*/ 2584089 h 3240573"/>
              <a:gd name="connsiteX24" fmla="*/ 3279247 w 3293367"/>
              <a:gd name="connsiteY24" fmla="*/ 2686626 h 3240573"/>
              <a:gd name="connsiteX25" fmla="*/ 2989324 w 3293367"/>
              <a:gd name="connsiteY25" fmla="*/ 3188054 h 3240573"/>
              <a:gd name="connsiteX26" fmla="*/ 2898957 w 3293367"/>
              <a:gd name="connsiteY26" fmla="*/ 3240573 h 3240573"/>
              <a:gd name="connsiteX27" fmla="*/ 2317855 w 3293367"/>
              <a:gd name="connsiteY27" fmla="*/ 3240573 h 3240573"/>
              <a:gd name="connsiteX28" fmla="*/ 2228744 w 3293367"/>
              <a:gd name="connsiteY28" fmla="*/ 3188054 h 3240573"/>
              <a:gd name="connsiteX29" fmla="*/ 2072563 w 3293367"/>
              <a:gd name="connsiteY29" fmla="*/ 2919100 h 3240573"/>
              <a:gd name="connsiteX30" fmla="*/ 2054920 w 3293367"/>
              <a:gd name="connsiteY30" fmla="*/ 2888716 h 3240573"/>
              <a:gd name="connsiteX31" fmla="*/ 2068802 w 3293367"/>
              <a:gd name="connsiteY31" fmla="*/ 2888716 h 3240573"/>
              <a:gd name="connsiteX32" fmla="*/ 2134418 w 3293367"/>
              <a:gd name="connsiteY32" fmla="*/ 2888716 h 3240573"/>
              <a:gd name="connsiteX33" fmla="*/ 2162922 w 3293367"/>
              <a:gd name="connsiteY33" fmla="*/ 2937803 h 3240573"/>
              <a:gd name="connsiteX34" fmla="*/ 2271824 w 3293367"/>
              <a:gd name="connsiteY34" fmla="*/ 3125340 h 3240573"/>
              <a:gd name="connsiteX35" fmla="*/ 2350824 w 3293367"/>
              <a:gd name="connsiteY35" fmla="*/ 3171900 h 3240573"/>
              <a:gd name="connsiteX36" fmla="*/ 2865989 w 3293367"/>
              <a:gd name="connsiteY36" fmla="*/ 3171900 h 3240573"/>
              <a:gd name="connsiteX37" fmla="*/ 2946100 w 3293367"/>
              <a:gd name="connsiteY37" fmla="*/ 3125340 h 3240573"/>
              <a:gd name="connsiteX38" fmla="*/ 3203126 w 3293367"/>
              <a:gd name="connsiteY38" fmla="*/ 2680809 h 3240573"/>
              <a:gd name="connsiteX39" fmla="*/ 3203126 w 3293367"/>
              <a:gd name="connsiteY39" fmla="*/ 2589906 h 3240573"/>
              <a:gd name="connsiteX40" fmla="*/ 2946100 w 3293367"/>
              <a:gd name="connsiteY40" fmla="*/ 2145375 h 3240573"/>
              <a:gd name="connsiteX41" fmla="*/ 2912303 w 3293367"/>
              <a:gd name="connsiteY41" fmla="*/ 2111287 h 3240573"/>
              <a:gd name="connsiteX42" fmla="*/ 2908392 w 3293367"/>
              <a:gd name="connsiteY42" fmla="*/ 2109648 h 3240573"/>
              <a:gd name="connsiteX43" fmla="*/ 2929357 w 3293367"/>
              <a:gd name="connsiteY43" fmla="*/ 2073390 h 3240573"/>
              <a:gd name="connsiteX44" fmla="*/ 2944948 w 3293367"/>
              <a:gd name="connsiteY44" fmla="*/ 2046424 h 3240573"/>
              <a:gd name="connsiteX45" fmla="*/ 2928777 w 3293367"/>
              <a:gd name="connsiteY45" fmla="*/ 2039643 h 3240573"/>
              <a:gd name="connsiteX46" fmla="*/ 2901420 w 3293367"/>
              <a:gd name="connsiteY46" fmla="*/ 2036009 h 3240573"/>
              <a:gd name="connsiteX47" fmla="*/ 2320317 w 3293367"/>
              <a:gd name="connsiteY47" fmla="*/ 2036009 h 3240573"/>
              <a:gd name="connsiteX48" fmla="*/ 2231207 w 3293367"/>
              <a:gd name="connsiteY48" fmla="*/ 2088527 h 3240573"/>
              <a:gd name="connsiteX49" fmla="*/ 1940028 w 3293367"/>
              <a:gd name="connsiteY49" fmla="*/ 2589956 h 3240573"/>
              <a:gd name="connsiteX50" fmla="*/ 1940028 w 3293367"/>
              <a:gd name="connsiteY50" fmla="*/ 2692493 h 3240573"/>
              <a:gd name="connsiteX51" fmla="*/ 2036139 w 3293367"/>
              <a:gd name="connsiteY51" fmla="*/ 2858003 h 3240573"/>
              <a:gd name="connsiteX52" fmla="*/ 2050209 w 3293367"/>
              <a:gd name="connsiteY52" fmla="*/ 2882232 h 3240573"/>
              <a:gd name="connsiteX53" fmla="*/ 1985031 w 3293367"/>
              <a:gd name="connsiteY53" fmla="*/ 2882232 h 3240573"/>
              <a:gd name="connsiteX54" fmla="*/ 939150 w 3293367"/>
              <a:gd name="connsiteY54" fmla="*/ 2882232 h 3240573"/>
              <a:gd name="connsiteX55" fmla="*/ 726963 w 3293367"/>
              <a:gd name="connsiteY55" fmla="*/ 2757176 h 3240573"/>
              <a:gd name="connsiteX56" fmla="*/ 33622 w 3293367"/>
              <a:gd name="connsiteY56" fmla="*/ 1563194 h 3240573"/>
              <a:gd name="connsiteX57" fmla="*/ 33622 w 3293367"/>
              <a:gd name="connsiteY57" fmla="*/ 1319038 h 3240573"/>
              <a:gd name="connsiteX58" fmla="*/ 726963 w 3293367"/>
              <a:gd name="connsiteY58" fmla="*/ 125055 h 3240573"/>
              <a:gd name="connsiteX59" fmla="*/ 939150 w 3293367"/>
              <a:gd name="connsiteY59" fmla="*/ 0 h 324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93367" h="3240573">
                <a:moveTo>
                  <a:pt x="2353286" y="2104683"/>
                </a:moveTo>
                <a:cubicBezTo>
                  <a:pt x="2353286" y="2104683"/>
                  <a:pt x="2353286" y="2104683"/>
                  <a:pt x="2868450" y="2104683"/>
                </a:cubicBezTo>
                <a:cubicBezTo>
                  <a:pt x="2876795" y="2104683"/>
                  <a:pt x="2884932" y="2105791"/>
                  <a:pt x="2892703" y="2107904"/>
                </a:cubicBezTo>
                <a:lnTo>
                  <a:pt x="2909383" y="2114898"/>
                </a:lnTo>
                <a:lnTo>
                  <a:pt x="2899189" y="2132529"/>
                </a:lnTo>
                <a:cubicBezTo>
                  <a:pt x="2807017" y="2291942"/>
                  <a:pt x="2689037" y="2495992"/>
                  <a:pt x="2538022" y="2757176"/>
                </a:cubicBezTo>
                <a:cubicBezTo>
                  <a:pt x="2493195" y="2834591"/>
                  <a:pt x="2412503" y="2882232"/>
                  <a:pt x="2322847" y="2882232"/>
                </a:cubicBezTo>
                <a:cubicBezTo>
                  <a:pt x="2322847" y="2882232"/>
                  <a:pt x="2322847" y="2882232"/>
                  <a:pt x="2149884" y="2882232"/>
                </a:cubicBezTo>
                <a:lnTo>
                  <a:pt x="2129707" y="2882232"/>
                </a:lnTo>
                <a:lnTo>
                  <a:pt x="2110453" y="2849077"/>
                </a:lnTo>
                <a:cubicBezTo>
                  <a:pt x="2083644" y="2802909"/>
                  <a:pt x="2052449" y="2749188"/>
                  <a:pt x="2016148" y="2686675"/>
                </a:cubicBezTo>
                <a:cubicBezTo>
                  <a:pt x="1999459" y="2658961"/>
                  <a:pt x="1999459" y="2623488"/>
                  <a:pt x="2016148" y="2595774"/>
                </a:cubicBezTo>
                <a:cubicBezTo>
                  <a:pt x="2016148" y="2595774"/>
                  <a:pt x="2016148" y="2595774"/>
                  <a:pt x="2274287" y="2151242"/>
                </a:cubicBezTo>
                <a:cubicBezTo>
                  <a:pt x="2289865" y="2122420"/>
                  <a:pt x="2321018" y="2104683"/>
                  <a:pt x="2353286" y="2104683"/>
                </a:cubicBezTo>
                <a:close/>
                <a:moveTo>
                  <a:pt x="939150" y="0"/>
                </a:moveTo>
                <a:cubicBezTo>
                  <a:pt x="939150" y="0"/>
                  <a:pt x="939150" y="0"/>
                  <a:pt x="2322847" y="0"/>
                </a:cubicBezTo>
                <a:cubicBezTo>
                  <a:pt x="2412503" y="0"/>
                  <a:pt x="2493195" y="47640"/>
                  <a:pt x="2538022" y="125055"/>
                </a:cubicBezTo>
                <a:cubicBezTo>
                  <a:pt x="2538022" y="125055"/>
                  <a:pt x="2538022" y="125055"/>
                  <a:pt x="3228376" y="1319038"/>
                </a:cubicBezTo>
                <a:cubicBezTo>
                  <a:pt x="3273205" y="1393476"/>
                  <a:pt x="3273205" y="1488756"/>
                  <a:pt x="3228376" y="1563194"/>
                </a:cubicBezTo>
                <a:cubicBezTo>
                  <a:pt x="3228376" y="1563194"/>
                  <a:pt x="3228376" y="1563194"/>
                  <a:pt x="2972043" y="2006528"/>
                </a:cubicBezTo>
                <a:lnTo>
                  <a:pt x="2950440" y="2043890"/>
                </a:lnTo>
                <a:lnTo>
                  <a:pt x="2951200" y="2044209"/>
                </a:lnTo>
                <a:cubicBezTo>
                  <a:pt x="2966732" y="2053275"/>
                  <a:pt x="2979910" y="2066404"/>
                  <a:pt x="2989324" y="2082660"/>
                </a:cubicBezTo>
                <a:cubicBezTo>
                  <a:pt x="2989324" y="2082660"/>
                  <a:pt x="2989324" y="2082660"/>
                  <a:pt x="3279247" y="2584089"/>
                </a:cubicBezTo>
                <a:cubicBezTo>
                  <a:pt x="3298074" y="2615350"/>
                  <a:pt x="3298074" y="2655364"/>
                  <a:pt x="3279247" y="2686626"/>
                </a:cubicBezTo>
                <a:cubicBezTo>
                  <a:pt x="3279247" y="2686626"/>
                  <a:pt x="3279247" y="2686626"/>
                  <a:pt x="2989324" y="3188054"/>
                </a:cubicBezTo>
                <a:cubicBezTo>
                  <a:pt x="2970497" y="3220565"/>
                  <a:pt x="2936610" y="3240573"/>
                  <a:pt x="2898957" y="3240573"/>
                </a:cubicBezTo>
                <a:cubicBezTo>
                  <a:pt x="2898957" y="3240573"/>
                  <a:pt x="2898957" y="3240573"/>
                  <a:pt x="2317855" y="3240573"/>
                </a:cubicBezTo>
                <a:cubicBezTo>
                  <a:pt x="2281457" y="3240573"/>
                  <a:pt x="2246316" y="3220565"/>
                  <a:pt x="2228744" y="3188054"/>
                </a:cubicBezTo>
                <a:cubicBezTo>
                  <a:pt x="2228744" y="3188054"/>
                  <a:pt x="2228744" y="3188054"/>
                  <a:pt x="2072563" y="2919100"/>
                </a:cubicBezTo>
                <a:lnTo>
                  <a:pt x="2054920" y="2888716"/>
                </a:lnTo>
                <a:lnTo>
                  <a:pt x="2068802" y="2888716"/>
                </a:lnTo>
                <a:lnTo>
                  <a:pt x="2134418" y="2888716"/>
                </a:lnTo>
                <a:lnTo>
                  <a:pt x="2162922" y="2937803"/>
                </a:lnTo>
                <a:cubicBezTo>
                  <a:pt x="2271824" y="3125340"/>
                  <a:pt x="2271824" y="3125340"/>
                  <a:pt x="2271824" y="3125340"/>
                </a:cubicBezTo>
                <a:cubicBezTo>
                  <a:pt x="2287402" y="3154162"/>
                  <a:pt x="2318557" y="3171900"/>
                  <a:pt x="2350824" y="3171900"/>
                </a:cubicBezTo>
                <a:cubicBezTo>
                  <a:pt x="2865989" y="3171900"/>
                  <a:pt x="2865989" y="3171900"/>
                  <a:pt x="2865989" y="3171900"/>
                </a:cubicBezTo>
                <a:cubicBezTo>
                  <a:pt x="2899368" y="3171900"/>
                  <a:pt x="2929410" y="3154162"/>
                  <a:pt x="2946100" y="3125340"/>
                </a:cubicBezTo>
                <a:cubicBezTo>
                  <a:pt x="3203126" y="2680809"/>
                  <a:pt x="3203126" y="2680809"/>
                  <a:pt x="3203126" y="2680809"/>
                </a:cubicBezTo>
                <a:cubicBezTo>
                  <a:pt x="3219816" y="2653094"/>
                  <a:pt x="3219816" y="2617620"/>
                  <a:pt x="3203126" y="2589906"/>
                </a:cubicBezTo>
                <a:cubicBezTo>
                  <a:pt x="2946100" y="2145375"/>
                  <a:pt x="2946100" y="2145375"/>
                  <a:pt x="2946100" y="2145375"/>
                </a:cubicBezTo>
                <a:cubicBezTo>
                  <a:pt x="2937755" y="2130963"/>
                  <a:pt x="2926072" y="2119323"/>
                  <a:pt x="2912303" y="2111287"/>
                </a:cubicBezTo>
                <a:lnTo>
                  <a:pt x="2908392" y="2109648"/>
                </a:lnTo>
                <a:lnTo>
                  <a:pt x="2929357" y="2073390"/>
                </a:lnTo>
                <a:lnTo>
                  <a:pt x="2944948" y="2046424"/>
                </a:lnTo>
                <a:lnTo>
                  <a:pt x="2928777" y="2039643"/>
                </a:lnTo>
                <a:cubicBezTo>
                  <a:pt x="2920010" y="2037259"/>
                  <a:pt x="2910833" y="2036009"/>
                  <a:pt x="2901420" y="2036009"/>
                </a:cubicBezTo>
                <a:cubicBezTo>
                  <a:pt x="2320317" y="2036009"/>
                  <a:pt x="2320317" y="2036009"/>
                  <a:pt x="2320317" y="2036009"/>
                </a:cubicBezTo>
                <a:cubicBezTo>
                  <a:pt x="2283920" y="2036009"/>
                  <a:pt x="2248778" y="2056016"/>
                  <a:pt x="2231207" y="2088527"/>
                </a:cubicBezTo>
                <a:cubicBezTo>
                  <a:pt x="1940028" y="2589956"/>
                  <a:pt x="1940028" y="2589956"/>
                  <a:pt x="1940028" y="2589956"/>
                </a:cubicBezTo>
                <a:cubicBezTo>
                  <a:pt x="1921201" y="2621217"/>
                  <a:pt x="1921201" y="2661231"/>
                  <a:pt x="1940028" y="2692493"/>
                </a:cubicBezTo>
                <a:cubicBezTo>
                  <a:pt x="1976425" y="2755171"/>
                  <a:pt x="2008272" y="2810015"/>
                  <a:pt x="2036139" y="2858003"/>
                </a:cubicBezTo>
                <a:lnTo>
                  <a:pt x="2050209" y="2882232"/>
                </a:lnTo>
                <a:lnTo>
                  <a:pt x="1985031" y="2882232"/>
                </a:lnTo>
                <a:cubicBezTo>
                  <a:pt x="1782341" y="2882232"/>
                  <a:pt x="1458037" y="2882232"/>
                  <a:pt x="939150" y="2882232"/>
                </a:cubicBezTo>
                <a:cubicBezTo>
                  <a:pt x="852483" y="2882232"/>
                  <a:pt x="768803" y="2834591"/>
                  <a:pt x="726963" y="2757176"/>
                </a:cubicBezTo>
                <a:cubicBezTo>
                  <a:pt x="726963" y="2757176"/>
                  <a:pt x="726963" y="2757176"/>
                  <a:pt x="33622" y="1563194"/>
                </a:cubicBezTo>
                <a:cubicBezTo>
                  <a:pt x="-11207" y="1488756"/>
                  <a:pt x="-11207" y="1393476"/>
                  <a:pt x="33622" y="1319038"/>
                </a:cubicBezTo>
                <a:cubicBezTo>
                  <a:pt x="33622" y="1319038"/>
                  <a:pt x="33622" y="1319038"/>
                  <a:pt x="726963" y="125055"/>
                </a:cubicBezTo>
                <a:cubicBezTo>
                  <a:pt x="768803" y="47640"/>
                  <a:pt x="852483" y="0"/>
                  <a:pt x="93915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50">
            <a:extLst>
              <a:ext uri="{FF2B5EF4-FFF2-40B4-BE49-F238E27FC236}">
                <a16:creationId xmlns:a16="http://schemas.microsoft.com/office/drawing/2014/main" id="{D4340B2E-01FD-4F5D-9C4D-AD3923AD2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1733" y="843530"/>
            <a:ext cx="3309879" cy="2983688"/>
          </a:xfrm>
          <a:custGeom>
            <a:avLst/>
            <a:gdLst>
              <a:gd name="connsiteX0" fmla="*/ 944317 w 3309879"/>
              <a:gd name="connsiteY0" fmla="*/ 0 h 2983688"/>
              <a:gd name="connsiteX1" fmla="*/ 2368743 w 3309879"/>
              <a:gd name="connsiteY1" fmla="*/ 0 h 2983688"/>
              <a:gd name="connsiteX2" fmla="*/ 2572231 w 3309879"/>
              <a:gd name="connsiteY2" fmla="*/ 116416 h 2983688"/>
              <a:gd name="connsiteX3" fmla="*/ 3284443 w 3309879"/>
              <a:gd name="connsiteY3" fmla="*/ 1371117 h 2983688"/>
              <a:gd name="connsiteX4" fmla="*/ 3284443 w 3309879"/>
              <a:gd name="connsiteY4" fmla="*/ 1612573 h 2983688"/>
              <a:gd name="connsiteX5" fmla="*/ 2572231 w 3309879"/>
              <a:gd name="connsiteY5" fmla="*/ 2867272 h 2983688"/>
              <a:gd name="connsiteX6" fmla="*/ 2368743 w 3309879"/>
              <a:gd name="connsiteY6" fmla="*/ 2983688 h 2983688"/>
              <a:gd name="connsiteX7" fmla="*/ 944317 w 3309879"/>
              <a:gd name="connsiteY7" fmla="*/ 2983688 h 2983688"/>
              <a:gd name="connsiteX8" fmla="*/ 740830 w 3309879"/>
              <a:gd name="connsiteY8" fmla="*/ 2867272 h 2983688"/>
              <a:gd name="connsiteX9" fmla="*/ 28617 w 3309879"/>
              <a:gd name="connsiteY9" fmla="*/ 1612573 h 2983688"/>
              <a:gd name="connsiteX10" fmla="*/ 28617 w 3309879"/>
              <a:gd name="connsiteY10" fmla="*/ 1371117 h 2983688"/>
              <a:gd name="connsiteX11" fmla="*/ 740830 w 3309879"/>
              <a:gd name="connsiteY11" fmla="*/ 116416 h 2983688"/>
              <a:gd name="connsiteX12" fmla="*/ 944317 w 3309879"/>
              <a:gd name="connsiteY12" fmla="*/ 0 h 298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09879" h="2983688">
                <a:moveTo>
                  <a:pt x="944317" y="0"/>
                </a:moveTo>
                <a:cubicBezTo>
                  <a:pt x="2368743" y="0"/>
                  <a:pt x="2368743" y="0"/>
                  <a:pt x="2368743" y="0"/>
                </a:cubicBezTo>
                <a:cubicBezTo>
                  <a:pt x="2440811" y="0"/>
                  <a:pt x="2534078" y="51740"/>
                  <a:pt x="2572231" y="116416"/>
                </a:cubicBezTo>
                <a:cubicBezTo>
                  <a:pt x="3284443" y="1371117"/>
                  <a:pt x="3284443" y="1371117"/>
                  <a:pt x="3284443" y="1371117"/>
                </a:cubicBezTo>
                <a:cubicBezTo>
                  <a:pt x="3318358" y="1440104"/>
                  <a:pt x="3318358" y="1543584"/>
                  <a:pt x="3284443" y="1612573"/>
                </a:cubicBezTo>
                <a:cubicBezTo>
                  <a:pt x="2572231" y="2867272"/>
                  <a:pt x="2572231" y="2867272"/>
                  <a:pt x="2572231" y="2867272"/>
                </a:cubicBezTo>
                <a:cubicBezTo>
                  <a:pt x="2534078" y="2931949"/>
                  <a:pt x="2440811" y="2983688"/>
                  <a:pt x="2368743" y="2983688"/>
                </a:cubicBezTo>
                <a:lnTo>
                  <a:pt x="944317" y="2983688"/>
                </a:lnTo>
                <a:cubicBezTo>
                  <a:pt x="868010" y="2983688"/>
                  <a:pt x="774745" y="2931949"/>
                  <a:pt x="740830" y="2867272"/>
                </a:cubicBezTo>
                <a:cubicBezTo>
                  <a:pt x="28617" y="1612573"/>
                  <a:pt x="28617" y="1612573"/>
                  <a:pt x="28617" y="1612573"/>
                </a:cubicBezTo>
                <a:cubicBezTo>
                  <a:pt x="-9538" y="1543584"/>
                  <a:pt x="-9538" y="1440104"/>
                  <a:pt x="28617" y="1371117"/>
                </a:cubicBezTo>
                <a:cubicBezTo>
                  <a:pt x="740830" y="116416"/>
                  <a:pt x="740830" y="116416"/>
                  <a:pt x="740830" y="116416"/>
                </a:cubicBezTo>
                <a:cubicBezTo>
                  <a:pt x="774745" y="51740"/>
                  <a:pt x="868010" y="0"/>
                  <a:pt x="94431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fik 8" descr="Tageskalender mit einfarbiger Füllung">
            <a:extLst>
              <a:ext uri="{FF2B5EF4-FFF2-40B4-BE49-F238E27FC236}">
                <a16:creationId xmlns:a16="http://schemas.microsoft.com/office/drawing/2014/main" id="{3487AAA9-65BF-470E-8587-3D8674566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79130" y="1267832"/>
            <a:ext cx="2135083" cy="2135083"/>
          </a:xfrm>
          <a:prstGeom prst="rect">
            <a:avLst/>
          </a:prstGeom>
        </p:spPr>
      </p:pic>
      <p:pic>
        <p:nvPicPr>
          <p:cNvPr id="5" name="Graphic 5" descr="Benutzer mit einfarbiger Füllung">
            <a:extLst>
              <a:ext uri="{FF2B5EF4-FFF2-40B4-BE49-F238E27FC236}">
                <a16:creationId xmlns:a16="http://schemas.microsoft.com/office/drawing/2014/main" id="{FB942296-4903-49D2-9612-C3EAC4E567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8241" y="2949389"/>
            <a:ext cx="2617694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10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373BF-B66A-4E5B-91C1-3CCEC068F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151" y="-449824"/>
            <a:ext cx="5613822" cy="1775389"/>
          </a:xfrm>
        </p:spPr>
        <p:txBody>
          <a:bodyPr anchor="b">
            <a:normAutofit/>
          </a:bodyPr>
          <a:lstStyle/>
          <a:p>
            <a:r>
              <a:rPr lang="en-US" sz="4000" b="1">
                <a:cs typeface="Calibri Light"/>
              </a:rPr>
              <a:t>Lessons learned</a:t>
            </a:r>
            <a:endParaRPr lang="en-US" sz="4000" b="1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94A2FC9-6D19-473C-B868-99FDB204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6077" y="435547"/>
            <a:ext cx="1969483" cy="1775389"/>
          </a:xfrm>
          <a:custGeom>
            <a:avLst/>
            <a:gdLst>
              <a:gd name="connsiteX0" fmla="*/ 530616 w 1859834"/>
              <a:gd name="connsiteY0" fmla="*/ 0 h 1676546"/>
              <a:gd name="connsiteX1" fmla="*/ 1331006 w 1859834"/>
              <a:gd name="connsiteY1" fmla="*/ 0 h 1676546"/>
              <a:gd name="connsiteX2" fmla="*/ 1445347 w 1859834"/>
              <a:gd name="connsiteY2" fmla="*/ 65415 h 1676546"/>
              <a:gd name="connsiteX3" fmla="*/ 1845541 w 1859834"/>
              <a:gd name="connsiteY3" fmla="*/ 770436 h 1676546"/>
              <a:gd name="connsiteX4" fmla="*/ 1845541 w 1859834"/>
              <a:gd name="connsiteY4" fmla="*/ 906111 h 1676546"/>
              <a:gd name="connsiteX5" fmla="*/ 1445347 w 1859834"/>
              <a:gd name="connsiteY5" fmla="*/ 1611131 h 1676546"/>
              <a:gd name="connsiteX6" fmla="*/ 1331006 w 1859834"/>
              <a:gd name="connsiteY6" fmla="*/ 1676546 h 1676546"/>
              <a:gd name="connsiteX7" fmla="*/ 530616 w 1859834"/>
              <a:gd name="connsiteY7" fmla="*/ 1676546 h 1676546"/>
              <a:gd name="connsiteX8" fmla="*/ 416275 w 1859834"/>
              <a:gd name="connsiteY8" fmla="*/ 1611131 h 1676546"/>
              <a:gd name="connsiteX9" fmla="*/ 16080 w 1859834"/>
              <a:gd name="connsiteY9" fmla="*/ 906111 h 1676546"/>
              <a:gd name="connsiteX10" fmla="*/ 16080 w 1859834"/>
              <a:gd name="connsiteY10" fmla="*/ 770436 h 1676546"/>
              <a:gd name="connsiteX11" fmla="*/ 416275 w 1859834"/>
              <a:gd name="connsiteY11" fmla="*/ 65415 h 1676546"/>
              <a:gd name="connsiteX12" fmla="*/ 530616 w 1859834"/>
              <a:gd name="connsiteY12" fmla="*/ 0 h 167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834" h="1676546">
                <a:moveTo>
                  <a:pt x="530616" y="0"/>
                </a:moveTo>
                <a:cubicBezTo>
                  <a:pt x="1331006" y="0"/>
                  <a:pt x="1331006" y="0"/>
                  <a:pt x="1331006" y="0"/>
                </a:cubicBezTo>
                <a:cubicBezTo>
                  <a:pt x="1371502" y="0"/>
                  <a:pt x="1423909" y="29073"/>
                  <a:pt x="1445347" y="65415"/>
                </a:cubicBezTo>
                <a:cubicBezTo>
                  <a:pt x="1845541" y="770436"/>
                  <a:pt x="1845541" y="770436"/>
                  <a:pt x="1845541" y="770436"/>
                </a:cubicBezTo>
                <a:cubicBezTo>
                  <a:pt x="1864599" y="809200"/>
                  <a:pt x="1864599" y="867346"/>
                  <a:pt x="1845541" y="906111"/>
                </a:cubicBezTo>
                <a:cubicBezTo>
                  <a:pt x="1445347" y="1611131"/>
                  <a:pt x="1445347" y="1611131"/>
                  <a:pt x="1445347" y="1611131"/>
                </a:cubicBezTo>
                <a:cubicBezTo>
                  <a:pt x="1423909" y="1647474"/>
                  <a:pt x="1371502" y="1676546"/>
                  <a:pt x="1331006" y="1676546"/>
                </a:cubicBezTo>
                <a:lnTo>
                  <a:pt x="530616" y="1676546"/>
                </a:lnTo>
                <a:cubicBezTo>
                  <a:pt x="487738" y="1676546"/>
                  <a:pt x="435332" y="1647474"/>
                  <a:pt x="416275" y="1611131"/>
                </a:cubicBezTo>
                <a:cubicBezTo>
                  <a:pt x="16080" y="906111"/>
                  <a:pt x="16080" y="906111"/>
                  <a:pt x="16080" y="906111"/>
                </a:cubicBezTo>
                <a:cubicBezTo>
                  <a:pt x="-5359" y="867346"/>
                  <a:pt x="-5359" y="809200"/>
                  <a:pt x="16080" y="770436"/>
                </a:cubicBezTo>
                <a:cubicBezTo>
                  <a:pt x="416275" y="65415"/>
                  <a:pt x="416275" y="65415"/>
                  <a:pt x="416275" y="65415"/>
                </a:cubicBezTo>
                <a:cubicBezTo>
                  <a:pt x="435332" y="29073"/>
                  <a:pt x="487738" y="0"/>
                  <a:pt x="53061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fik 8" descr="Besprechung mit einfarbiger Füllung">
            <a:extLst>
              <a:ext uri="{FF2B5EF4-FFF2-40B4-BE49-F238E27FC236}">
                <a16:creationId xmlns:a16="http://schemas.microsoft.com/office/drawing/2014/main" id="{97050EA8-8DA9-4205-907A-4700C2610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2532" y="843530"/>
            <a:ext cx="956572" cy="9565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EB53C-077E-4A76-83C6-EBF8F65BC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151" y="1622082"/>
            <a:ext cx="4049574" cy="447745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2000" b="1">
                <a:cs typeface="Calibri"/>
              </a:rPr>
              <a:t>Was wir nächsten Mal anders machen würden:</a:t>
            </a:r>
          </a:p>
          <a:p>
            <a:pPr lvl="1"/>
            <a:r>
              <a:rPr lang="de-DE" sz="2000">
                <a:cs typeface="Calibri"/>
              </a:rPr>
              <a:t>Ziele nicht zu hoch</a:t>
            </a:r>
          </a:p>
          <a:p>
            <a:pPr lvl="1"/>
            <a:r>
              <a:rPr lang="de-DE" sz="2000">
                <a:cs typeface="Calibri"/>
              </a:rPr>
              <a:t>Prioritäten richtig setzen</a:t>
            </a:r>
          </a:p>
          <a:p>
            <a:pPr lvl="1"/>
            <a:r>
              <a:rPr lang="de-DE" sz="2000">
                <a:cs typeface="Calibri"/>
              </a:rPr>
              <a:t>Nutzung von bereits vorhandenen Tools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sz="20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de-DE" sz="2000" b="1">
                <a:ea typeface="+mn-lt"/>
                <a:cs typeface="+mn-lt"/>
              </a:rPr>
              <a:t>Was wir nächstes Mal gleich machen würden:</a:t>
            </a:r>
            <a:endParaRPr lang="en-US" sz="2000"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r>
              <a:rPr lang="de-DE" sz="2000">
                <a:ea typeface="+mn-lt"/>
                <a:cs typeface="+mn-lt"/>
              </a:rPr>
              <a:t>Wöchentliche E-Mails</a:t>
            </a:r>
            <a:endParaRPr lang="en-US" sz="2000"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r>
              <a:rPr lang="de-DE" sz="2000">
                <a:ea typeface="+mn-lt"/>
                <a:cs typeface="+mn-lt"/>
              </a:rPr>
              <a:t>SCRUM</a:t>
            </a:r>
            <a:endParaRPr lang="en-US" sz="2000"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r>
              <a:rPr lang="de-DE" sz="2000">
                <a:ea typeface="+mn-lt"/>
                <a:cs typeface="+mn-lt"/>
              </a:rPr>
              <a:t>Verteilung der (Haupt)Aufgaben</a:t>
            </a:r>
            <a:endParaRPr lang="de-DE"/>
          </a:p>
          <a:p>
            <a:pPr lvl="1"/>
            <a:endParaRPr lang="en-US" sz="1700">
              <a:cs typeface="Calibri"/>
            </a:endParaRPr>
          </a:p>
          <a:p>
            <a:endParaRPr lang="en-US" sz="1700">
              <a:cs typeface="Calibri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BED0409-854E-49C4-876E-A78C6D881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329" y="2391339"/>
            <a:ext cx="4295423" cy="4226565"/>
          </a:xfrm>
          <a:custGeom>
            <a:avLst/>
            <a:gdLst>
              <a:gd name="connsiteX0" fmla="*/ 2353286 w 3293367"/>
              <a:gd name="connsiteY0" fmla="*/ 2104683 h 3240573"/>
              <a:gd name="connsiteX1" fmla="*/ 2868450 w 3293367"/>
              <a:gd name="connsiteY1" fmla="*/ 2104683 h 3240573"/>
              <a:gd name="connsiteX2" fmla="*/ 2892703 w 3293367"/>
              <a:gd name="connsiteY2" fmla="*/ 2107904 h 3240573"/>
              <a:gd name="connsiteX3" fmla="*/ 2909383 w 3293367"/>
              <a:gd name="connsiteY3" fmla="*/ 2114898 h 3240573"/>
              <a:gd name="connsiteX4" fmla="*/ 2899189 w 3293367"/>
              <a:gd name="connsiteY4" fmla="*/ 2132529 h 3240573"/>
              <a:gd name="connsiteX5" fmla="*/ 2538022 w 3293367"/>
              <a:gd name="connsiteY5" fmla="*/ 2757176 h 3240573"/>
              <a:gd name="connsiteX6" fmla="*/ 2322847 w 3293367"/>
              <a:gd name="connsiteY6" fmla="*/ 2882232 h 3240573"/>
              <a:gd name="connsiteX7" fmla="*/ 2149884 w 3293367"/>
              <a:gd name="connsiteY7" fmla="*/ 2882232 h 3240573"/>
              <a:gd name="connsiteX8" fmla="*/ 2129707 w 3293367"/>
              <a:gd name="connsiteY8" fmla="*/ 2882232 h 3240573"/>
              <a:gd name="connsiteX9" fmla="*/ 2110453 w 3293367"/>
              <a:gd name="connsiteY9" fmla="*/ 2849077 h 3240573"/>
              <a:gd name="connsiteX10" fmla="*/ 2016148 w 3293367"/>
              <a:gd name="connsiteY10" fmla="*/ 2686675 h 3240573"/>
              <a:gd name="connsiteX11" fmla="*/ 2016148 w 3293367"/>
              <a:gd name="connsiteY11" fmla="*/ 2595774 h 3240573"/>
              <a:gd name="connsiteX12" fmla="*/ 2274287 w 3293367"/>
              <a:gd name="connsiteY12" fmla="*/ 2151242 h 3240573"/>
              <a:gd name="connsiteX13" fmla="*/ 2353286 w 3293367"/>
              <a:gd name="connsiteY13" fmla="*/ 2104683 h 3240573"/>
              <a:gd name="connsiteX14" fmla="*/ 939150 w 3293367"/>
              <a:gd name="connsiteY14" fmla="*/ 0 h 3240573"/>
              <a:gd name="connsiteX15" fmla="*/ 2322847 w 3293367"/>
              <a:gd name="connsiteY15" fmla="*/ 0 h 3240573"/>
              <a:gd name="connsiteX16" fmla="*/ 2538022 w 3293367"/>
              <a:gd name="connsiteY16" fmla="*/ 125055 h 3240573"/>
              <a:gd name="connsiteX17" fmla="*/ 3228376 w 3293367"/>
              <a:gd name="connsiteY17" fmla="*/ 1319038 h 3240573"/>
              <a:gd name="connsiteX18" fmla="*/ 3228376 w 3293367"/>
              <a:gd name="connsiteY18" fmla="*/ 1563194 h 3240573"/>
              <a:gd name="connsiteX19" fmla="*/ 2972043 w 3293367"/>
              <a:gd name="connsiteY19" fmla="*/ 2006528 h 3240573"/>
              <a:gd name="connsiteX20" fmla="*/ 2950440 w 3293367"/>
              <a:gd name="connsiteY20" fmla="*/ 2043890 h 3240573"/>
              <a:gd name="connsiteX21" fmla="*/ 2951200 w 3293367"/>
              <a:gd name="connsiteY21" fmla="*/ 2044209 h 3240573"/>
              <a:gd name="connsiteX22" fmla="*/ 2989324 w 3293367"/>
              <a:gd name="connsiteY22" fmla="*/ 2082660 h 3240573"/>
              <a:gd name="connsiteX23" fmla="*/ 3279247 w 3293367"/>
              <a:gd name="connsiteY23" fmla="*/ 2584089 h 3240573"/>
              <a:gd name="connsiteX24" fmla="*/ 3279247 w 3293367"/>
              <a:gd name="connsiteY24" fmla="*/ 2686626 h 3240573"/>
              <a:gd name="connsiteX25" fmla="*/ 2989324 w 3293367"/>
              <a:gd name="connsiteY25" fmla="*/ 3188054 h 3240573"/>
              <a:gd name="connsiteX26" fmla="*/ 2898957 w 3293367"/>
              <a:gd name="connsiteY26" fmla="*/ 3240573 h 3240573"/>
              <a:gd name="connsiteX27" fmla="*/ 2317855 w 3293367"/>
              <a:gd name="connsiteY27" fmla="*/ 3240573 h 3240573"/>
              <a:gd name="connsiteX28" fmla="*/ 2228744 w 3293367"/>
              <a:gd name="connsiteY28" fmla="*/ 3188054 h 3240573"/>
              <a:gd name="connsiteX29" fmla="*/ 2072563 w 3293367"/>
              <a:gd name="connsiteY29" fmla="*/ 2919100 h 3240573"/>
              <a:gd name="connsiteX30" fmla="*/ 2054920 w 3293367"/>
              <a:gd name="connsiteY30" fmla="*/ 2888716 h 3240573"/>
              <a:gd name="connsiteX31" fmla="*/ 2068802 w 3293367"/>
              <a:gd name="connsiteY31" fmla="*/ 2888716 h 3240573"/>
              <a:gd name="connsiteX32" fmla="*/ 2134418 w 3293367"/>
              <a:gd name="connsiteY32" fmla="*/ 2888716 h 3240573"/>
              <a:gd name="connsiteX33" fmla="*/ 2162922 w 3293367"/>
              <a:gd name="connsiteY33" fmla="*/ 2937803 h 3240573"/>
              <a:gd name="connsiteX34" fmla="*/ 2271824 w 3293367"/>
              <a:gd name="connsiteY34" fmla="*/ 3125340 h 3240573"/>
              <a:gd name="connsiteX35" fmla="*/ 2350824 w 3293367"/>
              <a:gd name="connsiteY35" fmla="*/ 3171900 h 3240573"/>
              <a:gd name="connsiteX36" fmla="*/ 2865989 w 3293367"/>
              <a:gd name="connsiteY36" fmla="*/ 3171900 h 3240573"/>
              <a:gd name="connsiteX37" fmla="*/ 2946100 w 3293367"/>
              <a:gd name="connsiteY37" fmla="*/ 3125340 h 3240573"/>
              <a:gd name="connsiteX38" fmla="*/ 3203126 w 3293367"/>
              <a:gd name="connsiteY38" fmla="*/ 2680809 h 3240573"/>
              <a:gd name="connsiteX39" fmla="*/ 3203126 w 3293367"/>
              <a:gd name="connsiteY39" fmla="*/ 2589906 h 3240573"/>
              <a:gd name="connsiteX40" fmla="*/ 2946100 w 3293367"/>
              <a:gd name="connsiteY40" fmla="*/ 2145375 h 3240573"/>
              <a:gd name="connsiteX41" fmla="*/ 2912303 w 3293367"/>
              <a:gd name="connsiteY41" fmla="*/ 2111287 h 3240573"/>
              <a:gd name="connsiteX42" fmla="*/ 2908392 w 3293367"/>
              <a:gd name="connsiteY42" fmla="*/ 2109648 h 3240573"/>
              <a:gd name="connsiteX43" fmla="*/ 2929357 w 3293367"/>
              <a:gd name="connsiteY43" fmla="*/ 2073390 h 3240573"/>
              <a:gd name="connsiteX44" fmla="*/ 2944948 w 3293367"/>
              <a:gd name="connsiteY44" fmla="*/ 2046424 h 3240573"/>
              <a:gd name="connsiteX45" fmla="*/ 2928777 w 3293367"/>
              <a:gd name="connsiteY45" fmla="*/ 2039643 h 3240573"/>
              <a:gd name="connsiteX46" fmla="*/ 2901420 w 3293367"/>
              <a:gd name="connsiteY46" fmla="*/ 2036009 h 3240573"/>
              <a:gd name="connsiteX47" fmla="*/ 2320317 w 3293367"/>
              <a:gd name="connsiteY47" fmla="*/ 2036009 h 3240573"/>
              <a:gd name="connsiteX48" fmla="*/ 2231207 w 3293367"/>
              <a:gd name="connsiteY48" fmla="*/ 2088527 h 3240573"/>
              <a:gd name="connsiteX49" fmla="*/ 1940028 w 3293367"/>
              <a:gd name="connsiteY49" fmla="*/ 2589956 h 3240573"/>
              <a:gd name="connsiteX50" fmla="*/ 1940028 w 3293367"/>
              <a:gd name="connsiteY50" fmla="*/ 2692493 h 3240573"/>
              <a:gd name="connsiteX51" fmla="*/ 2036139 w 3293367"/>
              <a:gd name="connsiteY51" fmla="*/ 2858003 h 3240573"/>
              <a:gd name="connsiteX52" fmla="*/ 2050209 w 3293367"/>
              <a:gd name="connsiteY52" fmla="*/ 2882232 h 3240573"/>
              <a:gd name="connsiteX53" fmla="*/ 1985031 w 3293367"/>
              <a:gd name="connsiteY53" fmla="*/ 2882232 h 3240573"/>
              <a:gd name="connsiteX54" fmla="*/ 939150 w 3293367"/>
              <a:gd name="connsiteY54" fmla="*/ 2882232 h 3240573"/>
              <a:gd name="connsiteX55" fmla="*/ 726963 w 3293367"/>
              <a:gd name="connsiteY55" fmla="*/ 2757176 h 3240573"/>
              <a:gd name="connsiteX56" fmla="*/ 33622 w 3293367"/>
              <a:gd name="connsiteY56" fmla="*/ 1563194 h 3240573"/>
              <a:gd name="connsiteX57" fmla="*/ 33622 w 3293367"/>
              <a:gd name="connsiteY57" fmla="*/ 1319038 h 3240573"/>
              <a:gd name="connsiteX58" fmla="*/ 726963 w 3293367"/>
              <a:gd name="connsiteY58" fmla="*/ 125055 h 3240573"/>
              <a:gd name="connsiteX59" fmla="*/ 939150 w 3293367"/>
              <a:gd name="connsiteY59" fmla="*/ 0 h 324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93367" h="3240573">
                <a:moveTo>
                  <a:pt x="2353286" y="2104683"/>
                </a:moveTo>
                <a:cubicBezTo>
                  <a:pt x="2353286" y="2104683"/>
                  <a:pt x="2353286" y="2104683"/>
                  <a:pt x="2868450" y="2104683"/>
                </a:cubicBezTo>
                <a:cubicBezTo>
                  <a:pt x="2876795" y="2104683"/>
                  <a:pt x="2884932" y="2105791"/>
                  <a:pt x="2892703" y="2107904"/>
                </a:cubicBezTo>
                <a:lnTo>
                  <a:pt x="2909383" y="2114898"/>
                </a:lnTo>
                <a:lnTo>
                  <a:pt x="2899189" y="2132529"/>
                </a:lnTo>
                <a:cubicBezTo>
                  <a:pt x="2807017" y="2291942"/>
                  <a:pt x="2689037" y="2495992"/>
                  <a:pt x="2538022" y="2757176"/>
                </a:cubicBezTo>
                <a:cubicBezTo>
                  <a:pt x="2493195" y="2834591"/>
                  <a:pt x="2412503" y="2882232"/>
                  <a:pt x="2322847" y="2882232"/>
                </a:cubicBezTo>
                <a:cubicBezTo>
                  <a:pt x="2322847" y="2882232"/>
                  <a:pt x="2322847" y="2882232"/>
                  <a:pt x="2149884" y="2882232"/>
                </a:cubicBezTo>
                <a:lnTo>
                  <a:pt x="2129707" y="2882232"/>
                </a:lnTo>
                <a:lnTo>
                  <a:pt x="2110453" y="2849077"/>
                </a:lnTo>
                <a:cubicBezTo>
                  <a:pt x="2083644" y="2802909"/>
                  <a:pt x="2052449" y="2749188"/>
                  <a:pt x="2016148" y="2686675"/>
                </a:cubicBezTo>
                <a:cubicBezTo>
                  <a:pt x="1999459" y="2658961"/>
                  <a:pt x="1999459" y="2623488"/>
                  <a:pt x="2016148" y="2595774"/>
                </a:cubicBezTo>
                <a:cubicBezTo>
                  <a:pt x="2016148" y="2595774"/>
                  <a:pt x="2016148" y="2595774"/>
                  <a:pt x="2274287" y="2151242"/>
                </a:cubicBezTo>
                <a:cubicBezTo>
                  <a:pt x="2289865" y="2122420"/>
                  <a:pt x="2321018" y="2104683"/>
                  <a:pt x="2353286" y="2104683"/>
                </a:cubicBezTo>
                <a:close/>
                <a:moveTo>
                  <a:pt x="939150" y="0"/>
                </a:moveTo>
                <a:cubicBezTo>
                  <a:pt x="939150" y="0"/>
                  <a:pt x="939150" y="0"/>
                  <a:pt x="2322847" y="0"/>
                </a:cubicBezTo>
                <a:cubicBezTo>
                  <a:pt x="2412503" y="0"/>
                  <a:pt x="2493195" y="47640"/>
                  <a:pt x="2538022" y="125055"/>
                </a:cubicBezTo>
                <a:cubicBezTo>
                  <a:pt x="2538022" y="125055"/>
                  <a:pt x="2538022" y="125055"/>
                  <a:pt x="3228376" y="1319038"/>
                </a:cubicBezTo>
                <a:cubicBezTo>
                  <a:pt x="3273205" y="1393476"/>
                  <a:pt x="3273205" y="1488756"/>
                  <a:pt x="3228376" y="1563194"/>
                </a:cubicBezTo>
                <a:cubicBezTo>
                  <a:pt x="3228376" y="1563194"/>
                  <a:pt x="3228376" y="1563194"/>
                  <a:pt x="2972043" y="2006528"/>
                </a:cubicBezTo>
                <a:lnTo>
                  <a:pt x="2950440" y="2043890"/>
                </a:lnTo>
                <a:lnTo>
                  <a:pt x="2951200" y="2044209"/>
                </a:lnTo>
                <a:cubicBezTo>
                  <a:pt x="2966732" y="2053275"/>
                  <a:pt x="2979910" y="2066404"/>
                  <a:pt x="2989324" y="2082660"/>
                </a:cubicBezTo>
                <a:cubicBezTo>
                  <a:pt x="2989324" y="2082660"/>
                  <a:pt x="2989324" y="2082660"/>
                  <a:pt x="3279247" y="2584089"/>
                </a:cubicBezTo>
                <a:cubicBezTo>
                  <a:pt x="3298074" y="2615350"/>
                  <a:pt x="3298074" y="2655364"/>
                  <a:pt x="3279247" y="2686626"/>
                </a:cubicBezTo>
                <a:cubicBezTo>
                  <a:pt x="3279247" y="2686626"/>
                  <a:pt x="3279247" y="2686626"/>
                  <a:pt x="2989324" y="3188054"/>
                </a:cubicBezTo>
                <a:cubicBezTo>
                  <a:pt x="2970497" y="3220565"/>
                  <a:pt x="2936610" y="3240573"/>
                  <a:pt x="2898957" y="3240573"/>
                </a:cubicBezTo>
                <a:cubicBezTo>
                  <a:pt x="2898957" y="3240573"/>
                  <a:pt x="2898957" y="3240573"/>
                  <a:pt x="2317855" y="3240573"/>
                </a:cubicBezTo>
                <a:cubicBezTo>
                  <a:pt x="2281457" y="3240573"/>
                  <a:pt x="2246316" y="3220565"/>
                  <a:pt x="2228744" y="3188054"/>
                </a:cubicBezTo>
                <a:cubicBezTo>
                  <a:pt x="2228744" y="3188054"/>
                  <a:pt x="2228744" y="3188054"/>
                  <a:pt x="2072563" y="2919100"/>
                </a:cubicBezTo>
                <a:lnTo>
                  <a:pt x="2054920" y="2888716"/>
                </a:lnTo>
                <a:lnTo>
                  <a:pt x="2068802" y="2888716"/>
                </a:lnTo>
                <a:lnTo>
                  <a:pt x="2134418" y="2888716"/>
                </a:lnTo>
                <a:lnTo>
                  <a:pt x="2162922" y="2937803"/>
                </a:lnTo>
                <a:cubicBezTo>
                  <a:pt x="2271824" y="3125340"/>
                  <a:pt x="2271824" y="3125340"/>
                  <a:pt x="2271824" y="3125340"/>
                </a:cubicBezTo>
                <a:cubicBezTo>
                  <a:pt x="2287402" y="3154162"/>
                  <a:pt x="2318557" y="3171900"/>
                  <a:pt x="2350824" y="3171900"/>
                </a:cubicBezTo>
                <a:cubicBezTo>
                  <a:pt x="2865989" y="3171900"/>
                  <a:pt x="2865989" y="3171900"/>
                  <a:pt x="2865989" y="3171900"/>
                </a:cubicBezTo>
                <a:cubicBezTo>
                  <a:pt x="2899368" y="3171900"/>
                  <a:pt x="2929410" y="3154162"/>
                  <a:pt x="2946100" y="3125340"/>
                </a:cubicBezTo>
                <a:cubicBezTo>
                  <a:pt x="3203126" y="2680809"/>
                  <a:pt x="3203126" y="2680809"/>
                  <a:pt x="3203126" y="2680809"/>
                </a:cubicBezTo>
                <a:cubicBezTo>
                  <a:pt x="3219816" y="2653094"/>
                  <a:pt x="3219816" y="2617620"/>
                  <a:pt x="3203126" y="2589906"/>
                </a:cubicBezTo>
                <a:cubicBezTo>
                  <a:pt x="2946100" y="2145375"/>
                  <a:pt x="2946100" y="2145375"/>
                  <a:pt x="2946100" y="2145375"/>
                </a:cubicBezTo>
                <a:cubicBezTo>
                  <a:pt x="2937755" y="2130963"/>
                  <a:pt x="2926072" y="2119323"/>
                  <a:pt x="2912303" y="2111287"/>
                </a:cubicBezTo>
                <a:lnTo>
                  <a:pt x="2908392" y="2109648"/>
                </a:lnTo>
                <a:lnTo>
                  <a:pt x="2929357" y="2073390"/>
                </a:lnTo>
                <a:lnTo>
                  <a:pt x="2944948" y="2046424"/>
                </a:lnTo>
                <a:lnTo>
                  <a:pt x="2928777" y="2039643"/>
                </a:lnTo>
                <a:cubicBezTo>
                  <a:pt x="2920010" y="2037259"/>
                  <a:pt x="2910833" y="2036009"/>
                  <a:pt x="2901420" y="2036009"/>
                </a:cubicBezTo>
                <a:cubicBezTo>
                  <a:pt x="2320317" y="2036009"/>
                  <a:pt x="2320317" y="2036009"/>
                  <a:pt x="2320317" y="2036009"/>
                </a:cubicBezTo>
                <a:cubicBezTo>
                  <a:pt x="2283920" y="2036009"/>
                  <a:pt x="2248778" y="2056016"/>
                  <a:pt x="2231207" y="2088527"/>
                </a:cubicBezTo>
                <a:cubicBezTo>
                  <a:pt x="1940028" y="2589956"/>
                  <a:pt x="1940028" y="2589956"/>
                  <a:pt x="1940028" y="2589956"/>
                </a:cubicBezTo>
                <a:cubicBezTo>
                  <a:pt x="1921201" y="2621217"/>
                  <a:pt x="1921201" y="2661231"/>
                  <a:pt x="1940028" y="2692493"/>
                </a:cubicBezTo>
                <a:cubicBezTo>
                  <a:pt x="1976425" y="2755171"/>
                  <a:pt x="2008272" y="2810015"/>
                  <a:pt x="2036139" y="2858003"/>
                </a:cubicBezTo>
                <a:lnTo>
                  <a:pt x="2050209" y="2882232"/>
                </a:lnTo>
                <a:lnTo>
                  <a:pt x="1985031" y="2882232"/>
                </a:lnTo>
                <a:cubicBezTo>
                  <a:pt x="1782341" y="2882232"/>
                  <a:pt x="1458037" y="2882232"/>
                  <a:pt x="939150" y="2882232"/>
                </a:cubicBezTo>
                <a:cubicBezTo>
                  <a:pt x="852483" y="2882232"/>
                  <a:pt x="768803" y="2834591"/>
                  <a:pt x="726963" y="2757176"/>
                </a:cubicBezTo>
                <a:cubicBezTo>
                  <a:pt x="726963" y="2757176"/>
                  <a:pt x="726963" y="2757176"/>
                  <a:pt x="33622" y="1563194"/>
                </a:cubicBezTo>
                <a:cubicBezTo>
                  <a:pt x="-11207" y="1488756"/>
                  <a:pt x="-11207" y="1393476"/>
                  <a:pt x="33622" y="1319038"/>
                </a:cubicBezTo>
                <a:cubicBezTo>
                  <a:pt x="33622" y="1319038"/>
                  <a:pt x="33622" y="1319038"/>
                  <a:pt x="726963" y="125055"/>
                </a:cubicBezTo>
                <a:cubicBezTo>
                  <a:pt x="768803" y="47640"/>
                  <a:pt x="852483" y="0"/>
                  <a:pt x="93915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4340B2E-01FD-4F5D-9C4D-AD3923AD2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1733" y="843530"/>
            <a:ext cx="3309879" cy="2983688"/>
          </a:xfrm>
          <a:custGeom>
            <a:avLst/>
            <a:gdLst>
              <a:gd name="connsiteX0" fmla="*/ 944317 w 3309879"/>
              <a:gd name="connsiteY0" fmla="*/ 0 h 2983688"/>
              <a:gd name="connsiteX1" fmla="*/ 2368743 w 3309879"/>
              <a:gd name="connsiteY1" fmla="*/ 0 h 2983688"/>
              <a:gd name="connsiteX2" fmla="*/ 2572231 w 3309879"/>
              <a:gd name="connsiteY2" fmla="*/ 116416 h 2983688"/>
              <a:gd name="connsiteX3" fmla="*/ 3284443 w 3309879"/>
              <a:gd name="connsiteY3" fmla="*/ 1371117 h 2983688"/>
              <a:gd name="connsiteX4" fmla="*/ 3284443 w 3309879"/>
              <a:gd name="connsiteY4" fmla="*/ 1612573 h 2983688"/>
              <a:gd name="connsiteX5" fmla="*/ 2572231 w 3309879"/>
              <a:gd name="connsiteY5" fmla="*/ 2867272 h 2983688"/>
              <a:gd name="connsiteX6" fmla="*/ 2368743 w 3309879"/>
              <a:gd name="connsiteY6" fmla="*/ 2983688 h 2983688"/>
              <a:gd name="connsiteX7" fmla="*/ 944317 w 3309879"/>
              <a:gd name="connsiteY7" fmla="*/ 2983688 h 2983688"/>
              <a:gd name="connsiteX8" fmla="*/ 740830 w 3309879"/>
              <a:gd name="connsiteY8" fmla="*/ 2867272 h 2983688"/>
              <a:gd name="connsiteX9" fmla="*/ 28617 w 3309879"/>
              <a:gd name="connsiteY9" fmla="*/ 1612573 h 2983688"/>
              <a:gd name="connsiteX10" fmla="*/ 28617 w 3309879"/>
              <a:gd name="connsiteY10" fmla="*/ 1371117 h 2983688"/>
              <a:gd name="connsiteX11" fmla="*/ 740830 w 3309879"/>
              <a:gd name="connsiteY11" fmla="*/ 116416 h 2983688"/>
              <a:gd name="connsiteX12" fmla="*/ 944317 w 3309879"/>
              <a:gd name="connsiteY12" fmla="*/ 0 h 298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09879" h="2983688">
                <a:moveTo>
                  <a:pt x="944317" y="0"/>
                </a:moveTo>
                <a:cubicBezTo>
                  <a:pt x="2368743" y="0"/>
                  <a:pt x="2368743" y="0"/>
                  <a:pt x="2368743" y="0"/>
                </a:cubicBezTo>
                <a:cubicBezTo>
                  <a:pt x="2440811" y="0"/>
                  <a:pt x="2534078" y="51740"/>
                  <a:pt x="2572231" y="116416"/>
                </a:cubicBezTo>
                <a:cubicBezTo>
                  <a:pt x="3284443" y="1371117"/>
                  <a:pt x="3284443" y="1371117"/>
                  <a:pt x="3284443" y="1371117"/>
                </a:cubicBezTo>
                <a:cubicBezTo>
                  <a:pt x="3318358" y="1440104"/>
                  <a:pt x="3318358" y="1543584"/>
                  <a:pt x="3284443" y="1612573"/>
                </a:cubicBezTo>
                <a:cubicBezTo>
                  <a:pt x="2572231" y="2867272"/>
                  <a:pt x="2572231" y="2867272"/>
                  <a:pt x="2572231" y="2867272"/>
                </a:cubicBezTo>
                <a:cubicBezTo>
                  <a:pt x="2534078" y="2931949"/>
                  <a:pt x="2440811" y="2983688"/>
                  <a:pt x="2368743" y="2983688"/>
                </a:cubicBezTo>
                <a:lnTo>
                  <a:pt x="944317" y="2983688"/>
                </a:lnTo>
                <a:cubicBezTo>
                  <a:pt x="868010" y="2983688"/>
                  <a:pt x="774745" y="2931949"/>
                  <a:pt x="740830" y="2867272"/>
                </a:cubicBezTo>
                <a:cubicBezTo>
                  <a:pt x="28617" y="1612573"/>
                  <a:pt x="28617" y="1612573"/>
                  <a:pt x="28617" y="1612573"/>
                </a:cubicBezTo>
                <a:cubicBezTo>
                  <a:pt x="-9538" y="1543584"/>
                  <a:pt x="-9538" y="1440104"/>
                  <a:pt x="28617" y="1371117"/>
                </a:cubicBezTo>
                <a:cubicBezTo>
                  <a:pt x="740830" y="116416"/>
                  <a:pt x="740830" y="116416"/>
                  <a:pt x="740830" y="116416"/>
                </a:cubicBezTo>
                <a:cubicBezTo>
                  <a:pt x="774745" y="51740"/>
                  <a:pt x="868010" y="0"/>
                  <a:pt x="94431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fik 7" descr="Glühbirne und Zahnrad mit einfarbiger Füllung">
            <a:extLst>
              <a:ext uri="{FF2B5EF4-FFF2-40B4-BE49-F238E27FC236}">
                <a16:creationId xmlns:a16="http://schemas.microsoft.com/office/drawing/2014/main" id="{1061D3A0-FE91-44AF-8790-68647673F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5567" y="3063687"/>
            <a:ext cx="2433099" cy="2433099"/>
          </a:xfrm>
          <a:prstGeom prst="rect">
            <a:avLst/>
          </a:prstGeom>
        </p:spPr>
      </p:pic>
      <p:pic>
        <p:nvPicPr>
          <p:cNvPr id="6" name="Grafik 6" descr="Kopf mit Zahnrädern mit einfarbiger Füllung">
            <a:extLst>
              <a:ext uri="{FF2B5EF4-FFF2-40B4-BE49-F238E27FC236}">
                <a16:creationId xmlns:a16="http://schemas.microsoft.com/office/drawing/2014/main" id="{9B82F46B-8DAE-4A76-A6AA-2B8B88EBC5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79130" y="1267832"/>
            <a:ext cx="2135083" cy="21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1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6A5DD-E2FC-4DD2-A7C6-BCE072C65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1"/>
                </a:solidFill>
                <a:cs typeface="Calibri Light"/>
              </a:rPr>
              <a:t>Agenda</a:t>
            </a:r>
            <a:endParaRPr lang="en-US" sz="5400">
              <a:solidFill>
                <a:schemeClr val="bg1"/>
              </a:solidFill>
            </a:endParaRPr>
          </a:p>
        </p:txBody>
      </p:sp>
      <p:grpSp>
        <p:nvGrpSpPr>
          <p:cNvPr id="17" name="Group 2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7221-444A-461D-A4A1-D68279BF2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31487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buAutoNum type="arabicPeriod"/>
            </a:pPr>
            <a:r>
              <a:rPr lang="en-US" sz="2400" err="1">
                <a:cs typeface="Calibri"/>
              </a:rPr>
              <a:t>Problemstellung</a:t>
            </a:r>
            <a:endParaRPr lang="de-DE" sz="2400" err="1"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2400" err="1">
                <a:cs typeface="Calibri"/>
              </a:rPr>
              <a:t>Vorsatz</a:t>
            </a:r>
          </a:p>
          <a:p>
            <a:pPr marL="514350" indent="-514350">
              <a:buAutoNum type="arabicPeriod"/>
            </a:pPr>
            <a:r>
              <a:rPr lang="en-US" sz="2400" err="1">
                <a:cs typeface="Calibri"/>
              </a:rPr>
              <a:t>Programmstruktur</a:t>
            </a:r>
          </a:p>
          <a:p>
            <a:pPr marL="514350" indent="-514350">
              <a:buAutoNum type="arabicPeriod"/>
            </a:pPr>
            <a:r>
              <a:rPr lang="en-US" sz="2400">
                <a:cs typeface="Calibri"/>
              </a:rPr>
              <a:t>Blick in die Zukunft</a:t>
            </a:r>
          </a:p>
          <a:p>
            <a:pPr marL="514350" indent="-514350">
              <a:buAutoNum type="arabicPeriod"/>
            </a:pPr>
            <a:r>
              <a:rPr lang="en-US" sz="2400">
                <a:cs typeface="Calibri"/>
              </a:rPr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271844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CA331F-0CB3-428D-AE97-E5C815CFC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94" y="435547"/>
            <a:ext cx="5613822" cy="1775389"/>
          </a:xfrm>
        </p:spPr>
        <p:txBody>
          <a:bodyPr anchor="b">
            <a:normAutofit/>
          </a:bodyPr>
          <a:lstStyle/>
          <a:p>
            <a:r>
              <a:rPr lang="de-DE" sz="4000" b="1">
                <a:cs typeface="Calibri Light"/>
              </a:rPr>
              <a:t>Problemstellung</a:t>
            </a:r>
            <a:endParaRPr lang="de-DE" sz="4000" b="1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94A2FC9-6D19-473C-B868-99FDB204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6077" y="435547"/>
            <a:ext cx="1969483" cy="1775389"/>
          </a:xfrm>
          <a:custGeom>
            <a:avLst/>
            <a:gdLst>
              <a:gd name="connsiteX0" fmla="*/ 530616 w 1859834"/>
              <a:gd name="connsiteY0" fmla="*/ 0 h 1676546"/>
              <a:gd name="connsiteX1" fmla="*/ 1331006 w 1859834"/>
              <a:gd name="connsiteY1" fmla="*/ 0 h 1676546"/>
              <a:gd name="connsiteX2" fmla="*/ 1445347 w 1859834"/>
              <a:gd name="connsiteY2" fmla="*/ 65415 h 1676546"/>
              <a:gd name="connsiteX3" fmla="*/ 1845541 w 1859834"/>
              <a:gd name="connsiteY3" fmla="*/ 770436 h 1676546"/>
              <a:gd name="connsiteX4" fmla="*/ 1845541 w 1859834"/>
              <a:gd name="connsiteY4" fmla="*/ 906111 h 1676546"/>
              <a:gd name="connsiteX5" fmla="*/ 1445347 w 1859834"/>
              <a:gd name="connsiteY5" fmla="*/ 1611131 h 1676546"/>
              <a:gd name="connsiteX6" fmla="*/ 1331006 w 1859834"/>
              <a:gd name="connsiteY6" fmla="*/ 1676546 h 1676546"/>
              <a:gd name="connsiteX7" fmla="*/ 530616 w 1859834"/>
              <a:gd name="connsiteY7" fmla="*/ 1676546 h 1676546"/>
              <a:gd name="connsiteX8" fmla="*/ 416275 w 1859834"/>
              <a:gd name="connsiteY8" fmla="*/ 1611131 h 1676546"/>
              <a:gd name="connsiteX9" fmla="*/ 16080 w 1859834"/>
              <a:gd name="connsiteY9" fmla="*/ 906111 h 1676546"/>
              <a:gd name="connsiteX10" fmla="*/ 16080 w 1859834"/>
              <a:gd name="connsiteY10" fmla="*/ 770436 h 1676546"/>
              <a:gd name="connsiteX11" fmla="*/ 416275 w 1859834"/>
              <a:gd name="connsiteY11" fmla="*/ 65415 h 1676546"/>
              <a:gd name="connsiteX12" fmla="*/ 530616 w 1859834"/>
              <a:gd name="connsiteY12" fmla="*/ 0 h 167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834" h="1676546">
                <a:moveTo>
                  <a:pt x="530616" y="0"/>
                </a:moveTo>
                <a:cubicBezTo>
                  <a:pt x="1331006" y="0"/>
                  <a:pt x="1331006" y="0"/>
                  <a:pt x="1331006" y="0"/>
                </a:cubicBezTo>
                <a:cubicBezTo>
                  <a:pt x="1371502" y="0"/>
                  <a:pt x="1423909" y="29073"/>
                  <a:pt x="1445347" y="65415"/>
                </a:cubicBezTo>
                <a:cubicBezTo>
                  <a:pt x="1845541" y="770436"/>
                  <a:pt x="1845541" y="770436"/>
                  <a:pt x="1845541" y="770436"/>
                </a:cubicBezTo>
                <a:cubicBezTo>
                  <a:pt x="1864599" y="809200"/>
                  <a:pt x="1864599" y="867346"/>
                  <a:pt x="1845541" y="906111"/>
                </a:cubicBezTo>
                <a:cubicBezTo>
                  <a:pt x="1445347" y="1611131"/>
                  <a:pt x="1445347" y="1611131"/>
                  <a:pt x="1445347" y="1611131"/>
                </a:cubicBezTo>
                <a:cubicBezTo>
                  <a:pt x="1423909" y="1647474"/>
                  <a:pt x="1371502" y="1676546"/>
                  <a:pt x="1331006" y="1676546"/>
                </a:cubicBezTo>
                <a:lnTo>
                  <a:pt x="530616" y="1676546"/>
                </a:lnTo>
                <a:cubicBezTo>
                  <a:pt x="487738" y="1676546"/>
                  <a:pt x="435332" y="1647474"/>
                  <a:pt x="416275" y="1611131"/>
                </a:cubicBezTo>
                <a:cubicBezTo>
                  <a:pt x="16080" y="906111"/>
                  <a:pt x="16080" y="906111"/>
                  <a:pt x="16080" y="906111"/>
                </a:cubicBezTo>
                <a:cubicBezTo>
                  <a:pt x="-5359" y="867346"/>
                  <a:pt x="-5359" y="809200"/>
                  <a:pt x="16080" y="770436"/>
                </a:cubicBezTo>
                <a:cubicBezTo>
                  <a:pt x="416275" y="65415"/>
                  <a:pt x="416275" y="65415"/>
                  <a:pt x="416275" y="65415"/>
                </a:cubicBezTo>
                <a:cubicBezTo>
                  <a:pt x="435332" y="29073"/>
                  <a:pt x="487738" y="0"/>
                  <a:pt x="53061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fik 7" descr="Mitarbeiterausweis mit einfarbiger Füllung">
            <a:extLst>
              <a:ext uri="{FF2B5EF4-FFF2-40B4-BE49-F238E27FC236}">
                <a16:creationId xmlns:a16="http://schemas.microsoft.com/office/drawing/2014/main" id="{CF4A3E40-6A2F-423E-907B-8E5A656F0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7732" y="2701359"/>
            <a:ext cx="2828914" cy="2828914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43F19-53BD-443B-BB45-DB6336889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694" y="2391339"/>
            <a:ext cx="3947974" cy="34614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500" b="1">
                <a:cs typeface="Calibri"/>
              </a:rPr>
              <a:t>Behörden</a:t>
            </a:r>
          </a:p>
          <a:p>
            <a:pPr lvl="1"/>
            <a:r>
              <a:rPr lang="de-DE" sz="1500">
                <a:cs typeface="Calibri"/>
              </a:rPr>
              <a:t>Routinearbeiten automatisierbar</a:t>
            </a:r>
          </a:p>
          <a:p>
            <a:pPr lvl="1"/>
            <a:r>
              <a:rPr lang="de-DE" sz="1500">
                <a:cs typeface="Calibri"/>
              </a:rPr>
              <a:t>Fachkräftemangel</a:t>
            </a:r>
          </a:p>
          <a:p>
            <a:pPr lvl="1"/>
            <a:r>
              <a:rPr lang="de-DE" sz="1500">
                <a:cs typeface="Calibri"/>
              </a:rPr>
              <a:t>Papierverbrauch</a:t>
            </a:r>
          </a:p>
          <a:p>
            <a:endParaRPr lang="de-DE" sz="1500" b="1"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de-DE" sz="1500" b="1">
                <a:cs typeface="Calibri"/>
              </a:rPr>
              <a:t>Bürger</a:t>
            </a:r>
          </a:p>
          <a:p>
            <a:pPr lvl="1"/>
            <a:r>
              <a:rPr lang="de-DE" sz="1500">
                <a:cs typeface="Calibri"/>
              </a:rPr>
              <a:t>Termine zeitaufwendig</a:t>
            </a:r>
          </a:p>
          <a:p>
            <a:pPr lvl="1"/>
            <a:r>
              <a:rPr lang="de-DE" sz="1500">
                <a:cs typeface="Calibri"/>
              </a:rPr>
              <a:t>Kommunikationsschwierigkeiten</a:t>
            </a:r>
          </a:p>
          <a:p>
            <a:endParaRPr lang="de-DE" sz="1500">
              <a:cs typeface="Calibri"/>
            </a:endParaRPr>
          </a:p>
          <a:p>
            <a:r>
              <a:rPr lang="de-DE" sz="1500" b="1">
                <a:cs typeface="Calibri"/>
              </a:rPr>
              <a:t>Basis aber gegeben</a:t>
            </a:r>
          </a:p>
          <a:p>
            <a:pPr lvl="1"/>
            <a:r>
              <a:rPr lang="de-DE" sz="1500">
                <a:cs typeface="Calibri"/>
              </a:rPr>
              <a:t>Ungenutztes Potential!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BED0409-854E-49C4-876E-A78C6D881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329" y="2391339"/>
            <a:ext cx="4295423" cy="4226565"/>
          </a:xfrm>
          <a:custGeom>
            <a:avLst/>
            <a:gdLst>
              <a:gd name="connsiteX0" fmla="*/ 2353286 w 3293367"/>
              <a:gd name="connsiteY0" fmla="*/ 2104683 h 3240573"/>
              <a:gd name="connsiteX1" fmla="*/ 2868450 w 3293367"/>
              <a:gd name="connsiteY1" fmla="*/ 2104683 h 3240573"/>
              <a:gd name="connsiteX2" fmla="*/ 2892703 w 3293367"/>
              <a:gd name="connsiteY2" fmla="*/ 2107904 h 3240573"/>
              <a:gd name="connsiteX3" fmla="*/ 2909383 w 3293367"/>
              <a:gd name="connsiteY3" fmla="*/ 2114898 h 3240573"/>
              <a:gd name="connsiteX4" fmla="*/ 2899189 w 3293367"/>
              <a:gd name="connsiteY4" fmla="*/ 2132529 h 3240573"/>
              <a:gd name="connsiteX5" fmla="*/ 2538022 w 3293367"/>
              <a:gd name="connsiteY5" fmla="*/ 2757176 h 3240573"/>
              <a:gd name="connsiteX6" fmla="*/ 2322847 w 3293367"/>
              <a:gd name="connsiteY6" fmla="*/ 2882232 h 3240573"/>
              <a:gd name="connsiteX7" fmla="*/ 2149884 w 3293367"/>
              <a:gd name="connsiteY7" fmla="*/ 2882232 h 3240573"/>
              <a:gd name="connsiteX8" fmla="*/ 2129707 w 3293367"/>
              <a:gd name="connsiteY8" fmla="*/ 2882232 h 3240573"/>
              <a:gd name="connsiteX9" fmla="*/ 2110453 w 3293367"/>
              <a:gd name="connsiteY9" fmla="*/ 2849077 h 3240573"/>
              <a:gd name="connsiteX10" fmla="*/ 2016148 w 3293367"/>
              <a:gd name="connsiteY10" fmla="*/ 2686675 h 3240573"/>
              <a:gd name="connsiteX11" fmla="*/ 2016148 w 3293367"/>
              <a:gd name="connsiteY11" fmla="*/ 2595774 h 3240573"/>
              <a:gd name="connsiteX12" fmla="*/ 2274287 w 3293367"/>
              <a:gd name="connsiteY12" fmla="*/ 2151242 h 3240573"/>
              <a:gd name="connsiteX13" fmla="*/ 2353286 w 3293367"/>
              <a:gd name="connsiteY13" fmla="*/ 2104683 h 3240573"/>
              <a:gd name="connsiteX14" fmla="*/ 939150 w 3293367"/>
              <a:gd name="connsiteY14" fmla="*/ 0 h 3240573"/>
              <a:gd name="connsiteX15" fmla="*/ 2322847 w 3293367"/>
              <a:gd name="connsiteY15" fmla="*/ 0 h 3240573"/>
              <a:gd name="connsiteX16" fmla="*/ 2538022 w 3293367"/>
              <a:gd name="connsiteY16" fmla="*/ 125055 h 3240573"/>
              <a:gd name="connsiteX17" fmla="*/ 3228376 w 3293367"/>
              <a:gd name="connsiteY17" fmla="*/ 1319038 h 3240573"/>
              <a:gd name="connsiteX18" fmla="*/ 3228376 w 3293367"/>
              <a:gd name="connsiteY18" fmla="*/ 1563194 h 3240573"/>
              <a:gd name="connsiteX19" fmla="*/ 2972043 w 3293367"/>
              <a:gd name="connsiteY19" fmla="*/ 2006528 h 3240573"/>
              <a:gd name="connsiteX20" fmla="*/ 2950440 w 3293367"/>
              <a:gd name="connsiteY20" fmla="*/ 2043890 h 3240573"/>
              <a:gd name="connsiteX21" fmla="*/ 2951200 w 3293367"/>
              <a:gd name="connsiteY21" fmla="*/ 2044209 h 3240573"/>
              <a:gd name="connsiteX22" fmla="*/ 2989324 w 3293367"/>
              <a:gd name="connsiteY22" fmla="*/ 2082660 h 3240573"/>
              <a:gd name="connsiteX23" fmla="*/ 3279247 w 3293367"/>
              <a:gd name="connsiteY23" fmla="*/ 2584089 h 3240573"/>
              <a:gd name="connsiteX24" fmla="*/ 3279247 w 3293367"/>
              <a:gd name="connsiteY24" fmla="*/ 2686626 h 3240573"/>
              <a:gd name="connsiteX25" fmla="*/ 2989324 w 3293367"/>
              <a:gd name="connsiteY25" fmla="*/ 3188054 h 3240573"/>
              <a:gd name="connsiteX26" fmla="*/ 2898957 w 3293367"/>
              <a:gd name="connsiteY26" fmla="*/ 3240573 h 3240573"/>
              <a:gd name="connsiteX27" fmla="*/ 2317855 w 3293367"/>
              <a:gd name="connsiteY27" fmla="*/ 3240573 h 3240573"/>
              <a:gd name="connsiteX28" fmla="*/ 2228744 w 3293367"/>
              <a:gd name="connsiteY28" fmla="*/ 3188054 h 3240573"/>
              <a:gd name="connsiteX29" fmla="*/ 2072563 w 3293367"/>
              <a:gd name="connsiteY29" fmla="*/ 2919100 h 3240573"/>
              <a:gd name="connsiteX30" fmla="*/ 2054920 w 3293367"/>
              <a:gd name="connsiteY30" fmla="*/ 2888716 h 3240573"/>
              <a:gd name="connsiteX31" fmla="*/ 2068802 w 3293367"/>
              <a:gd name="connsiteY31" fmla="*/ 2888716 h 3240573"/>
              <a:gd name="connsiteX32" fmla="*/ 2134418 w 3293367"/>
              <a:gd name="connsiteY32" fmla="*/ 2888716 h 3240573"/>
              <a:gd name="connsiteX33" fmla="*/ 2162922 w 3293367"/>
              <a:gd name="connsiteY33" fmla="*/ 2937803 h 3240573"/>
              <a:gd name="connsiteX34" fmla="*/ 2271824 w 3293367"/>
              <a:gd name="connsiteY34" fmla="*/ 3125340 h 3240573"/>
              <a:gd name="connsiteX35" fmla="*/ 2350824 w 3293367"/>
              <a:gd name="connsiteY35" fmla="*/ 3171900 h 3240573"/>
              <a:gd name="connsiteX36" fmla="*/ 2865989 w 3293367"/>
              <a:gd name="connsiteY36" fmla="*/ 3171900 h 3240573"/>
              <a:gd name="connsiteX37" fmla="*/ 2946100 w 3293367"/>
              <a:gd name="connsiteY37" fmla="*/ 3125340 h 3240573"/>
              <a:gd name="connsiteX38" fmla="*/ 3203126 w 3293367"/>
              <a:gd name="connsiteY38" fmla="*/ 2680809 h 3240573"/>
              <a:gd name="connsiteX39" fmla="*/ 3203126 w 3293367"/>
              <a:gd name="connsiteY39" fmla="*/ 2589906 h 3240573"/>
              <a:gd name="connsiteX40" fmla="*/ 2946100 w 3293367"/>
              <a:gd name="connsiteY40" fmla="*/ 2145375 h 3240573"/>
              <a:gd name="connsiteX41" fmla="*/ 2912303 w 3293367"/>
              <a:gd name="connsiteY41" fmla="*/ 2111287 h 3240573"/>
              <a:gd name="connsiteX42" fmla="*/ 2908392 w 3293367"/>
              <a:gd name="connsiteY42" fmla="*/ 2109648 h 3240573"/>
              <a:gd name="connsiteX43" fmla="*/ 2929357 w 3293367"/>
              <a:gd name="connsiteY43" fmla="*/ 2073390 h 3240573"/>
              <a:gd name="connsiteX44" fmla="*/ 2944948 w 3293367"/>
              <a:gd name="connsiteY44" fmla="*/ 2046424 h 3240573"/>
              <a:gd name="connsiteX45" fmla="*/ 2928777 w 3293367"/>
              <a:gd name="connsiteY45" fmla="*/ 2039643 h 3240573"/>
              <a:gd name="connsiteX46" fmla="*/ 2901420 w 3293367"/>
              <a:gd name="connsiteY46" fmla="*/ 2036009 h 3240573"/>
              <a:gd name="connsiteX47" fmla="*/ 2320317 w 3293367"/>
              <a:gd name="connsiteY47" fmla="*/ 2036009 h 3240573"/>
              <a:gd name="connsiteX48" fmla="*/ 2231207 w 3293367"/>
              <a:gd name="connsiteY48" fmla="*/ 2088527 h 3240573"/>
              <a:gd name="connsiteX49" fmla="*/ 1940028 w 3293367"/>
              <a:gd name="connsiteY49" fmla="*/ 2589956 h 3240573"/>
              <a:gd name="connsiteX50" fmla="*/ 1940028 w 3293367"/>
              <a:gd name="connsiteY50" fmla="*/ 2692493 h 3240573"/>
              <a:gd name="connsiteX51" fmla="*/ 2036139 w 3293367"/>
              <a:gd name="connsiteY51" fmla="*/ 2858003 h 3240573"/>
              <a:gd name="connsiteX52" fmla="*/ 2050209 w 3293367"/>
              <a:gd name="connsiteY52" fmla="*/ 2882232 h 3240573"/>
              <a:gd name="connsiteX53" fmla="*/ 1985031 w 3293367"/>
              <a:gd name="connsiteY53" fmla="*/ 2882232 h 3240573"/>
              <a:gd name="connsiteX54" fmla="*/ 939150 w 3293367"/>
              <a:gd name="connsiteY54" fmla="*/ 2882232 h 3240573"/>
              <a:gd name="connsiteX55" fmla="*/ 726963 w 3293367"/>
              <a:gd name="connsiteY55" fmla="*/ 2757176 h 3240573"/>
              <a:gd name="connsiteX56" fmla="*/ 33622 w 3293367"/>
              <a:gd name="connsiteY56" fmla="*/ 1563194 h 3240573"/>
              <a:gd name="connsiteX57" fmla="*/ 33622 w 3293367"/>
              <a:gd name="connsiteY57" fmla="*/ 1319038 h 3240573"/>
              <a:gd name="connsiteX58" fmla="*/ 726963 w 3293367"/>
              <a:gd name="connsiteY58" fmla="*/ 125055 h 3240573"/>
              <a:gd name="connsiteX59" fmla="*/ 939150 w 3293367"/>
              <a:gd name="connsiteY59" fmla="*/ 0 h 324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93367" h="3240573">
                <a:moveTo>
                  <a:pt x="2353286" y="2104683"/>
                </a:moveTo>
                <a:cubicBezTo>
                  <a:pt x="2353286" y="2104683"/>
                  <a:pt x="2353286" y="2104683"/>
                  <a:pt x="2868450" y="2104683"/>
                </a:cubicBezTo>
                <a:cubicBezTo>
                  <a:pt x="2876795" y="2104683"/>
                  <a:pt x="2884932" y="2105791"/>
                  <a:pt x="2892703" y="2107904"/>
                </a:cubicBezTo>
                <a:lnTo>
                  <a:pt x="2909383" y="2114898"/>
                </a:lnTo>
                <a:lnTo>
                  <a:pt x="2899189" y="2132529"/>
                </a:lnTo>
                <a:cubicBezTo>
                  <a:pt x="2807017" y="2291942"/>
                  <a:pt x="2689037" y="2495992"/>
                  <a:pt x="2538022" y="2757176"/>
                </a:cubicBezTo>
                <a:cubicBezTo>
                  <a:pt x="2493195" y="2834591"/>
                  <a:pt x="2412503" y="2882232"/>
                  <a:pt x="2322847" y="2882232"/>
                </a:cubicBezTo>
                <a:cubicBezTo>
                  <a:pt x="2322847" y="2882232"/>
                  <a:pt x="2322847" y="2882232"/>
                  <a:pt x="2149884" y="2882232"/>
                </a:cubicBezTo>
                <a:lnTo>
                  <a:pt x="2129707" y="2882232"/>
                </a:lnTo>
                <a:lnTo>
                  <a:pt x="2110453" y="2849077"/>
                </a:lnTo>
                <a:cubicBezTo>
                  <a:pt x="2083644" y="2802909"/>
                  <a:pt x="2052449" y="2749188"/>
                  <a:pt x="2016148" y="2686675"/>
                </a:cubicBezTo>
                <a:cubicBezTo>
                  <a:pt x="1999459" y="2658961"/>
                  <a:pt x="1999459" y="2623488"/>
                  <a:pt x="2016148" y="2595774"/>
                </a:cubicBezTo>
                <a:cubicBezTo>
                  <a:pt x="2016148" y="2595774"/>
                  <a:pt x="2016148" y="2595774"/>
                  <a:pt x="2274287" y="2151242"/>
                </a:cubicBezTo>
                <a:cubicBezTo>
                  <a:pt x="2289865" y="2122420"/>
                  <a:pt x="2321018" y="2104683"/>
                  <a:pt x="2353286" y="2104683"/>
                </a:cubicBezTo>
                <a:close/>
                <a:moveTo>
                  <a:pt x="939150" y="0"/>
                </a:moveTo>
                <a:cubicBezTo>
                  <a:pt x="939150" y="0"/>
                  <a:pt x="939150" y="0"/>
                  <a:pt x="2322847" y="0"/>
                </a:cubicBezTo>
                <a:cubicBezTo>
                  <a:pt x="2412503" y="0"/>
                  <a:pt x="2493195" y="47640"/>
                  <a:pt x="2538022" y="125055"/>
                </a:cubicBezTo>
                <a:cubicBezTo>
                  <a:pt x="2538022" y="125055"/>
                  <a:pt x="2538022" y="125055"/>
                  <a:pt x="3228376" y="1319038"/>
                </a:cubicBezTo>
                <a:cubicBezTo>
                  <a:pt x="3273205" y="1393476"/>
                  <a:pt x="3273205" y="1488756"/>
                  <a:pt x="3228376" y="1563194"/>
                </a:cubicBezTo>
                <a:cubicBezTo>
                  <a:pt x="3228376" y="1563194"/>
                  <a:pt x="3228376" y="1563194"/>
                  <a:pt x="2972043" y="2006528"/>
                </a:cubicBezTo>
                <a:lnTo>
                  <a:pt x="2950440" y="2043890"/>
                </a:lnTo>
                <a:lnTo>
                  <a:pt x="2951200" y="2044209"/>
                </a:lnTo>
                <a:cubicBezTo>
                  <a:pt x="2966732" y="2053275"/>
                  <a:pt x="2979910" y="2066404"/>
                  <a:pt x="2989324" y="2082660"/>
                </a:cubicBezTo>
                <a:cubicBezTo>
                  <a:pt x="2989324" y="2082660"/>
                  <a:pt x="2989324" y="2082660"/>
                  <a:pt x="3279247" y="2584089"/>
                </a:cubicBezTo>
                <a:cubicBezTo>
                  <a:pt x="3298074" y="2615350"/>
                  <a:pt x="3298074" y="2655364"/>
                  <a:pt x="3279247" y="2686626"/>
                </a:cubicBezTo>
                <a:cubicBezTo>
                  <a:pt x="3279247" y="2686626"/>
                  <a:pt x="3279247" y="2686626"/>
                  <a:pt x="2989324" y="3188054"/>
                </a:cubicBezTo>
                <a:cubicBezTo>
                  <a:pt x="2970497" y="3220565"/>
                  <a:pt x="2936610" y="3240573"/>
                  <a:pt x="2898957" y="3240573"/>
                </a:cubicBezTo>
                <a:cubicBezTo>
                  <a:pt x="2898957" y="3240573"/>
                  <a:pt x="2898957" y="3240573"/>
                  <a:pt x="2317855" y="3240573"/>
                </a:cubicBezTo>
                <a:cubicBezTo>
                  <a:pt x="2281457" y="3240573"/>
                  <a:pt x="2246316" y="3220565"/>
                  <a:pt x="2228744" y="3188054"/>
                </a:cubicBezTo>
                <a:cubicBezTo>
                  <a:pt x="2228744" y="3188054"/>
                  <a:pt x="2228744" y="3188054"/>
                  <a:pt x="2072563" y="2919100"/>
                </a:cubicBezTo>
                <a:lnTo>
                  <a:pt x="2054920" y="2888716"/>
                </a:lnTo>
                <a:lnTo>
                  <a:pt x="2068802" y="2888716"/>
                </a:lnTo>
                <a:lnTo>
                  <a:pt x="2134418" y="2888716"/>
                </a:lnTo>
                <a:lnTo>
                  <a:pt x="2162922" y="2937803"/>
                </a:lnTo>
                <a:cubicBezTo>
                  <a:pt x="2271824" y="3125340"/>
                  <a:pt x="2271824" y="3125340"/>
                  <a:pt x="2271824" y="3125340"/>
                </a:cubicBezTo>
                <a:cubicBezTo>
                  <a:pt x="2287402" y="3154162"/>
                  <a:pt x="2318557" y="3171900"/>
                  <a:pt x="2350824" y="3171900"/>
                </a:cubicBezTo>
                <a:cubicBezTo>
                  <a:pt x="2865989" y="3171900"/>
                  <a:pt x="2865989" y="3171900"/>
                  <a:pt x="2865989" y="3171900"/>
                </a:cubicBezTo>
                <a:cubicBezTo>
                  <a:pt x="2899368" y="3171900"/>
                  <a:pt x="2929410" y="3154162"/>
                  <a:pt x="2946100" y="3125340"/>
                </a:cubicBezTo>
                <a:cubicBezTo>
                  <a:pt x="3203126" y="2680809"/>
                  <a:pt x="3203126" y="2680809"/>
                  <a:pt x="3203126" y="2680809"/>
                </a:cubicBezTo>
                <a:cubicBezTo>
                  <a:pt x="3219816" y="2653094"/>
                  <a:pt x="3219816" y="2617620"/>
                  <a:pt x="3203126" y="2589906"/>
                </a:cubicBezTo>
                <a:cubicBezTo>
                  <a:pt x="2946100" y="2145375"/>
                  <a:pt x="2946100" y="2145375"/>
                  <a:pt x="2946100" y="2145375"/>
                </a:cubicBezTo>
                <a:cubicBezTo>
                  <a:pt x="2937755" y="2130963"/>
                  <a:pt x="2926072" y="2119323"/>
                  <a:pt x="2912303" y="2111287"/>
                </a:cubicBezTo>
                <a:lnTo>
                  <a:pt x="2908392" y="2109648"/>
                </a:lnTo>
                <a:lnTo>
                  <a:pt x="2929357" y="2073390"/>
                </a:lnTo>
                <a:lnTo>
                  <a:pt x="2944948" y="2046424"/>
                </a:lnTo>
                <a:lnTo>
                  <a:pt x="2928777" y="2039643"/>
                </a:lnTo>
                <a:cubicBezTo>
                  <a:pt x="2920010" y="2037259"/>
                  <a:pt x="2910833" y="2036009"/>
                  <a:pt x="2901420" y="2036009"/>
                </a:cubicBezTo>
                <a:cubicBezTo>
                  <a:pt x="2320317" y="2036009"/>
                  <a:pt x="2320317" y="2036009"/>
                  <a:pt x="2320317" y="2036009"/>
                </a:cubicBezTo>
                <a:cubicBezTo>
                  <a:pt x="2283920" y="2036009"/>
                  <a:pt x="2248778" y="2056016"/>
                  <a:pt x="2231207" y="2088527"/>
                </a:cubicBezTo>
                <a:cubicBezTo>
                  <a:pt x="1940028" y="2589956"/>
                  <a:pt x="1940028" y="2589956"/>
                  <a:pt x="1940028" y="2589956"/>
                </a:cubicBezTo>
                <a:cubicBezTo>
                  <a:pt x="1921201" y="2621217"/>
                  <a:pt x="1921201" y="2661231"/>
                  <a:pt x="1940028" y="2692493"/>
                </a:cubicBezTo>
                <a:cubicBezTo>
                  <a:pt x="1976425" y="2755171"/>
                  <a:pt x="2008272" y="2810015"/>
                  <a:pt x="2036139" y="2858003"/>
                </a:cubicBezTo>
                <a:lnTo>
                  <a:pt x="2050209" y="2882232"/>
                </a:lnTo>
                <a:lnTo>
                  <a:pt x="1985031" y="2882232"/>
                </a:lnTo>
                <a:cubicBezTo>
                  <a:pt x="1782341" y="2882232"/>
                  <a:pt x="1458037" y="2882232"/>
                  <a:pt x="939150" y="2882232"/>
                </a:cubicBezTo>
                <a:cubicBezTo>
                  <a:pt x="852483" y="2882232"/>
                  <a:pt x="768803" y="2834591"/>
                  <a:pt x="726963" y="2757176"/>
                </a:cubicBezTo>
                <a:cubicBezTo>
                  <a:pt x="726963" y="2757176"/>
                  <a:pt x="726963" y="2757176"/>
                  <a:pt x="33622" y="1563194"/>
                </a:cubicBezTo>
                <a:cubicBezTo>
                  <a:pt x="-11207" y="1488756"/>
                  <a:pt x="-11207" y="1393476"/>
                  <a:pt x="33622" y="1319038"/>
                </a:cubicBezTo>
                <a:cubicBezTo>
                  <a:pt x="33622" y="1319038"/>
                  <a:pt x="33622" y="1319038"/>
                  <a:pt x="726963" y="125055"/>
                </a:cubicBezTo>
                <a:cubicBezTo>
                  <a:pt x="768803" y="47640"/>
                  <a:pt x="852483" y="0"/>
                  <a:pt x="93915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4340B2E-01FD-4F5D-9C4D-AD3923AD2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1733" y="843530"/>
            <a:ext cx="3309879" cy="2983688"/>
          </a:xfrm>
          <a:custGeom>
            <a:avLst/>
            <a:gdLst>
              <a:gd name="connsiteX0" fmla="*/ 944317 w 3309879"/>
              <a:gd name="connsiteY0" fmla="*/ 0 h 2983688"/>
              <a:gd name="connsiteX1" fmla="*/ 2368743 w 3309879"/>
              <a:gd name="connsiteY1" fmla="*/ 0 h 2983688"/>
              <a:gd name="connsiteX2" fmla="*/ 2572231 w 3309879"/>
              <a:gd name="connsiteY2" fmla="*/ 116416 h 2983688"/>
              <a:gd name="connsiteX3" fmla="*/ 3284443 w 3309879"/>
              <a:gd name="connsiteY3" fmla="*/ 1371117 h 2983688"/>
              <a:gd name="connsiteX4" fmla="*/ 3284443 w 3309879"/>
              <a:gd name="connsiteY4" fmla="*/ 1612573 h 2983688"/>
              <a:gd name="connsiteX5" fmla="*/ 2572231 w 3309879"/>
              <a:gd name="connsiteY5" fmla="*/ 2867272 h 2983688"/>
              <a:gd name="connsiteX6" fmla="*/ 2368743 w 3309879"/>
              <a:gd name="connsiteY6" fmla="*/ 2983688 h 2983688"/>
              <a:gd name="connsiteX7" fmla="*/ 944317 w 3309879"/>
              <a:gd name="connsiteY7" fmla="*/ 2983688 h 2983688"/>
              <a:gd name="connsiteX8" fmla="*/ 740830 w 3309879"/>
              <a:gd name="connsiteY8" fmla="*/ 2867272 h 2983688"/>
              <a:gd name="connsiteX9" fmla="*/ 28617 w 3309879"/>
              <a:gd name="connsiteY9" fmla="*/ 1612573 h 2983688"/>
              <a:gd name="connsiteX10" fmla="*/ 28617 w 3309879"/>
              <a:gd name="connsiteY10" fmla="*/ 1371117 h 2983688"/>
              <a:gd name="connsiteX11" fmla="*/ 740830 w 3309879"/>
              <a:gd name="connsiteY11" fmla="*/ 116416 h 2983688"/>
              <a:gd name="connsiteX12" fmla="*/ 944317 w 3309879"/>
              <a:gd name="connsiteY12" fmla="*/ 0 h 298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09879" h="2983688">
                <a:moveTo>
                  <a:pt x="944317" y="0"/>
                </a:moveTo>
                <a:cubicBezTo>
                  <a:pt x="2368743" y="0"/>
                  <a:pt x="2368743" y="0"/>
                  <a:pt x="2368743" y="0"/>
                </a:cubicBezTo>
                <a:cubicBezTo>
                  <a:pt x="2440811" y="0"/>
                  <a:pt x="2534078" y="51740"/>
                  <a:pt x="2572231" y="116416"/>
                </a:cubicBezTo>
                <a:cubicBezTo>
                  <a:pt x="3284443" y="1371117"/>
                  <a:pt x="3284443" y="1371117"/>
                  <a:pt x="3284443" y="1371117"/>
                </a:cubicBezTo>
                <a:cubicBezTo>
                  <a:pt x="3318358" y="1440104"/>
                  <a:pt x="3318358" y="1543584"/>
                  <a:pt x="3284443" y="1612573"/>
                </a:cubicBezTo>
                <a:cubicBezTo>
                  <a:pt x="2572231" y="2867272"/>
                  <a:pt x="2572231" y="2867272"/>
                  <a:pt x="2572231" y="2867272"/>
                </a:cubicBezTo>
                <a:cubicBezTo>
                  <a:pt x="2534078" y="2931949"/>
                  <a:pt x="2440811" y="2983688"/>
                  <a:pt x="2368743" y="2983688"/>
                </a:cubicBezTo>
                <a:lnTo>
                  <a:pt x="944317" y="2983688"/>
                </a:lnTo>
                <a:cubicBezTo>
                  <a:pt x="868010" y="2983688"/>
                  <a:pt x="774745" y="2931949"/>
                  <a:pt x="740830" y="2867272"/>
                </a:cubicBezTo>
                <a:cubicBezTo>
                  <a:pt x="28617" y="1612573"/>
                  <a:pt x="28617" y="1612573"/>
                  <a:pt x="28617" y="1612573"/>
                </a:cubicBezTo>
                <a:cubicBezTo>
                  <a:pt x="-9538" y="1543584"/>
                  <a:pt x="-9538" y="1440104"/>
                  <a:pt x="28617" y="1371117"/>
                </a:cubicBezTo>
                <a:cubicBezTo>
                  <a:pt x="740830" y="116416"/>
                  <a:pt x="740830" y="116416"/>
                  <a:pt x="740830" y="116416"/>
                </a:cubicBezTo>
                <a:cubicBezTo>
                  <a:pt x="774745" y="51740"/>
                  <a:pt x="868010" y="0"/>
                  <a:pt x="94431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fik 5" descr="Sanduhr abgelaufen mit einfarbiger Füllung">
            <a:extLst>
              <a:ext uri="{FF2B5EF4-FFF2-40B4-BE49-F238E27FC236}">
                <a16:creationId xmlns:a16="http://schemas.microsoft.com/office/drawing/2014/main" id="{008CF9E9-6664-4C16-BE43-A03AA6E56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79130" y="1267832"/>
            <a:ext cx="2135083" cy="2135083"/>
          </a:xfrm>
          <a:prstGeom prst="rect">
            <a:avLst/>
          </a:prstGeom>
        </p:spPr>
      </p:pic>
      <p:pic>
        <p:nvPicPr>
          <p:cNvPr id="11" name="Grafik 12" descr="Receiver mit einfarbiger Füllung">
            <a:extLst>
              <a:ext uri="{FF2B5EF4-FFF2-40B4-BE49-F238E27FC236}">
                <a16:creationId xmlns:a16="http://schemas.microsoft.com/office/drawing/2014/main" id="{C037488C-EC56-47F1-A23B-22F35789D2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62538" y="8419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2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9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C62694-63EC-4E55-94C5-98AF2284A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94" y="435547"/>
            <a:ext cx="5613822" cy="1775389"/>
          </a:xfrm>
        </p:spPr>
        <p:txBody>
          <a:bodyPr anchor="b">
            <a:normAutofit/>
          </a:bodyPr>
          <a:lstStyle/>
          <a:p>
            <a:r>
              <a:rPr lang="de-DE" sz="4000" b="1">
                <a:cs typeface="Calibri Light"/>
              </a:rPr>
              <a:t>Vorsatz</a:t>
            </a:r>
            <a:endParaRPr lang="de-DE" sz="4000" b="1"/>
          </a:p>
        </p:txBody>
      </p:sp>
      <p:sp>
        <p:nvSpPr>
          <p:cNvPr id="23" name="Freeform: Shape 21">
            <a:extLst>
              <a:ext uri="{FF2B5EF4-FFF2-40B4-BE49-F238E27FC236}">
                <a16:creationId xmlns:a16="http://schemas.microsoft.com/office/drawing/2014/main" id="{A94A2FC9-6D19-473C-B868-99FDB204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6077" y="435547"/>
            <a:ext cx="1969483" cy="1775389"/>
          </a:xfrm>
          <a:custGeom>
            <a:avLst/>
            <a:gdLst>
              <a:gd name="connsiteX0" fmla="*/ 530616 w 1859834"/>
              <a:gd name="connsiteY0" fmla="*/ 0 h 1676546"/>
              <a:gd name="connsiteX1" fmla="*/ 1331006 w 1859834"/>
              <a:gd name="connsiteY1" fmla="*/ 0 h 1676546"/>
              <a:gd name="connsiteX2" fmla="*/ 1445347 w 1859834"/>
              <a:gd name="connsiteY2" fmla="*/ 65415 h 1676546"/>
              <a:gd name="connsiteX3" fmla="*/ 1845541 w 1859834"/>
              <a:gd name="connsiteY3" fmla="*/ 770436 h 1676546"/>
              <a:gd name="connsiteX4" fmla="*/ 1845541 w 1859834"/>
              <a:gd name="connsiteY4" fmla="*/ 906111 h 1676546"/>
              <a:gd name="connsiteX5" fmla="*/ 1445347 w 1859834"/>
              <a:gd name="connsiteY5" fmla="*/ 1611131 h 1676546"/>
              <a:gd name="connsiteX6" fmla="*/ 1331006 w 1859834"/>
              <a:gd name="connsiteY6" fmla="*/ 1676546 h 1676546"/>
              <a:gd name="connsiteX7" fmla="*/ 530616 w 1859834"/>
              <a:gd name="connsiteY7" fmla="*/ 1676546 h 1676546"/>
              <a:gd name="connsiteX8" fmla="*/ 416275 w 1859834"/>
              <a:gd name="connsiteY8" fmla="*/ 1611131 h 1676546"/>
              <a:gd name="connsiteX9" fmla="*/ 16080 w 1859834"/>
              <a:gd name="connsiteY9" fmla="*/ 906111 h 1676546"/>
              <a:gd name="connsiteX10" fmla="*/ 16080 w 1859834"/>
              <a:gd name="connsiteY10" fmla="*/ 770436 h 1676546"/>
              <a:gd name="connsiteX11" fmla="*/ 416275 w 1859834"/>
              <a:gd name="connsiteY11" fmla="*/ 65415 h 1676546"/>
              <a:gd name="connsiteX12" fmla="*/ 530616 w 1859834"/>
              <a:gd name="connsiteY12" fmla="*/ 0 h 167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834" h="1676546">
                <a:moveTo>
                  <a:pt x="530616" y="0"/>
                </a:moveTo>
                <a:cubicBezTo>
                  <a:pt x="1331006" y="0"/>
                  <a:pt x="1331006" y="0"/>
                  <a:pt x="1331006" y="0"/>
                </a:cubicBezTo>
                <a:cubicBezTo>
                  <a:pt x="1371502" y="0"/>
                  <a:pt x="1423909" y="29073"/>
                  <a:pt x="1445347" y="65415"/>
                </a:cubicBezTo>
                <a:cubicBezTo>
                  <a:pt x="1845541" y="770436"/>
                  <a:pt x="1845541" y="770436"/>
                  <a:pt x="1845541" y="770436"/>
                </a:cubicBezTo>
                <a:cubicBezTo>
                  <a:pt x="1864599" y="809200"/>
                  <a:pt x="1864599" y="867346"/>
                  <a:pt x="1845541" y="906111"/>
                </a:cubicBezTo>
                <a:cubicBezTo>
                  <a:pt x="1445347" y="1611131"/>
                  <a:pt x="1445347" y="1611131"/>
                  <a:pt x="1445347" y="1611131"/>
                </a:cubicBezTo>
                <a:cubicBezTo>
                  <a:pt x="1423909" y="1647474"/>
                  <a:pt x="1371502" y="1676546"/>
                  <a:pt x="1331006" y="1676546"/>
                </a:cubicBezTo>
                <a:lnTo>
                  <a:pt x="530616" y="1676546"/>
                </a:lnTo>
                <a:cubicBezTo>
                  <a:pt x="487738" y="1676546"/>
                  <a:pt x="435332" y="1647474"/>
                  <a:pt x="416275" y="1611131"/>
                </a:cubicBezTo>
                <a:cubicBezTo>
                  <a:pt x="16080" y="906111"/>
                  <a:pt x="16080" y="906111"/>
                  <a:pt x="16080" y="906111"/>
                </a:cubicBezTo>
                <a:cubicBezTo>
                  <a:pt x="-5359" y="867346"/>
                  <a:pt x="-5359" y="809200"/>
                  <a:pt x="16080" y="770436"/>
                </a:cubicBezTo>
                <a:cubicBezTo>
                  <a:pt x="416275" y="65415"/>
                  <a:pt x="416275" y="65415"/>
                  <a:pt x="416275" y="65415"/>
                </a:cubicBezTo>
                <a:cubicBezTo>
                  <a:pt x="435332" y="29073"/>
                  <a:pt x="487738" y="0"/>
                  <a:pt x="53061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fik 4" descr="Internet mit einfarbiger Füllung">
            <a:extLst>
              <a:ext uri="{FF2B5EF4-FFF2-40B4-BE49-F238E27FC236}">
                <a16:creationId xmlns:a16="http://schemas.microsoft.com/office/drawing/2014/main" id="{01FE4A71-4F7E-48F4-8BBD-FAB784582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2532" y="843530"/>
            <a:ext cx="956572" cy="95657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D19777-9AB8-4EBC-A6CC-B1CCBFAF1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694" y="2391339"/>
            <a:ext cx="3947974" cy="34614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2000" b="1"/>
              <a:t>Sachbearbeitung in Behörden mit Hilfe von Automatisierung von Routinearbeiten für Sachbearbeiter und Bürger erleichtern</a:t>
            </a:r>
          </a:p>
          <a:p>
            <a:pPr marL="0" indent="0">
              <a:buNone/>
            </a:pPr>
            <a:endParaRPr lang="de-DE" sz="2000"/>
          </a:p>
          <a:p>
            <a:r>
              <a:rPr lang="de-DE" sz="2000"/>
              <a:t>Erscheinungspflicht minimieren</a:t>
            </a:r>
            <a:endParaRPr lang="de-DE" sz="2000">
              <a:cs typeface="Calibri" panose="020F0502020204030204"/>
            </a:endParaRPr>
          </a:p>
          <a:p>
            <a:r>
              <a:rPr lang="de-DE" sz="2000"/>
              <a:t>Effizienterer Ressourceneinsatz</a:t>
            </a:r>
            <a:endParaRPr lang="de-DE" sz="2000" err="1">
              <a:cs typeface="Calibri" panose="020F0502020204030204"/>
            </a:endParaRPr>
          </a:p>
          <a:p>
            <a:r>
              <a:rPr lang="de-DE" sz="2000"/>
              <a:t>Umweltfreundlichkeit</a:t>
            </a:r>
            <a:endParaRPr lang="de-DE" sz="2000">
              <a:cs typeface="Calibri"/>
            </a:endParaRPr>
          </a:p>
          <a:p>
            <a:r>
              <a:rPr lang="de-DE" sz="2000"/>
              <a:t>Anbindung lokaler Betriebe</a:t>
            </a:r>
            <a:endParaRPr lang="de-DE" sz="2000">
              <a:cs typeface="Calibri"/>
            </a:endParaRPr>
          </a:p>
          <a:p>
            <a:endParaRPr lang="de-DE" sz="2000"/>
          </a:p>
          <a:p>
            <a:endParaRPr lang="de-DE" sz="2000"/>
          </a:p>
        </p:txBody>
      </p:sp>
      <p:sp>
        <p:nvSpPr>
          <p:cNvPr id="25" name="Freeform: Shape 23">
            <a:extLst>
              <a:ext uri="{FF2B5EF4-FFF2-40B4-BE49-F238E27FC236}">
                <a16:creationId xmlns:a16="http://schemas.microsoft.com/office/drawing/2014/main" id="{8BED0409-854E-49C4-876E-A78C6D881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329" y="2391339"/>
            <a:ext cx="4295423" cy="4226565"/>
          </a:xfrm>
          <a:custGeom>
            <a:avLst/>
            <a:gdLst>
              <a:gd name="connsiteX0" fmla="*/ 2353286 w 3293367"/>
              <a:gd name="connsiteY0" fmla="*/ 2104683 h 3240573"/>
              <a:gd name="connsiteX1" fmla="*/ 2868450 w 3293367"/>
              <a:gd name="connsiteY1" fmla="*/ 2104683 h 3240573"/>
              <a:gd name="connsiteX2" fmla="*/ 2892703 w 3293367"/>
              <a:gd name="connsiteY2" fmla="*/ 2107904 h 3240573"/>
              <a:gd name="connsiteX3" fmla="*/ 2909383 w 3293367"/>
              <a:gd name="connsiteY3" fmla="*/ 2114898 h 3240573"/>
              <a:gd name="connsiteX4" fmla="*/ 2899189 w 3293367"/>
              <a:gd name="connsiteY4" fmla="*/ 2132529 h 3240573"/>
              <a:gd name="connsiteX5" fmla="*/ 2538022 w 3293367"/>
              <a:gd name="connsiteY5" fmla="*/ 2757176 h 3240573"/>
              <a:gd name="connsiteX6" fmla="*/ 2322847 w 3293367"/>
              <a:gd name="connsiteY6" fmla="*/ 2882232 h 3240573"/>
              <a:gd name="connsiteX7" fmla="*/ 2149884 w 3293367"/>
              <a:gd name="connsiteY7" fmla="*/ 2882232 h 3240573"/>
              <a:gd name="connsiteX8" fmla="*/ 2129707 w 3293367"/>
              <a:gd name="connsiteY8" fmla="*/ 2882232 h 3240573"/>
              <a:gd name="connsiteX9" fmla="*/ 2110453 w 3293367"/>
              <a:gd name="connsiteY9" fmla="*/ 2849077 h 3240573"/>
              <a:gd name="connsiteX10" fmla="*/ 2016148 w 3293367"/>
              <a:gd name="connsiteY10" fmla="*/ 2686675 h 3240573"/>
              <a:gd name="connsiteX11" fmla="*/ 2016148 w 3293367"/>
              <a:gd name="connsiteY11" fmla="*/ 2595774 h 3240573"/>
              <a:gd name="connsiteX12" fmla="*/ 2274287 w 3293367"/>
              <a:gd name="connsiteY12" fmla="*/ 2151242 h 3240573"/>
              <a:gd name="connsiteX13" fmla="*/ 2353286 w 3293367"/>
              <a:gd name="connsiteY13" fmla="*/ 2104683 h 3240573"/>
              <a:gd name="connsiteX14" fmla="*/ 939150 w 3293367"/>
              <a:gd name="connsiteY14" fmla="*/ 0 h 3240573"/>
              <a:gd name="connsiteX15" fmla="*/ 2322847 w 3293367"/>
              <a:gd name="connsiteY15" fmla="*/ 0 h 3240573"/>
              <a:gd name="connsiteX16" fmla="*/ 2538022 w 3293367"/>
              <a:gd name="connsiteY16" fmla="*/ 125055 h 3240573"/>
              <a:gd name="connsiteX17" fmla="*/ 3228376 w 3293367"/>
              <a:gd name="connsiteY17" fmla="*/ 1319038 h 3240573"/>
              <a:gd name="connsiteX18" fmla="*/ 3228376 w 3293367"/>
              <a:gd name="connsiteY18" fmla="*/ 1563194 h 3240573"/>
              <a:gd name="connsiteX19" fmla="*/ 2972043 w 3293367"/>
              <a:gd name="connsiteY19" fmla="*/ 2006528 h 3240573"/>
              <a:gd name="connsiteX20" fmla="*/ 2950440 w 3293367"/>
              <a:gd name="connsiteY20" fmla="*/ 2043890 h 3240573"/>
              <a:gd name="connsiteX21" fmla="*/ 2951200 w 3293367"/>
              <a:gd name="connsiteY21" fmla="*/ 2044209 h 3240573"/>
              <a:gd name="connsiteX22" fmla="*/ 2989324 w 3293367"/>
              <a:gd name="connsiteY22" fmla="*/ 2082660 h 3240573"/>
              <a:gd name="connsiteX23" fmla="*/ 3279247 w 3293367"/>
              <a:gd name="connsiteY23" fmla="*/ 2584089 h 3240573"/>
              <a:gd name="connsiteX24" fmla="*/ 3279247 w 3293367"/>
              <a:gd name="connsiteY24" fmla="*/ 2686626 h 3240573"/>
              <a:gd name="connsiteX25" fmla="*/ 2989324 w 3293367"/>
              <a:gd name="connsiteY25" fmla="*/ 3188054 h 3240573"/>
              <a:gd name="connsiteX26" fmla="*/ 2898957 w 3293367"/>
              <a:gd name="connsiteY26" fmla="*/ 3240573 h 3240573"/>
              <a:gd name="connsiteX27" fmla="*/ 2317855 w 3293367"/>
              <a:gd name="connsiteY27" fmla="*/ 3240573 h 3240573"/>
              <a:gd name="connsiteX28" fmla="*/ 2228744 w 3293367"/>
              <a:gd name="connsiteY28" fmla="*/ 3188054 h 3240573"/>
              <a:gd name="connsiteX29" fmla="*/ 2072563 w 3293367"/>
              <a:gd name="connsiteY29" fmla="*/ 2919100 h 3240573"/>
              <a:gd name="connsiteX30" fmla="*/ 2054920 w 3293367"/>
              <a:gd name="connsiteY30" fmla="*/ 2888716 h 3240573"/>
              <a:gd name="connsiteX31" fmla="*/ 2068802 w 3293367"/>
              <a:gd name="connsiteY31" fmla="*/ 2888716 h 3240573"/>
              <a:gd name="connsiteX32" fmla="*/ 2134418 w 3293367"/>
              <a:gd name="connsiteY32" fmla="*/ 2888716 h 3240573"/>
              <a:gd name="connsiteX33" fmla="*/ 2162922 w 3293367"/>
              <a:gd name="connsiteY33" fmla="*/ 2937803 h 3240573"/>
              <a:gd name="connsiteX34" fmla="*/ 2271824 w 3293367"/>
              <a:gd name="connsiteY34" fmla="*/ 3125340 h 3240573"/>
              <a:gd name="connsiteX35" fmla="*/ 2350824 w 3293367"/>
              <a:gd name="connsiteY35" fmla="*/ 3171900 h 3240573"/>
              <a:gd name="connsiteX36" fmla="*/ 2865989 w 3293367"/>
              <a:gd name="connsiteY36" fmla="*/ 3171900 h 3240573"/>
              <a:gd name="connsiteX37" fmla="*/ 2946100 w 3293367"/>
              <a:gd name="connsiteY37" fmla="*/ 3125340 h 3240573"/>
              <a:gd name="connsiteX38" fmla="*/ 3203126 w 3293367"/>
              <a:gd name="connsiteY38" fmla="*/ 2680809 h 3240573"/>
              <a:gd name="connsiteX39" fmla="*/ 3203126 w 3293367"/>
              <a:gd name="connsiteY39" fmla="*/ 2589906 h 3240573"/>
              <a:gd name="connsiteX40" fmla="*/ 2946100 w 3293367"/>
              <a:gd name="connsiteY40" fmla="*/ 2145375 h 3240573"/>
              <a:gd name="connsiteX41" fmla="*/ 2912303 w 3293367"/>
              <a:gd name="connsiteY41" fmla="*/ 2111287 h 3240573"/>
              <a:gd name="connsiteX42" fmla="*/ 2908392 w 3293367"/>
              <a:gd name="connsiteY42" fmla="*/ 2109648 h 3240573"/>
              <a:gd name="connsiteX43" fmla="*/ 2929357 w 3293367"/>
              <a:gd name="connsiteY43" fmla="*/ 2073390 h 3240573"/>
              <a:gd name="connsiteX44" fmla="*/ 2944948 w 3293367"/>
              <a:gd name="connsiteY44" fmla="*/ 2046424 h 3240573"/>
              <a:gd name="connsiteX45" fmla="*/ 2928777 w 3293367"/>
              <a:gd name="connsiteY45" fmla="*/ 2039643 h 3240573"/>
              <a:gd name="connsiteX46" fmla="*/ 2901420 w 3293367"/>
              <a:gd name="connsiteY46" fmla="*/ 2036009 h 3240573"/>
              <a:gd name="connsiteX47" fmla="*/ 2320317 w 3293367"/>
              <a:gd name="connsiteY47" fmla="*/ 2036009 h 3240573"/>
              <a:gd name="connsiteX48" fmla="*/ 2231207 w 3293367"/>
              <a:gd name="connsiteY48" fmla="*/ 2088527 h 3240573"/>
              <a:gd name="connsiteX49" fmla="*/ 1940028 w 3293367"/>
              <a:gd name="connsiteY49" fmla="*/ 2589956 h 3240573"/>
              <a:gd name="connsiteX50" fmla="*/ 1940028 w 3293367"/>
              <a:gd name="connsiteY50" fmla="*/ 2692493 h 3240573"/>
              <a:gd name="connsiteX51" fmla="*/ 2036139 w 3293367"/>
              <a:gd name="connsiteY51" fmla="*/ 2858003 h 3240573"/>
              <a:gd name="connsiteX52" fmla="*/ 2050209 w 3293367"/>
              <a:gd name="connsiteY52" fmla="*/ 2882232 h 3240573"/>
              <a:gd name="connsiteX53" fmla="*/ 1985031 w 3293367"/>
              <a:gd name="connsiteY53" fmla="*/ 2882232 h 3240573"/>
              <a:gd name="connsiteX54" fmla="*/ 939150 w 3293367"/>
              <a:gd name="connsiteY54" fmla="*/ 2882232 h 3240573"/>
              <a:gd name="connsiteX55" fmla="*/ 726963 w 3293367"/>
              <a:gd name="connsiteY55" fmla="*/ 2757176 h 3240573"/>
              <a:gd name="connsiteX56" fmla="*/ 33622 w 3293367"/>
              <a:gd name="connsiteY56" fmla="*/ 1563194 h 3240573"/>
              <a:gd name="connsiteX57" fmla="*/ 33622 w 3293367"/>
              <a:gd name="connsiteY57" fmla="*/ 1319038 h 3240573"/>
              <a:gd name="connsiteX58" fmla="*/ 726963 w 3293367"/>
              <a:gd name="connsiteY58" fmla="*/ 125055 h 3240573"/>
              <a:gd name="connsiteX59" fmla="*/ 939150 w 3293367"/>
              <a:gd name="connsiteY59" fmla="*/ 0 h 324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93367" h="3240573">
                <a:moveTo>
                  <a:pt x="2353286" y="2104683"/>
                </a:moveTo>
                <a:cubicBezTo>
                  <a:pt x="2353286" y="2104683"/>
                  <a:pt x="2353286" y="2104683"/>
                  <a:pt x="2868450" y="2104683"/>
                </a:cubicBezTo>
                <a:cubicBezTo>
                  <a:pt x="2876795" y="2104683"/>
                  <a:pt x="2884932" y="2105791"/>
                  <a:pt x="2892703" y="2107904"/>
                </a:cubicBezTo>
                <a:lnTo>
                  <a:pt x="2909383" y="2114898"/>
                </a:lnTo>
                <a:lnTo>
                  <a:pt x="2899189" y="2132529"/>
                </a:lnTo>
                <a:cubicBezTo>
                  <a:pt x="2807017" y="2291942"/>
                  <a:pt x="2689037" y="2495992"/>
                  <a:pt x="2538022" y="2757176"/>
                </a:cubicBezTo>
                <a:cubicBezTo>
                  <a:pt x="2493195" y="2834591"/>
                  <a:pt x="2412503" y="2882232"/>
                  <a:pt x="2322847" y="2882232"/>
                </a:cubicBezTo>
                <a:cubicBezTo>
                  <a:pt x="2322847" y="2882232"/>
                  <a:pt x="2322847" y="2882232"/>
                  <a:pt x="2149884" y="2882232"/>
                </a:cubicBezTo>
                <a:lnTo>
                  <a:pt x="2129707" y="2882232"/>
                </a:lnTo>
                <a:lnTo>
                  <a:pt x="2110453" y="2849077"/>
                </a:lnTo>
                <a:cubicBezTo>
                  <a:pt x="2083644" y="2802909"/>
                  <a:pt x="2052449" y="2749188"/>
                  <a:pt x="2016148" y="2686675"/>
                </a:cubicBezTo>
                <a:cubicBezTo>
                  <a:pt x="1999459" y="2658961"/>
                  <a:pt x="1999459" y="2623488"/>
                  <a:pt x="2016148" y="2595774"/>
                </a:cubicBezTo>
                <a:cubicBezTo>
                  <a:pt x="2016148" y="2595774"/>
                  <a:pt x="2016148" y="2595774"/>
                  <a:pt x="2274287" y="2151242"/>
                </a:cubicBezTo>
                <a:cubicBezTo>
                  <a:pt x="2289865" y="2122420"/>
                  <a:pt x="2321018" y="2104683"/>
                  <a:pt x="2353286" y="2104683"/>
                </a:cubicBezTo>
                <a:close/>
                <a:moveTo>
                  <a:pt x="939150" y="0"/>
                </a:moveTo>
                <a:cubicBezTo>
                  <a:pt x="939150" y="0"/>
                  <a:pt x="939150" y="0"/>
                  <a:pt x="2322847" y="0"/>
                </a:cubicBezTo>
                <a:cubicBezTo>
                  <a:pt x="2412503" y="0"/>
                  <a:pt x="2493195" y="47640"/>
                  <a:pt x="2538022" y="125055"/>
                </a:cubicBezTo>
                <a:cubicBezTo>
                  <a:pt x="2538022" y="125055"/>
                  <a:pt x="2538022" y="125055"/>
                  <a:pt x="3228376" y="1319038"/>
                </a:cubicBezTo>
                <a:cubicBezTo>
                  <a:pt x="3273205" y="1393476"/>
                  <a:pt x="3273205" y="1488756"/>
                  <a:pt x="3228376" y="1563194"/>
                </a:cubicBezTo>
                <a:cubicBezTo>
                  <a:pt x="3228376" y="1563194"/>
                  <a:pt x="3228376" y="1563194"/>
                  <a:pt x="2972043" y="2006528"/>
                </a:cubicBezTo>
                <a:lnTo>
                  <a:pt x="2950440" y="2043890"/>
                </a:lnTo>
                <a:lnTo>
                  <a:pt x="2951200" y="2044209"/>
                </a:lnTo>
                <a:cubicBezTo>
                  <a:pt x="2966732" y="2053275"/>
                  <a:pt x="2979910" y="2066404"/>
                  <a:pt x="2989324" y="2082660"/>
                </a:cubicBezTo>
                <a:cubicBezTo>
                  <a:pt x="2989324" y="2082660"/>
                  <a:pt x="2989324" y="2082660"/>
                  <a:pt x="3279247" y="2584089"/>
                </a:cubicBezTo>
                <a:cubicBezTo>
                  <a:pt x="3298074" y="2615350"/>
                  <a:pt x="3298074" y="2655364"/>
                  <a:pt x="3279247" y="2686626"/>
                </a:cubicBezTo>
                <a:cubicBezTo>
                  <a:pt x="3279247" y="2686626"/>
                  <a:pt x="3279247" y="2686626"/>
                  <a:pt x="2989324" y="3188054"/>
                </a:cubicBezTo>
                <a:cubicBezTo>
                  <a:pt x="2970497" y="3220565"/>
                  <a:pt x="2936610" y="3240573"/>
                  <a:pt x="2898957" y="3240573"/>
                </a:cubicBezTo>
                <a:cubicBezTo>
                  <a:pt x="2898957" y="3240573"/>
                  <a:pt x="2898957" y="3240573"/>
                  <a:pt x="2317855" y="3240573"/>
                </a:cubicBezTo>
                <a:cubicBezTo>
                  <a:pt x="2281457" y="3240573"/>
                  <a:pt x="2246316" y="3220565"/>
                  <a:pt x="2228744" y="3188054"/>
                </a:cubicBezTo>
                <a:cubicBezTo>
                  <a:pt x="2228744" y="3188054"/>
                  <a:pt x="2228744" y="3188054"/>
                  <a:pt x="2072563" y="2919100"/>
                </a:cubicBezTo>
                <a:lnTo>
                  <a:pt x="2054920" y="2888716"/>
                </a:lnTo>
                <a:lnTo>
                  <a:pt x="2068802" y="2888716"/>
                </a:lnTo>
                <a:lnTo>
                  <a:pt x="2134418" y="2888716"/>
                </a:lnTo>
                <a:lnTo>
                  <a:pt x="2162922" y="2937803"/>
                </a:lnTo>
                <a:cubicBezTo>
                  <a:pt x="2271824" y="3125340"/>
                  <a:pt x="2271824" y="3125340"/>
                  <a:pt x="2271824" y="3125340"/>
                </a:cubicBezTo>
                <a:cubicBezTo>
                  <a:pt x="2287402" y="3154162"/>
                  <a:pt x="2318557" y="3171900"/>
                  <a:pt x="2350824" y="3171900"/>
                </a:cubicBezTo>
                <a:cubicBezTo>
                  <a:pt x="2865989" y="3171900"/>
                  <a:pt x="2865989" y="3171900"/>
                  <a:pt x="2865989" y="3171900"/>
                </a:cubicBezTo>
                <a:cubicBezTo>
                  <a:pt x="2899368" y="3171900"/>
                  <a:pt x="2929410" y="3154162"/>
                  <a:pt x="2946100" y="3125340"/>
                </a:cubicBezTo>
                <a:cubicBezTo>
                  <a:pt x="3203126" y="2680809"/>
                  <a:pt x="3203126" y="2680809"/>
                  <a:pt x="3203126" y="2680809"/>
                </a:cubicBezTo>
                <a:cubicBezTo>
                  <a:pt x="3219816" y="2653094"/>
                  <a:pt x="3219816" y="2617620"/>
                  <a:pt x="3203126" y="2589906"/>
                </a:cubicBezTo>
                <a:cubicBezTo>
                  <a:pt x="2946100" y="2145375"/>
                  <a:pt x="2946100" y="2145375"/>
                  <a:pt x="2946100" y="2145375"/>
                </a:cubicBezTo>
                <a:cubicBezTo>
                  <a:pt x="2937755" y="2130963"/>
                  <a:pt x="2926072" y="2119323"/>
                  <a:pt x="2912303" y="2111287"/>
                </a:cubicBezTo>
                <a:lnTo>
                  <a:pt x="2908392" y="2109648"/>
                </a:lnTo>
                <a:lnTo>
                  <a:pt x="2929357" y="2073390"/>
                </a:lnTo>
                <a:lnTo>
                  <a:pt x="2944948" y="2046424"/>
                </a:lnTo>
                <a:lnTo>
                  <a:pt x="2928777" y="2039643"/>
                </a:lnTo>
                <a:cubicBezTo>
                  <a:pt x="2920010" y="2037259"/>
                  <a:pt x="2910833" y="2036009"/>
                  <a:pt x="2901420" y="2036009"/>
                </a:cubicBezTo>
                <a:cubicBezTo>
                  <a:pt x="2320317" y="2036009"/>
                  <a:pt x="2320317" y="2036009"/>
                  <a:pt x="2320317" y="2036009"/>
                </a:cubicBezTo>
                <a:cubicBezTo>
                  <a:pt x="2283920" y="2036009"/>
                  <a:pt x="2248778" y="2056016"/>
                  <a:pt x="2231207" y="2088527"/>
                </a:cubicBezTo>
                <a:cubicBezTo>
                  <a:pt x="1940028" y="2589956"/>
                  <a:pt x="1940028" y="2589956"/>
                  <a:pt x="1940028" y="2589956"/>
                </a:cubicBezTo>
                <a:cubicBezTo>
                  <a:pt x="1921201" y="2621217"/>
                  <a:pt x="1921201" y="2661231"/>
                  <a:pt x="1940028" y="2692493"/>
                </a:cubicBezTo>
                <a:cubicBezTo>
                  <a:pt x="1976425" y="2755171"/>
                  <a:pt x="2008272" y="2810015"/>
                  <a:pt x="2036139" y="2858003"/>
                </a:cubicBezTo>
                <a:lnTo>
                  <a:pt x="2050209" y="2882232"/>
                </a:lnTo>
                <a:lnTo>
                  <a:pt x="1985031" y="2882232"/>
                </a:lnTo>
                <a:cubicBezTo>
                  <a:pt x="1782341" y="2882232"/>
                  <a:pt x="1458037" y="2882232"/>
                  <a:pt x="939150" y="2882232"/>
                </a:cubicBezTo>
                <a:cubicBezTo>
                  <a:pt x="852483" y="2882232"/>
                  <a:pt x="768803" y="2834591"/>
                  <a:pt x="726963" y="2757176"/>
                </a:cubicBezTo>
                <a:cubicBezTo>
                  <a:pt x="726963" y="2757176"/>
                  <a:pt x="726963" y="2757176"/>
                  <a:pt x="33622" y="1563194"/>
                </a:cubicBezTo>
                <a:cubicBezTo>
                  <a:pt x="-11207" y="1488756"/>
                  <a:pt x="-11207" y="1393476"/>
                  <a:pt x="33622" y="1319038"/>
                </a:cubicBezTo>
                <a:cubicBezTo>
                  <a:pt x="33622" y="1319038"/>
                  <a:pt x="33622" y="1319038"/>
                  <a:pt x="726963" y="125055"/>
                </a:cubicBezTo>
                <a:cubicBezTo>
                  <a:pt x="768803" y="47640"/>
                  <a:pt x="852483" y="0"/>
                  <a:pt x="93915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5">
            <a:extLst>
              <a:ext uri="{FF2B5EF4-FFF2-40B4-BE49-F238E27FC236}">
                <a16:creationId xmlns:a16="http://schemas.microsoft.com/office/drawing/2014/main" id="{D4340B2E-01FD-4F5D-9C4D-AD3923AD2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1733" y="843530"/>
            <a:ext cx="3309879" cy="2983688"/>
          </a:xfrm>
          <a:custGeom>
            <a:avLst/>
            <a:gdLst>
              <a:gd name="connsiteX0" fmla="*/ 944317 w 3309879"/>
              <a:gd name="connsiteY0" fmla="*/ 0 h 2983688"/>
              <a:gd name="connsiteX1" fmla="*/ 2368743 w 3309879"/>
              <a:gd name="connsiteY1" fmla="*/ 0 h 2983688"/>
              <a:gd name="connsiteX2" fmla="*/ 2572231 w 3309879"/>
              <a:gd name="connsiteY2" fmla="*/ 116416 h 2983688"/>
              <a:gd name="connsiteX3" fmla="*/ 3284443 w 3309879"/>
              <a:gd name="connsiteY3" fmla="*/ 1371117 h 2983688"/>
              <a:gd name="connsiteX4" fmla="*/ 3284443 w 3309879"/>
              <a:gd name="connsiteY4" fmla="*/ 1612573 h 2983688"/>
              <a:gd name="connsiteX5" fmla="*/ 2572231 w 3309879"/>
              <a:gd name="connsiteY5" fmla="*/ 2867272 h 2983688"/>
              <a:gd name="connsiteX6" fmla="*/ 2368743 w 3309879"/>
              <a:gd name="connsiteY6" fmla="*/ 2983688 h 2983688"/>
              <a:gd name="connsiteX7" fmla="*/ 944317 w 3309879"/>
              <a:gd name="connsiteY7" fmla="*/ 2983688 h 2983688"/>
              <a:gd name="connsiteX8" fmla="*/ 740830 w 3309879"/>
              <a:gd name="connsiteY8" fmla="*/ 2867272 h 2983688"/>
              <a:gd name="connsiteX9" fmla="*/ 28617 w 3309879"/>
              <a:gd name="connsiteY9" fmla="*/ 1612573 h 2983688"/>
              <a:gd name="connsiteX10" fmla="*/ 28617 w 3309879"/>
              <a:gd name="connsiteY10" fmla="*/ 1371117 h 2983688"/>
              <a:gd name="connsiteX11" fmla="*/ 740830 w 3309879"/>
              <a:gd name="connsiteY11" fmla="*/ 116416 h 2983688"/>
              <a:gd name="connsiteX12" fmla="*/ 944317 w 3309879"/>
              <a:gd name="connsiteY12" fmla="*/ 0 h 298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09879" h="2983688">
                <a:moveTo>
                  <a:pt x="944317" y="0"/>
                </a:moveTo>
                <a:cubicBezTo>
                  <a:pt x="2368743" y="0"/>
                  <a:pt x="2368743" y="0"/>
                  <a:pt x="2368743" y="0"/>
                </a:cubicBezTo>
                <a:cubicBezTo>
                  <a:pt x="2440811" y="0"/>
                  <a:pt x="2534078" y="51740"/>
                  <a:pt x="2572231" y="116416"/>
                </a:cubicBezTo>
                <a:cubicBezTo>
                  <a:pt x="3284443" y="1371117"/>
                  <a:pt x="3284443" y="1371117"/>
                  <a:pt x="3284443" y="1371117"/>
                </a:cubicBezTo>
                <a:cubicBezTo>
                  <a:pt x="3318358" y="1440104"/>
                  <a:pt x="3318358" y="1543584"/>
                  <a:pt x="3284443" y="1612573"/>
                </a:cubicBezTo>
                <a:cubicBezTo>
                  <a:pt x="2572231" y="2867272"/>
                  <a:pt x="2572231" y="2867272"/>
                  <a:pt x="2572231" y="2867272"/>
                </a:cubicBezTo>
                <a:cubicBezTo>
                  <a:pt x="2534078" y="2931949"/>
                  <a:pt x="2440811" y="2983688"/>
                  <a:pt x="2368743" y="2983688"/>
                </a:cubicBezTo>
                <a:lnTo>
                  <a:pt x="944317" y="2983688"/>
                </a:lnTo>
                <a:cubicBezTo>
                  <a:pt x="868010" y="2983688"/>
                  <a:pt x="774745" y="2931949"/>
                  <a:pt x="740830" y="2867272"/>
                </a:cubicBezTo>
                <a:cubicBezTo>
                  <a:pt x="28617" y="1612573"/>
                  <a:pt x="28617" y="1612573"/>
                  <a:pt x="28617" y="1612573"/>
                </a:cubicBezTo>
                <a:cubicBezTo>
                  <a:pt x="-9538" y="1543584"/>
                  <a:pt x="-9538" y="1440104"/>
                  <a:pt x="28617" y="1371117"/>
                </a:cubicBezTo>
                <a:cubicBezTo>
                  <a:pt x="740830" y="116416"/>
                  <a:pt x="740830" y="116416"/>
                  <a:pt x="740830" y="116416"/>
                </a:cubicBezTo>
                <a:cubicBezTo>
                  <a:pt x="774745" y="51740"/>
                  <a:pt x="868010" y="0"/>
                  <a:pt x="94431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5" descr="Verbindungen mit einfarbiger Füllung">
            <a:extLst>
              <a:ext uri="{FF2B5EF4-FFF2-40B4-BE49-F238E27FC236}">
                <a16:creationId xmlns:a16="http://schemas.microsoft.com/office/drawing/2014/main" id="{3E643DEA-5755-49E6-B7AD-A0BDF2B7F0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5567" y="3063687"/>
            <a:ext cx="2433099" cy="2433099"/>
          </a:xfrm>
          <a:prstGeom prst="rect">
            <a:avLst/>
          </a:prstGeom>
        </p:spPr>
      </p:pic>
      <p:pic>
        <p:nvPicPr>
          <p:cNvPr id="6" name="Grafik 6" descr="Gruppenbrainstorming mit einfarbiger Füllung">
            <a:extLst>
              <a:ext uri="{FF2B5EF4-FFF2-40B4-BE49-F238E27FC236}">
                <a16:creationId xmlns:a16="http://schemas.microsoft.com/office/drawing/2014/main" id="{01E1AD30-FD66-45A0-91C5-A2DDBE6EED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79130" y="1267832"/>
            <a:ext cx="2135083" cy="21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0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595866BD-F389-49A6-8CF8-57D5D9EC6FE4}"/>
              </a:ext>
            </a:extLst>
          </p:cNvPr>
          <p:cNvSpPr/>
          <p:nvPr/>
        </p:nvSpPr>
        <p:spPr>
          <a:xfrm>
            <a:off x="4919534" y="2694079"/>
            <a:ext cx="2352932" cy="37238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1BD803A7-93DA-457E-8A37-505F4F8115A5}"/>
              </a:ext>
            </a:extLst>
          </p:cNvPr>
          <p:cNvSpPr/>
          <p:nvPr/>
        </p:nvSpPr>
        <p:spPr>
          <a:xfrm>
            <a:off x="399332" y="2694080"/>
            <a:ext cx="4079361" cy="37238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F0CDF6-0E32-4A0F-9C9D-CB3A5033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/>
              <a:t>Programmstruktur – Views laden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15D89FF-1049-43C7-8789-05440A8F8574}"/>
              </a:ext>
            </a:extLst>
          </p:cNvPr>
          <p:cNvSpPr/>
          <p:nvPr/>
        </p:nvSpPr>
        <p:spPr>
          <a:xfrm>
            <a:off x="8123490" y="2435551"/>
            <a:ext cx="3230310" cy="398234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D87527F-397C-49AF-936C-1AB990DC56C3}"/>
              </a:ext>
            </a:extLst>
          </p:cNvPr>
          <p:cNvSpPr txBox="1"/>
          <p:nvPr/>
        </p:nvSpPr>
        <p:spPr>
          <a:xfrm>
            <a:off x="8785657" y="1927129"/>
            <a:ext cx="1905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u="sng"/>
              <a:t>Screen-Frame</a:t>
            </a:r>
            <a:endParaRPr lang="de-DE" u="sng"/>
          </a:p>
        </p:txBody>
      </p:sp>
      <p:cxnSp>
        <p:nvCxnSpPr>
          <p:cNvPr id="23" name="Verbinder: gekrümmt 22">
            <a:extLst>
              <a:ext uri="{FF2B5EF4-FFF2-40B4-BE49-F238E27FC236}">
                <a16:creationId xmlns:a16="http://schemas.microsoft.com/office/drawing/2014/main" id="{97FF6EBC-CEC4-4C27-9F60-B31BC8583375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4234090" y="3654612"/>
            <a:ext cx="3889400" cy="772109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9330D003-A75D-4ECF-8CC8-4CE72CB255CE}"/>
              </a:ext>
            </a:extLst>
          </p:cNvPr>
          <p:cNvSpPr txBox="1"/>
          <p:nvPr/>
        </p:nvSpPr>
        <p:spPr>
          <a:xfrm>
            <a:off x="5298985" y="2298570"/>
            <a:ext cx="1402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u="sng"/>
              <a:t>Screen-Handler</a:t>
            </a:r>
            <a:endParaRPr lang="de-DE" sz="2000" u="sng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2D8A5D21-8D9B-483A-AD60-9476ED5E7744}"/>
              </a:ext>
            </a:extLst>
          </p:cNvPr>
          <p:cNvSpPr/>
          <p:nvPr/>
        </p:nvSpPr>
        <p:spPr>
          <a:xfrm>
            <a:off x="622586" y="2882504"/>
            <a:ext cx="1740492" cy="15442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Homescreen-View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04355318-CD89-4B08-A9D9-5103D49C87BD}"/>
              </a:ext>
            </a:extLst>
          </p:cNvPr>
          <p:cNvSpPr/>
          <p:nvPr/>
        </p:nvSpPr>
        <p:spPr>
          <a:xfrm>
            <a:off x="622586" y="4621569"/>
            <a:ext cx="1740492" cy="15442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Contact-View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37" name="Pfeil: nach oben gekrümmt 36">
            <a:extLst>
              <a:ext uri="{FF2B5EF4-FFF2-40B4-BE49-F238E27FC236}">
                <a16:creationId xmlns:a16="http://schemas.microsoft.com/office/drawing/2014/main" id="{3A723078-24BA-4E3E-8926-5CAD3AF6BFBF}"/>
              </a:ext>
            </a:extLst>
          </p:cNvPr>
          <p:cNvSpPr/>
          <p:nvPr/>
        </p:nvSpPr>
        <p:spPr>
          <a:xfrm>
            <a:off x="9124256" y="4446502"/>
            <a:ext cx="1228777" cy="64913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4" name="Pfeil: nach oben gekrümmt 43">
            <a:extLst>
              <a:ext uri="{FF2B5EF4-FFF2-40B4-BE49-F238E27FC236}">
                <a16:creationId xmlns:a16="http://schemas.microsoft.com/office/drawing/2014/main" id="{B2D65144-48E0-4F24-99DF-1E24F88DFD9D}"/>
              </a:ext>
            </a:extLst>
          </p:cNvPr>
          <p:cNvSpPr/>
          <p:nvPr/>
        </p:nvSpPr>
        <p:spPr>
          <a:xfrm rot="10800000">
            <a:off x="9074739" y="3624015"/>
            <a:ext cx="1228777" cy="64913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06ACDF4-2128-4B10-A30B-8678788C6F5B}"/>
              </a:ext>
            </a:extLst>
          </p:cNvPr>
          <p:cNvSpPr/>
          <p:nvPr/>
        </p:nvSpPr>
        <p:spPr>
          <a:xfrm>
            <a:off x="2493598" y="2882503"/>
            <a:ext cx="1740492" cy="154421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err="1">
                <a:solidFill>
                  <a:schemeClr val="tx1"/>
                </a:solidFill>
              </a:rPr>
              <a:t>ChangeOfAddress</a:t>
            </a:r>
            <a:r>
              <a:rPr lang="de-DE" sz="1400">
                <a:solidFill>
                  <a:schemeClr val="tx1"/>
                </a:solidFill>
              </a:rPr>
              <a:t>-View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9EF44B4-EFC6-4D94-B093-FB7529F83342}"/>
              </a:ext>
            </a:extLst>
          </p:cNvPr>
          <p:cNvSpPr/>
          <p:nvPr/>
        </p:nvSpPr>
        <p:spPr>
          <a:xfrm>
            <a:off x="2493598" y="4678823"/>
            <a:ext cx="1740492" cy="15442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err="1">
                <a:solidFill>
                  <a:schemeClr val="tx1"/>
                </a:solidFill>
              </a:rPr>
              <a:t>TokenInspector</a:t>
            </a:r>
            <a:r>
              <a:rPr lang="de-DE" sz="1400">
                <a:solidFill>
                  <a:schemeClr val="tx1"/>
                </a:solidFill>
              </a:rPr>
              <a:t>-View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73483BC-3955-4FF8-BA3D-7927FFC9A950}"/>
              </a:ext>
            </a:extLst>
          </p:cNvPr>
          <p:cNvSpPr txBox="1"/>
          <p:nvPr/>
        </p:nvSpPr>
        <p:spPr>
          <a:xfrm>
            <a:off x="5002324" y="4786604"/>
            <a:ext cx="2352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/>
              <a:t>Referenz auf momentane bzw. vorherige View</a:t>
            </a:r>
          </a:p>
          <a:p>
            <a:endParaRPr lang="de-DE" sz="1400"/>
          </a:p>
          <a:p>
            <a:pPr marL="285750" indent="-285750">
              <a:buFontTx/>
              <a:buChar char="-"/>
            </a:pPr>
            <a:r>
              <a:rPr lang="de-DE" sz="1400"/>
              <a:t>Laden der Utilities</a:t>
            </a:r>
          </a:p>
          <a:p>
            <a:endParaRPr lang="de-DE" sz="1400"/>
          </a:p>
          <a:p>
            <a:pPr marL="285750" indent="-285750">
              <a:buFontTx/>
              <a:buChar char="-"/>
            </a:pPr>
            <a:r>
              <a:rPr lang="de-DE" sz="1400"/>
              <a:t>Sprache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2EE3DED-2FA6-44AE-8A34-51BB7F638C50}"/>
              </a:ext>
            </a:extLst>
          </p:cNvPr>
          <p:cNvSpPr txBox="1"/>
          <p:nvPr/>
        </p:nvSpPr>
        <p:spPr>
          <a:xfrm>
            <a:off x="1661670" y="2298570"/>
            <a:ext cx="1402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u="sng"/>
              <a:t>Views</a:t>
            </a:r>
            <a:endParaRPr lang="de-DE" sz="2000" u="sng"/>
          </a:p>
        </p:txBody>
      </p:sp>
    </p:spTree>
    <p:extLst>
      <p:ext uri="{BB962C8B-B14F-4D97-AF65-F5344CB8AC3E}">
        <p14:creationId xmlns:p14="http://schemas.microsoft.com/office/powerpoint/2010/main" val="941368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0CDF6-0E32-4A0F-9C9D-CB3A5033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/>
              <a:t>Programmstruktur – GUI-Elemente laden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D87527F-397C-49AF-936C-1AB990DC56C3}"/>
              </a:ext>
            </a:extLst>
          </p:cNvPr>
          <p:cNvSpPr txBox="1"/>
          <p:nvPr/>
        </p:nvSpPr>
        <p:spPr>
          <a:xfrm>
            <a:off x="8785657" y="1927129"/>
            <a:ext cx="1905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u="sng"/>
              <a:t>Hauptprogramm</a:t>
            </a:r>
            <a:endParaRPr lang="de-DE" u="sng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C88E3FE-EEFA-4473-B6DD-DBF645758294}"/>
              </a:ext>
            </a:extLst>
          </p:cNvPr>
          <p:cNvSpPr txBox="1"/>
          <p:nvPr/>
        </p:nvSpPr>
        <p:spPr>
          <a:xfrm>
            <a:off x="874786" y="2327239"/>
            <a:ext cx="1241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u="sng"/>
              <a:t>GUI-Elemente</a:t>
            </a:r>
            <a:endParaRPr lang="de-DE" sz="2000" u="sng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29326DCF-41F3-4A6F-8FAC-4CD9F262F099}"/>
              </a:ext>
            </a:extLst>
          </p:cNvPr>
          <p:cNvSpPr/>
          <p:nvPr/>
        </p:nvSpPr>
        <p:spPr>
          <a:xfrm>
            <a:off x="8123490" y="2435551"/>
            <a:ext cx="3230310" cy="398234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A6447200-99BD-499F-8853-1FDCCF9F417F}"/>
              </a:ext>
            </a:extLst>
          </p:cNvPr>
          <p:cNvSpPr/>
          <p:nvPr/>
        </p:nvSpPr>
        <p:spPr>
          <a:xfrm>
            <a:off x="8205315" y="2694073"/>
            <a:ext cx="3079102" cy="3548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2657464-36A2-43CD-93DA-3E2DE27E3C40}"/>
              </a:ext>
            </a:extLst>
          </p:cNvPr>
          <p:cNvSpPr txBox="1"/>
          <p:nvPr/>
        </p:nvSpPr>
        <p:spPr>
          <a:xfrm>
            <a:off x="8278768" y="2754847"/>
            <a:ext cx="133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/>
              <a:t>View</a:t>
            </a:r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4211AACF-9F67-4A97-8B64-CACFD1812C32}"/>
              </a:ext>
            </a:extLst>
          </p:cNvPr>
          <p:cNvSpPr/>
          <p:nvPr/>
        </p:nvSpPr>
        <p:spPr>
          <a:xfrm>
            <a:off x="399332" y="2694080"/>
            <a:ext cx="6055897" cy="37238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367B2C64-842E-45EC-AFAC-C60C25A39444}"/>
              </a:ext>
            </a:extLst>
          </p:cNvPr>
          <p:cNvSpPr/>
          <p:nvPr/>
        </p:nvSpPr>
        <p:spPr>
          <a:xfrm>
            <a:off x="622586" y="2882504"/>
            <a:ext cx="1740492" cy="15442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err="1">
                <a:solidFill>
                  <a:schemeClr val="tx1"/>
                </a:solidFill>
              </a:rPr>
              <a:t>TextArea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44689891-5A21-4FEF-9A07-E118795C3DEF}"/>
              </a:ext>
            </a:extLst>
          </p:cNvPr>
          <p:cNvSpPr/>
          <p:nvPr/>
        </p:nvSpPr>
        <p:spPr>
          <a:xfrm>
            <a:off x="622586" y="4621569"/>
            <a:ext cx="1740492" cy="15442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err="1">
                <a:solidFill>
                  <a:schemeClr val="tx1"/>
                </a:solidFill>
              </a:rPr>
              <a:t>ProgressBar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5106AE31-0A0B-4A90-B954-28502CCB9A18}"/>
              </a:ext>
            </a:extLst>
          </p:cNvPr>
          <p:cNvSpPr/>
          <p:nvPr/>
        </p:nvSpPr>
        <p:spPr>
          <a:xfrm>
            <a:off x="2493598" y="2882503"/>
            <a:ext cx="1740492" cy="154421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Button</a:t>
            </a:r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87A2EEB1-824B-4873-8BF1-042347B64B8F}"/>
              </a:ext>
            </a:extLst>
          </p:cNvPr>
          <p:cNvSpPr/>
          <p:nvPr/>
        </p:nvSpPr>
        <p:spPr>
          <a:xfrm>
            <a:off x="4364610" y="2882502"/>
            <a:ext cx="1740492" cy="15442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err="1">
                <a:solidFill>
                  <a:schemeClr val="tx1"/>
                </a:solidFill>
              </a:rPr>
              <a:t>BackgroundPanel</a:t>
            </a:r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620040F0-424D-4420-81A1-7AB58114F0AA}"/>
              </a:ext>
            </a:extLst>
          </p:cNvPr>
          <p:cNvSpPr/>
          <p:nvPr/>
        </p:nvSpPr>
        <p:spPr>
          <a:xfrm>
            <a:off x="2493598" y="4621569"/>
            <a:ext cx="1740492" cy="15442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err="1">
                <a:solidFill>
                  <a:schemeClr val="tx1"/>
                </a:solidFill>
              </a:rPr>
              <a:t>PopUp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B948225C-322C-42C3-B0E2-402D747B7631}"/>
              </a:ext>
            </a:extLst>
          </p:cNvPr>
          <p:cNvSpPr/>
          <p:nvPr/>
        </p:nvSpPr>
        <p:spPr>
          <a:xfrm>
            <a:off x="4364610" y="4621569"/>
            <a:ext cx="1740492" cy="15442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2" name="Verbinder: gekrümmt 11">
            <a:extLst>
              <a:ext uri="{FF2B5EF4-FFF2-40B4-BE49-F238E27FC236}">
                <a16:creationId xmlns:a16="http://schemas.microsoft.com/office/drawing/2014/main" id="{6C9CFAC7-92FB-4B3F-BE49-3B7F7AFE0B6F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6105102" y="3654611"/>
            <a:ext cx="2758980" cy="2027732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Verbinder: gekrümmt 54">
            <a:extLst>
              <a:ext uri="{FF2B5EF4-FFF2-40B4-BE49-F238E27FC236}">
                <a16:creationId xmlns:a16="http://schemas.microsoft.com/office/drawing/2014/main" id="{078D8803-54C0-4DBE-A7B7-E688E068C6DE}"/>
              </a:ext>
            </a:extLst>
          </p:cNvPr>
          <p:cNvCxnSpPr>
            <a:cxnSpLocks/>
            <a:stCxn id="47" idx="0"/>
          </p:cNvCxnSpPr>
          <p:nvPr/>
        </p:nvCxnSpPr>
        <p:spPr>
          <a:xfrm rot="16200000" flipH="1">
            <a:off x="5296506" y="-921171"/>
            <a:ext cx="706291" cy="8313641"/>
          </a:xfrm>
          <a:prstGeom prst="curvedConnector4">
            <a:avLst>
              <a:gd name="adj1" fmla="val -52182"/>
              <a:gd name="adj2" fmla="val 5759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Verbinder: gekrümmt 77">
            <a:extLst>
              <a:ext uri="{FF2B5EF4-FFF2-40B4-BE49-F238E27FC236}">
                <a16:creationId xmlns:a16="http://schemas.microsoft.com/office/drawing/2014/main" id="{B495054A-3BE4-45DD-A152-C3E159DE983C}"/>
              </a:ext>
            </a:extLst>
          </p:cNvPr>
          <p:cNvCxnSpPr>
            <a:stCxn id="52" idx="2"/>
          </p:cNvCxnSpPr>
          <p:nvPr/>
        </p:nvCxnSpPr>
        <p:spPr>
          <a:xfrm rot="5400000" flipH="1" flipV="1">
            <a:off x="6846665" y="2320819"/>
            <a:ext cx="362145" cy="7327789"/>
          </a:xfrm>
          <a:prstGeom prst="curvedConnector4">
            <a:avLst>
              <a:gd name="adj1" fmla="val -114654"/>
              <a:gd name="adj2" fmla="val 5593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293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id="{0D34917C-8FD1-4AD5-AA99-BB9E453CD06D}"/>
              </a:ext>
            </a:extLst>
          </p:cNvPr>
          <p:cNvSpPr/>
          <p:nvPr/>
        </p:nvSpPr>
        <p:spPr>
          <a:xfrm>
            <a:off x="8164287" y="2694074"/>
            <a:ext cx="982554" cy="17224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95866BD-F389-49A6-8CF8-57D5D9EC6FE4}"/>
              </a:ext>
            </a:extLst>
          </p:cNvPr>
          <p:cNvSpPr/>
          <p:nvPr/>
        </p:nvSpPr>
        <p:spPr>
          <a:xfrm>
            <a:off x="3045159" y="2694074"/>
            <a:ext cx="982553" cy="17224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1BD803A7-93DA-457E-8A37-505F4F8115A5}"/>
              </a:ext>
            </a:extLst>
          </p:cNvPr>
          <p:cNvSpPr/>
          <p:nvPr/>
        </p:nvSpPr>
        <p:spPr>
          <a:xfrm>
            <a:off x="399334" y="2694080"/>
            <a:ext cx="2192694" cy="37238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F0CDF6-0E32-4A0F-9C9D-CB3A5033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/>
              <a:t>Programmstruktur – Utilities laden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15D89FF-1049-43C7-8789-05440A8F8574}"/>
              </a:ext>
            </a:extLst>
          </p:cNvPr>
          <p:cNvSpPr/>
          <p:nvPr/>
        </p:nvSpPr>
        <p:spPr>
          <a:xfrm>
            <a:off x="4480844" y="2435551"/>
            <a:ext cx="3230310" cy="398234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D87527F-397C-49AF-936C-1AB990DC56C3}"/>
              </a:ext>
            </a:extLst>
          </p:cNvPr>
          <p:cNvSpPr txBox="1"/>
          <p:nvPr/>
        </p:nvSpPr>
        <p:spPr>
          <a:xfrm>
            <a:off x="5143011" y="1927129"/>
            <a:ext cx="1905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u="sng"/>
              <a:t>Hauptprogramm</a:t>
            </a:r>
            <a:endParaRPr lang="de-DE" u="sng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DD70A52-DDEF-43F0-905A-7F751C0111B7}"/>
              </a:ext>
            </a:extLst>
          </p:cNvPr>
          <p:cNvSpPr txBox="1"/>
          <p:nvPr/>
        </p:nvSpPr>
        <p:spPr>
          <a:xfrm>
            <a:off x="4674549" y="3184952"/>
            <a:ext cx="284574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/>
              <a:t>GUI-Element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052DD83-C121-4403-9FC8-643DD198CA40}"/>
              </a:ext>
            </a:extLst>
          </p:cNvPr>
          <p:cNvSpPr txBox="1"/>
          <p:nvPr/>
        </p:nvSpPr>
        <p:spPr>
          <a:xfrm>
            <a:off x="4674550" y="4416505"/>
            <a:ext cx="1298960" cy="347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/>
              <a:t>GUI-Element</a:t>
            </a:r>
            <a:endParaRPr lang="de-DE" sz="280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18DA9D9-F042-478B-91D3-19E0E4F30C21}"/>
              </a:ext>
            </a:extLst>
          </p:cNvPr>
          <p:cNvSpPr txBox="1"/>
          <p:nvPr/>
        </p:nvSpPr>
        <p:spPr>
          <a:xfrm>
            <a:off x="4674550" y="5606268"/>
            <a:ext cx="1298960" cy="347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/>
              <a:t>GUI-Element</a:t>
            </a:r>
            <a:endParaRPr lang="de-DE" sz="280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683A5E3-73D7-4052-A801-506C7A480708}"/>
              </a:ext>
            </a:extLst>
          </p:cNvPr>
          <p:cNvSpPr txBox="1"/>
          <p:nvPr/>
        </p:nvSpPr>
        <p:spPr>
          <a:xfrm>
            <a:off x="6221338" y="4416505"/>
            <a:ext cx="1298960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br>
              <a:rPr lang="de-DE" sz="1600"/>
            </a:br>
            <a:br>
              <a:rPr lang="de-DE" sz="1600"/>
            </a:br>
            <a:r>
              <a:rPr lang="de-DE" sz="1600"/>
              <a:t>GUI-Element</a:t>
            </a:r>
          </a:p>
          <a:p>
            <a:br>
              <a:rPr lang="de-DE" sz="1600"/>
            </a:br>
            <a:br>
              <a:rPr lang="de-DE" sz="1600"/>
            </a:br>
            <a:endParaRPr lang="de-DE" sz="160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03E053E-013B-43E6-9CD8-BF5DBD14307E}"/>
              </a:ext>
            </a:extLst>
          </p:cNvPr>
          <p:cNvSpPr/>
          <p:nvPr/>
        </p:nvSpPr>
        <p:spPr>
          <a:xfrm>
            <a:off x="628283" y="2960098"/>
            <a:ext cx="1734796" cy="5832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Schriftarten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BB06FA5-070F-4122-91CC-682123552D7B}"/>
              </a:ext>
            </a:extLst>
          </p:cNvPr>
          <p:cNvSpPr/>
          <p:nvPr/>
        </p:nvSpPr>
        <p:spPr>
          <a:xfrm>
            <a:off x="628283" y="4823762"/>
            <a:ext cx="1734796" cy="5832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Farben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5973B0C2-8D6D-431B-ADBE-CDA38C64B47C}"/>
              </a:ext>
            </a:extLst>
          </p:cNvPr>
          <p:cNvSpPr/>
          <p:nvPr/>
        </p:nvSpPr>
        <p:spPr>
          <a:xfrm>
            <a:off x="9599970" y="2694080"/>
            <a:ext cx="2192694" cy="37987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A51450BD-7753-477F-A9D8-E0502DBF7518}"/>
              </a:ext>
            </a:extLst>
          </p:cNvPr>
          <p:cNvSpPr/>
          <p:nvPr/>
        </p:nvSpPr>
        <p:spPr>
          <a:xfrm>
            <a:off x="9828919" y="2979723"/>
            <a:ext cx="1734796" cy="5832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Texte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827F8434-4A17-4CB2-A7C2-C1B8DB946840}"/>
              </a:ext>
            </a:extLst>
          </p:cNvPr>
          <p:cNvSpPr/>
          <p:nvPr/>
        </p:nvSpPr>
        <p:spPr>
          <a:xfrm>
            <a:off x="9828919" y="4823762"/>
            <a:ext cx="1734796" cy="5832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Bilder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C88E3FE-EEFA-4473-B6DD-DBF645758294}"/>
              </a:ext>
            </a:extLst>
          </p:cNvPr>
          <p:cNvSpPr txBox="1"/>
          <p:nvPr/>
        </p:nvSpPr>
        <p:spPr>
          <a:xfrm>
            <a:off x="1121289" y="2276584"/>
            <a:ext cx="748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u="sng"/>
              <a:t>Utilities</a:t>
            </a:r>
            <a:endParaRPr lang="de-DE" sz="2000" u="sng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831A81-791D-4182-8D33-42B0DED118B1}"/>
              </a:ext>
            </a:extLst>
          </p:cNvPr>
          <p:cNvSpPr txBox="1"/>
          <p:nvPr/>
        </p:nvSpPr>
        <p:spPr>
          <a:xfrm>
            <a:off x="10321923" y="2276584"/>
            <a:ext cx="748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u="sng"/>
              <a:t>Utilities</a:t>
            </a:r>
            <a:endParaRPr lang="de-DE" sz="2000" u="sng"/>
          </a:p>
        </p:txBody>
      </p:sp>
      <p:cxnSp>
        <p:nvCxnSpPr>
          <p:cNvPr id="23" name="Verbinder: gekrümmt 22">
            <a:extLst>
              <a:ext uri="{FF2B5EF4-FFF2-40B4-BE49-F238E27FC236}">
                <a16:creationId xmlns:a16="http://schemas.microsoft.com/office/drawing/2014/main" id="{97FF6EBC-CEC4-4C27-9F60-B31BC8583375}"/>
              </a:ext>
            </a:extLst>
          </p:cNvPr>
          <p:cNvCxnSpPr>
            <a:cxnSpLocks/>
            <a:stCxn id="11" idx="6"/>
            <a:endCxn id="3" idx="1"/>
          </p:cNvCxnSpPr>
          <p:nvPr/>
        </p:nvCxnSpPr>
        <p:spPr>
          <a:xfrm>
            <a:off x="2363079" y="3251723"/>
            <a:ext cx="682080" cy="303567"/>
          </a:xfrm>
          <a:prstGeom prst="curved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Verbinder: gekrümmt 26">
            <a:extLst>
              <a:ext uri="{FF2B5EF4-FFF2-40B4-BE49-F238E27FC236}">
                <a16:creationId xmlns:a16="http://schemas.microsoft.com/office/drawing/2014/main" id="{2C5DD2DE-FC02-41E6-B10B-9725E5964850}"/>
              </a:ext>
            </a:extLst>
          </p:cNvPr>
          <p:cNvCxnSpPr>
            <a:cxnSpLocks/>
            <a:stCxn id="41" idx="6"/>
            <a:endCxn id="60" idx="1"/>
          </p:cNvCxnSpPr>
          <p:nvPr/>
        </p:nvCxnSpPr>
        <p:spPr>
          <a:xfrm flipV="1">
            <a:off x="2363079" y="5508187"/>
            <a:ext cx="682080" cy="350304"/>
          </a:xfrm>
          <a:prstGeom prst="curved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Verbinder: gekrümmt 31">
            <a:extLst>
              <a:ext uri="{FF2B5EF4-FFF2-40B4-BE49-F238E27FC236}">
                <a16:creationId xmlns:a16="http://schemas.microsoft.com/office/drawing/2014/main" id="{3205BD16-D104-4F7B-9658-B7745EEC410F}"/>
              </a:ext>
            </a:extLst>
          </p:cNvPr>
          <p:cNvCxnSpPr>
            <a:cxnSpLocks/>
            <a:stCxn id="46" idx="2"/>
            <a:endCxn id="28" idx="3"/>
          </p:cNvCxnSpPr>
          <p:nvPr/>
        </p:nvCxnSpPr>
        <p:spPr>
          <a:xfrm rot="10800000">
            <a:off x="9146841" y="3555291"/>
            <a:ext cx="682078" cy="460921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Verbinder: gekrümmt 34">
            <a:extLst>
              <a:ext uri="{FF2B5EF4-FFF2-40B4-BE49-F238E27FC236}">
                <a16:creationId xmlns:a16="http://schemas.microsoft.com/office/drawing/2014/main" id="{2E4B5E68-D0AA-4149-890B-E30B66A6456A}"/>
              </a:ext>
            </a:extLst>
          </p:cNvPr>
          <p:cNvCxnSpPr>
            <a:cxnSpLocks/>
            <a:stCxn id="49" idx="2"/>
            <a:endCxn id="50" idx="3"/>
          </p:cNvCxnSpPr>
          <p:nvPr/>
        </p:nvCxnSpPr>
        <p:spPr>
          <a:xfrm rot="10800000">
            <a:off x="9146841" y="5508187"/>
            <a:ext cx="682078" cy="350304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EEC70CD8-2152-4162-BE9C-13A547543F6A}"/>
              </a:ext>
            </a:extLst>
          </p:cNvPr>
          <p:cNvSpPr/>
          <p:nvPr/>
        </p:nvSpPr>
        <p:spPr>
          <a:xfrm>
            <a:off x="628283" y="5566866"/>
            <a:ext cx="1734796" cy="5832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Farben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A181D71C-1EF5-49CD-9458-EBDFD14427B8}"/>
              </a:ext>
            </a:extLst>
          </p:cNvPr>
          <p:cNvSpPr/>
          <p:nvPr/>
        </p:nvSpPr>
        <p:spPr>
          <a:xfrm>
            <a:off x="628283" y="3704961"/>
            <a:ext cx="1734796" cy="5832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Schriftarten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F8B3819D-FF69-4C78-A061-77D31CDFF40E}"/>
              </a:ext>
            </a:extLst>
          </p:cNvPr>
          <p:cNvSpPr/>
          <p:nvPr/>
        </p:nvSpPr>
        <p:spPr>
          <a:xfrm>
            <a:off x="9828919" y="3724586"/>
            <a:ext cx="1734796" cy="5832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Texte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A64C6663-85E9-4CB3-A20A-834AD8BF4A96}"/>
              </a:ext>
            </a:extLst>
          </p:cNvPr>
          <p:cNvSpPr/>
          <p:nvPr/>
        </p:nvSpPr>
        <p:spPr>
          <a:xfrm>
            <a:off x="9828919" y="5566866"/>
            <a:ext cx="1734796" cy="5832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Bilder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59C71024-E346-4272-BBA6-3F8110DBB1D0}"/>
              </a:ext>
            </a:extLst>
          </p:cNvPr>
          <p:cNvCxnSpPr>
            <a:stCxn id="16" idx="1"/>
            <a:endCxn id="16" idx="3"/>
          </p:cNvCxnSpPr>
          <p:nvPr/>
        </p:nvCxnSpPr>
        <p:spPr>
          <a:xfrm>
            <a:off x="399334" y="4555986"/>
            <a:ext cx="219269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CEADD566-047B-4C4F-957E-3CED07EFD2F9}"/>
              </a:ext>
            </a:extLst>
          </p:cNvPr>
          <p:cNvCxnSpPr>
            <a:cxnSpLocks/>
            <a:stCxn id="17" idx="1"/>
            <a:endCxn id="17" idx="3"/>
          </p:cNvCxnSpPr>
          <p:nvPr/>
        </p:nvCxnSpPr>
        <p:spPr>
          <a:xfrm>
            <a:off x="9599970" y="4593478"/>
            <a:ext cx="219269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9330D003-A75D-4ECF-8CC8-4CE72CB255CE}"/>
              </a:ext>
            </a:extLst>
          </p:cNvPr>
          <p:cNvSpPr txBox="1"/>
          <p:nvPr/>
        </p:nvSpPr>
        <p:spPr>
          <a:xfrm>
            <a:off x="2864924" y="2298570"/>
            <a:ext cx="1283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u="sng"/>
              <a:t>Utility-Handler</a:t>
            </a:r>
            <a:endParaRPr lang="de-DE" sz="2000" u="sng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3BC72BC-1491-4606-936C-0C7692C1DE77}"/>
              </a:ext>
            </a:extLst>
          </p:cNvPr>
          <p:cNvSpPr txBox="1"/>
          <p:nvPr/>
        </p:nvSpPr>
        <p:spPr>
          <a:xfrm>
            <a:off x="8013942" y="2298570"/>
            <a:ext cx="1283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u="sng"/>
              <a:t>Utility-Handler</a:t>
            </a:r>
            <a:endParaRPr lang="de-DE" sz="2000" u="sng"/>
          </a:p>
        </p:txBody>
      </p: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8F4E4FC3-0614-44F3-B530-18FAB49433D0}"/>
              </a:ext>
            </a:extLst>
          </p:cNvPr>
          <p:cNvCxnSpPr>
            <a:cxnSpLocks/>
            <a:stCxn id="60" idx="3"/>
            <a:endCxn id="5" idx="1"/>
          </p:cNvCxnSpPr>
          <p:nvPr/>
        </p:nvCxnSpPr>
        <p:spPr>
          <a:xfrm flipV="1">
            <a:off x="4027712" y="4426721"/>
            <a:ext cx="453132" cy="108146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Verbinder: gekrümmt 37">
            <a:extLst>
              <a:ext uri="{FF2B5EF4-FFF2-40B4-BE49-F238E27FC236}">
                <a16:creationId xmlns:a16="http://schemas.microsoft.com/office/drawing/2014/main" id="{B1EFE69B-A865-4EC3-8B2D-F36C1C18CE3A}"/>
              </a:ext>
            </a:extLst>
          </p:cNvPr>
          <p:cNvCxnSpPr>
            <a:cxnSpLocks/>
            <a:stCxn id="28" idx="1"/>
            <a:endCxn id="5" idx="3"/>
          </p:cNvCxnSpPr>
          <p:nvPr/>
        </p:nvCxnSpPr>
        <p:spPr>
          <a:xfrm rot="10800000" flipV="1">
            <a:off x="7711155" y="3555289"/>
            <a:ext cx="453133" cy="871431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D6576A9D-4AF2-4847-BAE9-6A19186C07AC}"/>
              </a:ext>
            </a:extLst>
          </p:cNvPr>
          <p:cNvSpPr/>
          <p:nvPr/>
        </p:nvSpPr>
        <p:spPr>
          <a:xfrm>
            <a:off x="4562669" y="2694073"/>
            <a:ext cx="3079102" cy="3548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3AAB5D5D-7ACB-4BEC-B5DA-649AB367A134}"/>
              </a:ext>
            </a:extLst>
          </p:cNvPr>
          <p:cNvSpPr txBox="1"/>
          <p:nvPr/>
        </p:nvSpPr>
        <p:spPr>
          <a:xfrm>
            <a:off x="4636122" y="2754847"/>
            <a:ext cx="133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/>
              <a:t>View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B1BCAF6-AD87-4BF7-9379-FD7B62A5F066}"/>
              </a:ext>
            </a:extLst>
          </p:cNvPr>
          <p:cNvSpPr/>
          <p:nvPr/>
        </p:nvSpPr>
        <p:spPr>
          <a:xfrm>
            <a:off x="8164287" y="4646971"/>
            <a:ext cx="982554" cy="17224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E41FB24F-5789-4CD6-AE1A-C86460EE3EFD}"/>
              </a:ext>
            </a:extLst>
          </p:cNvPr>
          <p:cNvSpPr/>
          <p:nvPr/>
        </p:nvSpPr>
        <p:spPr>
          <a:xfrm>
            <a:off x="3045159" y="4646971"/>
            <a:ext cx="982553" cy="17224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1EC0E2E0-8399-462B-8E2B-B39F79F480DA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027712" y="3555290"/>
            <a:ext cx="453132" cy="871431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8FA9E93A-6022-4776-AB12-34CC9C163BFB}"/>
              </a:ext>
            </a:extLst>
          </p:cNvPr>
          <p:cNvCxnSpPr>
            <a:cxnSpLocks/>
            <a:stCxn id="50" idx="1"/>
            <a:endCxn id="5" idx="3"/>
          </p:cNvCxnSpPr>
          <p:nvPr/>
        </p:nvCxnSpPr>
        <p:spPr>
          <a:xfrm rot="10800000">
            <a:off x="7711155" y="4426721"/>
            <a:ext cx="453133" cy="108146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826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595866BD-F389-49A6-8CF8-57D5D9EC6FE4}"/>
              </a:ext>
            </a:extLst>
          </p:cNvPr>
          <p:cNvSpPr/>
          <p:nvPr/>
        </p:nvSpPr>
        <p:spPr>
          <a:xfrm>
            <a:off x="3565650" y="2694079"/>
            <a:ext cx="3284629" cy="37238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1BD803A7-93DA-457E-8A37-505F4F8115A5}"/>
              </a:ext>
            </a:extLst>
          </p:cNvPr>
          <p:cNvSpPr/>
          <p:nvPr/>
        </p:nvSpPr>
        <p:spPr>
          <a:xfrm>
            <a:off x="399332" y="2694080"/>
            <a:ext cx="1840015" cy="37238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F0CDF6-0E32-4A0F-9C9D-CB3A5033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/>
              <a:t>Programmstruktur – Daten in Programm laden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15D89FF-1049-43C7-8789-05440A8F8574}"/>
              </a:ext>
            </a:extLst>
          </p:cNvPr>
          <p:cNvSpPr/>
          <p:nvPr/>
        </p:nvSpPr>
        <p:spPr>
          <a:xfrm>
            <a:off x="8123490" y="2694079"/>
            <a:ext cx="3230310" cy="372381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D87527F-397C-49AF-936C-1AB990DC56C3}"/>
              </a:ext>
            </a:extLst>
          </p:cNvPr>
          <p:cNvSpPr txBox="1"/>
          <p:nvPr/>
        </p:nvSpPr>
        <p:spPr>
          <a:xfrm>
            <a:off x="8785657" y="2105962"/>
            <a:ext cx="190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u="sng"/>
              <a:t>Hauptprogramm</a:t>
            </a:r>
            <a:endParaRPr lang="de-DE" sz="1600" u="sng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330D003-A75D-4ECF-8CC8-4CE72CB255CE}"/>
              </a:ext>
            </a:extLst>
          </p:cNvPr>
          <p:cNvSpPr txBox="1"/>
          <p:nvPr/>
        </p:nvSpPr>
        <p:spPr>
          <a:xfrm>
            <a:off x="4321946" y="2105962"/>
            <a:ext cx="183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u="sng" err="1"/>
              <a:t>ModelFactory</a:t>
            </a:r>
            <a:endParaRPr lang="de-DE" sz="2000" u="sng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4DB3C4C-A09C-4998-904F-5B98FDE7CC38}"/>
              </a:ext>
            </a:extLst>
          </p:cNvPr>
          <p:cNvSpPr txBox="1"/>
          <p:nvPr/>
        </p:nvSpPr>
        <p:spPr>
          <a:xfrm>
            <a:off x="617931" y="2105962"/>
            <a:ext cx="140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u="sng"/>
              <a:t>Datenbank</a:t>
            </a:r>
            <a:endParaRPr lang="de-DE" sz="2000" u="sng"/>
          </a:p>
        </p:txBody>
      </p:sp>
      <p:graphicFrame>
        <p:nvGraphicFramePr>
          <p:cNvPr id="20" name="Tabelle 9">
            <a:extLst>
              <a:ext uri="{FF2B5EF4-FFF2-40B4-BE49-F238E27FC236}">
                <a16:creationId xmlns:a16="http://schemas.microsoft.com/office/drawing/2014/main" id="{85A6A7C2-42F7-446B-ACE6-F40C6A62E323}"/>
              </a:ext>
            </a:extLst>
          </p:cNvPr>
          <p:cNvGraphicFramePr>
            <a:graphicFrameLocks noGrp="1"/>
          </p:cNvGraphicFramePr>
          <p:nvPr/>
        </p:nvGraphicFramePr>
        <p:xfrm>
          <a:off x="602438" y="3101060"/>
          <a:ext cx="1433802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921">
                  <a:extLst>
                    <a:ext uri="{9D8B030D-6E8A-4147-A177-3AD203B41FA5}">
                      <a16:colId xmlns:a16="http://schemas.microsoft.com/office/drawing/2014/main" val="1670288729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172990426"/>
                    </a:ext>
                  </a:extLst>
                </a:gridCol>
                <a:gridCol w="459367">
                  <a:extLst>
                    <a:ext uri="{9D8B030D-6E8A-4147-A177-3AD203B41FA5}">
                      <a16:colId xmlns:a16="http://schemas.microsoft.com/office/drawing/2014/main" val="1216892690"/>
                    </a:ext>
                  </a:extLst>
                </a:gridCol>
              </a:tblGrid>
              <a:tr h="35667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141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808449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DAE62981-3F1E-4AE7-9E79-F9D3F40462CE}"/>
              </a:ext>
            </a:extLst>
          </p:cNvPr>
          <p:cNvSpPr txBox="1"/>
          <p:nvPr/>
        </p:nvSpPr>
        <p:spPr>
          <a:xfrm>
            <a:off x="523834" y="2869659"/>
            <a:ext cx="7362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err="1"/>
              <a:t>Persons</a:t>
            </a:r>
            <a:endParaRPr lang="de-DE" sz="1050"/>
          </a:p>
        </p:txBody>
      </p:sp>
      <p:graphicFrame>
        <p:nvGraphicFramePr>
          <p:cNvPr id="26" name="Tabelle 9">
            <a:extLst>
              <a:ext uri="{FF2B5EF4-FFF2-40B4-BE49-F238E27FC236}">
                <a16:creationId xmlns:a16="http://schemas.microsoft.com/office/drawing/2014/main" id="{C60F0B02-7791-400E-B279-F4C89FB08BBB}"/>
              </a:ext>
            </a:extLst>
          </p:cNvPr>
          <p:cNvGraphicFramePr>
            <a:graphicFrameLocks noGrp="1"/>
          </p:cNvGraphicFramePr>
          <p:nvPr/>
        </p:nvGraphicFramePr>
        <p:xfrm>
          <a:off x="602438" y="4154858"/>
          <a:ext cx="1433802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921">
                  <a:extLst>
                    <a:ext uri="{9D8B030D-6E8A-4147-A177-3AD203B41FA5}">
                      <a16:colId xmlns:a16="http://schemas.microsoft.com/office/drawing/2014/main" val="1670288729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172990426"/>
                    </a:ext>
                  </a:extLst>
                </a:gridCol>
                <a:gridCol w="459367">
                  <a:extLst>
                    <a:ext uri="{9D8B030D-6E8A-4147-A177-3AD203B41FA5}">
                      <a16:colId xmlns:a16="http://schemas.microsoft.com/office/drawing/2014/main" val="1216892690"/>
                    </a:ext>
                  </a:extLst>
                </a:gridCol>
              </a:tblGrid>
              <a:tr h="35667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141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808449"/>
                  </a:ext>
                </a:extLst>
              </a:tr>
            </a:tbl>
          </a:graphicData>
        </a:graphic>
      </p:graphicFrame>
      <p:sp>
        <p:nvSpPr>
          <p:cNvPr id="27" name="Textfeld 26">
            <a:extLst>
              <a:ext uri="{FF2B5EF4-FFF2-40B4-BE49-F238E27FC236}">
                <a16:creationId xmlns:a16="http://schemas.microsoft.com/office/drawing/2014/main" id="{8C78597D-F834-44DE-B57E-F8BFFD5DC264}"/>
              </a:ext>
            </a:extLst>
          </p:cNvPr>
          <p:cNvSpPr txBox="1"/>
          <p:nvPr/>
        </p:nvSpPr>
        <p:spPr>
          <a:xfrm>
            <a:off x="523834" y="3923457"/>
            <a:ext cx="8104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err="1"/>
              <a:t>Addresses</a:t>
            </a:r>
            <a:endParaRPr lang="de-DE" sz="1050"/>
          </a:p>
        </p:txBody>
      </p:sp>
      <p:graphicFrame>
        <p:nvGraphicFramePr>
          <p:cNvPr id="28" name="Tabelle 9">
            <a:extLst>
              <a:ext uri="{FF2B5EF4-FFF2-40B4-BE49-F238E27FC236}">
                <a16:creationId xmlns:a16="http://schemas.microsoft.com/office/drawing/2014/main" id="{DB4C82E5-3A69-4C9A-8DCD-449B3FF937A0}"/>
              </a:ext>
            </a:extLst>
          </p:cNvPr>
          <p:cNvGraphicFramePr>
            <a:graphicFrameLocks noGrp="1"/>
          </p:cNvGraphicFramePr>
          <p:nvPr/>
        </p:nvGraphicFramePr>
        <p:xfrm>
          <a:off x="602438" y="5208656"/>
          <a:ext cx="1433802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921">
                  <a:extLst>
                    <a:ext uri="{9D8B030D-6E8A-4147-A177-3AD203B41FA5}">
                      <a16:colId xmlns:a16="http://schemas.microsoft.com/office/drawing/2014/main" val="1670288729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172990426"/>
                    </a:ext>
                  </a:extLst>
                </a:gridCol>
                <a:gridCol w="459367">
                  <a:extLst>
                    <a:ext uri="{9D8B030D-6E8A-4147-A177-3AD203B41FA5}">
                      <a16:colId xmlns:a16="http://schemas.microsoft.com/office/drawing/2014/main" val="1216892690"/>
                    </a:ext>
                  </a:extLst>
                </a:gridCol>
              </a:tblGrid>
              <a:tr h="35667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141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808449"/>
                  </a:ext>
                </a:extLst>
              </a:tr>
            </a:tbl>
          </a:graphicData>
        </a:graphic>
      </p:graphicFrame>
      <p:sp>
        <p:nvSpPr>
          <p:cNvPr id="30" name="Textfeld 29">
            <a:extLst>
              <a:ext uri="{FF2B5EF4-FFF2-40B4-BE49-F238E27FC236}">
                <a16:creationId xmlns:a16="http://schemas.microsoft.com/office/drawing/2014/main" id="{4C6350A1-EE67-4A7F-B0A0-7EBD99D26EBC}"/>
              </a:ext>
            </a:extLst>
          </p:cNvPr>
          <p:cNvSpPr txBox="1"/>
          <p:nvPr/>
        </p:nvSpPr>
        <p:spPr>
          <a:xfrm>
            <a:off x="523834" y="4977255"/>
            <a:ext cx="10250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err="1"/>
              <a:t>Identifications</a:t>
            </a:r>
            <a:endParaRPr lang="de-DE" sz="105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661D5EE-D797-4896-93E3-568E1760B259}"/>
              </a:ext>
            </a:extLst>
          </p:cNvPr>
          <p:cNvSpPr txBox="1"/>
          <p:nvPr/>
        </p:nvSpPr>
        <p:spPr>
          <a:xfrm>
            <a:off x="1003487" y="5955391"/>
            <a:ext cx="51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…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D4AFE9E-4A88-45E4-8CAA-59D1F6A8A1B9}"/>
              </a:ext>
            </a:extLst>
          </p:cNvPr>
          <p:cNvSpPr/>
          <p:nvPr/>
        </p:nvSpPr>
        <p:spPr>
          <a:xfrm>
            <a:off x="3117967" y="3136792"/>
            <a:ext cx="1030484" cy="2794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TABELLEN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EC965BD4-771C-46B1-9006-5D153858B8A4}"/>
              </a:ext>
            </a:extLst>
          </p:cNvPr>
          <p:cNvSpPr/>
          <p:nvPr/>
        </p:nvSpPr>
        <p:spPr>
          <a:xfrm>
            <a:off x="6335037" y="3158725"/>
            <a:ext cx="1030484" cy="27945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MODELLE</a:t>
            </a:r>
          </a:p>
        </p:txBody>
      </p:sp>
      <p:cxnSp>
        <p:nvCxnSpPr>
          <p:cNvPr id="14" name="Verbinder: gekrümmt 13">
            <a:extLst>
              <a:ext uri="{FF2B5EF4-FFF2-40B4-BE49-F238E27FC236}">
                <a16:creationId xmlns:a16="http://schemas.microsoft.com/office/drawing/2014/main" id="{500F5D72-D050-450A-A701-0B17DF34D5D1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>
            <a:off x="2036240" y="4523158"/>
            <a:ext cx="1081727" cy="10893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krümmt 34">
            <a:extLst>
              <a:ext uri="{FF2B5EF4-FFF2-40B4-BE49-F238E27FC236}">
                <a16:creationId xmlns:a16="http://schemas.microsoft.com/office/drawing/2014/main" id="{CD1F80AE-B2E8-40AA-B6A5-C4D7DC207BFA}"/>
              </a:ext>
            </a:extLst>
          </p:cNvPr>
          <p:cNvCxnSpPr>
            <a:cxnSpLocks/>
            <a:stCxn id="20" idx="3"/>
            <a:endCxn id="12" idx="1"/>
          </p:cNvCxnSpPr>
          <p:nvPr/>
        </p:nvCxnSpPr>
        <p:spPr>
          <a:xfrm>
            <a:off x="2036240" y="3469360"/>
            <a:ext cx="1081727" cy="1064691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krümmt 37">
            <a:extLst>
              <a:ext uri="{FF2B5EF4-FFF2-40B4-BE49-F238E27FC236}">
                <a16:creationId xmlns:a16="http://schemas.microsoft.com/office/drawing/2014/main" id="{0408C7CF-3181-44CC-8F1D-B2B69E043759}"/>
              </a:ext>
            </a:extLst>
          </p:cNvPr>
          <p:cNvCxnSpPr>
            <a:cxnSpLocks/>
            <a:stCxn id="28" idx="3"/>
            <a:endCxn id="12" idx="1"/>
          </p:cNvCxnSpPr>
          <p:nvPr/>
        </p:nvCxnSpPr>
        <p:spPr>
          <a:xfrm flipV="1">
            <a:off x="2036240" y="4534051"/>
            <a:ext cx="1081727" cy="1042905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07A36654-8BF5-447F-9926-E63E84B44E58}"/>
              </a:ext>
            </a:extLst>
          </p:cNvPr>
          <p:cNvCxnSpPr>
            <a:cxnSpLocks/>
            <a:stCxn id="12" idx="3"/>
            <a:endCxn id="31" idx="1"/>
          </p:cNvCxnSpPr>
          <p:nvPr/>
        </p:nvCxnSpPr>
        <p:spPr>
          <a:xfrm>
            <a:off x="4148451" y="4534051"/>
            <a:ext cx="2186586" cy="21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A9A2B507-D33F-4277-8C85-8DFEE87FBE44}"/>
              </a:ext>
            </a:extLst>
          </p:cNvPr>
          <p:cNvCxnSpPr>
            <a:cxnSpLocks/>
            <a:stCxn id="31" idx="3"/>
            <a:endCxn id="5" idx="1"/>
          </p:cNvCxnSpPr>
          <p:nvPr/>
        </p:nvCxnSpPr>
        <p:spPr>
          <a:xfrm>
            <a:off x="7365521" y="4555984"/>
            <a:ext cx="7579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52230450-AF16-4908-8205-5E386C01A782}"/>
              </a:ext>
            </a:extLst>
          </p:cNvPr>
          <p:cNvSpPr txBox="1"/>
          <p:nvPr/>
        </p:nvSpPr>
        <p:spPr>
          <a:xfrm>
            <a:off x="4710357" y="4244639"/>
            <a:ext cx="1062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/>
              <a:t>Umwandlung</a:t>
            </a:r>
          </a:p>
        </p:txBody>
      </p:sp>
    </p:spTree>
    <p:extLst>
      <p:ext uri="{BB962C8B-B14F-4D97-AF65-F5344CB8AC3E}">
        <p14:creationId xmlns:p14="http://schemas.microsoft.com/office/powerpoint/2010/main" val="410898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1BD803A7-93DA-457E-8A37-505F4F8115A5}"/>
              </a:ext>
            </a:extLst>
          </p:cNvPr>
          <p:cNvSpPr/>
          <p:nvPr/>
        </p:nvSpPr>
        <p:spPr>
          <a:xfrm>
            <a:off x="399332" y="2694080"/>
            <a:ext cx="1840015" cy="37238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F0CDF6-0E32-4A0F-9C9D-CB3A5033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/>
              <a:t>Programmstruktur – Fragen anzeigen / Antworten speichern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15D89FF-1049-43C7-8789-05440A8F8574}"/>
              </a:ext>
            </a:extLst>
          </p:cNvPr>
          <p:cNvSpPr/>
          <p:nvPr/>
        </p:nvSpPr>
        <p:spPr>
          <a:xfrm>
            <a:off x="9529062" y="3605851"/>
            <a:ext cx="2139104" cy="182996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D87527F-397C-49AF-936C-1AB990DC56C3}"/>
              </a:ext>
            </a:extLst>
          </p:cNvPr>
          <p:cNvSpPr txBox="1"/>
          <p:nvPr/>
        </p:nvSpPr>
        <p:spPr>
          <a:xfrm>
            <a:off x="9655909" y="4323147"/>
            <a:ext cx="190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u="sng"/>
              <a:t>Hauptprogramm</a:t>
            </a:r>
            <a:endParaRPr lang="de-DE" sz="1600" u="sng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330D003-A75D-4ECF-8CC8-4CE72CB255CE}"/>
              </a:ext>
            </a:extLst>
          </p:cNvPr>
          <p:cNvSpPr txBox="1"/>
          <p:nvPr/>
        </p:nvSpPr>
        <p:spPr>
          <a:xfrm>
            <a:off x="3056586" y="2136704"/>
            <a:ext cx="183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u="sng" err="1"/>
              <a:t>ModelFactory</a:t>
            </a:r>
            <a:endParaRPr lang="de-DE" sz="2000" u="sng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4DB3C4C-A09C-4998-904F-5B98FDE7CC38}"/>
              </a:ext>
            </a:extLst>
          </p:cNvPr>
          <p:cNvSpPr txBox="1"/>
          <p:nvPr/>
        </p:nvSpPr>
        <p:spPr>
          <a:xfrm>
            <a:off x="617931" y="2105962"/>
            <a:ext cx="140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u="sng"/>
              <a:t>Datenbank</a:t>
            </a:r>
            <a:endParaRPr lang="de-DE" sz="2000" u="sng"/>
          </a:p>
        </p:txBody>
      </p:sp>
      <p:graphicFrame>
        <p:nvGraphicFramePr>
          <p:cNvPr id="20" name="Tabelle 9">
            <a:extLst>
              <a:ext uri="{FF2B5EF4-FFF2-40B4-BE49-F238E27FC236}">
                <a16:creationId xmlns:a16="http://schemas.microsoft.com/office/drawing/2014/main" id="{85A6A7C2-42F7-446B-ACE6-F40C6A62E323}"/>
              </a:ext>
            </a:extLst>
          </p:cNvPr>
          <p:cNvGraphicFramePr>
            <a:graphicFrameLocks noGrp="1"/>
          </p:cNvGraphicFramePr>
          <p:nvPr/>
        </p:nvGraphicFramePr>
        <p:xfrm>
          <a:off x="602438" y="3101060"/>
          <a:ext cx="1433802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921">
                  <a:extLst>
                    <a:ext uri="{9D8B030D-6E8A-4147-A177-3AD203B41FA5}">
                      <a16:colId xmlns:a16="http://schemas.microsoft.com/office/drawing/2014/main" val="1670288729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172990426"/>
                    </a:ext>
                  </a:extLst>
                </a:gridCol>
                <a:gridCol w="459367">
                  <a:extLst>
                    <a:ext uri="{9D8B030D-6E8A-4147-A177-3AD203B41FA5}">
                      <a16:colId xmlns:a16="http://schemas.microsoft.com/office/drawing/2014/main" val="1216892690"/>
                    </a:ext>
                  </a:extLst>
                </a:gridCol>
              </a:tblGrid>
              <a:tr h="35667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141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808449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DAE62981-3F1E-4AE7-9E79-F9D3F40462CE}"/>
              </a:ext>
            </a:extLst>
          </p:cNvPr>
          <p:cNvSpPr txBox="1"/>
          <p:nvPr/>
        </p:nvSpPr>
        <p:spPr>
          <a:xfrm>
            <a:off x="523834" y="2869659"/>
            <a:ext cx="7362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err="1"/>
              <a:t>Persons</a:t>
            </a:r>
            <a:endParaRPr lang="de-DE" sz="1050"/>
          </a:p>
        </p:txBody>
      </p:sp>
      <p:graphicFrame>
        <p:nvGraphicFramePr>
          <p:cNvPr id="26" name="Tabelle 9">
            <a:extLst>
              <a:ext uri="{FF2B5EF4-FFF2-40B4-BE49-F238E27FC236}">
                <a16:creationId xmlns:a16="http://schemas.microsoft.com/office/drawing/2014/main" id="{C60F0B02-7791-400E-B279-F4C89FB08BBB}"/>
              </a:ext>
            </a:extLst>
          </p:cNvPr>
          <p:cNvGraphicFramePr>
            <a:graphicFrameLocks noGrp="1"/>
          </p:cNvGraphicFramePr>
          <p:nvPr/>
        </p:nvGraphicFramePr>
        <p:xfrm>
          <a:off x="602438" y="4154858"/>
          <a:ext cx="1433802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921">
                  <a:extLst>
                    <a:ext uri="{9D8B030D-6E8A-4147-A177-3AD203B41FA5}">
                      <a16:colId xmlns:a16="http://schemas.microsoft.com/office/drawing/2014/main" val="1670288729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172990426"/>
                    </a:ext>
                  </a:extLst>
                </a:gridCol>
                <a:gridCol w="459367">
                  <a:extLst>
                    <a:ext uri="{9D8B030D-6E8A-4147-A177-3AD203B41FA5}">
                      <a16:colId xmlns:a16="http://schemas.microsoft.com/office/drawing/2014/main" val="1216892690"/>
                    </a:ext>
                  </a:extLst>
                </a:gridCol>
              </a:tblGrid>
              <a:tr h="35667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141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808449"/>
                  </a:ext>
                </a:extLst>
              </a:tr>
            </a:tbl>
          </a:graphicData>
        </a:graphic>
      </p:graphicFrame>
      <p:sp>
        <p:nvSpPr>
          <p:cNvPr id="27" name="Textfeld 26">
            <a:extLst>
              <a:ext uri="{FF2B5EF4-FFF2-40B4-BE49-F238E27FC236}">
                <a16:creationId xmlns:a16="http://schemas.microsoft.com/office/drawing/2014/main" id="{8C78597D-F834-44DE-B57E-F8BFFD5DC264}"/>
              </a:ext>
            </a:extLst>
          </p:cNvPr>
          <p:cNvSpPr txBox="1"/>
          <p:nvPr/>
        </p:nvSpPr>
        <p:spPr>
          <a:xfrm>
            <a:off x="523834" y="3923457"/>
            <a:ext cx="8104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err="1"/>
              <a:t>Addresses</a:t>
            </a:r>
            <a:endParaRPr lang="de-DE" sz="1050"/>
          </a:p>
        </p:txBody>
      </p:sp>
      <p:graphicFrame>
        <p:nvGraphicFramePr>
          <p:cNvPr id="28" name="Tabelle 9">
            <a:extLst>
              <a:ext uri="{FF2B5EF4-FFF2-40B4-BE49-F238E27FC236}">
                <a16:creationId xmlns:a16="http://schemas.microsoft.com/office/drawing/2014/main" id="{DB4C82E5-3A69-4C9A-8DCD-449B3FF937A0}"/>
              </a:ext>
            </a:extLst>
          </p:cNvPr>
          <p:cNvGraphicFramePr>
            <a:graphicFrameLocks noGrp="1"/>
          </p:cNvGraphicFramePr>
          <p:nvPr/>
        </p:nvGraphicFramePr>
        <p:xfrm>
          <a:off x="602438" y="5208656"/>
          <a:ext cx="1433802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921">
                  <a:extLst>
                    <a:ext uri="{9D8B030D-6E8A-4147-A177-3AD203B41FA5}">
                      <a16:colId xmlns:a16="http://schemas.microsoft.com/office/drawing/2014/main" val="1670288729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172990426"/>
                    </a:ext>
                  </a:extLst>
                </a:gridCol>
                <a:gridCol w="459367">
                  <a:extLst>
                    <a:ext uri="{9D8B030D-6E8A-4147-A177-3AD203B41FA5}">
                      <a16:colId xmlns:a16="http://schemas.microsoft.com/office/drawing/2014/main" val="1216892690"/>
                    </a:ext>
                  </a:extLst>
                </a:gridCol>
              </a:tblGrid>
              <a:tr h="35667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141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808449"/>
                  </a:ext>
                </a:extLst>
              </a:tr>
            </a:tbl>
          </a:graphicData>
        </a:graphic>
      </p:graphicFrame>
      <p:sp>
        <p:nvSpPr>
          <p:cNvPr id="30" name="Textfeld 29">
            <a:extLst>
              <a:ext uri="{FF2B5EF4-FFF2-40B4-BE49-F238E27FC236}">
                <a16:creationId xmlns:a16="http://schemas.microsoft.com/office/drawing/2014/main" id="{4C6350A1-EE67-4A7F-B0A0-7EBD99D26EBC}"/>
              </a:ext>
            </a:extLst>
          </p:cNvPr>
          <p:cNvSpPr txBox="1"/>
          <p:nvPr/>
        </p:nvSpPr>
        <p:spPr>
          <a:xfrm>
            <a:off x="523834" y="4977255"/>
            <a:ext cx="10250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err="1"/>
              <a:t>Identifications</a:t>
            </a:r>
            <a:endParaRPr lang="de-DE" sz="105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661D5EE-D797-4896-93E3-568E1760B259}"/>
              </a:ext>
            </a:extLst>
          </p:cNvPr>
          <p:cNvSpPr txBox="1"/>
          <p:nvPr/>
        </p:nvSpPr>
        <p:spPr>
          <a:xfrm>
            <a:off x="1003487" y="5955391"/>
            <a:ext cx="51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…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A49DA5D-C143-4CA4-A316-CC36B3DAB1D0}"/>
              </a:ext>
            </a:extLst>
          </p:cNvPr>
          <p:cNvSpPr/>
          <p:nvPr/>
        </p:nvSpPr>
        <p:spPr>
          <a:xfrm>
            <a:off x="3151819" y="2694079"/>
            <a:ext cx="1649130" cy="37238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4D1A55D-C3CF-45B3-B972-4C91F80B7E25}"/>
              </a:ext>
            </a:extLst>
          </p:cNvPr>
          <p:cNvSpPr/>
          <p:nvPr/>
        </p:nvSpPr>
        <p:spPr>
          <a:xfrm>
            <a:off x="2893129" y="3123575"/>
            <a:ext cx="517380" cy="27945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TABELLEN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1E4019C-2D81-4A28-9E3F-E730A94E6154}"/>
              </a:ext>
            </a:extLst>
          </p:cNvPr>
          <p:cNvSpPr/>
          <p:nvPr/>
        </p:nvSpPr>
        <p:spPr>
          <a:xfrm>
            <a:off x="4542259" y="3123574"/>
            <a:ext cx="517380" cy="27945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MODELLE</a:t>
            </a:r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6D38DD7-388B-48C9-97F5-6F240060D17F}"/>
              </a:ext>
            </a:extLst>
          </p:cNvPr>
          <p:cNvCxnSpPr>
            <a:cxnSpLocks/>
            <a:stCxn id="25" idx="3"/>
            <a:endCxn id="32" idx="1"/>
          </p:cNvCxnSpPr>
          <p:nvPr/>
        </p:nvCxnSpPr>
        <p:spPr>
          <a:xfrm flipV="1">
            <a:off x="3410509" y="4520834"/>
            <a:ext cx="113175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Verbinder: gekrümmt 33">
            <a:extLst>
              <a:ext uri="{FF2B5EF4-FFF2-40B4-BE49-F238E27FC236}">
                <a16:creationId xmlns:a16="http://schemas.microsoft.com/office/drawing/2014/main" id="{5207C761-3F29-4126-9BBF-BD046FD17820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 flipV="1">
            <a:off x="2036240" y="4520835"/>
            <a:ext cx="856889" cy="2323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EA15A3D7-18A6-451F-A176-546329926C16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2036240" y="3469360"/>
            <a:ext cx="856889" cy="105147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krümmt 36">
            <a:extLst>
              <a:ext uri="{FF2B5EF4-FFF2-40B4-BE49-F238E27FC236}">
                <a16:creationId xmlns:a16="http://schemas.microsoft.com/office/drawing/2014/main" id="{D2E82C90-F19D-44AD-BE73-7E91704BD62D}"/>
              </a:ext>
            </a:extLst>
          </p:cNvPr>
          <p:cNvCxnSpPr>
            <a:cxnSpLocks/>
            <a:stCxn id="28" idx="3"/>
            <a:endCxn id="25" idx="1"/>
          </p:cNvCxnSpPr>
          <p:nvPr/>
        </p:nvCxnSpPr>
        <p:spPr>
          <a:xfrm flipV="1">
            <a:off x="2036240" y="4520835"/>
            <a:ext cx="856889" cy="10561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Bogen 44">
            <a:extLst>
              <a:ext uri="{FF2B5EF4-FFF2-40B4-BE49-F238E27FC236}">
                <a16:creationId xmlns:a16="http://schemas.microsoft.com/office/drawing/2014/main" id="{108752EF-9B81-4A36-8F78-D28618ECDE09}"/>
              </a:ext>
            </a:extLst>
          </p:cNvPr>
          <p:cNvSpPr/>
          <p:nvPr/>
        </p:nvSpPr>
        <p:spPr>
          <a:xfrm>
            <a:off x="5438447" y="3804148"/>
            <a:ext cx="3715352" cy="1053798"/>
          </a:xfrm>
          <a:prstGeom prst="arc">
            <a:avLst>
              <a:gd name="adj1" fmla="val 11051779"/>
              <a:gd name="adj2" fmla="val 21417674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Bogen 47">
            <a:extLst>
              <a:ext uri="{FF2B5EF4-FFF2-40B4-BE49-F238E27FC236}">
                <a16:creationId xmlns:a16="http://schemas.microsoft.com/office/drawing/2014/main" id="{9E11DC2B-FB7A-4DAC-BA0E-75FBDC1AD3C5}"/>
              </a:ext>
            </a:extLst>
          </p:cNvPr>
          <p:cNvSpPr/>
          <p:nvPr/>
        </p:nvSpPr>
        <p:spPr>
          <a:xfrm>
            <a:off x="5438447" y="4364558"/>
            <a:ext cx="3715352" cy="1212397"/>
          </a:xfrm>
          <a:prstGeom prst="arc">
            <a:avLst>
              <a:gd name="adj1" fmla="val 180413"/>
              <a:gd name="adj2" fmla="val 1062629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6465250-2021-4C81-87F3-68B9E30C6A8D}"/>
              </a:ext>
            </a:extLst>
          </p:cNvPr>
          <p:cNvSpPr txBox="1"/>
          <p:nvPr/>
        </p:nvSpPr>
        <p:spPr>
          <a:xfrm>
            <a:off x="6472666" y="3451962"/>
            <a:ext cx="1655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/>
              <a:t>Model-</a:t>
            </a:r>
            <a:r>
              <a:rPr lang="de-DE" sz="1400" err="1"/>
              <a:t>to</a:t>
            </a:r>
            <a:r>
              <a:rPr lang="de-DE" sz="1400"/>
              <a:t>-JSON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9B8224B-F690-4C92-98A3-EB25288D0F9F}"/>
              </a:ext>
            </a:extLst>
          </p:cNvPr>
          <p:cNvSpPr txBox="1"/>
          <p:nvPr/>
        </p:nvSpPr>
        <p:spPr>
          <a:xfrm>
            <a:off x="6472666" y="5521013"/>
            <a:ext cx="1655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/>
              <a:t>JSON-</a:t>
            </a:r>
            <a:r>
              <a:rPr lang="de-DE" sz="1400" err="1"/>
              <a:t>to</a:t>
            </a:r>
            <a:r>
              <a:rPr lang="de-DE" sz="1400"/>
              <a:t>-Model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76BF2D2E-762B-4CDE-8CBF-94C3C2FC5D8E}"/>
              </a:ext>
            </a:extLst>
          </p:cNvPr>
          <p:cNvSpPr/>
          <p:nvPr/>
        </p:nvSpPr>
        <p:spPr>
          <a:xfrm>
            <a:off x="9529062" y="6203410"/>
            <a:ext cx="2139104" cy="4289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Fragen-JSON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7CBADABF-2AE1-4060-8E25-56D8DAE92113}"/>
              </a:ext>
            </a:extLst>
          </p:cNvPr>
          <p:cNvCxnSpPr>
            <a:stCxn id="47" idx="0"/>
            <a:endCxn id="5" idx="2"/>
          </p:cNvCxnSpPr>
          <p:nvPr/>
        </p:nvCxnSpPr>
        <p:spPr>
          <a:xfrm flipV="1">
            <a:off x="10598614" y="5435814"/>
            <a:ext cx="0" cy="7675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82D99FAF-F941-4153-9591-2D10565B8738}"/>
              </a:ext>
            </a:extLst>
          </p:cNvPr>
          <p:cNvSpPr/>
          <p:nvPr/>
        </p:nvSpPr>
        <p:spPr>
          <a:xfrm>
            <a:off x="9529062" y="2409296"/>
            <a:ext cx="2139104" cy="4289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User-Input</a:t>
            </a: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DBD86D06-6B9F-4B6E-A38A-CD270BB80A54}"/>
              </a:ext>
            </a:extLst>
          </p:cNvPr>
          <p:cNvCxnSpPr>
            <a:stCxn id="55" idx="2"/>
            <a:endCxn id="5" idx="0"/>
          </p:cNvCxnSpPr>
          <p:nvPr/>
        </p:nvCxnSpPr>
        <p:spPr>
          <a:xfrm>
            <a:off x="10598614" y="2838255"/>
            <a:ext cx="0" cy="767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25303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Office PowerPoint</Application>
  <PresentationFormat>Breitbild</PresentationFormat>
  <Paragraphs>126</Paragraphs>
  <Slides>12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Larissa</vt:lpstr>
      <vt:lpstr>Rathaus 2077</vt:lpstr>
      <vt:lpstr>Agenda</vt:lpstr>
      <vt:lpstr>Problemstellung</vt:lpstr>
      <vt:lpstr>Vorsatz</vt:lpstr>
      <vt:lpstr>Programmstruktur – Views laden</vt:lpstr>
      <vt:lpstr>Programmstruktur – GUI-Elemente laden</vt:lpstr>
      <vt:lpstr>Programmstruktur – Utilities laden</vt:lpstr>
      <vt:lpstr>Programmstruktur – Daten in Programm laden</vt:lpstr>
      <vt:lpstr>Programmstruktur – Fragen anzeigen / Antworten speichern</vt:lpstr>
      <vt:lpstr>Blick in die Zukunft</vt:lpstr>
      <vt:lpstr>Blick in die Zukunft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Marvin Weitz</dc:creator>
  <cp:lastModifiedBy>Marvin Weitz</cp:lastModifiedBy>
  <cp:revision>50</cp:revision>
  <dcterms:created xsi:type="dcterms:W3CDTF">2021-05-24T16:59:08Z</dcterms:created>
  <dcterms:modified xsi:type="dcterms:W3CDTF">2021-05-26T12:04:02Z</dcterms:modified>
</cp:coreProperties>
</file>