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6576000" cy="27432000"/>
  <p:notesSz cx="30270450" cy="38550850"/>
  <p:custDataLst>
    <p:tags r:id="rId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3027"/>
    <a:srgbClr val="FAF6F6"/>
    <a:srgbClr val="9F3322"/>
    <a:srgbClr val="FF9900"/>
    <a:srgbClr val="26269A"/>
    <a:srgbClr val="FF7C80"/>
    <a:srgbClr val="FFCC66"/>
    <a:srgbClr val="22228A"/>
    <a:srgbClr val="00F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9" d="100"/>
          <a:sy n="59" d="100"/>
        </p:scale>
        <p:origin x="6312" y="6112"/>
      </p:cViewPr>
      <p:guideLst>
        <p:guide orient="horz" pos="8640"/>
        <p:guide pos="11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9" d="100"/>
          <a:sy n="19" d="100"/>
        </p:scale>
        <p:origin x="-2004" y="-216"/>
      </p:cViewPr>
      <p:guideLst>
        <p:guide orient="horz" pos="12142"/>
        <p:guide pos="9534"/>
      </p:guideLst>
    </p:cSldViewPr>
  </p:notesViewPr>
  <p:gridSpacing cx="75895" cy="7589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tags" Target="tags/tag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Macintosh%20HD:Users:JGriggs:Google%20Drive:Spring_JP:Data:Datasets:MaxTrainAndTestOverAuthor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oleObject" Target="Macintosh%20HD:Users:JGriggs:Google%20Drive:Spring_JP:Data:Datasets:MaxTrainAndTestOverAuthor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oleObject" Target="Macintosh%20HD:Users:JGriggs:Google%20Drive:Spring_JP:Data:Datasets:MaxTrainAndTestOverAuthor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oleObject" Target="Macintosh%20HD:Users:JGriggs:Google%20Drive:Spring_JP:Data:Datasets:MaxTrainAndTestOverAuthor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oleObject" Target="Macintosh%20HD:Users:JGriggs:Google%20Drive:Spring_JP:Data:Datasets:MaxTrainAndTestOverAuthor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oleObject" Target="Macintosh%20HD:Users:JGriggs:Google%20Drive:Spring_JP:Data:Datasets:MaxTrainAndTestOverAuthor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7.xml"/><Relationship Id="rId2" Type="http://schemas.openxmlformats.org/officeDocument/2006/relationships/oleObject" Target="Macintosh%20HD:Users:JGriggs:Google%20Drive:Spring_JP:Data:Datasets:MaxTrainAndTestOverAuthors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8.xml"/><Relationship Id="rId2" Type="http://schemas.openxmlformats.org/officeDocument/2006/relationships/oleObject" Target="Macintosh%20HD:Users:JGriggs:Google%20Drive:Spring_JP:Data:Datasets:MaxTrainAndTestOverAuthor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2400"/>
            </a:pPr>
            <a:r>
              <a:rPr lang="en-US" sz="2400"/>
              <a:t>Analysis</a:t>
            </a:r>
            <a:r>
              <a:rPr lang="en-US" sz="2400" baseline="0"/>
              <a:t> Method - Feature Performance</a:t>
            </a:r>
          </a:p>
          <a:p>
            <a:pPr>
              <a:defRPr sz="2400"/>
            </a:pPr>
            <a:r>
              <a:rPr lang="en-US" sz="2400" baseline="0"/>
              <a:t>Averaged Across Entire Experiment</a:t>
            </a:r>
            <a:endParaRPr lang="en-US" sz="240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General!$B$1</c:f>
              <c:strCache>
                <c:ptCount val="1"/>
                <c:pt idx="0">
                  <c:v>Character NGrams|N:2</c:v>
                </c:pt>
              </c:strCache>
            </c:strRef>
          </c:tx>
          <c:invertIfNegative val="0"/>
          <c:cat>
            <c:strRef>
              <c:f>General!$A$2:$A$4</c:f>
              <c:strCache>
                <c:ptCount val="3"/>
                <c:pt idx="0">
                  <c:v>Markov Chain Analysis</c:v>
                </c:pt>
                <c:pt idx="1">
                  <c:v>Linear SVM</c:v>
                </c:pt>
                <c:pt idx="2">
                  <c:v>Burrows Delta</c:v>
                </c:pt>
              </c:strCache>
            </c:strRef>
          </c:cat>
          <c:val>
            <c:numRef>
              <c:f>General!$B$2:$B$4</c:f>
              <c:numCache>
                <c:formatCode>General</c:formatCode>
                <c:ptCount val="3"/>
                <c:pt idx="0">
                  <c:v>0.1739</c:v>
                </c:pt>
                <c:pt idx="1">
                  <c:v>0.7977</c:v>
                </c:pt>
                <c:pt idx="2">
                  <c:v>0.4235</c:v>
                </c:pt>
              </c:numCache>
            </c:numRef>
          </c:val>
        </c:ser>
        <c:ser>
          <c:idx val="1"/>
          <c:order val="1"/>
          <c:tx>
            <c:strRef>
              <c:f>General!$C$1</c:f>
              <c:strCache>
                <c:ptCount val="1"/>
                <c:pt idx="0">
                  <c:v>Character NGrams|N:3</c:v>
                </c:pt>
              </c:strCache>
            </c:strRef>
          </c:tx>
          <c:invertIfNegative val="0"/>
          <c:cat>
            <c:strRef>
              <c:f>General!$A$2:$A$4</c:f>
              <c:strCache>
                <c:ptCount val="3"/>
                <c:pt idx="0">
                  <c:v>Markov Chain Analysis</c:v>
                </c:pt>
                <c:pt idx="1">
                  <c:v>Linear SVM</c:v>
                </c:pt>
                <c:pt idx="2">
                  <c:v>Burrows Delta</c:v>
                </c:pt>
              </c:strCache>
            </c:strRef>
          </c:cat>
          <c:val>
            <c:numRef>
              <c:f>General!$C$2:$C$4</c:f>
              <c:numCache>
                <c:formatCode>General</c:formatCode>
                <c:ptCount val="3"/>
                <c:pt idx="0">
                  <c:v>0.3126</c:v>
                </c:pt>
                <c:pt idx="1">
                  <c:v>0.604</c:v>
                </c:pt>
                <c:pt idx="2">
                  <c:v>0.2782</c:v>
                </c:pt>
              </c:numCache>
            </c:numRef>
          </c:val>
        </c:ser>
        <c:ser>
          <c:idx val="2"/>
          <c:order val="2"/>
          <c:tx>
            <c:strRef>
              <c:f>General!$D$1</c:f>
              <c:strCache>
                <c:ptCount val="1"/>
                <c:pt idx="0">
                  <c:v>MW Function Words</c:v>
                </c:pt>
              </c:strCache>
            </c:strRef>
          </c:tx>
          <c:invertIfNegative val="0"/>
          <c:cat>
            <c:strRef>
              <c:f>General!$A$2:$A$4</c:f>
              <c:strCache>
                <c:ptCount val="3"/>
                <c:pt idx="0">
                  <c:v>Markov Chain Analysis</c:v>
                </c:pt>
                <c:pt idx="1">
                  <c:v>Linear SVM</c:v>
                </c:pt>
                <c:pt idx="2">
                  <c:v>Burrows Delta</c:v>
                </c:pt>
              </c:strCache>
            </c:strRef>
          </c:cat>
          <c:val>
            <c:numRef>
              <c:f>General!$D$2:$D$4</c:f>
              <c:numCache>
                <c:formatCode>General</c:formatCode>
                <c:ptCount val="3"/>
                <c:pt idx="0">
                  <c:v>0.1746</c:v>
                </c:pt>
                <c:pt idx="1">
                  <c:v>0.415</c:v>
                </c:pt>
                <c:pt idx="2">
                  <c:v>0.2973</c:v>
                </c:pt>
              </c:numCache>
            </c:numRef>
          </c:val>
        </c:ser>
        <c:ser>
          <c:idx val="3"/>
          <c:order val="3"/>
          <c:tx>
            <c:strRef>
              <c:f>General!$E$1</c:f>
              <c:strCache>
                <c:ptCount val="1"/>
                <c:pt idx="0">
                  <c:v>POS NGrams|N:2</c:v>
                </c:pt>
              </c:strCache>
            </c:strRef>
          </c:tx>
          <c:invertIfNegative val="0"/>
          <c:cat>
            <c:strRef>
              <c:f>General!$A$2:$A$4</c:f>
              <c:strCache>
                <c:ptCount val="3"/>
                <c:pt idx="0">
                  <c:v>Markov Chain Analysis</c:v>
                </c:pt>
                <c:pt idx="1">
                  <c:v>Linear SVM</c:v>
                </c:pt>
                <c:pt idx="2">
                  <c:v>Burrows Delta</c:v>
                </c:pt>
              </c:strCache>
            </c:strRef>
          </c:cat>
          <c:val>
            <c:numRef>
              <c:f>General!$E$2:$E$4</c:f>
              <c:numCache>
                <c:formatCode>General</c:formatCode>
                <c:ptCount val="3"/>
                <c:pt idx="0">
                  <c:v>0.2329</c:v>
                </c:pt>
                <c:pt idx="1">
                  <c:v>0.7503</c:v>
                </c:pt>
                <c:pt idx="2">
                  <c:v>0.3402</c:v>
                </c:pt>
              </c:numCache>
            </c:numRef>
          </c:val>
        </c:ser>
        <c:ser>
          <c:idx val="4"/>
          <c:order val="4"/>
          <c:tx>
            <c:strRef>
              <c:f>General!$F$1</c:f>
              <c:strCache>
                <c:ptCount val="1"/>
                <c:pt idx="0">
                  <c:v>POS NGrams|N:3</c:v>
                </c:pt>
              </c:strCache>
            </c:strRef>
          </c:tx>
          <c:invertIfNegative val="0"/>
          <c:cat>
            <c:strRef>
              <c:f>General!$A$2:$A$4</c:f>
              <c:strCache>
                <c:ptCount val="3"/>
                <c:pt idx="0">
                  <c:v>Markov Chain Analysis</c:v>
                </c:pt>
                <c:pt idx="1">
                  <c:v>Linear SVM</c:v>
                </c:pt>
                <c:pt idx="2">
                  <c:v>Burrows Delta</c:v>
                </c:pt>
              </c:strCache>
            </c:strRef>
          </c:cat>
          <c:val>
            <c:numRef>
              <c:f>General!$F$2:$F$4</c:f>
              <c:numCache>
                <c:formatCode>General</c:formatCode>
                <c:ptCount val="3"/>
                <c:pt idx="0">
                  <c:v>0.3658</c:v>
                </c:pt>
                <c:pt idx="1">
                  <c:v>0.5003</c:v>
                </c:pt>
                <c:pt idx="2">
                  <c:v>0.1575</c:v>
                </c:pt>
              </c:numCache>
            </c:numRef>
          </c:val>
        </c:ser>
        <c:ser>
          <c:idx val="5"/>
          <c:order val="5"/>
          <c:tx>
            <c:strRef>
              <c:f>General!$G$1</c:f>
              <c:strCache>
                <c:ptCount val="1"/>
                <c:pt idx="0">
                  <c:v>Sentence Length</c:v>
                </c:pt>
              </c:strCache>
            </c:strRef>
          </c:tx>
          <c:invertIfNegative val="0"/>
          <c:cat>
            <c:strRef>
              <c:f>General!$A$2:$A$4</c:f>
              <c:strCache>
                <c:ptCount val="3"/>
                <c:pt idx="0">
                  <c:v>Markov Chain Analysis</c:v>
                </c:pt>
                <c:pt idx="1">
                  <c:v>Linear SVM</c:v>
                </c:pt>
                <c:pt idx="2">
                  <c:v>Burrows Delta</c:v>
                </c:pt>
              </c:strCache>
            </c:strRef>
          </c:cat>
          <c:val>
            <c:numRef>
              <c:f>General!$G$2:$G$4</c:f>
              <c:numCache>
                <c:formatCode>General</c:formatCode>
                <c:ptCount val="3"/>
                <c:pt idx="0">
                  <c:v>0.1195</c:v>
                </c:pt>
                <c:pt idx="1">
                  <c:v>0.2169</c:v>
                </c:pt>
                <c:pt idx="2">
                  <c:v>0.1719</c:v>
                </c:pt>
              </c:numCache>
            </c:numRef>
          </c:val>
        </c:ser>
        <c:ser>
          <c:idx val="6"/>
          <c:order val="6"/>
          <c:tx>
            <c:strRef>
              <c:f>General!$H$1</c:f>
              <c:strCache>
                <c:ptCount val="1"/>
                <c:pt idx="0">
                  <c:v>Word Lengths</c:v>
                </c:pt>
              </c:strCache>
            </c:strRef>
          </c:tx>
          <c:invertIfNegative val="0"/>
          <c:cat>
            <c:strRef>
              <c:f>General!$A$2:$A$4</c:f>
              <c:strCache>
                <c:ptCount val="3"/>
                <c:pt idx="0">
                  <c:v>Markov Chain Analysis</c:v>
                </c:pt>
                <c:pt idx="1">
                  <c:v>Linear SVM</c:v>
                </c:pt>
                <c:pt idx="2">
                  <c:v>Burrows Delta</c:v>
                </c:pt>
              </c:strCache>
            </c:strRef>
          </c:cat>
          <c:val>
            <c:numRef>
              <c:f>General!$H$2:$H$4</c:f>
              <c:numCache>
                <c:formatCode>General</c:formatCode>
                <c:ptCount val="3"/>
                <c:pt idx="0">
                  <c:v>0.0687</c:v>
                </c:pt>
                <c:pt idx="1">
                  <c:v>0.4448</c:v>
                </c:pt>
                <c:pt idx="2">
                  <c:v>0.3411</c:v>
                </c:pt>
              </c:numCache>
            </c:numRef>
          </c:val>
        </c:ser>
        <c:ser>
          <c:idx val="7"/>
          <c:order val="7"/>
          <c:tx>
            <c:strRef>
              <c:f>General!$I$1</c:f>
              <c:strCache>
                <c:ptCount val="1"/>
                <c:pt idx="0">
                  <c:v>Word NGrams|N:2</c:v>
                </c:pt>
              </c:strCache>
            </c:strRef>
          </c:tx>
          <c:invertIfNegative val="0"/>
          <c:cat>
            <c:strRef>
              <c:f>General!$A$2:$A$4</c:f>
              <c:strCache>
                <c:ptCount val="3"/>
                <c:pt idx="0">
                  <c:v>Markov Chain Analysis</c:v>
                </c:pt>
                <c:pt idx="1">
                  <c:v>Linear SVM</c:v>
                </c:pt>
                <c:pt idx="2">
                  <c:v>Burrows Delta</c:v>
                </c:pt>
              </c:strCache>
            </c:strRef>
          </c:cat>
          <c:val>
            <c:numRef>
              <c:f>General!$I$2:$I$4</c:f>
              <c:numCache>
                <c:formatCode>General</c:formatCode>
                <c:ptCount val="3"/>
                <c:pt idx="0">
                  <c:v>0.5342</c:v>
                </c:pt>
                <c:pt idx="1">
                  <c:v>0.2771</c:v>
                </c:pt>
                <c:pt idx="2">
                  <c:v>0.1032</c:v>
                </c:pt>
              </c:numCache>
            </c:numRef>
          </c:val>
        </c:ser>
        <c:ser>
          <c:idx val="8"/>
          <c:order val="8"/>
          <c:tx>
            <c:strRef>
              <c:f>General!$J$1</c:f>
              <c:strCache>
                <c:ptCount val="1"/>
                <c:pt idx="0">
                  <c:v>Word NGrams|N:3 </c:v>
                </c:pt>
              </c:strCache>
            </c:strRef>
          </c:tx>
          <c:invertIfNegative val="0"/>
          <c:cat>
            <c:strRef>
              <c:f>General!$A$2:$A$4</c:f>
              <c:strCache>
                <c:ptCount val="3"/>
                <c:pt idx="0">
                  <c:v>Markov Chain Analysis</c:v>
                </c:pt>
                <c:pt idx="1">
                  <c:v>Linear SVM</c:v>
                </c:pt>
                <c:pt idx="2">
                  <c:v>Burrows Delta</c:v>
                </c:pt>
              </c:strCache>
            </c:strRef>
          </c:cat>
          <c:val>
            <c:numRef>
              <c:f>General!$J$2:$J$4</c:f>
              <c:numCache>
                <c:formatCode>General</c:formatCode>
                <c:ptCount val="3"/>
                <c:pt idx="0">
                  <c:v>0.3777</c:v>
                </c:pt>
                <c:pt idx="1">
                  <c:v>0.1919</c:v>
                </c:pt>
                <c:pt idx="2">
                  <c:v>0.1035</c:v>
                </c:pt>
              </c:numCache>
            </c:numRef>
          </c:val>
        </c:ser>
        <c:ser>
          <c:idx val="9"/>
          <c:order val="9"/>
          <c:tx>
            <c:strRef>
              <c:f>General!$K$1</c:f>
              <c:strCache>
                <c:ptCount val="1"/>
                <c:pt idx="0">
                  <c:v>Words</c:v>
                </c:pt>
              </c:strCache>
            </c:strRef>
          </c:tx>
          <c:invertIfNegative val="0"/>
          <c:cat>
            <c:strRef>
              <c:f>General!$A$2:$A$4</c:f>
              <c:strCache>
                <c:ptCount val="3"/>
                <c:pt idx="0">
                  <c:v>Markov Chain Analysis</c:v>
                </c:pt>
                <c:pt idx="1">
                  <c:v>Linear SVM</c:v>
                </c:pt>
                <c:pt idx="2">
                  <c:v>Burrows Delta</c:v>
                </c:pt>
              </c:strCache>
            </c:strRef>
          </c:cat>
          <c:val>
            <c:numRef>
              <c:f>General!$K$2:$K$4</c:f>
              <c:numCache>
                <c:formatCode>General</c:formatCode>
                <c:ptCount val="3"/>
                <c:pt idx="0">
                  <c:v>0.6122</c:v>
                </c:pt>
                <c:pt idx="1">
                  <c:v>0.5784</c:v>
                </c:pt>
                <c:pt idx="2">
                  <c:v>0.1618</c:v>
                </c:pt>
              </c:numCache>
            </c:numRef>
          </c:val>
        </c:ser>
        <c:ser>
          <c:idx val="10"/>
          <c:order val="10"/>
          <c:tx>
            <c:strRef>
              <c:f>General!$L$1</c:f>
              <c:strCache>
                <c:ptCount val="1"/>
                <c:pt idx="0">
                  <c:v>Random Guessing</c:v>
                </c:pt>
              </c:strCache>
            </c:strRef>
          </c:tx>
          <c:invertIfNegative val="0"/>
          <c:cat>
            <c:strRef>
              <c:f>General!$A$2:$A$4</c:f>
              <c:strCache>
                <c:ptCount val="3"/>
                <c:pt idx="0">
                  <c:v>Markov Chain Analysis</c:v>
                </c:pt>
                <c:pt idx="1">
                  <c:v>Linear SVM</c:v>
                </c:pt>
                <c:pt idx="2">
                  <c:v>Burrows Delta</c:v>
                </c:pt>
              </c:strCache>
            </c:strRef>
          </c:cat>
          <c:val>
            <c:numRef>
              <c:f>General!$L$2:$L$4</c:f>
              <c:numCache>
                <c:formatCode>General</c:formatCode>
                <c:ptCount val="3"/>
                <c:pt idx="0">
                  <c:v>0.072</c:v>
                </c:pt>
                <c:pt idx="1">
                  <c:v>0.072</c:v>
                </c:pt>
                <c:pt idx="2">
                  <c:v>0.072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07556232"/>
        <c:axId val="-2106800696"/>
      </c:barChart>
      <c:catAx>
        <c:axId val="-21075562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400"/>
                </a:pPr>
                <a:r>
                  <a:rPr lang="en-US" sz="2400"/>
                  <a:t>Analysis Method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-2106800696"/>
        <c:crosses val="autoZero"/>
        <c:auto val="1"/>
        <c:lblAlgn val="ctr"/>
        <c:lblOffset val="100"/>
        <c:noMultiLvlLbl val="0"/>
      </c:catAx>
      <c:valAx>
        <c:axId val="-2106800696"/>
        <c:scaling>
          <c:orientation val="minMax"/>
          <c:max val="1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400"/>
                </a:pPr>
                <a:r>
                  <a:rPr lang="en-US" sz="2400"/>
                  <a:t>Fraction Correct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-2107556232"/>
        <c:crosses val="autoZero"/>
        <c:crossBetween val="between"/>
        <c:majorUnit val="0.2"/>
      </c:valAx>
    </c:plotArea>
    <c:legend>
      <c:legendPos val="r"/>
      <c:layout/>
      <c:overlay val="0"/>
      <c:txPr>
        <a:bodyPr/>
        <a:lstStyle/>
        <a:p>
          <a:pPr>
            <a:defRPr sz="2000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2000" b="1"/>
            </a:pPr>
            <a:r>
              <a:rPr lang="en-US" sz="2000" b="1" dirty="0" smtClean="0"/>
              <a:t>Markov </a:t>
            </a:r>
            <a:r>
              <a:rPr lang="en-US" sz="2000" b="1" dirty="0"/>
              <a:t>Chain Analysis: Averaged Over All</a:t>
            </a:r>
            <a:r>
              <a:rPr lang="en-US" sz="2000" b="1" baseline="0" dirty="0"/>
              <a:t> Categories</a:t>
            </a:r>
            <a:endParaRPr lang="en-US" sz="2000" b="1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7"/>
          <c:order val="0"/>
          <c:tx>
            <c:strRef>
              <c:f>'Markov Chain Analysis'!$I$33</c:f>
              <c:strCache>
                <c:ptCount val="1"/>
                <c:pt idx="0">
                  <c:v>Word NGrams|N:2</c:v>
                </c:pt>
              </c:strCache>
            </c:strRef>
          </c:tx>
          <c:spPr>
            <a:ln w="38100"/>
          </c:spPr>
          <c:cat>
            <c:numRef>
              <c:f>'Markov Chain Analysis'!$A$34:$A$37</c:f>
              <c:numCache>
                <c:formatCode>General</c:formatCode>
                <c:ptCount val="4"/>
                <c:pt idx="0">
                  <c:v>5.0</c:v>
                </c:pt>
                <c:pt idx="1">
                  <c:v>10.0</c:v>
                </c:pt>
                <c:pt idx="2">
                  <c:v>25.0</c:v>
                </c:pt>
                <c:pt idx="3">
                  <c:v>50.0</c:v>
                </c:pt>
              </c:numCache>
            </c:numRef>
          </c:cat>
          <c:val>
            <c:numRef>
              <c:f>'Markov Chain Analysis'!$I$34:$I$37</c:f>
              <c:numCache>
                <c:formatCode>General</c:formatCode>
                <c:ptCount val="4"/>
                <c:pt idx="0">
                  <c:v>0.944</c:v>
                </c:pt>
                <c:pt idx="1">
                  <c:v>0.96</c:v>
                </c:pt>
                <c:pt idx="2">
                  <c:v>0.888</c:v>
                </c:pt>
                <c:pt idx="3">
                  <c:v>0.864</c:v>
                </c:pt>
              </c:numCache>
            </c:numRef>
          </c:val>
          <c:smooth val="0"/>
        </c:ser>
        <c:ser>
          <c:idx val="8"/>
          <c:order val="1"/>
          <c:tx>
            <c:strRef>
              <c:f>'Markov Chain Analysis'!$J$33</c:f>
              <c:strCache>
                <c:ptCount val="1"/>
                <c:pt idx="0">
                  <c:v>Word NGrams|N:3 </c:v>
                </c:pt>
              </c:strCache>
            </c:strRef>
          </c:tx>
          <c:spPr>
            <a:ln w="38100"/>
          </c:spPr>
          <c:cat>
            <c:numRef>
              <c:f>'Markov Chain Analysis'!$A$34:$A$37</c:f>
              <c:numCache>
                <c:formatCode>General</c:formatCode>
                <c:ptCount val="4"/>
                <c:pt idx="0">
                  <c:v>5.0</c:v>
                </c:pt>
                <c:pt idx="1">
                  <c:v>10.0</c:v>
                </c:pt>
                <c:pt idx="2">
                  <c:v>25.0</c:v>
                </c:pt>
                <c:pt idx="3">
                  <c:v>50.0</c:v>
                </c:pt>
              </c:numCache>
            </c:numRef>
          </c:cat>
          <c:val>
            <c:numRef>
              <c:f>'Markov Chain Analysis'!$J$34:$J$37</c:f>
              <c:numCache>
                <c:formatCode>General</c:formatCode>
                <c:ptCount val="4"/>
                <c:pt idx="0">
                  <c:v>0.92</c:v>
                </c:pt>
                <c:pt idx="1">
                  <c:v>0.856</c:v>
                </c:pt>
                <c:pt idx="2">
                  <c:v>0.736</c:v>
                </c:pt>
                <c:pt idx="3">
                  <c:v>0.656</c:v>
                </c:pt>
              </c:numCache>
            </c:numRef>
          </c:val>
          <c:smooth val="0"/>
        </c:ser>
        <c:ser>
          <c:idx val="9"/>
          <c:order val="2"/>
          <c:tx>
            <c:strRef>
              <c:f>'Markov Chain Analysis'!$K$33</c:f>
              <c:strCache>
                <c:ptCount val="1"/>
                <c:pt idx="0">
                  <c:v>Words</c:v>
                </c:pt>
              </c:strCache>
            </c:strRef>
          </c:tx>
          <c:spPr>
            <a:ln w="38100"/>
          </c:spPr>
          <c:cat>
            <c:numRef>
              <c:f>'Markov Chain Analysis'!$A$34:$A$37</c:f>
              <c:numCache>
                <c:formatCode>General</c:formatCode>
                <c:ptCount val="4"/>
                <c:pt idx="0">
                  <c:v>5.0</c:v>
                </c:pt>
                <c:pt idx="1">
                  <c:v>10.0</c:v>
                </c:pt>
                <c:pt idx="2">
                  <c:v>25.0</c:v>
                </c:pt>
                <c:pt idx="3">
                  <c:v>50.0</c:v>
                </c:pt>
              </c:numCache>
            </c:numRef>
          </c:cat>
          <c:val>
            <c:numRef>
              <c:f>'Markov Chain Analysis'!$K$34:$K$37</c:f>
              <c:numCache>
                <c:formatCode>General</c:formatCode>
                <c:ptCount val="4"/>
                <c:pt idx="0">
                  <c:v>0.96</c:v>
                </c:pt>
                <c:pt idx="1">
                  <c:v>0.96</c:v>
                </c:pt>
                <c:pt idx="2">
                  <c:v>0.928</c:v>
                </c:pt>
                <c:pt idx="3">
                  <c:v>0.824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0382024"/>
        <c:axId val="-2107426088"/>
      </c:lineChart>
      <c:catAx>
        <c:axId val="-21103820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/>
                  <a:t>Number of Authors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-2107426088"/>
        <c:crosses val="autoZero"/>
        <c:auto val="1"/>
        <c:lblAlgn val="ctr"/>
        <c:lblOffset val="100"/>
        <c:noMultiLvlLbl val="0"/>
      </c:catAx>
      <c:valAx>
        <c:axId val="-2107426088"/>
        <c:scaling>
          <c:orientation val="minMax"/>
          <c:max val="1.0"/>
          <c:min val="0.5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/>
                  <a:t>Fraction Correct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-2110382024"/>
        <c:crosses val="autoZero"/>
        <c:crossBetween val="between"/>
        <c:majorUnit val="0.1"/>
      </c:valAx>
    </c:plotArea>
    <c:legend>
      <c:legendPos val="b"/>
      <c:layout>
        <c:manualLayout>
          <c:xMode val="edge"/>
          <c:yMode val="edge"/>
          <c:x val="0.0194230895924025"/>
          <c:y val="0.829564272848078"/>
          <c:w val="0.941960806174523"/>
          <c:h val="0.148843958035733"/>
        </c:manualLayout>
      </c:layout>
      <c:overlay val="0"/>
      <c:txPr>
        <a:bodyPr/>
        <a:lstStyle/>
        <a:p>
          <a:pPr>
            <a:defRPr sz="2000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2000" b="1"/>
            </a:pPr>
            <a:r>
              <a:rPr lang="en-US" sz="2000" b="1" i="0" baseline="0" dirty="0" smtClean="0">
                <a:effectLst/>
              </a:rPr>
              <a:t>Linear </a:t>
            </a:r>
            <a:r>
              <a:rPr lang="en-US" sz="2000" b="1" i="0" baseline="0" dirty="0">
                <a:effectLst/>
              </a:rPr>
              <a:t>SVM:</a:t>
            </a:r>
            <a:endParaRPr lang="en-US" sz="2000" b="1" dirty="0">
              <a:effectLst/>
            </a:endParaRPr>
          </a:p>
          <a:p>
            <a:pPr>
              <a:defRPr sz="2000" b="1"/>
            </a:pPr>
            <a:r>
              <a:rPr lang="en-US" sz="2000" b="1" i="0" baseline="0" dirty="0">
                <a:effectLst/>
              </a:rPr>
              <a:t>Averaged Over All Categories</a:t>
            </a:r>
            <a:endParaRPr lang="en-US" sz="2000" b="1" dirty="0">
              <a:effectLst/>
            </a:endParaRP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SVM!$B$31</c:f>
              <c:strCache>
                <c:ptCount val="1"/>
                <c:pt idx="0">
                  <c:v>Character NGrams|N:2</c:v>
                </c:pt>
              </c:strCache>
            </c:strRef>
          </c:tx>
          <c:spPr>
            <a:ln w="38100"/>
          </c:spPr>
          <c:cat>
            <c:numRef>
              <c:f>SVM!$A$32:$A$35</c:f>
              <c:numCache>
                <c:formatCode>General</c:formatCode>
                <c:ptCount val="4"/>
                <c:pt idx="0">
                  <c:v>5.0</c:v>
                </c:pt>
                <c:pt idx="1">
                  <c:v>10.0</c:v>
                </c:pt>
                <c:pt idx="2">
                  <c:v>25.0</c:v>
                </c:pt>
                <c:pt idx="3">
                  <c:v>50.0</c:v>
                </c:pt>
              </c:numCache>
            </c:numRef>
          </c:cat>
          <c:val>
            <c:numRef>
              <c:f>SVM!$B$32:$B$35</c:f>
              <c:numCache>
                <c:formatCode>General</c:formatCode>
                <c:ptCount val="4"/>
                <c:pt idx="0">
                  <c:v>1.0</c:v>
                </c:pt>
                <c:pt idx="1">
                  <c:v>1.0</c:v>
                </c:pt>
                <c:pt idx="2">
                  <c:v>0.992</c:v>
                </c:pt>
                <c:pt idx="3">
                  <c:v>0.896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SVM!$C$31</c:f>
              <c:strCache>
                <c:ptCount val="1"/>
                <c:pt idx="0">
                  <c:v>Character NGrams|N:3</c:v>
                </c:pt>
              </c:strCache>
            </c:strRef>
          </c:tx>
          <c:spPr>
            <a:ln w="38100"/>
          </c:spPr>
          <c:cat>
            <c:numRef>
              <c:f>SVM!$A$32:$A$35</c:f>
              <c:numCache>
                <c:formatCode>General</c:formatCode>
                <c:ptCount val="4"/>
                <c:pt idx="0">
                  <c:v>5.0</c:v>
                </c:pt>
                <c:pt idx="1">
                  <c:v>10.0</c:v>
                </c:pt>
                <c:pt idx="2">
                  <c:v>25.0</c:v>
                </c:pt>
                <c:pt idx="3">
                  <c:v>50.0</c:v>
                </c:pt>
              </c:numCache>
            </c:numRef>
          </c:cat>
          <c:val>
            <c:numRef>
              <c:f>SVM!$C$32:$C$35</c:f>
              <c:numCache>
                <c:formatCode>General</c:formatCode>
                <c:ptCount val="4"/>
                <c:pt idx="0">
                  <c:v>1.0</c:v>
                </c:pt>
                <c:pt idx="1">
                  <c:v>0.984</c:v>
                </c:pt>
                <c:pt idx="2">
                  <c:v>0.864</c:v>
                </c:pt>
                <c:pt idx="3">
                  <c:v>0.68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SVM!$E$31</c:f>
              <c:strCache>
                <c:ptCount val="1"/>
                <c:pt idx="0">
                  <c:v>POS NGrams|N:2</c:v>
                </c:pt>
              </c:strCache>
            </c:strRef>
          </c:tx>
          <c:spPr>
            <a:ln w="38100"/>
          </c:spPr>
          <c:cat>
            <c:numRef>
              <c:f>SVM!$A$32:$A$35</c:f>
              <c:numCache>
                <c:formatCode>General</c:formatCode>
                <c:ptCount val="4"/>
                <c:pt idx="0">
                  <c:v>5.0</c:v>
                </c:pt>
                <c:pt idx="1">
                  <c:v>10.0</c:v>
                </c:pt>
                <c:pt idx="2">
                  <c:v>25.0</c:v>
                </c:pt>
                <c:pt idx="3">
                  <c:v>50.0</c:v>
                </c:pt>
              </c:numCache>
            </c:numRef>
          </c:cat>
          <c:val>
            <c:numRef>
              <c:f>SVM!$E$32:$E$35</c:f>
              <c:numCache>
                <c:formatCode>General</c:formatCode>
                <c:ptCount val="4"/>
                <c:pt idx="0">
                  <c:v>1.0</c:v>
                </c:pt>
                <c:pt idx="1">
                  <c:v>0.968</c:v>
                </c:pt>
                <c:pt idx="2">
                  <c:v>0.976</c:v>
                </c:pt>
                <c:pt idx="3">
                  <c:v>0.872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75454600"/>
        <c:axId val="-2075578696"/>
      </c:lineChart>
      <c:catAx>
        <c:axId val="-20754546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/>
                  <a:t>Number of Authors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-2075578696"/>
        <c:crosses val="autoZero"/>
        <c:auto val="1"/>
        <c:lblAlgn val="ctr"/>
        <c:lblOffset val="100"/>
        <c:noMultiLvlLbl val="0"/>
      </c:catAx>
      <c:valAx>
        <c:axId val="-2075578696"/>
        <c:scaling>
          <c:orientation val="minMax"/>
          <c:max val="1.0"/>
          <c:min val="0.5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/>
                  <a:t>Fraction Correct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-2075454600"/>
        <c:crosses val="autoZero"/>
        <c:crossBetween val="between"/>
        <c:majorUnit val="0.1"/>
      </c:valAx>
    </c:plotArea>
    <c:legend>
      <c:legendPos val="b"/>
      <c:layout>
        <c:manualLayout>
          <c:xMode val="edge"/>
          <c:yMode val="edge"/>
          <c:x val="0.00134700269096476"/>
          <c:y val="0.826488024797092"/>
          <c:w val="0.994087985931981"/>
          <c:h val="0.156984918247188"/>
        </c:manualLayout>
      </c:layout>
      <c:overlay val="0"/>
      <c:txPr>
        <a:bodyPr/>
        <a:lstStyle/>
        <a:p>
          <a:pPr>
            <a:defRPr sz="2000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2000" b="1"/>
            </a:pPr>
            <a:r>
              <a:rPr lang="en-US" sz="2000" b="1" i="0" baseline="0" dirty="0" smtClean="0">
                <a:effectLst/>
              </a:rPr>
              <a:t>Burrows </a:t>
            </a:r>
            <a:r>
              <a:rPr lang="en-US" sz="2000" b="1" i="0" baseline="0" dirty="0">
                <a:effectLst/>
              </a:rPr>
              <a:t>Delta: </a:t>
            </a:r>
            <a:endParaRPr lang="en-US" sz="2000" b="1" i="0" baseline="0" dirty="0" smtClean="0">
              <a:effectLst/>
            </a:endParaRPr>
          </a:p>
          <a:p>
            <a:pPr>
              <a:defRPr sz="2000" b="1"/>
            </a:pPr>
            <a:r>
              <a:rPr lang="en-US" sz="2000" b="1" i="0" baseline="0" dirty="0" smtClean="0">
                <a:effectLst/>
              </a:rPr>
              <a:t>Averaged </a:t>
            </a:r>
            <a:r>
              <a:rPr lang="en-US" sz="2000" b="1" i="0" baseline="0" dirty="0">
                <a:effectLst/>
              </a:rPr>
              <a:t>Over All Categories</a:t>
            </a:r>
            <a:endParaRPr lang="en-US" sz="2000" b="1" dirty="0">
              <a:effectLst/>
            </a:endParaRP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'Burrows Delta'!$B$36</c:f>
              <c:strCache>
                <c:ptCount val="1"/>
                <c:pt idx="0">
                  <c:v>Character NGrams|N:2</c:v>
                </c:pt>
              </c:strCache>
            </c:strRef>
          </c:tx>
          <c:spPr>
            <a:ln w="38100"/>
          </c:spPr>
          <c:cat>
            <c:numRef>
              <c:f>'Burrows Delta'!$A$37:$A$40</c:f>
              <c:numCache>
                <c:formatCode>General</c:formatCode>
                <c:ptCount val="4"/>
                <c:pt idx="0">
                  <c:v>5.0</c:v>
                </c:pt>
                <c:pt idx="1">
                  <c:v>10.0</c:v>
                </c:pt>
                <c:pt idx="2">
                  <c:v>25.0</c:v>
                </c:pt>
                <c:pt idx="3">
                  <c:v>50.0</c:v>
                </c:pt>
              </c:numCache>
            </c:numRef>
          </c:cat>
          <c:val>
            <c:numRef>
              <c:f>'Burrows Delta'!$B$37:$B$40</c:f>
              <c:numCache>
                <c:formatCode>General</c:formatCode>
                <c:ptCount val="4"/>
                <c:pt idx="0">
                  <c:v>0.944</c:v>
                </c:pt>
                <c:pt idx="1">
                  <c:v>0.856</c:v>
                </c:pt>
                <c:pt idx="2">
                  <c:v>0.704</c:v>
                </c:pt>
                <c:pt idx="3">
                  <c:v>0.72</c:v>
                </c:pt>
              </c:numCache>
            </c:numRef>
          </c:val>
          <c:smooth val="0"/>
        </c:ser>
        <c:ser>
          <c:idx val="3"/>
          <c:order val="1"/>
          <c:tx>
            <c:strRef>
              <c:f>'Burrows Delta'!$E$36</c:f>
              <c:strCache>
                <c:ptCount val="1"/>
                <c:pt idx="0">
                  <c:v>POS NGrams|N:2</c:v>
                </c:pt>
              </c:strCache>
            </c:strRef>
          </c:tx>
          <c:spPr>
            <a:ln w="38100"/>
          </c:spPr>
          <c:cat>
            <c:numRef>
              <c:f>'Burrows Delta'!$A$37:$A$40</c:f>
              <c:numCache>
                <c:formatCode>General</c:formatCode>
                <c:ptCount val="4"/>
                <c:pt idx="0">
                  <c:v>5.0</c:v>
                </c:pt>
                <c:pt idx="1">
                  <c:v>10.0</c:v>
                </c:pt>
                <c:pt idx="2">
                  <c:v>25.0</c:v>
                </c:pt>
                <c:pt idx="3">
                  <c:v>50.0</c:v>
                </c:pt>
              </c:numCache>
            </c:numRef>
          </c:cat>
          <c:val>
            <c:numRef>
              <c:f>'Burrows Delta'!$E$37:$E$40</c:f>
              <c:numCache>
                <c:formatCode>General</c:formatCode>
                <c:ptCount val="4"/>
                <c:pt idx="0">
                  <c:v>0.944</c:v>
                </c:pt>
                <c:pt idx="1">
                  <c:v>0.904</c:v>
                </c:pt>
                <c:pt idx="2">
                  <c:v>0.728</c:v>
                </c:pt>
                <c:pt idx="3">
                  <c:v>0.768</c:v>
                </c:pt>
              </c:numCache>
            </c:numRef>
          </c:val>
          <c:smooth val="0"/>
        </c:ser>
        <c:ser>
          <c:idx val="6"/>
          <c:order val="2"/>
          <c:tx>
            <c:strRef>
              <c:f>'Burrows Delta'!$H$36</c:f>
              <c:strCache>
                <c:ptCount val="1"/>
                <c:pt idx="0">
                  <c:v>Word Lengths</c:v>
                </c:pt>
              </c:strCache>
            </c:strRef>
          </c:tx>
          <c:spPr>
            <a:ln w="38100"/>
          </c:spPr>
          <c:cat>
            <c:numRef>
              <c:f>'Burrows Delta'!$A$37:$A$40</c:f>
              <c:numCache>
                <c:formatCode>General</c:formatCode>
                <c:ptCount val="4"/>
                <c:pt idx="0">
                  <c:v>5.0</c:v>
                </c:pt>
                <c:pt idx="1">
                  <c:v>10.0</c:v>
                </c:pt>
                <c:pt idx="2">
                  <c:v>25.0</c:v>
                </c:pt>
                <c:pt idx="3">
                  <c:v>50.0</c:v>
                </c:pt>
              </c:numCache>
            </c:numRef>
          </c:cat>
          <c:val>
            <c:numRef>
              <c:f>'Burrows Delta'!$H$37:$H$40</c:f>
              <c:numCache>
                <c:formatCode>General</c:formatCode>
                <c:ptCount val="4"/>
                <c:pt idx="0">
                  <c:v>0.832</c:v>
                </c:pt>
                <c:pt idx="1">
                  <c:v>0.728</c:v>
                </c:pt>
                <c:pt idx="2">
                  <c:v>0.648</c:v>
                </c:pt>
                <c:pt idx="3">
                  <c:v>0.568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1655288"/>
        <c:axId val="-2111467848"/>
      </c:lineChart>
      <c:catAx>
        <c:axId val="-21116552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/>
                  <a:t>Number of Authors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-2111467848"/>
        <c:crosses val="autoZero"/>
        <c:auto val="1"/>
        <c:lblAlgn val="ctr"/>
        <c:lblOffset val="100"/>
        <c:noMultiLvlLbl val="0"/>
      </c:catAx>
      <c:valAx>
        <c:axId val="-2111467848"/>
        <c:scaling>
          <c:orientation val="minMax"/>
          <c:max val="1.0"/>
          <c:min val="0.5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/>
                  <a:t>Fraction Correct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-2111655288"/>
        <c:crosses val="autoZero"/>
        <c:crossBetween val="between"/>
        <c:majorUnit val="0.1"/>
      </c:valAx>
    </c:plotArea>
    <c:legend>
      <c:legendPos val="b"/>
      <c:layout>
        <c:manualLayout>
          <c:xMode val="edge"/>
          <c:yMode val="edge"/>
          <c:x val="0.00134700234965254"/>
          <c:y val="0.816359893884201"/>
          <c:w val="0.994087734043559"/>
          <c:h val="0.167314598635149"/>
        </c:manualLayout>
      </c:layout>
      <c:overlay val="0"/>
      <c:txPr>
        <a:bodyPr/>
        <a:lstStyle/>
        <a:p>
          <a:pPr>
            <a:defRPr sz="2000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2400"/>
            </a:pPr>
            <a:r>
              <a:rPr lang="en-US" sz="2400" baseline="0" dirty="0" smtClean="0"/>
              <a:t>Varying </a:t>
            </a:r>
            <a:r>
              <a:rPr lang="en-US" sz="2400" baseline="0" dirty="0"/>
              <a:t>Training Set Size</a:t>
            </a:r>
            <a:endParaRPr lang="en-US" sz="2400" dirty="0"/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General!$A$32</c:f>
              <c:strCache>
                <c:ptCount val="1"/>
                <c:pt idx="0">
                  <c:v>Markov Chain Analysis</c:v>
                </c:pt>
              </c:strCache>
            </c:strRef>
          </c:tx>
          <c:xVal>
            <c:numRef>
              <c:f>General!$B$31:$E$31</c:f>
              <c:numCache>
                <c:formatCode>General</c:formatCode>
                <c:ptCount val="4"/>
                <c:pt idx="0">
                  <c:v>50.0</c:v>
                </c:pt>
                <c:pt idx="1">
                  <c:v>100.0</c:v>
                </c:pt>
                <c:pt idx="2">
                  <c:v>200.0</c:v>
                </c:pt>
                <c:pt idx="3">
                  <c:v>500.0</c:v>
                </c:pt>
              </c:numCache>
            </c:numRef>
          </c:xVal>
          <c:yVal>
            <c:numRef>
              <c:f>General!$B$32:$E$32</c:f>
              <c:numCache>
                <c:formatCode>General</c:formatCode>
                <c:ptCount val="4"/>
                <c:pt idx="0">
                  <c:v>0.273</c:v>
                </c:pt>
                <c:pt idx="1">
                  <c:v>0.289</c:v>
                </c:pt>
                <c:pt idx="2">
                  <c:v>0.311</c:v>
                </c:pt>
                <c:pt idx="3">
                  <c:v>0.316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General!$A$33</c:f>
              <c:strCache>
                <c:ptCount val="1"/>
                <c:pt idx="0">
                  <c:v>Linear SVM</c:v>
                </c:pt>
              </c:strCache>
            </c:strRef>
          </c:tx>
          <c:xVal>
            <c:numRef>
              <c:f>General!$B$31:$E$31</c:f>
              <c:numCache>
                <c:formatCode>General</c:formatCode>
                <c:ptCount val="4"/>
                <c:pt idx="0">
                  <c:v>50.0</c:v>
                </c:pt>
                <c:pt idx="1">
                  <c:v>100.0</c:v>
                </c:pt>
                <c:pt idx="2">
                  <c:v>200.0</c:v>
                </c:pt>
                <c:pt idx="3">
                  <c:v>500.0</c:v>
                </c:pt>
              </c:numCache>
            </c:numRef>
          </c:xVal>
          <c:yVal>
            <c:numRef>
              <c:f>General!$B$33:$E$33</c:f>
              <c:numCache>
                <c:formatCode>General</c:formatCode>
                <c:ptCount val="4"/>
                <c:pt idx="0">
                  <c:v>0.426</c:v>
                </c:pt>
                <c:pt idx="1">
                  <c:v>0.473</c:v>
                </c:pt>
                <c:pt idx="2">
                  <c:v>0.5</c:v>
                </c:pt>
                <c:pt idx="3">
                  <c:v>0.509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General!$A$34</c:f>
              <c:strCache>
                <c:ptCount val="1"/>
                <c:pt idx="0">
                  <c:v>Burrows Delta</c:v>
                </c:pt>
              </c:strCache>
            </c:strRef>
          </c:tx>
          <c:xVal>
            <c:numRef>
              <c:f>General!$B$31:$E$31</c:f>
              <c:numCache>
                <c:formatCode>General</c:formatCode>
                <c:ptCount val="4"/>
                <c:pt idx="0">
                  <c:v>50.0</c:v>
                </c:pt>
                <c:pt idx="1">
                  <c:v>100.0</c:v>
                </c:pt>
                <c:pt idx="2">
                  <c:v>200.0</c:v>
                </c:pt>
                <c:pt idx="3">
                  <c:v>500.0</c:v>
                </c:pt>
              </c:numCache>
            </c:numRef>
          </c:xVal>
          <c:yVal>
            <c:numRef>
              <c:f>General!$B$34:$E$34</c:f>
              <c:numCache>
                <c:formatCode>General</c:formatCode>
                <c:ptCount val="4"/>
                <c:pt idx="0">
                  <c:v>0.198</c:v>
                </c:pt>
                <c:pt idx="1">
                  <c:v>0.232</c:v>
                </c:pt>
                <c:pt idx="2">
                  <c:v>0.253</c:v>
                </c:pt>
                <c:pt idx="3">
                  <c:v>0.267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74696536"/>
        <c:axId val="-2077150376"/>
      </c:scatterChart>
      <c:valAx>
        <c:axId val="-20746965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 dirty="0" smtClean="0"/>
                  <a:t>Tweets</a:t>
                </a:r>
                <a:r>
                  <a:rPr lang="en-US" sz="2000" baseline="0" dirty="0" smtClean="0"/>
                  <a:t> </a:t>
                </a:r>
                <a:r>
                  <a:rPr lang="en-US" sz="2000" baseline="0" dirty="0"/>
                  <a:t>per Training Document</a:t>
                </a:r>
                <a:endParaRPr lang="en-US" sz="20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-2077150376"/>
        <c:crosses val="autoZero"/>
        <c:crossBetween val="midCat"/>
      </c:valAx>
      <c:valAx>
        <c:axId val="-2077150376"/>
        <c:scaling>
          <c:orientation val="minMax"/>
          <c:max val="0.8"/>
          <c:min val="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/>
                  <a:t>Fraction Correct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-2074696536"/>
        <c:crosses val="autoZero"/>
        <c:crossBetween val="midCat"/>
        <c:majorUnit val="0.2"/>
      </c:valAx>
    </c:plotArea>
    <c:legend>
      <c:legendPos val="r"/>
      <c:layout/>
      <c:overlay val="0"/>
      <c:txPr>
        <a:bodyPr/>
        <a:lstStyle/>
        <a:p>
          <a:pPr>
            <a:defRPr sz="2000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2400"/>
            </a:pPr>
            <a:r>
              <a:rPr lang="en-US" sz="2400" dirty="0" smtClean="0"/>
              <a:t>Varying Test Set Size</a:t>
            </a:r>
            <a:endParaRPr lang="en-US" sz="2400" dirty="0"/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General!$M$32</c:f>
              <c:strCache>
                <c:ptCount val="1"/>
                <c:pt idx="0">
                  <c:v>Markov Chain Analysis</c:v>
                </c:pt>
              </c:strCache>
            </c:strRef>
          </c:tx>
          <c:xVal>
            <c:numRef>
              <c:f>General!$N$31:$R$31</c:f>
              <c:numCache>
                <c:formatCode>General</c:formatCode>
                <c:ptCount val="5"/>
                <c:pt idx="0">
                  <c:v>1.0</c:v>
                </c:pt>
                <c:pt idx="1">
                  <c:v>5.0</c:v>
                </c:pt>
                <c:pt idx="2">
                  <c:v>25.0</c:v>
                </c:pt>
                <c:pt idx="3">
                  <c:v>50.0</c:v>
                </c:pt>
                <c:pt idx="4">
                  <c:v>100.0</c:v>
                </c:pt>
              </c:numCache>
            </c:numRef>
          </c:xVal>
          <c:yVal>
            <c:numRef>
              <c:f>General!$N$32:$R$32</c:f>
              <c:numCache>
                <c:formatCode>General</c:formatCode>
                <c:ptCount val="5"/>
                <c:pt idx="0">
                  <c:v>0.162</c:v>
                </c:pt>
                <c:pt idx="1">
                  <c:v>0.254</c:v>
                </c:pt>
                <c:pt idx="2">
                  <c:v>0.336</c:v>
                </c:pt>
                <c:pt idx="3">
                  <c:v>0.357</c:v>
                </c:pt>
                <c:pt idx="4">
                  <c:v>0.378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General!$M$33</c:f>
              <c:strCache>
                <c:ptCount val="1"/>
                <c:pt idx="0">
                  <c:v>Linear SVM</c:v>
                </c:pt>
              </c:strCache>
            </c:strRef>
          </c:tx>
          <c:xVal>
            <c:numRef>
              <c:f>General!$N$31:$R$31</c:f>
              <c:numCache>
                <c:formatCode>General</c:formatCode>
                <c:ptCount val="5"/>
                <c:pt idx="0">
                  <c:v>1.0</c:v>
                </c:pt>
                <c:pt idx="1">
                  <c:v>5.0</c:v>
                </c:pt>
                <c:pt idx="2">
                  <c:v>25.0</c:v>
                </c:pt>
                <c:pt idx="3">
                  <c:v>50.0</c:v>
                </c:pt>
                <c:pt idx="4">
                  <c:v>100.0</c:v>
                </c:pt>
              </c:numCache>
            </c:numRef>
          </c:xVal>
          <c:yVal>
            <c:numRef>
              <c:f>General!$N$33:$R$33</c:f>
              <c:numCache>
                <c:formatCode>General</c:formatCode>
                <c:ptCount val="5"/>
                <c:pt idx="0">
                  <c:v>0.215</c:v>
                </c:pt>
                <c:pt idx="1">
                  <c:v>0.362</c:v>
                </c:pt>
                <c:pt idx="2">
                  <c:v>0.549</c:v>
                </c:pt>
                <c:pt idx="3">
                  <c:v>0.602</c:v>
                </c:pt>
                <c:pt idx="4">
                  <c:v>0.66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General!$M$34</c:f>
              <c:strCache>
                <c:ptCount val="1"/>
                <c:pt idx="0">
                  <c:v>Burrows Delta</c:v>
                </c:pt>
              </c:strCache>
            </c:strRef>
          </c:tx>
          <c:xVal>
            <c:numRef>
              <c:f>General!$N$31:$R$31</c:f>
              <c:numCache>
                <c:formatCode>General</c:formatCode>
                <c:ptCount val="5"/>
                <c:pt idx="0">
                  <c:v>1.0</c:v>
                </c:pt>
                <c:pt idx="1">
                  <c:v>5.0</c:v>
                </c:pt>
                <c:pt idx="2">
                  <c:v>25.0</c:v>
                </c:pt>
                <c:pt idx="3">
                  <c:v>50.0</c:v>
                </c:pt>
                <c:pt idx="4">
                  <c:v>100.0</c:v>
                </c:pt>
              </c:numCache>
            </c:numRef>
          </c:xVal>
          <c:yVal>
            <c:numRef>
              <c:f>General!$N$34:$R$34</c:f>
              <c:numCache>
                <c:formatCode>General</c:formatCode>
                <c:ptCount val="5"/>
                <c:pt idx="0">
                  <c:v>0.108</c:v>
                </c:pt>
                <c:pt idx="1">
                  <c:v>0.158</c:v>
                </c:pt>
                <c:pt idx="2">
                  <c:v>0.266</c:v>
                </c:pt>
                <c:pt idx="3">
                  <c:v>0.31</c:v>
                </c:pt>
                <c:pt idx="4">
                  <c:v>0.348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74131576"/>
        <c:axId val="-2074629832"/>
      </c:scatterChart>
      <c:valAx>
        <c:axId val="-20741315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 dirty="0" smtClean="0"/>
                  <a:t>Tweets </a:t>
                </a:r>
                <a:r>
                  <a:rPr lang="en-US" sz="2000" dirty="0"/>
                  <a:t>per Test Document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-2074629832"/>
        <c:crosses val="autoZero"/>
        <c:crossBetween val="midCat"/>
      </c:valAx>
      <c:valAx>
        <c:axId val="-2074629832"/>
        <c:scaling>
          <c:orientation val="minMax"/>
          <c:max val="0.8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/>
                  <a:t>Fraction</a:t>
                </a:r>
                <a:r>
                  <a:rPr lang="en-US" sz="2000" baseline="0"/>
                  <a:t> Correct</a:t>
                </a:r>
                <a:endParaRPr lang="en-US" sz="20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-2074131576"/>
        <c:crosses val="autoZero"/>
        <c:crossBetween val="midCat"/>
        <c:majorUnit val="0.2"/>
      </c:valAx>
    </c:plotArea>
    <c:legend>
      <c:legendPos val="r"/>
      <c:layout/>
      <c:overlay val="0"/>
      <c:txPr>
        <a:bodyPr/>
        <a:lstStyle/>
        <a:p>
          <a:pPr>
            <a:defRPr sz="2000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2400"/>
            </a:pPr>
            <a:r>
              <a:rPr lang="en-US" sz="2400"/>
              <a:t>Authorship</a:t>
            </a:r>
            <a:r>
              <a:rPr lang="en-US" sz="2400" baseline="0"/>
              <a:t> Attribution: Accuracy Improvement Over Random</a:t>
            </a:r>
            <a:endParaRPr lang="en-US" sz="240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General!$A$70</c:f>
              <c:strCache>
                <c:ptCount val="1"/>
                <c:pt idx="0">
                  <c:v>Markov Chain Analysis</c:v>
                </c:pt>
              </c:strCache>
            </c:strRef>
          </c:tx>
          <c:cat>
            <c:numRef>
              <c:f>General!$B$69:$E$69</c:f>
              <c:numCache>
                <c:formatCode>General</c:formatCode>
                <c:ptCount val="4"/>
                <c:pt idx="0">
                  <c:v>5.0</c:v>
                </c:pt>
                <c:pt idx="1">
                  <c:v>10.0</c:v>
                </c:pt>
                <c:pt idx="2">
                  <c:v>25.0</c:v>
                </c:pt>
                <c:pt idx="3">
                  <c:v>50.0</c:v>
                </c:pt>
              </c:numCache>
            </c:numRef>
          </c:cat>
          <c:val>
            <c:numRef>
              <c:f>General!$B$70:$E$70</c:f>
              <c:numCache>
                <c:formatCode>General</c:formatCode>
                <c:ptCount val="4"/>
                <c:pt idx="0">
                  <c:v>0.2376</c:v>
                </c:pt>
                <c:pt idx="1">
                  <c:v>0.2304</c:v>
                </c:pt>
                <c:pt idx="2">
                  <c:v>0.19</c:v>
                </c:pt>
                <c:pt idx="3">
                  <c:v>0.17084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General!$A$71</c:f>
              <c:strCache>
                <c:ptCount val="1"/>
                <c:pt idx="0">
                  <c:v>Linear SVM</c:v>
                </c:pt>
              </c:strCache>
            </c:strRef>
          </c:tx>
          <c:cat>
            <c:numRef>
              <c:f>General!$B$69:$E$69</c:f>
              <c:numCache>
                <c:formatCode>General</c:formatCode>
                <c:ptCount val="4"/>
                <c:pt idx="0">
                  <c:v>5.0</c:v>
                </c:pt>
                <c:pt idx="1">
                  <c:v>10.0</c:v>
                </c:pt>
                <c:pt idx="2">
                  <c:v>25.0</c:v>
                </c:pt>
                <c:pt idx="3">
                  <c:v>50.0</c:v>
                </c:pt>
              </c:numCache>
            </c:numRef>
          </c:cat>
          <c:val>
            <c:numRef>
              <c:f>General!$B$71:$E$71</c:f>
              <c:numCache>
                <c:formatCode>General</c:formatCode>
                <c:ptCount val="4"/>
                <c:pt idx="0">
                  <c:v>0.45608</c:v>
                </c:pt>
                <c:pt idx="1">
                  <c:v>0.4378</c:v>
                </c:pt>
                <c:pt idx="2">
                  <c:v>0.36068</c:v>
                </c:pt>
                <c:pt idx="3">
                  <c:v>0.296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General!$A$72</c:f>
              <c:strCache>
                <c:ptCount val="1"/>
                <c:pt idx="0">
                  <c:v>Burrows Delta</c:v>
                </c:pt>
              </c:strCache>
            </c:strRef>
          </c:tx>
          <c:cat>
            <c:numRef>
              <c:f>General!$B$69:$E$69</c:f>
              <c:numCache>
                <c:formatCode>General</c:formatCode>
                <c:ptCount val="4"/>
                <c:pt idx="0">
                  <c:v>5.0</c:v>
                </c:pt>
                <c:pt idx="1">
                  <c:v>10.0</c:v>
                </c:pt>
                <c:pt idx="2">
                  <c:v>25.0</c:v>
                </c:pt>
                <c:pt idx="3">
                  <c:v>50.0</c:v>
                </c:pt>
              </c:numCache>
            </c:numRef>
          </c:cat>
          <c:val>
            <c:numRef>
              <c:f>General!$B$72:$E$72</c:f>
              <c:numCache>
                <c:formatCode>General</c:formatCode>
                <c:ptCount val="4"/>
                <c:pt idx="0">
                  <c:v>0.186</c:v>
                </c:pt>
                <c:pt idx="1">
                  <c:v>0.17148</c:v>
                </c:pt>
                <c:pt idx="2">
                  <c:v>0.12852</c:v>
                </c:pt>
                <c:pt idx="3">
                  <c:v>0.10528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39623096"/>
        <c:axId val="-2139182216"/>
      </c:lineChart>
      <c:catAx>
        <c:axId val="-21396230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/>
                  <a:t>Number of Potential Authors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-2139182216"/>
        <c:crosses val="autoZero"/>
        <c:auto val="1"/>
        <c:lblAlgn val="ctr"/>
        <c:lblOffset val="100"/>
        <c:noMultiLvlLbl val="0"/>
      </c:catAx>
      <c:valAx>
        <c:axId val="-2139182216"/>
        <c:scaling>
          <c:orientation val="minMax"/>
          <c:max val="1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/>
                  <a:t>Fraction</a:t>
                </a:r>
                <a:r>
                  <a:rPr lang="en-US" sz="2000" baseline="0"/>
                  <a:t> Correct</a:t>
                </a:r>
                <a:endParaRPr lang="en-US" sz="20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-2139623096"/>
        <c:crosses val="autoZero"/>
        <c:crossBetween val="between"/>
        <c:majorUnit val="0.2"/>
      </c:valAx>
    </c:plotArea>
    <c:legend>
      <c:legendPos val="r"/>
      <c:layout/>
      <c:overlay val="0"/>
      <c:txPr>
        <a:bodyPr/>
        <a:lstStyle/>
        <a:p>
          <a:pPr>
            <a:defRPr sz="2000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2400"/>
            </a:pPr>
            <a:r>
              <a:rPr lang="en-US" sz="2400"/>
              <a:t>Varying</a:t>
            </a:r>
            <a:r>
              <a:rPr lang="en-US" sz="2400" baseline="0"/>
              <a:t> Categories</a:t>
            </a:r>
            <a:endParaRPr lang="en-US" sz="240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General!$B$108</c:f>
              <c:strCache>
                <c:ptCount val="1"/>
                <c:pt idx="0">
                  <c:v>Business</c:v>
                </c:pt>
              </c:strCache>
            </c:strRef>
          </c:tx>
          <c:invertIfNegative val="0"/>
          <c:cat>
            <c:strRef>
              <c:f>General!$A$109:$A$111</c:f>
              <c:strCache>
                <c:ptCount val="3"/>
                <c:pt idx="0">
                  <c:v>Markov Chain</c:v>
                </c:pt>
                <c:pt idx="1">
                  <c:v>Linear SVM</c:v>
                </c:pt>
                <c:pt idx="2">
                  <c:v>Burrows Delta</c:v>
                </c:pt>
              </c:strCache>
            </c:strRef>
          </c:cat>
          <c:val>
            <c:numRef>
              <c:f>General!$B$109:$B$111</c:f>
              <c:numCache>
                <c:formatCode>General</c:formatCode>
                <c:ptCount val="3"/>
                <c:pt idx="0">
                  <c:v>0.3089</c:v>
                </c:pt>
                <c:pt idx="1">
                  <c:v>0.5003</c:v>
                </c:pt>
                <c:pt idx="2">
                  <c:v>0.2621</c:v>
                </c:pt>
              </c:numCache>
            </c:numRef>
          </c:val>
        </c:ser>
        <c:ser>
          <c:idx val="1"/>
          <c:order val="1"/>
          <c:tx>
            <c:strRef>
              <c:f>General!$C$108</c:f>
              <c:strCache>
                <c:ptCount val="1"/>
                <c:pt idx="0">
                  <c:v>Entertainment</c:v>
                </c:pt>
              </c:strCache>
            </c:strRef>
          </c:tx>
          <c:invertIfNegative val="0"/>
          <c:cat>
            <c:strRef>
              <c:f>General!$A$109:$A$111</c:f>
              <c:strCache>
                <c:ptCount val="3"/>
                <c:pt idx="0">
                  <c:v>Markov Chain</c:v>
                </c:pt>
                <c:pt idx="1">
                  <c:v>Linear SVM</c:v>
                </c:pt>
                <c:pt idx="2">
                  <c:v>Burrows Delta</c:v>
                </c:pt>
              </c:strCache>
            </c:strRef>
          </c:cat>
          <c:val>
            <c:numRef>
              <c:f>General!$C$109:$C$111</c:f>
              <c:numCache>
                <c:formatCode>General</c:formatCode>
                <c:ptCount val="3"/>
                <c:pt idx="0">
                  <c:v>0.27035</c:v>
                </c:pt>
                <c:pt idx="1">
                  <c:v>0.44895</c:v>
                </c:pt>
                <c:pt idx="2">
                  <c:v>0.22105</c:v>
                </c:pt>
              </c:numCache>
            </c:numRef>
          </c:val>
        </c:ser>
        <c:ser>
          <c:idx val="2"/>
          <c:order val="2"/>
          <c:tx>
            <c:strRef>
              <c:f>General!$D$108</c:f>
              <c:strCache>
                <c:ptCount val="1"/>
                <c:pt idx="0">
                  <c:v>Music</c:v>
                </c:pt>
              </c:strCache>
            </c:strRef>
          </c:tx>
          <c:invertIfNegative val="0"/>
          <c:cat>
            <c:strRef>
              <c:f>General!$A$109:$A$111</c:f>
              <c:strCache>
                <c:ptCount val="3"/>
                <c:pt idx="0">
                  <c:v>Markov Chain</c:v>
                </c:pt>
                <c:pt idx="1">
                  <c:v>Linear SVM</c:v>
                </c:pt>
                <c:pt idx="2">
                  <c:v>Burrows Delta</c:v>
                </c:pt>
              </c:strCache>
            </c:strRef>
          </c:cat>
          <c:val>
            <c:numRef>
              <c:f>General!$D$109:$D$111</c:f>
              <c:numCache>
                <c:formatCode>General</c:formatCode>
                <c:ptCount val="3"/>
                <c:pt idx="0">
                  <c:v>0.27995</c:v>
                </c:pt>
                <c:pt idx="1">
                  <c:v>0.4437</c:v>
                </c:pt>
                <c:pt idx="2">
                  <c:v>0.2113</c:v>
                </c:pt>
              </c:numCache>
            </c:numRef>
          </c:val>
        </c:ser>
        <c:ser>
          <c:idx val="3"/>
          <c:order val="3"/>
          <c:tx>
            <c:strRef>
              <c:f>General!$E$108</c:f>
              <c:strCache>
                <c:ptCount val="1"/>
                <c:pt idx="0">
                  <c:v>Sports</c:v>
                </c:pt>
              </c:strCache>
            </c:strRef>
          </c:tx>
          <c:invertIfNegative val="0"/>
          <c:cat>
            <c:strRef>
              <c:f>General!$A$109:$A$111</c:f>
              <c:strCache>
                <c:ptCount val="3"/>
                <c:pt idx="0">
                  <c:v>Markov Chain</c:v>
                </c:pt>
                <c:pt idx="1">
                  <c:v>Linear SVM</c:v>
                </c:pt>
                <c:pt idx="2">
                  <c:v>Burrows Delta</c:v>
                </c:pt>
              </c:strCache>
            </c:strRef>
          </c:cat>
          <c:val>
            <c:numRef>
              <c:f>General!$E$109:$E$111</c:f>
              <c:numCache>
                <c:formatCode>General</c:formatCode>
                <c:ptCount val="3"/>
                <c:pt idx="0">
                  <c:v>0.3029</c:v>
                </c:pt>
                <c:pt idx="1">
                  <c:v>0.4821</c:v>
                </c:pt>
                <c:pt idx="2">
                  <c:v>0.2366</c:v>
                </c:pt>
              </c:numCache>
            </c:numRef>
          </c:val>
        </c:ser>
        <c:ser>
          <c:idx val="4"/>
          <c:order val="4"/>
          <c:tx>
            <c:strRef>
              <c:f>General!$F$108</c:f>
              <c:strCache>
                <c:ptCount val="1"/>
                <c:pt idx="0">
                  <c:v>Television</c:v>
                </c:pt>
              </c:strCache>
            </c:strRef>
          </c:tx>
          <c:invertIfNegative val="0"/>
          <c:cat>
            <c:strRef>
              <c:f>General!$A$109:$A$111</c:f>
              <c:strCache>
                <c:ptCount val="3"/>
                <c:pt idx="0">
                  <c:v>Markov Chain</c:v>
                </c:pt>
                <c:pt idx="1">
                  <c:v>Linear SVM</c:v>
                </c:pt>
                <c:pt idx="2">
                  <c:v>Burrows Delta</c:v>
                </c:pt>
              </c:strCache>
            </c:strRef>
          </c:cat>
          <c:val>
            <c:numRef>
              <c:f>General!$F$109:$F$111</c:f>
              <c:numCache>
                <c:formatCode>General</c:formatCode>
                <c:ptCount val="3"/>
                <c:pt idx="0">
                  <c:v>0.32395</c:v>
                </c:pt>
                <c:pt idx="1">
                  <c:v>0.51315</c:v>
                </c:pt>
                <c:pt idx="2">
                  <c:v>0.25805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43012632"/>
        <c:axId val="-2146459976"/>
      </c:barChart>
      <c:catAx>
        <c:axId val="-21430126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/>
                  <a:t>Category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-2146459976"/>
        <c:crosses val="autoZero"/>
        <c:auto val="1"/>
        <c:lblAlgn val="ctr"/>
        <c:lblOffset val="100"/>
        <c:noMultiLvlLbl val="0"/>
      </c:catAx>
      <c:valAx>
        <c:axId val="-214645997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/>
                  <a:t>Fraction Correct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-2143012632"/>
        <c:crosses val="autoZero"/>
        <c:crossBetween val="between"/>
        <c:majorUnit val="0.2"/>
      </c:valAx>
    </c:plotArea>
    <c:legend>
      <c:legendPos val="r"/>
      <c:layout/>
      <c:overlay val="0"/>
      <c:txPr>
        <a:bodyPr/>
        <a:lstStyle/>
        <a:p>
          <a:pPr>
            <a:defRPr sz="2000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7145000" y="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3665220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7145000" y="3665220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FE760A1-ED35-DD47-9498-83CDA1689DA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170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7145000" y="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473700" y="2895600"/>
            <a:ext cx="19304000" cy="14478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038600" y="18288000"/>
            <a:ext cx="22174200" cy="1737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3665220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7145000" y="3665220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01D0300-6C62-9C4A-A9F7-9AB24215CA3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8107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2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2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2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2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2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4D5841-469B-0A46-BE64-852751032BAB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457200" y="246063"/>
            <a:ext cx="35661600" cy="3335337"/>
          </a:xfrm>
          <a:prstGeom prst="rect">
            <a:avLst/>
          </a:prstGeom>
          <a:solidFill>
            <a:srgbClr val="FFFFFF"/>
          </a:solidFill>
          <a:ln w="54864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Times New Roman" pitchFamily="2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</a:defRPr>
      </a:lvl6pPr>
      <a:lvl7pPr marL="914400"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</a:defRPr>
      </a:lvl7pPr>
      <a:lvl8pPr marL="1371600"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</a:defRPr>
      </a:lvl8pPr>
      <a:lvl9pPr marL="1828800"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</a:defRPr>
      </a:lvl9pPr>
    </p:titleStyle>
    <p:bodyStyle>
      <a:lvl1pPr marL="1333500" indent="-1333500" algn="l" defTabSz="3549650" rtl="0" eaLnBrk="0" fontAlgn="base" hangingPunct="0">
        <a:spcBef>
          <a:spcPct val="20000"/>
        </a:spcBef>
        <a:spcAft>
          <a:spcPct val="0"/>
        </a:spcAft>
        <a:buChar char="•"/>
        <a:defRPr sz="12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2889250" indent="-1111250" algn="l" defTabSz="3549650" rtl="0" eaLnBrk="0" fontAlgn="base" hangingPunct="0">
        <a:spcBef>
          <a:spcPct val="20000"/>
        </a:spcBef>
        <a:spcAft>
          <a:spcPct val="0"/>
        </a:spcAft>
        <a:buChar char="–"/>
        <a:defRPr sz="10800">
          <a:solidFill>
            <a:schemeClr val="tx1"/>
          </a:solidFill>
          <a:latin typeface="+mn-lt"/>
          <a:ea typeface="ＭＳ Ｐゴシック" charset="-128"/>
        </a:defRPr>
      </a:lvl2pPr>
      <a:lvl3pPr marL="4438650" indent="-889000" algn="l" defTabSz="3549650" rtl="0" eaLnBrk="0" fontAlgn="base" hangingPunct="0">
        <a:spcBef>
          <a:spcPct val="20000"/>
        </a:spcBef>
        <a:spcAft>
          <a:spcPct val="0"/>
        </a:spcAft>
        <a:buChar char="•"/>
        <a:defRPr sz="9400">
          <a:solidFill>
            <a:schemeClr val="tx1"/>
          </a:solidFill>
          <a:latin typeface="+mn-lt"/>
          <a:ea typeface="ＭＳ Ｐゴシック" charset="-128"/>
        </a:defRPr>
      </a:lvl3pPr>
      <a:lvl4pPr marL="6216650" indent="-889000" algn="l" defTabSz="3549650" rtl="0" eaLnBrk="0" fontAlgn="base" hangingPunct="0">
        <a:spcBef>
          <a:spcPct val="20000"/>
        </a:spcBef>
        <a:spcAft>
          <a:spcPct val="0"/>
        </a:spcAft>
        <a:buChar char="–"/>
        <a:defRPr sz="7700">
          <a:solidFill>
            <a:schemeClr val="tx1"/>
          </a:solidFill>
          <a:latin typeface="+mn-lt"/>
          <a:ea typeface="ＭＳ Ｐゴシック" charset="-128"/>
        </a:defRPr>
      </a:lvl4pPr>
      <a:lvl5pPr marL="7994650" indent="-889000" algn="l" defTabSz="3549650" rtl="0" eaLnBrk="0" fontAlgn="base" hangingPunct="0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  <a:ea typeface="ＭＳ Ｐゴシック" charset="-128"/>
        </a:defRPr>
      </a:lvl5pPr>
      <a:lvl6pPr marL="8451850" indent="-889000" algn="l" defTabSz="3549650" rtl="0" eaLnBrk="0" fontAlgn="base" hangingPunct="0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6pPr>
      <a:lvl7pPr marL="8909050" indent="-889000" algn="l" defTabSz="3549650" rtl="0" eaLnBrk="0" fontAlgn="base" hangingPunct="0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7pPr>
      <a:lvl8pPr marL="9366250" indent="-889000" algn="l" defTabSz="3549650" rtl="0" eaLnBrk="0" fontAlgn="base" hangingPunct="0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8pPr>
      <a:lvl9pPr marL="9823450" indent="-889000" algn="l" defTabSz="3549650" rtl="0" eaLnBrk="0" fontAlgn="base" hangingPunct="0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20" Type="http://schemas.openxmlformats.org/officeDocument/2006/relationships/chart" Target="../charts/chart6.xml"/><Relationship Id="rId21" Type="http://schemas.openxmlformats.org/officeDocument/2006/relationships/image" Target="../media/image4.png"/><Relationship Id="rId22" Type="http://schemas.openxmlformats.org/officeDocument/2006/relationships/chart" Target="../charts/chart7.xml"/><Relationship Id="rId23" Type="http://schemas.openxmlformats.org/officeDocument/2006/relationships/chart" Target="../charts/chart8.xml"/><Relationship Id="rId24" Type="http://schemas.openxmlformats.org/officeDocument/2006/relationships/image" Target="../media/image5.png"/><Relationship Id="rId10" Type="http://schemas.openxmlformats.org/officeDocument/2006/relationships/slideLayout" Target="../slideLayouts/slideLayout1.xml"/><Relationship Id="rId11" Type="http://schemas.openxmlformats.org/officeDocument/2006/relationships/notesSlide" Target="../notesSlides/notesSlide1.xml"/><Relationship Id="rId12" Type="http://schemas.openxmlformats.org/officeDocument/2006/relationships/image" Target="../media/image1.png"/><Relationship Id="rId13" Type="http://schemas.openxmlformats.org/officeDocument/2006/relationships/chart" Target="../charts/chart1.xml"/><Relationship Id="rId14" Type="http://schemas.openxmlformats.org/officeDocument/2006/relationships/image" Target="../media/image2.png"/><Relationship Id="rId15" Type="http://schemas.openxmlformats.org/officeDocument/2006/relationships/chart" Target="../charts/chart2.xml"/><Relationship Id="rId16" Type="http://schemas.openxmlformats.org/officeDocument/2006/relationships/chart" Target="../charts/chart3.xml"/><Relationship Id="rId17" Type="http://schemas.openxmlformats.org/officeDocument/2006/relationships/chart" Target="../charts/chart4.xml"/><Relationship Id="rId18" Type="http://schemas.openxmlformats.org/officeDocument/2006/relationships/image" Target="../media/image3.jpg"/><Relationship Id="rId19" Type="http://schemas.openxmlformats.org/officeDocument/2006/relationships/chart" Target="../charts/chart5.xml"/><Relationship Id="rId1" Type="http://schemas.openxmlformats.org/officeDocument/2006/relationships/tags" Target="../tags/tag2.xml"/><Relationship Id="rId2" Type="http://schemas.openxmlformats.org/officeDocument/2006/relationships/tags" Target="../tags/tag3.xml"/><Relationship Id="rId3" Type="http://schemas.openxmlformats.org/officeDocument/2006/relationships/tags" Target="../tags/tag4.xml"/><Relationship Id="rId4" Type="http://schemas.openxmlformats.org/officeDocument/2006/relationships/tags" Target="../tags/tag5.xml"/><Relationship Id="rId5" Type="http://schemas.openxmlformats.org/officeDocument/2006/relationships/tags" Target="../tags/tag6.xml"/><Relationship Id="rId6" Type="http://schemas.openxmlformats.org/officeDocument/2006/relationships/tags" Target="../tags/tag7.xml"/><Relationship Id="rId7" Type="http://schemas.openxmlformats.org/officeDocument/2006/relationships/tags" Target="../tags/tag8.xml"/><Relationship Id="rId8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>
            <p:custDataLst>
              <p:tags r:id="rId1"/>
            </p:custDataLst>
          </p:nvPr>
        </p:nvSpPr>
        <p:spPr>
          <a:xfrm>
            <a:off x="6172200" y="381000"/>
            <a:ext cx="24079200" cy="2246769"/>
          </a:xfrm>
          <a:prstGeom prst="rect">
            <a:avLst/>
          </a:prstGeom>
          <a:noFill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0" i="1" dirty="0">
                <a:solidFill>
                  <a:schemeClr val="accent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Authorship Attribution on Twitter</a:t>
            </a:r>
            <a:r>
              <a:rPr lang="en-US" sz="7000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:</a:t>
            </a:r>
          </a:p>
          <a:p>
            <a:pPr algn="ctr"/>
            <a:r>
              <a:rPr lang="en-US" sz="7000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A </a:t>
            </a:r>
            <a:r>
              <a:rPr lang="en-US" sz="7000" i="1" dirty="0">
                <a:solidFill>
                  <a:schemeClr val="accent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Comparative Methods Study</a:t>
            </a:r>
            <a:endParaRPr lang="en-US" sz="7000" i="1" dirty="0">
              <a:solidFill>
                <a:schemeClr val="accent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alibri" charset="0"/>
            </a:endParaRPr>
          </a:p>
        </p:txBody>
      </p:sp>
      <p:sp>
        <p:nvSpPr>
          <p:cNvPr id="5122" name="TextBox 6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510463" y="2635250"/>
            <a:ext cx="1881797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dirty="0" smtClean="0">
                <a:latin typeface="Calibri" charset="0"/>
              </a:rPr>
              <a:t>Julian Griggs, Class of 2015         Advised by:  </a:t>
            </a:r>
            <a:r>
              <a:rPr lang="en-US" sz="4000" dirty="0" smtClean="0">
                <a:latin typeface="Calibri" charset="0"/>
              </a:rPr>
              <a:t>Prof. </a:t>
            </a:r>
            <a:r>
              <a:rPr lang="en-US" sz="4000" dirty="0" smtClean="0">
                <a:latin typeface="Calibri" charset="0"/>
              </a:rPr>
              <a:t>Andrea </a:t>
            </a:r>
            <a:r>
              <a:rPr lang="en-US" sz="4000" dirty="0" err="1" smtClean="0">
                <a:latin typeface="Calibri" charset="0"/>
              </a:rPr>
              <a:t>LaPaugh</a:t>
            </a:r>
            <a:r>
              <a:rPr lang="en-US" sz="4000" dirty="0" smtClean="0">
                <a:latin typeface="Calibri" charset="0"/>
              </a:rPr>
              <a:t>, Princeton </a:t>
            </a:r>
            <a:r>
              <a:rPr lang="en-US" sz="4000" dirty="0">
                <a:latin typeface="Calibri" charset="0"/>
              </a:rPr>
              <a:t>University</a:t>
            </a:r>
          </a:p>
        </p:txBody>
      </p:sp>
      <p:grpSp>
        <p:nvGrpSpPr>
          <p:cNvPr id="5125" name="Group 6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685800" y="3886199"/>
            <a:ext cx="11201400" cy="5791201"/>
            <a:chOff x="990600" y="3962399"/>
            <a:chExt cx="9601200" cy="6092752"/>
          </a:xfrm>
        </p:grpSpPr>
        <p:sp>
          <p:nvSpPr>
            <p:cNvPr id="8" name="Rectangle 7"/>
            <p:cNvSpPr/>
            <p:nvPr/>
          </p:nvSpPr>
          <p:spPr>
            <a:xfrm>
              <a:off x="990600" y="4647984"/>
              <a:ext cx="9601200" cy="540716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064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742950" indent="-742950">
                <a:buFont typeface="Wingdings" charset="2"/>
                <a:buChar char="§"/>
                <a:defRPr/>
              </a:pPr>
              <a:endParaRPr lang="en-US" sz="3200" dirty="0" smtClean="0">
                <a:solidFill>
                  <a:schemeClr val="tx1"/>
                </a:solidFill>
                <a:latin typeface="Calibri" charset="0"/>
              </a:endParaRPr>
            </a:p>
            <a:p>
              <a:pPr marL="742950" indent="-742950">
                <a:buFont typeface="Wingdings" charset="2"/>
                <a:buChar char="§"/>
                <a:defRPr/>
              </a:pPr>
              <a:r>
                <a:rPr lang="en-US" sz="3200" dirty="0" err="1" smtClean="0">
                  <a:solidFill>
                    <a:schemeClr val="tx1"/>
                  </a:solidFill>
                  <a:latin typeface="Calibri" charset="0"/>
                </a:rPr>
                <a:t>Stylometric</a:t>
              </a:r>
              <a:r>
                <a:rPr lang="en-US" sz="3200" dirty="0" smtClean="0">
                  <a:solidFill>
                    <a:schemeClr val="tx1"/>
                  </a:solidFill>
                  <a:latin typeface="Calibri" charset="0"/>
                </a:rPr>
                <a:t> </a:t>
              </a:r>
              <a:r>
                <a:rPr lang="en-US" sz="3200" dirty="0">
                  <a:solidFill>
                    <a:schemeClr val="tx1"/>
                  </a:solidFill>
                  <a:latin typeface="Calibri" charset="0"/>
                </a:rPr>
                <a:t>analysis is becoming an increasingly powerful tool for de-</a:t>
              </a:r>
              <a:r>
                <a:rPr lang="en-US" sz="3200" dirty="0" err="1">
                  <a:solidFill>
                    <a:schemeClr val="tx1"/>
                  </a:solidFill>
                  <a:latin typeface="Calibri" charset="0"/>
                </a:rPr>
                <a:t>anonymizing</a:t>
              </a:r>
              <a:r>
                <a:rPr lang="en-US" sz="3200" dirty="0">
                  <a:solidFill>
                    <a:schemeClr val="tx1"/>
                  </a:solidFill>
                  <a:latin typeface="Calibri" charset="0"/>
                </a:rPr>
                <a:t> written texts on the web.     </a:t>
              </a:r>
              <a:endParaRPr lang="en-US" sz="3200" dirty="0" smtClean="0">
                <a:solidFill>
                  <a:schemeClr val="tx1"/>
                </a:solidFill>
                <a:latin typeface="Calibri" charset="0"/>
              </a:endParaRPr>
            </a:p>
            <a:p>
              <a:pPr marL="742950" indent="-742950">
                <a:buFont typeface="Wingdings" charset="2"/>
                <a:buChar char="§"/>
                <a:defRPr/>
              </a:pPr>
              <a:r>
                <a:rPr lang="en-US" sz="3200" dirty="0" smtClean="0">
                  <a:solidFill>
                    <a:schemeClr val="tx1"/>
                  </a:solidFill>
                  <a:latin typeface="Calibri" charset="0"/>
                </a:rPr>
                <a:t>Despite </a:t>
              </a:r>
              <a:r>
                <a:rPr lang="en-US" sz="3200" dirty="0">
                  <a:solidFill>
                    <a:schemeClr val="tx1"/>
                  </a:solidFill>
                  <a:latin typeface="Calibri" charset="0"/>
                </a:rPr>
                <a:t>the large growth in social media based text, authorship attribution studies focusing on this domain are relatively scarce. </a:t>
              </a:r>
              <a:endParaRPr lang="en-US" sz="2800" dirty="0" smtClean="0">
                <a:solidFill>
                  <a:schemeClr val="tx1"/>
                </a:solidFill>
                <a:latin typeface="Calibri" charset="0"/>
              </a:endParaRPr>
            </a:p>
            <a:p>
              <a:pPr marL="514350" indent="-514350">
                <a:buAutoNum type="arabicPeriod"/>
                <a:defRPr/>
              </a:pPr>
              <a:r>
                <a:rPr lang="en-US" sz="3200" dirty="0" smtClean="0">
                  <a:solidFill>
                    <a:schemeClr val="tx1"/>
                  </a:solidFill>
                  <a:latin typeface="Calibri" charset="0"/>
                </a:rPr>
                <a:t>What are the best linguistic features and machine learning 	algorithms for authorship attribution?</a:t>
              </a:r>
            </a:p>
            <a:p>
              <a:pPr marL="742950" indent="-742950">
                <a:buFontTx/>
                <a:buAutoNum type="arabicPeriod" startAt="2"/>
                <a:defRPr/>
              </a:pPr>
              <a:r>
                <a:rPr lang="en-US" sz="3200" dirty="0">
                  <a:solidFill>
                    <a:schemeClr val="tx1"/>
                  </a:solidFill>
                  <a:latin typeface="Calibri" pitchFamily="34" charset="0"/>
                </a:rPr>
                <a:t>How are authorship attribution rates impacted by additional </a:t>
              </a:r>
              <a:r>
                <a:rPr lang="en-US" sz="3200" dirty="0" smtClean="0">
                  <a:solidFill>
                    <a:schemeClr val="tx1"/>
                  </a:solidFill>
                  <a:latin typeface="Calibri" pitchFamily="34" charset="0"/>
                </a:rPr>
                <a:t>variables (# Authors, # Training/Test Tweets, etc.)? </a:t>
              </a:r>
              <a:endParaRPr lang="en-US" sz="3200" dirty="0" smtClean="0">
                <a:solidFill>
                  <a:schemeClr val="tx1"/>
                </a:solidFill>
                <a:latin typeface="Calibri" charset="0"/>
              </a:endParaRPr>
            </a:p>
            <a:p>
              <a:pPr marL="1200150" lvl="1" indent="-742950">
                <a:buFont typeface="Wingdings" charset="2"/>
                <a:buChar char="§"/>
                <a:defRPr/>
              </a:pPr>
              <a:endParaRPr lang="en-US" sz="2800" dirty="0" smtClean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90600" y="3962399"/>
              <a:ext cx="9601200" cy="99955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Calibri" charset="0"/>
                  <a:ea typeface="ＭＳ Ｐゴシック" charset="-128"/>
                  <a:cs typeface="ＭＳ Ｐゴシック" charset="-128"/>
                </a:rPr>
                <a:t>Motivation</a:t>
              </a:r>
              <a:endParaRPr lang="en-US" sz="4400" dirty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5126" name="Group 11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685800" y="17983200"/>
            <a:ext cx="11125200" cy="8786740"/>
            <a:chOff x="990600" y="3962400"/>
            <a:chExt cx="9601200" cy="4950865"/>
          </a:xfrm>
        </p:grpSpPr>
        <p:sp>
          <p:nvSpPr>
            <p:cNvPr id="13" name="Rectangle 12"/>
            <p:cNvSpPr/>
            <p:nvPr/>
          </p:nvSpPr>
          <p:spPr>
            <a:xfrm>
              <a:off x="990600" y="4648436"/>
              <a:ext cx="9601200" cy="42648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742950" indent="-742950">
                <a:buFontTx/>
                <a:buAutoNum type="arabicPeriod"/>
                <a:defRPr/>
              </a:pPr>
              <a:endParaRPr lang="en-US" sz="3200" dirty="0" smtClean="0">
                <a:solidFill>
                  <a:schemeClr val="tx1"/>
                </a:solidFill>
                <a:latin typeface="Calibri" pitchFamily="34" charset="0"/>
              </a:endParaRPr>
            </a:p>
            <a:p>
              <a:pPr marL="742950" indent="-742950">
                <a:buFontTx/>
                <a:buAutoNum type="arabicPeriod"/>
                <a:defRPr/>
              </a:pPr>
              <a:endParaRPr lang="en-US" sz="3200" dirty="0">
                <a:solidFill>
                  <a:schemeClr val="tx1"/>
                </a:solidFill>
                <a:latin typeface="Calibri" pitchFamily="34" charset="0"/>
              </a:endParaRPr>
            </a:p>
            <a:p>
              <a:pPr marL="742950" indent="-742950">
                <a:buFontTx/>
                <a:buAutoNum type="arabicPeriod"/>
                <a:defRPr/>
              </a:pPr>
              <a:endParaRPr lang="en-US" sz="3200" dirty="0" smtClean="0">
                <a:solidFill>
                  <a:schemeClr val="tx1"/>
                </a:solidFill>
                <a:latin typeface="Calibri" pitchFamily="34" charset="0"/>
              </a:endParaRPr>
            </a:p>
            <a:p>
              <a:pPr marL="742950" indent="-742950">
                <a:buFontTx/>
                <a:buAutoNum type="arabicPeriod"/>
                <a:defRPr/>
              </a:pPr>
              <a:endParaRPr lang="en-US" sz="3200" dirty="0">
                <a:solidFill>
                  <a:schemeClr val="tx1"/>
                </a:solidFill>
                <a:latin typeface="Calibri" pitchFamily="34" charset="0"/>
              </a:endParaRPr>
            </a:p>
            <a:p>
              <a:pPr marL="742950" indent="-742950">
                <a:buFontTx/>
                <a:buAutoNum type="arabicPeriod"/>
                <a:defRPr/>
              </a:pPr>
              <a:endParaRPr lang="en-US" sz="3200" dirty="0" smtClean="0">
                <a:solidFill>
                  <a:schemeClr val="tx1"/>
                </a:solidFill>
                <a:latin typeface="Calibri" pitchFamily="34" charset="0"/>
              </a:endParaRPr>
            </a:p>
            <a:p>
              <a:pPr marL="742950" indent="-742950">
                <a:buFontTx/>
                <a:buAutoNum type="arabicPeriod"/>
                <a:defRPr/>
              </a:pPr>
              <a:endParaRPr lang="en-US" sz="3200" dirty="0">
                <a:solidFill>
                  <a:schemeClr val="tx1"/>
                </a:solidFill>
                <a:latin typeface="Calibri" pitchFamily="34" charset="0"/>
              </a:endParaRPr>
            </a:p>
            <a:p>
              <a:pPr marL="742950" indent="-742950">
                <a:buFontTx/>
                <a:buAutoNum type="arabicPeriod"/>
                <a:defRPr/>
              </a:pPr>
              <a:endParaRPr lang="en-US" sz="3200" dirty="0" smtClean="0">
                <a:solidFill>
                  <a:schemeClr val="tx1"/>
                </a:solidFill>
                <a:latin typeface="Calibri" pitchFamily="34" charset="0"/>
              </a:endParaRPr>
            </a:p>
            <a:p>
              <a:pPr marL="742950" indent="-742950">
                <a:buFontTx/>
                <a:buAutoNum type="arabicPeriod"/>
                <a:defRPr/>
              </a:pPr>
              <a:endParaRPr lang="en-US" sz="3200" dirty="0" smtClean="0">
                <a:solidFill>
                  <a:schemeClr val="tx1"/>
                </a:solidFill>
                <a:latin typeface="Calibri" pitchFamily="34" charset="0"/>
              </a:endParaRPr>
            </a:p>
            <a:p>
              <a:pPr marL="742950" indent="-742950">
                <a:buFontTx/>
                <a:buAutoNum type="arabicPeriod"/>
                <a:defRPr/>
              </a:pPr>
              <a:endParaRPr lang="en-US" sz="3200" dirty="0">
                <a:solidFill>
                  <a:schemeClr val="tx1"/>
                </a:solidFill>
                <a:latin typeface="Calibri" pitchFamily="34" charset="0"/>
              </a:endParaRPr>
            </a:p>
            <a:p>
              <a:pPr marL="742950" indent="-742950">
                <a:buFontTx/>
                <a:buAutoNum type="arabicPeriod"/>
                <a:defRPr/>
              </a:pPr>
              <a:endParaRPr lang="en-US" sz="3200" dirty="0" smtClean="0">
                <a:solidFill>
                  <a:schemeClr val="tx1"/>
                </a:solidFill>
                <a:latin typeface="Calibri" pitchFamily="34" charset="0"/>
              </a:endParaRPr>
            </a:p>
            <a:p>
              <a:pPr marL="457200" indent="-457200">
                <a:buFont typeface="Arial"/>
                <a:buChar char="•"/>
                <a:defRPr/>
              </a:pPr>
              <a:endParaRPr lang="en-US" sz="3200" dirty="0" smtClean="0">
                <a:solidFill>
                  <a:schemeClr val="tx1"/>
                </a:solidFill>
                <a:latin typeface="Calibri" pitchFamily="34" charset="0"/>
              </a:endParaRPr>
            </a:p>
            <a:p>
              <a:pPr marL="457200" indent="-457200">
                <a:buFont typeface="Arial"/>
                <a:buChar char="•"/>
                <a:defRPr/>
              </a:pPr>
              <a:r>
                <a:rPr lang="en-US" sz="3200" dirty="0" smtClean="0">
                  <a:solidFill>
                    <a:schemeClr val="tx1"/>
                  </a:solidFill>
                  <a:latin typeface="Calibri" pitchFamily="34" charset="0"/>
                </a:rPr>
                <a:t>2,452,800 </a:t>
              </a:r>
              <a:r>
                <a:rPr lang="en-US" sz="3200" dirty="0">
                  <a:solidFill>
                    <a:schemeClr val="tx1"/>
                  </a:solidFill>
                  <a:latin typeface="Calibri" pitchFamily="34" charset="0"/>
                </a:rPr>
                <a:t>Tweets gathered from 1533 users spanning across 28 </a:t>
              </a:r>
              <a:r>
                <a:rPr lang="en-US" sz="3200" dirty="0" smtClean="0">
                  <a:solidFill>
                    <a:schemeClr val="tx1"/>
                  </a:solidFill>
                  <a:latin typeface="Calibri" pitchFamily="34" charset="0"/>
                </a:rPr>
                <a:t>categories</a:t>
              </a:r>
            </a:p>
            <a:p>
              <a:pPr marL="457200" indent="-457200">
                <a:buFont typeface="Arial"/>
                <a:buChar char="•"/>
                <a:defRPr/>
              </a:pPr>
              <a:r>
                <a:rPr lang="en-US" sz="3200" dirty="0" smtClean="0">
                  <a:solidFill>
                    <a:schemeClr val="tx1"/>
                  </a:solidFill>
                  <a:latin typeface="Calibri" pitchFamily="34" charset="0"/>
                </a:rPr>
                <a:t>Multiple variables are considered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90600" y="3962400"/>
              <a:ext cx="9601200" cy="686036"/>
            </a:xfrm>
            <a:prstGeom prst="rect">
              <a:avLst/>
            </a:prstGeom>
            <a:solidFill>
              <a:srgbClr val="4F81BD"/>
            </a:solidFill>
            <a:ln>
              <a:solidFill>
                <a:srgbClr val="F79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4000" dirty="0" smtClean="0">
                  <a:solidFill>
                    <a:srgbClr val="FFFFFF"/>
                  </a:solidFill>
                  <a:latin typeface="Calibri" charset="0"/>
                  <a:ea typeface="ＭＳ Ｐゴシック" charset="-128"/>
                  <a:cs typeface="ＭＳ Ｐゴシック" charset="-128"/>
                </a:rPr>
                <a:t>My</a:t>
              </a:r>
              <a:r>
                <a:rPr lang="en-US" sz="4000" dirty="0" smtClean="0">
                  <a:solidFill>
                    <a:srgbClr val="FFFFFF"/>
                  </a:solidFill>
                  <a:latin typeface="Calibri" charset="0"/>
                  <a:ea typeface="ＭＳ Ｐゴシック" charset="-128"/>
                  <a:cs typeface="ＭＳ Ｐゴシック" charset="-128"/>
                </a:rPr>
                <a:t> Project / Experimental Design</a:t>
              </a:r>
              <a:endParaRPr lang="en-US" sz="440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5127" name="Group 6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24765000" y="3925544"/>
            <a:ext cx="11125200" cy="8727925"/>
            <a:chOff x="990600" y="3962400"/>
            <a:chExt cx="9601200" cy="4332485"/>
          </a:xfrm>
        </p:grpSpPr>
        <p:sp>
          <p:nvSpPr>
            <p:cNvPr id="193" name="Rectangle 192"/>
            <p:cNvSpPr/>
            <p:nvPr/>
          </p:nvSpPr>
          <p:spPr>
            <a:xfrm>
              <a:off x="990600" y="4455529"/>
              <a:ext cx="9601200" cy="38393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064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lvl="1">
                <a:defRPr/>
              </a:pPr>
              <a:endParaRPr lang="en-US" sz="2800" dirty="0" smtClean="0">
                <a:solidFill>
                  <a:schemeClr val="tx1"/>
                </a:solidFill>
                <a:latin typeface="Calibri" pitchFamily="34" charset="0"/>
              </a:endParaRPr>
            </a:p>
            <a:p>
              <a:pPr marL="1200150" lvl="1" indent="-742950">
                <a:buFont typeface="Wingdings" pitchFamily="2" charset="2"/>
                <a:buChar char="§"/>
                <a:defRPr/>
              </a:pPr>
              <a:endParaRPr lang="en-US" sz="2800" dirty="0" smtClean="0">
                <a:solidFill>
                  <a:schemeClr val="tx1"/>
                </a:solidFill>
                <a:latin typeface="Calibri" pitchFamily="34" charset="0"/>
              </a:endParaRPr>
            </a:p>
            <a:p>
              <a:pPr marL="1200150" lvl="1" indent="-742950">
                <a:buFont typeface="Wingdings" pitchFamily="2" charset="2"/>
                <a:buChar char="§"/>
                <a:defRPr/>
              </a:pPr>
              <a:endParaRPr lang="en-US" sz="2800" dirty="0" smtClean="0">
                <a:solidFill>
                  <a:schemeClr val="tx1"/>
                </a:solidFill>
                <a:latin typeface="Calibri" pitchFamily="34" charset="0"/>
              </a:endParaRPr>
            </a:p>
            <a:p>
              <a:pPr marL="1200150" lvl="1" indent="-742950">
                <a:buFont typeface="Wingdings" pitchFamily="2" charset="2"/>
                <a:buChar char="§"/>
                <a:defRPr/>
              </a:pPr>
              <a:endParaRPr lang="en-US" sz="2800" dirty="0" smtClean="0">
                <a:solidFill>
                  <a:schemeClr val="tx1"/>
                </a:solidFill>
                <a:latin typeface="Calibri" pitchFamily="34" charset="0"/>
              </a:endParaRPr>
            </a:p>
            <a:p>
              <a:pPr marL="1200150" lvl="1" indent="-742950">
                <a:buFont typeface="Wingdings" pitchFamily="2" charset="2"/>
                <a:buChar char="§"/>
                <a:defRPr/>
              </a:pPr>
              <a:endParaRPr lang="en-US" sz="2800" dirty="0" smtClean="0">
                <a:solidFill>
                  <a:schemeClr val="tx1"/>
                </a:solidFill>
                <a:latin typeface="Calibri" pitchFamily="34" charset="0"/>
              </a:endParaRPr>
            </a:p>
            <a:p>
              <a:pPr marL="1200150" lvl="1" indent="-742950">
                <a:buFont typeface="Wingdings" pitchFamily="2" charset="2"/>
                <a:buChar char="§"/>
                <a:defRPr/>
              </a:pPr>
              <a:endParaRPr lang="en-US" sz="2800" dirty="0" smtClean="0">
                <a:solidFill>
                  <a:schemeClr val="tx1"/>
                </a:solidFill>
                <a:latin typeface="Calibri" pitchFamily="34" charset="0"/>
              </a:endParaRPr>
            </a:p>
            <a:p>
              <a:pPr marL="1200150" lvl="1" indent="-742950">
                <a:buFont typeface="Wingdings" pitchFamily="2" charset="2"/>
                <a:buChar char="§"/>
                <a:defRPr/>
              </a:pPr>
              <a:endParaRPr lang="en-US" sz="2800" dirty="0" smtClean="0">
                <a:solidFill>
                  <a:schemeClr val="tx1"/>
                </a:solidFill>
                <a:latin typeface="Calibri" pitchFamily="34" charset="0"/>
              </a:endParaRPr>
            </a:p>
            <a:p>
              <a:pPr marL="1200150" lvl="1" indent="-742950">
                <a:buFont typeface="Wingdings" pitchFamily="2" charset="2"/>
                <a:buChar char="§"/>
                <a:defRPr/>
              </a:pPr>
              <a:endParaRPr lang="en-US" sz="2800" dirty="0" smtClean="0">
                <a:solidFill>
                  <a:schemeClr val="tx1"/>
                </a:solidFill>
                <a:latin typeface="Calibri" pitchFamily="34" charset="0"/>
              </a:endParaRPr>
            </a:p>
            <a:p>
              <a:pPr marL="1200150" lvl="1" indent="-742950">
                <a:defRPr/>
              </a:pPr>
              <a:endParaRPr lang="en-US" sz="2800" dirty="0" smtClean="0">
                <a:solidFill>
                  <a:schemeClr val="tx1"/>
                </a:solidFill>
                <a:latin typeface="Calibri" pitchFamily="34" charset="0"/>
              </a:endParaRPr>
            </a:p>
            <a:p>
              <a:pPr marL="1200150" lvl="1" indent="-742950">
                <a:buFont typeface="Wingdings" pitchFamily="2" charset="2"/>
                <a:buChar char="§"/>
                <a:defRPr/>
              </a:pPr>
              <a:endParaRPr lang="en-US" sz="2800" dirty="0" smtClean="0">
                <a:solidFill>
                  <a:schemeClr val="tx1"/>
                </a:solidFill>
                <a:latin typeface="Calibri" pitchFamily="34" charset="0"/>
              </a:endParaRPr>
            </a:p>
            <a:p>
              <a:pPr lvl="1">
                <a:defRPr/>
              </a:pPr>
              <a:endParaRPr lang="en-US" sz="2800" dirty="0">
                <a:solidFill>
                  <a:schemeClr val="tx1"/>
                </a:solidFill>
                <a:latin typeface="Calibri" pitchFamily="34" charset="0"/>
              </a:endParaRPr>
            </a:p>
            <a:p>
              <a:pPr marL="1200150" lvl="1" indent="-742950">
                <a:buFont typeface="Wingdings" pitchFamily="2" charset="2"/>
                <a:buChar char="§"/>
                <a:defRPr/>
              </a:pPr>
              <a:endParaRPr lang="en-US" sz="2800" dirty="0" smtClean="0">
                <a:solidFill>
                  <a:schemeClr val="tx1"/>
                </a:solidFill>
                <a:latin typeface="Calibri" pitchFamily="34" charset="0"/>
              </a:endParaRPr>
            </a:p>
            <a:p>
              <a:pPr lvl="1">
                <a:defRPr/>
              </a:pPr>
              <a:endParaRPr lang="en-US" sz="2800" dirty="0" smtClean="0">
                <a:solidFill>
                  <a:schemeClr val="tx1"/>
                </a:solidFill>
                <a:latin typeface="Calibri" pitchFamily="34" charset="0"/>
              </a:endParaRPr>
            </a:p>
            <a:p>
              <a:pPr marL="1200150" lvl="1" indent="-742950">
                <a:buFont typeface="Wingdings" pitchFamily="2" charset="2"/>
                <a:buChar char="§"/>
                <a:defRPr/>
              </a:pPr>
              <a:endParaRPr lang="en-US" sz="2800" dirty="0" smtClean="0">
                <a:solidFill>
                  <a:schemeClr val="tx1"/>
                </a:solidFill>
                <a:latin typeface="Calibri" pitchFamily="34" charset="0"/>
              </a:endParaRPr>
            </a:p>
            <a:p>
              <a:pPr lvl="1">
                <a:defRPr/>
              </a:pPr>
              <a:endParaRPr lang="en-US" sz="2800" dirty="0">
                <a:solidFill>
                  <a:schemeClr val="tx1"/>
                </a:solidFill>
                <a:latin typeface="Calibri" pitchFamily="34" charset="0"/>
              </a:endParaRPr>
            </a:p>
            <a:p>
              <a:pPr marL="1200150" lvl="1" indent="-742950">
                <a:buFont typeface="Wingdings" pitchFamily="2" charset="2"/>
                <a:buChar char="§"/>
                <a:defRPr/>
              </a:pPr>
              <a:r>
                <a:rPr lang="en-US" sz="2800" dirty="0" smtClean="0">
                  <a:solidFill>
                    <a:schemeClr val="tx1"/>
                  </a:solidFill>
                  <a:latin typeface="Calibri" pitchFamily="34" charset="0"/>
                </a:rPr>
                <a:t>Growth is logarithmic, beginning to level out towards larger sizes</a:t>
              </a:r>
              <a:endParaRPr lang="en-US" sz="2800" dirty="0" smtClean="0">
                <a:solidFill>
                  <a:schemeClr val="tx1"/>
                </a:solidFill>
                <a:latin typeface="Calibri" pitchFamily="34" charset="0"/>
              </a:endParaRPr>
            </a:p>
            <a:p>
              <a:pPr marL="1200150" lvl="1" indent="-742950">
                <a:buFont typeface="Wingdings" pitchFamily="2" charset="2"/>
                <a:buChar char="§"/>
                <a:defRPr/>
              </a:pPr>
              <a:r>
                <a:rPr lang="en-US" sz="2800" dirty="0" smtClean="0">
                  <a:solidFill>
                    <a:schemeClr val="tx1"/>
                  </a:solidFill>
                  <a:latin typeface="Calibri" pitchFamily="34" charset="0"/>
                </a:rPr>
                <a:t>No drop in prediction accuracy as training set increases in size</a:t>
              </a:r>
            </a:p>
            <a:p>
              <a:pPr marL="1657350" lvl="2" indent="-742950">
                <a:buFont typeface="Wingdings" pitchFamily="2" charset="2"/>
                <a:buChar char="§"/>
                <a:defRPr/>
              </a:pPr>
              <a:r>
                <a:rPr lang="en-US" sz="2800" dirty="0" smtClean="0">
                  <a:solidFill>
                    <a:schemeClr val="tx1"/>
                  </a:solidFill>
                  <a:latin typeface="Calibri" pitchFamily="34" charset="0"/>
                </a:rPr>
                <a:t>Evidence for being resistant to over-fitting</a:t>
              </a:r>
              <a:endParaRPr lang="en-US" sz="2800" dirty="0" smtClean="0">
                <a:solidFill>
                  <a:schemeClr val="tx1"/>
                </a:solidFill>
                <a:latin typeface="Calibri" pitchFamily="34" charset="0"/>
              </a:endParaRPr>
            </a:p>
            <a:p>
              <a:pPr marL="1200150" lvl="1" indent="-742950">
                <a:buFont typeface="Wingdings" pitchFamily="2" charset="2"/>
                <a:buChar char="§"/>
                <a:defRPr/>
              </a:pPr>
              <a:endParaRPr lang="en-US" sz="2800" dirty="0" smtClean="0">
                <a:solidFill>
                  <a:schemeClr val="tx1"/>
                </a:solidFill>
                <a:latin typeface="Calibri" pitchFamily="34" charset="0"/>
              </a:endParaRPr>
            </a:p>
            <a:p>
              <a:pPr marL="1200150" lvl="1" indent="-742950">
                <a:buFont typeface="Wingdings" pitchFamily="2" charset="2"/>
                <a:buChar char="§"/>
                <a:defRPr/>
              </a:pPr>
              <a:endParaRPr lang="en-US" sz="2800" dirty="0" smtClean="0">
                <a:solidFill>
                  <a:schemeClr val="tx1"/>
                </a:solidFill>
                <a:latin typeface="Calibri" pitchFamily="34" charset="0"/>
              </a:endParaRPr>
            </a:p>
            <a:p>
              <a:pPr marL="1200150" lvl="1" indent="-742950">
                <a:buFont typeface="Wingdings" pitchFamily="2" charset="2"/>
                <a:buChar char="§"/>
                <a:defRPr/>
              </a:pPr>
              <a:endParaRPr lang="en-US" sz="2800" dirty="0" smtClean="0">
                <a:solidFill>
                  <a:schemeClr val="tx1"/>
                </a:solidFill>
                <a:latin typeface="Calibri" pitchFamily="34" charset="0"/>
              </a:endParaRPr>
            </a:p>
            <a:p>
              <a:pPr marL="1200150" lvl="1" indent="-742950">
                <a:buFont typeface="Wingdings" pitchFamily="2" charset="2"/>
                <a:buChar char="§"/>
                <a:defRPr/>
              </a:pPr>
              <a:endParaRPr lang="en-US" sz="2800" dirty="0" smtClean="0">
                <a:solidFill>
                  <a:schemeClr val="tx1"/>
                </a:solidFill>
                <a:latin typeface="Calibri" pitchFamily="34" charset="0"/>
              </a:endParaRPr>
            </a:p>
            <a:p>
              <a:pPr marL="1200150" lvl="1" indent="-742950">
                <a:buFont typeface="Wingdings" pitchFamily="2" charset="2"/>
                <a:buChar char="§"/>
                <a:defRPr/>
              </a:pPr>
              <a:endParaRPr lang="en-US" sz="2800" dirty="0" smtClean="0">
                <a:solidFill>
                  <a:schemeClr val="tx1"/>
                </a:solidFill>
                <a:latin typeface="Calibri" pitchFamily="34" charset="0"/>
              </a:endParaRPr>
            </a:p>
            <a:p>
              <a:pPr marL="742950" indent="-742950">
                <a:defRPr/>
              </a:pPr>
              <a:endParaRPr lang="en-US" sz="36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990600" y="3962400"/>
              <a:ext cx="9601200" cy="483543"/>
            </a:xfrm>
            <a:prstGeom prst="rect">
              <a:avLst/>
            </a:prstGeom>
            <a:solidFill>
              <a:srgbClr val="4F81BD"/>
            </a:solidFill>
            <a:ln>
              <a:solidFill>
                <a:srgbClr val="8064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4000" dirty="0" smtClean="0">
                  <a:solidFill>
                    <a:srgbClr val="FFFFFF"/>
                  </a:solidFill>
                  <a:latin typeface="Calibri" charset="0"/>
                  <a:ea typeface="ＭＳ Ｐゴシック" charset="-128"/>
                  <a:cs typeface="ＭＳ Ｐゴシック" charset="-128"/>
                </a:rPr>
                <a:t>Varying Training and Test Set Sizes</a:t>
              </a:r>
              <a:endParaRPr lang="en-US" sz="440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5129" name="Group 24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24765000" y="12881153"/>
            <a:ext cx="11054745" cy="7853184"/>
            <a:chOff x="990600" y="3962400"/>
            <a:chExt cx="9606193" cy="3693939"/>
          </a:xfrm>
        </p:grpSpPr>
        <p:sp>
          <p:nvSpPr>
            <p:cNvPr id="258" name="Rectangle 257"/>
            <p:cNvSpPr/>
            <p:nvPr/>
          </p:nvSpPr>
          <p:spPr>
            <a:xfrm>
              <a:off x="1011484" y="4355091"/>
              <a:ext cx="9585309" cy="330124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BBB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>
              <a:prstTxWarp prst="textNoShape">
                <a:avLst/>
              </a:prstTxWarp>
            </a:bodyPr>
            <a:lstStyle/>
            <a:p>
              <a:endParaRPr lang="en-US" sz="2800" dirty="0" smtClean="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  <a:sym typeface="Wingdings" charset="2"/>
              </a:endParaRPr>
            </a:p>
            <a:p>
              <a:pPr marL="742950" indent="-742950">
                <a:buFont typeface="Wingdings" charset="2"/>
                <a:buChar char="§"/>
              </a:pPr>
              <a:endParaRPr lang="en-US" sz="2800" dirty="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  <a:sym typeface="Wingdings" charset="2"/>
              </a:endParaRPr>
            </a:p>
            <a:p>
              <a:pPr marL="742950" indent="-742950">
                <a:buFont typeface="Wingdings" charset="2"/>
                <a:buChar char="§"/>
              </a:pPr>
              <a:endParaRPr lang="en-US" sz="2800" dirty="0" smtClean="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  <a:sym typeface="Wingdings" charset="2"/>
              </a:endParaRPr>
            </a:p>
            <a:p>
              <a:pPr marL="742950" indent="-742950">
                <a:buFont typeface="Wingdings" charset="2"/>
                <a:buChar char="§"/>
              </a:pPr>
              <a:endParaRPr lang="en-US" sz="2800" dirty="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  <a:sym typeface="Wingdings" charset="2"/>
              </a:endParaRPr>
            </a:p>
            <a:p>
              <a:pPr marL="742950" indent="-742950">
                <a:buFont typeface="Wingdings" charset="2"/>
                <a:buChar char="§"/>
              </a:pPr>
              <a:endParaRPr lang="en-US" sz="2800" dirty="0" smtClean="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  <a:sym typeface="Wingdings" charset="2"/>
              </a:endParaRPr>
            </a:p>
            <a:p>
              <a:pPr marL="742950" indent="-742950">
                <a:buFont typeface="Wingdings" charset="2"/>
                <a:buChar char="§"/>
              </a:pPr>
              <a:endParaRPr lang="en-US" sz="2800" dirty="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  <a:sym typeface="Wingdings" charset="2"/>
              </a:endParaRPr>
            </a:p>
            <a:p>
              <a:pPr marL="742950" indent="-742950">
                <a:buFont typeface="Wingdings" charset="2"/>
                <a:buChar char="§"/>
              </a:pPr>
              <a:endParaRPr lang="en-US" sz="2800" dirty="0" smtClean="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  <a:sym typeface="Wingdings" charset="2"/>
              </a:endParaRPr>
            </a:p>
            <a:p>
              <a:pPr marL="742950" indent="-742950">
                <a:buFont typeface="Wingdings" charset="2"/>
                <a:buChar char="§"/>
              </a:pPr>
              <a:endParaRPr lang="en-US" sz="2800" dirty="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  <a:sym typeface="Wingdings" charset="2"/>
              </a:endParaRPr>
            </a:p>
            <a:p>
              <a:pPr marL="742950" indent="-742950">
                <a:buFont typeface="Wingdings" charset="2"/>
                <a:buChar char="§"/>
              </a:pPr>
              <a:endParaRPr lang="en-US" sz="2800" dirty="0" smtClean="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  <a:sym typeface="Wingdings" charset="2"/>
              </a:endParaRPr>
            </a:p>
            <a:p>
              <a:pPr marL="742950" indent="-742950">
                <a:buFont typeface="Wingdings" charset="2"/>
                <a:buChar char="§"/>
              </a:pPr>
              <a:endParaRPr lang="en-US" sz="2800" dirty="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  <a:sym typeface="Wingdings" charset="2"/>
              </a:endParaRPr>
            </a:p>
            <a:p>
              <a:pPr marL="742950" indent="-742950">
                <a:buFont typeface="Wingdings" charset="2"/>
                <a:buChar char="§"/>
              </a:pPr>
              <a:endParaRPr lang="en-US" sz="2800" dirty="0" smtClean="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  <a:sym typeface="Wingdings" charset="2"/>
              </a:endParaRPr>
            </a:p>
            <a:p>
              <a:pPr marL="742950" indent="-742950">
                <a:buFont typeface="Wingdings" charset="2"/>
                <a:buChar char="§"/>
              </a:pPr>
              <a:endParaRPr lang="en-US" sz="2800" dirty="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  <a:sym typeface="Wingdings" charset="2"/>
              </a:endParaRPr>
            </a:p>
            <a:p>
              <a:pPr marL="742950" indent="-742950">
                <a:buFont typeface="Wingdings" charset="2"/>
                <a:buChar char="§"/>
              </a:pPr>
              <a:endParaRPr lang="en-US" sz="2800" dirty="0" smtClean="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  <a:sym typeface="Wingdings" charset="2"/>
              </a:endParaRPr>
            </a:p>
            <a:p>
              <a:pPr marL="742950" indent="-742950">
                <a:buFont typeface="Wingdings" charset="2"/>
                <a:buChar char="§"/>
              </a:pPr>
              <a:r>
                <a:rPr lang="en-US" sz="2800" dirty="0" smtClean="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  <a:sym typeface="Wingdings" charset="2"/>
                </a:rPr>
                <a:t>Very minor variation between categories</a:t>
              </a:r>
              <a:endParaRPr lang="en-US" sz="2800" dirty="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  <a:sym typeface="Wingdings" charset="2"/>
              </a:endParaRPr>
            </a:p>
            <a:p>
              <a:pPr marL="742950" indent="-742950">
                <a:buFont typeface="Wingdings" charset="2"/>
                <a:buChar char="§"/>
              </a:pPr>
              <a:r>
                <a:rPr lang="en-US" sz="2800" dirty="0" smtClean="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  <a:sym typeface="Wingdings" charset="2"/>
                </a:rPr>
                <a:t>Preliminary experiments reveal no distinction between attribution rates when author pools are random vs. categorically similar</a:t>
              </a:r>
              <a:endParaRPr lang="en-US" sz="2800" dirty="0" smtClean="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  <a:sym typeface="Wingdings" charset="2"/>
              </a:endParaRPr>
            </a:p>
            <a:p>
              <a:pPr marL="742950" indent="-742950">
                <a:buFont typeface="Wingdings" charset="2"/>
                <a:buChar char="§"/>
              </a:pPr>
              <a:endParaRPr lang="en-US" sz="2800" dirty="0" smtClean="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  <a:sym typeface="Wingdings" charset="2"/>
              </a:endParaRPr>
            </a:p>
            <a:p>
              <a:pPr marL="742950" indent="-742950">
                <a:buFont typeface="Wingdings" charset="2"/>
                <a:buChar char="§"/>
              </a:pPr>
              <a:endParaRPr lang="en-US" sz="2800" dirty="0" smtClean="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  <a:sym typeface="Wingdings" charset="2"/>
              </a:endParaRPr>
            </a:p>
            <a:p>
              <a:endParaRPr lang="en-US" sz="2800" dirty="0" smtClean="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  <a:sym typeface="Wingdings" charset="2"/>
              </a:endParaRPr>
            </a:p>
            <a:p>
              <a:pPr marL="742950" indent="-742950">
                <a:buFont typeface="Wingdings" charset="2"/>
                <a:buChar char="§"/>
              </a:pPr>
              <a:endParaRPr lang="en-US" sz="3200" dirty="0" smtClean="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  <a:sym typeface="Wingdings" charset="2"/>
              </a:endParaRPr>
            </a:p>
            <a:p>
              <a:pPr marL="742950" indent="-742950">
                <a:buFont typeface="Wingdings" charset="2"/>
                <a:buChar char="§"/>
              </a:pPr>
              <a:endParaRPr lang="en-US" sz="3600" dirty="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  <a:sym typeface="Wingdings" charset="2"/>
              </a:endParaRPr>
            </a:p>
            <a:p>
              <a:pPr marL="742950" indent="-742950">
                <a:buFont typeface="Wingdings" charset="2"/>
                <a:buChar char="§"/>
              </a:pPr>
              <a:endParaRPr lang="en-US" sz="3600" dirty="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  <a:sym typeface="Wingdings" charset="2"/>
              </a:endParaRPr>
            </a:p>
            <a:p>
              <a:pPr marL="742950" indent="-742950">
                <a:buFont typeface="Wingdings" charset="2"/>
                <a:buChar char="§"/>
              </a:pPr>
              <a:endParaRPr lang="en-US" sz="3600" dirty="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  <a:sym typeface="Wingdings" charset="2"/>
              </a:endParaRPr>
            </a:p>
            <a:p>
              <a:pPr marL="742950" indent="-742950">
                <a:buFont typeface="Wingdings" charset="2"/>
                <a:buChar char="§"/>
              </a:pPr>
              <a:endParaRPr lang="en-US" sz="3600" dirty="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  <a:sym typeface="Wingdings" charset="2"/>
              </a:endParaRPr>
            </a:p>
            <a:p>
              <a:pPr marL="742950" indent="-742950">
                <a:buFont typeface="Wingdings" charset="2"/>
                <a:buChar char="§"/>
              </a:pPr>
              <a:endParaRPr lang="en-US" sz="3600" dirty="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  <a:sym typeface="Wingdings" charset="2"/>
              </a:endParaRPr>
            </a:p>
            <a:p>
              <a:pPr marL="742950" indent="-742950">
                <a:buFont typeface="Wingdings" charset="2"/>
                <a:buChar char="§"/>
              </a:pPr>
              <a:endParaRPr lang="en-US" sz="3600" dirty="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  <a:sym typeface="Wingdings" charset="2"/>
              </a:endParaRPr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990600" y="3962400"/>
              <a:ext cx="9601201" cy="394679"/>
            </a:xfrm>
            <a:prstGeom prst="rect">
              <a:avLst/>
            </a:prstGeom>
            <a:solidFill>
              <a:srgbClr val="4F81BD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4000" dirty="0" smtClean="0">
                  <a:solidFill>
                    <a:srgbClr val="FFFFFF"/>
                  </a:solidFill>
                  <a:latin typeface="Calibri" charset="0"/>
                  <a:ea typeface="ＭＳ Ｐゴシック" charset="-128"/>
                  <a:cs typeface="ＭＳ Ｐゴシック" charset="-128"/>
                </a:rPr>
                <a:t>Varying Across Categories</a:t>
              </a:r>
              <a:endParaRPr lang="en-US" sz="440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5161" name="Group 22"/>
          <p:cNvGrpSpPr>
            <a:grpSpLocks/>
          </p:cNvGrpSpPr>
          <p:nvPr/>
        </p:nvGrpSpPr>
        <p:grpSpPr bwMode="auto">
          <a:xfrm>
            <a:off x="12292294" y="4836286"/>
            <a:ext cx="12017381" cy="7361816"/>
            <a:chOff x="753227" y="19239173"/>
            <a:chExt cx="10676627" cy="3897875"/>
          </a:xfrm>
        </p:grpSpPr>
        <p:sp>
          <p:nvSpPr>
            <p:cNvPr id="16" name="Rectangle 15"/>
            <p:cNvSpPr/>
            <p:nvPr/>
          </p:nvSpPr>
          <p:spPr bwMode="auto">
            <a:xfrm>
              <a:off x="753227" y="19239173"/>
              <a:ext cx="10676627" cy="38978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064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742950" indent="-742950">
                <a:buFont typeface="Wingdings" pitchFamily="2" charset="2"/>
                <a:buChar char="§"/>
                <a:defRPr/>
              </a:pPr>
              <a:endParaRPr lang="en-US" sz="28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88083" y="22011888"/>
              <a:ext cx="10383844" cy="7333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96888" indent="-457200">
                <a:buFont typeface="Arial"/>
                <a:buChar char="•"/>
                <a:defRPr/>
              </a:pPr>
              <a:endParaRPr lang="en-US" sz="2800" dirty="0" smtClean="0">
                <a:latin typeface="Calibri"/>
                <a:ea typeface="ＭＳ Ｐゴシック" charset="0"/>
                <a:cs typeface="Calibri"/>
                <a:sym typeface="Franklin Gothic Medium" charset="0"/>
              </a:endParaRPr>
            </a:p>
            <a:p>
              <a:pPr marL="496888" indent="-457200">
                <a:buFont typeface="Arial"/>
                <a:buChar char="•"/>
                <a:defRPr/>
              </a:pPr>
              <a:r>
                <a:rPr lang="en-US" sz="2800" dirty="0" smtClean="0">
                  <a:latin typeface="Calibri"/>
                  <a:ea typeface="ＭＳ Ｐゴシック" charset="0"/>
                  <a:cs typeface="Calibri"/>
                  <a:sym typeface="Franklin Gothic Medium" charset="0"/>
                </a:rPr>
                <a:t>Linear SVM using Character 2-grams is best overall pairing: 79.77%</a:t>
              </a:r>
            </a:p>
            <a:p>
              <a:pPr marL="496888" indent="-457200">
                <a:buFont typeface="Arial"/>
                <a:buChar char="•"/>
                <a:defRPr/>
              </a:pPr>
              <a:r>
                <a:rPr lang="en-US" sz="2800" dirty="0" smtClean="0">
                  <a:latin typeface="Calibri"/>
                  <a:ea typeface="ＭＳ Ｐゴシック" charset="0"/>
                  <a:cs typeface="Calibri"/>
                  <a:sym typeface="Franklin Gothic Medium" charset="0"/>
                </a:rPr>
                <a:t>4 of the top 5 feature-method pairings involve Linear SVM</a:t>
              </a:r>
              <a:endParaRPr lang="en-US" sz="2800" dirty="0">
                <a:latin typeface="Calibri"/>
                <a:ea typeface="ＭＳ Ｐゴシック" charset="0"/>
                <a:cs typeface="Calibri"/>
                <a:sym typeface="Franklin Gothic Medium" charset="0"/>
              </a:endParaRPr>
            </a:p>
          </p:txBody>
        </p:sp>
      </p:grpSp>
      <p:sp>
        <p:nvSpPr>
          <p:cNvPr id="264" name="Rectangle 263"/>
          <p:cNvSpPr/>
          <p:nvPr/>
        </p:nvSpPr>
        <p:spPr bwMode="auto">
          <a:xfrm>
            <a:off x="12292295" y="3919581"/>
            <a:ext cx="12014074" cy="904456"/>
          </a:xfrm>
          <a:prstGeom prst="rect">
            <a:avLst/>
          </a:prstGeom>
          <a:solidFill>
            <a:srgbClr val="4F81BD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4000" dirty="0" smtClean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Overall Results</a:t>
            </a:r>
            <a:endParaRPr lang="en-US" sz="4400" dirty="0">
              <a:solidFill>
                <a:srgbClr val="FFFFFF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168" name="Rectangle 191"/>
          <p:cNvSpPr>
            <a:spLocks noChangeArrowheads="1"/>
          </p:cNvSpPr>
          <p:nvPr/>
        </p:nvSpPr>
        <p:spPr bwMode="auto">
          <a:xfrm>
            <a:off x="20852185" y="8841896"/>
            <a:ext cx="3424342" cy="5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endParaRPr lang="en-US" sz="3200" dirty="0">
              <a:latin typeface="Calibri" charset="0"/>
            </a:endParaRPr>
          </a:p>
        </p:txBody>
      </p:sp>
      <p:grpSp>
        <p:nvGrpSpPr>
          <p:cNvPr id="108" name="Group 6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685800" y="9829800"/>
            <a:ext cx="11201400" cy="7848600"/>
            <a:chOff x="990600" y="3962400"/>
            <a:chExt cx="9601200" cy="6092751"/>
          </a:xfrm>
        </p:grpSpPr>
        <p:sp>
          <p:nvSpPr>
            <p:cNvPr id="112" name="Rectangle 111"/>
            <p:cNvSpPr/>
            <p:nvPr/>
          </p:nvSpPr>
          <p:spPr>
            <a:xfrm>
              <a:off x="990600" y="4647984"/>
              <a:ext cx="9601200" cy="54071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742950" indent="-742950">
                <a:buFont typeface="Wingdings" charset="2"/>
                <a:buChar char="§"/>
                <a:defRPr/>
              </a:pPr>
              <a:r>
                <a:rPr lang="en-US" sz="3200" dirty="0" smtClean="0">
                  <a:solidFill>
                    <a:schemeClr val="tx1"/>
                  </a:solidFill>
                  <a:latin typeface="Calibri" charset="0"/>
                </a:rPr>
                <a:t>Using statistical </a:t>
              </a:r>
              <a:r>
                <a:rPr lang="en-US" sz="3200" dirty="0">
                  <a:solidFill>
                    <a:schemeClr val="tx1"/>
                  </a:solidFill>
                  <a:latin typeface="Calibri" charset="0"/>
                </a:rPr>
                <a:t>analysis and machine learning to </a:t>
              </a:r>
              <a:r>
                <a:rPr lang="en-US" sz="3200" dirty="0" smtClean="0">
                  <a:solidFill>
                    <a:schemeClr val="tx1"/>
                  </a:solidFill>
                  <a:latin typeface="Calibri" charset="0"/>
                </a:rPr>
                <a:t>classify texts </a:t>
              </a:r>
              <a:r>
                <a:rPr lang="en-US" sz="3200" dirty="0">
                  <a:solidFill>
                    <a:schemeClr val="tx1"/>
                  </a:solidFill>
                  <a:latin typeface="Calibri" charset="0"/>
                </a:rPr>
                <a:t>according to various </a:t>
              </a:r>
              <a:r>
                <a:rPr lang="en-US" sz="3200" dirty="0" smtClean="0">
                  <a:solidFill>
                    <a:schemeClr val="tx1"/>
                  </a:solidFill>
                  <a:latin typeface="Calibri" charset="0"/>
                </a:rPr>
                <a:t>properties</a:t>
              </a:r>
            </a:p>
            <a:p>
              <a:pPr marL="742950" indent="-742950">
                <a:buFont typeface="Wingdings" charset="2"/>
                <a:buChar char="§"/>
                <a:defRPr/>
              </a:pPr>
              <a:r>
                <a:rPr lang="en-US" sz="2800" dirty="0" smtClean="0">
                  <a:solidFill>
                    <a:schemeClr val="tx1"/>
                  </a:solidFill>
                  <a:latin typeface="Calibri" charset="0"/>
                </a:rPr>
                <a:t>Mainly used for authorship attribution i.e. “Which of these potential people authored this anonymous text?”</a:t>
              </a:r>
              <a:endParaRPr lang="en-US" sz="2800" dirty="0">
                <a:solidFill>
                  <a:schemeClr val="tx1"/>
                </a:solidFill>
                <a:latin typeface="Calibri" charset="0"/>
              </a:endParaRPr>
            </a:p>
            <a:p>
              <a:pPr marL="742950" indent="-742950">
                <a:buFont typeface="Wingdings" charset="2"/>
                <a:buChar char="§"/>
                <a:defRPr/>
              </a:pPr>
              <a:r>
                <a:rPr lang="en-US" sz="3200" dirty="0" smtClean="0">
                  <a:solidFill>
                    <a:schemeClr val="tx1"/>
                  </a:solidFill>
                  <a:latin typeface="Calibri" charset="0"/>
                </a:rPr>
                <a:t>Works through the extraction of linguistic features</a:t>
              </a:r>
              <a:endParaRPr lang="en-US" sz="3200" dirty="0">
                <a:solidFill>
                  <a:schemeClr val="tx1"/>
                </a:solidFill>
                <a:latin typeface="Calibri" charset="0"/>
              </a:endParaRPr>
            </a:p>
            <a:p>
              <a:pPr marL="1200150" lvl="1" indent="-742950">
                <a:buFont typeface="Wingdings" charset="2"/>
                <a:buChar char="§"/>
                <a:defRPr/>
              </a:pPr>
              <a:r>
                <a:rPr lang="en-US" sz="2800" dirty="0">
                  <a:solidFill>
                    <a:schemeClr val="tx1"/>
                  </a:solidFill>
                  <a:latin typeface="Calibri" charset="0"/>
                </a:rPr>
                <a:t>Lexical</a:t>
              </a:r>
              <a:r>
                <a:rPr lang="en-US" sz="2800" dirty="0" smtClean="0">
                  <a:solidFill>
                    <a:schemeClr val="tx1"/>
                  </a:solidFill>
                  <a:latin typeface="Calibri" charset="0"/>
                </a:rPr>
                <a:t>: relating </a:t>
              </a:r>
              <a:r>
                <a:rPr lang="en-US" sz="2800" dirty="0">
                  <a:solidFill>
                    <a:schemeClr val="tx1"/>
                  </a:solidFill>
                  <a:latin typeface="Calibri" charset="0"/>
                </a:rPr>
                <a:t>to the actual words present in a given piece of text</a:t>
              </a:r>
              <a:endParaRPr lang="en-US" sz="2800" dirty="0">
                <a:solidFill>
                  <a:schemeClr val="tx1"/>
                </a:solidFill>
                <a:latin typeface="Calibri" charset="0"/>
              </a:endParaRPr>
            </a:p>
            <a:p>
              <a:pPr marL="1200150" lvl="1" indent="-742950">
                <a:buFont typeface="Wingdings" charset="2"/>
                <a:buChar char="§"/>
                <a:defRPr/>
              </a:pPr>
              <a:r>
                <a:rPr lang="en-US" sz="2800" dirty="0">
                  <a:solidFill>
                    <a:schemeClr val="tx1"/>
                  </a:solidFill>
                  <a:latin typeface="Calibri" charset="0"/>
                </a:rPr>
                <a:t>Syntactic:  </a:t>
              </a:r>
              <a:r>
                <a:rPr lang="en-US" sz="2800" dirty="0" smtClean="0">
                  <a:solidFill>
                    <a:schemeClr val="tx1"/>
                  </a:solidFill>
                  <a:latin typeface="Calibri" charset="0"/>
                </a:rPr>
                <a:t>relating </a:t>
              </a:r>
              <a:r>
                <a:rPr lang="en-US" sz="2800" dirty="0">
                  <a:solidFill>
                    <a:schemeClr val="tx1"/>
                  </a:solidFill>
                  <a:latin typeface="Calibri" charset="0"/>
                </a:rPr>
                <a:t>to the grammatical structure of a given text</a:t>
              </a:r>
              <a:endParaRPr lang="en-US" sz="2800" dirty="0" smtClean="0">
                <a:solidFill>
                  <a:schemeClr val="tx1"/>
                </a:solidFill>
                <a:latin typeface="Calibri" charset="0"/>
              </a:endParaRPr>
            </a:p>
            <a:p>
              <a:pPr marL="1200150" lvl="1" indent="-742950">
                <a:buFont typeface="Wingdings" charset="2"/>
                <a:buChar char="§"/>
                <a:defRPr/>
              </a:pPr>
              <a:r>
                <a:rPr lang="en-US" sz="2800" dirty="0" smtClean="0">
                  <a:solidFill>
                    <a:schemeClr val="tx1"/>
                  </a:solidFill>
                  <a:latin typeface="Calibri" charset="0"/>
                </a:rPr>
                <a:t>Application-specific : relating to text-specific meta-data often present as a result of medium specific structure</a:t>
              </a:r>
              <a:endParaRPr lang="en-US" sz="2800" dirty="0" smtClean="0">
                <a:solidFill>
                  <a:schemeClr val="tx1"/>
                </a:solidFill>
                <a:latin typeface="Calibri" charset="0"/>
              </a:endParaRPr>
            </a:p>
            <a:p>
              <a:pPr marL="742950" indent="-742950">
                <a:buFont typeface="Wingdings" charset="2"/>
                <a:buChar char="§"/>
                <a:defRPr/>
              </a:pPr>
              <a:r>
                <a:rPr lang="en-US" sz="2800" dirty="0" smtClean="0">
                  <a:solidFill>
                    <a:schemeClr val="tx1"/>
                  </a:solidFill>
                  <a:latin typeface="Calibri" charset="0"/>
                </a:rPr>
                <a:t>Machine learning algorithms use these features to build author profiles that can be used to extrapolate to unseen texts</a:t>
              </a:r>
            </a:p>
            <a:p>
              <a:pPr marL="1200150" lvl="1" indent="-742950">
                <a:buFont typeface="Wingdings" charset="2"/>
                <a:buChar char="§"/>
                <a:defRPr/>
              </a:pPr>
              <a:r>
                <a:rPr lang="en-US" sz="2800" dirty="0" smtClean="0">
                  <a:solidFill>
                    <a:schemeClr val="tx1"/>
                  </a:solidFill>
                  <a:latin typeface="Calibri" charset="0"/>
                </a:rPr>
                <a:t>Instance based methods</a:t>
              </a:r>
            </a:p>
            <a:p>
              <a:pPr marL="1200150" lvl="1" indent="-742950">
                <a:buFont typeface="Wingdings" charset="2"/>
                <a:buChar char="§"/>
                <a:defRPr/>
              </a:pPr>
              <a:r>
                <a:rPr lang="en-US" sz="2800" dirty="0" smtClean="0">
                  <a:solidFill>
                    <a:schemeClr val="tx1"/>
                  </a:solidFill>
                  <a:latin typeface="Calibri" charset="0"/>
                </a:rPr>
                <a:t>Profile based methods</a:t>
              </a:r>
              <a:endParaRPr lang="en-US" sz="2800" dirty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90600" y="3962400"/>
              <a:ext cx="9601200" cy="685584"/>
            </a:xfrm>
            <a:prstGeom prst="rect">
              <a:avLst/>
            </a:prstGeom>
            <a:solidFill>
              <a:srgbClr val="4F81BD"/>
            </a:solidFill>
            <a:ln>
              <a:solidFill>
                <a:srgbClr val="9BBB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4000" dirty="0" smtClean="0">
                  <a:solidFill>
                    <a:srgbClr val="FFFFFF"/>
                  </a:solidFill>
                  <a:latin typeface="Calibri" charset="0"/>
                  <a:ea typeface="ＭＳ Ｐゴシック" charset="-128"/>
                  <a:cs typeface="ＭＳ Ｐゴシック" charset="-128"/>
                </a:rPr>
                <a:t>What is </a:t>
              </a:r>
              <a:r>
                <a:rPr lang="en-US" sz="4000" dirty="0" err="1" smtClean="0">
                  <a:solidFill>
                    <a:srgbClr val="FFFFFF"/>
                  </a:solidFill>
                  <a:latin typeface="Calibri" charset="0"/>
                  <a:ea typeface="ＭＳ Ｐゴシック" charset="-128"/>
                  <a:cs typeface="ＭＳ Ｐゴシック" charset="-128"/>
                </a:rPr>
                <a:t>Stylometry</a:t>
              </a:r>
              <a:r>
                <a:rPr lang="en-US" sz="4000" dirty="0" smtClean="0">
                  <a:solidFill>
                    <a:srgbClr val="FFFFFF"/>
                  </a:solidFill>
                  <a:latin typeface="Calibri" charset="0"/>
                  <a:ea typeface="ＭＳ Ｐゴシック" charset="-128"/>
                  <a:cs typeface="ＭＳ Ｐゴシック" charset="-128"/>
                </a:rPr>
                <a:t>?  How does it work?</a:t>
              </a:r>
              <a:endParaRPr lang="en-US" sz="440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114" name="Group 24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12268200" y="12501680"/>
            <a:ext cx="12039600" cy="14320720"/>
            <a:chOff x="990600" y="3962400"/>
            <a:chExt cx="9601201" cy="4185638"/>
          </a:xfrm>
        </p:grpSpPr>
        <p:sp>
          <p:nvSpPr>
            <p:cNvPr id="115" name="Rectangle 114"/>
            <p:cNvSpPr/>
            <p:nvPr/>
          </p:nvSpPr>
          <p:spPr>
            <a:xfrm>
              <a:off x="990600" y="4339502"/>
              <a:ext cx="9601201" cy="380853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79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sz="2600" dirty="0" smtClean="0">
                <a:solidFill>
                  <a:schemeClr val="tx1"/>
                </a:solidFill>
                <a:latin typeface="Calibri" charset="0"/>
                <a:sym typeface="Wingdings" charset="2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990600" y="3962400"/>
              <a:ext cx="9601201" cy="377102"/>
            </a:xfrm>
            <a:prstGeom prst="rect">
              <a:avLst/>
            </a:prstGeom>
            <a:solidFill>
              <a:srgbClr val="4F81BD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4000" dirty="0" smtClean="0">
                  <a:solidFill>
                    <a:srgbClr val="FFFFFF"/>
                  </a:solidFill>
                  <a:latin typeface="Calibri" charset="0"/>
                  <a:ea typeface="ＭＳ Ｐゴシック" charset="-128"/>
                  <a:cs typeface="ＭＳ Ｐゴシック" charset="-128"/>
                </a:rPr>
                <a:t>Varying Number of Authors</a:t>
              </a:r>
              <a:endParaRPr lang="en-US" sz="440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120" name="Group 24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24745040" y="21001920"/>
            <a:ext cx="11150600" cy="5843913"/>
            <a:chOff x="990600" y="3962400"/>
            <a:chExt cx="9601201" cy="4863697"/>
          </a:xfrm>
        </p:grpSpPr>
        <p:sp>
          <p:nvSpPr>
            <p:cNvPr id="121" name="Rectangle 120"/>
            <p:cNvSpPr/>
            <p:nvPr/>
          </p:nvSpPr>
          <p:spPr>
            <a:xfrm>
              <a:off x="990600" y="4649274"/>
              <a:ext cx="9601201" cy="41768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>
                <a:defRPr/>
              </a:pPr>
              <a:endParaRPr lang="en-US" sz="2800" dirty="0" smtClean="0">
                <a:solidFill>
                  <a:schemeClr val="tx1"/>
                </a:solidFill>
                <a:latin typeface="Calibri" charset="0"/>
                <a:sym typeface="Wingdings" charset="2"/>
              </a:endParaRPr>
            </a:p>
            <a:p>
              <a:pPr marL="742950" indent="-742950">
                <a:buFont typeface="Wingdings" charset="2"/>
                <a:buChar char="§"/>
                <a:defRPr/>
              </a:pPr>
              <a:r>
                <a:rPr lang="en-US" sz="2800" dirty="0" smtClean="0">
                  <a:solidFill>
                    <a:schemeClr val="tx1"/>
                  </a:solidFill>
                  <a:latin typeface="Calibri" charset="0"/>
                  <a:sym typeface="Wingdings" charset="2"/>
                </a:rPr>
                <a:t>Move from testing features independently to seeing how the use of multiple feature sets in combination increases accuracy</a:t>
              </a:r>
              <a:endParaRPr lang="en-US" sz="2800" dirty="0" smtClean="0">
                <a:solidFill>
                  <a:schemeClr val="tx1"/>
                </a:solidFill>
                <a:latin typeface="Calibri" charset="0"/>
                <a:sym typeface="Wingdings" charset="2"/>
              </a:endParaRPr>
            </a:p>
            <a:p>
              <a:pPr marL="742950" indent="-742950">
                <a:buFont typeface="Wingdings" charset="2"/>
                <a:buChar char="§"/>
                <a:defRPr/>
              </a:pPr>
              <a:endParaRPr lang="en-US" sz="2800" dirty="0" smtClean="0">
                <a:solidFill>
                  <a:schemeClr val="tx1"/>
                </a:solidFill>
                <a:latin typeface="Calibri" charset="0"/>
                <a:sym typeface="Wingdings" charset="2"/>
              </a:endParaRPr>
            </a:p>
            <a:p>
              <a:pPr marL="742950" indent="-742950">
                <a:buFont typeface="Wingdings" charset="2"/>
                <a:buChar char="§"/>
                <a:defRPr/>
              </a:pPr>
              <a:r>
                <a:rPr lang="en-US" sz="2800" dirty="0" smtClean="0">
                  <a:solidFill>
                    <a:schemeClr val="tx1"/>
                  </a:solidFill>
                  <a:latin typeface="Calibri" charset="0"/>
                  <a:sym typeface="Wingdings" charset="2"/>
                </a:rPr>
                <a:t>Explore how resistant different feature-analysis method combinations are to unevenly distributed training set sizes</a:t>
              </a:r>
            </a:p>
            <a:p>
              <a:pPr marL="742950" indent="-742950">
                <a:buFont typeface="Wingdings" charset="2"/>
                <a:buChar char="§"/>
                <a:defRPr/>
              </a:pPr>
              <a:endParaRPr lang="en-US" sz="2800" dirty="0" smtClean="0">
                <a:solidFill>
                  <a:schemeClr val="tx1"/>
                </a:solidFill>
                <a:latin typeface="Calibri" charset="0"/>
                <a:sym typeface="Wingdings" charset="2"/>
              </a:endParaRPr>
            </a:p>
            <a:p>
              <a:pPr marL="742950" indent="-742950">
                <a:buFont typeface="Wingdings" charset="2"/>
                <a:buChar char="§"/>
                <a:defRPr/>
              </a:pPr>
              <a:r>
                <a:rPr lang="en-US" sz="2800" dirty="0" smtClean="0">
                  <a:solidFill>
                    <a:schemeClr val="tx1"/>
                  </a:solidFill>
                  <a:latin typeface="Calibri" charset="0"/>
                  <a:sym typeface="Wingdings" charset="2"/>
                </a:rPr>
                <a:t>Stress test with hundreds/thousands of potential authors</a:t>
              </a:r>
            </a:p>
            <a:p>
              <a:pPr marL="742950" indent="-742950">
                <a:buFont typeface="Wingdings" charset="2"/>
                <a:buChar char="§"/>
                <a:defRPr/>
              </a:pPr>
              <a:endParaRPr lang="en-US" sz="2800" dirty="0" smtClean="0">
                <a:solidFill>
                  <a:schemeClr val="tx1"/>
                </a:solidFill>
                <a:latin typeface="Calibri" charset="0"/>
                <a:sym typeface="Wingdings" charset="2"/>
              </a:endParaRPr>
            </a:p>
            <a:p>
              <a:pPr marL="742950" indent="-742950">
                <a:buFont typeface="Wingdings" charset="2"/>
                <a:buChar char="§"/>
                <a:defRPr/>
              </a:pPr>
              <a:r>
                <a:rPr lang="en-US" sz="2800" dirty="0" smtClean="0">
                  <a:solidFill>
                    <a:schemeClr val="tx1"/>
                  </a:solidFill>
                  <a:latin typeface="Calibri" charset="0"/>
                  <a:sym typeface="Wingdings" charset="2"/>
                </a:rPr>
                <a:t>Determine if these same findings hold up across other social media sites</a:t>
              </a:r>
              <a:endParaRPr lang="en-US" sz="2800" dirty="0" smtClean="0">
                <a:solidFill>
                  <a:schemeClr val="tx1"/>
                </a:solidFill>
                <a:latin typeface="Calibri" charset="0"/>
                <a:sym typeface="Wingdings" charset="2"/>
              </a:endParaRPr>
            </a:p>
            <a:p>
              <a:pPr marL="742950" indent="-742950">
                <a:buFont typeface="Wingdings" charset="2"/>
                <a:buChar char="§"/>
                <a:defRPr/>
              </a:pPr>
              <a:endParaRPr lang="en-US" sz="2600" dirty="0" smtClean="0">
                <a:solidFill>
                  <a:schemeClr val="tx1"/>
                </a:solidFill>
                <a:latin typeface="Calibri" charset="0"/>
                <a:sym typeface="Wingdings" charset="2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990600" y="3962400"/>
              <a:ext cx="9601201" cy="686874"/>
            </a:xfrm>
            <a:prstGeom prst="rect">
              <a:avLst/>
            </a:prstGeom>
            <a:solidFill>
              <a:srgbClr val="4F81BD"/>
            </a:solidFill>
            <a:ln>
              <a:solidFill>
                <a:srgbClr val="F79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4000" dirty="0" smtClean="0">
                  <a:solidFill>
                    <a:srgbClr val="FFFFFF"/>
                  </a:solidFill>
                  <a:latin typeface="Calibri" charset="0"/>
                  <a:ea typeface="ＭＳ Ｐゴシック" charset="-128"/>
                  <a:cs typeface="ＭＳ Ｐゴシック" charset="-128"/>
                </a:rPr>
                <a:t>Further Research</a:t>
              </a:r>
              <a:endParaRPr lang="en-US" sz="440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</p:grpSp>
      <p:pic>
        <p:nvPicPr>
          <p:cNvPr id="125" name="Picture 12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41780" y="1183640"/>
            <a:ext cx="3335020" cy="1254760"/>
          </a:xfrm>
          <a:prstGeom prst="rect">
            <a:avLst/>
          </a:prstGeom>
        </p:spPr>
      </p:pic>
      <p:graphicFrame>
        <p:nvGraphicFramePr>
          <p:cNvPr id="96" name="Chart 9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449077"/>
              </p:ext>
            </p:extLst>
          </p:nvPr>
        </p:nvGraphicFramePr>
        <p:xfrm>
          <a:off x="12292295" y="4836285"/>
          <a:ext cx="12067305" cy="54644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pic>
        <p:nvPicPr>
          <p:cNvPr id="10" name="Picture 9" descr="Screen Shot 2014-05-07 at 2.48.46 AM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5350" y="24493090"/>
            <a:ext cx="10625300" cy="2200955"/>
          </a:xfrm>
          <a:prstGeom prst="rect">
            <a:avLst/>
          </a:prstGeom>
        </p:spPr>
      </p:pic>
      <p:graphicFrame>
        <p:nvGraphicFramePr>
          <p:cNvPr id="104" name="Chart 10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8121788"/>
              </p:ext>
            </p:extLst>
          </p:nvPr>
        </p:nvGraphicFramePr>
        <p:xfrm>
          <a:off x="12368190" y="13867790"/>
          <a:ext cx="3946540" cy="6223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107" name="Chart 10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2229661"/>
              </p:ext>
            </p:extLst>
          </p:nvPr>
        </p:nvGraphicFramePr>
        <p:xfrm>
          <a:off x="16238835" y="13943685"/>
          <a:ext cx="3946540" cy="6147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aphicFrame>
        <p:nvGraphicFramePr>
          <p:cNvPr id="110" name="Chart 10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2587361"/>
              </p:ext>
            </p:extLst>
          </p:nvPr>
        </p:nvGraphicFramePr>
        <p:xfrm>
          <a:off x="20185375" y="13867790"/>
          <a:ext cx="3946541" cy="6223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pic>
        <p:nvPicPr>
          <p:cNvPr id="12" name="Picture 11" descr="images.jp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6785" y="662060"/>
            <a:ext cx="2229901" cy="2481157"/>
          </a:xfrm>
          <a:prstGeom prst="rect">
            <a:avLst/>
          </a:prstGeom>
        </p:spPr>
      </p:pic>
      <p:graphicFrame>
        <p:nvGraphicFramePr>
          <p:cNvPr id="124" name="Chart 1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5205083"/>
              </p:ext>
            </p:extLst>
          </p:nvPr>
        </p:nvGraphicFramePr>
        <p:xfrm>
          <a:off x="24663180" y="4988073"/>
          <a:ext cx="5843915" cy="62233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graphicFrame>
        <p:nvGraphicFramePr>
          <p:cNvPr id="127" name="Chart 1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2589710"/>
              </p:ext>
            </p:extLst>
          </p:nvPr>
        </p:nvGraphicFramePr>
        <p:xfrm>
          <a:off x="30127620" y="4988074"/>
          <a:ext cx="5875025" cy="62233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pic>
        <p:nvPicPr>
          <p:cNvPr id="129" name="Picture 128" descr="experimentStructure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55" y="19408125"/>
            <a:ext cx="10938607" cy="5540334"/>
          </a:xfrm>
          <a:prstGeom prst="rect">
            <a:avLst/>
          </a:prstGeom>
        </p:spPr>
      </p:pic>
      <p:graphicFrame>
        <p:nvGraphicFramePr>
          <p:cNvPr id="131" name="Chart 1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3922516"/>
              </p:ext>
            </p:extLst>
          </p:nvPr>
        </p:nvGraphicFramePr>
        <p:xfrm>
          <a:off x="12444085" y="20091180"/>
          <a:ext cx="11687830" cy="44778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graphicFrame>
        <p:nvGraphicFramePr>
          <p:cNvPr id="133" name="Chart 1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6284484"/>
              </p:ext>
            </p:extLst>
          </p:nvPr>
        </p:nvGraphicFramePr>
        <p:xfrm>
          <a:off x="24814970" y="13867790"/>
          <a:ext cx="5768020" cy="5312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3"/>
          </a:graphicData>
        </a:graphic>
      </p:graphicFrame>
      <p:pic>
        <p:nvPicPr>
          <p:cNvPr id="18" name="Picture 17" descr="Screen Shot 2014-05-07 at 1.09.19 PM.png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1200" y="13943685"/>
            <a:ext cx="5312650" cy="50090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54864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2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54864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2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11860</TotalTime>
  <Words>451</Words>
  <Application>Microsoft Macintosh PowerPoint</Application>
  <PresentationFormat>Custom</PresentationFormat>
  <Paragraphs>122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Slartibartfast Bistromathics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Back-End Design Flow for Single Chip Radios</dc:title>
  <dc:creator>Wm. Rhett Davis</dc:creator>
  <cp:lastModifiedBy>Julian Griggs</cp:lastModifiedBy>
  <cp:revision>481</cp:revision>
  <cp:lastPrinted>2000-01-07T18:18:28Z</cp:lastPrinted>
  <dcterms:created xsi:type="dcterms:W3CDTF">2012-10-23T20:00:46Z</dcterms:created>
  <dcterms:modified xsi:type="dcterms:W3CDTF">2014-05-07T17:39:25Z</dcterms:modified>
</cp:coreProperties>
</file>