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9"/>
  </p:notesMasterIdLst>
  <p:sldIdLst>
    <p:sldId id="259" r:id="rId5"/>
    <p:sldId id="281" r:id="rId6"/>
    <p:sldId id="295" r:id="rId7"/>
    <p:sldId id="311" r:id="rId8"/>
    <p:sldId id="294" r:id="rId9"/>
    <p:sldId id="309" r:id="rId10"/>
    <p:sldId id="308" r:id="rId11"/>
    <p:sldId id="296" r:id="rId12"/>
    <p:sldId id="313" r:id="rId13"/>
    <p:sldId id="314" r:id="rId14"/>
    <p:sldId id="315" r:id="rId15"/>
    <p:sldId id="307" r:id="rId16"/>
    <p:sldId id="300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598" autoAdjust="0"/>
  </p:normalViewPr>
  <p:slideViewPr>
    <p:cSldViewPr snapToGrid="0">
      <p:cViewPr varScale="1">
        <p:scale>
          <a:sx n="162" d="100"/>
          <a:sy n="162" d="100"/>
        </p:scale>
        <p:origin x="12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>
            <a:norm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/>
          <a:lstStyle/>
          <a:p>
            <a:r>
              <a:rPr lang="en-US" dirty="0"/>
              <a:t>Julian(</a:t>
            </a:r>
            <a:r>
              <a:rPr lang="en-US" dirty="0" err="1"/>
              <a:t>Xibei</a:t>
            </a:r>
            <a:r>
              <a:rPr lang="en-US" dirty="0"/>
              <a:t>) He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29F0431-A3B8-0A6E-9B8F-145C1B2F4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5038"/>
            <a:ext cx="4405314" cy="41195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more online exposure a movie get, its popularity is likely to increase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Somewhat explains why P&amp;A expenses makes up about 50% of movie production budget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E00A06D3-B195-41A9-AF7A-F69AFBBE1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65529"/>
            <a:ext cx="5562600" cy="372694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spc="30" baseline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2/7/20XX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1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5E4165CA-2930-4841-AFB7-DD41E95F2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B5E1FEF-1282-4779-83BA-2F3F6D476B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702" b="13393"/>
          <a:stretch/>
        </p:blipFill>
        <p:spPr>
          <a:xfrm>
            <a:off x="-1154" y="10"/>
            <a:ext cx="12192000" cy="685799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D8BE8C52-9C3E-4691-A186-7582BDF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" y="696037"/>
            <a:ext cx="12188952" cy="5172500"/>
          </a:xfrm>
          <a:prstGeom prst="rect">
            <a:avLst/>
          </a:prstGeom>
          <a:gradFill>
            <a:gsLst>
              <a:gs pos="42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71000">
                <a:srgbClr val="000000">
                  <a:alpha val="2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79F08F-6890-4E7D-8F3F-47657269E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846" y="1264024"/>
            <a:ext cx="9144000" cy="2611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i="1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4CE57B-A125-4D72-839E-A7A6A044F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1546" y="4175312"/>
            <a:ext cx="7086601" cy="9278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20000"/>
              </a:lnSpc>
            </a:pPr>
            <a:endParaRPr lang="en-US" sz="1800" b="1" cap="all" spc="30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B0AEB-C993-4B3B-B038-0B90573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spc="30" baseline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ADD0E-60C9-4DBB-AFBA-7492513A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736-254A-4657-A88B-DE71C47D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B32D2-0B50-4101-875F-A81D75385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/>
          <a:lstStyle/>
          <a:p>
            <a:r>
              <a:rPr lang="en-US" dirty="0"/>
              <a:t>Higher production budget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C3B4B-27E0-48C6-BD24-1444DD46E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/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C1A88-D97A-4F1E-9C4A-665733C70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/>
          <a:lstStyle/>
          <a:p>
            <a:r>
              <a:rPr lang="en-US" dirty="0"/>
              <a:t>Optimize marketing strategy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55301-A78F-4ECA-BBC5-6ADBA8452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BB4409-7785-40D0-9762-248A959B6D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/>
          <a:lstStyle/>
          <a:p>
            <a:r>
              <a:rPr lang="en-US" dirty="0"/>
              <a:t>Make movie across multiple genres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8066DD-B3C1-4D98-8770-51E4077B46C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4A4EE82-5E82-4F50-9452-91AD29BC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96AD7FA-BD30-47CA-B1E9-5A3261C7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6287AF-451B-4FEA-A984-C734DD46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7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2E09-3A82-4E32-88E3-59E694EF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 fontScale="90000"/>
          </a:bodyPr>
          <a:lstStyle/>
          <a:p>
            <a:r>
              <a:rPr lang="en-US" dirty="0"/>
              <a:t>Looking forward – Macro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5E272-AF60-4462-95A9-115739F7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Social media </a:t>
            </a:r>
            <a:r>
              <a:rPr lang="en-US" dirty="0" err="1"/>
              <a:t>esposure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Industry growth(online streaming platform)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Social aspects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372FF69-5317-4BE5-B218-0E85D7FE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pic>
        <p:nvPicPr>
          <p:cNvPr id="68" name="Picture Placeholder 67" descr="View of city buildings over the water">
            <a:extLst>
              <a:ext uri="{FF2B5EF4-FFF2-40B4-BE49-F238E27FC236}">
                <a16:creationId xmlns:a16="http://schemas.microsoft.com/office/drawing/2014/main" id="{C700B77F-91C5-4642-9ABF-EA81F3CF691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6070" y="0"/>
            <a:ext cx="2463897" cy="3429000"/>
          </a:xfrm>
        </p:spPr>
      </p:pic>
      <p:pic>
        <p:nvPicPr>
          <p:cNvPr id="72" name="Picture Placeholder 71" descr="A picture containing blue glass buildings with reflection">
            <a:extLst>
              <a:ext uri="{FF2B5EF4-FFF2-40B4-BE49-F238E27FC236}">
                <a16:creationId xmlns:a16="http://schemas.microsoft.com/office/drawing/2014/main" id="{781FD203-6B96-4232-92C2-850AD4DA0F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9155" y="0"/>
            <a:ext cx="2539797" cy="3429000"/>
          </a:xfrm>
        </p:spPr>
      </p:pic>
      <p:pic>
        <p:nvPicPr>
          <p:cNvPr id="74" name="Picture Placeholder 73" descr="Aerial view of city buildings at sunset">
            <a:extLst>
              <a:ext uri="{FF2B5EF4-FFF2-40B4-BE49-F238E27FC236}">
                <a16:creationId xmlns:a16="http://schemas.microsoft.com/office/drawing/2014/main" id="{A84AF2F7-9744-4960-8C3C-77190198196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6070" y="3383280"/>
            <a:ext cx="2463897" cy="3474720"/>
          </a:xfrm>
        </p:spPr>
      </p:pic>
      <p:pic>
        <p:nvPicPr>
          <p:cNvPr id="78" name="Picture Placeholder 77" descr="View of city buildings over the water from a track">
            <a:extLst>
              <a:ext uri="{FF2B5EF4-FFF2-40B4-BE49-F238E27FC236}">
                <a16:creationId xmlns:a16="http://schemas.microsoft.com/office/drawing/2014/main" id="{D76BFBCE-A55E-4F19-9A0A-78307FDBE96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9155" y="3383280"/>
            <a:ext cx="2539797" cy="3474720"/>
          </a:xfr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A857185-E16C-40A5-8032-80491774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0961BC8-7B79-40B2-B578-4EB51214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6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A view of a bridge from below">
            <a:extLst>
              <a:ext uri="{FF2B5EF4-FFF2-40B4-BE49-F238E27FC236}">
                <a16:creationId xmlns:a16="http://schemas.microsoft.com/office/drawing/2014/main" id="{610B39E1-AAA7-4199-8B7C-D12DD364E6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44"/>
            <a:ext cx="4966447" cy="6846394"/>
          </a:xfrm>
        </p:spPr>
      </p:pic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B7DBC9F7-37C7-4A2D-ACBC-EBDA3588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E6E0-B242-46D9-ABE6-B318CABC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/>
          <a:p>
            <a:r>
              <a:rPr lang="en-US" dirty="0"/>
              <a:t>Julian(</a:t>
            </a:r>
            <a:r>
              <a:rPr lang="en-US" dirty="0" err="1"/>
              <a:t>Xibei</a:t>
            </a:r>
            <a:r>
              <a:rPr lang="en-US" dirty="0"/>
              <a:t>) He</a:t>
            </a:r>
          </a:p>
          <a:p>
            <a:r>
              <a:rPr lang="en-US" dirty="0"/>
              <a:t>Julianhe1991@gmail.com</a:t>
            </a:r>
          </a:p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4FC5E-CD12-447F-80A6-B27D3009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C547C-C2F1-493E-9B64-E089F9D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371" y="533400"/>
            <a:ext cx="3993565" cy="57972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Industry Profile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Approach process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Key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Recommendations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Looking forward</a:t>
            </a:r>
          </a:p>
          <a:p>
            <a:endParaRPr lang="en-US" dirty="0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F98A8A15-91B5-4554-95A4-612A5FC0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777473" cy="1625731"/>
          </a:xfrm>
        </p:spPr>
        <p:txBody>
          <a:bodyPr/>
          <a:lstStyle/>
          <a:p>
            <a:r>
              <a:rPr lang="en-US" dirty="0"/>
              <a:t>INDUSTRY Profile</a:t>
            </a:r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42121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3432620"/>
            <a:ext cx="5178056" cy="342538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30D8-AD6A-4638-9059-32675984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Film making budget increases 60% in last 20 years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P&amp;A costs increase 44% from 2014 to 2019 alone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60%-80% of films lose money </a:t>
            </a:r>
          </a:p>
        </p:txBody>
      </p:sp>
      <p:sp>
        <p:nvSpPr>
          <p:cNvPr id="182" name="Footer Placeholder 181">
            <a:extLst>
              <a:ext uri="{FF2B5EF4-FFF2-40B4-BE49-F238E27FC236}">
                <a16:creationId xmlns:a16="http://schemas.microsoft.com/office/drawing/2014/main" id="{8BB1C063-9855-4E9A-936C-931C7C65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81" name="Date Placeholder 180">
            <a:extLst>
              <a:ext uri="{FF2B5EF4-FFF2-40B4-BE49-F238E27FC236}">
                <a16:creationId xmlns:a16="http://schemas.microsoft.com/office/drawing/2014/main" id="{374E17A0-656A-4A3F-B8F1-F9FF01F3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183" name="Slide Number Placeholder 182">
            <a:extLst>
              <a:ext uri="{FF2B5EF4-FFF2-40B4-BE49-F238E27FC236}">
                <a16:creationId xmlns:a16="http://schemas.microsoft.com/office/drawing/2014/main" id="{29707739-DA1E-4E29-A977-FC44841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0C380-3A95-44D3-9669-6C41B583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Approach: CRISP-DM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01B1C7-DC3E-4A65-A9D5-E0CE14177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Data</a:t>
            </a:r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en-US" dirty="0"/>
              <a:t>IMDB database</a:t>
            </a:r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en-US" dirty="0"/>
              <a:t>Box office </a:t>
            </a:r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en-US" dirty="0"/>
              <a:t>Movie Budgets	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Profit Measures</a:t>
            </a:r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en-US" dirty="0"/>
              <a:t>NOI</a:t>
            </a:r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en-US" dirty="0"/>
              <a:t>Correlations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279" y="2145466"/>
            <a:ext cx="4946904" cy="3273552"/>
          </a:xfrm>
        </p:spPr>
        <p:txBody>
          <a:bodyPr>
            <a:normAutofit/>
          </a:bodyPr>
          <a:lstStyle/>
          <a:p>
            <a:r>
              <a:rPr lang="en-US" sz="2800" dirty="0"/>
              <a:t>Does spending more money make movie profitable?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98F09-AA82-4443-B901-71F5DF76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279" y="251250"/>
            <a:ext cx="2979897" cy="12643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387156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B7DCE3-A62E-497E-8A96-DF8D1A49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dirty="0"/>
              <a:t>Quantitative measures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B3C1C-0A06-4533-8DA4-50514E5F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4C2F-12B6-403A-AAD2-73AC2A19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EAF4-7E41-4FEA-B534-06CE088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E8CC9EA5-16AD-4F0A-87BA-ED6422DE2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377440"/>
            <a:ext cx="4599730" cy="3329202"/>
          </a:xfr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53C95EEB-9CA5-434E-9652-DA8D0D22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377440"/>
            <a:ext cx="4861752" cy="33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3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79F08F-6890-4E7D-8F3F-47657269E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/>
          <a:lstStyle/>
          <a:p>
            <a:r>
              <a:rPr lang="en-US" dirty="0"/>
              <a:t>What factors contribute to the popularity of a movie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4CE57B-A125-4D72-839E-A7A6A044F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EB5E1FEF-1282-4779-83BA-2F3F6D476B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22" y="0"/>
            <a:ext cx="4811317" cy="6857998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ADD0E-60C9-4DBB-AFBA-7492513A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B0AEB-C993-4B3B-B038-0B90573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71881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29F0431-A3B8-0A6E-9B8F-145C1B2F4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5038"/>
            <a:ext cx="4405314" cy="41195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more online exposure a movie get, its popularity is likely to increase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Somewhat explains why P&amp;A expenses makes up about 50% of movie production budget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E00A06D3-B195-41A9-AF7A-F69AFBBE1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65529"/>
            <a:ext cx="5562600" cy="372694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spc="30" baseline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2/7/20XX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79F08F-6890-4E7D-8F3F-47657269E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genres related to the success of a movie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4CE57B-A125-4D72-839E-A7A6A044F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20000"/>
              </a:lnSpc>
            </a:pPr>
            <a:endParaRPr lang="en-US" sz="1800" b="1" cap="all" spc="3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B0AEB-C993-4B3B-B038-0B90573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spc="30" baseline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Sample Footer Text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B5E1FEF-1282-4779-83BA-2F3F6D476B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2899" r="16269" b="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ADD0E-60C9-4DBB-AFBA-7492513A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2/7/20XX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46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136</TotalTime>
  <Words>250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Univers Condensed Light</vt:lpstr>
      <vt:lpstr>Walbaum Display Light</vt:lpstr>
      <vt:lpstr>Wingdings</vt:lpstr>
      <vt:lpstr>AngleLinesVTI</vt:lpstr>
      <vt:lpstr>Presentation title</vt:lpstr>
      <vt:lpstr>Agenda </vt:lpstr>
      <vt:lpstr>INDUSTRY Profile</vt:lpstr>
      <vt:lpstr>Approach: CRISP-DM</vt:lpstr>
      <vt:lpstr>Does spending more money make movie profitable?</vt:lpstr>
      <vt:lpstr>Quantitative measures</vt:lpstr>
      <vt:lpstr>What factors contribute to the popularity of a movie</vt:lpstr>
      <vt:lpstr>PowerPoint Presentation</vt:lpstr>
      <vt:lpstr>How genres related to the success of a movie</vt:lpstr>
      <vt:lpstr>PowerPoint Presentation</vt:lpstr>
      <vt:lpstr>Recommendations </vt:lpstr>
      <vt:lpstr>PowerPoint Presentation</vt:lpstr>
      <vt:lpstr>Looking forward – Macro factors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Julian He</dc:creator>
  <cp:lastModifiedBy>Julian He</cp:lastModifiedBy>
  <cp:revision>2</cp:revision>
  <dcterms:created xsi:type="dcterms:W3CDTF">2022-04-21T02:38:49Z</dcterms:created>
  <dcterms:modified xsi:type="dcterms:W3CDTF">2022-04-21T04:55:45Z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