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9" r:id="rId5"/>
    <p:sldId id="281" r:id="rId6"/>
    <p:sldId id="295" r:id="rId7"/>
    <p:sldId id="317" r:id="rId8"/>
    <p:sldId id="311" r:id="rId9"/>
    <p:sldId id="294" r:id="rId10"/>
    <p:sldId id="309" r:id="rId11"/>
    <p:sldId id="318" r:id="rId12"/>
    <p:sldId id="308" r:id="rId13"/>
    <p:sldId id="296" r:id="rId14"/>
    <p:sldId id="319" r:id="rId15"/>
    <p:sldId id="313" r:id="rId16"/>
    <p:sldId id="314" r:id="rId17"/>
    <p:sldId id="320" r:id="rId18"/>
    <p:sldId id="307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92EAD-357E-4F19-A8A6-96D8ECA0748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84E53-E794-4E73-971B-8E7EA3518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Film making budget increases 42% in last 20 years</a:t>
          </a:r>
          <a:endParaRPr lang="en-US" dirty="0"/>
        </a:p>
      </dgm:t>
    </dgm:pt>
    <dgm:pt modelId="{02A5B712-F40B-4BD3-8802-8ECA14841208}" type="parTrans" cxnId="{20DC7995-7233-4596-BDC9-D9A31F87764D}">
      <dgm:prSet/>
      <dgm:spPr/>
      <dgm:t>
        <a:bodyPr/>
        <a:lstStyle/>
        <a:p>
          <a:endParaRPr lang="en-US"/>
        </a:p>
      </dgm:t>
    </dgm:pt>
    <dgm:pt modelId="{1B4206F9-645F-48E7-9702-248E796D81BB}" type="sibTrans" cxnId="{20DC7995-7233-4596-BDC9-D9A31F87764D}">
      <dgm:prSet/>
      <dgm:spPr/>
      <dgm:t>
        <a:bodyPr/>
        <a:lstStyle/>
        <a:p>
          <a:endParaRPr lang="en-US"/>
        </a:p>
      </dgm:t>
    </dgm:pt>
    <dgm:pt modelId="{CB4EDB11-23EB-45CE-B2C4-70E10DB60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Box Revenue in the NA increases 53% same period</a:t>
          </a:r>
        </a:p>
      </dgm:t>
    </dgm:pt>
    <dgm:pt modelId="{2892F715-DF4B-4C2F-924B-03642B856C82}" type="parTrans" cxnId="{C03FDD7F-BB40-4613-A66A-201695F467D2}">
      <dgm:prSet/>
      <dgm:spPr/>
      <dgm:t>
        <a:bodyPr/>
        <a:lstStyle/>
        <a:p>
          <a:endParaRPr lang="en-US"/>
        </a:p>
      </dgm:t>
    </dgm:pt>
    <dgm:pt modelId="{F0B9346B-0579-41E2-B030-123BD6534588}" type="sibTrans" cxnId="{C03FDD7F-BB40-4613-A66A-201695F467D2}">
      <dgm:prSet/>
      <dgm:spPr/>
      <dgm:t>
        <a:bodyPr/>
        <a:lstStyle/>
        <a:p>
          <a:endParaRPr lang="en-US"/>
        </a:p>
      </dgm:t>
    </dgm:pt>
    <dgm:pt modelId="{D3B4CDB0-ABB3-4C90-954A-8700B2965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International box number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TRIPLE</a:t>
          </a:r>
          <a:r>
            <a:rPr lang="en-US" dirty="0"/>
            <a:t> in last 20 years.  </a:t>
          </a:r>
        </a:p>
      </dgm:t>
    </dgm:pt>
    <dgm:pt modelId="{344E0A1E-5B22-48B6-9052-20C565C24840}" type="parTrans" cxnId="{A76B68B3-6369-449B-8AC2-091F9BC8DC88}">
      <dgm:prSet/>
      <dgm:spPr/>
      <dgm:t>
        <a:bodyPr/>
        <a:lstStyle/>
        <a:p>
          <a:endParaRPr lang="en-US"/>
        </a:p>
      </dgm:t>
    </dgm:pt>
    <dgm:pt modelId="{56AE889F-329F-413F-9F12-2E3716696B20}" type="sibTrans" cxnId="{A76B68B3-6369-449B-8AC2-091F9BC8DC88}">
      <dgm:prSet/>
      <dgm:spPr/>
      <dgm:t>
        <a:bodyPr/>
        <a:lstStyle/>
        <a:p>
          <a:endParaRPr lang="en-US"/>
        </a:p>
      </dgm:t>
    </dgm:pt>
    <dgm:pt modelId="{E0521F99-28D8-4C03-A56D-9259F6187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costs increase 44% from 2014 to 2019 alone</a:t>
          </a:r>
        </a:p>
      </dgm:t>
    </dgm:pt>
    <dgm:pt modelId="{BFF94526-622D-4793-87FF-4886E9DD6FE5}" type="parTrans" cxnId="{2C6FDF4D-3FB1-4561-8BB3-BC412B118057}">
      <dgm:prSet/>
      <dgm:spPr/>
      <dgm:t>
        <a:bodyPr/>
        <a:lstStyle/>
        <a:p>
          <a:endParaRPr lang="en-US"/>
        </a:p>
      </dgm:t>
    </dgm:pt>
    <dgm:pt modelId="{1C3BD5BD-BEFD-4FBA-B97D-01D0BD5D1A37}" type="sibTrans" cxnId="{2C6FDF4D-3FB1-4561-8BB3-BC412B118057}">
      <dgm:prSet/>
      <dgm:spPr/>
      <dgm:t>
        <a:bodyPr/>
        <a:lstStyle/>
        <a:p>
          <a:endParaRPr lang="en-US"/>
        </a:p>
      </dgm:t>
    </dgm:pt>
    <dgm:pt modelId="{83608713-B9AA-471D-AC4C-49575545BAD5}" type="pres">
      <dgm:prSet presAssocID="{3D992EAD-357E-4F19-A8A6-96D8ECA07483}" presName="root" presStyleCnt="0">
        <dgm:presLayoutVars>
          <dgm:dir/>
          <dgm:resizeHandles val="exact"/>
        </dgm:presLayoutVars>
      </dgm:prSet>
      <dgm:spPr/>
    </dgm:pt>
    <dgm:pt modelId="{C2052AD6-E094-4830-B0DA-0AAA4465367D}" type="pres">
      <dgm:prSet presAssocID="{AF084E53-E794-4E73-971B-8E7EA35188D5}" presName="compNode" presStyleCnt="0"/>
      <dgm:spPr/>
    </dgm:pt>
    <dgm:pt modelId="{F23D2022-1ACA-40B2-AC9D-9A21F0550281}" type="pres">
      <dgm:prSet presAssocID="{AF084E53-E794-4E73-971B-8E7EA3518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FC04474-3C6F-4A4F-B958-FC9AD9511F18}" type="pres">
      <dgm:prSet presAssocID="{AF084E53-E794-4E73-971B-8E7EA35188D5}" presName="spaceRect" presStyleCnt="0"/>
      <dgm:spPr/>
    </dgm:pt>
    <dgm:pt modelId="{F45B179D-A30F-4232-9BC9-17A5DCD2C423}" type="pres">
      <dgm:prSet presAssocID="{AF084E53-E794-4E73-971B-8E7EA35188D5}" presName="textRect" presStyleLbl="revTx" presStyleIdx="0" presStyleCnt="4">
        <dgm:presLayoutVars>
          <dgm:chMax val="1"/>
          <dgm:chPref val="1"/>
        </dgm:presLayoutVars>
      </dgm:prSet>
      <dgm:spPr/>
    </dgm:pt>
    <dgm:pt modelId="{F71651F6-D411-4E46-82A1-0D38324A768C}" type="pres">
      <dgm:prSet presAssocID="{1B4206F9-645F-48E7-9702-248E796D81BB}" presName="sibTrans" presStyleCnt="0"/>
      <dgm:spPr/>
    </dgm:pt>
    <dgm:pt modelId="{F1611BF7-2ADB-46D2-AB87-73E4EFCCFF79}" type="pres">
      <dgm:prSet presAssocID="{CB4EDB11-23EB-45CE-B2C4-70E10DB60E47}" presName="compNode" presStyleCnt="0"/>
      <dgm:spPr/>
    </dgm:pt>
    <dgm:pt modelId="{CEC84EB1-7E07-415B-8352-80A9B1CE09D0}" type="pres">
      <dgm:prSet presAssocID="{CB4EDB11-23EB-45CE-B2C4-70E10DB60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1331F22-9C6C-47FE-9419-7F762F6D0C78}" type="pres">
      <dgm:prSet presAssocID="{CB4EDB11-23EB-45CE-B2C4-70E10DB60E47}" presName="spaceRect" presStyleCnt="0"/>
      <dgm:spPr/>
    </dgm:pt>
    <dgm:pt modelId="{EB776BC8-ECE4-4CEC-8498-3D78A1449B85}" type="pres">
      <dgm:prSet presAssocID="{CB4EDB11-23EB-45CE-B2C4-70E10DB60E47}" presName="textRect" presStyleLbl="revTx" presStyleIdx="1" presStyleCnt="4">
        <dgm:presLayoutVars>
          <dgm:chMax val="1"/>
          <dgm:chPref val="1"/>
        </dgm:presLayoutVars>
      </dgm:prSet>
      <dgm:spPr/>
    </dgm:pt>
    <dgm:pt modelId="{C5D49ACF-D771-460B-88C6-AB02F6B82F51}" type="pres">
      <dgm:prSet presAssocID="{F0B9346B-0579-41E2-B030-123BD6534588}" presName="sibTrans" presStyleCnt="0"/>
      <dgm:spPr/>
    </dgm:pt>
    <dgm:pt modelId="{FEAEAABC-41BB-4FBF-8F60-0F0A154E1B4E}" type="pres">
      <dgm:prSet presAssocID="{D3B4CDB0-ABB3-4C90-954A-8700B2965B0E}" presName="compNode" presStyleCnt="0"/>
      <dgm:spPr/>
    </dgm:pt>
    <dgm:pt modelId="{E177776E-C6A7-4735-872F-D8475ECCF457}" type="pres">
      <dgm:prSet presAssocID="{D3B4CDB0-ABB3-4C90-954A-8700B2965B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96B9039-3737-4E22-8B02-0EED39E8AF39}" type="pres">
      <dgm:prSet presAssocID="{D3B4CDB0-ABB3-4C90-954A-8700B2965B0E}" presName="spaceRect" presStyleCnt="0"/>
      <dgm:spPr/>
    </dgm:pt>
    <dgm:pt modelId="{C3AC0BE8-9581-412D-9CA0-90EFD7E76770}" type="pres">
      <dgm:prSet presAssocID="{D3B4CDB0-ABB3-4C90-954A-8700B2965B0E}" presName="textRect" presStyleLbl="revTx" presStyleIdx="2" presStyleCnt="4">
        <dgm:presLayoutVars>
          <dgm:chMax val="1"/>
          <dgm:chPref val="1"/>
        </dgm:presLayoutVars>
      </dgm:prSet>
      <dgm:spPr/>
    </dgm:pt>
    <dgm:pt modelId="{D1077FD9-7B3F-4E32-93D2-E14D2C4E4C41}" type="pres">
      <dgm:prSet presAssocID="{56AE889F-329F-413F-9F12-2E3716696B20}" presName="sibTrans" presStyleCnt="0"/>
      <dgm:spPr/>
    </dgm:pt>
    <dgm:pt modelId="{5E283B28-3342-43FF-A133-9F464D211EEE}" type="pres">
      <dgm:prSet presAssocID="{E0521F99-28D8-4C03-A56D-9259F61872BC}" presName="compNode" presStyleCnt="0"/>
      <dgm:spPr/>
    </dgm:pt>
    <dgm:pt modelId="{CBFFECE7-DB8E-4AD7-AA0A-EDD0687FD889}" type="pres">
      <dgm:prSet presAssocID="{E0521F99-28D8-4C03-A56D-9259F61872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E2D65D0-F92D-4775-80EB-587377CE778D}" type="pres">
      <dgm:prSet presAssocID="{E0521F99-28D8-4C03-A56D-9259F61872BC}" presName="spaceRect" presStyleCnt="0"/>
      <dgm:spPr/>
    </dgm:pt>
    <dgm:pt modelId="{C7DD41DB-5BFC-4BF9-A960-ED5C10B66F06}" type="pres">
      <dgm:prSet presAssocID="{E0521F99-28D8-4C03-A56D-9259F61872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DA4B23-8F64-4361-8396-092E75C661E3}" type="presOf" srcId="{AF084E53-E794-4E73-971B-8E7EA35188D5}" destId="{F45B179D-A30F-4232-9BC9-17A5DCD2C423}" srcOrd="0" destOrd="0" presId="urn:microsoft.com/office/officeart/2018/2/layout/IconLabelList"/>
    <dgm:cxn modelId="{8160DD32-6DF9-4BED-BD43-0BB82DFEBAE3}" type="presOf" srcId="{D3B4CDB0-ABB3-4C90-954A-8700B2965B0E}" destId="{C3AC0BE8-9581-412D-9CA0-90EFD7E76770}" srcOrd="0" destOrd="0" presId="urn:microsoft.com/office/officeart/2018/2/layout/IconLabelList"/>
    <dgm:cxn modelId="{2C6FDF4D-3FB1-4561-8BB3-BC412B118057}" srcId="{3D992EAD-357E-4F19-A8A6-96D8ECA07483}" destId="{E0521F99-28D8-4C03-A56D-9259F61872BC}" srcOrd="3" destOrd="0" parTransId="{BFF94526-622D-4793-87FF-4886E9DD6FE5}" sibTransId="{1C3BD5BD-BEFD-4FBA-B97D-01D0BD5D1A37}"/>
    <dgm:cxn modelId="{C03FDD7F-BB40-4613-A66A-201695F467D2}" srcId="{3D992EAD-357E-4F19-A8A6-96D8ECA07483}" destId="{CB4EDB11-23EB-45CE-B2C4-70E10DB60E47}" srcOrd="1" destOrd="0" parTransId="{2892F715-DF4B-4C2F-924B-03642B856C82}" sibTransId="{F0B9346B-0579-41E2-B030-123BD6534588}"/>
    <dgm:cxn modelId="{20DC7995-7233-4596-BDC9-D9A31F87764D}" srcId="{3D992EAD-357E-4F19-A8A6-96D8ECA07483}" destId="{AF084E53-E794-4E73-971B-8E7EA35188D5}" srcOrd="0" destOrd="0" parTransId="{02A5B712-F40B-4BD3-8802-8ECA14841208}" sibTransId="{1B4206F9-645F-48E7-9702-248E796D81BB}"/>
    <dgm:cxn modelId="{290114A0-EFE9-4460-8F58-D7B878F3DAB3}" type="presOf" srcId="{3D992EAD-357E-4F19-A8A6-96D8ECA07483}" destId="{83608713-B9AA-471D-AC4C-49575545BAD5}" srcOrd="0" destOrd="0" presId="urn:microsoft.com/office/officeart/2018/2/layout/IconLabelList"/>
    <dgm:cxn modelId="{A76B68B3-6369-449B-8AC2-091F9BC8DC88}" srcId="{3D992EAD-357E-4F19-A8A6-96D8ECA07483}" destId="{D3B4CDB0-ABB3-4C90-954A-8700B2965B0E}" srcOrd="2" destOrd="0" parTransId="{344E0A1E-5B22-48B6-9052-20C565C24840}" sibTransId="{56AE889F-329F-413F-9F12-2E3716696B20}"/>
    <dgm:cxn modelId="{BCF62BC5-DDAB-4049-B453-6BA5ACB03C80}" type="presOf" srcId="{CB4EDB11-23EB-45CE-B2C4-70E10DB60E47}" destId="{EB776BC8-ECE4-4CEC-8498-3D78A1449B85}" srcOrd="0" destOrd="0" presId="urn:microsoft.com/office/officeart/2018/2/layout/IconLabelList"/>
    <dgm:cxn modelId="{C836EBE6-C4F6-474B-BCE5-A39AAC21DB3C}" type="presOf" srcId="{E0521F99-28D8-4C03-A56D-9259F61872BC}" destId="{C7DD41DB-5BFC-4BF9-A960-ED5C10B66F06}" srcOrd="0" destOrd="0" presId="urn:microsoft.com/office/officeart/2018/2/layout/IconLabelList"/>
    <dgm:cxn modelId="{AB91A696-2DE4-4EAA-903C-3EE556565000}" type="presParOf" srcId="{83608713-B9AA-471D-AC4C-49575545BAD5}" destId="{C2052AD6-E094-4830-B0DA-0AAA4465367D}" srcOrd="0" destOrd="0" presId="urn:microsoft.com/office/officeart/2018/2/layout/IconLabelList"/>
    <dgm:cxn modelId="{F22CCFE0-0F3D-4D95-A8F4-222D41517C2E}" type="presParOf" srcId="{C2052AD6-E094-4830-B0DA-0AAA4465367D}" destId="{F23D2022-1ACA-40B2-AC9D-9A21F0550281}" srcOrd="0" destOrd="0" presId="urn:microsoft.com/office/officeart/2018/2/layout/IconLabelList"/>
    <dgm:cxn modelId="{B8EDC891-7C77-4FDD-B1F4-3A09F01A8E4F}" type="presParOf" srcId="{C2052AD6-E094-4830-B0DA-0AAA4465367D}" destId="{FFC04474-3C6F-4A4F-B958-FC9AD9511F18}" srcOrd="1" destOrd="0" presId="urn:microsoft.com/office/officeart/2018/2/layout/IconLabelList"/>
    <dgm:cxn modelId="{71894F97-F576-48C6-B20D-E4995841295A}" type="presParOf" srcId="{C2052AD6-E094-4830-B0DA-0AAA4465367D}" destId="{F45B179D-A30F-4232-9BC9-17A5DCD2C423}" srcOrd="2" destOrd="0" presId="urn:microsoft.com/office/officeart/2018/2/layout/IconLabelList"/>
    <dgm:cxn modelId="{1C7F60DE-30F1-457D-9D94-80F31FB6585C}" type="presParOf" srcId="{83608713-B9AA-471D-AC4C-49575545BAD5}" destId="{F71651F6-D411-4E46-82A1-0D38324A768C}" srcOrd="1" destOrd="0" presId="urn:microsoft.com/office/officeart/2018/2/layout/IconLabelList"/>
    <dgm:cxn modelId="{DA5A6E98-C145-4E97-A20C-BEEE7766041B}" type="presParOf" srcId="{83608713-B9AA-471D-AC4C-49575545BAD5}" destId="{F1611BF7-2ADB-46D2-AB87-73E4EFCCFF79}" srcOrd="2" destOrd="0" presId="urn:microsoft.com/office/officeart/2018/2/layout/IconLabelList"/>
    <dgm:cxn modelId="{1BFDB072-6596-42ED-AC38-103787E0A2C8}" type="presParOf" srcId="{F1611BF7-2ADB-46D2-AB87-73E4EFCCFF79}" destId="{CEC84EB1-7E07-415B-8352-80A9B1CE09D0}" srcOrd="0" destOrd="0" presId="urn:microsoft.com/office/officeart/2018/2/layout/IconLabelList"/>
    <dgm:cxn modelId="{645EE951-5303-4F15-9D66-B2717F387914}" type="presParOf" srcId="{F1611BF7-2ADB-46D2-AB87-73E4EFCCFF79}" destId="{91331F22-9C6C-47FE-9419-7F762F6D0C78}" srcOrd="1" destOrd="0" presId="urn:microsoft.com/office/officeart/2018/2/layout/IconLabelList"/>
    <dgm:cxn modelId="{AC35785A-A1EF-4F0E-BC71-050E9AC16A30}" type="presParOf" srcId="{F1611BF7-2ADB-46D2-AB87-73E4EFCCFF79}" destId="{EB776BC8-ECE4-4CEC-8498-3D78A1449B85}" srcOrd="2" destOrd="0" presId="urn:microsoft.com/office/officeart/2018/2/layout/IconLabelList"/>
    <dgm:cxn modelId="{80149A31-B408-46FB-BD8A-3AF2957C322B}" type="presParOf" srcId="{83608713-B9AA-471D-AC4C-49575545BAD5}" destId="{C5D49ACF-D771-460B-88C6-AB02F6B82F51}" srcOrd="3" destOrd="0" presId="urn:microsoft.com/office/officeart/2018/2/layout/IconLabelList"/>
    <dgm:cxn modelId="{91631991-4985-42D1-AAF6-D6E333695B43}" type="presParOf" srcId="{83608713-B9AA-471D-AC4C-49575545BAD5}" destId="{FEAEAABC-41BB-4FBF-8F60-0F0A154E1B4E}" srcOrd="4" destOrd="0" presId="urn:microsoft.com/office/officeart/2018/2/layout/IconLabelList"/>
    <dgm:cxn modelId="{48D60DFE-D1B0-494C-8D6D-E182E8A5AD59}" type="presParOf" srcId="{FEAEAABC-41BB-4FBF-8F60-0F0A154E1B4E}" destId="{E177776E-C6A7-4735-872F-D8475ECCF457}" srcOrd="0" destOrd="0" presId="urn:microsoft.com/office/officeart/2018/2/layout/IconLabelList"/>
    <dgm:cxn modelId="{416C6B56-39DD-4B00-92F6-4609B1BBB770}" type="presParOf" srcId="{FEAEAABC-41BB-4FBF-8F60-0F0A154E1B4E}" destId="{F96B9039-3737-4E22-8B02-0EED39E8AF39}" srcOrd="1" destOrd="0" presId="urn:microsoft.com/office/officeart/2018/2/layout/IconLabelList"/>
    <dgm:cxn modelId="{328284D0-05A6-4B8E-ACDD-147C7206CFB8}" type="presParOf" srcId="{FEAEAABC-41BB-4FBF-8F60-0F0A154E1B4E}" destId="{C3AC0BE8-9581-412D-9CA0-90EFD7E76770}" srcOrd="2" destOrd="0" presId="urn:microsoft.com/office/officeart/2018/2/layout/IconLabelList"/>
    <dgm:cxn modelId="{44D0DD3C-AB49-44AC-A97A-6EBF6B0C5A08}" type="presParOf" srcId="{83608713-B9AA-471D-AC4C-49575545BAD5}" destId="{D1077FD9-7B3F-4E32-93D2-E14D2C4E4C41}" srcOrd="5" destOrd="0" presId="urn:microsoft.com/office/officeart/2018/2/layout/IconLabelList"/>
    <dgm:cxn modelId="{238448D9-A214-40B7-9D96-0F373CD67523}" type="presParOf" srcId="{83608713-B9AA-471D-AC4C-49575545BAD5}" destId="{5E283B28-3342-43FF-A133-9F464D211EEE}" srcOrd="6" destOrd="0" presId="urn:microsoft.com/office/officeart/2018/2/layout/IconLabelList"/>
    <dgm:cxn modelId="{57E9847A-7FE1-4C9C-B14A-148ADA53EFFF}" type="presParOf" srcId="{5E283B28-3342-43FF-A133-9F464D211EEE}" destId="{CBFFECE7-DB8E-4AD7-AA0A-EDD0687FD889}" srcOrd="0" destOrd="0" presId="urn:microsoft.com/office/officeart/2018/2/layout/IconLabelList"/>
    <dgm:cxn modelId="{680C1837-1B27-4C16-8CE3-F9D3FA903789}" type="presParOf" srcId="{5E283B28-3342-43FF-A133-9F464D211EEE}" destId="{FE2D65D0-F92D-4775-80EB-587377CE778D}" srcOrd="1" destOrd="0" presId="urn:microsoft.com/office/officeart/2018/2/layout/IconLabelList"/>
    <dgm:cxn modelId="{5DE9B94D-D8BE-4E77-9709-D3E26B79BE90}" type="presParOf" srcId="{5E283B28-3342-43FF-A133-9F464D211EEE}" destId="{C7DD41DB-5BFC-4BF9-A960-ED5C10B66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30BFB-322E-446A-BAB0-1CE2C6D31B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5F32-B299-40AF-B78A-C70078B691B4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party Data</a:t>
          </a:r>
        </a:p>
      </dgm:t>
    </dgm:pt>
    <dgm:pt modelId="{CAF0E5DA-44A5-4474-AA46-CF511E2D19E5}" type="parTrans" cxnId="{99BD82FE-12D6-427B-A1A1-443B1AE33E2B}">
      <dgm:prSet/>
      <dgm:spPr/>
      <dgm:t>
        <a:bodyPr/>
        <a:lstStyle/>
        <a:p>
          <a:endParaRPr lang="en-US"/>
        </a:p>
      </dgm:t>
    </dgm:pt>
    <dgm:pt modelId="{7FEFB58D-BF9F-4371-87C2-140128078E79}" type="sibTrans" cxnId="{99BD82FE-12D6-427B-A1A1-443B1AE33E2B}">
      <dgm:prSet/>
      <dgm:spPr/>
      <dgm:t>
        <a:bodyPr/>
        <a:lstStyle/>
        <a:p>
          <a:endParaRPr lang="en-US"/>
        </a:p>
      </dgm:t>
    </dgm:pt>
    <dgm:pt modelId="{5F157344-3821-45F7-8E11-FC1383133BC7}">
      <dgm:prSet/>
      <dgm:spPr/>
      <dgm:t>
        <a:bodyPr/>
        <a:lstStyle/>
        <a:p>
          <a:r>
            <a:rPr lang="en-US"/>
            <a:t>IMDB database</a:t>
          </a:r>
        </a:p>
      </dgm:t>
    </dgm:pt>
    <dgm:pt modelId="{638B709A-1CE6-43F4-9FE5-A91DEBB8857C}" type="parTrans" cxnId="{34EAA0AD-345D-46AF-B4C3-CA1BE2DB8E07}">
      <dgm:prSet/>
      <dgm:spPr/>
      <dgm:t>
        <a:bodyPr/>
        <a:lstStyle/>
        <a:p>
          <a:endParaRPr lang="en-US"/>
        </a:p>
      </dgm:t>
    </dgm:pt>
    <dgm:pt modelId="{D8358275-0CF1-4C96-9E02-44E4E4B7F757}" type="sibTrans" cxnId="{34EAA0AD-345D-46AF-B4C3-CA1BE2DB8E07}">
      <dgm:prSet/>
      <dgm:spPr/>
      <dgm:t>
        <a:bodyPr/>
        <a:lstStyle/>
        <a:p>
          <a:endParaRPr lang="en-US"/>
        </a:p>
      </dgm:t>
    </dgm:pt>
    <dgm:pt modelId="{E74DAEC5-BE84-4A8E-95F1-B99826A1FA48}">
      <dgm:prSet/>
      <dgm:spPr/>
      <dgm:t>
        <a:bodyPr/>
        <a:lstStyle/>
        <a:p>
          <a:r>
            <a:rPr lang="en-US"/>
            <a:t>Box office </a:t>
          </a:r>
        </a:p>
      </dgm:t>
    </dgm:pt>
    <dgm:pt modelId="{6BE45D5D-4896-4CDA-A853-CC5447B2C72B}" type="parTrans" cxnId="{C7C7A000-D461-425E-8A2E-C676BD2158A9}">
      <dgm:prSet/>
      <dgm:spPr/>
      <dgm:t>
        <a:bodyPr/>
        <a:lstStyle/>
        <a:p>
          <a:endParaRPr lang="en-US"/>
        </a:p>
      </dgm:t>
    </dgm:pt>
    <dgm:pt modelId="{8A872356-1FDE-462E-A68B-51FEE603B2F9}" type="sibTrans" cxnId="{C7C7A000-D461-425E-8A2E-C676BD2158A9}">
      <dgm:prSet/>
      <dgm:spPr/>
      <dgm:t>
        <a:bodyPr/>
        <a:lstStyle/>
        <a:p>
          <a:endParaRPr lang="en-US"/>
        </a:p>
      </dgm:t>
    </dgm:pt>
    <dgm:pt modelId="{80E29567-BF3D-4809-95E4-018135483651}">
      <dgm:prSet/>
      <dgm:spPr/>
      <dgm:t>
        <a:bodyPr/>
        <a:lstStyle/>
        <a:p>
          <a:r>
            <a:rPr lang="en-US" dirty="0"/>
            <a:t>Movie Budgets</a:t>
          </a:r>
        </a:p>
      </dgm:t>
    </dgm:pt>
    <dgm:pt modelId="{80D7BE3F-A5F9-47BA-A52E-EF0887F04316}" type="parTrans" cxnId="{EB52DF6B-C6F8-41EA-A6DF-C6B7058B969D}">
      <dgm:prSet/>
      <dgm:spPr/>
      <dgm:t>
        <a:bodyPr/>
        <a:lstStyle/>
        <a:p>
          <a:endParaRPr lang="en-US"/>
        </a:p>
      </dgm:t>
    </dgm:pt>
    <dgm:pt modelId="{974E4481-9142-4A9B-90C3-91487282ACA3}" type="sibTrans" cxnId="{EB52DF6B-C6F8-41EA-A6DF-C6B7058B969D}">
      <dgm:prSet/>
      <dgm:spPr/>
      <dgm:t>
        <a:bodyPr/>
        <a:lstStyle/>
        <a:p>
          <a:endParaRPr lang="en-US"/>
        </a:p>
      </dgm:t>
    </dgm:pt>
    <dgm:pt modelId="{DFDA511F-59D9-4D13-8877-F8367248C8B1}">
      <dgm:prSet/>
      <dgm:spPr/>
      <dgm:t>
        <a:bodyPr/>
        <a:lstStyle/>
        <a:p>
          <a:r>
            <a:rPr lang="en-US" dirty="0"/>
            <a:t>External data and links 		</a:t>
          </a:r>
        </a:p>
      </dgm:t>
    </dgm:pt>
    <dgm:pt modelId="{20919E11-1D9E-4797-95F7-21A9203197EF}" type="parTrans" cxnId="{4E4DB4C1-9F5A-46F7-84F6-F04503B20315}">
      <dgm:prSet/>
      <dgm:spPr/>
      <dgm:t>
        <a:bodyPr/>
        <a:lstStyle/>
        <a:p>
          <a:endParaRPr lang="en-US"/>
        </a:p>
      </dgm:t>
    </dgm:pt>
    <dgm:pt modelId="{1535D0B9-421E-41C5-A0BB-AD9F845464A3}" type="sibTrans" cxnId="{4E4DB4C1-9F5A-46F7-84F6-F04503B20315}">
      <dgm:prSet/>
      <dgm:spPr/>
      <dgm:t>
        <a:bodyPr/>
        <a:lstStyle/>
        <a:p>
          <a:endParaRPr lang="en-US"/>
        </a:p>
      </dgm:t>
    </dgm:pt>
    <dgm:pt modelId="{F4A7DE59-BC0E-4233-A2FA-F42D1B119BD1}">
      <dgm:prSet/>
      <dgm:spPr/>
      <dgm:t>
        <a:bodyPr/>
        <a:lstStyle/>
        <a:p>
          <a:r>
            <a:rPr lang="en-US"/>
            <a:t>Measures</a:t>
          </a:r>
        </a:p>
      </dgm:t>
    </dgm:pt>
    <dgm:pt modelId="{F4440AE9-6130-487E-8F73-C78B0A360EA6}" type="parTrans" cxnId="{50A7850F-A13E-43D3-95C5-0EBE41235E2F}">
      <dgm:prSet/>
      <dgm:spPr/>
      <dgm:t>
        <a:bodyPr/>
        <a:lstStyle/>
        <a:p>
          <a:endParaRPr lang="en-US"/>
        </a:p>
      </dgm:t>
    </dgm:pt>
    <dgm:pt modelId="{E496B345-47BF-4EEF-B041-028C9BC13422}" type="sibTrans" cxnId="{50A7850F-A13E-43D3-95C5-0EBE41235E2F}">
      <dgm:prSet/>
      <dgm:spPr/>
      <dgm:t>
        <a:bodyPr/>
        <a:lstStyle/>
        <a:p>
          <a:endParaRPr lang="en-US"/>
        </a:p>
      </dgm:t>
    </dgm:pt>
    <dgm:pt modelId="{628D9792-08DA-4C1E-A3CB-9DAD38AB5D5A}">
      <dgm:prSet/>
      <dgm:spPr/>
      <dgm:t>
        <a:bodyPr/>
        <a:lstStyle/>
        <a:p>
          <a:r>
            <a:rPr lang="en-US"/>
            <a:t>Profitability </a:t>
          </a:r>
        </a:p>
      </dgm:t>
    </dgm:pt>
    <dgm:pt modelId="{A4F84F11-CE43-409F-AD04-68E8CAD377C5}" type="parTrans" cxnId="{DC7FBFD0-0236-485A-A118-E7B959F7758A}">
      <dgm:prSet/>
      <dgm:spPr/>
      <dgm:t>
        <a:bodyPr/>
        <a:lstStyle/>
        <a:p>
          <a:endParaRPr lang="en-US"/>
        </a:p>
      </dgm:t>
    </dgm:pt>
    <dgm:pt modelId="{40264177-B90C-4981-A225-0376366F7A17}" type="sibTrans" cxnId="{DC7FBFD0-0236-485A-A118-E7B959F7758A}">
      <dgm:prSet/>
      <dgm:spPr/>
      <dgm:t>
        <a:bodyPr/>
        <a:lstStyle/>
        <a:p>
          <a:endParaRPr lang="en-US"/>
        </a:p>
      </dgm:t>
    </dgm:pt>
    <dgm:pt modelId="{D4E290CC-4C24-490E-8848-D351123F356C}">
      <dgm:prSet/>
      <dgm:spPr/>
      <dgm:t>
        <a:bodyPr/>
        <a:lstStyle/>
        <a:p>
          <a:r>
            <a:rPr lang="en-US" dirty="0"/>
            <a:t>Correlations</a:t>
          </a:r>
        </a:p>
      </dgm:t>
    </dgm:pt>
    <dgm:pt modelId="{177DDC65-45BC-4CD0-9046-1F45C178F00A}" type="parTrans" cxnId="{A0BFB87C-2E34-40B3-8A68-158933F68435}">
      <dgm:prSet/>
      <dgm:spPr/>
      <dgm:t>
        <a:bodyPr/>
        <a:lstStyle/>
        <a:p>
          <a:endParaRPr lang="en-US"/>
        </a:p>
      </dgm:t>
    </dgm:pt>
    <dgm:pt modelId="{FD53F4D6-1E42-41D1-BE71-E6BFC5D7716A}" type="sibTrans" cxnId="{A0BFB87C-2E34-40B3-8A68-158933F68435}">
      <dgm:prSet/>
      <dgm:spPr/>
      <dgm:t>
        <a:bodyPr/>
        <a:lstStyle/>
        <a:p>
          <a:endParaRPr lang="en-US"/>
        </a:p>
      </dgm:t>
    </dgm:pt>
    <dgm:pt modelId="{59C2136B-AA32-4CE9-975F-4649B4287B4E}">
      <dgm:prSet/>
      <dgm:spPr/>
      <dgm:t>
        <a:bodyPr/>
        <a:lstStyle/>
        <a:p>
          <a:r>
            <a:rPr lang="en-US" dirty="0"/>
            <a:t>Category</a:t>
          </a:r>
        </a:p>
      </dgm:t>
    </dgm:pt>
    <dgm:pt modelId="{4834577C-F841-42EE-90FB-A04C4BA62A9C}" type="parTrans" cxnId="{8E17E9AE-AF9F-4A0B-BFC3-99A47336E93B}">
      <dgm:prSet/>
      <dgm:spPr/>
      <dgm:t>
        <a:bodyPr/>
        <a:lstStyle/>
        <a:p>
          <a:endParaRPr lang="en-US"/>
        </a:p>
      </dgm:t>
    </dgm:pt>
    <dgm:pt modelId="{E625150B-D793-4F38-8A79-DC5D3F00880C}" type="sibTrans" cxnId="{8E17E9AE-AF9F-4A0B-BFC3-99A47336E93B}">
      <dgm:prSet/>
      <dgm:spPr/>
      <dgm:t>
        <a:bodyPr/>
        <a:lstStyle/>
        <a:p>
          <a:endParaRPr lang="en-US"/>
        </a:p>
      </dgm:t>
    </dgm:pt>
    <dgm:pt modelId="{0419ED3F-9243-4FE6-835C-B0543DF11214}" type="pres">
      <dgm:prSet presAssocID="{F2430BFB-322E-446A-BAB0-1CE2C6D31B20}" presName="Name0" presStyleCnt="0">
        <dgm:presLayoutVars>
          <dgm:dir/>
          <dgm:animLvl val="lvl"/>
          <dgm:resizeHandles val="exact"/>
        </dgm:presLayoutVars>
      </dgm:prSet>
      <dgm:spPr/>
    </dgm:pt>
    <dgm:pt modelId="{CC003EEB-3F22-4978-B071-2E7FEC4F44E2}" type="pres">
      <dgm:prSet presAssocID="{3EF85F32-B299-40AF-B78A-C70078B691B4}" presName="composite" presStyleCnt="0"/>
      <dgm:spPr/>
    </dgm:pt>
    <dgm:pt modelId="{785E93AF-444A-4E7E-9B54-7E2BE40DBEE2}" type="pres">
      <dgm:prSet presAssocID="{3EF85F32-B299-40AF-B78A-C70078B691B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91C285A-B8EC-4144-A7AF-D8FE1BD7C42C}" type="pres">
      <dgm:prSet presAssocID="{3EF85F32-B299-40AF-B78A-C70078B691B4}" presName="desTx" presStyleLbl="alignAccFollowNode1" presStyleIdx="0" presStyleCnt="2">
        <dgm:presLayoutVars>
          <dgm:bulletEnabled val="1"/>
        </dgm:presLayoutVars>
      </dgm:prSet>
      <dgm:spPr/>
    </dgm:pt>
    <dgm:pt modelId="{76AF6874-38E2-4BAA-9A90-6BE7A6A7C70A}" type="pres">
      <dgm:prSet presAssocID="{7FEFB58D-BF9F-4371-87C2-140128078E79}" presName="space" presStyleCnt="0"/>
      <dgm:spPr/>
    </dgm:pt>
    <dgm:pt modelId="{375AA24C-4BF9-4077-BBDA-B2E06C541A00}" type="pres">
      <dgm:prSet presAssocID="{F4A7DE59-BC0E-4233-A2FA-F42D1B119BD1}" presName="composite" presStyleCnt="0"/>
      <dgm:spPr/>
    </dgm:pt>
    <dgm:pt modelId="{AC25B91D-1EA0-437C-8005-B169DEF5BC1B}" type="pres">
      <dgm:prSet presAssocID="{F4A7DE59-BC0E-4233-A2FA-F42D1B119B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3FC9E2-9017-4B30-949D-054C8E7FD05C}" type="pres">
      <dgm:prSet presAssocID="{F4A7DE59-BC0E-4233-A2FA-F42D1B119BD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C7A000-D461-425E-8A2E-C676BD2158A9}" srcId="{3EF85F32-B299-40AF-B78A-C70078B691B4}" destId="{E74DAEC5-BE84-4A8E-95F1-B99826A1FA48}" srcOrd="1" destOrd="0" parTransId="{6BE45D5D-4896-4CDA-A853-CC5447B2C72B}" sibTransId="{8A872356-1FDE-462E-A68B-51FEE603B2F9}"/>
    <dgm:cxn modelId="{50A7850F-A13E-43D3-95C5-0EBE41235E2F}" srcId="{F2430BFB-322E-446A-BAB0-1CE2C6D31B20}" destId="{F4A7DE59-BC0E-4233-A2FA-F42D1B119BD1}" srcOrd="1" destOrd="0" parTransId="{F4440AE9-6130-487E-8F73-C78B0A360EA6}" sibTransId="{E496B345-47BF-4EEF-B041-028C9BC13422}"/>
    <dgm:cxn modelId="{18D1EF1C-6A4D-43DF-86CD-C63A08D5DE63}" type="presOf" srcId="{DFDA511F-59D9-4D13-8877-F8367248C8B1}" destId="{491C285A-B8EC-4144-A7AF-D8FE1BD7C42C}" srcOrd="0" destOrd="3" presId="urn:microsoft.com/office/officeart/2005/8/layout/hList1"/>
    <dgm:cxn modelId="{A3042830-8C45-4FAF-A159-6DCF909E798A}" type="presOf" srcId="{80E29567-BF3D-4809-95E4-018135483651}" destId="{491C285A-B8EC-4144-A7AF-D8FE1BD7C42C}" srcOrd="0" destOrd="2" presId="urn:microsoft.com/office/officeart/2005/8/layout/hList1"/>
    <dgm:cxn modelId="{A467E43D-89A3-437D-ADF5-6B4C8AEFD132}" type="presOf" srcId="{628D9792-08DA-4C1E-A3CB-9DAD38AB5D5A}" destId="{363FC9E2-9017-4B30-949D-054C8E7FD05C}" srcOrd="0" destOrd="0" presId="urn:microsoft.com/office/officeart/2005/8/layout/hList1"/>
    <dgm:cxn modelId="{C47DC442-644D-4080-8691-30C5482D3F81}" type="presOf" srcId="{3EF85F32-B299-40AF-B78A-C70078B691B4}" destId="{785E93AF-444A-4E7E-9B54-7E2BE40DBEE2}" srcOrd="0" destOrd="0" presId="urn:microsoft.com/office/officeart/2005/8/layout/hList1"/>
    <dgm:cxn modelId="{889D614A-05FD-4BC8-84D8-9B312303EF00}" type="presOf" srcId="{D4E290CC-4C24-490E-8848-D351123F356C}" destId="{363FC9E2-9017-4B30-949D-054C8E7FD05C}" srcOrd="0" destOrd="1" presId="urn:microsoft.com/office/officeart/2005/8/layout/hList1"/>
    <dgm:cxn modelId="{EB52DF6B-C6F8-41EA-A6DF-C6B7058B969D}" srcId="{3EF85F32-B299-40AF-B78A-C70078B691B4}" destId="{80E29567-BF3D-4809-95E4-018135483651}" srcOrd="2" destOrd="0" parTransId="{80D7BE3F-A5F9-47BA-A52E-EF0887F04316}" sibTransId="{974E4481-9142-4A9B-90C3-91487282ACA3}"/>
    <dgm:cxn modelId="{A0BFB87C-2E34-40B3-8A68-158933F68435}" srcId="{F4A7DE59-BC0E-4233-A2FA-F42D1B119BD1}" destId="{D4E290CC-4C24-490E-8848-D351123F356C}" srcOrd="1" destOrd="0" parTransId="{177DDC65-45BC-4CD0-9046-1F45C178F00A}" sibTransId="{FD53F4D6-1E42-41D1-BE71-E6BFC5D7716A}"/>
    <dgm:cxn modelId="{05EF158E-C980-4D8F-A832-104612243A82}" type="presOf" srcId="{59C2136B-AA32-4CE9-975F-4649B4287B4E}" destId="{363FC9E2-9017-4B30-949D-054C8E7FD05C}" srcOrd="0" destOrd="2" presId="urn:microsoft.com/office/officeart/2005/8/layout/hList1"/>
    <dgm:cxn modelId="{15E7C9A7-927F-4947-96A2-7533852D4EFA}" type="presOf" srcId="{F4A7DE59-BC0E-4233-A2FA-F42D1B119BD1}" destId="{AC25B91D-1EA0-437C-8005-B169DEF5BC1B}" srcOrd="0" destOrd="0" presId="urn:microsoft.com/office/officeart/2005/8/layout/hList1"/>
    <dgm:cxn modelId="{F5F811AA-F5B4-443B-8F77-42E8B1ACB193}" type="presOf" srcId="{5F157344-3821-45F7-8E11-FC1383133BC7}" destId="{491C285A-B8EC-4144-A7AF-D8FE1BD7C42C}" srcOrd="0" destOrd="0" presId="urn:microsoft.com/office/officeart/2005/8/layout/hList1"/>
    <dgm:cxn modelId="{34EAA0AD-345D-46AF-B4C3-CA1BE2DB8E07}" srcId="{3EF85F32-B299-40AF-B78A-C70078B691B4}" destId="{5F157344-3821-45F7-8E11-FC1383133BC7}" srcOrd="0" destOrd="0" parTransId="{638B709A-1CE6-43F4-9FE5-A91DEBB8857C}" sibTransId="{D8358275-0CF1-4C96-9E02-44E4E4B7F757}"/>
    <dgm:cxn modelId="{8E17E9AE-AF9F-4A0B-BFC3-99A47336E93B}" srcId="{F4A7DE59-BC0E-4233-A2FA-F42D1B119BD1}" destId="{59C2136B-AA32-4CE9-975F-4649B4287B4E}" srcOrd="2" destOrd="0" parTransId="{4834577C-F841-42EE-90FB-A04C4BA62A9C}" sibTransId="{E625150B-D793-4F38-8A79-DC5D3F00880C}"/>
    <dgm:cxn modelId="{4E4DB4C1-9F5A-46F7-84F6-F04503B20315}" srcId="{3EF85F32-B299-40AF-B78A-C70078B691B4}" destId="{DFDA511F-59D9-4D13-8877-F8367248C8B1}" srcOrd="3" destOrd="0" parTransId="{20919E11-1D9E-4797-95F7-21A9203197EF}" sibTransId="{1535D0B9-421E-41C5-A0BB-AD9F845464A3}"/>
    <dgm:cxn modelId="{84BEEFCA-984F-4F3A-BFCC-C0EF3008D2E5}" type="presOf" srcId="{F2430BFB-322E-446A-BAB0-1CE2C6D31B20}" destId="{0419ED3F-9243-4FE6-835C-B0543DF11214}" srcOrd="0" destOrd="0" presId="urn:microsoft.com/office/officeart/2005/8/layout/hList1"/>
    <dgm:cxn modelId="{3626A4CD-F4B8-4A6E-AAF1-09607CFCEBDD}" type="presOf" srcId="{E74DAEC5-BE84-4A8E-95F1-B99826A1FA48}" destId="{491C285A-B8EC-4144-A7AF-D8FE1BD7C42C}" srcOrd="0" destOrd="1" presId="urn:microsoft.com/office/officeart/2005/8/layout/hList1"/>
    <dgm:cxn modelId="{DC7FBFD0-0236-485A-A118-E7B959F7758A}" srcId="{F4A7DE59-BC0E-4233-A2FA-F42D1B119BD1}" destId="{628D9792-08DA-4C1E-A3CB-9DAD38AB5D5A}" srcOrd="0" destOrd="0" parTransId="{A4F84F11-CE43-409F-AD04-68E8CAD377C5}" sibTransId="{40264177-B90C-4981-A225-0376366F7A17}"/>
    <dgm:cxn modelId="{99BD82FE-12D6-427B-A1A1-443B1AE33E2B}" srcId="{F2430BFB-322E-446A-BAB0-1CE2C6D31B20}" destId="{3EF85F32-B299-40AF-B78A-C70078B691B4}" srcOrd="0" destOrd="0" parTransId="{CAF0E5DA-44A5-4474-AA46-CF511E2D19E5}" sibTransId="{7FEFB58D-BF9F-4371-87C2-140128078E79}"/>
    <dgm:cxn modelId="{3A322579-E45D-4DC4-8970-4D34980A589E}" type="presParOf" srcId="{0419ED3F-9243-4FE6-835C-B0543DF11214}" destId="{CC003EEB-3F22-4978-B071-2E7FEC4F44E2}" srcOrd="0" destOrd="0" presId="urn:microsoft.com/office/officeart/2005/8/layout/hList1"/>
    <dgm:cxn modelId="{269D9BE9-F797-4624-8575-F7225D2333AB}" type="presParOf" srcId="{CC003EEB-3F22-4978-B071-2E7FEC4F44E2}" destId="{785E93AF-444A-4E7E-9B54-7E2BE40DBEE2}" srcOrd="0" destOrd="0" presId="urn:microsoft.com/office/officeart/2005/8/layout/hList1"/>
    <dgm:cxn modelId="{2714D1D2-5FB4-45B9-B26A-D93719A4BC84}" type="presParOf" srcId="{CC003EEB-3F22-4978-B071-2E7FEC4F44E2}" destId="{491C285A-B8EC-4144-A7AF-D8FE1BD7C42C}" srcOrd="1" destOrd="0" presId="urn:microsoft.com/office/officeart/2005/8/layout/hList1"/>
    <dgm:cxn modelId="{1BC81770-69D5-49AB-B686-1BDFD53BC274}" type="presParOf" srcId="{0419ED3F-9243-4FE6-835C-B0543DF11214}" destId="{76AF6874-38E2-4BAA-9A90-6BE7A6A7C70A}" srcOrd="1" destOrd="0" presId="urn:microsoft.com/office/officeart/2005/8/layout/hList1"/>
    <dgm:cxn modelId="{9377FA03-556C-4C77-BBF6-42D4080C6185}" type="presParOf" srcId="{0419ED3F-9243-4FE6-835C-B0543DF11214}" destId="{375AA24C-4BF9-4077-BBDA-B2E06C541A00}" srcOrd="2" destOrd="0" presId="urn:microsoft.com/office/officeart/2005/8/layout/hList1"/>
    <dgm:cxn modelId="{A62F1CDF-6395-4557-916D-EB0F243CF725}" type="presParOf" srcId="{375AA24C-4BF9-4077-BBDA-B2E06C541A00}" destId="{AC25B91D-1EA0-437C-8005-B169DEF5BC1B}" srcOrd="0" destOrd="0" presId="urn:microsoft.com/office/officeart/2005/8/layout/hList1"/>
    <dgm:cxn modelId="{B0E8A6BE-BE18-47C4-862D-DDCA407E4465}" type="presParOf" srcId="{375AA24C-4BF9-4077-BBDA-B2E06C541A00}" destId="{363FC9E2-9017-4B30-949D-054C8E7FD0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D2022-1ACA-40B2-AC9D-9A21F0550281}">
      <dsp:nvSpPr>
        <dsp:cNvPr id="0" name=""/>
        <dsp:cNvSpPr/>
      </dsp:nvSpPr>
      <dsp:spPr>
        <a:xfrm>
          <a:off x="1372237" y="247137"/>
          <a:ext cx="722988" cy="722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179D-A30F-4232-9BC9-17A5DCD2C423}">
      <dsp:nvSpPr>
        <dsp:cNvPr id="0" name=""/>
        <dsp:cNvSpPr/>
      </dsp:nvSpPr>
      <dsp:spPr>
        <a:xfrm>
          <a:off x="930411" y="1217436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Film making budget increases 42% in last 20 years</a:t>
          </a:r>
          <a:endParaRPr lang="en-US" sz="1300" kern="1200" dirty="0"/>
        </a:p>
      </dsp:txBody>
      <dsp:txXfrm>
        <a:off x="930411" y="1217436"/>
        <a:ext cx="1606640" cy="642656"/>
      </dsp:txXfrm>
    </dsp:sp>
    <dsp:sp modelId="{CEC84EB1-7E07-415B-8352-80A9B1CE09D0}">
      <dsp:nvSpPr>
        <dsp:cNvPr id="0" name=""/>
        <dsp:cNvSpPr/>
      </dsp:nvSpPr>
      <dsp:spPr>
        <a:xfrm>
          <a:off x="3260040" y="247137"/>
          <a:ext cx="722988" cy="722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76BC8-ECE4-4CEC-8498-3D78A1449B85}">
      <dsp:nvSpPr>
        <dsp:cNvPr id="0" name=""/>
        <dsp:cNvSpPr/>
      </dsp:nvSpPr>
      <dsp:spPr>
        <a:xfrm>
          <a:off x="2818214" y="1217436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Box Revenue in the NA increases 53% same period</a:t>
          </a:r>
        </a:p>
      </dsp:txBody>
      <dsp:txXfrm>
        <a:off x="2818214" y="1217436"/>
        <a:ext cx="1606640" cy="642656"/>
      </dsp:txXfrm>
    </dsp:sp>
    <dsp:sp modelId="{E177776E-C6A7-4735-872F-D8475ECCF457}">
      <dsp:nvSpPr>
        <dsp:cNvPr id="0" name=""/>
        <dsp:cNvSpPr/>
      </dsp:nvSpPr>
      <dsp:spPr>
        <a:xfrm>
          <a:off x="1372237" y="2261753"/>
          <a:ext cx="722988" cy="722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0BE8-9581-412D-9CA0-90EFD7E76770}">
      <dsp:nvSpPr>
        <dsp:cNvPr id="0" name=""/>
        <dsp:cNvSpPr/>
      </dsp:nvSpPr>
      <dsp:spPr>
        <a:xfrm>
          <a:off x="930411" y="3232052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International box number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TRIPLE</a:t>
          </a:r>
          <a:r>
            <a:rPr lang="en-US" sz="1300" kern="1200" dirty="0"/>
            <a:t> in last 20 years.  </a:t>
          </a:r>
        </a:p>
      </dsp:txBody>
      <dsp:txXfrm>
        <a:off x="930411" y="3232052"/>
        <a:ext cx="1606640" cy="642656"/>
      </dsp:txXfrm>
    </dsp:sp>
    <dsp:sp modelId="{CBFFECE7-DB8E-4AD7-AA0A-EDD0687FD889}">
      <dsp:nvSpPr>
        <dsp:cNvPr id="0" name=""/>
        <dsp:cNvSpPr/>
      </dsp:nvSpPr>
      <dsp:spPr>
        <a:xfrm>
          <a:off x="3260040" y="2261753"/>
          <a:ext cx="722988" cy="722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41DB-5BFC-4BF9-A960-ED5C10B66F06}">
      <dsp:nvSpPr>
        <dsp:cNvPr id="0" name=""/>
        <dsp:cNvSpPr/>
      </dsp:nvSpPr>
      <dsp:spPr>
        <a:xfrm>
          <a:off x="2818214" y="3232052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Marketing costs increase 44% from 2014 to 2019 alone</a:t>
          </a:r>
        </a:p>
      </dsp:txBody>
      <dsp:txXfrm>
        <a:off x="2818214" y="3232052"/>
        <a:ext cx="1606640" cy="64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93AF-444A-4E7E-9B54-7E2BE40DBEE2}">
      <dsp:nvSpPr>
        <dsp:cNvPr id="0" name=""/>
        <dsp:cNvSpPr/>
      </dsp:nvSpPr>
      <dsp:spPr>
        <a:xfrm>
          <a:off x="36" y="5161"/>
          <a:ext cx="346932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  <a:r>
            <a:rPr lang="en-US" sz="3500" kern="1200" baseline="30000"/>
            <a:t>rd</a:t>
          </a:r>
          <a:r>
            <a:rPr lang="en-US" sz="3500" kern="1200"/>
            <a:t> party Data</a:t>
          </a:r>
        </a:p>
      </dsp:txBody>
      <dsp:txXfrm>
        <a:off x="36" y="5161"/>
        <a:ext cx="3469322" cy="1008000"/>
      </dsp:txXfrm>
    </dsp:sp>
    <dsp:sp modelId="{491C285A-B8EC-4144-A7AF-D8FE1BD7C42C}">
      <dsp:nvSpPr>
        <dsp:cNvPr id="0" name=""/>
        <dsp:cNvSpPr/>
      </dsp:nvSpPr>
      <dsp:spPr>
        <a:xfrm>
          <a:off x="36" y="1013161"/>
          <a:ext cx="3469322" cy="422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IMDB database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Box office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Movie Budgets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External data and links 		</a:t>
          </a:r>
        </a:p>
      </dsp:txBody>
      <dsp:txXfrm>
        <a:off x="36" y="1013161"/>
        <a:ext cx="3469322" cy="4227300"/>
      </dsp:txXfrm>
    </dsp:sp>
    <dsp:sp modelId="{AC25B91D-1EA0-437C-8005-B169DEF5BC1B}">
      <dsp:nvSpPr>
        <dsp:cNvPr id="0" name=""/>
        <dsp:cNvSpPr/>
      </dsp:nvSpPr>
      <dsp:spPr>
        <a:xfrm>
          <a:off x="3955064" y="5161"/>
          <a:ext cx="346932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Measures</a:t>
          </a:r>
        </a:p>
      </dsp:txBody>
      <dsp:txXfrm>
        <a:off x="3955064" y="5161"/>
        <a:ext cx="3469322" cy="1008000"/>
      </dsp:txXfrm>
    </dsp:sp>
    <dsp:sp modelId="{363FC9E2-9017-4B30-949D-054C8E7FD05C}">
      <dsp:nvSpPr>
        <dsp:cNvPr id="0" name=""/>
        <dsp:cNvSpPr/>
      </dsp:nvSpPr>
      <dsp:spPr>
        <a:xfrm>
          <a:off x="3955064" y="1013161"/>
          <a:ext cx="3469322" cy="422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Profitability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Correlations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Category</a:t>
          </a:r>
        </a:p>
      </dsp:txBody>
      <dsp:txXfrm>
        <a:off x="3955064" y="1013161"/>
        <a:ext cx="3469322" cy="422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B453B6-ACC8-40FA-90F0-2EBAEBE662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D2A18-113B-4BB9-9F43-D8ADDFCA9D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9FB00-7608-4F78-9674-1DF63AFF63E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5F3BB-7724-44AA-A2A1-0D5D40A088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07445-13E4-4685-9CE1-F93EF23C4B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56D5-CDEA-4673-9C3C-A44CC391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56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jpg"/><Relationship Id="rId5" Type="http://schemas.openxmlformats.org/officeDocument/2006/relationships/diagramLayout" Target="../diagrams/layout1.xml"/><Relationship Id="rId10" Type="http://schemas.openxmlformats.org/officeDocument/2006/relationships/hyperlink" Target="https://stephenfollows.com/how-has-the-cost-of-making-a-movie-changed-over-the-past-twenty-years/" TargetMode="External"/><Relationship Id="rId4" Type="http://schemas.openxmlformats.org/officeDocument/2006/relationships/diagramData" Target="../diagrams/data1.xml"/><Relationship Id="rId9" Type="http://schemas.openxmlformats.org/officeDocument/2006/relationships/hyperlink" Target="https://www.statista.com/statistics/187069/north-american-box-office-gross-revenue-since-198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93" y="1276794"/>
            <a:ext cx="7562132" cy="32285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cap="all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Pinpoint to success  – </a:t>
            </a:r>
            <a:r>
              <a:rPr lang="en-US" sz="4100" i="0" kern="1200" cap="all" baseline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Strategic Proposal to 		Microsoft Movie Studio</a:t>
            </a:r>
            <a:br>
              <a:rPr lang="en-US" sz="4100" b="1" i="0" kern="1200" cap="all" baseline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31" y="6031598"/>
            <a:ext cx="3729036" cy="10665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spc="300" dirty="0"/>
              <a:t>Presenter: Julian(</a:t>
            </a:r>
            <a:r>
              <a:rPr lang="en-US" sz="1800" b="1" spc="300" dirty="0" err="1"/>
              <a:t>Xibei</a:t>
            </a:r>
            <a:r>
              <a:rPr lang="en-US" sz="1800" b="1" spc="300" dirty="0"/>
              <a:t>) He</a:t>
            </a:r>
          </a:p>
        </p:txBody>
      </p:sp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78" r="3717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8626756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higher vote count means higher popularity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65" y="1913051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 the vote count data as a proxy for online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vote count number (exposure) leads to higher popularity.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37877AA-3BCF-4B37-B3BB-BA1D1A16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33" y="1691643"/>
            <a:ext cx="6607967" cy="455949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8626756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Higher budget leads to higher vote count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65" y="1913051"/>
            <a:ext cx="3880585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 the vote count variable positively affect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Higher budget leads to a higher popularity according to transitive law. 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6C32FD6-26F2-4997-9DEE-2018D151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16" y="1666870"/>
            <a:ext cx="6987359" cy="47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5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8" y="1879071"/>
            <a:ext cx="6141326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kern="1200" cap="all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genre</a:t>
            </a:r>
            <a:r>
              <a:rPr lang="en-US" i="0" kern="1200" cap="al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 affects its profitability</a:t>
            </a:r>
            <a:endParaRPr lang="en-US" i="0" kern="1200" cap="all" baseline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</a:pPr>
            <a:endParaRPr lang="en-US" sz="1800" b="1" cap="all" spc="3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899" r="16269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4/22/2022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6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3" y="476946"/>
            <a:ext cx="10511294" cy="124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ADVENTURE, ACTION, COMEDY, DRAMA ARE THE HOTTEST MOVIE GENRES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EC82FD2-7D9E-4FC2-A5ED-7D63B9A79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692" y="1660072"/>
            <a:ext cx="7358408" cy="462023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4E7B3-4868-4043-AF84-0673D44B4A92}"/>
              </a:ext>
            </a:extLst>
          </p:cNvPr>
          <p:cNvCxnSpPr/>
          <p:nvPr/>
        </p:nvCxnSpPr>
        <p:spPr>
          <a:xfrm flipV="1">
            <a:off x="1644242" y="1971413"/>
            <a:ext cx="738231" cy="1090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19ED93-98DF-47D2-807B-14A8181A65AE}"/>
              </a:ext>
            </a:extLst>
          </p:cNvPr>
          <p:cNvCxnSpPr/>
          <p:nvPr/>
        </p:nvCxnSpPr>
        <p:spPr>
          <a:xfrm flipV="1">
            <a:off x="1661020" y="2172749"/>
            <a:ext cx="729842" cy="1006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16068-4752-48F9-97F9-42F97B0297CA}"/>
              </a:ext>
            </a:extLst>
          </p:cNvPr>
          <p:cNvCxnSpPr>
            <a:cxnSpLocks/>
          </p:cNvCxnSpPr>
          <p:nvPr/>
        </p:nvCxnSpPr>
        <p:spPr>
          <a:xfrm flipV="1">
            <a:off x="1644242" y="2374084"/>
            <a:ext cx="738231" cy="1090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5B622-D4C8-4178-9874-92E77C511BB3}"/>
              </a:ext>
            </a:extLst>
          </p:cNvPr>
          <p:cNvCxnSpPr/>
          <p:nvPr/>
        </p:nvCxnSpPr>
        <p:spPr>
          <a:xfrm flipV="1">
            <a:off x="1661020" y="2558642"/>
            <a:ext cx="729842" cy="83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75D499-EDCA-4735-AF38-7E47DCEA2364}"/>
              </a:ext>
            </a:extLst>
          </p:cNvPr>
          <p:cNvSpPr txBox="1"/>
          <p:nvPr/>
        </p:nvSpPr>
        <p:spPr>
          <a:xfrm>
            <a:off x="97913" y="2172749"/>
            <a:ext cx="164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Performers!</a:t>
            </a:r>
          </a:p>
        </p:txBody>
      </p:sp>
    </p:spTree>
    <p:extLst>
      <p:ext uri="{BB962C8B-B14F-4D97-AF65-F5344CB8AC3E}">
        <p14:creationId xmlns:p14="http://schemas.microsoft.com/office/powerpoint/2010/main" val="388971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81" y="410744"/>
            <a:ext cx="10511294" cy="124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Certain genre mix are incredibly profitable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0ABB85A-FB04-4FC9-BEBE-1722129E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696" y="1347525"/>
            <a:ext cx="7661360" cy="480256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AA76B-1A68-4CBA-A123-5ACC01BA1E46}"/>
              </a:ext>
            </a:extLst>
          </p:cNvPr>
          <p:cNvCxnSpPr/>
          <p:nvPr/>
        </p:nvCxnSpPr>
        <p:spPr>
          <a:xfrm flipV="1">
            <a:off x="1400961" y="1778466"/>
            <a:ext cx="587230" cy="92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57566-672A-4F23-A4BA-F0CC9658FC11}"/>
              </a:ext>
            </a:extLst>
          </p:cNvPr>
          <p:cNvCxnSpPr/>
          <p:nvPr/>
        </p:nvCxnSpPr>
        <p:spPr>
          <a:xfrm flipV="1">
            <a:off x="1417739" y="2130804"/>
            <a:ext cx="494951" cy="92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53EFA6-B8AF-487A-8103-468836B59A8E}"/>
              </a:ext>
            </a:extLst>
          </p:cNvPr>
          <p:cNvSpPr txBox="1"/>
          <p:nvPr/>
        </p:nvSpPr>
        <p:spPr>
          <a:xfrm>
            <a:off x="106991" y="1574188"/>
            <a:ext cx="1400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2 mixes generated more than twice of revenue than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358388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08" y="330735"/>
            <a:ext cx="10515600" cy="1325563"/>
          </a:xfrm>
        </p:spPr>
        <p:txBody>
          <a:bodyPr/>
          <a:lstStyle/>
          <a:p>
            <a:pPr algn="ctr"/>
            <a:r>
              <a:rPr lang="en-US" sz="4400" i="0" kern="1200" cap="all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</a:t>
            </a:r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Higher production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0663"/>
            <a:ext cx="2599698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Top 5% movies that generated the most worldwide revenues invest average $140,000,000 </a:t>
            </a:r>
          </a:p>
          <a:p>
            <a:pPr lvl="0"/>
            <a:r>
              <a:rPr lang="en-US" dirty="0"/>
              <a:t>Keep targeting on international market with huge potential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higher budget for online exposure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4146" y="2652636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Positive relation between vote count, budget and popularity.</a:t>
            </a:r>
          </a:p>
          <a:p>
            <a:r>
              <a:rPr lang="en-US" dirty="0"/>
              <a:t>Spend at least industry level (50%) in increasing movie online exposure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Make movie across multiple genres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652636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Action, Adventure</a:t>
            </a:r>
          </a:p>
          <a:p>
            <a:r>
              <a:rPr lang="en-US" dirty="0"/>
              <a:t>Comedy, Drama also score high in this category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A4EE82-5E82-4F50-9452-91AD29B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https://entertainment.howstuffworks.com/movie-cost1.htm#:~:text=When%20calculating%20a%20marketing%20budget,%2450%20million%20to%20sell%20it.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C2EE9F-DA1E-4F7E-BC8B-0FB979E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34CC51-9DBE-48AF-9523-BC08E3C7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Looking forward – Macro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 Strategy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Streaming Platform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Aspects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372FF69-5317-4BE5-B218-0E85D7F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42900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9" y="3056959"/>
            <a:ext cx="6238687" cy="4022650"/>
          </a:xfrm>
        </p:spPr>
        <p:txBody>
          <a:bodyPr/>
          <a:lstStyle/>
          <a:p>
            <a:r>
              <a:rPr lang="en-US" dirty="0"/>
              <a:t>Julian(</a:t>
            </a:r>
            <a:r>
              <a:rPr lang="en-US" dirty="0" err="1"/>
              <a:t>Xibei</a:t>
            </a:r>
            <a:r>
              <a:rPr lang="en-US" dirty="0"/>
              <a:t>) He</a:t>
            </a:r>
          </a:p>
          <a:p>
            <a:r>
              <a:rPr lang="en-US" dirty="0"/>
              <a:t>Julianhe1991@gmail.com</a:t>
            </a:r>
          </a:p>
          <a:p>
            <a:r>
              <a:rPr lang="en-US" dirty="0"/>
              <a:t>https://github.com/JulianHe1991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>
            <a:normAutofit/>
          </a:bodyPr>
          <a:lstStyle/>
          <a:p>
            <a:r>
              <a:rPr lang="en-US" sz="4800" i="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sz="4800" i="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71" y="533400"/>
            <a:ext cx="3993565" cy="5797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Industry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Approach Intro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Key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Looking forward</a:t>
            </a:r>
          </a:p>
          <a:p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777473" cy="1625731"/>
          </a:xfrm>
        </p:spPr>
        <p:txBody>
          <a:bodyPr/>
          <a:lstStyle/>
          <a:p>
            <a:r>
              <a:rPr lang="en-US" i="0">
                <a:latin typeface="Arial" panose="020B0604020202020204" pitchFamily="34" charset="0"/>
                <a:cs typeface="Arial" panose="020B0604020202020204" pitchFamily="34" charset="0"/>
              </a:rPr>
              <a:t>INDUSTRY Profile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25380"/>
            <a:ext cx="5178056" cy="3432620"/>
          </a:xfrm>
        </p:spPr>
      </p:pic>
      <p:graphicFrame>
        <p:nvGraphicFramePr>
          <p:cNvPr id="185" name="Content Placeholder 2">
            <a:extLst>
              <a:ext uri="{FF2B5EF4-FFF2-40B4-BE49-F238E27FC236}">
                <a16:creationId xmlns:a16="http://schemas.microsoft.com/office/drawing/2014/main" id="{7DD34CBF-F5C1-9439-C03B-7A44230F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899507"/>
              </p:ext>
            </p:extLst>
          </p:nvPr>
        </p:nvGraphicFramePr>
        <p:xfrm>
          <a:off x="5693734" y="2183035"/>
          <a:ext cx="5355266" cy="412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636" y="6153149"/>
            <a:ext cx="4110464" cy="8699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</a:rPr>
              <a:t>Data provided by: </a:t>
            </a: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https://www.statista.com/statistics/187069/north-american-box-office-gross-revenue-since-1980/</a:t>
            </a:r>
            <a:endParaRPr lang="en-US" sz="600" b="1" kern="1200" spc="3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https://stephenfollows.com/how-has-the-cost-of-making-a-movie-changed-over-the-past-twenty-years/</a:t>
            </a:r>
            <a:endParaRPr lang="en-US" sz="600" b="1" kern="1200" spc="3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</a:rPr>
              <a:t>https://fred.stlouisfed.org/series/GDP</a:t>
            </a:r>
          </a:p>
          <a:p>
            <a:endParaRPr lang="en-US" dirty="0"/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/>
              <a:t>4/22/2022</a:t>
            </a:r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C101557-80C0-4AC3-B93E-FFB3BDB487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" y="1717158"/>
            <a:ext cx="5021348" cy="34343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9CFC2C-B64F-4CAD-9D04-5E5D7CC84D3D}"/>
              </a:ext>
            </a:extLst>
          </p:cNvPr>
          <p:cNvCxnSpPr/>
          <p:nvPr/>
        </p:nvCxnSpPr>
        <p:spPr>
          <a:xfrm flipV="1">
            <a:off x="931178" y="1988191"/>
            <a:ext cx="2676088" cy="14461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886" y="529905"/>
            <a:ext cx="7248591" cy="1685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What the Data tell us</a:t>
            </a: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942"/>
            <a:ext cx="4135478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616324" y="533400"/>
            <a:ext cx="2087913" cy="2720408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44996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597735" y="3604193"/>
            <a:ext cx="2108316" cy="2720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241" y="2357221"/>
            <a:ext cx="6754443" cy="39476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US market has entered mature stage for movie </a:t>
            </a:r>
            <a:r>
              <a:rPr lang="en-US" altLang="zh-CN" dirty="0"/>
              <a:t>industry</a:t>
            </a:r>
            <a:r>
              <a:rPr lang="en-US" dirty="0"/>
              <a:t>, Hollywood has strategically focus on the opportunities worldwide. 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 has become an essential part of whole movie production.</a:t>
            </a:r>
          </a:p>
          <a:p>
            <a:pPr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0C380-3A95-44D3-9669-6C41B583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714374"/>
            <a:ext cx="3208057" cy="21145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  <a:b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-</a:t>
            </a:r>
            <a:b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7">
            <a:extLst>
              <a:ext uri="{FF2B5EF4-FFF2-40B4-BE49-F238E27FC236}">
                <a16:creationId xmlns:a16="http://schemas.microsoft.com/office/drawing/2014/main" id="{B2532A77-33EF-F407-C501-E461A259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38474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6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79" y="2145466"/>
            <a:ext cx="4946904" cy="3273552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rial" panose="020B0604020202020204" pitchFamily="34" charset="0"/>
                <a:cs typeface="Arial" panose="020B0604020202020204" pitchFamily="34" charset="0"/>
              </a:rPr>
              <a:t>Does spending more money make movie profitable?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279" y="251250"/>
            <a:ext cx="2979897" cy="12643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3" y="966417"/>
            <a:ext cx="3316463" cy="30245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i="0" dirty="0">
                <a:latin typeface="Arial" panose="020B0604020202020204" pitchFamily="34" charset="0"/>
                <a:cs typeface="Arial" panose="020B0604020202020204" pitchFamily="34" charset="0"/>
              </a:rPr>
              <a:t>Higher budget leads to higher profit</a:t>
            </a:r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D3057A-01CF-4904-9487-8A7627A20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606" y="1079889"/>
            <a:ext cx="7228091" cy="49693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DF745D-C4A8-41CD-8CC5-753C5D256910}"/>
              </a:ext>
            </a:extLst>
          </p:cNvPr>
          <p:cNvSpPr/>
          <p:nvPr/>
        </p:nvSpPr>
        <p:spPr>
          <a:xfrm>
            <a:off x="5922627" y="2727438"/>
            <a:ext cx="2590437" cy="1936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9" y="809956"/>
            <a:ext cx="3801977" cy="381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i="0" dirty="0">
                <a:latin typeface="Arial" panose="020B0604020202020204" pitchFamily="34" charset="0"/>
                <a:cs typeface="Arial" panose="020B0604020202020204" pitchFamily="34" charset="0"/>
              </a:rPr>
              <a:t>High domestic gross leads to high international gross</a:t>
            </a:r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D66A8A0-2197-4216-A989-F4D25CF25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424" y="1023567"/>
            <a:ext cx="7163353" cy="462963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FCA47-C369-4B38-AE5D-1D1C3AC91A1A}"/>
              </a:ext>
            </a:extLst>
          </p:cNvPr>
          <p:cNvCxnSpPr>
            <a:cxnSpLocks/>
          </p:cNvCxnSpPr>
          <p:nvPr/>
        </p:nvCxnSpPr>
        <p:spPr>
          <a:xfrm>
            <a:off x="8313490" y="2021747"/>
            <a:ext cx="914400" cy="897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99D500-BF5D-4C7A-AD1C-7E56CDDD0ACB}"/>
              </a:ext>
            </a:extLst>
          </p:cNvPr>
          <p:cNvSpPr txBox="1"/>
          <p:nvPr/>
        </p:nvSpPr>
        <p:spPr>
          <a:xfrm>
            <a:off x="7256477" y="1493240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correlation </a:t>
            </a:r>
          </a:p>
        </p:txBody>
      </p:sp>
    </p:spTree>
    <p:extLst>
      <p:ext uri="{BB962C8B-B14F-4D97-AF65-F5344CB8AC3E}">
        <p14:creationId xmlns:p14="http://schemas.microsoft.com/office/powerpoint/2010/main" val="359868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What factors contribute to the popularity of a movie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1629</TotalTime>
  <Words>466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Univers Condensed Light</vt:lpstr>
      <vt:lpstr>Walbaum Display Light</vt:lpstr>
      <vt:lpstr>AngleLinesVTI</vt:lpstr>
      <vt:lpstr>Pinpoint to success  – A Strategic Proposal to   Microsoft Movie Studio </vt:lpstr>
      <vt:lpstr>Agenda </vt:lpstr>
      <vt:lpstr>INDUSTRY Profile</vt:lpstr>
      <vt:lpstr>What the Data tell us</vt:lpstr>
      <vt:lpstr>Approach:  Exploratory Data Analysis - CRISP-DM</vt:lpstr>
      <vt:lpstr>Does spending more money make movie profitable?</vt:lpstr>
      <vt:lpstr>Higher budget leads to higher profit</vt:lpstr>
      <vt:lpstr>High domestic gross leads to high international gross</vt:lpstr>
      <vt:lpstr>What factors contribute to the popularity of a movie</vt:lpstr>
      <vt:lpstr>higher vote count means higher popularity</vt:lpstr>
      <vt:lpstr>Higher budget leads to higher vote count</vt:lpstr>
      <vt:lpstr>How genre of movie affects its profitability</vt:lpstr>
      <vt:lpstr>ADVENTURE, ACTION, COMEDY, DRAMA ARE THE HOTTEST MOVIE GENRES</vt:lpstr>
      <vt:lpstr>Certain genre mix are incredibly profitable</vt:lpstr>
      <vt:lpstr>Recommendations </vt:lpstr>
      <vt:lpstr>Looking forward – Macro factors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Julian He</dc:creator>
  <cp:lastModifiedBy>Julian He</cp:lastModifiedBy>
  <cp:revision>21</cp:revision>
  <dcterms:created xsi:type="dcterms:W3CDTF">2022-04-21T02:38:49Z</dcterms:created>
  <dcterms:modified xsi:type="dcterms:W3CDTF">2022-04-22T19:15:27Z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