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alanquin Dark"/>
      <p:regular r:id="rId17"/>
      <p:bold r:id="rId18"/>
    </p:embeddedFont>
    <p:embeddedFont>
      <p:font typeface="Poppins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alanquinDark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Black-bold.fntdata"/><Relationship Id="rId6" Type="http://schemas.openxmlformats.org/officeDocument/2006/relationships/slide" Target="slides/slide1.xml"/><Relationship Id="rId18" Type="http://schemas.openxmlformats.org/officeDocument/2006/relationships/font" Target="fonts/PalanquinDar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7b642fd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7b642fd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52ce835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52ce835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7498f7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7498f7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4b3b7a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4b3b7a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ster.io/roboattic_Lab/build-your-own-object-following-4-dof-robotics-arm-ff5e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type="ctrTitle"/>
          </p:nvPr>
        </p:nvSpPr>
        <p:spPr>
          <a:xfrm>
            <a:off x="720000" y="677120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Brazo Robótico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720000" y="3179000"/>
            <a:ext cx="3497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Julián Ricardo Torres Zaque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</a:t>
            </a:r>
            <a:r>
              <a:rPr lang="en"/>
              <a:t>a Camila Díaz Arias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Keaton Stephens Watson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Julián David Be</a:t>
            </a:r>
            <a:r>
              <a:rPr lang="en"/>
              <a:t>nítez Martínez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534259" y="110708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78359" y="236538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517059" y="110708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517059" y="236838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715500" y="26023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230" name="Google Shape;230;p25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1671400" y="134407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Objetivos </a:t>
            </a:r>
            <a:endParaRPr/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578352" y="124177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" name="Google Shape;233;p25"/>
          <p:cNvSpPr txBox="1"/>
          <p:nvPr>
            <p:ph idx="7" type="title"/>
          </p:nvPr>
        </p:nvSpPr>
        <p:spPr>
          <a:xfrm>
            <a:off x="4561159" y="124177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4" name="Google Shape;234;p25"/>
          <p:cNvSpPr txBox="1"/>
          <p:nvPr>
            <p:ph idx="8" type="subTitle"/>
          </p:nvPr>
        </p:nvSpPr>
        <p:spPr>
          <a:xfrm>
            <a:off x="5654198" y="134407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</a:t>
            </a:r>
            <a:endParaRPr/>
          </a:p>
        </p:txBody>
      </p:sp>
      <p:sp>
        <p:nvSpPr>
          <p:cNvPr id="235" name="Google Shape;235;p25"/>
          <p:cNvSpPr txBox="1"/>
          <p:nvPr>
            <p:ph idx="13" type="title"/>
          </p:nvPr>
        </p:nvSpPr>
        <p:spPr>
          <a:xfrm>
            <a:off x="4561159" y="250307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6" name="Google Shape;236;p25"/>
          <p:cNvSpPr txBox="1"/>
          <p:nvPr>
            <p:ph idx="14" type="subTitle"/>
          </p:nvPr>
        </p:nvSpPr>
        <p:spPr>
          <a:xfrm>
            <a:off x="5654198" y="26053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Materiales y equipos</a:t>
            </a:r>
            <a:endParaRPr/>
          </a:p>
        </p:txBody>
      </p:sp>
      <p:sp>
        <p:nvSpPr>
          <p:cNvPr id="237" name="Google Shape;237;p25"/>
          <p:cNvSpPr txBox="1"/>
          <p:nvPr>
            <p:ph idx="3" type="title"/>
          </p:nvPr>
        </p:nvSpPr>
        <p:spPr>
          <a:xfrm>
            <a:off x="622452" y="250007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2673884" y="37584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>
            <p:ph idx="13" type="title"/>
          </p:nvPr>
        </p:nvSpPr>
        <p:spPr>
          <a:xfrm>
            <a:off x="2717984" y="38931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3811023" y="3995401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busca realizar el diseño de un robot que tenga la capacidad de producir las siguientes acciones: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El robot tendrá la capacidad de levantar objetos de ligero tamaño y peso.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Este se podrá desplazar a través de una superficie.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El mismo tendrá la capacidad de automatizar sus movimientos y acciones.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type="title"/>
          </p:nvPr>
        </p:nvSpPr>
        <p:spPr>
          <a:xfrm>
            <a:off x="720000" y="387600"/>
            <a:ext cx="717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Objetivos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-857250" y="232200"/>
            <a:ext cx="25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Funciones</a:t>
            </a:r>
            <a:endParaRPr/>
          </a:p>
        </p:txBody>
      </p:sp>
      <p:sp>
        <p:nvSpPr>
          <p:cNvPr id="253" name="Google Shape;253;p27"/>
          <p:cNvSpPr txBox="1"/>
          <p:nvPr>
            <p:ph idx="1" type="subTitle"/>
          </p:nvPr>
        </p:nvSpPr>
        <p:spPr>
          <a:xfrm>
            <a:off x="720011" y="2995200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7"/>
          <p:cNvSpPr txBox="1"/>
          <p:nvPr>
            <p:ph idx="2" type="subTitle"/>
          </p:nvPr>
        </p:nvSpPr>
        <p:spPr>
          <a:xfrm>
            <a:off x="720011" y="339175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Levanta y sujeta cosas</a:t>
            </a:r>
            <a:endParaRPr/>
          </a:p>
        </p:txBody>
      </p:sp>
      <p:sp>
        <p:nvSpPr>
          <p:cNvPr id="255" name="Google Shape;255;p27"/>
          <p:cNvSpPr txBox="1"/>
          <p:nvPr>
            <p:ph idx="3" type="subTitle"/>
          </p:nvPr>
        </p:nvSpPr>
        <p:spPr>
          <a:xfrm>
            <a:off x="3558511" y="2995200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6" name="Google Shape;256;p27"/>
          <p:cNvSpPr txBox="1"/>
          <p:nvPr>
            <p:ph idx="4" type="subTitle"/>
          </p:nvPr>
        </p:nvSpPr>
        <p:spPr>
          <a:xfrm>
            <a:off x="3558511" y="3346725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desplaza a un punto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833288" y="199594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659113" y="199594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3839502" y="2179387"/>
            <a:ext cx="613340" cy="607218"/>
            <a:chOff x="1752137" y="4266608"/>
            <a:chExt cx="378512" cy="374756"/>
          </a:xfrm>
        </p:grpSpPr>
        <p:sp>
          <p:nvSpPr>
            <p:cNvPr id="260" name="Google Shape;260;p27"/>
            <p:cNvSpPr/>
            <p:nvPr/>
          </p:nvSpPr>
          <p:spPr>
            <a:xfrm>
              <a:off x="1752400" y="4382020"/>
              <a:ext cx="171163" cy="82220"/>
            </a:xfrm>
            <a:custGeom>
              <a:rect b="b" l="l" r="r" t="t"/>
              <a:pathLst>
                <a:path extrusionOk="0" h="3131" w="6518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931834" y="4472250"/>
              <a:ext cx="81957" cy="169114"/>
            </a:xfrm>
            <a:custGeom>
              <a:rect b="b" l="l" r="r" t="t"/>
              <a:pathLst>
                <a:path extrusionOk="0" h="6440" w="3121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752137" y="4386537"/>
              <a:ext cx="123685" cy="71664"/>
            </a:xfrm>
            <a:custGeom>
              <a:rect b="b" l="l" r="r" t="t"/>
              <a:pathLst>
                <a:path extrusionOk="0" h="2729" w="471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931834" y="4539108"/>
              <a:ext cx="23897" cy="102256"/>
            </a:xfrm>
            <a:custGeom>
              <a:rect b="b" l="l" r="r" t="t"/>
              <a:pathLst>
                <a:path extrusionOk="0" h="3894" w="91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23512" y="4266608"/>
              <a:ext cx="307137" cy="305115"/>
            </a:xfrm>
            <a:custGeom>
              <a:rect b="b" l="l" r="r" t="t"/>
              <a:pathLst>
                <a:path extrusionOk="0" h="11619" w="11696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823512" y="4266686"/>
              <a:ext cx="306507" cy="227963"/>
            </a:xfrm>
            <a:custGeom>
              <a:rect b="b" l="l" r="r" t="t"/>
              <a:pathLst>
                <a:path extrusionOk="0" h="8681" w="11672">
                  <a:moveTo>
                    <a:pt x="11449" y="0"/>
                  </a:moveTo>
                  <a:cubicBezTo>
                    <a:pt x="11430" y="0"/>
                    <a:pt x="11410" y="3"/>
                    <a:pt x="11390" y="9"/>
                  </a:cubicBezTo>
                  <a:lnTo>
                    <a:pt x="7083" y="1263"/>
                  </a:lnTo>
                  <a:cubicBezTo>
                    <a:pt x="6949" y="1301"/>
                    <a:pt x="6825" y="1378"/>
                    <a:pt x="6729" y="1474"/>
                  </a:cubicBezTo>
                  <a:lnTo>
                    <a:pt x="87" y="8116"/>
                  </a:lnTo>
                  <a:cubicBezTo>
                    <a:pt x="1" y="8192"/>
                    <a:pt x="1" y="8326"/>
                    <a:pt x="87" y="8412"/>
                  </a:cubicBezTo>
                  <a:lnTo>
                    <a:pt x="355" y="8680"/>
                  </a:lnTo>
                  <a:lnTo>
                    <a:pt x="1101" y="7934"/>
                  </a:lnTo>
                  <a:lnTo>
                    <a:pt x="7064" y="1971"/>
                  </a:lnTo>
                  <a:cubicBezTo>
                    <a:pt x="7150" y="1885"/>
                    <a:pt x="7265" y="1818"/>
                    <a:pt x="7389" y="1780"/>
                  </a:cubicBezTo>
                  <a:lnTo>
                    <a:pt x="11552" y="565"/>
                  </a:lnTo>
                  <a:lnTo>
                    <a:pt x="11638" y="258"/>
                  </a:lnTo>
                  <a:cubicBezTo>
                    <a:pt x="11672" y="126"/>
                    <a:pt x="11575" y="0"/>
                    <a:pt x="11449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78078" y="4353633"/>
              <a:ext cx="64127" cy="64101"/>
            </a:xfrm>
            <a:custGeom>
              <a:rect b="b" l="l" r="r" t="t"/>
              <a:pathLst>
                <a:path extrusionOk="0" h="2441" w="2442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78078" y="4353660"/>
              <a:ext cx="39731" cy="64206"/>
            </a:xfrm>
            <a:custGeom>
              <a:rect b="b" l="l" r="r" t="t"/>
              <a:pathLst>
                <a:path extrusionOk="0" h="2445" w="1513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815476" y="4497381"/>
              <a:ext cx="82955" cy="82404"/>
            </a:xfrm>
            <a:custGeom>
              <a:rect b="b" l="l" r="r" t="t"/>
              <a:pathLst>
                <a:path extrusionOk="0" h="3138" w="3159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815476" y="4497381"/>
              <a:ext cx="32195" cy="35950"/>
            </a:xfrm>
            <a:custGeom>
              <a:rect b="b" l="l" r="r" t="t"/>
              <a:pathLst>
                <a:path extrusionOk="0" h="1369" w="1226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1823512" y="4463952"/>
              <a:ext cx="108349" cy="107719"/>
            </a:xfrm>
            <a:custGeom>
              <a:rect b="b" l="l" r="r" t="t"/>
              <a:pathLst>
                <a:path extrusionOk="0" h="4102" w="4126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1823512" y="4463952"/>
              <a:ext cx="28939" cy="30698"/>
            </a:xfrm>
            <a:custGeom>
              <a:rect b="b" l="l" r="r" t="t"/>
              <a:pathLst>
                <a:path extrusionOk="0" h="1169" w="1102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14"/>
                    <a:pt x="87" y="900"/>
                  </a:cubicBezTo>
                  <a:lnTo>
                    <a:pt x="345" y="1168"/>
                  </a:lnTo>
                  <a:lnTo>
                    <a:pt x="1101" y="41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776034" y="4536981"/>
              <a:ext cx="33692" cy="30724"/>
            </a:xfrm>
            <a:custGeom>
              <a:rect b="b" l="l" r="r" t="t"/>
              <a:pathLst>
                <a:path extrusionOk="0" h="1170" w="1283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794862" y="4555730"/>
              <a:ext cx="33508" cy="30567"/>
            </a:xfrm>
            <a:custGeom>
              <a:rect b="b" l="l" r="r" t="t"/>
              <a:pathLst>
                <a:path extrusionOk="0" h="1164" w="1276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832309" y="4593125"/>
              <a:ext cx="33481" cy="30619"/>
            </a:xfrm>
            <a:custGeom>
              <a:rect b="b" l="l" r="r" t="t"/>
              <a:pathLst>
                <a:path extrusionOk="0" h="1166" w="1275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13480" y="4574322"/>
              <a:ext cx="33665" cy="30645"/>
            </a:xfrm>
            <a:custGeom>
              <a:rect b="b" l="l" r="r" t="t"/>
              <a:pathLst>
                <a:path extrusionOk="0" h="1167" w="1282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057751" y="4266686"/>
              <a:ext cx="72241" cy="71375"/>
            </a:xfrm>
            <a:custGeom>
              <a:rect b="b" l="l" r="r" t="t"/>
              <a:pathLst>
                <a:path extrusionOk="0" h="2718" w="2751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057751" y="4266686"/>
              <a:ext cx="72241" cy="31171"/>
            </a:xfrm>
            <a:custGeom>
              <a:rect b="b" l="l" r="r" t="t"/>
              <a:pathLst>
                <a:path extrusionOk="0" h="1187" w="2751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839347" y="4424299"/>
              <a:ext cx="132981" cy="131353"/>
            </a:xfrm>
            <a:custGeom>
              <a:rect b="b" l="l" r="r" t="t"/>
              <a:pathLst>
                <a:path extrusionOk="0" h="5002" w="5064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839347" y="4424299"/>
              <a:ext cx="132981" cy="131353"/>
            </a:xfrm>
            <a:custGeom>
              <a:rect b="b" l="l" r="r" t="t"/>
              <a:pathLst>
                <a:path extrusionOk="0" h="5002" w="5064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839609" y="4424378"/>
              <a:ext cx="130696" cy="131090"/>
            </a:xfrm>
            <a:custGeom>
              <a:rect b="b" l="l" r="r" t="t"/>
              <a:pathLst>
                <a:path extrusionOk="0" h="4992" w="4977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075642" y="2179386"/>
            <a:ext cx="489417" cy="607210"/>
            <a:chOff x="2663464" y="3346815"/>
            <a:chExt cx="289528" cy="359232"/>
          </a:xfrm>
        </p:grpSpPr>
        <p:sp>
          <p:nvSpPr>
            <p:cNvPr id="282" name="Google Shape;282;p27"/>
            <p:cNvSpPr/>
            <p:nvPr/>
          </p:nvSpPr>
          <p:spPr>
            <a:xfrm>
              <a:off x="2663464" y="3490676"/>
              <a:ext cx="133674" cy="140666"/>
            </a:xfrm>
            <a:custGeom>
              <a:rect b="b" l="l" r="r" t="t"/>
              <a:pathLst>
                <a:path extrusionOk="0" h="5372" w="5105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742386" y="3610839"/>
              <a:ext cx="54753" cy="20503"/>
            </a:xfrm>
            <a:custGeom>
              <a:rect b="b" l="l" r="r" t="t"/>
              <a:pathLst>
                <a:path extrusionOk="0" h="783" w="2091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819082" y="3490676"/>
              <a:ext cx="133910" cy="140666"/>
            </a:xfrm>
            <a:custGeom>
              <a:rect b="b" l="l" r="r" t="t"/>
              <a:pathLst>
                <a:path extrusionOk="0" h="5372" w="5114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819082" y="3610839"/>
              <a:ext cx="54988" cy="20503"/>
            </a:xfrm>
            <a:custGeom>
              <a:rect b="b" l="l" r="r" t="t"/>
              <a:pathLst>
                <a:path extrusionOk="0" h="783" w="210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2714918" y="3346815"/>
              <a:ext cx="167898" cy="178189"/>
            </a:xfrm>
            <a:custGeom>
              <a:rect b="b" l="l" r="r" t="t"/>
              <a:pathLst>
                <a:path extrusionOk="0" h="6805" w="6412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757887" y="3372293"/>
              <a:ext cx="101467" cy="98744"/>
            </a:xfrm>
            <a:custGeom>
              <a:rect b="b" l="l" r="r" t="t"/>
              <a:pathLst>
                <a:path extrusionOk="0" h="3771" w="3875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789597" y="3403323"/>
              <a:ext cx="36999" cy="36423"/>
            </a:xfrm>
            <a:custGeom>
              <a:rect b="b" l="l" r="r" t="t"/>
              <a:pathLst>
                <a:path extrusionOk="0" h="1391" w="1413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734137" y="3660564"/>
              <a:ext cx="63001" cy="45483"/>
            </a:xfrm>
            <a:custGeom>
              <a:rect b="b" l="l" r="r" t="t"/>
              <a:pathLst>
                <a:path extrusionOk="0" h="1737" w="2406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734137" y="3629325"/>
              <a:ext cx="63001" cy="31265"/>
            </a:xfrm>
            <a:custGeom>
              <a:rect b="b" l="l" r="r" t="t"/>
              <a:pathLst>
                <a:path extrusionOk="0" h="1194" w="2406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819082" y="3660564"/>
              <a:ext cx="62975" cy="45483"/>
            </a:xfrm>
            <a:custGeom>
              <a:rect b="b" l="l" r="r" t="t"/>
              <a:pathLst>
                <a:path extrusionOk="0" h="1737" w="2405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2819082" y="3629090"/>
              <a:ext cx="62975" cy="31239"/>
            </a:xfrm>
            <a:custGeom>
              <a:rect b="b" l="l" r="r" t="t"/>
              <a:pathLst>
                <a:path extrusionOk="0" h="1193" w="2405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7"/>
          <p:cNvGrpSpPr/>
          <p:nvPr/>
        </p:nvGrpSpPr>
        <p:grpSpPr>
          <a:xfrm>
            <a:off x="6549472" y="2133964"/>
            <a:ext cx="669186" cy="698074"/>
            <a:chOff x="6086331" y="2905337"/>
            <a:chExt cx="364441" cy="364834"/>
          </a:xfrm>
        </p:grpSpPr>
        <p:sp>
          <p:nvSpPr>
            <p:cNvPr id="294" name="Google Shape;294;p27"/>
            <p:cNvSpPr/>
            <p:nvPr/>
          </p:nvSpPr>
          <p:spPr>
            <a:xfrm>
              <a:off x="6086331" y="2905337"/>
              <a:ext cx="277407" cy="277433"/>
            </a:xfrm>
            <a:custGeom>
              <a:rect b="b" l="l" r="r" t="t"/>
              <a:pathLst>
                <a:path extrusionOk="0" h="10583" w="10582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143480" y="2983301"/>
              <a:ext cx="142321" cy="121821"/>
            </a:xfrm>
            <a:custGeom>
              <a:rect b="b" l="l" r="r" t="t"/>
              <a:pathLst>
                <a:path extrusionOk="0" h="4647" w="5429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184349" y="3013946"/>
              <a:ext cx="70781" cy="60557"/>
            </a:xfrm>
            <a:custGeom>
              <a:rect b="b" l="l" r="r" t="t"/>
              <a:pathLst>
                <a:path extrusionOk="0" h="2310" w="270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268368" y="3087374"/>
              <a:ext cx="182404" cy="182797"/>
            </a:xfrm>
            <a:custGeom>
              <a:rect b="b" l="l" r="r" t="t"/>
              <a:pathLst>
                <a:path extrusionOk="0" h="6973" w="6958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298620" y="3133172"/>
              <a:ext cx="106747" cy="91412"/>
            </a:xfrm>
            <a:custGeom>
              <a:rect b="b" l="l" r="r" t="t"/>
              <a:pathLst>
                <a:path extrusionOk="0" h="3487" w="4072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322843" y="3151706"/>
              <a:ext cx="63991" cy="54527"/>
            </a:xfrm>
            <a:custGeom>
              <a:rect b="b" l="l" r="r" t="t"/>
              <a:pathLst>
                <a:path extrusionOk="0" h="2080" w="2441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7"/>
          <p:cNvSpPr/>
          <p:nvPr/>
        </p:nvSpPr>
        <p:spPr>
          <a:xfrm>
            <a:off x="6397000" y="1995958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 txBox="1"/>
          <p:nvPr>
            <p:ph idx="2" type="subTitle"/>
          </p:nvPr>
        </p:nvSpPr>
        <p:spPr>
          <a:xfrm>
            <a:off x="6248961" y="3346713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automatizadas</a:t>
            </a:r>
            <a:endParaRPr/>
          </a:p>
        </p:txBody>
      </p:sp>
      <p:sp>
        <p:nvSpPr>
          <p:cNvPr id="302" name="Google Shape;302;p27"/>
          <p:cNvSpPr txBox="1"/>
          <p:nvPr>
            <p:ph idx="3" type="subTitle"/>
          </p:nvPr>
        </p:nvSpPr>
        <p:spPr>
          <a:xfrm>
            <a:off x="6248961" y="2995200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Visualización del proyecto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 b="4354" l="0" r="5731" t="5854"/>
          <a:stretch/>
        </p:blipFill>
        <p:spPr>
          <a:xfrm>
            <a:off x="4489388" y="3192075"/>
            <a:ext cx="2136975" cy="1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36" y="1320267"/>
            <a:ext cx="2266950" cy="187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588" y="1334799"/>
            <a:ext cx="1764839" cy="18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6">
            <a:alphaModFix/>
          </a:blip>
          <a:srcRect b="13149" l="0" r="0" t="0"/>
          <a:stretch/>
        </p:blipFill>
        <p:spPr>
          <a:xfrm>
            <a:off x="1924413" y="3206600"/>
            <a:ext cx="2564999" cy="17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ston Dynamics presenta Handle, el robot para automatizar almacenes –" id="312" name="Google Shape;31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275" y="1412975"/>
            <a:ext cx="2390324" cy="1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Materiales y equipos</a:t>
            </a:r>
            <a:endParaRPr/>
          </a:p>
        </p:txBody>
      </p:sp>
      <p:sp>
        <p:nvSpPr>
          <p:cNvPr id="318" name="Google Shape;318;p29"/>
          <p:cNvSpPr txBox="1"/>
          <p:nvPr>
            <p:ph idx="2" type="subTitle"/>
          </p:nvPr>
        </p:nvSpPr>
        <p:spPr>
          <a:xfrm>
            <a:off x="720000" y="1510570"/>
            <a:ext cx="75972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Impresora 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Filamento para impresión 3D material PLA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Servomotores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Tornillos y tuercas de sujeción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Referencias</a:t>
            </a:r>
            <a:endParaRPr/>
          </a:p>
        </p:txBody>
      </p:sp>
      <p:sp>
        <p:nvSpPr>
          <p:cNvPr id="324" name="Google Shape;324;p30"/>
          <p:cNvSpPr txBox="1"/>
          <p:nvPr>
            <p:ph idx="4294967295" type="subTitle"/>
          </p:nvPr>
        </p:nvSpPr>
        <p:spPr>
          <a:xfrm>
            <a:off x="139325" y="1510575"/>
            <a:ext cx="88821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"Build Your Own Object Following 4-DOF Robotics Arm". Hackster.io. Disponible en: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https://www.hackster.io/roboattic_Lab/build-your-own-object-following-4-dof-robotics-arm-ff5e53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FABRI creator. Brazo robótico con Arduino - Smartphone Control. (23 de mayo de 2021). [Video en línea]. Disponible: </a:t>
            </a:r>
            <a:r>
              <a:rPr lang="en" sz="1500" u="sng"/>
              <a:t>https://www.youtube.com/watch?v=RNpHQ1kUMDU</a:t>
            </a:r>
            <a:endParaRPr sz="15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