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6" r:id="rId6"/>
    <p:sldId id="263" r:id="rId7"/>
    <p:sldId id="265" r:id="rId8"/>
    <p:sldId id="269" r:id="rId9"/>
    <p:sldId id="270" r:id="rId10"/>
    <p:sldId id="271" r:id="rId11"/>
    <p:sldId id="272" r:id="rId12"/>
    <p:sldId id="273" r:id="rId13"/>
    <p:sldId id="262" r:id="rId14"/>
    <p:sldId id="274" r:id="rId15"/>
    <p:sldId id="264"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B5D30-E784-4DA3-A1ED-8FFBBF9A845B}" v="62" dt="2020-05-01T00:24:31.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19" autoAdjust="0"/>
  </p:normalViewPr>
  <p:slideViewPr>
    <p:cSldViewPr snapToGrid="0">
      <p:cViewPr varScale="1">
        <p:scale>
          <a:sx n="83" d="100"/>
          <a:sy n="83" d="100"/>
        </p:scale>
        <p:origin x="45"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4/29/2020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4/29/2020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4/29/2020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4/29/2020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4/29/2020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cnet.com/news/five-ways-to-protect-yourself-from-wi-fi-honeypo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Remote attacks and backdoors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829416"/>
            <a:ext cx="4775075" cy="1053480"/>
          </a:xfrm>
        </p:spPr>
        <p:txBody>
          <a:bodyPr>
            <a:normAutofit fontScale="92500" lnSpcReduction="20000"/>
          </a:bodyPr>
          <a:lstStyle/>
          <a:p>
            <a:pPr>
              <a:spcAft>
                <a:spcPts val="600"/>
              </a:spcAft>
            </a:pPr>
            <a:r>
              <a:rPr lang="en-US" dirty="0">
                <a:solidFill>
                  <a:schemeClr val="tx1"/>
                </a:solidFill>
              </a:rPr>
              <a:t>Julian Keller </a:t>
            </a:r>
            <a:br>
              <a:rPr lang="en-US" dirty="0">
                <a:solidFill>
                  <a:schemeClr val="tx1"/>
                </a:solidFill>
              </a:rPr>
            </a:br>
            <a:r>
              <a:rPr lang="en-US" dirty="0">
                <a:solidFill>
                  <a:schemeClr val="tx1"/>
                </a:solidFill>
              </a:rPr>
              <a:t>Ben </a:t>
            </a:r>
            <a:r>
              <a:rPr lang="en-US" dirty="0" err="1">
                <a:solidFill>
                  <a:schemeClr val="tx1"/>
                </a:solidFill>
              </a:rPr>
              <a:t>Eavenson</a:t>
            </a:r>
            <a:r>
              <a:rPr lang="en-US" dirty="0">
                <a:solidFill>
                  <a:schemeClr val="tx1"/>
                </a:solidFill>
              </a:rPr>
              <a:t> </a:t>
            </a:r>
            <a:br>
              <a:rPr lang="en-US" dirty="0">
                <a:solidFill>
                  <a:schemeClr val="tx1"/>
                </a:solidFill>
              </a:rPr>
            </a:br>
            <a:r>
              <a:rPr lang="en-US" dirty="0">
                <a:solidFill>
                  <a:schemeClr val="tx1"/>
                </a:solidFill>
              </a:rPr>
              <a:t>Tyler Higgins </a:t>
            </a:r>
            <a:br>
              <a:rPr lang="en-US" dirty="0">
                <a:solidFill>
                  <a:schemeClr val="tx1"/>
                </a:solidFill>
              </a:rPr>
            </a:br>
            <a:r>
              <a:rPr lang="en-US" dirty="0">
                <a:solidFill>
                  <a:schemeClr val="tx1"/>
                </a:solidFill>
              </a:rPr>
              <a:t>Austin Cari</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5280-EAE4-4C46-B558-2BDAFE74E44B}"/>
              </a:ext>
            </a:extLst>
          </p:cNvPr>
          <p:cNvSpPr>
            <a:spLocks noGrp="1"/>
          </p:cNvSpPr>
          <p:nvPr>
            <p:ph type="title"/>
          </p:nvPr>
        </p:nvSpPr>
        <p:spPr>
          <a:xfrm>
            <a:off x="1066800" y="382516"/>
            <a:ext cx="10058400" cy="1371600"/>
          </a:xfrm>
        </p:spPr>
        <p:txBody>
          <a:bodyPr/>
          <a:lstStyle/>
          <a:p>
            <a:pPr algn="ctr"/>
            <a:r>
              <a:rPr lang="en-US" dirty="0"/>
              <a:t>Payload contents explanation</a:t>
            </a:r>
          </a:p>
        </p:txBody>
      </p:sp>
      <p:pic>
        <p:nvPicPr>
          <p:cNvPr id="4" name="Content Placeholder 3">
            <a:extLst>
              <a:ext uri="{FF2B5EF4-FFF2-40B4-BE49-F238E27FC236}">
                <a16:creationId xmlns:a16="http://schemas.microsoft.com/office/drawing/2014/main" id="{3E70FE87-B349-45FB-BFF1-82A7B180162A}"/>
              </a:ext>
            </a:extLst>
          </p:cNvPr>
          <p:cNvPicPr>
            <a:picLocks noGrp="1" noChangeAspect="1"/>
          </p:cNvPicPr>
          <p:nvPr>
            <p:ph idx="1"/>
          </p:nvPr>
        </p:nvPicPr>
        <p:blipFill>
          <a:blip r:embed="rId2"/>
          <a:stretch>
            <a:fillRect/>
          </a:stretch>
        </p:blipFill>
        <p:spPr>
          <a:xfrm>
            <a:off x="2191364" y="1836448"/>
            <a:ext cx="2576052" cy="760617"/>
          </a:xfrm>
          <a:prstGeom prst="rect">
            <a:avLst/>
          </a:prstGeom>
        </p:spPr>
      </p:pic>
      <p:sp>
        <p:nvSpPr>
          <p:cNvPr id="5" name="TextBox 4">
            <a:extLst>
              <a:ext uri="{FF2B5EF4-FFF2-40B4-BE49-F238E27FC236}">
                <a16:creationId xmlns:a16="http://schemas.microsoft.com/office/drawing/2014/main" id="{16D49123-56B3-4F38-90F3-94DBA282165C}"/>
              </a:ext>
            </a:extLst>
          </p:cNvPr>
          <p:cNvSpPr txBox="1"/>
          <p:nvPr/>
        </p:nvSpPr>
        <p:spPr>
          <a:xfrm>
            <a:off x="6786717" y="1859665"/>
            <a:ext cx="3347884" cy="646331"/>
          </a:xfrm>
          <a:prstGeom prst="rect">
            <a:avLst/>
          </a:prstGeom>
          <a:noFill/>
        </p:spPr>
        <p:txBody>
          <a:bodyPr wrap="square" rtlCol="0">
            <a:spAutoFit/>
          </a:bodyPr>
          <a:lstStyle/>
          <a:p>
            <a:r>
              <a:rPr lang="en-US" dirty="0"/>
              <a:t>Create a hidden directory and work inside the new </a:t>
            </a:r>
            <a:r>
              <a:rPr lang="en-US" dirty="0" err="1"/>
              <a:t>dir</a:t>
            </a:r>
            <a:endParaRPr lang="en-US" dirty="0"/>
          </a:p>
        </p:txBody>
      </p:sp>
      <p:pic>
        <p:nvPicPr>
          <p:cNvPr id="6" name="Picture 5">
            <a:extLst>
              <a:ext uri="{FF2B5EF4-FFF2-40B4-BE49-F238E27FC236}">
                <a16:creationId xmlns:a16="http://schemas.microsoft.com/office/drawing/2014/main" id="{636AE451-C56F-4BA9-8977-02A9CC316882}"/>
              </a:ext>
            </a:extLst>
          </p:cNvPr>
          <p:cNvPicPr>
            <a:picLocks noChangeAspect="1"/>
          </p:cNvPicPr>
          <p:nvPr/>
        </p:nvPicPr>
        <p:blipFill>
          <a:blip r:embed="rId3"/>
          <a:stretch>
            <a:fillRect/>
          </a:stretch>
        </p:blipFill>
        <p:spPr>
          <a:xfrm>
            <a:off x="395748" y="2928495"/>
            <a:ext cx="6440129" cy="803314"/>
          </a:xfrm>
          <a:prstGeom prst="rect">
            <a:avLst/>
          </a:prstGeom>
        </p:spPr>
      </p:pic>
      <p:sp>
        <p:nvSpPr>
          <p:cNvPr id="7" name="TextBox 6">
            <a:extLst>
              <a:ext uri="{FF2B5EF4-FFF2-40B4-BE49-F238E27FC236}">
                <a16:creationId xmlns:a16="http://schemas.microsoft.com/office/drawing/2014/main" id="{ABFC75A5-7834-4764-A363-A7E7412211FF}"/>
              </a:ext>
            </a:extLst>
          </p:cNvPr>
          <p:cNvSpPr txBox="1"/>
          <p:nvPr/>
        </p:nvSpPr>
        <p:spPr>
          <a:xfrm>
            <a:off x="7975191" y="2828835"/>
            <a:ext cx="3821061" cy="1200329"/>
          </a:xfrm>
          <a:prstGeom prst="rect">
            <a:avLst/>
          </a:prstGeom>
          <a:noFill/>
        </p:spPr>
        <p:txBody>
          <a:bodyPr wrap="square" rtlCol="0">
            <a:spAutoFit/>
          </a:bodyPr>
          <a:lstStyle/>
          <a:p>
            <a:r>
              <a:rPr lang="en-US" dirty="0"/>
              <a:t>Create the file </a:t>
            </a:r>
            <a:r>
              <a:rPr lang="en-US" b="1" dirty="0" err="1"/>
              <a:t>shell.cgi</a:t>
            </a:r>
            <a:r>
              <a:rPr lang="en-US" dirty="0"/>
              <a:t>. Echo the payload and redirect the output to </a:t>
            </a:r>
            <a:r>
              <a:rPr lang="en-US" b="1" dirty="0" err="1"/>
              <a:t>shell.cgi</a:t>
            </a:r>
            <a:r>
              <a:rPr lang="en-US" dirty="0"/>
              <a:t>. Give it all permissions. </a:t>
            </a:r>
          </a:p>
        </p:txBody>
      </p:sp>
      <p:pic>
        <p:nvPicPr>
          <p:cNvPr id="8" name="Picture 7">
            <a:extLst>
              <a:ext uri="{FF2B5EF4-FFF2-40B4-BE49-F238E27FC236}">
                <a16:creationId xmlns:a16="http://schemas.microsoft.com/office/drawing/2014/main" id="{639C5112-D1BD-47C4-822D-97F5BCF5A4F4}"/>
              </a:ext>
            </a:extLst>
          </p:cNvPr>
          <p:cNvPicPr>
            <a:picLocks noChangeAspect="1"/>
          </p:cNvPicPr>
          <p:nvPr/>
        </p:nvPicPr>
        <p:blipFill>
          <a:blip r:embed="rId4"/>
          <a:stretch>
            <a:fillRect/>
          </a:stretch>
        </p:blipFill>
        <p:spPr>
          <a:xfrm>
            <a:off x="775519" y="4488122"/>
            <a:ext cx="5680585" cy="1330588"/>
          </a:xfrm>
          <a:prstGeom prst="rect">
            <a:avLst/>
          </a:prstGeom>
        </p:spPr>
      </p:pic>
      <p:sp>
        <p:nvSpPr>
          <p:cNvPr id="9" name="TextBox 8">
            <a:extLst>
              <a:ext uri="{FF2B5EF4-FFF2-40B4-BE49-F238E27FC236}">
                <a16:creationId xmlns:a16="http://schemas.microsoft.com/office/drawing/2014/main" id="{58F99AB4-0D82-4291-84A0-00D58871FC35}"/>
              </a:ext>
            </a:extLst>
          </p:cNvPr>
          <p:cNvSpPr txBox="1"/>
          <p:nvPr/>
        </p:nvSpPr>
        <p:spPr>
          <a:xfrm>
            <a:off x="5891980" y="1978788"/>
            <a:ext cx="943897" cy="369332"/>
          </a:xfrm>
          <a:prstGeom prst="rect">
            <a:avLst/>
          </a:prstGeom>
          <a:noFill/>
        </p:spPr>
        <p:txBody>
          <a:bodyPr wrap="square" rtlCol="0">
            <a:spAutoFit/>
          </a:bodyPr>
          <a:lstStyle/>
          <a:p>
            <a:r>
              <a:rPr lang="en-US" b="1" dirty="0"/>
              <a:t>Step 1:</a:t>
            </a:r>
          </a:p>
        </p:txBody>
      </p:sp>
      <p:sp>
        <p:nvSpPr>
          <p:cNvPr id="10" name="TextBox 9">
            <a:extLst>
              <a:ext uri="{FF2B5EF4-FFF2-40B4-BE49-F238E27FC236}">
                <a16:creationId xmlns:a16="http://schemas.microsoft.com/office/drawing/2014/main" id="{173AC370-F037-4030-B729-6D33DD17BB8B}"/>
              </a:ext>
            </a:extLst>
          </p:cNvPr>
          <p:cNvSpPr txBox="1"/>
          <p:nvPr/>
        </p:nvSpPr>
        <p:spPr>
          <a:xfrm>
            <a:off x="7123471" y="3145486"/>
            <a:ext cx="943897" cy="369332"/>
          </a:xfrm>
          <a:prstGeom prst="rect">
            <a:avLst/>
          </a:prstGeom>
          <a:noFill/>
        </p:spPr>
        <p:txBody>
          <a:bodyPr wrap="square" rtlCol="0">
            <a:spAutoFit/>
          </a:bodyPr>
          <a:lstStyle/>
          <a:p>
            <a:r>
              <a:rPr lang="en-US" b="1" dirty="0"/>
              <a:t>Step 2:</a:t>
            </a:r>
          </a:p>
        </p:txBody>
      </p:sp>
      <p:sp>
        <p:nvSpPr>
          <p:cNvPr id="12" name="TextBox 11">
            <a:extLst>
              <a:ext uri="{FF2B5EF4-FFF2-40B4-BE49-F238E27FC236}">
                <a16:creationId xmlns:a16="http://schemas.microsoft.com/office/drawing/2014/main" id="{71D17B9F-6B37-457E-868E-0A881C5A1DF3}"/>
              </a:ext>
            </a:extLst>
          </p:cNvPr>
          <p:cNvSpPr txBox="1"/>
          <p:nvPr/>
        </p:nvSpPr>
        <p:spPr>
          <a:xfrm>
            <a:off x="7097662" y="4968750"/>
            <a:ext cx="943897" cy="369332"/>
          </a:xfrm>
          <a:prstGeom prst="rect">
            <a:avLst/>
          </a:prstGeom>
          <a:noFill/>
        </p:spPr>
        <p:txBody>
          <a:bodyPr wrap="square" rtlCol="0">
            <a:spAutoFit/>
          </a:bodyPr>
          <a:lstStyle/>
          <a:p>
            <a:r>
              <a:rPr lang="en-US" b="1" dirty="0"/>
              <a:t>Step 3:</a:t>
            </a:r>
          </a:p>
        </p:txBody>
      </p:sp>
      <p:sp>
        <p:nvSpPr>
          <p:cNvPr id="13" name="TextBox 12">
            <a:extLst>
              <a:ext uri="{FF2B5EF4-FFF2-40B4-BE49-F238E27FC236}">
                <a16:creationId xmlns:a16="http://schemas.microsoft.com/office/drawing/2014/main" id="{5D0AF8AC-9703-4E84-B5DD-167B64D94B07}"/>
              </a:ext>
            </a:extLst>
          </p:cNvPr>
          <p:cNvSpPr txBox="1"/>
          <p:nvPr/>
        </p:nvSpPr>
        <p:spPr>
          <a:xfrm>
            <a:off x="7898991" y="4390850"/>
            <a:ext cx="3821061" cy="1754326"/>
          </a:xfrm>
          <a:prstGeom prst="rect">
            <a:avLst/>
          </a:prstGeom>
          <a:noFill/>
        </p:spPr>
        <p:txBody>
          <a:bodyPr wrap="square" rtlCol="0">
            <a:spAutoFit/>
          </a:bodyPr>
          <a:lstStyle/>
          <a:p>
            <a:r>
              <a:rPr lang="en-US" dirty="0"/>
              <a:t>Create a temporary file and store a crontab command there to execute the payload every minute. Then redirect the file as stdin to crontab. remove the temporary file.</a:t>
            </a:r>
          </a:p>
        </p:txBody>
      </p:sp>
    </p:spTree>
    <p:extLst>
      <p:ext uri="{BB962C8B-B14F-4D97-AF65-F5344CB8AC3E}">
        <p14:creationId xmlns:p14="http://schemas.microsoft.com/office/powerpoint/2010/main" val="156903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0E24-6056-4F28-ABF5-B16BA40A7EB1}"/>
              </a:ext>
            </a:extLst>
          </p:cNvPr>
          <p:cNvSpPr>
            <a:spLocks noGrp="1"/>
          </p:cNvSpPr>
          <p:nvPr>
            <p:ph type="title"/>
          </p:nvPr>
        </p:nvSpPr>
        <p:spPr/>
        <p:txBody>
          <a:bodyPr/>
          <a:lstStyle/>
          <a:p>
            <a:r>
              <a:rPr lang="en-US" dirty="0"/>
              <a:t>How to gain entry using the backdoor</a:t>
            </a:r>
          </a:p>
        </p:txBody>
      </p:sp>
      <p:sp>
        <p:nvSpPr>
          <p:cNvPr id="3" name="Content Placeholder 2">
            <a:extLst>
              <a:ext uri="{FF2B5EF4-FFF2-40B4-BE49-F238E27FC236}">
                <a16:creationId xmlns:a16="http://schemas.microsoft.com/office/drawing/2014/main" id="{2228875F-9358-4271-9BBE-90829BC3467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56713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E95BE-A37B-4AEA-8EAD-BC69FE8DE1D7}"/>
              </a:ext>
            </a:extLst>
          </p:cNvPr>
          <p:cNvSpPr>
            <a:spLocks noGrp="1"/>
          </p:cNvSpPr>
          <p:nvPr>
            <p:ph type="title"/>
          </p:nvPr>
        </p:nvSpPr>
        <p:spPr/>
        <p:txBody>
          <a:bodyPr/>
          <a:lstStyle/>
          <a:p>
            <a:r>
              <a:rPr lang="en-US" dirty="0"/>
              <a:t>Protecting yourself</a:t>
            </a:r>
          </a:p>
        </p:txBody>
      </p:sp>
      <p:sp>
        <p:nvSpPr>
          <p:cNvPr id="3" name="Content Placeholder 2">
            <a:extLst>
              <a:ext uri="{FF2B5EF4-FFF2-40B4-BE49-F238E27FC236}">
                <a16:creationId xmlns:a16="http://schemas.microsoft.com/office/drawing/2014/main" id="{4208B2B6-3584-41DD-9AFE-324955A50BA3}"/>
              </a:ext>
            </a:extLst>
          </p:cNvPr>
          <p:cNvSpPr>
            <a:spLocks noGrp="1"/>
          </p:cNvSpPr>
          <p:nvPr>
            <p:ph idx="1"/>
          </p:nvPr>
        </p:nvSpPr>
        <p:spPr/>
        <p:txBody>
          <a:bodyPr>
            <a:normAutofit/>
          </a:bodyPr>
          <a:lstStyle/>
          <a:p>
            <a:r>
              <a:rPr lang="en-US" dirty="0">
                <a:hlinkClick r:id="rId2"/>
              </a:rPr>
              <a:t>https://www.cnet.com/news/five-ways-to-protect-yourself-from-wi-fi-honeypots/#!</a:t>
            </a:r>
          </a:p>
          <a:p>
            <a:r>
              <a:rPr lang="en-US" b="1" dirty="0"/>
              <a:t>1. Turn off Wi-Fi capabilities when you’re not using them</a:t>
            </a:r>
            <a:endParaRPr lang="en-US" dirty="0"/>
          </a:p>
          <a:p>
            <a:r>
              <a:rPr lang="en-US" b="1" dirty="0"/>
              <a:t>2. Avoid open Wi-Fi networks</a:t>
            </a:r>
          </a:p>
          <a:p>
            <a:pPr lvl="1"/>
            <a:r>
              <a:rPr lang="en-US" dirty="0"/>
              <a:t>Anyone can connect to these networks. They are unmonitored and no one is watching. </a:t>
            </a:r>
          </a:p>
          <a:p>
            <a:r>
              <a:rPr lang="en-US" b="1" dirty="0"/>
              <a:t>3. Use a VPN</a:t>
            </a:r>
            <a:endParaRPr lang="en-US" dirty="0"/>
          </a:p>
          <a:p>
            <a:r>
              <a:rPr lang="en-US" b="1" dirty="0"/>
              <a:t>4. Do not leave obsolete devices connected to networks</a:t>
            </a:r>
          </a:p>
          <a:p>
            <a:pPr lvl="1"/>
            <a:r>
              <a:rPr lang="en-US" dirty="0"/>
              <a:t>The weakest link in a network is an entry point that can be exploited for easy access to other devices</a:t>
            </a:r>
          </a:p>
          <a:p>
            <a:r>
              <a:rPr lang="en-US" b="1" dirty="0"/>
              <a:t>5. Change your passwords often</a:t>
            </a:r>
          </a:p>
          <a:p>
            <a:pPr lvl="1"/>
            <a:r>
              <a:rPr lang="en-US" dirty="0"/>
              <a:t>Keep 3-5 unique passwords or similar variants of 2-3 passwords</a:t>
            </a:r>
          </a:p>
          <a:p>
            <a:r>
              <a:rPr lang="en-US" b="1" dirty="0"/>
              <a:t>6. Don’t click on suspicious links</a:t>
            </a:r>
          </a:p>
        </p:txBody>
      </p:sp>
    </p:spTree>
    <p:extLst>
      <p:ext uri="{BB962C8B-B14F-4D97-AF65-F5344CB8AC3E}">
        <p14:creationId xmlns:p14="http://schemas.microsoft.com/office/powerpoint/2010/main" val="1435101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7FAF2-CEAE-4253-BFA5-15A6826B2F26}"/>
              </a:ext>
            </a:extLst>
          </p:cNvPr>
          <p:cNvSpPr>
            <a:spLocks noGrp="1"/>
          </p:cNvSpPr>
          <p:nvPr>
            <p:ph type="title"/>
          </p:nvPr>
        </p:nvSpPr>
        <p:spPr/>
        <p:txBody>
          <a:bodyPr/>
          <a:lstStyle/>
          <a:p>
            <a:pPr algn="ctr"/>
            <a:r>
              <a:rPr lang="en-US" dirty="0"/>
              <a:t>Tools and Technologies used </a:t>
            </a:r>
          </a:p>
        </p:txBody>
      </p:sp>
      <p:sp>
        <p:nvSpPr>
          <p:cNvPr id="3" name="Content Placeholder 2">
            <a:extLst>
              <a:ext uri="{FF2B5EF4-FFF2-40B4-BE49-F238E27FC236}">
                <a16:creationId xmlns:a16="http://schemas.microsoft.com/office/drawing/2014/main" id="{3C921350-040D-4C07-8812-7245D841B388}"/>
              </a:ext>
            </a:extLst>
          </p:cNvPr>
          <p:cNvSpPr>
            <a:spLocks noGrp="1"/>
          </p:cNvSpPr>
          <p:nvPr>
            <p:ph idx="1"/>
          </p:nvPr>
        </p:nvSpPr>
        <p:spPr/>
        <p:txBody>
          <a:bodyPr/>
          <a:lstStyle/>
          <a:p>
            <a:r>
              <a:rPr lang="en-US" dirty="0"/>
              <a:t>Creating and interacting with our backdoor payload</a:t>
            </a:r>
          </a:p>
          <a:p>
            <a:pPr lvl="1"/>
            <a:r>
              <a:rPr lang="en-US" dirty="0" err="1"/>
              <a:t>Netcat</a:t>
            </a:r>
            <a:endParaRPr lang="en-US" dirty="0"/>
          </a:p>
          <a:p>
            <a:pPr lvl="1"/>
            <a:r>
              <a:rPr lang="en-US" dirty="0"/>
              <a:t>GNU Bash</a:t>
            </a:r>
          </a:p>
          <a:p>
            <a:r>
              <a:rPr lang="en-US" dirty="0"/>
              <a:t>Creating captive portals</a:t>
            </a:r>
          </a:p>
          <a:p>
            <a:pPr lvl="1"/>
            <a:r>
              <a:rPr lang="en-US" dirty="0"/>
              <a:t>TCP/IP packets/connections</a:t>
            </a:r>
          </a:p>
          <a:p>
            <a:pPr lvl="1"/>
            <a:r>
              <a:rPr lang="en-US" dirty="0"/>
              <a:t>JavaScript/HTML </a:t>
            </a:r>
          </a:p>
          <a:p>
            <a:r>
              <a:rPr lang="en-US" dirty="0"/>
              <a:t>Raspberry Pi 4</a:t>
            </a:r>
          </a:p>
        </p:txBody>
      </p:sp>
    </p:spTree>
    <p:extLst>
      <p:ext uri="{BB962C8B-B14F-4D97-AF65-F5344CB8AC3E}">
        <p14:creationId xmlns:p14="http://schemas.microsoft.com/office/powerpoint/2010/main" val="3540100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9BE4E-B6EB-45C0-9584-F05465A62CDD}"/>
              </a:ext>
            </a:extLst>
          </p:cNvPr>
          <p:cNvSpPr>
            <a:spLocks noGrp="1"/>
          </p:cNvSpPr>
          <p:nvPr>
            <p:ph type="title"/>
          </p:nvPr>
        </p:nvSpPr>
        <p:spPr/>
        <p:txBody>
          <a:bodyPr/>
          <a:lstStyle/>
          <a:p>
            <a:pPr algn="ctr"/>
            <a:r>
              <a:rPr lang="en-US" dirty="0"/>
              <a:t>Topics that our project covers</a:t>
            </a:r>
          </a:p>
        </p:txBody>
      </p:sp>
      <p:sp>
        <p:nvSpPr>
          <p:cNvPr id="3" name="Content Placeholder 2">
            <a:extLst>
              <a:ext uri="{FF2B5EF4-FFF2-40B4-BE49-F238E27FC236}">
                <a16:creationId xmlns:a16="http://schemas.microsoft.com/office/drawing/2014/main" id="{0BCA9716-AC68-4851-B47A-8CEABFB3BE9B}"/>
              </a:ext>
            </a:extLst>
          </p:cNvPr>
          <p:cNvSpPr>
            <a:spLocks noGrp="1"/>
          </p:cNvSpPr>
          <p:nvPr>
            <p:ph idx="1"/>
          </p:nvPr>
        </p:nvSpPr>
        <p:spPr/>
        <p:txBody>
          <a:bodyPr>
            <a:normAutofit lnSpcReduction="10000"/>
          </a:bodyPr>
          <a:lstStyle/>
          <a:p>
            <a:r>
              <a:rPr lang="en-US" sz="1800" dirty="0"/>
              <a:t>This project covers a few different vulnerabilities and combines them together to create a devastating access point onto any Linux computer with a Bash shell and crontab installed. </a:t>
            </a:r>
          </a:p>
          <a:p>
            <a:r>
              <a:rPr lang="en-US" sz="1800" b="1" dirty="0"/>
              <a:t>Shellshock/Backdoor: </a:t>
            </a:r>
            <a:r>
              <a:rPr lang="en-US" sz="1800" dirty="0"/>
              <a:t>Using a vulnerability in Bash shells from version 1.0.3 (Sept 1, 1989) to 4.3 (Sept 24, 2014) we are able to create a reverse shell on a victim’s machine without the user detecting any odd or suspicious behavior. We also use other Linux utilities like crontab to execute our payload every minute.</a:t>
            </a:r>
          </a:p>
          <a:p>
            <a:r>
              <a:rPr lang="en-US" sz="1800" b="1" dirty="0"/>
              <a:t>Captive Portal/</a:t>
            </a:r>
            <a:r>
              <a:rPr lang="en-US" sz="1800" b="1" dirty="0" err="1"/>
              <a:t>Deauth</a:t>
            </a:r>
            <a:r>
              <a:rPr lang="en-US" sz="1800" b="1" dirty="0"/>
              <a:t>: </a:t>
            </a:r>
            <a:r>
              <a:rPr lang="en-US" sz="1800" dirty="0"/>
              <a:t>In combination with Man-in-the-middle attacks like deauthorization, we are able to kick devices off a network and make them automatically connect back onto our network, where we redirect their traffic to our own webpage. Our webpage is how we install the payload onto the victim’s device using </a:t>
            </a:r>
            <a:r>
              <a:rPr lang="en-US" sz="1800" dirty="0" err="1"/>
              <a:t>javascript</a:t>
            </a:r>
            <a:r>
              <a:rPr lang="en-US" sz="1800" dirty="0"/>
              <a:t>.</a:t>
            </a:r>
            <a:endParaRPr lang="en-US" sz="1800" b="1" dirty="0"/>
          </a:p>
          <a:p>
            <a:endParaRPr lang="en-US" b="1" dirty="0"/>
          </a:p>
          <a:p>
            <a:endParaRPr lang="en-US" b="1" dirty="0"/>
          </a:p>
        </p:txBody>
      </p:sp>
    </p:spTree>
    <p:extLst>
      <p:ext uri="{BB962C8B-B14F-4D97-AF65-F5344CB8AC3E}">
        <p14:creationId xmlns:p14="http://schemas.microsoft.com/office/powerpoint/2010/main" val="293738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7960-9AED-40EB-B442-A4F9A461AADB}"/>
              </a:ext>
            </a:extLst>
          </p:cNvPr>
          <p:cNvSpPr>
            <a:spLocks noGrp="1"/>
          </p:cNvSpPr>
          <p:nvPr>
            <p:ph type="title"/>
          </p:nvPr>
        </p:nvSpPr>
        <p:spPr/>
        <p:txBody>
          <a:bodyPr/>
          <a:lstStyle/>
          <a:p>
            <a:r>
              <a:rPr lang="en-US" dirty="0"/>
              <a:t>Captive Portal</a:t>
            </a:r>
          </a:p>
        </p:txBody>
      </p:sp>
      <p:sp>
        <p:nvSpPr>
          <p:cNvPr id="3" name="Content Placeholder 2">
            <a:extLst>
              <a:ext uri="{FF2B5EF4-FFF2-40B4-BE49-F238E27FC236}">
                <a16:creationId xmlns:a16="http://schemas.microsoft.com/office/drawing/2014/main" id="{16B78B45-1DCF-4DD1-BF96-C6823E6F47F2}"/>
              </a:ext>
            </a:extLst>
          </p:cNvPr>
          <p:cNvSpPr>
            <a:spLocks noGrp="1"/>
          </p:cNvSpPr>
          <p:nvPr>
            <p:ph idx="1"/>
          </p:nvPr>
        </p:nvSpPr>
        <p:spPr/>
        <p:txBody>
          <a:bodyPr/>
          <a:lstStyle/>
          <a:p>
            <a:endParaRPr lang="en-US" dirty="0"/>
          </a:p>
          <a:p>
            <a:r>
              <a:rPr lang="en-US" dirty="0"/>
              <a:t>Social engineering approach to infiltrating a device. Rely on the impatience and ignorance of users to click on untrusted links and buttons.</a:t>
            </a:r>
          </a:p>
          <a:p>
            <a:r>
              <a:rPr lang="en-US" dirty="0"/>
              <a:t>This approach is used in combination with attacks like a man-in-the-middle attack. When a device wants to reach an IP address like 192.168.0.1, the attacker can redirect traffic to their own locally hosted webpage instead. </a:t>
            </a:r>
          </a:p>
          <a:p>
            <a:r>
              <a:rPr lang="en-US" dirty="0"/>
              <a:t>This is an effective approach because if traffic is managed carefully enough, the victim will not even realize that their device has become compromised. If they try to use a login prompt and enter another webpage, the attacker can log their keystrokes, stealing their credentials, and still redirect them to their desired page with ease. </a:t>
            </a:r>
          </a:p>
        </p:txBody>
      </p:sp>
    </p:spTree>
    <p:extLst>
      <p:ext uri="{BB962C8B-B14F-4D97-AF65-F5344CB8AC3E}">
        <p14:creationId xmlns:p14="http://schemas.microsoft.com/office/powerpoint/2010/main" val="215484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E8AAF-4E0B-4E49-9F1C-C55E0A8A56DC}"/>
              </a:ext>
            </a:extLst>
          </p:cNvPr>
          <p:cNvSpPr>
            <a:spLocks noGrp="1"/>
          </p:cNvSpPr>
          <p:nvPr>
            <p:ph type="title"/>
          </p:nvPr>
        </p:nvSpPr>
        <p:spPr>
          <a:xfrm>
            <a:off x="1066800" y="27038"/>
            <a:ext cx="10058400" cy="1371600"/>
          </a:xfrm>
        </p:spPr>
        <p:txBody>
          <a:bodyPr/>
          <a:lstStyle/>
          <a:p>
            <a:pPr algn="ctr"/>
            <a:r>
              <a:rPr lang="en-US" dirty="0"/>
              <a:t>Captive Portal Example</a:t>
            </a:r>
          </a:p>
        </p:txBody>
      </p:sp>
      <p:pic>
        <p:nvPicPr>
          <p:cNvPr id="1028" name="Picture 4">
            <a:extLst>
              <a:ext uri="{FF2B5EF4-FFF2-40B4-BE49-F238E27FC236}">
                <a16:creationId xmlns:a16="http://schemas.microsoft.com/office/drawing/2014/main" id="{E7C6D662-8306-4F53-AF55-542AE3185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496" y="712838"/>
            <a:ext cx="9847008" cy="6312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40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7003E-79AD-488E-ABDE-E85F5BA9A2E6}"/>
              </a:ext>
            </a:extLst>
          </p:cNvPr>
          <p:cNvSpPr>
            <a:spLocks noGrp="1"/>
          </p:cNvSpPr>
          <p:nvPr>
            <p:ph type="title"/>
          </p:nvPr>
        </p:nvSpPr>
        <p:spPr/>
        <p:txBody>
          <a:bodyPr/>
          <a:lstStyle/>
          <a:p>
            <a:r>
              <a:rPr lang="en-US" dirty="0"/>
              <a:t>Setting up a captive portal is a chore</a:t>
            </a:r>
          </a:p>
        </p:txBody>
      </p:sp>
      <p:sp>
        <p:nvSpPr>
          <p:cNvPr id="3" name="Content Placeholder 2">
            <a:extLst>
              <a:ext uri="{FF2B5EF4-FFF2-40B4-BE49-F238E27FC236}">
                <a16:creationId xmlns:a16="http://schemas.microsoft.com/office/drawing/2014/main" id="{C7A17EDB-CBCD-42C5-8363-7333FB9B3B46}"/>
              </a:ext>
            </a:extLst>
          </p:cNvPr>
          <p:cNvSpPr>
            <a:spLocks noGrp="1"/>
          </p:cNvSpPr>
          <p:nvPr>
            <p:ph idx="1"/>
          </p:nvPr>
        </p:nvSpPr>
        <p:spPr/>
        <p:txBody>
          <a:bodyPr/>
          <a:lstStyle/>
          <a:p>
            <a:r>
              <a:rPr lang="en-US" dirty="0"/>
              <a:t>The steps are split up into 6 different shell scripts, each performing a crucial task</a:t>
            </a:r>
          </a:p>
          <a:p>
            <a:pPr lvl="1"/>
            <a:r>
              <a:rPr lang="en-US" b="1" dirty="0"/>
              <a:t>setup.sh </a:t>
            </a:r>
            <a:r>
              <a:rPr lang="en-US" dirty="0"/>
              <a:t>– Only needs to be executed the first time. Essentially works like a dependency manager, makes sure all the right software is downloaded on the attacker’s computer.</a:t>
            </a:r>
          </a:p>
          <a:p>
            <a:pPr lvl="1"/>
            <a:r>
              <a:rPr lang="en-US" b="1" dirty="0"/>
              <a:t>launch-ap.sh </a:t>
            </a:r>
            <a:r>
              <a:rPr lang="en-US" dirty="0"/>
              <a:t>– Use a wireless LAN adapter as an access point that can transmit </a:t>
            </a:r>
            <a:r>
              <a:rPr lang="en-US" dirty="0" err="1"/>
              <a:t>wifi</a:t>
            </a:r>
            <a:r>
              <a:rPr lang="en-US" dirty="0"/>
              <a:t>.</a:t>
            </a:r>
          </a:p>
          <a:p>
            <a:pPr lvl="1"/>
            <a:r>
              <a:rPr lang="en-US" b="1" dirty="0"/>
              <a:t>bridge.sh </a:t>
            </a:r>
            <a:r>
              <a:rPr lang="en-US" dirty="0"/>
              <a:t>– bridges our evil twin to another network with internet access.</a:t>
            </a:r>
          </a:p>
          <a:p>
            <a:pPr lvl="1"/>
            <a:r>
              <a:rPr lang="en-US" b="1" dirty="0"/>
              <a:t>startserver.sh</a:t>
            </a:r>
            <a:r>
              <a:rPr lang="en-US" dirty="0"/>
              <a:t> – Start an Apache server that hosts the Captive Portal webpage</a:t>
            </a:r>
          </a:p>
          <a:p>
            <a:pPr lvl="1"/>
            <a:r>
              <a:rPr lang="en-US" b="1" dirty="0"/>
              <a:t>spoof.sh</a:t>
            </a:r>
            <a:r>
              <a:rPr lang="en-US" dirty="0"/>
              <a:t> – sets up and runs a program to begin DNS spoofing on our network.</a:t>
            </a:r>
          </a:p>
          <a:p>
            <a:pPr lvl="1"/>
            <a:r>
              <a:rPr lang="en-US" b="1" dirty="0"/>
              <a:t>deauth.sh </a:t>
            </a:r>
            <a:r>
              <a:rPr lang="en-US" dirty="0"/>
              <a:t>- </a:t>
            </a:r>
            <a:r>
              <a:rPr lang="en-US" b="1" dirty="0"/>
              <a:t> </a:t>
            </a:r>
            <a:r>
              <a:rPr lang="en-US" dirty="0"/>
              <a:t>performs a deauthorization attack on the access point specified by the MAC address given to BSSID</a:t>
            </a:r>
          </a:p>
          <a:p>
            <a:r>
              <a:rPr lang="en-US" dirty="0"/>
              <a:t>These scripts can be combined together into a single script, either by copy + pasting or a script that executes each smaller script sequentially, along with a few parameters like the name of the network you want to spoof, or what webpage you would like to use (if you have other versions of a captive portal).</a:t>
            </a:r>
          </a:p>
        </p:txBody>
      </p:sp>
    </p:spTree>
    <p:extLst>
      <p:ext uri="{BB962C8B-B14F-4D97-AF65-F5344CB8AC3E}">
        <p14:creationId xmlns:p14="http://schemas.microsoft.com/office/powerpoint/2010/main" val="3658132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2F02-7C00-4291-8822-0DF08700EFA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DD37E53-ED30-47AE-8141-AADD68C4958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B493220-D61C-4F98-BDE5-D178E09452B7}"/>
              </a:ext>
            </a:extLst>
          </p:cNvPr>
          <p:cNvPicPr>
            <a:picLocks noChangeAspect="1"/>
          </p:cNvPicPr>
          <p:nvPr/>
        </p:nvPicPr>
        <p:blipFill>
          <a:blip r:embed="rId2"/>
          <a:stretch>
            <a:fillRect/>
          </a:stretch>
        </p:blipFill>
        <p:spPr>
          <a:xfrm>
            <a:off x="81116" y="352922"/>
            <a:ext cx="6282620" cy="5862484"/>
          </a:xfrm>
          <a:prstGeom prst="rect">
            <a:avLst/>
          </a:prstGeom>
        </p:spPr>
      </p:pic>
      <p:pic>
        <p:nvPicPr>
          <p:cNvPr id="5" name="Picture 4">
            <a:extLst>
              <a:ext uri="{FF2B5EF4-FFF2-40B4-BE49-F238E27FC236}">
                <a16:creationId xmlns:a16="http://schemas.microsoft.com/office/drawing/2014/main" id="{BCE1E02B-EEB4-4056-B978-A724E6128F68}"/>
              </a:ext>
            </a:extLst>
          </p:cNvPr>
          <p:cNvPicPr>
            <a:picLocks noChangeAspect="1"/>
          </p:cNvPicPr>
          <p:nvPr/>
        </p:nvPicPr>
        <p:blipFill>
          <a:blip r:embed="rId3"/>
          <a:stretch>
            <a:fillRect/>
          </a:stretch>
        </p:blipFill>
        <p:spPr>
          <a:xfrm>
            <a:off x="6502554" y="1479292"/>
            <a:ext cx="5565826" cy="3023848"/>
          </a:xfrm>
          <a:prstGeom prst="rect">
            <a:avLst/>
          </a:prstGeom>
        </p:spPr>
      </p:pic>
      <p:sp>
        <p:nvSpPr>
          <p:cNvPr id="6" name="TextBox 5">
            <a:extLst>
              <a:ext uri="{FF2B5EF4-FFF2-40B4-BE49-F238E27FC236}">
                <a16:creationId xmlns:a16="http://schemas.microsoft.com/office/drawing/2014/main" id="{DD8907F2-A4B3-49D5-9C4A-8861F4D7B30F}"/>
              </a:ext>
            </a:extLst>
          </p:cNvPr>
          <p:cNvSpPr txBox="1"/>
          <p:nvPr/>
        </p:nvSpPr>
        <p:spPr>
          <a:xfrm>
            <a:off x="9947841" y="1479181"/>
            <a:ext cx="3023419" cy="461665"/>
          </a:xfrm>
          <a:prstGeom prst="rect">
            <a:avLst/>
          </a:prstGeom>
          <a:noFill/>
        </p:spPr>
        <p:txBody>
          <a:bodyPr wrap="square" rtlCol="0">
            <a:spAutoFit/>
          </a:bodyPr>
          <a:lstStyle/>
          <a:p>
            <a:r>
              <a:rPr lang="en-US" sz="2400" b="1" dirty="0">
                <a:solidFill>
                  <a:srgbClr val="FF0000"/>
                </a:solidFill>
              </a:rPr>
              <a:t>launch-ap.sh</a:t>
            </a:r>
          </a:p>
        </p:txBody>
      </p:sp>
      <p:sp>
        <p:nvSpPr>
          <p:cNvPr id="7" name="TextBox 6">
            <a:extLst>
              <a:ext uri="{FF2B5EF4-FFF2-40B4-BE49-F238E27FC236}">
                <a16:creationId xmlns:a16="http://schemas.microsoft.com/office/drawing/2014/main" id="{E645C02C-344A-4050-8C99-554E42598424}"/>
              </a:ext>
            </a:extLst>
          </p:cNvPr>
          <p:cNvSpPr txBox="1"/>
          <p:nvPr/>
        </p:nvSpPr>
        <p:spPr>
          <a:xfrm>
            <a:off x="4933335" y="362273"/>
            <a:ext cx="3023419" cy="461665"/>
          </a:xfrm>
          <a:prstGeom prst="rect">
            <a:avLst/>
          </a:prstGeom>
          <a:noFill/>
        </p:spPr>
        <p:txBody>
          <a:bodyPr wrap="square" rtlCol="0">
            <a:spAutoFit/>
          </a:bodyPr>
          <a:lstStyle/>
          <a:p>
            <a:r>
              <a:rPr lang="en-US" sz="2400" b="1" dirty="0">
                <a:solidFill>
                  <a:srgbClr val="FF0000"/>
                </a:solidFill>
              </a:rPr>
              <a:t>setup.sh</a:t>
            </a:r>
          </a:p>
        </p:txBody>
      </p:sp>
    </p:spTree>
    <p:extLst>
      <p:ext uri="{BB962C8B-B14F-4D97-AF65-F5344CB8AC3E}">
        <p14:creationId xmlns:p14="http://schemas.microsoft.com/office/powerpoint/2010/main" val="515825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F881-F18B-48E0-BD85-1E70191619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5719E1-BFC4-4E37-BCC7-5D9C9C340E0A}"/>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1BFAE9EA-1773-440A-A202-9BC807B16BC0}"/>
              </a:ext>
            </a:extLst>
          </p:cNvPr>
          <p:cNvPicPr>
            <a:picLocks noChangeAspect="1"/>
          </p:cNvPicPr>
          <p:nvPr/>
        </p:nvPicPr>
        <p:blipFill>
          <a:blip r:embed="rId2"/>
          <a:stretch>
            <a:fillRect/>
          </a:stretch>
        </p:blipFill>
        <p:spPr>
          <a:xfrm>
            <a:off x="243818" y="811161"/>
            <a:ext cx="6585685" cy="5007077"/>
          </a:xfrm>
          <a:prstGeom prst="rect">
            <a:avLst/>
          </a:prstGeom>
        </p:spPr>
      </p:pic>
      <p:sp>
        <p:nvSpPr>
          <p:cNvPr id="5" name="TextBox 4">
            <a:extLst>
              <a:ext uri="{FF2B5EF4-FFF2-40B4-BE49-F238E27FC236}">
                <a16:creationId xmlns:a16="http://schemas.microsoft.com/office/drawing/2014/main" id="{A925F4C6-8F7D-4D3D-9DC0-1791307FFDF5}"/>
              </a:ext>
            </a:extLst>
          </p:cNvPr>
          <p:cNvSpPr txBox="1"/>
          <p:nvPr/>
        </p:nvSpPr>
        <p:spPr>
          <a:xfrm>
            <a:off x="5317793" y="685068"/>
            <a:ext cx="3023419" cy="461665"/>
          </a:xfrm>
          <a:prstGeom prst="rect">
            <a:avLst/>
          </a:prstGeom>
          <a:noFill/>
        </p:spPr>
        <p:txBody>
          <a:bodyPr wrap="square" rtlCol="0">
            <a:spAutoFit/>
          </a:bodyPr>
          <a:lstStyle/>
          <a:p>
            <a:r>
              <a:rPr lang="en-US" sz="2400" b="1" dirty="0">
                <a:solidFill>
                  <a:srgbClr val="FF0000"/>
                </a:solidFill>
              </a:rPr>
              <a:t>bridge.sh</a:t>
            </a:r>
          </a:p>
        </p:txBody>
      </p:sp>
      <p:pic>
        <p:nvPicPr>
          <p:cNvPr id="6" name="Picture 5">
            <a:extLst>
              <a:ext uri="{FF2B5EF4-FFF2-40B4-BE49-F238E27FC236}">
                <a16:creationId xmlns:a16="http://schemas.microsoft.com/office/drawing/2014/main" id="{EA8B78EE-AC18-43CB-88DE-D460484E9F1A}"/>
              </a:ext>
            </a:extLst>
          </p:cNvPr>
          <p:cNvPicPr>
            <a:picLocks noChangeAspect="1"/>
          </p:cNvPicPr>
          <p:nvPr/>
        </p:nvPicPr>
        <p:blipFill>
          <a:blip r:embed="rId3"/>
          <a:stretch>
            <a:fillRect/>
          </a:stretch>
        </p:blipFill>
        <p:spPr>
          <a:xfrm>
            <a:off x="6944562" y="1563790"/>
            <a:ext cx="4849845" cy="3392896"/>
          </a:xfrm>
          <a:prstGeom prst="rect">
            <a:avLst/>
          </a:prstGeom>
        </p:spPr>
      </p:pic>
      <p:sp>
        <p:nvSpPr>
          <p:cNvPr id="7" name="TextBox 6">
            <a:extLst>
              <a:ext uri="{FF2B5EF4-FFF2-40B4-BE49-F238E27FC236}">
                <a16:creationId xmlns:a16="http://schemas.microsoft.com/office/drawing/2014/main" id="{EE908863-BC8D-4BE8-8842-43050BBB06B6}"/>
              </a:ext>
            </a:extLst>
          </p:cNvPr>
          <p:cNvSpPr txBox="1"/>
          <p:nvPr/>
        </p:nvSpPr>
        <p:spPr>
          <a:xfrm>
            <a:off x="9728549" y="1563790"/>
            <a:ext cx="3023419" cy="461665"/>
          </a:xfrm>
          <a:prstGeom prst="rect">
            <a:avLst/>
          </a:prstGeom>
          <a:noFill/>
        </p:spPr>
        <p:txBody>
          <a:bodyPr wrap="square" rtlCol="0">
            <a:spAutoFit/>
          </a:bodyPr>
          <a:lstStyle/>
          <a:p>
            <a:r>
              <a:rPr lang="en-US" sz="2400" b="1" dirty="0">
                <a:solidFill>
                  <a:srgbClr val="FF0000"/>
                </a:solidFill>
              </a:rPr>
              <a:t>startserver.sh</a:t>
            </a:r>
          </a:p>
        </p:txBody>
      </p:sp>
    </p:spTree>
    <p:extLst>
      <p:ext uri="{BB962C8B-B14F-4D97-AF65-F5344CB8AC3E}">
        <p14:creationId xmlns:p14="http://schemas.microsoft.com/office/powerpoint/2010/main" val="2723558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D7D67-EA2A-4746-B76B-945248EB3B0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FEF0B4D-81E7-46E4-8A2A-A8B849153606}"/>
              </a:ext>
            </a:extLst>
          </p:cNvPr>
          <p:cNvPicPr>
            <a:picLocks noGrp="1" noChangeAspect="1"/>
          </p:cNvPicPr>
          <p:nvPr>
            <p:ph idx="1"/>
          </p:nvPr>
        </p:nvPicPr>
        <p:blipFill>
          <a:blip r:embed="rId2"/>
          <a:stretch>
            <a:fillRect/>
          </a:stretch>
        </p:blipFill>
        <p:spPr>
          <a:xfrm>
            <a:off x="1524000" y="3716986"/>
            <a:ext cx="9144000" cy="2743200"/>
          </a:xfrm>
          <a:prstGeom prst="rect">
            <a:avLst/>
          </a:prstGeom>
        </p:spPr>
      </p:pic>
      <p:pic>
        <p:nvPicPr>
          <p:cNvPr id="4" name="Picture 3">
            <a:extLst>
              <a:ext uri="{FF2B5EF4-FFF2-40B4-BE49-F238E27FC236}">
                <a16:creationId xmlns:a16="http://schemas.microsoft.com/office/drawing/2014/main" id="{3B06A1FA-EB33-458F-A8EB-AE14A0908BEC}"/>
              </a:ext>
            </a:extLst>
          </p:cNvPr>
          <p:cNvPicPr>
            <a:picLocks noChangeAspect="1"/>
          </p:cNvPicPr>
          <p:nvPr/>
        </p:nvPicPr>
        <p:blipFill>
          <a:blip r:embed="rId3"/>
          <a:stretch>
            <a:fillRect/>
          </a:stretch>
        </p:blipFill>
        <p:spPr>
          <a:xfrm>
            <a:off x="1524000" y="270872"/>
            <a:ext cx="9144000" cy="3380198"/>
          </a:xfrm>
          <a:prstGeom prst="rect">
            <a:avLst/>
          </a:prstGeom>
        </p:spPr>
      </p:pic>
      <p:sp>
        <p:nvSpPr>
          <p:cNvPr id="7" name="TextBox 6">
            <a:extLst>
              <a:ext uri="{FF2B5EF4-FFF2-40B4-BE49-F238E27FC236}">
                <a16:creationId xmlns:a16="http://schemas.microsoft.com/office/drawing/2014/main" id="{92E93A00-E08B-4038-9C54-69A732631557}"/>
              </a:ext>
            </a:extLst>
          </p:cNvPr>
          <p:cNvSpPr txBox="1"/>
          <p:nvPr/>
        </p:nvSpPr>
        <p:spPr>
          <a:xfrm>
            <a:off x="9156290" y="242414"/>
            <a:ext cx="3023419" cy="461665"/>
          </a:xfrm>
          <a:prstGeom prst="rect">
            <a:avLst/>
          </a:prstGeom>
          <a:noFill/>
        </p:spPr>
        <p:txBody>
          <a:bodyPr wrap="square" rtlCol="0">
            <a:spAutoFit/>
          </a:bodyPr>
          <a:lstStyle/>
          <a:p>
            <a:r>
              <a:rPr lang="en-US" sz="2400" b="1" dirty="0">
                <a:solidFill>
                  <a:srgbClr val="FF0000"/>
                </a:solidFill>
              </a:rPr>
              <a:t>spoof.sh</a:t>
            </a:r>
          </a:p>
        </p:txBody>
      </p:sp>
      <p:sp>
        <p:nvSpPr>
          <p:cNvPr id="8" name="TextBox 7">
            <a:extLst>
              <a:ext uri="{FF2B5EF4-FFF2-40B4-BE49-F238E27FC236}">
                <a16:creationId xmlns:a16="http://schemas.microsoft.com/office/drawing/2014/main" id="{1B5781FF-BAFF-4943-9B8C-D833C88718E1}"/>
              </a:ext>
            </a:extLst>
          </p:cNvPr>
          <p:cNvSpPr txBox="1"/>
          <p:nvPr/>
        </p:nvSpPr>
        <p:spPr>
          <a:xfrm>
            <a:off x="9087465" y="3696997"/>
            <a:ext cx="3023419" cy="461665"/>
          </a:xfrm>
          <a:prstGeom prst="rect">
            <a:avLst/>
          </a:prstGeom>
          <a:noFill/>
        </p:spPr>
        <p:txBody>
          <a:bodyPr wrap="square" rtlCol="0">
            <a:spAutoFit/>
          </a:bodyPr>
          <a:lstStyle/>
          <a:p>
            <a:r>
              <a:rPr lang="en-US" sz="2400" b="1" dirty="0">
                <a:solidFill>
                  <a:srgbClr val="FF0000"/>
                </a:solidFill>
              </a:rPr>
              <a:t>deauth.sh</a:t>
            </a:r>
          </a:p>
        </p:txBody>
      </p:sp>
    </p:spTree>
    <p:extLst>
      <p:ext uri="{BB962C8B-B14F-4D97-AF65-F5344CB8AC3E}">
        <p14:creationId xmlns:p14="http://schemas.microsoft.com/office/powerpoint/2010/main" val="3346881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9824-B1F6-40A9-B53F-1F0163784CE5}"/>
              </a:ext>
            </a:extLst>
          </p:cNvPr>
          <p:cNvSpPr>
            <a:spLocks noGrp="1"/>
          </p:cNvSpPr>
          <p:nvPr>
            <p:ph type="title"/>
          </p:nvPr>
        </p:nvSpPr>
        <p:spPr/>
        <p:txBody>
          <a:bodyPr/>
          <a:lstStyle/>
          <a:p>
            <a:r>
              <a:rPr lang="en-US" dirty="0"/>
              <a:t>Now we can deliver our payload over JavaScript</a:t>
            </a:r>
          </a:p>
        </p:txBody>
      </p:sp>
      <p:sp>
        <p:nvSpPr>
          <p:cNvPr id="3" name="Content Placeholder 2">
            <a:extLst>
              <a:ext uri="{FF2B5EF4-FFF2-40B4-BE49-F238E27FC236}">
                <a16:creationId xmlns:a16="http://schemas.microsoft.com/office/drawing/2014/main" id="{31FCE7C0-35F9-42AD-B013-33A6C006A6E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9BBA84E5-65DB-4137-B1AF-8D438337ED45}"/>
              </a:ext>
            </a:extLst>
          </p:cNvPr>
          <p:cNvPicPr>
            <a:picLocks noChangeAspect="1"/>
          </p:cNvPicPr>
          <p:nvPr/>
        </p:nvPicPr>
        <p:blipFill>
          <a:blip r:embed="rId2"/>
          <a:stretch>
            <a:fillRect/>
          </a:stretch>
        </p:blipFill>
        <p:spPr>
          <a:xfrm>
            <a:off x="2236450" y="1942201"/>
            <a:ext cx="7235354" cy="4330001"/>
          </a:xfrm>
          <a:prstGeom prst="rect">
            <a:avLst/>
          </a:prstGeom>
        </p:spPr>
      </p:pic>
      <p:sp>
        <p:nvSpPr>
          <p:cNvPr id="5" name="Rectangle 4">
            <a:extLst>
              <a:ext uri="{FF2B5EF4-FFF2-40B4-BE49-F238E27FC236}">
                <a16:creationId xmlns:a16="http://schemas.microsoft.com/office/drawing/2014/main" id="{62089AA4-E983-48DC-98F9-40CBEE102269}"/>
              </a:ext>
            </a:extLst>
          </p:cNvPr>
          <p:cNvSpPr/>
          <p:nvPr/>
        </p:nvSpPr>
        <p:spPr>
          <a:xfrm>
            <a:off x="2595065" y="2163330"/>
            <a:ext cx="6922745" cy="151727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6488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{5AFC7EC9-972F-4AB6-9BBE-B0434F755AF4}tf78438558</Template>
  <TotalTime>0</TotalTime>
  <Words>745</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Garamond</vt:lpstr>
      <vt:lpstr>SavonVTI</vt:lpstr>
      <vt:lpstr>Remote attacks and backdoors</vt:lpstr>
      <vt:lpstr>Topics that our project covers</vt:lpstr>
      <vt:lpstr>Captive Portal</vt:lpstr>
      <vt:lpstr>Captive Portal Example</vt:lpstr>
      <vt:lpstr>Setting up a captive portal is a chore</vt:lpstr>
      <vt:lpstr>PowerPoint Presentation</vt:lpstr>
      <vt:lpstr>PowerPoint Presentation</vt:lpstr>
      <vt:lpstr>PowerPoint Presentation</vt:lpstr>
      <vt:lpstr>Now we can deliver our payload over JavaScript</vt:lpstr>
      <vt:lpstr>Payload contents explanation</vt:lpstr>
      <vt:lpstr>How to gain entry using the backdoor</vt:lpstr>
      <vt:lpstr>Protecting yourself</vt:lpstr>
      <vt:lpstr>Tools and Technologies used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2020-04-08T20:34:57Z</dcterms:created>
  <dcterms:modified xsi:type="dcterms:W3CDTF">2020-05-01T00:27:15Z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