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6" r:id="rId6"/>
    <p:sldId id="263" r:id="rId7"/>
    <p:sldId id="265" r:id="rId8"/>
    <p:sldId id="269" r:id="rId9"/>
    <p:sldId id="270" r:id="rId10"/>
    <p:sldId id="271" r:id="rId11"/>
    <p:sldId id="272" r:id="rId12"/>
    <p:sldId id="273" r:id="rId13"/>
    <p:sldId id="262" r:id="rId14"/>
    <p:sldId id="276" r:id="rId15"/>
    <p:sldId id="274" r:id="rId16"/>
    <p:sldId id="275" r:id="rId17"/>
    <p:sldId id="264"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6B5D30-E784-4DA3-A1ED-8FFBBF9A845B}" v="84" dt="2020-05-05T21:33:04.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19" autoAdjust="0"/>
  </p:normalViewPr>
  <p:slideViewPr>
    <p:cSldViewPr snapToGrid="0">
      <p:cViewPr>
        <p:scale>
          <a:sx n="83" d="100"/>
          <a:sy n="83" d="100"/>
        </p:scale>
        <p:origin x="45"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5/5/2020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5/5/2020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5/5/2020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5/5/2020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5/5/2020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Remote access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829416"/>
            <a:ext cx="4775075" cy="1053480"/>
          </a:xfrm>
        </p:spPr>
        <p:txBody>
          <a:bodyPr>
            <a:normAutofit fontScale="92500" lnSpcReduction="20000"/>
          </a:bodyPr>
          <a:lstStyle/>
          <a:p>
            <a:pPr>
              <a:spcAft>
                <a:spcPts val="600"/>
              </a:spcAft>
            </a:pPr>
            <a:r>
              <a:rPr lang="en-US" dirty="0">
                <a:solidFill>
                  <a:schemeClr val="tx1"/>
                </a:solidFill>
              </a:rPr>
              <a:t>Julian Keller </a:t>
            </a:r>
            <a:br>
              <a:rPr lang="en-US" dirty="0">
                <a:solidFill>
                  <a:schemeClr val="tx1"/>
                </a:solidFill>
              </a:rPr>
            </a:br>
            <a:r>
              <a:rPr lang="en-US" dirty="0">
                <a:solidFill>
                  <a:schemeClr val="tx1"/>
                </a:solidFill>
              </a:rPr>
              <a:t>Ben </a:t>
            </a:r>
            <a:r>
              <a:rPr lang="en-US" dirty="0" err="1">
                <a:solidFill>
                  <a:schemeClr val="tx1"/>
                </a:solidFill>
              </a:rPr>
              <a:t>Eavenson</a:t>
            </a:r>
            <a:r>
              <a:rPr lang="en-US" dirty="0">
                <a:solidFill>
                  <a:schemeClr val="tx1"/>
                </a:solidFill>
              </a:rPr>
              <a:t> </a:t>
            </a:r>
            <a:br>
              <a:rPr lang="en-US" dirty="0">
                <a:solidFill>
                  <a:schemeClr val="tx1"/>
                </a:solidFill>
              </a:rPr>
            </a:br>
            <a:r>
              <a:rPr lang="en-US" dirty="0">
                <a:solidFill>
                  <a:schemeClr val="tx1"/>
                </a:solidFill>
              </a:rPr>
              <a:t>Tyler Higgins </a:t>
            </a:r>
            <a:br>
              <a:rPr lang="en-US" dirty="0">
                <a:solidFill>
                  <a:schemeClr val="tx1"/>
                </a:solidFill>
              </a:rPr>
            </a:br>
            <a:r>
              <a:rPr lang="en-US" dirty="0">
                <a:solidFill>
                  <a:schemeClr val="tx1"/>
                </a:solidFill>
              </a:rPr>
              <a:t>Austin Cari</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5280-EAE4-4C46-B558-2BDAFE74E44B}"/>
              </a:ext>
            </a:extLst>
          </p:cNvPr>
          <p:cNvSpPr>
            <a:spLocks noGrp="1"/>
          </p:cNvSpPr>
          <p:nvPr>
            <p:ph type="title"/>
          </p:nvPr>
        </p:nvSpPr>
        <p:spPr>
          <a:xfrm>
            <a:off x="1066800" y="382516"/>
            <a:ext cx="10058400" cy="1371600"/>
          </a:xfrm>
        </p:spPr>
        <p:txBody>
          <a:bodyPr/>
          <a:lstStyle/>
          <a:p>
            <a:pPr algn="ctr"/>
            <a:r>
              <a:rPr lang="en-US" dirty="0"/>
              <a:t>Payload contents explanation</a:t>
            </a:r>
          </a:p>
        </p:txBody>
      </p:sp>
      <p:pic>
        <p:nvPicPr>
          <p:cNvPr id="4" name="Content Placeholder 3">
            <a:extLst>
              <a:ext uri="{FF2B5EF4-FFF2-40B4-BE49-F238E27FC236}">
                <a16:creationId xmlns:a16="http://schemas.microsoft.com/office/drawing/2014/main" id="{3E70FE87-B349-45FB-BFF1-82A7B180162A}"/>
              </a:ext>
            </a:extLst>
          </p:cNvPr>
          <p:cNvPicPr>
            <a:picLocks noGrp="1" noChangeAspect="1"/>
          </p:cNvPicPr>
          <p:nvPr>
            <p:ph idx="1"/>
          </p:nvPr>
        </p:nvPicPr>
        <p:blipFill>
          <a:blip r:embed="rId2"/>
          <a:stretch>
            <a:fillRect/>
          </a:stretch>
        </p:blipFill>
        <p:spPr>
          <a:xfrm>
            <a:off x="2191364" y="1836448"/>
            <a:ext cx="2576052" cy="760617"/>
          </a:xfrm>
          <a:prstGeom prst="rect">
            <a:avLst/>
          </a:prstGeom>
        </p:spPr>
      </p:pic>
      <p:sp>
        <p:nvSpPr>
          <p:cNvPr id="5" name="TextBox 4">
            <a:extLst>
              <a:ext uri="{FF2B5EF4-FFF2-40B4-BE49-F238E27FC236}">
                <a16:creationId xmlns:a16="http://schemas.microsoft.com/office/drawing/2014/main" id="{16D49123-56B3-4F38-90F3-94DBA282165C}"/>
              </a:ext>
            </a:extLst>
          </p:cNvPr>
          <p:cNvSpPr txBox="1"/>
          <p:nvPr/>
        </p:nvSpPr>
        <p:spPr>
          <a:xfrm>
            <a:off x="6786717" y="1859665"/>
            <a:ext cx="3347884" cy="646331"/>
          </a:xfrm>
          <a:prstGeom prst="rect">
            <a:avLst/>
          </a:prstGeom>
          <a:noFill/>
        </p:spPr>
        <p:txBody>
          <a:bodyPr wrap="square" rtlCol="0">
            <a:spAutoFit/>
          </a:bodyPr>
          <a:lstStyle/>
          <a:p>
            <a:r>
              <a:rPr lang="en-US" dirty="0"/>
              <a:t>Create a hidden directory and work inside the new </a:t>
            </a:r>
            <a:r>
              <a:rPr lang="en-US" dirty="0" err="1"/>
              <a:t>dir</a:t>
            </a:r>
            <a:endParaRPr lang="en-US" dirty="0"/>
          </a:p>
        </p:txBody>
      </p:sp>
      <p:pic>
        <p:nvPicPr>
          <p:cNvPr id="6" name="Picture 5">
            <a:extLst>
              <a:ext uri="{FF2B5EF4-FFF2-40B4-BE49-F238E27FC236}">
                <a16:creationId xmlns:a16="http://schemas.microsoft.com/office/drawing/2014/main" id="{636AE451-C56F-4BA9-8977-02A9CC316882}"/>
              </a:ext>
            </a:extLst>
          </p:cNvPr>
          <p:cNvPicPr>
            <a:picLocks noChangeAspect="1"/>
          </p:cNvPicPr>
          <p:nvPr/>
        </p:nvPicPr>
        <p:blipFill>
          <a:blip r:embed="rId3"/>
          <a:stretch>
            <a:fillRect/>
          </a:stretch>
        </p:blipFill>
        <p:spPr>
          <a:xfrm>
            <a:off x="395748" y="2928495"/>
            <a:ext cx="6440129" cy="803314"/>
          </a:xfrm>
          <a:prstGeom prst="rect">
            <a:avLst/>
          </a:prstGeom>
        </p:spPr>
      </p:pic>
      <p:sp>
        <p:nvSpPr>
          <p:cNvPr id="7" name="TextBox 6">
            <a:extLst>
              <a:ext uri="{FF2B5EF4-FFF2-40B4-BE49-F238E27FC236}">
                <a16:creationId xmlns:a16="http://schemas.microsoft.com/office/drawing/2014/main" id="{ABFC75A5-7834-4764-A363-A7E7412211FF}"/>
              </a:ext>
            </a:extLst>
          </p:cNvPr>
          <p:cNvSpPr txBox="1"/>
          <p:nvPr/>
        </p:nvSpPr>
        <p:spPr>
          <a:xfrm>
            <a:off x="7975191" y="2828835"/>
            <a:ext cx="3821061" cy="1200329"/>
          </a:xfrm>
          <a:prstGeom prst="rect">
            <a:avLst/>
          </a:prstGeom>
          <a:noFill/>
        </p:spPr>
        <p:txBody>
          <a:bodyPr wrap="square" rtlCol="0">
            <a:spAutoFit/>
          </a:bodyPr>
          <a:lstStyle/>
          <a:p>
            <a:r>
              <a:rPr lang="en-US" dirty="0"/>
              <a:t>Create the file </a:t>
            </a:r>
            <a:r>
              <a:rPr lang="en-US" b="1" dirty="0" err="1"/>
              <a:t>shell.cgi</a:t>
            </a:r>
            <a:r>
              <a:rPr lang="en-US" dirty="0"/>
              <a:t>. Echo the payload and redirect the output to </a:t>
            </a:r>
            <a:r>
              <a:rPr lang="en-US" b="1" dirty="0" err="1"/>
              <a:t>shell.cgi</a:t>
            </a:r>
            <a:r>
              <a:rPr lang="en-US" dirty="0"/>
              <a:t>. Give it all permissions. </a:t>
            </a:r>
          </a:p>
        </p:txBody>
      </p:sp>
      <p:pic>
        <p:nvPicPr>
          <p:cNvPr id="8" name="Picture 7">
            <a:extLst>
              <a:ext uri="{FF2B5EF4-FFF2-40B4-BE49-F238E27FC236}">
                <a16:creationId xmlns:a16="http://schemas.microsoft.com/office/drawing/2014/main" id="{639C5112-D1BD-47C4-822D-97F5BCF5A4F4}"/>
              </a:ext>
            </a:extLst>
          </p:cNvPr>
          <p:cNvPicPr>
            <a:picLocks noChangeAspect="1"/>
          </p:cNvPicPr>
          <p:nvPr/>
        </p:nvPicPr>
        <p:blipFill>
          <a:blip r:embed="rId4"/>
          <a:stretch>
            <a:fillRect/>
          </a:stretch>
        </p:blipFill>
        <p:spPr>
          <a:xfrm>
            <a:off x="775519" y="4488122"/>
            <a:ext cx="5680585" cy="1330588"/>
          </a:xfrm>
          <a:prstGeom prst="rect">
            <a:avLst/>
          </a:prstGeom>
        </p:spPr>
      </p:pic>
      <p:sp>
        <p:nvSpPr>
          <p:cNvPr id="9" name="TextBox 8">
            <a:extLst>
              <a:ext uri="{FF2B5EF4-FFF2-40B4-BE49-F238E27FC236}">
                <a16:creationId xmlns:a16="http://schemas.microsoft.com/office/drawing/2014/main" id="{58F99AB4-0D82-4291-84A0-00D58871FC35}"/>
              </a:ext>
            </a:extLst>
          </p:cNvPr>
          <p:cNvSpPr txBox="1"/>
          <p:nvPr/>
        </p:nvSpPr>
        <p:spPr>
          <a:xfrm>
            <a:off x="5891980" y="1978788"/>
            <a:ext cx="943897" cy="369332"/>
          </a:xfrm>
          <a:prstGeom prst="rect">
            <a:avLst/>
          </a:prstGeom>
          <a:noFill/>
        </p:spPr>
        <p:txBody>
          <a:bodyPr wrap="square" rtlCol="0">
            <a:spAutoFit/>
          </a:bodyPr>
          <a:lstStyle/>
          <a:p>
            <a:r>
              <a:rPr lang="en-US" b="1" dirty="0"/>
              <a:t>Step 1:</a:t>
            </a:r>
          </a:p>
        </p:txBody>
      </p:sp>
      <p:sp>
        <p:nvSpPr>
          <p:cNvPr id="10" name="TextBox 9">
            <a:extLst>
              <a:ext uri="{FF2B5EF4-FFF2-40B4-BE49-F238E27FC236}">
                <a16:creationId xmlns:a16="http://schemas.microsoft.com/office/drawing/2014/main" id="{173AC370-F037-4030-B729-6D33DD17BB8B}"/>
              </a:ext>
            </a:extLst>
          </p:cNvPr>
          <p:cNvSpPr txBox="1"/>
          <p:nvPr/>
        </p:nvSpPr>
        <p:spPr>
          <a:xfrm>
            <a:off x="7123471" y="3145486"/>
            <a:ext cx="943897" cy="369332"/>
          </a:xfrm>
          <a:prstGeom prst="rect">
            <a:avLst/>
          </a:prstGeom>
          <a:noFill/>
        </p:spPr>
        <p:txBody>
          <a:bodyPr wrap="square" rtlCol="0">
            <a:spAutoFit/>
          </a:bodyPr>
          <a:lstStyle/>
          <a:p>
            <a:r>
              <a:rPr lang="en-US" b="1" dirty="0"/>
              <a:t>Step 2:</a:t>
            </a:r>
          </a:p>
        </p:txBody>
      </p:sp>
      <p:sp>
        <p:nvSpPr>
          <p:cNvPr id="12" name="TextBox 11">
            <a:extLst>
              <a:ext uri="{FF2B5EF4-FFF2-40B4-BE49-F238E27FC236}">
                <a16:creationId xmlns:a16="http://schemas.microsoft.com/office/drawing/2014/main" id="{71D17B9F-6B37-457E-868E-0A881C5A1DF3}"/>
              </a:ext>
            </a:extLst>
          </p:cNvPr>
          <p:cNvSpPr txBox="1"/>
          <p:nvPr/>
        </p:nvSpPr>
        <p:spPr>
          <a:xfrm>
            <a:off x="7097662" y="4968750"/>
            <a:ext cx="943897" cy="369332"/>
          </a:xfrm>
          <a:prstGeom prst="rect">
            <a:avLst/>
          </a:prstGeom>
          <a:noFill/>
        </p:spPr>
        <p:txBody>
          <a:bodyPr wrap="square" rtlCol="0">
            <a:spAutoFit/>
          </a:bodyPr>
          <a:lstStyle/>
          <a:p>
            <a:r>
              <a:rPr lang="en-US" b="1" dirty="0"/>
              <a:t>Step 3:</a:t>
            </a:r>
          </a:p>
        </p:txBody>
      </p:sp>
      <p:sp>
        <p:nvSpPr>
          <p:cNvPr id="13" name="TextBox 12">
            <a:extLst>
              <a:ext uri="{FF2B5EF4-FFF2-40B4-BE49-F238E27FC236}">
                <a16:creationId xmlns:a16="http://schemas.microsoft.com/office/drawing/2014/main" id="{5D0AF8AC-9703-4E84-B5DD-167B64D94B07}"/>
              </a:ext>
            </a:extLst>
          </p:cNvPr>
          <p:cNvSpPr txBox="1"/>
          <p:nvPr/>
        </p:nvSpPr>
        <p:spPr>
          <a:xfrm>
            <a:off x="7898991" y="4390850"/>
            <a:ext cx="3821061" cy="1754326"/>
          </a:xfrm>
          <a:prstGeom prst="rect">
            <a:avLst/>
          </a:prstGeom>
          <a:noFill/>
        </p:spPr>
        <p:txBody>
          <a:bodyPr wrap="square" rtlCol="0">
            <a:spAutoFit/>
          </a:bodyPr>
          <a:lstStyle/>
          <a:p>
            <a:r>
              <a:rPr lang="en-US" dirty="0"/>
              <a:t>Create a temporary file and store a crontab command there to execute the payload every minute. Then redirect the file as stdin to crontab. remove the temporary file.</a:t>
            </a:r>
          </a:p>
        </p:txBody>
      </p:sp>
    </p:spTree>
    <p:extLst>
      <p:ext uri="{BB962C8B-B14F-4D97-AF65-F5344CB8AC3E}">
        <p14:creationId xmlns:p14="http://schemas.microsoft.com/office/powerpoint/2010/main" val="156903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435C-27A4-45DA-B04D-67D6253DDA3F}"/>
              </a:ext>
            </a:extLst>
          </p:cNvPr>
          <p:cNvSpPr>
            <a:spLocks noGrp="1"/>
          </p:cNvSpPr>
          <p:nvPr>
            <p:ph type="title"/>
          </p:nvPr>
        </p:nvSpPr>
        <p:spPr/>
        <p:txBody>
          <a:bodyPr/>
          <a:lstStyle/>
          <a:p>
            <a:r>
              <a:rPr lang="en-US" dirty="0"/>
              <a:t>Getting the payload to run</a:t>
            </a:r>
          </a:p>
        </p:txBody>
      </p:sp>
      <p:sp>
        <p:nvSpPr>
          <p:cNvPr id="3" name="Content Placeholder 2">
            <a:extLst>
              <a:ext uri="{FF2B5EF4-FFF2-40B4-BE49-F238E27FC236}">
                <a16:creationId xmlns:a16="http://schemas.microsoft.com/office/drawing/2014/main" id="{E3A6E815-F2D9-4E95-AE8F-FCBCA9ED82C3}"/>
              </a:ext>
            </a:extLst>
          </p:cNvPr>
          <p:cNvSpPr>
            <a:spLocks noGrp="1"/>
          </p:cNvSpPr>
          <p:nvPr>
            <p:ph idx="1"/>
          </p:nvPr>
        </p:nvSpPr>
        <p:spPr/>
        <p:txBody>
          <a:bodyPr/>
          <a:lstStyle/>
          <a:p>
            <a:r>
              <a:rPr lang="en-US" dirty="0"/>
              <a:t>This is where we run into trouble. We created this which is essentially a desktop shortcut where the script will run. We want to store the file on the desktop so the user sees it and has a higher probability of running our script. </a:t>
            </a:r>
          </a:p>
        </p:txBody>
      </p:sp>
      <p:pic>
        <p:nvPicPr>
          <p:cNvPr id="4" name="Picture 3">
            <a:extLst>
              <a:ext uri="{FF2B5EF4-FFF2-40B4-BE49-F238E27FC236}">
                <a16:creationId xmlns:a16="http://schemas.microsoft.com/office/drawing/2014/main" id="{11096B49-DB57-4C24-8608-3153C0791BDE}"/>
              </a:ext>
            </a:extLst>
          </p:cNvPr>
          <p:cNvPicPr>
            <a:picLocks noChangeAspect="1"/>
          </p:cNvPicPr>
          <p:nvPr/>
        </p:nvPicPr>
        <p:blipFill>
          <a:blip r:embed="rId2"/>
          <a:stretch>
            <a:fillRect/>
          </a:stretch>
        </p:blipFill>
        <p:spPr>
          <a:xfrm>
            <a:off x="2652173" y="3429000"/>
            <a:ext cx="6105525" cy="2247900"/>
          </a:xfrm>
          <a:prstGeom prst="rect">
            <a:avLst/>
          </a:prstGeom>
        </p:spPr>
      </p:pic>
    </p:spTree>
    <p:extLst>
      <p:ext uri="{BB962C8B-B14F-4D97-AF65-F5344CB8AC3E}">
        <p14:creationId xmlns:p14="http://schemas.microsoft.com/office/powerpoint/2010/main" val="1077868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0E24-6056-4F28-ABF5-B16BA40A7EB1}"/>
              </a:ext>
            </a:extLst>
          </p:cNvPr>
          <p:cNvSpPr>
            <a:spLocks noGrp="1"/>
          </p:cNvSpPr>
          <p:nvPr>
            <p:ph type="title"/>
          </p:nvPr>
        </p:nvSpPr>
        <p:spPr/>
        <p:txBody>
          <a:bodyPr/>
          <a:lstStyle/>
          <a:p>
            <a:r>
              <a:rPr lang="en-US" dirty="0"/>
              <a:t>How to gain entry using the backdoor</a:t>
            </a:r>
          </a:p>
        </p:txBody>
      </p:sp>
      <p:sp>
        <p:nvSpPr>
          <p:cNvPr id="3" name="Content Placeholder 2">
            <a:extLst>
              <a:ext uri="{FF2B5EF4-FFF2-40B4-BE49-F238E27FC236}">
                <a16:creationId xmlns:a16="http://schemas.microsoft.com/office/drawing/2014/main" id="{2228875F-9358-4271-9BBE-90829BC34673}"/>
              </a:ext>
            </a:extLst>
          </p:cNvPr>
          <p:cNvSpPr>
            <a:spLocks noGrp="1"/>
          </p:cNvSpPr>
          <p:nvPr>
            <p:ph idx="1"/>
          </p:nvPr>
        </p:nvSpPr>
        <p:spPr/>
        <p:txBody>
          <a:bodyPr/>
          <a:lstStyle/>
          <a:p>
            <a:pPr marL="0" indent="0">
              <a:buNone/>
            </a:pPr>
            <a:r>
              <a:rPr lang="en-US" dirty="0"/>
              <a:t>All the attacker has to do now is listen on the port 4444 using </a:t>
            </a:r>
            <a:r>
              <a:rPr lang="en-US" dirty="0" err="1"/>
              <a:t>netcat</a:t>
            </a:r>
            <a:r>
              <a:rPr lang="en-US" dirty="0"/>
              <a:t>. </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The victim’s machine will ping the attacker’s machine, and the shell switches over to kali, exactly as if you were to </a:t>
            </a:r>
            <a:r>
              <a:rPr lang="en-US" dirty="0" err="1"/>
              <a:t>ssh</a:t>
            </a:r>
            <a:r>
              <a:rPr lang="en-US" dirty="0"/>
              <a:t> into the machine. </a:t>
            </a:r>
          </a:p>
        </p:txBody>
      </p:sp>
      <p:pic>
        <p:nvPicPr>
          <p:cNvPr id="1028" name="Picture 4">
            <a:extLst>
              <a:ext uri="{FF2B5EF4-FFF2-40B4-BE49-F238E27FC236}">
                <a16:creationId xmlns:a16="http://schemas.microsoft.com/office/drawing/2014/main" id="{B5917DC4-F647-46D8-94C2-B9F2493DC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678" y="3237785"/>
            <a:ext cx="7458075" cy="70485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15582F46-D706-4567-BB86-3799B6909078}"/>
              </a:ext>
            </a:extLst>
          </p:cNvPr>
          <p:cNvSpPr/>
          <p:nvPr/>
        </p:nvSpPr>
        <p:spPr>
          <a:xfrm rot="10800000">
            <a:off x="5308120" y="3261186"/>
            <a:ext cx="713117" cy="13665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5104EFC-8DB2-4DA1-BBB3-71F44B4323D5}"/>
              </a:ext>
            </a:extLst>
          </p:cNvPr>
          <p:cNvSpPr txBox="1"/>
          <p:nvPr/>
        </p:nvSpPr>
        <p:spPr>
          <a:xfrm>
            <a:off x="5983405" y="3182399"/>
            <a:ext cx="3640348" cy="430887"/>
          </a:xfrm>
          <a:prstGeom prst="rect">
            <a:avLst/>
          </a:prstGeom>
          <a:noFill/>
        </p:spPr>
        <p:txBody>
          <a:bodyPr wrap="square" rtlCol="0">
            <a:spAutoFit/>
          </a:bodyPr>
          <a:lstStyle/>
          <a:p>
            <a:r>
              <a:rPr lang="en-US" sz="1100" dirty="0">
                <a:solidFill>
                  <a:schemeClr val="bg1"/>
                </a:solidFill>
              </a:rPr>
              <a:t>Blocks here until the compromised machine runs the script again</a:t>
            </a:r>
          </a:p>
        </p:txBody>
      </p:sp>
    </p:spTree>
    <p:extLst>
      <p:ext uri="{BB962C8B-B14F-4D97-AF65-F5344CB8AC3E}">
        <p14:creationId xmlns:p14="http://schemas.microsoft.com/office/powerpoint/2010/main" val="425671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334E-D429-4D24-9DFF-005C0E0FB1A2}"/>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D74AB65D-ABCA-4E07-8F06-339C2E903A74}"/>
              </a:ext>
            </a:extLst>
          </p:cNvPr>
          <p:cNvSpPr>
            <a:spLocks noGrp="1"/>
          </p:cNvSpPr>
          <p:nvPr>
            <p:ph idx="1"/>
          </p:nvPr>
        </p:nvSpPr>
        <p:spPr/>
        <p:txBody>
          <a:bodyPr/>
          <a:lstStyle/>
          <a:p>
            <a:r>
              <a:rPr lang="en-US" dirty="0"/>
              <a:t>This technique doesn’t open a shell with root access unless the user we hacked into has root access on their machine.</a:t>
            </a:r>
          </a:p>
          <a:p>
            <a:r>
              <a:rPr lang="en-US" dirty="0"/>
              <a:t>The user must also have permissions on the computer to be able to create and edit their own crontabs so that the payload can be executed automatically every minute.</a:t>
            </a:r>
          </a:p>
          <a:p>
            <a:r>
              <a:rPr lang="en-US" dirty="0"/>
              <a:t>This will only work if the computers are connected to the same network, not over the internet. It is the only way to intercept their traffic and redirect them to the spoofed website.</a:t>
            </a:r>
          </a:p>
          <a:p>
            <a:r>
              <a:rPr lang="en-US" dirty="0"/>
              <a:t>The attacker does not gain access immediately. They must rely on social engineering tactics and wait for the user to run their script from the desktop first. In some cases, they may not run the script at all.</a:t>
            </a:r>
          </a:p>
        </p:txBody>
      </p:sp>
    </p:spTree>
    <p:extLst>
      <p:ext uri="{BB962C8B-B14F-4D97-AF65-F5344CB8AC3E}">
        <p14:creationId xmlns:p14="http://schemas.microsoft.com/office/powerpoint/2010/main" val="2482652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95BE-A37B-4AEA-8EAD-BC69FE8DE1D7}"/>
              </a:ext>
            </a:extLst>
          </p:cNvPr>
          <p:cNvSpPr>
            <a:spLocks noGrp="1"/>
          </p:cNvSpPr>
          <p:nvPr>
            <p:ph type="title"/>
          </p:nvPr>
        </p:nvSpPr>
        <p:spPr/>
        <p:txBody>
          <a:bodyPr/>
          <a:lstStyle/>
          <a:p>
            <a:r>
              <a:rPr lang="en-US" dirty="0"/>
              <a:t>Protecting yourself</a:t>
            </a:r>
          </a:p>
        </p:txBody>
      </p:sp>
      <p:sp>
        <p:nvSpPr>
          <p:cNvPr id="3" name="Content Placeholder 2">
            <a:extLst>
              <a:ext uri="{FF2B5EF4-FFF2-40B4-BE49-F238E27FC236}">
                <a16:creationId xmlns:a16="http://schemas.microsoft.com/office/drawing/2014/main" id="{4208B2B6-3584-41DD-9AFE-324955A50BA3}"/>
              </a:ext>
            </a:extLst>
          </p:cNvPr>
          <p:cNvSpPr>
            <a:spLocks noGrp="1"/>
          </p:cNvSpPr>
          <p:nvPr>
            <p:ph idx="1"/>
          </p:nvPr>
        </p:nvSpPr>
        <p:spPr/>
        <p:txBody>
          <a:bodyPr>
            <a:normAutofit/>
          </a:bodyPr>
          <a:lstStyle/>
          <a:p>
            <a:pPr marL="0" indent="0">
              <a:buNone/>
            </a:pPr>
            <a:r>
              <a:rPr lang="en-US" b="1" dirty="0"/>
              <a:t>1. Turn off Wi-Fi capabilities when you’re not using them</a:t>
            </a:r>
            <a:endParaRPr lang="en-US" dirty="0"/>
          </a:p>
          <a:p>
            <a:pPr marL="0" indent="0">
              <a:buNone/>
            </a:pPr>
            <a:r>
              <a:rPr lang="en-US" b="1" dirty="0"/>
              <a:t>2. Avoid open Wi-Fi networks if possible</a:t>
            </a:r>
          </a:p>
          <a:p>
            <a:pPr lvl="1"/>
            <a:r>
              <a:rPr lang="en-US" dirty="0"/>
              <a:t>Anyone can connect to these networks. They are unmonitored and no one is watching. </a:t>
            </a:r>
          </a:p>
          <a:p>
            <a:pPr marL="0" indent="0">
              <a:buNone/>
            </a:pPr>
            <a:r>
              <a:rPr lang="en-US" b="1" dirty="0"/>
              <a:t>3. Use a VPN</a:t>
            </a:r>
          </a:p>
          <a:p>
            <a:pPr lvl="1"/>
            <a:r>
              <a:rPr lang="en-US" dirty="0"/>
              <a:t>Your data will be encrypted and your location will be secure</a:t>
            </a:r>
          </a:p>
          <a:p>
            <a:pPr marL="0" indent="0">
              <a:buNone/>
            </a:pPr>
            <a:r>
              <a:rPr lang="en-US" b="1" dirty="0"/>
              <a:t>4. Do not leave obsolete devices connected to networks</a:t>
            </a:r>
          </a:p>
          <a:p>
            <a:pPr lvl="1"/>
            <a:r>
              <a:rPr lang="en-US" dirty="0"/>
              <a:t>Interestingly, when you can get the MAC address of a single device, you can see the MAC addresses of all devices connected to that device. The less devices on your network, the better.</a:t>
            </a:r>
          </a:p>
          <a:p>
            <a:pPr marL="0" indent="0">
              <a:buNone/>
            </a:pPr>
            <a:r>
              <a:rPr lang="en-US" b="1" dirty="0"/>
              <a:t>5. Change your passwords often</a:t>
            </a:r>
          </a:p>
          <a:p>
            <a:pPr lvl="1"/>
            <a:r>
              <a:rPr lang="en-US" dirty="0"/>
              <a:t>Keep 3-5 unique passwords or a password generator.</a:t>
            </a:r>
          </a:p>
          <a:p>
            <a:pPr marL="0" indent="0">
              <a:buNone/>
            </a:pPr>
            <a:r>
              <a:rPr lang="en-US" b="1" dirty="0"/>
              <a:t>6. Don’t click on suspicious links/buttons</a:t>
            </a:r>
          </a:p>
          <a:p>
            <a:pPr marL="0" indent="0">
              <a:buNone/>
            </a:pPr>
            <a:r>
              <a:rPr lang="en-US" b="1" dirty="0"/>
              <a:t>7. Listen to warnings your device gives you. They’re probably for a </a:t>
            </a:r>
            <a:r>
              <a:rPr lang="en-US" b="1"/>
              <a:t>good reason</a:t>
            </a:r>
            <a:endParaRPr lang="en-US" b="1" dirty="0"/>
          </a:p>
        </p:txBody>
      </p:sp>
    </p:spTree>
    <p:extLst>
      <p:ext uri="{BB962C8B-B14F-4D97-AF65-F5344CB8AC3E}">
        <p14:creationId xmlns:p14="http://schemas.microsoft.com/office/powerpoint/2010/main" val="1435101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921350-040D-4C07-8812-7245D841B388}"/>
              </a:ext>
            </a:extLst>
          </p:cNvPr>
          <p:cNvSpPr>
            <a:spLocks noGrp="1"/>
          </p:cNvSpPr>
          <p:nvPr>
            <p:ph idx="1"/>
          </p:nvPr>
        </p:nvSpPr>
        <p:spPr>
          <a:xfrm>
            <a:off x="2895601" y="509201"/>
            <a:ext cx="6737229" cy="1526633"/>
          </a:xfrm>
        </p:spPr>
        <p:txBody>
          <a:bodyPr>
            <a:normAutofit fontScale="92500"/>
          </a:bodyPr>
          <a:lstStyle/>
          <a:p>
            <a:pPr marL="0" indent="0">
              <a:buNone/>
            </a:pPr>
            <a:r>
              <a:rPr lang="en-US" sz="9600" dirty="0"/>
              <a:t>Thank you!</a:t>
            </a:r>
          </a:p>
        </p:txBody>
      </p:sp>
      <p:pic>
        <p:nvPicPr>
          <p:cNvPr id="2050" name="Picture 2" descr="Post image">
            <a:extLst>
              <a:ext uri="{FF2B5EF4-FFF2-40B4-BE49-F238E27FC236}">
                <a16:creationId xmlns:a16="http://schemas.microsoft.com/office/drawing/2014/main" id="{AFA131D2-B367-4957-A597-FDF952AF0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887793"/>
            <a:ext cx="3337101" cy="45179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st image">
            <a:extLst>
              <a:ext uri="{FF2B5EF4-FFF2-40B4-BE49-F238E27FC236}">
                <a16:creationId xmlns:a16="http://schemas.microsoft.com/office/drawing/2014/main" id="{9154EB82-957F-4157-84FB-5671A8A1D5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251" y="2035834"/>
            <a:ext cx="3687497" cy="366459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ost image">
            <a:extLst>
              <a:ext uri="{FF2B5EF4-FFF2-40B4-BE49-F238E27FC236}">
                <a16:creationId xmlns:a16="http://schemas.microsoft.com/office/drawing/2014/main" id="{088CDB43-7754-44FB-8C98-85165AD826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2846" y="2194378"/>
            <a:ext cx="4004490" cy="334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100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BE4E-B6EB-45C0-9584-F05465A62CDD}"/>
              </a:ext>
            </a:extLst>
          </p:cNvPr>
          <p:cNvSpPr>
            <a:spLocks noGrp="1"/>
          </p:cNvSpPr>
          <p:nvPr>
            <p:ph type="title"/>
          </p:nvPr>
        </p:nvSpPr>
        <p:spPr/>
        <p:txBody>
          <a:bodyPr/>
          <a:lstStyle/>
          <a:p>
            <a:pPr algn="ctr"/>
            <a:r>
              <a:rPr lang="en-US" dirty="0"/>
              <a:t>Topics that our project covers</a:t>
            </a:r>
          </a:p>
        </p:txBody>
      </p:sp>
      <p:sp>
        <p:nvSpPr>
          <p:cNvPr id="3" name="Content Placeholder 2">
            <a:extLst>
              <a:ext uri="{FF2B5EF4-FFF2-40B4-BE49-F238E27FC236}">
                <a16:creationId xmlns:a16="http://schemas.microsoft.com/office/drawing/2014/main" id="{0BCA9716-AC68-4851-B47A-8CEABFB3BE9B}"/>
              </a:ext>
            </a:extLst>
          </p:cNvPr>
          <p:cNvSpPr>
            <a:spLocks noGrp="1"/>
          </p:cNvSpPr>
          <p:nvPr>
            <p:ph idx="1"/>
          </p:nvPr>
        </p:nvSpPr>
        <p:spPr/>
        <p:txBody>
          <a:bodyPr>
            <a:normAutofit/>
          </a:bodyPr>
          <a:lstStyle/>
          <a:p>
            <a:r>
              <a:rPr lang="en-US" sz="1800" dirty="0"/>
              <a:t>This project covers a few different vulnerabilities and combines them together to create a devastating access point onto any Linux computer with a Bash shell and crontab installed. </a:t>
            </a:r>
          </a:p>
          <a:p>
            <a:r>
              <a:rPr lang="en-US" sz="1800" b="1" dirty="0"/>
              <a:t>Crontab/Backdoor: </a:t>
            </a:r>
            <a:r>
              <a:rPr lang="en-US" sz="1800" dirty="0"/>
              <a:t>We can create a reverse shell on a victim’s machine without the user detecting any odd or suspicious behavior. We also use other Linux utilities like crontab to execute our payload every minute.</a:t>
            </a:r>
          </a:p>
          <a:p>
            <a:r>
              <a:rPr lang="en-US" sz="1800" b="1" dirty="0"/>
              <a:t>Malicious site/</a:t>
            </a:r>
            <a:r>
              <a:rPr lang="en-US" sz="1800" b="1" dirty="0" err="1"/>
              <a:t>Deauth</a:t>
            </a:r>
            <a:r>
              <a:rPr lang="en-US" sz="1800" b="1" dirty="0"/>
              <a:t>: </a:t>
            </a:r>
            <a:r>
              <a:rPr lang="en-US" sz="1800" dirty="0"/>
              <a:t>A flavor of Man-in-the-middle attacks, deauthorization are able to to kick devices off a network and make them automatically connect back onto a spoofed network, where traffic is redirected to a malicious webpage that downloads our shellshock script onto the user’s device.</a:t>
            </a:r>
            <a:endParaRPr lang="en-US" sz="1800" b="1" dirty="0"/>
          </a:p>
          <a:p>
            <a:endParaRPr lang="en-US" b="1" dirty="0"/>
          </a:p>
          <a:p>
            <a:endParaRPr lang="en-US" b="1" dirty="0"/>
          </a:p>
        </p:txBody>
      </p:sp>
    </p:spTree>
    <p:extLst>
      <p:ext uri="{BB962C8B-B14F-4D97-AF65-F5344CB8AC3E}">
        <p14:creationId xmlns:p14="http://schemas.microsoft.com/office/powerpoint/2010/main" val="29373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7960-9AED-40EB-B442-A4F9A461AADB}"/>
              </a:ext>
            </a:extLst>
          </p:cNvPr>
          <p:cNvSpPr>
            <a:spLocks noGrp="1"/>
          </p:cNvSpPr>
          <p:nvPr>
            <p:ph type="title"/>
          </p:nvPr>
        </p:nvSpPr>
        <p:spPr/>
        <p:txBody>
          <a:bodyPr/>
          <a:lstStyle/>
          <a:p>
            <a:r>
              <a:rPr lang="en-US" dirty="0"/>
              <a:t>Malicious site</a:t>
            </a:r>
          </a:p>
        </p:txBody>
      </p:sp>
      <p:sp>
        <p:nvSpPr>
          <p:cNvPr id="3" name="Content Placeholder 2">
            <a:extLst>
              <a:ext uri="{FF2B5EF4-FFF2-40B4-BE49-F238E27FC236}">
                <a16:creationId xmlns:a16="http://schemas.microsoft.com/office/drawing/2014/main" id="{16B78B45-1DCF-4DD1-BF96-C6823E6F47F2}"/>
              </a:ext>
            </a:extLst>
          </p:cNvPr>
          <p:cNvSpPr>
            <a:spLocks noGrp="1"/>
          </p:cNvSpPr>
          <p:nvPr>
            <p:ph idx="1"/>
          </p:nvPr>
        </p:nvSpPr>
        <p:spPr/>
        <p:txBody>
          <a:bodyPr/>
          <a:lstStyle/>
          <a:p>
            <a:endParaRPr lang="en-US" dirty="0"/>
          </a:p>
          <a:p>
            <a:r>
              <a:rPr lang="en-US" dirty="0"/>
              <a:t>Social engineering approach to infiltrating a device. Rely on the impatience and ignorance of users to click on untrusted links and buttons.</a:t>
            </a:r>
          </a:p>
          <a:p>
            <a:r>
              <a:rPr lang="en-US" dirty="0"/>
              <a:t>This approach is used in combination with attacks like a man-in-the-middle attack. When a device wants to reach an IP address like 192.168.0.1, the attacker can redirect traffic to their own locally hosted webpage instead. </a:t>
            </a:r>
          </a:p>
          <a:p>
            <a:r>
              <a:rPr lang="en-US" dirty="0"/>
              <a:t>This is an effective approach because if traffic is managed carefully enough, the victim will not even realize that their device has become compromised. If they try to use a login prompt and enter another webpage, the attacker can log their keystrokes, stealing their credentials, and still redirect them to their desired page with ease. </a:t>
            </a:r>
          </a:p>
          <a:p>
            <a:r>
              <a:rPr lang="en-US" dirty="0"/>
              <a:t>This is also a way to farm credentials from users who enter their actual passwords.</a:t>
            </a:r>
          </a:p>
        </p:txBody>
      </p:sp>
    </p:spTree>
    <p:extLst>
      <p:ext uri="{BB962C8B-B14F-4D97-AF65-F5344CB8AC3E}">
        <p14:creationId xmlns:p14="http://schemas.microsoft.com/office/powerpoint/2010/main" val="2154849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8AAF-4E0B-4E49-9F1C-C55E0A8A56DC}"/>
              </a:ext>
            </a:extLst>
          </p:cNvPr>
          <p:cNvSpPr>
            <a:spLocks noGrp="1"/>
          </p:cNvSpPr>
          <p:nvPr>
            <p:ph type="title"/>
          </p:nvPr>
        </p:nvSpPr>
        <p:spPr>
          <a:xfrm>
            <a:off x="1066800" y="27038"/>
            <a:ext cx="10058400" cy="1371600"/>
          </a:xfrm>
        </p:spPr>
        <p:txBody>
          <a:bodyPr/>
          <a:lstStyle/>
          <a:p>
            <a:pPr algn="ctr"/>
            <a:r>
              <a:rPr lang="en-US" dirty="0"/>
              <a:t>Malicious site example</a:t>
            </a:r>
          </a:p>
        </p:txBody>
      </p:sp>
      <p:pic>
        <p:nvPicPr>
          <p:cNvPr id="1028" name="Picture 4">
            <a:extLst>
              <a:ext uri="{FF2B5EF4-FFF2-40B4-BE49-F238E27FC236}">
                <a16:creationId xmlns:a16="http://schemas.microsoft.com/office/drawing/2014/main" id="{E7C6D662-8306-4F53-AF55-542AE3185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496" y="712838"/>
            <a:ext cx="9847008" cy="631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40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003E-79AD-488E-ABDE-E85F5BA9A2E6}"/>
              </a:ext>
            </a:extLst>
          </p:cNvPr>
          <p:cNvSpPr>
            <a:spLocks noGrp="1"/>
          </p:cNvSpPr>
          <p:nvPr>
            <p:ph type="title"/>
          </p:nvPr>
        </p:nvSpPr>
        <p:spPr/>
        <p:txBody>
          <a:bodyPr/>
          <a:lstStyle/>
          <a:p>
            <a:r>
              <a:rPr lang="en-US" dirty="0"/>
              <a:t>Setting up the page is a chore</a:t>
            </a:r>
          </a:p>
        </p:txBody>
      </p:sp>
      <p:sp>
        <p:nvSpPr>
          <p:cNvPr id="3" name="Content Placeholder 2">
            <a:extLst>
              <a:ext uri="{FF2B5EF4-FFF2-40B4-BE49-F238E27FC236}">
                <a16:creationId xmlns:a16="http://schemas.microsoft.com/office/drawing/2014/main" id="{C7A17EDB-CBCD-42C5-8363-7333FB9B3B46}"/>
              </a:ext>
            </a:extLst>
          </p:cNvPr>
          <p:cNvSpPr>
            <a:spLocks noGrp="1"/>
          </p:cNvSpPr>
          <p:nvPr>
            <p:ph idx="1"/>
          </p:nvPr>
        </p:nvSpPr>
        <p:spPr/>
        <p:txBody>
          <a:bodyPr/>
          <a:lstStyle/>
          <a:p>
            <a:r>
              <a:rPr lang="en-US" dirty="0"/>
              <a:t>The steps are split up into 6 different shell scripts, each performing a crucial task</a:t>
            </a:r>
          </a:p>
          <a:p>
            <a:pPr lvl="1"/>
            <a:r>
              <a:rPr lang="en-US" b="1" dirty="0"/>
              <a:t>setup.sh </a:t>
            </a:r>
            <a:r>
              <a:rPr lang="en-US" dirty="0"/>
              <a:t>– Only needs to be executed the first time. Essentially works like a dependency manager, makes sure all the right software is downloaded on the attacker’s computer.</a:t>
            </a:r>
          </a:p>
          <a:p>
            <a:pPr lvl="1"/>
            <a:r>
              <a:rPr lang="en-US" b="1" dirty="0"/>
              <a:t>launch-ap.sh </a:t>
            </a:r>
            <a:r>
              <a:rPr lang="en-US" dirty="0"/>
              <a:t>– Use a wireless LAN adapter as an access point that can transmit </a:t>
            </a:r>
            <a:r>
              <a:rPr lang="en-US" dirty="0" err="1"/>
              <a:t>wifi</a:t>
            </a:r>
            <a:r>
              <a:rPr lang="en-US" dirty="0"/>
              <a:t>.</a:t>
            </a:r>
          </a:p>
          <a:p>
            <a:pPr lvl="1"/>
            <a:r>
              <a:rPr lang="en-US" b="1" dirty="0"/>
              <a:t>bridge.sh </a:t>
            </a:r>
            <a:r>
              <a:rPr lang="en-US" dirty="0"/>
              <a:t>– bridges our evil twin to another network with internet access.</a:t>
            </a:r>
          </a:p>
          <a:p>
            <a:pPr lvl="1"/>
            <a:r>
              <a:rPr lang="en-US" b="1" dirty="0"/>
              <a:t>startserver.sh</a:t>
            </a:r>
            <a:r>
              <a:rPr lang="en-US" dirty="0"/>
              <a:t> – Start an Apache server that hosts the Captive Portal webpage</a:t>
            </a:r>
          </a:p>
          <a:p>
            <a:pPr lvl="1"/>
            <a:r>
              <a:rPr lang="en-US" b="1" dirty="0"/>
              <a:t>spoof.sh</a:t>
            </a:r>
            <a:r>
              <a:rPr lang="en-US" dirty="0"/>
              <a:t> – sets up and runs a program to begin DNS spoofing on our network.</a:t>
            </a:r>
          </a:p>
          <a:p>
            <a:pPr lvl="1"/>
            <a:r>
              <a:rPr lang="en-US" b="1" dirty="0"/>
              <a:t>deauth.sh </a:t>
            </a:r>
            <a:r>
              <a:rPr lang="en-US" dirty="0"/>
              <a:t>- </a:t>
            </a:r>
            <a:r>
              <a:rPr lang="en-US" b="1" dirty="0"/>
              <a:t> </a:t>
            </a:r>
            <a:r>
              <a:rPr lang="en-US" dirty="0"/>
              <a:t>performs a deauthorization attack on the access point specified by the MAC address given to BSSID</a:t>
            </a:r>
          </a:p>
          <a:p>
            <a:r>
              <a:rPr lang="en-US" dirty="0"/>
              <a:t>These scripts can be combined together into a single script to help reduce the complexity for end-users, and even accept a few optional parameters, like the name of the network you would like to spoof, the MAC address you would like to use, etc.</a:t>
            </a:r>
          </a:p>
        </p:txBody>
      </p:sp>
    </p:spTree>
    <p:extLst>
      <p:ext uri="{BB962C8B-B14F-4D97-AF65-F5344CB8AC3E}">
        <p14:creationId xmlns:p14="http://schemas.microsoft.com/office/powerpoint/2010/main" val="3658132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2F02-7C00-4291-8822-0DF08700EFA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DD37E53-ED30-47AE-8141-AADD68C4958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B493220-D61C-4F98-BDE5-D178E09452B7}"/>
              </a:ext>
            </a:extLst>
          </p:cNvPr>
          <p:cNvPicPr>
            <a:picLocks noChangeAspect="1"/>
          </p:cNvPicPr>
          <p:nvPr/>
        </p:nvPicPr>
        <p:blipFill>
          <a:blip r:embed="rId2"/>
          <a:stretch>
            <a:fillRect/>
          </a:stretch>
        </p:blipFill>
        <p:spPr>
          <a:xfrm>
            <a:off x="81116" y="352922"/>
            <a:ext cx="6282620" cy="5862484"/>
          </a:xfrm>
          <a:prstGeom prst="rect">
            <a:avLst/>
          </a:prstGeom>
        </p:spPr>
      </p:pic>
      <p:pic>
        <p:nvPicPr>
          <p:cNvPr id="5" name="Picture 4">
            <a:extLst>
              <a:ext uri="{FF2B5EF4-FFF2-40B4-BE49-F238E27FC236}">
                <a16:creationId xmlns:a16="http://schemas.microsoft.com/office/drawing/2014/main" id="{BCE1E02B-EEB4-4056-B978-A724E6128F68}"/>
              </a:ext>
            </a:extLst>
          </p:cNvPr>
          <p:cNvPicPr>
            <a:picLocks noChangeAspect="1"/>
          </p:cNvPicPr>
          <p:nvPr/>
        </p:nvPicPr>
        <p:blipFill>
          <a:blip r:embed="rId3"/>
          <a:stretch>
            <a:fillRect/>
          </a:stretch>
        </p:blipFill>
        <p:spPr>
          <a:xfrm>
            <a:off x="6502554" y="1479292"/>
            <a:ext cx="5565826" cy="3023848"/>
          </a:xfrm>
          <a:prstGeom prst="rect">
            <a:avLst/>
          </a:prstGeom>
        </p:spPr>
      </p:pic>
      <p:sp>
        <p:nvSpPr>
          <p:cNvPr id="6" name="TextBox 5">
            <a:extLst>
              <a:ext uri="{FF2B5EF4-FFF2-40B4-BE49-F238E27FC236}">
                <a16:creationId xmlns:a16="http://schemas.microsoft.com/office/drawing/2014/main" id="{DD8907F2-A4B3-49D5-9C4A-8861F4D7B30F}"/>
              </a:ext>
            </a:extLst>
          </p:cNvPr>
          <p:cNvSpPr txBox="1"/>
          <p:nvPr/>
        </p:nvSpPr>
        <p:spPr>
          <a:xfrm>
            <a:off x="9947841" y="1479181"/>
            <a:ext cx="3023419" cy="461665"/>
          </a:xfrm>
          <a:prstGeom prst="rect">
            <a:avLst/>
          </a:prstGeom>
          <a:noFill/>
        </p:spPr>
        <p:txBody>
          <a:bodyPr wrap="square" rtlCol="0">
            <a:spAutoFit/>
          </a:bodyPr>
          <a:lstStyle/>
          <a:p>
            <a:r>
              <a:rPr lang="en-US" sz="2400" b="1" dirty="0">
                <a:solidFill>
                  <a:srgbClr val="FF0000"/>
                </a:solidFill>
              </a:rPr>
              <a:t>launch-ap.sh</a:t>
            </a:r>
          </a:p>
        </p:txBody>
      </p:sp>
      <p:sp>
        <p:nvSpPr>
          <p:cNvPr id="7" name="TextBox 6">
            <a:extLst>
              <a:ext uri="{FF2B5EF4-FFF2-40B4-BE49-F238E27FC236}">
                <a16:creationId xmlns:a16="http://schemas.microsoft.com/office/drawing/2014/main" id="{E645C02C-344A-4050-8C99-554E42598424}"/>
              </a:ext>
            </a:extLst>
          </p:cNvPr>
          <p:cNvSpPr txBox="1"/>
          <p:nvPr/>
        </p:nvSpPr>
        <p:spPr>
          <a:xfrm>
            <a:off x="4933335" y="362273"/>
            <a:ext cx="3023419" cy="461665"/>
          </a:xfrm>
          <a:prstGeom prst="rect">
            <a:avLst/>
          </a:prstGeom>
          <a:noFill/>
        </p:spPr>
        <p:txBody>
          <a:bodyPr wrap="square" rtlCol="0">
            <a:spAutoFit/>
          </a:bodyPr>
          <a:lstStyle/>
          <a:p>
            <a:r>
              <a:rPr lang="en-US" sz="2400" b="1" dirty="0">
                <a:solidFill>
                  <a:srgbClr val="FF0000"/>
                </a:solidFill>
              </a:rPr>
              <a:t>setup.sh</a:t>
            </a:r>
          </a:p>
        </p:txBody>
      </p:sp>
    </p:spTree>
    <p:extLst>
      <p:ext uri="{BB962C8B-B14F-4D97-AF65-F5344CB8AC3E}">
        <p14:creationId xmlns:p14="http://schemas.microsoft.com/office/powerpoint/2010/main" val="515825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F881-F18B-48E0-BD85-1E70191619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5719E1-BFC4-4E37-BCC7-5D9C9C340E0A}"/>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BFAE9EA-1773-440A-A202-9BC807B16BC0}"/>
              </a:ext>
            </a:extLst>
          </p:cNvPr>
          <p:cNvPicPr>
            <a:picLocks noChangeAspect="1"/>
          </p:cNvPicPr>
          <p:nvPr/>
        </p:nvPicPr>
        <p:blipFill>
          <a:blip r:embed="rId2"/>
          <a:stretch>
            <a:fillRect/>
          </a:stretch>
        </p:blipFill>
        <p:spPr>
          <a:xfrm>
            <a:off x="243818" y="811161"/>
            <a:ext cx="6585685" cy="5007077"/>
          </a:xfrm>
          <a:prstGeom prst="rect">
            <a:avLst/>
          </a:prstGeom>
        </p:spPr>
      </p:pic>
      <p:sp>
        <p:nvSpPr>
          <p:cNvPr id="5" name="TextBox 4">
            <a:extLst>
              <a:ext uri="{FF2B5EF4-FFF2-40B4-BE49-F238E27FC236}">
                <a16:creationId xmlns:a16="http://schemas.microsoft.com/office/drawing/2014/main" id="{A925F4C6-8F7D-4D3D-9DC0-1791307FFDF5}"/>
              </a:ext>
            </a:extLst>
          </p:cNvPr>
          <p:cNvSpPr txBox="1"/>
          <p:nvPr/>
        </p:nvSpPr>
        <p:spPr>
          <a:xfrm>
            <a:off x="5317793" y="685068"/>
            <a:ext cx="3023419" cy="461665"/>
          </a:xfrm>
          <a:prstGeom prst="rect">
            <a:avLst/>
          </a:prstGeom>
          <a:noFill/>
        </p:spPr>
        <p:txBody>
          <a:bodyPr wrap="square" rtlCol="0">
            <a:spAutoFit/>
          </a:bodyPr>
          <a:lstStyle/>
          <a:p>
            <a:r>
              <a:rPr lang="en-US" sz="2400" b="1" dirty="0">
                <a:solidFill>
                  <a:srgbClr val="FF0000"/>
                </a:solidFill>
              </a:rPr>
              <a:t>bridge.sh</a:t>
            </a:r>
          </a:p>
        </p:txBody>
      </p:sp>
      <p:pic>
        <p:nvPicPr>
          <p:cNvPr id="6" name="Picture 5">
            <a:extLst>
              <a:ext uri="{FF2B5EF4-FFF2-40B4-BE49-F238E27FC236}">
                <a16:creationId xmlns:a16="http://schemas.microsoft.com/office/drawing/2014/main" id="{EA8B78EE-AC18-43CB-88DE-D460484E9F1A}"/>
              </a:ext>
            </a:extLst>
          </p:cNvPr>
          <p:cNvPicPr>
            <a:picLocks noChangeAspect="1"/>
          </p:cNvPicPr>
          <p:nvPr/>
        </p:nvPicPr>
        <p:blipFill>
          <a:blip r:embed="rId3"/>
          <a:stretch>
            <a:fillRect/>
          </a:stretch>
        </p:blipFill>
        <p:spPr>
          <a:xfrm>
            <a:off x="6944562" y="1563790"/>
            <a:ext cx="4849845" cy="3392896"/>
          </a:xfrm>
          <a:prstGeom prst="rect">
            <a:avLst/>
          </a:prstGeom>
        </p:spPr>
      </p:pic>
      <p:sp>
        <p:nvSpPr>
          <p:cNvPr id="7" name="TextBox 6">
            <a:extLst>
              <a:ext uri="{FF2B5EF4-FFF2-40B4-BE49-F238E27FC236}">
                <a16:creationId xmlns:a16="http://schemas.microsoft.com/office/drawing/2014/main" id="{EE908863-BC8D-4BE8-8842-43050BBB06B6}"/>
              </a:ext>
            </a:extLst>
          </p:cNvPr>
          <p:cNvSpPr txBox="1"/>
          <p:nvPr/>
        </p:nvSpPr>
        <p:spPr>
          <a:xfrm>
            <a:off x="9728549" y="1563790"/>
            <a:ext cx="3023419" cy="461665"/>
          </a:xfrm>
          <a:prstGeom prst="rect">
            <a:avLst/>
          </a:prstGeom>
          <a:noFill/>
        </p:spPr>
        <p:txBody>
          <a:bodyPr wrap="square" rtlCol="0">
            <a:spAutoFit/>
          </a:bodyPr>
          <a:lstStyle/>
          <a:p>
            <a:r>
              <a:rPr lang="en-US" sz="2400" b="1" dirty="0">
                <a:solidFill>
                  <a:srgbClr val="FF0000"/>
                </a:solidFill>
              </a:rPr>
              <a:t>startserver.sh</a:t>
            </a:r>
          </a:p>
        </p:txBody>
      </p:sp>
    </p:spTree>
    <p:extLst>
      <p:ext uri="{BB962C8B-B14F-4D97-AF65-F5344CB8AC3E}">
        <p14:creationId xmlns:p14="http://schemas.microsoft.com/office/powerpoint/2010/main" val="2723558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D7D67-EA2A-4746-B76B-945248EB3B0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FEF0B4D-81E7-46E4-8A2A-A8B849153606}"/>
              </a:ext>
            </a:extLst>
          </p:cNvPr>
          <p:cNvPicPr>
            <a:picLocks noGrp="1" noChangeAspect="1"/>
          </p:cNvPicPr>
          <p:nvPr>
            <p:ph idx="1"/>
          </p:nvPr>
        </p:nvPicPr>
        <p:blipFill>
          <a:blip r:embed="rId2"/>
          <a:stretch>
            <a:fillRect/>
          </a:stretch>
        </p:blipFill>
        <p:spPr>
          <a:xfrm>
            <a:off x="1524000" y="3716986"/>
            <a:ext cx="9144000" cy="2743200"/>
          </a:xfrm>
          <a:prstGeom prst="rect">
            <a:avLst/>
          </a:prstGeom>
        </p:spPr>
      </p:pic>
      <p:pic>
        <p:nvPicPr>
          <p:cNvPr id="4" name="Picture 3">
            <a:extLst>
              <a:ext uri="{FF2B5EF4-FFF2-40B4-BE49-F238E27FC236}">
                <a16:creationId xmlns:a16="http://schemas.microsoft.com/office/drawing/2014/main" id="{3B06A1FA-EB33-458F-A8EB-AE14A0908BEC}"/>
              </a:ext>
            </a:extLst>
          </p:cNvPr>
          <p:cNvPicPr>
            <a:picLocks noChangeAspect="1"/>
          </p:cNvPicPr>
          <p:nvPr/>
        </p:nvPicPr>
        <p:blipFill>
          <a:blip r:embed="rId3"/>
          <a:stretch>
            <a:fillRect/>
          </a:stretch>
        </p:blipFill>
        <p:spPr>
          <a:xfrm>
            <a:off x="1524000" y="270872"/>
            <a:ext cx="9144000" cy="3380198"/>
          </a:xfrm>
          <a:prstGeom prst="rect">
            <a:avLst/>
          </a:prstGeom>
        </p:spPr>
      </p:pic>
      <p:sp>
        <p:nvSpPr>
          <p:cNvPr id="7" name="TextBox 6">
            <a:extLst>
              <a:ext uri="{FF2B5EF4-FFF2-40B4-BE49-F238E27FC236}">
                <a16:creationId xmlns:a16="http://schemas.microsoft.com/office/drawing/2014/main" id="{92E93A00-E08B-4038-9C54-69A732631557}"/>
              </a:ext>
            </a:extLst>
          </p:cNvPr>
          <p:cNvSpPr txBox="1"/>
          <p:nvPr/>
        </p:nvSpPr>
        <p:spPr>
          <a:xfrm>
            <a:off x="9156290" y="242414"/>
            <a:ext cx="3023419" cy="461665"/>
          </a:xfrm>
          <a:prstGeom prst="rect">
            <a:avLst/>
          </a:prstGeom>
          <a:noFill/>
        </p:spPr>
        <p:txBody>
          <a:bodyPr wrap="square" rtlCol="0">
            <a:spAutoFit/>
          </a:bodyPr>
          <a:lstStyle/>
          <a:p>
            <a:r>
              <a:rPr lang="en-US" sz="2400" b="1" dirty="0">
                <a:solidFill>
                  <a:srgbClr val="FF0000"/>
                </a:solidFill>
              </a:rPr>
              <a:t>spoof.sh</a:t>
            </a:r>
          </a:p>
        </p:txBody>
      </p:sp>
      <p:sp>
        <p:nvSpPr>
          <p:cNvPr id="8" name="TextBox 7">
            <a:extLst>
              <a:ext uri="{FF2B5EF4-FFF2-40B4-BE49-F238E27FC236}">
                <a16:creationId xmlns:a16="http://schemas.microsoft.com/office/drawing/2014/main" id="{1B5781FF-BAFF-4943-9B8C-D833C88718E1}"/>
              </a:ext>
            </a:extLst>
          </p:cNvPr>
          <p:cNvSpPr txBox="1"/>
          <p:nvPr/>
        </p:nvSpPr>
        <p:spPr>
          <a:xfrm>
            <a:off x="9087465" y="3696997"/>
            <a:ext cx="3023419" cy="461665"/>
          </a:xfrm>
          <a:prstGeom prst="rect">
            <a:avLst/>
          </a:prstGeom>
          <a:noFill/>
        </p:spPr>
        <p:txBody>
          <a:bodyPr wrap="square" rtlCol="0">
            <a:spAutoFit/>
          </a:bodyPr>
          <a:lstStyle/>
          <a:p>
            <a:r>
              <a:rPr lang="en-US" sz="2400" b="1" dirty="0">
                <a:solidFill>
                  <a:srgbClr val="FF0000"/>
                </a:solidFill>
              </a:rPr>
              <a:t>deauth.sh</a:t>
            </a:r>
          </a:p>
        </p:txBody>
      </p:sp>
    </p:spTree>
    <p:extLst>
      <p:ext uri="{BB962C8B-B14F-4D97-AF65-F5344CB8AC3E}">
        <p14:creationId xmlns:p14="http://schemas.microsoft.com/office/powerpoint/2010/main" val="3346881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9824-B1F6-40A9-B53F-1F0163784CE5}"/>
              </a:ext>
            </a:extLst>
          </p:cNvPr>
          <p:cNvSpPr>
            <a:spLocks noGrp="1"/>
          </p:cNvSpPr>
          <p:nvPr>
            <p:ph type="title"/>
          </p:nvPr>
        </p:nvSpPr>
        <p:spPr/>
        <p:txBody>
          <a:bodyPr/>
          <a:lstStyle/>
          <a:p>
            <a:r>
              <a:rPr lang="en-US" dirty="0"/>
              <a:t>Now we can deliver our payload over JavaScript</a:t>
            </a:r>
          </a:p>
        </p:txBody>
      </p:sp>
      <p:sp>
        <p:nvSpPr>
          <p:cNvPr id="3" name="Content Placeholder 2">
            <a:extLst>
              <a:ext uri="{FF2B5EF4-FFF2-40B4-BE49-F238E27FC236}">
                <a16:creationId xmlns:a16="http://schemas.microsoft.com/office/drawing/2014/main" id="{31FCE7C0-35F9-42AD-B013-33A6C006A6E5}"/>
              </a:ext>
            </a:extLst>
          </p:cNvPr>
          <p:cNvSpPr>
            <a:spLocks noGrp="1"/>
          </p:cNvSpPr>
          <p:nvPr>
            <p:ph idx="1"/>
          </p:nvPr>
        </p:nvSpPr>
        <p:spPr/>
        <p:txBody>
          <a:bodyPr/>
          <a:lstStyle/>
          <a:p>
            <a:r>
              <a:rPr lang="en-US" dirty="0"/>
              <a:t>In order to achieve some sense </a:t>
            </a:r>
            <a:br>
              <a:rPr lang="en-US" dirty="0"/>
            </a:br>
            <a:r>
              <a:rPr lang="en-US" dirty="0"/>
              <a:t>of anonymity, we quickly</a:t>
            </a:r>
            <a:br>
              <a:rPr lang="en-US" dirty="0"/>
            </a:br>
            <a:r>
              <a:rPr lang="en-US" dirty="0"/>
              <a:t>download the shellshock</a:t>
            </a:r>
            <a:br>
              <a:rPr lang="en-US" dirty="0"/>
            </a:br>
            <a:r>
              <a:rPr lang="en-US" dirty="0"/>
              <a:t>script and redirect the user to</a:t>
            </a:r>
            <a:br>
              <a:rPr lang="en-US" dirty="0"/>
            </a:br>
            <a:r>
              <a:rPr lang="en-US" dirty="0"/>
              <a:t>the real Google landing page.</a:t>
            </a:r>
            <a:br>
              <a:rPr lang="en-US" dirty="0"/>
            </a:br>
            <a:r>
              <a:rPr lang="en-US" dirty="0"/>
              <a:t>This process happens in a matter</a:t>
            </a:r>
            <a:br>
              <a:rPr lang="en-US" dirty="0"/>
            </a:br>
            <a:r>
              <a:rPr lang="en-US" dirty="0"/>
              <a:t>of seconds, so while an attentive</a:t>
            </a:r>
            <a:br>
              <a:rPr lang="en-US" dirty="0"/>
            </a:br>
            <a:r>
              <a:rPr lang="en-US" dirty="0"/>
              <a:t>user might notice, a distracted or</a:t>
            </a:r>
            <a:br>
              <a:rPr lang="en-US" dirty="0"/>
            </a:br>
            <a:r>
              <a:rPr lang="en-US" dirty="0"/>
              <a:t>misinformed user might miss it. </a:t>
            </a:r>
          </a:p>
        </p:txBody>
      </p:sp>
      <p:pic>
        <p:nvPicPr>
          <p:cNvPr id="4" name="Picture 3">
            <a:extLst>
              <a:ext uri="{FF2B5EF4-FFF2-40B4-BE49-F238E27FC236}">
                <a16:creationId xmlns:a16="http://schemas.microsoft.com/office/drawing/2014/main" id="{9BBA84E5-65DB-4137-B1AF-8D438337ED45}"/>
              </a:ext>
            </a:extLst>
          </p:cNvPr>
          <p:cNvPicPr>
            <a:picLocks noChangeAspect="1"/>
          </p:cNvPicPr>
          <p:nvPr/>
        </p:nvPicPr>
        <p:blipFill>
          <a:blip r:embed="rId2"/>
          <a:stretch>
            <a:fillRect/>
          </a:stretch>
        </p:blipFill>
        <p:spPr>
          <a:xfrm>
            <a:off x="5940672" y="1437549"/>
            <a:ext cx="3962451" cy="2628554"/>
          </a:xfrm>
          <a:prstGeom prst="rect">
            <a:avLst/>
          </a:prstGeom>
        </p:spPr>
      </p:pic>
      <p:sp>
        <p:nvSpPr>
          <p:cNvPr id="5" name="Rectangle 4">
            <a:extLst>
              <a:ext uri="{FF2B5EF4-FFF2-40B4-BE49-F238E27FC236}">
                <a16:creationId xmlns:a16="http://schemas.microsoft.com/office/drawing/2014/main" id="{62089AA4-E983-48DC-98F9-40CBEE102269}"/>
              </a:ext>
            </a:extLst>
          </p:cNvPr>
          <p:cNvSpPr/>
          <p:nvPr/>
        </p:nvSpPr>
        <p:spPr>
          <a:xfrm>
            <a:off x="6096000" y="1570008"/>
            <a:ext cx="3807123" cy="9144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DA4521-1862-49AA-893D-02244D792CDA}"/>
              </a:ext>
            </a:extLst>
          </p:cNvPr>
          <p:cNvPicPr>
            <a:picLocks noChangeAspect="1"/>
          </p:cNvPicPr>
          <p:nvPr/>
        </p:nvPicPr>
        <p:blipFill>
          <a:blip r:embed="rId3"/>
          <a:stretch>
            <a:fillRect/>
          </a:stretch>
        </p:blipFill>
        <p:spPr>
          <a:xfrm>
            <a:off x="5440393" y="4123371"/>
            <a:ext cx="5360418" cy="2626925"/>
          </a:xfrm>
          <a:prstGeom prst="rect">
            <a:avLst/>
          </a:prstGeom>
        </p:spPr>
      </p:pic>
    </p:spTree>
    <p:extLst>
      <p:ext uri="{BB962C8B-B14F-4D97-AF65-F5344CB8AC3E}">
        <p14:creationId xmlns:p14="http://schemas.microsoft.com/office/powerpoint/2010/main" val="3456488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{5AFC7EC9-972F-4AB6-9BBE-B0434F755AF4}tf78438558</Template>
  <TotalTime>0</TotalTime>
  <Words>1030</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Garamond</vt:lpstr>
      <vt:lpstr>SavonVTI</vt:lpstr>
      <vt:lpstr>Remote access</vt:lpstr>
      <vt:lpstr>Topics that our project covers</vt:lpstr>
      <vt:lpstr>Malicious site</vt:lpstr>
      <vt:lpstr>Malicious site example</vt:lpstr>
      <vt:lpstr>Setting up the page is a chore</vt:lpstr>
      <vt:lpstr>PowerPoint Presentation</vt:lpstr>
      <vt:lpstr>PowerPoint Presentation</vt:lpstr>
      <vt:lpstr>PowerPoint Presentation</vt:lpstr>
      <vt:lpstr>Now we can deliver our payload over JavaScript</vt:lpstr>
      <vt:lpstr>Payload contents explanation</vt:lpstr>
      <vt:lpstr>Getting the payload to run</vt:lpstr>
      <vt:lpstr>How to gain entry using the backdoor</vt:lpstr>
      <vt:lpstr>Limitations</vt:lpstr>
      <vt:lpstr>Protecting yourself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2020-04-08T20:34:57Z</dcterms:created>
  <dcterms:modified xsi:type="dcterms:W3CDTF">2020-05-05T21:43:36Z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