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5" r:id="rId7"/>
    <p:sldId id="262" r:id="rId8"/>
    <p:sldId id="263" r:id="rId9"/>
    <p:sldId id="268"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25" dt="2020-04-22T22:24:17.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net.com/news/five-ways-to-protect-yourself-from-wi-fi-honeypo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Remote attacks and backdoors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of research</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lstStyle/>
          <a:p>
            <a:r>
              <a:rPr lang="en-US" dirty="0"/>
              <a:t>In the group proposal, we suggested multiple vulnerabilities that we were interested in learning about. The main topics include: </a:t>
            </a:r>
          </a:p>
          <a:p>
            <a:r>
              <a:rPr lang="en-US" b="1" dirty="0"/>
              <a:t>Shellshock: </a:t>
            </a:r>
            <a:r>
              <a:rPr lang="en-US" dirty="0"/>
              <a:t>Although not in our original proposal, this was a vulnerability that we were able to recreate and would be able to use to create a reverse shell on our target’s computer. This vulnerability is unique to GNU bash and was present from V1.1 to V4.3. </a:t>
            </a:r>
          </a:p>
          <a:p>
            <a:r>
              <a:rPr lang="en-US" b="1" dirty="0"/>
              <a:t>Captive Portal: </a:t>
            </a:r>
            <a:r>
              <a:rPr lang="en-US" dirty="0"/>
              <a:t>In combination with packet sniffing</a:t>
            </a:r>
            <a:r>
              <a:rPr lang="en-US" b="1" dirty="0"/>
              <a:t>, </a:t>
            </a:r>
            <a:r>
              <a:rPr lang="en-US" dirty="0"/>
              <a:t>One common way to infect devices over a network is to direct users to a captive portal before letting them browse freely. Many people overlook these agreements or warnings and click away. We created a webpage to be able to download our payload onto a victim’s device. </a:t>
            </a:r>
            <a:endParaRPr lang="en-US" b="1" dirty="0"/>
          </a:p>
          <a:p>
            <a:r>
              <a:rPr lang="en-US" b="1" dirty="0"/>
              <a:t>Packet Sniffing/Man-in-the-middle: </a:t>
            </a:r>
            <a:r>
              <a:rPr lang="en-US" dirty="0"/>
              <a:t>Using a raspberry pi, we are able to broadcast a wi-fi signal that other devices can connect to, allowing their traffic to travel through our raspberry pi before it finally goes off to it’s destination. </a:t>
            </a:r>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p:txBody>
          <a:bodyPr/>
          <a:lstStyle/>
          <a:p>
            <a:pPr algn="ctr"/>
            <a:r>
              <a:rPr lang="en-US" dirty="0"/>
              <a:t>Using shellshock to start a reverse shell</a:t>
            </a:r>
          </a:p>
        </p:txBody>
      </p:sp>
      <p:pic>
        <p:nvPicPr>
          <p:cNvPr id="4" name="Picture 3">
            <a:extLst>
              <a:ext uri="{FF2B5EF4-FFF2-40B4-BE49-F238E27FC236}">
                <a16:creationId xmlns:a16="http://schemas.microsoft.com/office/drawing/2014/main" id="{1935A296-C8CD-4CF3-992B-B1452C02726E}"/>
              </a:ext>
            </a:extLst>
          </p:cNvPr>
          <p:cNvPicPr>
            <a:picLocks noChangeAspect="1"/>
          </p:cNvPicPr>
          <p:nvPr/>
        </p:nvPicPr>
        <p:blipFill>
          <a:blip r:embed="rId2"/>
          <a:stretch>
            <a:fillRect/>
          </a:stretch>
        </p:blipFill>
        <p:spPr>
          <a:xfrm>
            <a:off x="2120773" y="1928396"/>
            <a:ext cx="7745899" cy="3913520"/>
          </a:xfrm>
          <a:prstGeom prst="rect">
            <a:avLst/>
          </a:prstGeom>
        </p:spPr>
      </p:pic>
    </p:spTree>
    <p:extLst>
      <p:ext uri="{BB962C8B-B14F-4D97-AF65-F5344CB8AC3E}">
        <p14:creationId xmlns:p14="http://schemas.microsoft.com/office/powerpoint/2010/main" val="230340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p:txBody>
          <a:bodyPr/>
          <a:lstStyle/>
          <a:p>
            <a:pPr algn="ctr"/>
            <a:r>
              <a:rPr lang="en-US" dirty="0"/>
              <a:t>A little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change the </a:t>
            </a:r>
            <a:r>
              <a:rPr lang="en-US" dirty="0" err="1"/>
              <a:t>cwd</a:t>
            </a:r>
            <a:r>
              <a:rPr lang="en-US" dirty="0"/>
              <a:t> there</a:t>
            </a:r>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payload file </a:t>
            </a:r>
            <a:r>
              <a:rPr lang="en-US" dirty="0" err="1"/>
              <a:t>shell.cgi</a:t>
            </a:r>
            <a:r>
              <a:rPr lang="en-US" dirty="0"/>
              <a:t>. Echo the payload and redirect the output to </a:t>
            </a:r>
            <a:r>
              <a:rPr lang="en-US"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file and store crontab syntax there to execute the payload every minute. Then execute crontab with that file as input. rm the file when you’re done with it</a:t>
            </a:r>
          </a:p>
        </p:txBody>
      </p:sp>
    </p:spTree>
    <p:extLst>
      <p:ext uri="{BB962C8B-B14F-4D97-AF65-F5344CB8AC3E}">
        <p14:creationId xmlns:p14="http://schemas.microsoft.com/office/powerpoint/2010/main" val="156903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Captive Portal</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p:txBody>
      </p:sp>
    </p:spTree>
    <p:extLst>
      <p:ext uri="{BB962C8B-B14F-4D97-AF65-F5344CB8AC3E}">
        <p14:creationId xmlns:p14="http://schemas.microsoft.com/office/powerpoint/2010/main" val="215484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0802-9CA9-4ECB-BCE4-7451408E111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734DB5B-4209-4B45-9409-7A18D3896176}"/>
              </a:ext>
            </a:extLst>
          </p:cNvPr>
          <p:cNvSpPr>
            <a:spLocks noGrp="1"/>
          </p:cNvSpPr>
          <p:nvPr>
            <p:ph idx="1"/>
          </p:nvPr>
        </p:nvSpPr>
        <p:spPr>
          <a:xfrm>
            <a:off x="1066800" y="2103120"/>
            <a:ext cx="4043516" cy="3849624"/>
          </a:xfrm>
        </p:spPr>
        <p:txBody>
          <a:bodyPr/>
          <a:lstStyle/>
          <a:p>
            <a:r>
              <a:rPr lang="en-US" dirty="0"/>
              <a:t>Many attackers impersonate real companies and corporations. </a:t>
            </a:r>
          </a:p>
          <a:p>
            <a:r>
              <a:rPr lang="en-US" dirty="0"/>
              <a:t>The kind of information that attackers are looking for are credit card numbers, email addresses, login credentials, social security numbers, phone numbers, home addresses, birthdays, or other identifying information that could be abused. </a:t>
            </a:r>
          </a:p>
        </p:txBody>
      </p:sp>
      <p:pic>
        <p:nvPicPr>
          <p:cNvPr id="1026" name="Picture 2" descr="How to Work Around Wi-Fi Hotspot Captive Portals on Browserless ...">
            <a:extLst>
              <a:ext uri="{FF2B5EF4-FFF2-40B4-BE49-F238E27FC236}">
                <a16:creationId xmlns:a16="http://schemas.microsoft.com/office/drawing/2014/main" id="{DC850B6D-C36C-4CDF-880D-257D16000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762" y="2191238"/>
            <a:ext cx="5779805" cy="367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0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r>
              <a:rPr lang="en-US" dirty="0">
                <a:hlinkClick r:id="rId2"/>
              </a:rPr>
              <a:t>https://www.cnet.com/news/five-ways-to-protect-yourself-from-wi-fi-honeypots/#!</a:t>
            </a:r>
          </a:p>
          <a:p>
            <a:r>
              <a:rPr lang="en-US" b="1" dirty="0"/>
              <a:t>1. Turn off Wi-Fi capabilities when you’re not using them</a:t>
            </a:r>
            <a:endParaRPr lang="en-US" dirty="0"/>
          </a:p>
          <a:p>
            <a:r>
              <a:rPr lang="en-US" b="1" dirty="0"/>
              <a:t>2. Avoid open Wi-Fi networks</a:t>
            </a:r>
          </a:p>
          <a:p>
            <a:pPr lvl="1"/>
            <a:r>
              <a:rPr lang="en-US" dirty="0"/>
              <a:t>Anyone can connect to these networks. They are unmonitored and no one is watching. </a:t>
            </a:r>
          </a:p>
          <a:p>
            <a:r>
              <a:rPr lang="en-US" b="1" dirty="0"/>
              <a:t>3. Use a VPN</a:t>
            </a:r>
            <a:endParaRPr lang="en-US" dirty="0"/>
          </a:p>
          <a:p>
            <a:r>
              <a:rPr lang="en-US" b="1" dirty="0"/>
              <a:t>4. Do not leave obsolete devices connected to networks</a:t>
            </a:r>
          </a:p>
          <a:p>
            <a:pPr lvl="1"/>
            <a:r>
              <a:rPr lang="en-US" dirty="0"/>
              <a:t>The weakest link in a network is an entry point that can be exploited for easy access to other devices</a:t>
            </a:r>
          </a:p>
          <a:p>
            <a:r>
              <a:rPr lang="en-US" b="1" dirty="0"/>
              <a:t>5. Change your passwords often</a:t>
            </a:r>
          </a:p>
          <a:p>
            <a:pPr lvl="1"/>
            <a:r>
              <a:rPr lang="en-US" dirty="0"/>
              <a:t>Keep 3-5 unique passwords or similar variants of 2-3 passwords</a:t>
            </a:r>
          </a:p>
          <a:p>
            <a:r>
              <a:rPr lang="en-US" b="1" dirty="0"/>
              <a:t>6. Don’t click on suspicious links</a:t>
            </a:r>
          </a:p>
        </p:txBody>
      </p:sp>
    </p:spTree>
    <p:extLst>
      <p:ext uri="{BB962C8B-B14F-4D97-AF65-F5344CB8AC3E}">
        <p14:creationId xmlns:p14="http://schemas.microsoft.com/office/powerpoint/2010/main" val="143510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FAF2-CEAE-4253-BFA5-15A6826B2F26}"/>
              </a:ext>
            </a:extLst>
          </p:cNvPr>
          <p:cNvSpPr>
            <a:spLocks noGrp="1"/>
          </p:cNvSpPr>
          <p:nvPr>
            <p:ph type="title"/>
          </p:nvPr>
        </p:nvSpPr>
        <p:spPr/>
        <p:txBody>
          <a:bodyPr/>
          <a:lstStyle/>
          <a:p>
            <a:pPr algn="ctr"/>
            <a:r>
              <a:rPr lang="en-US" dirty="0"/>
              <a:t>Tools and Technologies used </a:t>
            </a:r>
          </a:p>
        </p:txBody>
      </p:sp>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p:txBody>
          <a:bodyPr/>
          <a:lstStyle/>
          <a:p>
            <a:r>
              <a:rPr lang="en-US" dirty="0"/>
              <a:t>Creating and interacting with our backdoor payload</a:t>
            </a:r>
          </a:p>
          <a:p>
            <a:pPr lvl="1"/>
            <a:r>
              <a:rPr lang="en-US" dirty="0" err="1"/>
              <a:t>Netcat</a:t>
            </a:r>
            <a:endParaRPr lang="en-US" dirty="0"/>
          </a:p>
          <a:p>
            <a:pPr lvl="1"/>
            <a:r>
              <a:rPr lang="en-US" dirty="0"/>
              <a:t>GNU Bash</a:t>
            </a:r>
          </a:p>
          <a:p>
            <a:r>
              <a:rPr lang="en-US" dirty="0"/>
              <a:t>Creating captive portals</a:t>
            </a:r>
          </a:p>
          <a:p>
            <a:pPr lvl="1"/>
            <a:r>
              <a:rPr lang="en-US" dirty="0"/>
              <a:t>TCP/IP packets/connections</a:t>
            </a:r>
          </a:p>
          <a:p>
            <a:pPr lvl="1"/>
            <a:r>
              <a:rPr lang="en-US" dirty="0"/>
              <a:t>JavaScript/HTML </a:t>
            </a:r>
          </a:p>
          <a:p>
            <a:r>
              <a:rPr lang="en-US" dirty="0"/>
              <a:t>Raspberry Pi 4</a:t>
            </a:r>
          </a:p>
        </p:txBody>
      </p:sp>
    </p:spTree>
    <p:extLst>
      <p:ext uri="{BB962C8B-B14F-4D97-AF65-F5344CB8AC3E}">
        <p14:creationId xmlns:p14="http://schemas.microsoft.com/office/powerpoint/2010/main" val="3540100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586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Remote attacks and backdoors</vt:lpstr>
      <vt:lpstr>Topics of research</vt:lpstr>
      <vt:lpstr>Using shellshock to start a reverse shell</vt:lpstr>
      <vt:lpstr>A little explanation</vt:lpstr>
      <vt:lpstr>Captive Portal</vt:lpstr>
      <vt:lpstr>Example</vt:lpstr>
      <vt:lpstr>Protecting yourself</vt:lpstr>
      <vt:lpstr>Tools and Technologies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2020-04-22T22:24:27Z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