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8" r:id="rId10"/>
    <p:sldId id="282" r:id="rId11"/>
    <p:sldId id="264" r:id="rId12"/>
    <p:sldId id="283" r:id="rId13"/>
    <p:sldId id="269" r:id="rId14"/>
    <p:sldId id="270" r:id="rId15"/>
    <p:sldId id="265" r:id="rId16"/>
    <p:sldId id="266" r:id="rId17"/>
    <p:sldId id="267" r:id="rId18"/>
    <p:sldId id="271" r:id="rId19"/>
    <p:sldId id="285" r:id="rId20"/>
    <p:sldId id="284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2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5DC3F-0C21-424C-A224-F855E47F37CD}" v="153" dt="2020-12-18T11:33:21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Klug" userId="aa07c27d-2463-4a42-91dd-2ba162b95b32" providerId="ADAL" clId="{38A5DC3F-0C21-424C-A224-F855E47F37CD}"/>
    <pc:docChg chg="undo custSel addSld modSld sldOrd">
      <pc:chgData name="Julian Klug" userId="aa07c27d-2463-4a42-91dd-2ba162b95b32" providerId="ADAL" clId="{38A5DC3F-0C21-424C-A224-F855E47F37CD}" dt="2020-12-18T11:33:21.597" v="446"/>
      <pc:docMkLst>
        <pc:docMk/>
      </pc:docMkLst>
      <pc:sldChg chg="modSp mod">
        <pc:chgData name="Julian Klug" userId="aa07c27d-2463-4a42-91dd-2ba162b95b32" providerId="ADAL" clId="{38A5DC3F-0C21-424C-A224-F855E47F37CD}" dt="2020-12-18T08:44:14.750" v="436" actId="20577"/>
        <pc:sldMkLst>
          <pc:docMk/>
          <pc:sldMk cId="1676025084" sldId="257"/>
        </pc:sldMkLst>
        <pc:spChg chg="mod">
          <ac:chgData name="Julian Klug" userId="aa07c27d-2463-4a42-91dd-2ba162b95b32" providerId="ADAL" clId="{38A5DC3F-0C21-424C-A224-F855E47F37CD}" dt="2020-12-18T08:44:14.750" v="436" actId="20577"/>
          <ac:spMkLst>
            <pc:docMk/>
            <pc:sldMk cId="1676025084" sldId="257"/>
            <ac:spMk id="6" creationId="{15307B86-CDB4-5346-8897-BE9CE2D3627E}"/>
          </ac:spMkLst>
        </pc:spChg>
      </pc:sldChg>
      <pc:sldChg chg="addSp modSp mod">
        <pc:chgData name="Julian Klug" userId="aa07c27d-2463-4a42-91dd-2ba162b95b32" providerId="ADAL" clId="{38A5DC3F-0C21-424C-A224-F855E47F37CD}" dt="2020-12-17T21:20:35.562" v="17" actId="1037"/>
        <pc:sldMkLst>
          <pc:docMk/>
          <pc:sldMk cId="3198290094" sldId="258"/>
        </pc:sldMkLst>
        <pc:spChg chg="add mod">
          <ac:chgData name="Julian Klug" userId="aa07c27d-2463-4a42-91dd-2ba162b95b32" providerId="ADAL" clId="{38A5DC3F-0C21-424C-A224-F855E47F37CD}" dt="2020-12-17T21:20:35.562" v="17" actId="1037"/>
          <ac:spMkLst>
            <pc:docMk/>
            <pc:sldMk cId="3198290094" sldId="258"/>
            <ac:spMk id="3" creationId="{6E758144-63DA-474A-BE8C-1DEEFC02886A}"/>
          </ac:spMkLst>
        </pc:spChg>
      </pc:sldChg>
      <pc:sldChg chg="modSp mod">
        <pc:chgData name="Julian Klug" userId="aa07c27d-2463-4a42-91dd-2ba162b95b32" providerId="ADAL" clId="{38A5DC3F-0C21-424C-A224-F855E47F37CD}" dt="2020-12-18T08:45:00.673" v="444" actId="20577"/>
        <pc:sldMkLst>
          <pc:docMk/>
          <pc:sldMk cId="2178716222" sldId="260"/>
        </pc:sldMkLst>
        <pc:spChg chg="mod">
          <ac:chgData name="Julian Klug" userId="aa07c27d-2463-4a42-91dd-2ba162b95b32" providerId="ADAL" clId="{38A5DC3F-0C21-424C-A224-F855E47F37CD}" dt="2020-12-18T08:45:00.673" v="444" actId="20577"/>
          <ac:spMkLst>
            <pc:docMk/>
            <pc:sldMk cId="2178716222" sldId="260"/>
            <ac:spMk id="3" creationId="{944671A6-9124-ED48-8CE6-E56A65BF50EF}"/>
          </ac:spMkLst>
        </pc:spChg>
      </pc:sldChg>
      <pc:sldChg chg="modSp mod">
        <pc:chgData name="Julian Klug" userId="aa07c27d-2463-4a42-91dd-2ba162b95b32" providerId="ADAL" clId="{38A5DC3F-0C21-424C-A224-F855E47F37CD}" dt="2020-12-18T08:44:54.014" v="440" actId="20577"/>
        <pc:sldMkLst>
          <pc:docMk/>
          <pc:sldMk cId="1816545785" sldId="261"/>
        </pc:sldMkLst>
        <pc:spChg chg="mod">
          <ac:chgData name="Julian Klug" userId="aa07c27d-2463-4a42-91dd-2ba162b95b32" providerId="ADAL" clId="{38A5DC3F-0C21-424C-A224-F855E47F37CD}" dt="2020-12-18T08:44:54.014" v="440" actId="20577"/>
          <ac:spMkLst>
            <pc:docMk/>
            <pc:sldMk cId="1816545785" sldId="261"/>
            <ac:spMk id="3" creationId="{944671A6-9124-ED48-8CE6-E56A65BF50EF}"/>
          </ac:spMkLst>
        </pc:spChg>
      </pc:sldChg>
      <pc:sldChg chg="modSp mod">
        <pc:chgData name="Julian Klug" userId="aa07c27d-2463-4a42-91dd-2ba162b95b32" providerId="ADAL" clId="{38A5DC3F-0C21-424C-A224-F855E47F37CD}" dt="2020-12-18T11:32:09.119" v="445" actId="20577"/>
        <pc:sldMkLst>
          <pc:docMk/>
          <pc:sldMk cId="4216531060" sldId="263"/>
        </pc:sldMkLst>
        <pc:spChg chg="mod">
          <ac:chgData name="Julian Klug" userId="aa07c27d-2463-4a42-91dd-2ba162b95b32" providerId="ADAL" clId="{38A5DC3F-0C21-424C-A224-F855E47F37CD}" dt="2020-12-18T11:32:09.119" v="445" actId="20577"/>
          <ac:spMkLst>
            <pc:docMk/>
            <pc:sldMk cId="4216531060" sldId="263"/>
            <ac:spMk id="4" creationId="{990D8F74-45E6-744A-8BE9-578914986EEB}"/>
          </ac:spMkLst>
        </pc:spChg>
      </pc:sldChg>
      <pc:sldChg chg="addSp delSp modSp mod">
        <pc:chgData name="Julian Klug" userId="aa07c27d-2463-4a42-91dd-2ba162b95b32" providerId="ADAL" clId="{38A5DC3F-0C21-424C-A224-F855E47F37CD}" dt="2020-12-18T08:28:54.545" v="331" actId="478"/>
        <pc:sldMkLst>
          <pc:docMk/>
          <pc:sldMk cId="2194003236" sldId="271"/>
        </pc:sldMkLst>
        <pc:spChg chg="mod">
          <ac:chgData name="Julian Klug" userId="aa07c27d-2463-4a42-91dd-2ba162b95b32" providerId="ADAL" clId="{38A5DC3F-0C21-424C-A224-F855E47F37CD}" dt="2020-12-18T08:19:00.775" v="216" actId="20577"/>
          <ac:spMkLst>
            <pc:docMk/>
            <pc:sldMk cId="2194003236" sldId="271"/>
            <ac:spMk id="3" creationId="{8A166614-91EF-514A-9EFF-5C7CE529E3E7}"/>
          </ac:spMkLst>
        </pc:spChg>
        <pc:picChg chg="add del mod">
          <ac:chgData name="Julian Klug" userId="aa07c27d-2463-4a42-91dd-2ba162b95b32" providerId="ADAL" clId="{38A5DC3F-0C21-424C-A224-F855E47F37CD}" dt="2020-12-18T08:27:27.948" v="325" actId="478"/>
          <ac:picMkLst>
            <pc:docMk/>
            <pc:sldMk cId="2194003236" sldId="271"/>
            <ac:picMk id="4" creationId="{C054CEB4-727F-EE43-82D3-2D7A8287608B}"/>
          </ac:picMkLst>
        </pc:picChg>
        <pc:picChg chg="add del mod">
          <ac:chgData name="Julian Klug" userId="aa07c27d-2463-4a42-91dd-2ba162b95b32" providerId="ADAL" clId="{38A5DC3F-0C21-424C-A224-F855E47F37CD}" dt="2020-12-18T08:28:54.545" v="331" actId="478"/>
          <ac:picMkLst>
            <pc:docMk/>
            <pc:sldMk cId="2194003236" sldId="271"/>
            <ac:picMk id="8" creationId="{4F45ED73-D906-7545-B56C-0FE8E84F43F3}"/>
          </ac:picMkLst>
        </pc:picChg>
      </pc:sldChg>
      <pc:sldChg chg="modSp">
        <pc:chgData name="Julian Klug" userId="aa07c27d-2463-4a42-91dd-2ba162b95b32" providerId="ADAL" clId="{38A5DC3F-0C21-424C-A224-F855E47F37CD}" dt="2020-12-18T11:33:21.597" v="446"/>
        <pc:sldMkLst>
          <pc:docMk/>
          <pc:sldMk cId="1397443155" sldId="277"/>
        </pc:sldMkLst>
        <pc:spChg chg="mod">
          <ac:chgData name="Julian Klug" userId="aa07c27d-2463-4a42-91dd-2ba162b95b32" providerId="ADAL" clId="{38A5DC3F-0C21-424C-A224-F855E47F37CD}" dt="2020-12-18T11:33:21.597" v="446"/>
          <ac:spMkLst>
            <pc:docMk/>
            <pc:sldMk cId="1397443155" sldId="277"/>
            <ac:spMk id="6" creationId="{9BE539FC-6F7C-864F-80B0-76A8085EF2BE}"/>
          </ac:spMkLst>
        </pc:spChg>
      </pc:sldChg>
      <pc:sldChg chg="modSp mod">
        <pc:chgData name="Julian Klug" userId="aa07c27d-2463-4a42-91dd-2ba162b95b32" providerId="ADAL" clId="{38A5DC3F-0C21-424C-A224-F855E47F37CD}" dt="2020-12-18T08:39:27.427" v="349" actId="6549"/>
        <pc:sldMkLst>
          <pc:docMk/>
          <pc:sldMk cId="3725615897" sldId="281"/>
        </pc:sldMkLst>
        <pc:spChg chg="mod">
          <ac:chgData name="Julian Klug" userId="aa07c27d-2463-4a42-91dd-2ba162b95b32" providerId="ADAL" clId="{38A5DC3F-0C21-424C-A224-F855E47F37CD}" dt="2020-12-18T08:39:27.427" v="349" actId="6549"/>
          <ac:spMkLst>
            <pc:docMk/>
            <pc:sldMk cId="3725615897" sldId="281"/>
            <ac:spMk id="3" creationId="{8F3BADD2-2BC2-1641-8F2A-9CE64CD28FC4}"/>
          </ac:spMkLst>
        </pc:spChg>
      </pc:sldChg>
      <pc:sldChg chg="addSp delSp modSp add mod ord chgLayout">
        <pc:chgData name="Julian Klug" userId="aa07c27d-2463-4a42-91dd-2ba162b95b32" providerId="ADAL" clId="{38A5DC3F-0C21-424C-A224-F855E47F37CD}" dt="2020-12-18T08:42:52.784" v="403" actId="20577"/>
        <pc:sldMkLst>
          <pc:docMk/>
          <pc:sldMk cId="2242785203" sldId="282"/>
        </pc:sldMkLst>
        <pc:spChg chg="mod ord">
          <ac:chgData name="Julian Klug" userId="aa07c27d-2463-4a42-91dd-2ba162b95b32" providerId="ADAL" clId="{38A5DC3F-0C21-424C-A224-F855E47F37CD}" dt="2020-12-18T08:41:54.571" v="355" actId="700"/>
          <ac:spMkLst>
            <pc:docMk/>
            <pc:sldMk cId="2242785203" sldId="282"/>
            <ac:spMk id="2" creationId="{8FD88E53-DE6B-C646-847F-B4391587DE41}"/>
          </ac:spMkLst>
        </pc:spChg>
        <pc:spChg chg="del">
          <ac:chgData name="Julian Klug" userId="aa07c27d-2463-4a42-91dd-2ba162b95b32" providerId="ADAL" clId="{38A5DC3F-0C21-424C-A224-F855E47F37CD}" dt="2020-12-18T08:40:55.040" v="351" actId="478"/>
          <ac:spMkLst>
            <pc:docMk/>
            <pc:sldMk cId="2242785203" sldId="282"/>
            <ac:spMk id="3" creationId="{8A166614-91EF-514A-9EFF-5C7CE529E3E7}"/>
          </ac:spMkLst>
        </pc:spChg>
        <pc:spChg chg="del">
          <ac:chgData name="Julian Klug" userId="aa07c27d-2463-4a42-91dd-2ba162b95b32" providerId="ADAL" clId="{38A5DC3F-0C21-424C-A224-F855E47F37CD}" dt="2020-12-18T08:41:06.193" v="353" actId="478"/>
          <ac:spMkLst>
            <pc:docMk/>
            <pc:sldMk cId="2242785203" sldId="282"/>
            <ac:spMk id="4" creationId="{CF7F4BB2-7C70-644B-BC80-A89107B3E403}"/>
          </ac:spMkLst>
        </pc:spChg>
        <pc:spChg chg="add del mod">
          <ac:chgData name="Julian Klug" userId="aa07c27d-2463-4a42-91dd-2ba162b95b32" providerId="ADAL" clId="{38A5DC3F-0C21-424C-A224-F855E47F37CD}" dt="2020-12-18T08:42:02.473" v="359" actId="478"/>
          <ac:spMkLst>
            <pc:docMk/>
            <pc:sldMk cId="2242785203" sldId="282"/>
            <ac:spMk id="5" creationId="{3A31C967-D449-5449-BB04-DE4C5605E3FD}"/>
          </ac:spMkLst>
        </pc:spChg>
        <pc:spChg chg="add del mod">
          <ac:chgData name="Julian Klug" userId="aa07c27d-2463-4a42-91dd-2ba162b95b32" providerId="ADAL" clId="{38A5DC3F-0C21-424C-A224-F855E47F37CD}" dt="2020-12-18T08:40:59.943" v="352" actId="478"/>
          <ac:spMkLst>
            <pc:docMk/>
            <pc:sldMk cId="2242785203" sldId="282"/>
            <ac:spMk id="7" creationId="{50BAC5E7-70F7-EC4C-8992-C8FB3EE4927D}"/>
          </ac:spMkLst>
        </pc:spChg>
        <pc:spChg chg="add mod ord">
          <ac:chgData name="Julian Klug" userId="aa07c27d-2463-4a42-91dd-2ba162b95b32" providerId="ADAL" clId="{38A5DC3F-0C21-424C-A224-F855E47F37CD}" dt="2020-12-18T08:42:52.784" v="403" actId="20577"/>
          <ac:spMkLst>
            <pc:docMk/>
            <pc:sldMk cId="2242785203" sldId="282"/>
            <ac:spMk id="8" creationId="{5312E828-C450-8848-B7DE-FDC99D806E3E}"/>
          </ac:spMkLst>
        </pc:spChg>
      </pc:sldChg>
      <pc:sldChg chg="addSp delSp modSp new mod">
        <pc:chgData name="Julian Klug" userId="aa07c27d-2463-4a42-91dd-2ba162b95b32" providerId="ADAL" clId="{38A5DC3F-0C21-424C-A224-F855E47F37CD}" dt="2020-12-18T08:09:26.431" v="198"/>
        <pc:sldMkLst>
          <pc:docMk/>
          <pc:sldMk cId="1303624434" sldId="283"/>
        </pc:sldMkLst>
        <pc:spChg chg="mod">
          <ac:chgData name="Julian Klug" userId="aa07c27d-2463-4a42-91dd-2ba162b95b32" providerId="ADAL" clId="{38A5DC3F-0C21-424C-A224-F855E47F37CD}" dt="2020-12-18T08:09:26.431" v="198"/>
          <ac:spMkLst>
            <pc:docMk/>
            <pc:sldMk cId="1303624434" sldId="283"/>
            <ac:spMk id="2" creationId="{C73B24DA-E3AB-A946-9777-CE9AB7BB0314}"/>
          </ac:spMkLst>
        </pc:spChg>
        <pc:spChg chg="del mod">
          <ac:chgData name="Julian Klug" userId="aa07c27d-2463-4a42-91dd-2ba162b95b32" providerId="ADAL" clId="{38A5DC3F-0C21-424C-A224-F855E47F37CD}" dt="2020-12-18T08:03:55.383" v="136" actId="478"/>
          <ac:spMkLst>
            <pc:docMk/>
            <pc:sldMk cId="1303624434" sldId="283"/>
            <ac:spMk id="3" creationId="{74637C68-46EF-7F46-B6EC-AA4FF5BB418B}"/>
          </ac:spMkLst>
        </pc:spChg>
        <pc:spChg chg="add del mod">
          <ac:chgData name="Julian Klug" userId="aa07c27d-2463-4a42-91dd-2ba162b95b32" providerId="ADAL" clId="{38A5DC3F-0C21-424C-A224-F855E47F37CD}" dt="2020-12-18T08:04:57.062" v="148"/>
          <ac:spMkLst>
            <pc:docMk/>
            <pc:sldMk cId="1303624434" sldId="283"/>
            <ac:spMk id="4" creationId="{E57B1B8B-1D64-8047-895B-CDA140F9D003}"/>
          </ac:spMkLst>
        </pc:spChg>
        <pc:spChg chg="add mod">
          <ac:chgData name="Julian Klug" userId="aa07c27d-2463-4a42-91dd-2ba162b95b32" providerId="ADAL" clId="{38A5DC3F-0C21-424C-A224-F855E47F37CD}" dt="2020-12-18T08:08:05.798" v="193" actId="1035"/>
          <ac:spMkLst>
            <pc:docMk/>
            <pc:sldMk cId="1303624434" sldId="283"/>
            <ac:spMk id="7" creationId="{F3AA5CDD-8346-2244-9403-0CDA35C24554}"/>
          </ac:spMkLst>
        </pc:spChg>
        <pc:picChg chg="add mod">
          <ac:chgData name="Julian Klug" userId="aa07c27d-2463-4a42-91dd-2ba162b95b32" providerId="ADAL" clId="{38A5DC3F-0C21-424C-A224-F855E47F37CD}" dt="2020-12-18T08:08:22.587" v="196" actId="1076"/>
          <ac:picMkLst>
            <pc:docMk/>
            <pc:sldMk cId="1303624434" sldId="283"/>
            <ac:picMk id="6" creationId="{70C5DC1A-E74F-4747-8197-8C140DA37B3F}"/>
          </ac:picMkLst>
        </pc:picChg>
      </pc:sldChg>
      <pc:sldChg chg="modSp add mod">
        <pc:chgData name="Julian Klug" userId="aa07c27d-2463-4a42-91dd-2ba162b95b32" providerId="ADAL" clId="{38A5DC3F-0C21-424C-A224-F855E47F37CD}" dt="2020-12-18T08:22:04.389" v="321" actId="20577"/>
        <pc:sldMkLst>
          <pc:docMk/>
          <pc:sldMk cId="1547520088" sldId="284"/>
        </pc:sldMkLst>
        <pc:spChg chg="mod">
          <ac:chgData name="Julian Klug" userId="aa07c27d-2463-4a42-91dd-2ba162b95b32" providerId="ADAL" clId="{38A5DC3F-0C21-424C-A224-F855E47F37CD}" dt="2020-12-18T08:22:04.389" v="321" actId="20577"/>
          <ac:spMkLst>
            <pc:docMk/>
            <pc:sldMk cId="1547520088" sldId="284"/>
            <ac:spMk id="3" creationId="{8A166614-91EF-514A-9EFF-5C7CE529E3E7}"/>
          </ac:spMkLst>
        </pc:spChg>
      </pc:sldChg>
      <pc:sldChg chg="addSp modSp add mod">
        <pc:chgData name="Julian Klug" userId="aa07c27d-2463-4a42-91dd-2ba162b95b32" providerId="ADAL" clId="{38A5DC3F-0C21-424C-A224-F855E47F37CD}" dt="2020-12-18T08:36:57.051" v="342" actId="1036"/>
        <pc:sldMkLst>
          <pc:docMk/>
          <pc:sldMk cId="1234753400" sldId="285"/>
        </pc:sldMkLst>
        <pc:spChg chg="add mod">
          <ac:chgData name="Julian Klug" userId="aa07c27d-2463-4a42-91dd-2ba162b95b32" providerId="ADAL" clId="{38A5DC3F-0C21-424C-A224-F855E47F37CD}" dt="2020-12-18T08:36:57.051" v="342" actId="1036"/>
          <ac:spMkLst>
            <pc:docMk/>
            <pc:sldMk cId="1234753400" sldId="285"/>
            <ac:spMk id="4" creationId="{5072B331-D174-5B4B-8F9C-59B21F2118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501DE-14F1-A441-B183-4A934FEF3A0E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1316B-285B-A84A-B4F1-5776FAA01F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470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</a:t>
            </a:r>
            <a:r>
              <a:rPr lang="en-CH" dirty="0"/>
              <a:t>oujours se demander si atteinte d’organe</a:t>
            </a:r>
          </a:p>
          <a:p>
            <a:pPr marL="171450" indent="-171450">
              <a:buFontTx/>
              <a:buChar char="-"/>
            </a:pPr>
            <a:r>
              <a:rPr lang="en-GB" dirty="0"/>
              <a:t>S</a:t>
            </a:r>
            <a:r>
              <a:rPr lang="en-CH" dirty="0"/>
              <a:t>inon pas une urgence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316B-285B-A84A-B4F1-5776FAA01FBE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369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316B-285B-A84A-B4F1-5776FAA01FBE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097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roblème sous-jacent?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316B-285B-A84A-B4F1-5776FAA01FBE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394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ouvent oublié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316B-285B-A84A-B4F1-5776FAA01FBE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715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ouvent oublié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316B-285B-A84A-B4F1-5776FAA01FBE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432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ouvent oublié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316B-285B-A84A-B4F1-5776FAA01FBE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95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ouvent oublié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316B-285B-A84A-B4F1-5776FAA01FBE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525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C5AD-7516-BF47-A09C-FFF028ED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8D25-F2B9-1148-AF4B-45D255573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F7CA-AEE2-4441-A93C-EF2684A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ABBF-F007-2E4A-BF06-492C80B6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5C34-42BC-8C41-AA69-FB33073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296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197F-AC16-3048-AEAA-4892F3E0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1EEB-AE8C-0841-9A8D-95BAB21E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55A67-1412-AF4A-9226-2731C757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3EC2-A11F-7F43-B83F-B6DC1543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ACBB-105B-2E4B-B6CD-094EB418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08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B135C-93C6-DB44-BECA-80F74E758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3B347-BDDE-E842-A404-6CF0ADB70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CD2D-04E2-2E41-B730-1C6550CF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82CF-6401-3240-B5CE-69D33DF7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2296-C02C-4E49-82FA-99470EE8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9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BDDB-831B-0F40-A06B-1863A5B6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B5EB-D30A-2343-A4B2-58FB2175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9E02-88D1-4748-A814-07709436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3C85-2D81-1942-8E80-B6BF4103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E2C0-C6B6-D04C-A7CA-1FEE52FD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982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828C-6596-904E-97BE-9C76E921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9A8A-BE0E-434F-9882-143AF48B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E71-1997-1F4E-B288-358845FF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F177-DC4B-9B43-8159-A7193183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38BA-6404-0848-B0B5-5C8B718B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635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9436-2B9B-8F47-9275-A732BDAB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DF10-0282-054D-995A-DBD3F4A16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C9DA-967E-B048-B60E-9D836642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BA378-AA08-1940-936B-0B32C88C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A6F82-AE19-D843-B657-F312EC93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6C43-C4D1-C04D-924B-9AE8EA08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282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AEAB-1F44-9740-83FE-39EFC74C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281D2-457B-474C-BE5B-63256D62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AC8D-90F3-D546-92C6-8A2AB4E1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69A8B-3A2F-D94C-BF9D-0B4A572B2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1312D-0F36-2C49-9FA9-4D3B2E88A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54DC8-7B0B-4444-8A5E-23D0EDB4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F7AE8-058F-E240-8CA5-ED201BC6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FDAD2-0A31-8242-A230-76ED2BFA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11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5DC0-F6CA-2D4D-A27B-3615DD18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454A5-0C74-8149-A656-D9A73334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FF381-CFED-0D4A-A1CD-F789BF65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5B057-3321-6B4F-A659-081244F5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820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4DEB0-FDB5-9348-9404-C36E0847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8A217-3CD0-7D4A-BE1A-2DA2693C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F7B38-7218-5C48-897E-76A489F6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014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C7B7-08EA-B745-AD61-E8EE4657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C918-0220-934E-9543-4DD1EFE0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F7A23-9E61-E545-8733-B59FD879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00FFF-83BA-F24C-8561-5AFBB79F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33341-979A-9448-8D23-CDB3043D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FE0A7-5693-F444-BAE3-C99C71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136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7813-3770-7B4A-8A80-D7EACD05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81FD9-68EE-BD45-82BC-23A1B80F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6EE7D-8CBE-534C-ADF5-143BFEF71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A6B40-98FB-7E45-9B2E-C5FE2DE6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9D43-1D22-404F-BE5F-7610FBCA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85106-222E-7541-B58A-9448813B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97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00C10-BC4A-7F4E-B0F2-9BD0AB68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8627D-FFF1-A44A-BCA3-E733AAB8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AF2DF-38C9-774C-BC82-DD0566345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2291-64B6-2048-AFCE-9A36D63DAF6B}" type="datetimeFigureOut">
              <a:rPr lang="en-CH" smtClean="0"/>
              <a:t>18.12.20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1EBE-1A09-C049-8C9E-12E6E0C15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BBE4-386B-554F-9FA7-68C65C1FC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1BF0-E1D4-6240-A13F-1C24317E47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44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med.ch/RMS/2010/RMS-259/Quand-referer-aux-urgences-un-patient-presentant-une-elevation-severe-de-la-pression-arterielle#rb15" TargetMode="External"/><Relationship Id="rId2" Type="http://schemas.openxmlformats.org/officeDocument/2006/relationships/hyperlink" Target="https://www.journalofhospitalmedicine.com/jhospmed/article/176615/hospital-medicine/acute-treatment-hypertensive-urgen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ZRfRx9E58c&amp;t=1242s" TargetMode="External"/><Relationship Id="rId5" Type="http://schemas.openxmlformats.org/officeDocument/2006/relationships/hyperlink" Target="https://www.youtube.com/watch?v=aiaXouB4QrU" TargetMode="External"/><Relationship Id="rId4" Type="http://schemas.openxmlformats.org/officeDocument/2006/relationships/hyperlink" Target="https://emcrit.org/ibcc/hypertensive-emergenc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E75-7726-504C-8C1E-6F9838E2D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Hypertension aigue</a:t>
            </a:r>
            <a:br>
              <a:rPr lang="en-CH" dirty="0"/>
            </a:br>
            <a:r>
              <a:rPr lang="en-CH" sz="3200" dirty="0"/>
              <a:t>Urgences et Non-Urgences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582E0-B4B2-2A43-8124-A07E551E0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i="1" dirty="0"/>
              <a:t>L’hypertension c’est mauvais, l’hypotension c’est pire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95E0FE-9149-4149-8576-1CD30726E4CE}"/>
              </a:ext>
            </a:extLst>
          </p:cNvPr>
          <p:cNvSpPr/>
          <p:nvPr/>
        </p:nvSpPr>
        <p:spPr>
          <a:xfrm>
            <a:off x="5370786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JK, 18.12.2020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5887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8E53-DE6B-C646-847F-B4391587DE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CH" dirty="0"/>
              <a:t>HTA aigue non-compliquée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12E828-C450-8848-B7DE-FDC99D80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Généralement </a:t>
            </a:r>
            <a:r>
              <a:rPr lang="en-CH" dirty="0">
                <a:sym typeface="Wingdings" pitchFamily="2" charset="2"/>
              </a:rPr>
              <a:t>-&gt; asymptomatique</a:t>
            </a:r>
            <a:endParaRPr lang="en-CH" dirty="0"/>
          </a:p>
          <a:p>
            <a:pPr marL="0" indent="0">
              <a:buNone/>
            </a:pPr>
            <a:endParaRPr lang="en-CH" u="sng" dirty="0"/>
          </a:p>
          <a:p>
            <a:pPr marL="0" indent="0">
              <a:buNone/>
            </a:pPr>
            <a:r>
              <a:rPr lang="en-CH" u="sng" dirty="0"/>
              <a:t>Symptômes possibles:</a:t>
            </a:r>
          </a:p>
          <a:p>
            <a:pPr marL="285750" indent="-285750">
              <a:buFontTx/>
              <a:buChar char="-"/>
            </a:pPr>
            <a:r>
              <a:rPr lang="en-GB" dirty="0"/>
              <a:t>C</a:t>
            </a:r>
            <a:r>
              <a:rPr lang="en-CH" dirty="0"/>
              <a:t>éphalée</a:t>
            </a:r>
          </a:p>
          <a:p>
            <a:pPr marL="285750" indent="-285750">
              <a:buFontTx/>
              <a:buChar char="-"/>
            </a:pPr>
            <a:r>
              <a:rPr lang="en-CH" dirty="0"/>
              <a:t>Dyspnée légère</a:t>
            </a:r>
          </a:p>
          <a:p>
            <a:pPr marL="285750" indent="-285750">
              <a:buFontTx/>
              <a:buChar char="-"/>
            </a:pPr>
            <a:r>
              <a:rPr lang="en-GB" dirty="0"/>
              <a:t>O</a:t>
            </a:r>
            <a:r>
              <a:rPr lang="en-CH" dirty="0"/>
              <a:t>ppression thoracique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É</a:t>
            </a:r>
            <a:r>
              <a:rPr lang="en-CH" dirty="0"/>
              <a:t>pistaxis 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4278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8E53-DE6B-C646-847F-B4391587DE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CH" dirty="0"/>
              <a:t>HTA aigue non-compliquée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6614-91EF-514A-9EFF-5C7CE529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b="1" u="sng" dirty="0"/>
              <a:t>Ne pas traiter en aigu. </a:t>
            </a:r>
          </a:p>
          <a:p>
            <a:pPr lvl="1"/>
            <a:r>
              <a:rPr lang="en-CH" dirty="0"/>
              <a:t>But: Traiter dans les prochains jours</a:t>
            </a:r>
            <a:br>
              <a:rPr lang="en-CH" dirty="0"/>
            </a:br>
            <a:endParaRPr lang="en-CH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F4BB2-7C70-644B-BC80-A89107B3E403}"/>
              </a:ext>
            </a:extLst>
          </p:cNvPr>
          <p:cNvSpPr/>
          <p:nvPr/>
        </p:nvSpPr>
        <p:spPr>
          <a:xfrm>
            <a:off x="6319738" y="6311900"/>
            <a:ext cx="5617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000000"/>
                </a:solidFill>
                <a:effectLst/>
                <a:latin typeface="HelveticaNeueBoldCondensed"/>
              </a:rPr>
              <a:t>2017 ACC/AHA </a:t>
            </a:r>
            <a:r>
              <a:rPr lang="en-GB" sz="1400" i="1" dirty="0"/>
              <a:t>Management of High Blood Pressure in Adults Guidelines</a:t>
            </a:r>
          </a:p>
        </p:txBody>
      </p:sp>
    </p:spTree>
    <p:extLst>
      <p:ext uri="{BB962C8B-B14F-4D97-AF65-F5344CB8AC3E}">
        <p14:creationId xmlns:p14="http://schemas.microsoft.com/office/powerpoint/2010/main" val="197728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24DA-E3AB-A946-9777-CE9AB7BB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Perfusion cérébrale 🧠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0C5DC1A-E74F-4747-8197-8C140DA3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17" y="1780434"/>
            <a:ext cx="6873766" cy="4374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AA5CDD-8346-2244-9403-0CDA35C24554}"/>
              </a:ext>
            </a:extLst>
          </p:cNvPr>
          <p:cNvSpPr/>
          <p:nvPr/>
        </p:nvSpPr>
        <p:spPr>
          <a:xfrm>
            <a:off x="7914290" y="6244396"/>
            <a:ext cx="4075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i="1" dirty="0">
                <a:solidFill>
                  <a:srgbClr val="000000"/>
                </a:solidFill>
                <a:latin typeface="HelveticaNeueBoldCondensed"/>
              </a:rPr>
              <a:t>Erickson et al. </a:t>
            </a:r>
            <a:r>
              <a:rPr lang="en-GB" sz="1400" i="1" dirty="0" err="1">
                <a:solidFill>
                  <a:srgbClr val="000000"/>
                </a:solidFill>
                <a:latin typeface="HelveticaNeueBoldCondensed"/>
              </a:rPr>
              <a:t>Neuroanesthesia</a:t>
            </a:r>
            <a:r>
              <a:rPr lang="en-GB" sz="1400" i="1" dirty="0">
                <a:solidFill>
                  <a:srgbClr val="000000"/>
                </a:solidFill>
                <a:latin typeface="HelveticaNeueBoldCondensed"/>
              </a:rPr>
              <a:t> and Critical Care Handbook. 2010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130362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29ADCB-ECDA-9742-B149-5058AE02C2FC}"/>
              </a:ext>
            </a:extLst>
          </p:cNvPr>
          <p:cNvSpPr/>
          <p:nvPr/>
        </p:nvSpPr>
        <p:spPr>
          <a:xfrm>
            <a:off x="838200" y="1635989"/>
            <a:ext cx="5487099" cy="4351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D79-0889-C346-A196-73E6FB97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fr-FR" dirty="0"/>
              <a:t>Stress/anxiété </a:t>
            </a:r>
          </a:p>
          <a:p>
            <a:pPr lvl="1">
              <a:lnSpc>
                <a:spcPct val="150000"/>
              </a:lnSpc>
            </a:pPr>
            <a:r>
              <a:rPr lang="fr-FR" noProof="1"/>
              <a:t>Sevrage (OH, Nicotine)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Douleur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Delirium / globe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Arrêt du ttt (clonidine, beta-bloquants)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Surcharge hydrique 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Intoxications (cocaine…)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AVC aigu</a:t>
            </a:r>
          </a:p>
          <a:p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00305-820B-8E4F-A563-13D7C3ED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Etiologies</a:t>
            </a:r>
          </a:p>
        </p:txBody>
      </p:sp>
    </p:spTree>
    <p:extLst>
      <p:ext uri="{BB962C8B-B14F-4D97-AF65-F5344CB8AC3E}">
        <p14:creationId xmlns:p14="http://schemas.microsoft.com/office/powerpoint/2010/main" val="317106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29ADCB-ECDA-9742-B149-5058AE02C2FC}"/>
              </a:ext>
            </a:extLst>
          </p:cNvPr>
          <p:cNvSpPr/>
          <p:nvPr/>
        </p:nvSpPr>
        <p:spPr>
          <a:xfrm>
            <a:off x="838200" y="1635989"/>
            <a:ext cx="5487099" cy="4351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D79-0889-C346-A196-73E6FB97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fr-FR" dirty="0"/>
              <a:t>Stress/anxiété </a:t>
            </a:r>
          </a:p>
          <a:p>
            <a:pPr lvl="1">
              <a:lnSpc>
                <a:spcPct val="150000"/>
              </a:lnSpc>
            </a:pPr>
            <a:r>
              <a:rPr lang="fr-FR" noProof="1"/>
              <a:t>Sevrage (OH, Nicotine)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Douleur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Delirium / globe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Arrêt du ttt (clonidine, beta-bloquants)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Surcharge hydrique 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Intoxications (cocaine…)</a:t>
            </a:r>
          </a:p>
          <a:p>
            <a:pPr lvl="1">
              <a:lnSpc>
                <a:spcPct val="150000"/>
              </a:lnSpc>
            </a:pPr>
            <a:r>
              <a:rPr lang="fr-FR" noProof="1">
                <a:sym typeface="Wingdings" pitchFamily="2" charset="2"/>
              </a:rPr>
              <a:t>AVC aigu</a:t>
            </a:r>
            <a:endParaRPr lang="fr-FR" noProof="1"/>
          </a:p>
          <a:p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00305-820B-8E4F-A563-13D7C3ED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Etiologies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D95AD-CEC1-894E-910A-3AE8119F3148}"/>
              </a:ext>
            </a:extLst>
          </p:cNvPr>
          <p:cNvSpPr/>
          <p:nvPr/>
        </p:nvSpPr>
        <p:spPr>
          <a:xfrm>
            <a:off x="6443445" y="1635989"/>
            <a:ext cx="5487099" cy="4351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64C020-F8A2-AD4C-87F4-C21E5CD1BC62}"/>
              </a:ext>
            </a:extLst>
          </p:cNvPr>
          <p:cNvSpPr txBox="1">
            <a:spLocks/>
          </p:cNvSpPr>
          <p:nvPr/>
        </p:nvSpPr>
        <p:spPr>
          <a:xfrm>
            <a:off x="6325299" y="168891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FR" sz="2000" dirty="0"/>
              <a:t>Phéochromocytome</a:t>
            </a:r>
          </a:p>
          <a:p>
            <a:pPr lvl="1">
              <a:lnSpc>
                <a:spcPct val="150000"/>
              </a:lnSpc>
            </a:pPr>
            <a:r>
              <a:rPr lang="fr-FR" sz="2000" noProof="1"/>
              <a:t>Hyperthermie maligne</a:t>
            </a:r>
          </a:p>
          <a:p>
            <a:pPr lvl="1">
              <a:lnSpc>
                <a:spcPct val="150000"/>
              </a:lnSpc>
            </a:pPr>
            <a:r>
              <a:rPr lang="fr-FR" sz="2000" noProof="1"/>
              <a:t>Syndrome neuroleptique malign</a:t>
            </a:r>
          </a:p>
          <a:p>
            <a:pPr lvl="1">
              <a:lnSpc>
                <a:spcPct val="150000"/>
              </a:lnSpc>
            </a:pPr>
            <a:r>
              <a:rPr lang="fr-FR" sz="2000" noProof="1"/>
              <a:t>Syndrome sérotoninergique</a:t>
            </a:r>
          </a:p>
          <a:p>
            <a:pPr lvl="1">
              <a:lnSpc>
                <a:spcPct val="150000"/>
              </a:lnSpc>
            </a:pPr>
            <a:r>
              <a:rPr lang="fr-FR" sz="2000" noProof="1"/>
              <a:t>Dysautonomie</a:t>
            </a:r>
          </a:p>
          <a:p>
            <a:pPr lvl="1">
              <a:lnSpc>
                <a:spcPct val="150000"/>
              </a:lnSpc>
            </a:pPr>
            <a:r>
              <a:rPr lang="fr-FR" sz="2000" noProof="1"/>
              <a:t>Hypertension intracrânienne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sz="2000" noProof="1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223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8E53-DE6B-C646-847F-B4391587DE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CH" dirty="0"/>
              <a:t>HTA aigue non-compliquée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6614-91EF-514A-9EFF-5C7CE529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H" b="1" u="sng" dirty="0"/>
              <a:t>Ne pas traiter en aigu. </a:t>
            </a:r>
          </a:p>
          <a:p>
            <a:pPr lvl="1"/>
            <a:r>
              <a:rPr lang="en-CH" dirty="0"/>
              <a:t>But: Traiter dans les prochains jours</a:t>
            </a:r>
            <a:br>
              <a:rPr lang="en-CH" dirty="0"/>
            </a:br>
            <a:endParaRPr lang="en-CH" b="1" u="sng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Chercher/traiter origine</a:t>
            </a:r>
          </a:p>
          <a:p>
            <a:pPr lvl="1"/>
            <a:r>
              <a:rPr lang="en-CH" dirty="0">
                <a:sym typeface="Wingdings" pitchFamily="2" charset="2"/>
              </a:rPr>
              <a:t>Stress/anxiété  Calmer</a:t>
            </a:r>
            <a:endParaRPr lang="en-CH" dirty="0"/>
          </a:p>
          <a:p>
            <a:pPr lvl="1"/>
            <a:r>
              <a:rPr lang="en-CH" dirty="0"/>
              <a:t>Sevrage</a:t>
            </a:r>
          </a:p>
          <a:p>
            <a:pPr lvl="2"/>
            <a:r>
              <a:rPr lang="en-CH" dirty="0"/>
              <a:t>OH </a:t>
            </a:r>
            <a:r>
              <a:rPr lang="en-CH" dirty="0">
                <a:sym typeface="Wingdings" pitchFamily="2" charset="2"/>
              </a:rPr>
              <a:t> Benzos</a:t>
            </a:r>
          </a:p>
          <a:p>
            <a:pPr lvl="2"/>
            <a:r>
              <a:rPr lang="en-CH" dirty="0">
                <a:sym typeface="Wingdings" pitchFamily="2" charset="2"/>
              </a:rPr>
              <a:t>N</a:t>
            </a:r>
            <a:r>
              <a:rPr lang="en-GB" dirty="0" err="1">
                <a:sym typeface="Wingdings" pitchFamily="2" charset="2"/>
              </a:rPr>
              <a:t>icotine</a:t>
            </a:r>
            <a:r>
              <a:rPr lang="en-GB" dirty="0">
                <a:sym typeface="Wingdings" pitchFamily="2" charset="2"/>
              </a:rPr>
              <a:t>  substitution</a:t>
            </a:r>
          </a:p>
          <a:p>
            <a:pPr lvl="1"/>
            <a:r>
              <a:rPr lang="en-GB" dirty="0" err="1">
                <a:sym typeface="Wingdings" pitchFamily="2" charset="2"/>
              </a:rPr>
              <a:t>Douleur</a:t>
            </a:r>
            <a:r>
              <a:rPr lang="en-GB" dirty="0">
                <a:sym typeface="Wingdings" pitchFamily="2" charset="2"/>
              </a:rPr>
              <a:t>  </a:t>
            </a:r>
            <a:r>
              <a:rPr lang="en-GB" dirty="0" err="1">
                <a:sym typeface="Wingdings" pitchFamily="2" charset="2"/>
              </a:rPr>
              <a:t>analgésie</a:t>
            </a:r>
            <a:endParaRPr lang="en-GB" dirty="0">
              <a:sym typeface="Wingdings" pitchFamily="2" charset="2"/>
            </a:endParaRPr>
          </a:p>
          <a:p>
            <a:pPr lvl="1"/>
            <a:r>
              <a:rPr lang="en-GB" dirty="0">
                <a:sym typeface="Wingdings" pitchFamily="2" charset="2"/>
              </a:rPr>
              <a:t>Delirium  </a:t>
            </a:r>
            <a:r>
              <a:rPr lang="en-GB" dirty="0" err="1">
                <a:sym typeface="Wingdings" pitchFamily="2" charset="2"/>
              </a:rPr>
              <a:t>réafférentation</a:t>
            </a:r>
            <a:endParaRPr lang="en-GB" dirty="0">
              <a:sym typeface="Wingdings" pitchFamily="2" charset="2"/>
            </a:endParaRPr>
          </a:p>
          <a:p>
            <a:pPr lvl="1"/>
            <a:r>
              <a:rPr lang="en-GB" dirty="0" err="1">
                <a:sym typeface="Wingdings" pitchFamily="2" charset="2"/>
              </a:rPr>
              <a:t>Arrêt</a:t>
            </a:r>
            <a:r>
              <a:rPr lang="en-GB" dirty="0">
                <a:sym typeface="Wingdings" pitchFamily="2" charset="2"/>
              </a:rPr>
              <a:t> du </a:t>
            </a:r>
            <a:r>
              <a:rPr lang="en-GB" dirty="0" err="1">
                <a:sym typeface="Wingdings" pitchFamily="2" charset="2"/>
              </a:rPr>
              <a:t>ttt</a:t>
            </a:r>
            <a:r>
              <a:rPr lang="en-GB" dirty="0">
                <a:sym typeface="Wingdings" pitchFamily="2" charset="2"/>
              </a:rPr>
              <a:t>  </a:t>
            </a:r>
            <a:r>
              <a:rPr lang="en-GB" dirty="0" err="1">
                <a:sym typeface="Wingdings" pitchFamily="2" charset="2"/>
              </a:rPr>
              <a:t>reinstauration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/>
            <a:r>
              <a:rPr lang="en-GB" dirty="0">
                <a:sym typeface="Wingdings" pitchFamily="2" charset="2"/>
              </a:rPr>
              <a:t>Surcharge </a:t>
            </a:r>
            <a:r>
              <a:rPr lang="en-GB" dirty="0" err="1">
                <a:sym typeface="Wingdings" pitchFamily="2" charset="2"/>
              </a:rPr>
              <a:t>hydrique</a:t>
            </a:r>
            <a:r>
              <a:rPr lang="en-GB" dirty="0">
                <a:sym typeface="Wingdings" pitchFamily="2" charset="2"/>
              </a:rPr>
              <a:t>  </a:t>
            </a:r>
            <a:r>
              <a:rPr lang="en-GB" dirty="0" err="1">
                <a:sym typeface="Wingdings" pitchFamily="2" charset="2"/>
              </a:rPr>
              <a:t>diurétiques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F4BB2-7C70-644B-BC80-A89107B3E403}"/>
              </a:ext>
            </a:extLst>
          </p:cNvPr>
          <p:cNvSpPr/>
          <p:nvPr/>
        </p:nvSpPr>
        <p:spPr>
          <a:xfrm>
            <a:off x="6319738" y="6311900"/>
            <a:ext cx="5617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000000"/>
                </a:solidFill>
                <a:effectLst/>
                <a:latin typeface="HelveticaNeueBoldCondensed"/>
              </a:rPr>
              <a:t>2017 ACC/AHA </a:t>
            </a:r>
            <a:r>
              <a:rPr lang="en-GB" sz="1400" i="1" dirty="0"/>
              <a:t>Management of High Blood Pressure in Adults Guidelines</a:t>
            </a:r>
          </a:p>
        </p:txBody>
      </p:sp>
    </p:spTree>
    <p:extLst>
      <p:ext uri="{BB962C8B-B14F-4D97-AF65-F5344CB8AC3E}">
        <p14:creationId xmlns:p14="http://schemas.microsoft.com/office/powerpoint/2010/main" val="11671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8E53-DE6B-C646-847F-B4391587DE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CH" dirty="0"/>
              <a:t>HTA aigue non-compliquée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6614-91EF-514A-9EFF-5C7CE529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b="1" u="sng" dirty="0"/>
              <a:t>Ne pas traiter en aigu. </a:t>
            </a:r>
          </a:p>
          <a:p>
            <a:pPr lvl="1"/>
            <a:r>
              <a:rPr lang="en-CH" dirty="0"/>
              <a:t>But: Traiter dans les prochains jours</a:t>
            </a:r>
            <a:br>
              <a:rPr lang="en-CH" dirty="0"/>
            </a:br>
            <a:endParaRPr lang="en-CH" b="1" u="sng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Chercher/traiter origine</a:t>
            </a:r>
            <a:br>
              <a:rPr lang="en-CH" dirty="0"/>
            </a:br>
            <a:endParaRPr lang="en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Ne pas envoyer aux urgences / hospitaliser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F4BB2-7C70-644B-BC80-A89107B3E403}"/>
              </a:ext>
            </a:extLst>
          </p:cNvPr>
          <p:cNvSpPr/>
          <p:nvPr/>
        </p:nvSpPr>
        <p:spPr>
          <a:xfrm>
            <a:off x="6319738" y="6311900"/>
            <a:ext cx="5617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i="1" dirty="0"/>
              <a:t>Patel et al, JAMA Intern. Med. 2016</a:t>
            </a:r>
          </a:p>
        </p:txBody>
      </p:sp>
    </p:spTree>
    <p:extLst>
      <p:ext uri="{BB962C8B-B14F-4D97-AF65-F5344CB8AC3E}">
        <p14:creationId xmlns:p14="http://schemas.microsoft.com/office/powerpoint/2010/main" val="207526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8E53-DE6B-C646-847F-B4391587DE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CH" dirty="0"/>
              <a:t>HTA aigue non-compliquée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6614-91EF-514A-9EFF-5C7CE529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b="1" u="sng" dirty="0"/>
              <a:t>Ne pas traiter en aigu. </a:t>
            </a:r>
          </a:p>
          <a:p>
            <a:pPr lvl="1"/>
            <a:r>
              <a:rPr lang="en-CH" dirty="0"/>
              <a:t>But: Traiter dans les prochains jours</a:t>
            </a:r>
            <a:br>
              <a:rPr lang="en-CH" dirty="0"/>
            </a:br>
            <a:endParaRPr lang="en-CH" b="1" u="sng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Chercher/traiter origine</a:t>
            </a:r>
            <a:br>
              <a:rPr lang="en-CH" dirty="0"/>
            </a:br>
            <a:endParaRPr lang="en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Ne pas envoyer aux urgences / hospitaliser</a:t>
            </a:r>
            <a:br>
              <a:rPr lang="en-CH" dirty="0"/>
            </a:br>
            <a:endParaRPr lang="en-CH" dirty="0"/>
          </a:p>
          <a:p>
            <a:pPr marL="514350" indent="-514350">
              <a:buFont typeface="+mj-lt"/>
              <a:buAutoNum type="arabicPeriod"/>
            </a:pPr>
            <a:r>
              <a:rPr lang="en-CH" b="1" u="sng" dirty="0"/>
              <a:t>Follow-up</a:t>
            </a:r>
            <a:r>
              <a:rPr lang="en-CH" dirty="0"/>
              <a:t>: rdv &lt; 7j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F4BB2-7C70-644B-BC80-A89107B3E403}"/>
              </a:ext>
            </a:extLst>
          </p:cNvPr>
          <p:cNvSpPr/>
          <p:nvPr/>
        </p:nvSpPr>
        <p:spPr>
          <a:xfrm>
            <a:off x="6319738" y="6311900"/>
            <a:ext cx="5617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i="1" dirty="0"/>
              <a:t>Kessler et al, Am Fam Physician. 2010</a:t>
            </a:r>
          </a:p>
        </p:txBody>
      </p:sp>
    </p:spTree>
    <p:extLst>
      <p:ext uri="{BB962C8B-B14F-4D97-AF65-F5344CB8AC3E}">
        <p14:creationId xmlns:p14="http://schemas.microsoft.com/office/powerpoint/2010/main" val="68973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8E53-DE6B-C646-847F-B4391587DE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CH" dirty="0"/>
              <a:t>HTA aigue non-compliquée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6614-91EF-514A-9EFF-5C7CE529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u="sng" dirty="0"/>
              <a:t>Cas à risque de complications: </a:t>
            </a:r>
          </a:p>
          <a:p>
            <a:pPr>
              <a:buFontTx/>
              <a:buChar char="-"/>
            </a:pPr>
            <a:r>
              <a:rPr lang="en-CH" dirty="0"/>
              <a:t>AVC hémorragiques / ischémiques</a:t>
            </a:r>
          </a:p>
          <a:p>
            <a:pPr>
              <a:buFontTx/>
              <a:buChar char="-"/>
            </a:pPr>
            <a:r>
              <a:rPr lang="en-CH" dirty="0"/>
              <a:t>Anévrysmes cérébraux / aortiques</a:t>
            </a:r>
          </a:p>
          <a:p>
            <a:pPr>
              <a:buFontTx/>
              <a:buChar char="-"/>
            </a:pPr>
            <a:endParaRPr lang="en-CH" dirty="0"/>
          </a:p>
          <a:p>
            <a:pPr marL="0" indent="0">
              <a:buNone/>
            </a:pPr>
            <a:r>
              <a:rPr lang="en-CH" u="sng" dirty="0"/>
              <a:t>Anti-HTAs PO à action rapide</a:t>
            </a:r>
          </a:p>
          <a:p>
            <a:pPr>
              <a:buFontTx/>
              <a:buChar char="-"/>
            </a:pPr>
            <a:r>
              <a:rPr lang="en-CH" dirty="0"/>
              <a:t>Captopril PO (</a:t>
            </a:r>
            <a:r>
              <a:rPr lang="en-GB" dirty="0"/>
              <a:t>3.12-12.5 mg) </a:t>
            </a:r>
            <a:r>
              <a:rPr lang="en-GB" dirty="0">
                <a:sym typeface="Wingdings" pitchFamily="2" charset="2"/>
              </a:rPr>
              <a:t>--&gt; 15-30 min</a:t>
            </a:r>
          </a:p>
          <a:p>
            <a:pPr>
              <a:buFontTx/>
              <a:buChar char="-"/>
            </a:pPr>
            <a:r>
              <a:rPr lang="en-GB" dirty="0">
                <a:sym typeface="Wingdings" pitchFamily="2" charset="2"/>
              </a:rPr>
              <a:t>Clonidine PO (0.1-0.2 mg) --&gt; 1h</a:t>
            </a:r>
          </a:p>
          <a:p>
            <a:pPr>
              <a:buFontTx/>
              <a:buChar char="-"/>
            </a:pPr>
            <a:endParaRPr lang="en-GB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CH" u="sng" dirty="0"/>
              <a:t>Safe option</a:t>
            </a:r>
            <a:r>
              <a:rPr lang="en-CH" dirty="0"/>
              <a:t>: amlodipine (5 mg) --&gt; 4-8h 🐌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9EAD6-2AF0-2C40-9366-C462D192F86E}"/>
              </a:ext>
            </a:extLst>
          </p:cNvPr>
          <p:cNvGrpSpPr/>
          <p:nvPr/>
        </p:nvGrpSpPr>
        <p:grpSpPr>
          <a:xfrm>
            <a:off x="7960324" y="681037"/>
            <a:ext cx="2177199" cy="595619"/>
            <a:chOff x="5618397" y="6115574"/>
            <a:chExt cx="2177199" cy="5956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8E5BC-B8DF-5544-A7A4-309455722F93}"/>
                </a:ext>
              </a:extLst>
            </p:cNvPr>
            <p:cNvSpPr/>
            <p:nvPr/>
          </p:nvSpPr>
          <p:spPr>
            <a:xfrm>
              <a:off x="5618397" y="6115574"/>
              <a:ext cx="2177199" cy="5956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A97465-66BF-4E4F-8A27-DEEBCE609A5C}"/>
                </a:ext>
              </a:extLst>
            </p:cNvPr>
            <p:cNvSpPr txBox="1"/>
            <p:nvPr/>
          </p:nvSpPr>
          <p:spPr>
            <a:xfrm>
              <a:off x="5618397" y="6224664"/>
              <a:ext cx="217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⚠️ Cas particuliers ⚠️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0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8E53-DE6B-C646-847F-B4391587DE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CH" dirty="0"/>
              <a:t>HTA aigue non-compliquée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6614-91EF-514A-9EFF-5C7CE529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u="sng" dirty="0"/>
              <a:t>Cas à risque de complications: </a:t>
            </a:r>
          </a:p>
          <a:p>
            <a:pPr>
              <a:buFontTx/>
              <a:buChar char="-"/>
            </a:pPr>
            <a:r>
              <a:rPr lang="en-CH" dirty="0"/>
              <a:t>AVC hémorragiques / ischémiques</a:t>
            </a:r>
          </a:p>
          <a:p>
            <a:pPr>
              <a:buFontTx/>
              <a:buChar char="-"/>
            </a:pPr>
            <a:r>
              <a:rPr lang="en-CH" dirty="0"/>
              <a:t>Anévrysmes cérébraux / aortiques</a:t>
            </a:r>
          </a:p>
          <a:p>
            <a:pPr>
              <a:buFontTx/>
              <a:buChar char="-"/>
            </a:pPr>
            <a:endParaRPr lang="en-CH" dirty="0"/>
          </a:p>
          <a:p>
            <a:pPr marL="0" indent="0">
              <a:buNone/>
            </a:pPr>
            <a:r>
              <a:rPr lang="en-CH" u="sng" dirty="0"/>
              <a:t>Anti-HTAs PO à action rapide</a:t>
            </a:r>
          </a:p>
          <a:p>
            <a:pPr>
              <a:buFontTx/>
              <a:buChar char="-"/>
            </a:pPr>
            <a:r>
              <a:rPr lang="en-CH" dirty="0"/>
              <a:t>Captopril PO (</a:t>
            </a:r>
            <a:r>
              <a:rPr lang="en-GB" dirty="0"/>
              <a:t>3.12-12.5 mg) </a:t>
            </a:r>
            <a:r>
              <a:rPr lang="en-GB" dirty="0">
                <a:sym typeface="Wingdings" pitchFamily="2" charset="2"/>
              </a:rPr>
              <a:t>--&gt; 15-30 min</a:t>
            </a:r>
          </a:p>
          <a:p>
            <a:pPr>
              <a:buFontTx/>
              <a:buChar char="-"/>
            </a:pPr>
            <a:r>
              <a:rPr lang="en-GB" dirty="0">
                <a:sym typeface="Wingdings" pitchFamily="2" charset="2"/>
              </a:rPr>
              <a:t>Clonidine PO (0.1-0.2 mg) --&gt; 1h</a:t>
            </a:r>
          </a:p>
          <a:p>
            <a:pPr>
              <a:buFontTx/>
              <a:buChar char="-"/>
            </a:pPr>
            <a:endParaRPr lang="en-GB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CH" u="sng" dirty="0"/>
              <a:t>Safe option</a:t>
            </a:r>
            <a:r>
              <a:rPr lang="en-CH" dirty="0"/>
              <a:t>: amlodipine (5 mg) --&gt; 4-8h 🐌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9EAD6-2AF0-2C40-9366-C462D192F86E}"/>
              </a:ext>
            </a:extLst>
          </p:cNvPr>
          <p:cNvGrpSpPr/>
          <p:nvPr/>
        </p:nvGrpSpPr>
        <p:grpSpPr>
          <a:xfrm>
            <a:off x="7960324" y="681037"/>
            <a:ext cx="2177199" cy="595619"/>
            <a:chOff x="5618397" y="6115574"/>
            <a:chExt cx="2177199" cy="5956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8E5BC-B8DF-5544-A7A4-309455722F93}"/>
                </a:ext>
              </a:extLst>
            </p:cNvPr>
            <p:cNvSpPr/>
            <p:nvPr/>
          </p:nvSpPr>
          <p:spPr>
            <a:xfrm>
              <a:off x="5618397" y="6115574"/>
              <a:ext cx="2177199" cy="5956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A97465-66BF-4E4F-8A27-DEEBCE609A5C}"/>
                </a:ext>
              </a:extLst>
            </p:cNvPr>
            <p:cNvSpPr txBox="1"/>
            <p:nvPr/>
          </p:nvSpPr>
          <p:spPr>
            <a:xfrm>
              <a:off x="5618397" y="6224664"/>
              <a:ext cx="217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⚠️ Cas particuliers ⚠️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F45ED73-D906-7545-B56C-0FE8E84F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257" y="1825625"/>
            <a:ext cx="3016543" cy="2260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5072B331-D174-5B4B-8F9C-59B21F21184F}"/>
              </a:ext>
            </a:extLst>
          </p:cNvPr>
          <p:cNvSpPr/>
          <p:nvPr/>
        </p:nvSpPr>
        <p:spPr>
          <a:xfrm>
            <a:off x="6696365" y="2577349"/>
            <a:ext cx="923636" cy="39716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475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D0CA40-6449-254B-9CA7-FD409C12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Contenu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07B86-CDB4-5346-8897-BE9CE2D3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dirty="0"/>
              <a:t>Cas illustratif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Urgence?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HTA non-compliquée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Etiologies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Cas particuliers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Urgence hypertensive</a:t>
            </a:r>
          </a:p>
          <a:p>
            <a:pPr marL="514350" indent="-514350">
              <a:buFont typeface="+mj-lt"/>
              <a:buAutoNum type="arabicPeriod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7602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8E53-DE6B-C646-847F-B4391587DE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CH" dirty="0"/>
              <a:t>HTA aigue non-compliquée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6614-91EF-514A-9EFF-5C7CE529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fr-CH" u="sng" dirty="0"/>
              <a:t>Causes avec prise en charge particulière</a:t>
            </a:r>
          </a:p>
          <a:p>
            <a:r>
              <a:rPr lang="en-CH" dirty="0"/>
              <a:t>Grossesse</a:t>
            </a:r>
          </a:p>
          <a:p>
            <a:r>
              <a:rPr lang="en-CH" dirty="0"/>
              <a:t>AVC aigu / Hémorragie / HSA</a:t>
            </a:r>
          </a:p>
          <a:p>
            <a:r>
              <a:rPr lang="en-GB" dirty="0" err="1"/>
              <a:t>Phéochromocytome</a:t>
            </a:r>
            <a:endParaRPr lang="en-GB" dirty="0"/>
          </a:p>
          <a:p>
            <a:r>
              <a:rPr lang="en-GB" dirty="0"/>
              <a:t>Intoxication cocaine</a:t>
            </a:r>
          </a:p>
          <a:p>
            <a:pPr marL="0" indent="0">
              <a:buNone/>
            </a:pPr>
            <a:endParaRPr lang="en-C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9EAD6-2AF0-2C40-9366-C462D192F86E}"/>
              </a:ext>
            </a:extLst>
          </p:cNvPr>
          <p:cNvGrpSpPr/>
          <p:nvPr/>
        </p:nvGrpSpPr>
        <p:grpSpPr>
          <a:xfrm>
            <a:off x="7960324" y="681037"/>
            <a:ext cx="2177199" cy="595619"/>
            <a:chOff x="5618397" y="6115574"/>
            <a:chExt cx="2177199" cy="5956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8E5BC-B8DF-5544-A7A4-309455722F93}"/>
                </a:ext>
              </a:extLst>
            </p:cNvPr>
            <p:cNvSpPr/>
            <p:nvPr/>
          </p:nvSpPr>
          <p:spPr>
            <a:xfrm>
              <a:off x="5618397" y="6115574"/>
              <a:ext cx="2177199" cy="5956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A97465-66BF-4E4F-8A27-DEEBCE609A5C}"/>
                </a:ext>
              </a:extLst>
            </p:cNvPr>
            <p:cNvSpPr txBox="1"/>
            <p:nvPr/>
          </p:nvSpPr>
          <p:spPr>
            <a:xfrm>
              <a:off x="5618397" y="6224664"/>
              <a:ext cx="217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⚠️ Cas particuliers ⚠️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520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EFF4-B7F6-A045-BB3A-0A55CE616A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00000">
              <a:alpha val="12157"/>
            </a:srgbClr>
          </a:solidFill>
        </p:spPr>
        <p:txBody>
          <a:bodyPr/>
          <a:lstStyle/>
          <a:p>
            <a:r>
              <a:rPr lang="en-CH" dirty="0"/>
              <a:t>Urgence hypertensive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27D-236A-DC4F-B9CE-6918D22F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dirty="0"/>
              <a:t>Evaluation</a:t>
            </a:r>
          </a:p>
          <a:p>
            <a:pPr lvl="1"/>
            <a:r>
              <a:rPr lang="en-CH" dirty="0"/>
              <a:t>ECG</a:t>
            </a:r>
          </a:p>
          <a:p>
            <a:pPr lvl="1"/>
            <a:r>
              <a:rPr lang="en-CH" dirty="0"/>
              <a:t>Imagerie: US/Rx thorax/CT </a:t>
            </a:r>
            <a:r>
              <a:rPr lang="en-CH" dirty="0">
                <a:sym typeface="Wingdings" pitchFamily="2" charset="2"/>
              </a:rPr>
              <a:t> OAP? </a:t>
            </a:r>
            <a:r>
              <a:rPr lang="en-GB" dirty="0">
                <a:sym typeface="Wingdings" pitchFamily="2" charset="2"/>
              </a:rPr>
              <a:t>D</a:t>
            </a:r>
            <a:r>
              <a:rPr lang="en-CH" dirty="0">
                <a:sym typeface="Wingdings" pitchFamily="2" charset="2"/>
              </a:rPr>
              <a:t>issection? Hémmoragie cérébrale?</a:t>
            </a:r>
          </a:p>
          <a:p>
            <a:pPr lvl="1"/>
            <a:r>
              <a:rPr lang="en-CH" dirty="0"/>
              <a:t>Labo: </a:t>
            </a:r>
          </a:p>
          <a:p>
            <a:pPr lvl="2"/>
            <a:r>
              <a:rPr lang="en-CH" dirty="0"/>
              <a:t>Chimie, FSC, coagulation</a:t>
            </a:r>
          </a:p>
          <a:p>
            <a:pPr lvl="2"/>
            <a:r>
              <a:rPr lang="en-CH" dirty="0"/>
              <a:t>Troponines (si évidence clinique/ECG)</a:t>
            </a:r>
          </a:p>
          <a:p>
            <a:pPr lvl="2"/>
            <a:r>
              <a:rPr lang="en-GB" dirty="0"/>
              <a:t>S</a:t>
            </a:r>
            <a:r>
              <a:rPr lang="en-CH" dirty="0"/>
              <a:t>édiment urinaire</a:t>
            </a:r>
          </a:p>
        </p:txBody>
      </p:sp>
    </p:spTree>
    <p:extLst>
      <p:ext uri="{BB962C8B-B14F-4D97-AF65-F5344CB8AC3E}">
        <p14:creationId xmlns:p14="http://schemas.microsoft.com/office/powerpoint/2010/main" val="31108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27D-236A-DC4F-B9CE-6918D22F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dirty="0"/>
              <a:t>Evaluation</a:t>
            </a:r>
          </a:p>
          <a:p>
            <a:pPr lvl="1"/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Ad soins continus / intensifs</a:t>
            </a:r>
            <a:br>
              <a:rPr lang="en-CH" dirty="0"/>
            </a:br>
            <a:endParaRPr lang="en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Traitement de facteurs exacerbateurs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H" dirty="0"/>
              <a:t>Douleur </a:t>
            </a:r>
            <a:r>
              <a:rPr lang="en-CH" dirty="0">
                <a:sym typeface="Wingdings" pitchFamily="2" charset="2"/>
              </a:rPr>
              <a:t> fenta IV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H" dirty="0">
                <a:sym typeface="Wingdings" pitchFamily="2" charset="2"/>
              </a:rPr>
              <a:t>Delirium agité  antipsychotiques / </a:t>
            </a:r>
            <a:r>
              <a:rPr lang="en-GB" dirty="0"/>
              <a:t>Dexmedetomidine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Surcharge </a:t>
            </a:r>
            <a:r>
              <a:rPr lang="en-GB" dirty="0" err="1"/>
              <a:t>volémique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diurétiques</a:t>
            </a:r>
            <a:endParaRPr lang="en-GB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8C4A94-3BD3-934D-8AFE-68F289EB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C00000">
              <a:alpha val="12157"/>
            </a:srgbClr>
          </a:solidFill>
        </p:spPr>
        <p:txBody>
          <a:bodyPr/>
          <a:lstStyle/>
          <a:p>
            <a:r>
              <a:rPr lang="en-CH" dirty="0"/>
              <a:t>Urgence hypertensive</a:t>
            </a:r>
          </a:p>
        </p:txBody>
      </p:sp>
    </p:spTree>
    <p:extLst>
      <p:ext uri="{BB962C8B-B14F-4D97-AF65-F5344CB8AC3E}">
        <p14:creationId xmlns:p14="http://schemas.microsoft.com/office/powerpoint/2010/main" val="243626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27D-236A-DC4F-B9CE-6918D22F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dirty="0"/>
              <a:t>Evaluation</a:t>
            </a:r>
          </a:p>
          <a:p>
            <a:pPr lvl="1"/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Ad soins continus / intensifs</a:t>
            </a:r>
            <a:br>
              <a:rPr lang="en-CH" dirty="0"/>
            </a:br>
            <a:endParaRPr lang="en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Traitement de facteurs exacerbateurs </a:t>
            </a:r>
            <a:br>
              <a:rPr lang="en-CH" dirty="0"/>
            </a:br>
            <a:endParaRPr lang="en-GB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ym typeface="Wingdings" pitchFamily="2" charset="2"/>
              </a:rPr>
              <a:t>Traitement</a:t>
            </a:r>
            <a:r>
              <a:rPr lang="en-GB" dirty="0">
                <a:sym typeface="Wingdings" pitchFamily="2" charset="2"/>
              </a:rPr>
              <a:t> anti-</a:t>
            </a:r>
            <a:r>
              <a:rPr lang="en-GB" dirty="0" err="1">
                <a:sym typeface="Wingdings" pitchFamily="2" charset="2"/>
              </a:rPr>
              <a:t>hypertenseur</a:t>
            </a:r>
            <a:r>
              <a:rPr lang="en-GB" dirty="0">
                <a:sym typeface="Wingdings" pitchFamily="2" charset="2"/>
              </a:rPr>
              <a:t> IV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Diminution de </a:t>
            </a:r>
            <a:r>
              <a:rPr lang="en-GB" dirty="0"/>
              <a:t>MAP de ~10-20% sur 1-2h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Diminution de MAP </a:t>
            </a:r>
            <a:r>
              <a:rPr lang="en-GB" dirty="0" err="1"/>
              <a:t>à</a:t>
            </a:r>
            <a:r>
              <a:rPr lang="en-GB" dirty="0"/>
              <a:t> ~120 mm (~160/110 mm) sur les </a:t>
            </a:r>
            <a:r>
              <a:rPr lang="en-GB" dirty="0" err="1"/>
              <a:t>prochaines</a:t>
            </a:r>
            <a:r>
              <a:rPr lang="en-GB" dirty="0"/>
              <a:t> 2-6h</a:t>
            </a:r>
            <a:endParaRPr lang="en-CH" dirty="0"/>
          </a:p>
          <a:p>
            <a:pPr marL="914400" lvl="1" indent="-457200">
              <a:buFont typeface="+mj-lt"/>
              <a:buAutoNum type="arabicPeriod"/>
            </a:pPr>
            <a:r>
              <a:rPr lang="en-CH" dirty="0"/>
              <a:t>Viser une tension normale sur les prochains jours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8C4A94-3BD3-934D-8AFE-68F289EB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C00000">
              <a:alpha val="12157"/>
            </a:srgbClr>
          </a:solidFill>
        </p:spPr>
        <p:txBody>
          <a:bodyPr/>
          <a:lstStyle/>
          <a:p>
            <a:r>
              <a:rPr lang="en-CH" dirty="0"/>
              <a:t>Urgence hypertensive</a:t>
            </a:r>
          </a:p>
        </p:txBody>
      </p:sp>
    </p:spTree>
    <p:extLst>
      <p:ext uri="{BB962C8B-B14F-4D97-AF65-F5344CB8AC3E}">
        <p14:creationId xmlns:p14="http://schemas.microsoft.com/office/powerpoint/2010/main" val="4097579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27D-236A-DC4F-B9CE-6918D22F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dirty="0"/>
              <a:t>Evaluation</a:t>
            </a:r>
          </a:p>
          <a:p>
            <a:pPr lvl="1"/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Ad soins continus / intensifs</a:t>
            </a:r>
            <a:br>
              <a:rPr lang="en-CH" dirty="0"/>
            </a:br>
            <a:endParaRPr lang="en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Traitement de facteurs exacerbateurs </a:t>
            </a:r>
            <a:br>
              <a:rPr lang="en-CH" dirty="0"/>
            </a:br>
            <a:endParaRPr lang="en-GB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ym typeface="Wingdings" pitchFamily="2" charset="2"/>
              </a:rPr>
              <a:t>Traitement</a:t>
            </a:r>
            <a:r>
              <a:rPr lang="en-GB" dirty="0">
                <a:sym typeface="Wingdings" pitchFamily="2" charset="2"/>
              </a:rPr>
              <a:t> anti-</a:t>
            </a:r>
            <a:r>
              <a:rPr lang="en-GB" dirty="0" err="1">
                <a:sym typeface="Wingdings" pitchFamily="2" charset="2"/>
              </a:rPr>
              <a:t>hypertenseur</a:t>
            </a:r>
            <a:r>
              <a:rPr lang="en-GB" dirty="0">
                <a:sym typeface="Wingdings" pitchFamily="2" charset="2"/>
              </a:rPr>
              <a:t> IV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Diminution de </a:t>
            </a:r>
            <a:r>
              <a:rPr lang="en-GB" dirty="0"/>
              <a:t>MAP de ~10-20% sur 1-2h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Diminution de MAP </a:t>
            </a:r>
            <a:r>
              <a:rPr lang="en-GB" dirty="0" err="1"/>
              <a:t>à</a:t>
            </a:r>
            <a:r>
              <a:rPr lang="en-GB" dirty="0"/>
              <a:t> ~120 mm (~160/110 mm) sur les </a:t>
            </a:r>
            <a:r>
              <a:rPr lang="en-GB" dirty="0" err="1"/>
              <a:t>prochaines</a:t>
            </a:r>
            <a:r>
              <a:rPr lang="en-GB" dirty="0"/>
              <a:t> 2-6h</a:t>
            </a:r>
            <a:endParaRPr lang="en-CH" dirty="0"/>
          </a:p>
          <a:p>
            <a:pPr marL="914400" lvl="1" indent="-457200">
              <a:buFont typeface="+mj-lt"/>
              <a:buAutoNum type="arabicPeriod"/>
            </a:pPr>
            <a:r>
              <a:rPr lang="en-CH" dirty="0"/>
              <a:t>Viser une tension normale sur les prochains jours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8C4A94-3BD3-934D-8AFE-68F289EB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C00000">
              <a:alpha val="12157"/>
            </a:srgbClr>
          </a:solidFill>
        </p:spPr>
        <p:txBody>
          <a:bodyPr/>
          <a:lstStyle/>
          <a:p>
            <a:r>
              <a:rPr lang="en-CH" dirty="0"/>
              <a:t>Urgence hypertensive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717B2-12F4-CD4D-9539-E002C6C524A4}"/>
              </a:ext>
            </a:extLst>
          </p:cNvPr>
          <p:cNvSpPr txBox="1"/>
          <p:nvPr/>
        </p:nvSpPr>
        <p:spPr>
          <a:xfrm>
            <a:off x="2481404" y="1306585"/>
            <a:ext cx="7229192" cy="42448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9734A-9D73-7D4E-A676-D3BDFCCF259F}"/>
              </a:ext>
            </a:extLst>
          </p:cNvPr>
          <p:cNvSpPr txBox="1"/>
          <p:nvPr/>
        </p:nvSpPr>
        <p:spPr>
          <a:xfrm>
            <a:off x="4877382" y="1587162"/>
            <a:ext cx="20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Adapter au patient!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2BB9CD-D5F1-3A4C-A31C-ECB377F1C9F7}"/>
              </a:ext>
            </a:extLst>
          </p:cNvPr>
          <p:cNvGrpSpPr/>
          <p:nvPr/>
        </p:nvGrpSpPr>
        <p:grpSpPr>
          <a:xfrm>
            <a:off x="2999943" y="2523966"/>
            <a:ext cx="6192114" cy="1477328"/>
            <a:chOff x="3205174" y="2523966"/>
            <a:chExt cx="6192114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2620CB-A33E-814D-8C90-B8BD0FD05BEF}"/>
                </a:ext>
              </a:extLst>
            </p:cNvPr>
            <p:cNvSpPr txBox="1"/>
            <p:nvPr/>
          </p:nvSpPr>
          <p:spPr>
            <a:xfrm>
              <a:off x="6096000" y="2523966"/>
              <a:ext cx="330128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/>
                <a:t>Plus rapide:</a:t>
              </a:r>
            </a:p>
            <a:p>
              <a:pPr marL="285750" indent="-285750">
                <a:buFontTx/>
                <a:buChar char="-"/>
              </a:pPr>
              <a:r>
                <a:rPr lang="en-CH" dirty="0"/>
                <a:t>Dissection aortique</a:t>
              </a:r>
            </a:p>
            <a:p>
              <a:pPr marL="285750" indent="-285750">
                <a:buFontTx/>
                <a:buChar char="-"/>
              </a:pPr>
              <a:r>
                <a:rPr lang="en-CH" dirty="0"/>
                <a:t>Pré-éclampsie / éclampsie</a:t>
              </a:r>
            </a:p>
            <a:p>
              <a:pPr marL="285750" indent="-285750">
                <a:buFontTx/>
                <a:buChar char="-"/>
              </a:pPr>
              <a:r>
                <a:rPr lang="en-GB" dirty="0"/>
                <a:t>P</a:t>
              </a:r>
              <a:r>
                <a:rPr lang="en-CH" dirty="0"/>
                <a:t>héochromocytome </a:t>
              </a:r>
            </a:p>
            <a:p>
              <a:pPr marL="285750" indent="-285750">
                <a:buFontTx/>
                <a:buChar char="-"/>
              </a:pPr>
              <a:r>
                <a:rPr lang="en-CH" dirty="0"/>
                <a:t>H</a:t>
              </a:r>
              <a:r>
                <a:rPr lang="en-GB" dirty="0"/>
                <a:t>SA + </a:t>
              </a:r>
              <a:r>
                <a:rPr lang="en-GB" dirty="0" err="1"/>
                <a:t>anévrisme</a:t>
              </a:r>
              <a:r>
                <a:rPr lang="en-GB" dirty="0"/>
                <a:t> non-</a:t>
              </a:r>
              <a:r>
                <a:rPr lang="en-GB" dirty="0" err="1"/>
                <a:t>sécurisé</a:t>
              </a:r>
              <a:endParaRPr lang="en-CH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0231C-77BD-4D40-9E40-7128B436FB97}"/>
                </a:ext>
              </a:extLst>
            </p:cNvPr>
            <p:cNvSpPr txBox="1"/>
            <p:nvPr/>
          </p:nvSpPr>
          <p:spPr>
            <a:xfrm>
              <a:off x="3205174" y="2640806"/>
              <a:ext cx="17370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/>
                <a:t>Plus lent:</a:t>
              </a:r>
            </a:p>
            <a:p>
              <a:r>
                <a:rPr lang="en-CH" dirty="0"/>
                <a:t>-  HTA chronique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2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27D-236A-DC4F-B9CE-6918D22F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dirty="0"/>
              <a:t>Evaluation</a:t>
            </a:r>
          </a:p>
          <a:p>
            <a:pPr lvl="1"/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Ad soins continus / intensifs</a:t>
            </a:r>
            <a:br>
              <a:rPr lang="en-CH" dirty="0"/>
            </a:br>
            <a:endParaRPr lang="en-CH" dirty="0"/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Traitement de facteurs exacerbateurs </a:t>
            </a:r>
            <a:br>
              <a:rPr lang="en-CH" dirty="0"/>
            </a:br>
            <a:endParaRPr lang="en-GB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ym typeface="Wingdings" pitchFamily="2" charset="2"/>
              </a:rPr>
              <a:t>Traitement</a:t>
            </a:r>
            <a:r>
              <a:rPr lang="en-GB" dirty="0">
                <a:sym typeface="Wingdings" pitchFamily="2" charset="2"/>
              </a:rPr>
              <a:t> anti-</a:t>
            </a:r>
            <a:r>
              <a:rPr lang="en-GB" dirty="0" err="1">
                <a:sym typeface="Wingdings" pitchFamily="2" charset="2"/>
              </a:rPr>
              <a:t>hypertenseur</a:t>
            </a:r>
            <a:r>
              <a:rPr lang="en-GB" dirty="0">
                <a:sym typeface="Wingdings" pitchFamily="2" charset="2"/>
              </a:rPr>
              <a:t> IV</a:t>
            </a:r>
            <a:br>
              <a:rPr lang="en-GB" dirty="0">
                <a:sym typeface="Wingdings" pitchFamily="2" charset="2"/>
              </a:rPr>
            </a:br>
            <a:endParaRPr lang="en-GB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Transition </a:t>
            </a:r>
            <a:r>
              <a:rPr lang="en-GB" dirty="0" err="1">
                <a:sym typeface="Wingdings" pitchFamily="2" charset="2"/>
              </a:rPr>
              <a:t>traitement</a:t>
            </a:r>
            <a:r>
              <a:rPr lang="en-GB" dirty="0">
                <a:sym typeface="Wingdings" pitchFamily="2" charset="2"/>
              </a:rPr>
              <a:t> PO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8C4A94-3BD3-934D-8AFE-68F289EB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C00000">
              <a:alpha val="12157"/>
            </a:srgbClr>
          </a:solidFill>
        </p:spPr>
        <p:txBody>
          <a:bodyPr/>
          <a:lstStyle/>
          <a:p>
            <a:r>
              <a:rPr lang="en-CH" dirty="0"/>
              <a:t>Urgence hypertensive</a:t>
            </a:r>
          </a:p>
        </p:txBody>
      </p:sp>
    </p:spTree>
    <p:extLst>
      <p:ext uri="{BB962C8B-B14F-4D97-AF65-F5344CB8AC3E}">
        <p14:creationId xmlns:p14="http://schemas.microsoft.com/office/powerpoint/2010/main" val="75601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B3555-1F17-BD45-A57A-9A597477DEED}"/>
              </a:ext>
            </a:extLst>
          </p:cNvPr>
          <p:cNvSpPr txBox="1"/>
          <p:nvPr/>
        </p:nvSpPr>
        <p:spPr>
          <a:xfrm>
            <a:off x="4538521" y="383314"/>
            <a:ext cx="3114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Suspicion de crise hypertensive</a:t>
            </a:r>
          </a:p>
          <a:p>
            <a:pPr algn="ctr"/>
            <a:r>
              <a:rPr lang="en-CH" sz="1400" i="1" dirty="0"/>
              <a:t>&gt; MAP 130 mmHg (180/110) </a:t>
            </a:r>
          </a:p>
          <a:p>
            <a:pPr algn="ctr"/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539FC-6F7C-864F-80B0-76A8085EF2BE}"/>
              </a:ext>
            </a:extLst>
          </p:cNvPr>
          <p:cNvSpPr txBox="1"/>
          <p:nvPr/>
        </p:nvSpPr>
        <p:spPr>
          <a:xfrm>
            <a:off x="4552661" y="1162469"/>
            <a:ext cx="3086679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H" b="1" dirty="0"/>
              <a:t>Atteinte d’organe secondaire ?</a:t>
            </a:r>
          </a:p>
          <a:p>
            <a:r>
              <a:rPr lang="en-CH" dirty="0"/>
              <a:t>IRA</a:t>
            </a:r>
          </a:p>
          <a:p>
            <a:r>
              <a:rPr lang="en-CH" dirty="0"/>
              <a:t>Infarctus 🫀</a:t>
            </a:r>
          </a:p>
          <a:p>
            <a:r>
              <a:rPr lang="en-CH" dirty="0"/>
              <a:t>AVC/Encéphalopathie</a:t>
            </a:r>
          </a:p>
          <a:p>
            <a:r>
              <a:rPr lang="en-CH" dirty="0"/>
              <a:t>OAP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6A1B4-5460-6941-A70D-757B9590C939}"/>
              </a:ext>
            </a:extLst>
          </p:cNvPr>
          <p:cNvSpPr txBox="1"/>
          <p:nvPr/>
        </p:nvSpPr>
        <p:spPr>
          <a:xfrm>
            <a:off x="4003921" y="3164173"/>
            <a:ext cx="4184159" cy="2108269"/>
          </a:xfrm>
          <a:prstGeom prst="rect">
            <a:avLst/>
          </a:prstGeom>
          <a:solidFill>
            <a:srgbClr val="C00000">
              <a:alpha val="9804"/>
            </a:srgb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H" b="1" dirty="0"/>
              <a:t>Urgence hypertensive</a:t>
            </a:r>
          </a:p>
          <a:p>
            <a:r>
              <a:rPr lang="en-CH" dirty="0"/>
              <a:t>1. Evaluation: </a:t>
            </a:r>
            <a:r>
              <a:rPr lang="en-CH" sz="1600" dirty="0"/>
              <a:t>creat, crase, urines, FSC </a:t>
            </a:r>
            <a:endParaRPr lang="en-CH" dirty="0"/>
          </a:p>
          <a:p>
            <a:pPr marL="285750" indent="-285750">
              <a:buFontTx/>
              <a:buChar char="-"/>
            </a:pPr>
            <a:r>
              <a:rPr lang="en-GB" sz="1600" dirty="0"/>
              <a:t>S</a:t>
            </a:r>
            <a:r>
              <a:rPr lang="en-CH" sz="1600" dirty="0"/>
              <a:t>elon clinique: +/- trop +/- imagerie</a:t>
            </a:r>
          </a:p>
          <a:p>
            <a:r>
              <a:rPr lang="en-CH" dirty="0"/>
              <a:t>2. Ad soins continus / intensifs</a:t>
            </a:r>
          </a:p>
          <a:p>
            <a:r>
              <a:rPr lang="en-CH" dirty="0"/>
              <a:t>3. Anti-HTA IV </a:t>
            </a:r>
            <a:br>
              <a:rPr lang="en-CH" dirty="0"/>
            </a:br>
            <a:r>
              <a:rPr lang="en-CH" sz="1600" dirty="0"/>
              <a:t>-&gt; </a:t>
            </a:r>
            <a:r>
              <a:rPr lang="en-CH" sz="1600" dirty="0">
                <a:sym typeface="Wingdings" pitchFamily="2" charset="2"/>
              </a:rPr>
              <a:t>-20% de MAP (1-2h) -&gt; MAP 120mmHg (2-6h)</a:t>
            </a:r>
          </a:p>
          <a:p>
            <a:r>
              <a:rPr lang="en-CH" dirty="0">
                <a:sym typeface="Wingdings" pitchFamily="2" charset="2"/>
              </a:rPr>
              <a:t>4. Transition PO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3587D-14FC-5940-B8D1-9D9657718A1C}"/>
              </a:ext>
            </a:extLst>
          </p:cNvPr>
          <p:cNvSpPr txBox="1"/>
          <p:nvPr/>
        </p:nvSpPr>
        <p:spPr>
          <a:xfrm>
            <a:off x="1388163" y="3164173"/>
            <a:ext cx="2095125" cy="2169825"/>
          </a:xfrm>
          <a:prstGeom prst="rect">
            <a:avLst/>
          </a:prstGeom>
          <a:solidFill>
            <a:srgbClr val="FBE5D6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H" b="1" dirty="0"/>
              <a:t>Causes Particulières</a:t>
            </a:r>
          </a:p>
          <a:p>
            <a:r>
              <a:rPr lang="en-CH" dirty="0"/>
              <a:t>Grossesse</a:t>
            </a:r>
          </a:p>
          <a:p>
            <a:r>
              <a:rPr lang="en-CH" dirty="0"/>
              <a:t>AVC</a:t>
            </a:r>
          </a:p>
          <a:p>
            <a:r>
              <a:rPr lang="en-CH" dirty="0"/>
              <a:t>Dissection aortique</a:t>
            </a:r>
          </a:p>
          <a:p>
            <a:r>
              <a:rPr lang="en-CH" dirty="0"/>
              <a:t>H</a:t>
            </a:r>
            <a:r>
              <a:rPr lang="en-GB" dirty="0"/>
              <a:t>SA</a:t>
            </a:r>
          </a:p>
          <a:p>
            <a:r>
              <a:rPr lang="en-GB" dirty="0" err="1"/>
              <a:t>Phéochromocytome</a:t>
            </a:r>
            <a:endParaRPr lang="en-GB" dirty="0"/>
          </a:p>
          <a:p>
            <a:r>
              <a:rPr lang="en-GB" dirty="0"/>
              <a:t>Intoxication cocaine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5C02-6C96-1248-B21D-F210F9EAE6F8}"/>
              </a:ext>
            </a:extLst>
          </p:cNvPr>
          <p:cNvSpPr txBox="1"/>
          <p:nvPr/>
        </p:nvSpPr>
        <p:spPr>
          <a:xfrm>
            <a:off x="8713357" y="3160276"/>
            <a:ext cx="2428037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H" b="1" dirty="0"/>
              <a:t>HTA non-compliquée</a:t>
            </a:r>
          </a:p>
          <a:p>
            <a:r>
              <a:rPr lang="en-CH" dirty="0"/>
              <a:t>1. Ne pas traiter en aigu</a:t>
            </a:r>
          </a:p>
          <a:p>
            <a:r>
              <a:rPr lang="en-CH" dirty="0"/>
              <a:t>2. Ne pas hospitaliser</a:t>
            </a:r>
          </a:p>
          <a:p>
            <a:r>
              <a:rPr lang="en-CH" dirty="0"/>
              <a:t>3. Follow-up</a:t>
            </a:r>
          </a:p>
          <a:p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13D2B-104E-3444-8C1F-872077511477}"/>
              </a:ext>
            </a:extLst>
          </p:cNvPr>
          <p:cNvSpPr txBox="1"/>
          <p:nvPr/>
        </p:nvSpPr>
        <p:spPr>
          <a:xfrm>
            <a:off x="3714224" y="5673695"/>
            <a:ext cx="4763548" cy="784830"/>
          </a:xfrm>
          <a:prstGeom prst="rect">
            <a:avLst/>
          </a:prstGeom>
          <a:solidFill>
            <a:srgbClr val="FFF2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H" b="1" dirty="0"/>
              <a:t>Facteurs exacerbateurs/causaux?</a:t>
            </a:r>
          </a:p>
          <a:p>
            <a:r>
              <a:rPr lang="en-CH" dirty="0"/>
              <a:t>Douleur/anxiété/sevrage/delirium/hypervolémie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537B64-3F7E-B14E-92FF-2EDA29D270B9}"/>
              </a:ext>
            </a:extLst>
          </p:cNvPr>
          <p:cNvCxnSpPr>
            <a:cxnSpLocks/>
          </p:cNvCxnSpPr>
          <p:nvPr/>
        </p:nvCxnSpPr>
        <p:spPr>
          <a:xfrm>
            <a:off x="6095998" y="939685"/>
            <a:ext cx="3" cy="211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6A060-D3A8-8843-917A-77C043680718}"/>
              </a:ext>
            </a:extLst>
          </p:cNvPr>
          <p:cNvCxnSpPr>
            <a:cxnSpLocks/>
          </p:cNvCxnSpPr>
          <p:nvPr/>
        </p:nvCxnSpPr>
        <p:spPr>
          <a:xfrm>
            <a:off x="6095995" y="2868977"/>
            <a:ext cx="3" cy="211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39814-B4F6-0342-BC33-FE2D93F1A2B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53476" y="2778296"/>
            <a:ext cx="2273900" cy="381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97836A-4193-8648-8425-8CFEFC9B97C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35726" y="2778296"/>
            <a:ext cx="2102792" cy="385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64402-1A5B-EB4F-A434-353B93966699}"/>
              </a:ext>
            </a:extLst>
          </p:cNvPr>
          <p:cNvSpPr/>
          <p:nvPr/>
        </p:nvSpPr>
        <p:spPr>
          <a:xfrm>
            <a:off x="6095995" y="2840994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 i="1" dirty="0"/>
              <a:t>Oui.</a:t>
            </a:r>
            <a:endParaRPr lang="en-CH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86752E-906F-D345-9D22-29AC82578E53}"/>
              </a:ext>
            </a:extLst>
          </p:cNvPr>
          <p:cNvSpPr/>
          <p:nvPr/>
        </p:nvSpPr>
        <p:spPr>
          <a:xfrm>
            <a:off x="9430437" y="2840994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 i="1" dirty="0"/>
              <a:t>Non.</a:t>
            </a:r>
            <a:endParaRPr lang="en-CH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008C2F-2790-714B-8283-0212F8FABEB4}"/>
              </a:ext>
            </a:extLst>
          </p:cNvPr>
          <p:cNvCxnSpPr>
            <a:cxnSpLocks/>
          </p:cNvCxnSpPr>
          <p:nvPr/>
        </p:nvCxnSpPr>
        <p:spPr>
          <a:xfrm>
            <a:off x="3333197" y="6066110"/>
            <a:ext cx="30018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1D23B9D-B26D-B649-8340-5DD1BFA93606}"/>
              </a:ext>
            </a:extLst>
          </p:cNvPr>
          <p:cNvSpPr/>
          <p:nvPr/>
        </p:nvSpPr>
        <p:spPr>
          <a:xfrm>
            <a:off x="2598701" y="5835277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H" sz="1200" dirty="0"/>
              <a:t>Toujours</a:t>
            </a:r>
          </a:p>
          <a:p>
            <a:pPr algn="r"/>
            <a:r>
              <a:rPr lang="en-CH" sz="1200" dirty="0"/>
              <a:t>chercher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659646-E9DE-F84B-9269-275C91AD0993}"/>
              </a:ext>
            </a:extLst>
          </p:cNvPr>
          <p:cNvSpPr/>
          <p:nvPr/>
        </p:nvSpPr>
        <p:spPr>
          <a:xfrm>
            <a:off x="7837098" y="1373620"/>
            <a:ext cx="19517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200" dirty="0"/>
              <a:t>DRS?</a:t>
            </a:r>
          </a:p>
          <a:p>
            <a:r>
              <a:rPr lang="en-CH" sz="1200" dirty="0"/>
              <a:t>Dyspnée?</a:t>
            </a:r>
          </a:p>
          <a:p>
            <a:r>
              <a:rPr lang="en-CH" sz="1200" dirty="0"/>
              <a:t>Confusion? Déficit focal?</a:t>
            </a:r>
          </a:p>
          <a:p>
            <a:r>
              <a:rPr lang="en-CH" sz="1200" dirty="0"/>
              <a:t>Changements visuels?</a:t>
            </a:r>
          </a:p>
          <a:p>
            <a:r>
              <a:rPr lang="en-CH" sz="1200" dirty="0"/>
              <a:t>Hématurie?</a:t>
            </a:r>
          </a:p>
        </p:txBody>
      </p:sp>
    </p:spTree>
    <p:extLst>
      <p:ext uri="{BB962C8B-B14F-4D97-AF65-F5344CB8AC3E}">
        <p14:creationId xmlns:p14="http://schemas.microsoft.com/office/powerpoint/2010/main" val="139744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D741-8809-9249-A452-C150A248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Outils utiles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5B78D7-5F0C-4145-A19A-6BA621BE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7" y="1459346"/>
            <a:ext cx="11227985" cy="519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9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4CA5B-07E1-224F-B7E4-37BB840C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69" y="81655"/>
            <a:ext cx="9988262" cy="6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88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50E0-C799-E84F-8B51-8C6808CF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Bonus: EBM </a:t>
            </a:r>
            <a:r>
              <a:rPr lang="en-CH" sz="3200" dirty="0"/>
              <a:t>– Prise en charge de l’HTA non-compliquée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56B0-FCED-0E40-9BD5-23AC94EE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à"/>
            </a:pPr>
            <a:r>
              <a:rPr lang="en-CH" dirty="0">
                <a:solidFill>
                  <a:srgbClr val="C00000"/>
                </a:solidFill>
                <a:sym typeface="Wingdings" pitchFamily="2" charset="2"/>
              </a:rPr>
              <a:t> Pas de RCT avec suffisament de puissance</a:t>
            </a:r>
          </a:p>
          <a:p>
            <a:pPr>
              <a:buFont typeface="Wingdings" pitchFamily="2" charset="2"/>
              <a:buChar char="à"/>
            </a:pPr>
            <a:endParaRPr lang="en-CH" dirty="0">
              <a:sym typeface="Wingdings" pitchFamily="2" charset="2"/>
            </a:endParaRPr>
          </a:p>
          <a:p>
            <a:pPr marL="0" indent="0">
              <a:buNone/>
            </a:pPr>
            <a:endParaRPr lang="en-C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8198F1-817A-3545-B488-DD5F5F201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30902"/>
              </p:ext>
            </p:extLst>
          </p:nvPr>
        </p:nvGraphicFramePr>
        <p:xfrm>
          <a:off x="240628" y="2571161"/>
          <a:ext cx="11710744" cy="374073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27686">
                  <a:extLst>
                    <a:ext uri="{9D8B030D-6E8A-4147-A177-3AD203B41FA5}">
                      <a16:colId xmlns:a16="http://schemas.microsoft.com/office/drawing/2014/main" val="2589591413"/>
                    </a:ext>
                  </a:extLst>
                </a:gridCol>
                <a:gridCol w="2927686">
                  <a:extLst>
                    <a:ext uri="{9D8B030D-6E8A-4147-A177-3AD203B41FA5}">
                      <a16:colId xmlns:a16="http://schemas.microsoft.com/office/drawing/2014/main" val="3262902978"/>
                    </a:ext>
                  </a:extLst>
                </a:gridCol>
                <a:gridCol w="2927686">
                  <a:extLst>
                    <a:ext uri="{9D8B030D-6E8A-4147-A177-3AD203B41FA5}">
                      <a16:colId xmlns:a16="http://schemas.microsoft.com/office/drawing/2014/main" val="498580746"/>
                    </a:ext>
                  </a:extLst>
                </a:gridCol>
                <a:gridCol w="2927686">
                  <a:extLst>
                    <a:ext uri="{9D8B030D-6E8A-4147-A177-3AD203B41FA5}">
                      <a16:colId xmlns:a16="http://schemas.microsoft.com/office/drawing/2014/main" val="3577229332"/>
                    </a:ext>
                  </a:extLst>
                </a:gridCol>
              </a:tblGrid>
              <a:tr h="407331">
                <a:tc>
                  <a:txBody>
                    <a:bodyPr/>
                    <a:lstStyle/>
                    <a:p>
                      <a:r>
                        <a:rPr lang="en-CH" sz="2000" dirty="0"/>
                        <a:t>Etude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CH" sz="2000" dirty="0"/>
                        <a:t>Design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CH" sz="2000" dirty="0"/>
                        <a:t>Population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CH" sz="2000" dirty="0"/>
                        <a:t>Résultat</a:t>
                      </a:r>
                    </a:p>
                  </a:txBody>
                  <a:tcPr marL="101833" marR="101833" marT="50916" marB="50916"/>
                </a:tc>
                <a:extLst>
                  <a:ext uri="{0D108BD9-81ED-4DB2-BD59-A6C34878D82A}">
                    <a16:rowId xmlns:a16="http://schemas.microsoft.com/office/drawing/2014/main" val="998588736"/>
                  </a:ext>
                </a:extLst>
              </a:tr>
              <a:tr h="644051"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Cooperative Trial (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Frein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1967)</a:t>
                      </a:r>
                      <a:endParaRPr lang="en-CH" sz="1600" dirty="0"/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CH" sz="1600" dirty="0"/>
                        <a:t>RCT, 143 pts, placebo vs ttt 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Ambulatoire</a:t>
                      </a:r>
                      <a:b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115-129mmHg </a:t>
                      </a:r>
                      <a:endParaRPr lang="en-CH" sz="1600" dirty="0"/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H" sz="1600" dirty="0"/>
                        <a:t>pas de différence à 3 mois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1600" dirty="0"/>
                        <a:t>dès 4 mois, 4 evt sévères dans placebo</a:t>
                      </a:r>
                    </a:p>
                  </a:txBody>
                  <a:tcPr marL="101833" marR="101833" marT="50916" marB="50916"/>
                </a:tc>
                <a:extLst>
                  <a:ext uri="{0D108BD9-81ED-4DB2-BD59-A6C34878D82A}">
                    <a16:rowId xmlns:a16="http://schemas.microsoft.com/office/drawing/2014/main" val="1793107809"/>
                  </a:ext>
                </a:extLst>
              </a:tr>
              <a:tr h="407331">
                <a:tc>
                  <a:txBody>
                    <a:bodyPr/>
                    <a:lstStyle/>
                    <a:p>
                      <a:r>
                        <a:rPr lang="en-CH" sz="1600" dirty="0"/>
                        <a:t>Patel, JAMA Int. Med. 2016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CH" sz="1600" dirty="0"/>
                        <a:t>Retro cohort, propensity-match, 852pts RAD vs. 426pts envoyé aux urgences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CH" sz="1600" dirty="0"/>
                        <a:t>Ambulatoire</a:t>
                      </a:r>
                    </a:p>
                    <a:p>
                      <a:r>
                        <a:rPr lang="en-CH" sz="1600" dirty="0"/>
                        <a:t>Urgence hypertensive différée 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H" sz="1600" dirty="0"/>
                        <a:t>pas de diff. de contrôle de HTA à 6 mois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1600" dirty="0"/>
                        <a:t>plus d’hosp. dans groupe urgences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1600" dirty="0"/>
                        <a:t>pas de diff. de ACS/AVC</a:t>
                      </a:r>
                    </a:p>
                  </a:txBody>
                  <a:tcPr marL="101833" marR="101833" marT="50916" marB="50916"/>
                </a:tc>
                <a:extLst>
                  <a:ext uri="{0D108BD9-81ED-4DB2-BD59-A6C34878D82A}">
                    <a16:rowId xmlns:a16="http://schemas.microsoft.com/office/drawing/2014/main" val="552676505"/>
                  </a:ext>
                </a:extLst>
              </a:tr>
              <a:tr h="407331">
                <a:tc>
                  <a:txBody>
                    <a:bodyPr/>
                    <a:lstStyle/>
                    <a:p>
                      <a:r>
                        <a:rPr lang="en-CH" sz="1600" dirty="0"/>
                        <a:t>Levy, Am Journ. Emerg. Med. 2015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CH" sz="1600" dirty="0"/>
                        <a:t>Retro cohort, 1019pts, </a:t>
                      </a:r>
                      <a:br>
                        <a:rPr lang="en-CH" sz="1600" dirty="0"/>
                      </a:br>
                      <a:r>
                        <a:rPr lang="en-CH" sz="1600" dirty="0"/>
                        <a:t>ttt vs. no ttt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CH" sz="1600" dirty="0"/>
                        <a:t>Ambulatoire</a:t>
                      </a:r>
                      <a:br>
                        <a:rPr lang="en-CH" sz="1600" dirty="0"/>
                      </a:br>
                      <a:r>
                        <a:rPr lang="en-CH" sz="1600" dirty="0"/>
                        <a:t>&gt; 180/100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H" sz="1600" dirty="0"/>
                        <a:t>pas de diff. de mortalité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1600" dirty="0"/>
                        <a:t>pas de diff. de revisite </a:t>
                      </a:r>
                    </a:p>
                  </a:txBody>
                  <a:tcPr marL="101833" marR="101833" marT="50916" marB="50916"/>
                </a:tc>
                <a:extLst>
                  <a:ext uri="{0D108BD9-81ED-4DB2-BD59-A6C34878D82A}">
                    <a16:rowId xmlns:a16="http://schemas.microsoft.com/office/drawing/2014/main" val="2602342223"/>
                  </a:ext>
                </a:extLst>
              </a:tr>
              <a:tr h="407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dirty="0"/>
                        <a:t>Cherney, </a:t>
                      </a:r>
                      <a:r>
                        <a:rPr lang="en-GB" sz="1600" dirty="0"/>
                        <a:t>Journal of General Internal Medicine, 2002</a:t>
                      </a:r>
                      <a:endParaRPr lang="en-CH" sz="1600" dirty="0"/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dirty="0"/>
                        <a:t>Syst. </a:t>
                      </a:r>
                      <a:r>
                        <a:rPr lang="en-GB" sz="1600" dirty="0"/>
                        <a:t>R</a:t>
                      </a:r>
                      <a:r>
                        <a:rPr lang="en-CH" sz="1600" dirty="0"/>
                        <a:t>eview (</a:t>
                      </a:r>
                      <a:r>
                        <a:rPr lang="en-GB" sz="1600" dirty="0"/>
                        <a:t>1966 to 2001)</a:t>
                      </a:r>
                      <a:endParaRPr lang="en-CH" sz="1600" dirty="0"/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r>
                        <a:rPr lang="en-CH" sz="1600" dirty="0"/>
                        <a:t>Urgences hypertensives + non-compliquées</a:t>
                      </a:r>
                    </a:p>
                  </a:txBody>
                  <a:tcPr marL="101833" marR="101833" marT="50916" marB="50916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H" sz="1600" dirty="0"/>
                        <a:t>4-5% d’hypotension secondaire au traitement </a:t>
                      </a:r>
                    </a:p>
                  </a:txBody>
                  <a:tcPr marL="101833" marR="101833" marT="50916" marB="50916"/>
                </a:tc>
                <a:extLst>
                  <a:ext uri="{0D108BD9-81ED-4DB2-BD59-A6C34878D82A}">
                    <a16:rowId xmlns:a16="http://schemas.microsoft.com/office/drawing/2014/main" val="159407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5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FD9B-6BED-FC4F-A2FE-2025310B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Urgence?</a:t>
            </a:r>
          </a:p>
        </p:txBody>
      </p:sp>
      <p:pic>
        <p:nvPicPr>
          <p:cNvPr id="2050" name="Picture 2" descr="Innovaphone IP65 DECT telephone handset Black | 50-00065-001 | Smartphones  &amp; GSM Phones">
            <a:extLst>
              <a:ext uri="{FF2B5EF4-FFF2-40B4-BE49-F238E27FC236}">
                <a16:creationId xmlns:a16="http://schemas.microsoft.com/office/drawing/2014/main" id="{EB0F46E9-F283-3C4C-8877-3737CF55A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927617" y="2436741"/>
            <a:ext cx="1984518" cy="198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716E6D3D-814E-2947-925E-D3AF67788C3D}"/>
              </a:ext>
            </a:extLst>
          </p:cNvPr>
          <p:cNvSpPr/>
          <p:nvPr/>
        </p:nvSpPr>
        <p:spPr>
          <a:xfrm rot="16721543">
            <a:off x="1774568" y="2387049"/>
            <a:ext cx="554182" cy="655782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0CB9FEC-C418-A64A-9632-1D3F17997FE9}"/>
              </a:ext>
            </a:extLst>
          </p:cNvPr>
          <p:cNvSpPr/>
          <p:nvPr/>
        </p:nvSpPr>
        <p:spPr>
          <a:xfrm rot="16721543">
            <a:off x="1419973" y="1823977"/>
            <a:ext cx="1514812" cy="1914605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21615-22C4-8B4B-A21E-3BEF1262E5A7}"/>
              </a:ext>
            </a:extLst>
          </p:cNvPr>
          <p:cNvSpPr txBox="1"/>
          <p:nvPr/>
        </p:nvSpPr>
        <p:spPr>
          <a:xfrm>
            <a:off x="4496499" y="2025733"/>
            <a:ext cx="54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03h00 😴</a:t>
            </a:r>
          </a:p>
          <a:p>
            <a:endParaRPr lang="en-CH" dirty="0"/>
          </a:p>
          <a:p>
            <a:r>
              <a:rPr lang="en-GB" dirty="0"/>
              <a:t>A</a:t>
            </a:r>
            <a:r>
              <a:rPr lang="en-CH" dirty="0"/>
              <a:t>ppel à la garde: Mr. P, chambre 210</a:t>
            </a:r>
          </a:p>
          <a:p>
            <a:pPr marL="285750" indent="-285750">
              <a:buFontTx/>
              <a:buChar char="-"/>
            </a:pPr>
            <a:r>
              <a:rPr lang="en-CH" dirty="0"/>
              <a:t>HTA à 190/110, légère céphalée </a:t>
            </a:r>
          </a:p>
          <a:p>
            <a:pPr marL="285750" indent="-285750">
              <a:buFontTx/>
              <a:buChar char="-"/>
            </a:pPr>
            <a:r>
              <a:rPr lang="en-CH" dirty="0"/>
              <a:t>Tu peux préscrire une réserve?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58144-63DA-474A-BE8C-1DEEFC02886A}"/>
              </a:ext>
            </a:extLst>
          </p:cNvPr>
          <p:cNvSpPr txBox="1"/>
          <p:nvPr/>
        </p:nvSpPr>
        <p:spPr>
          <a:xfrm rot="2700000">
            <a:off x="1938100" y="29346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🤯</a:t>
            </a:r>
          </a:p>
        </p:txBody>
      </p:sp>
    </p:spTree>
    <p:extLst>
      <p:ext uri="{BB962C8B-B14F-4D97-AF65-F5344CB8AC3E}">
        <p14:creationId xmlns:p14="http://schemas.microsoft.com/office/powerpoint/2010/main" val="3198290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3853-9D13-8E47-802E-3DE0438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Références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ADD2-2BC2-1641-8F2A-9CE64CD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effectLst/>
              </a:rPr>
              <a:t>Classique:</a:t>
            </a:r>
          </a:p>
          <a:p>
            <a:pPr>
              <a:spcBef>
                <a:spcPts val="0"/>
              </a:spcBef>
            </a:pPr>
            <a:r>
              <a:rPr lang="en-GB" sz="1200" dirty="0" err="1">
                <a:effectLst/>
              </a:rPr>
              <a:t>Whelton</a:t>
            </a:r>
            <a:r>
              <a:rPr lang="en-GB" sz="1200" dirty="0">
                <a:effectLst/>
              </a:rPr>
              <a:t> Paul K., Carey Robert M., </a:t>
            </a:r>
            <a:r>
              <a:rPr lang="en-GB" sz="1200" dirty="0" err="1">
                <a:effectLst/>
              </a:rPr>
              <a:t>Aronow</a:t>
            </a:r>
            <a:r>
              <a:rPr lang="en-GB" sz="1200" dirty="0">
                <a:effectLst/>
              </a:rPr>
              <a:t> Wilbert S., Casey Donald E., Collins Karen J., Dennison Himmelfarb Cheryl, et al. 2017 ACC/AHA/AAPA/ABC/ACPM/AGS/</a:t>
            </a:r>
            <a:r>
              <a:rPr lang="en-GB" sz="1200" dirty="0" err="1">
                <a:effectLst/>
              </a:rPr>
              <a:t>APhA</a:t>
            </a:r>
            <a:r>
              <a:rPr lang="en-GB" sz="1200" dirty="0">
                <a:effectLst/>
              </a:rPr>
              <a:t>/ASH/ASPC/NMA/PCNA Guideline for the Prevention, Detection, Evaluation, and Management of High Blood Pressure in Adults: Executive Summary: A Report of the American College of Cardiology/American Heart Association Task Force on Clinical Practice Guidelines. Hypertension. 2018 Jun 1;71(6):1269–324.</a:t>
            </a:r>
          </a:p>
          <a:p>
            <a:pPr>
              <a:spcBef>
                <a:spcPts val="0"/>
              </a:spcBef>
            </a:pPr>
            <a:r>
              <a:rPr lang="en-GB" sz="1200" dirty="0" err="1">
                <a:effectLst/>
              </a:rPr>
              <a:t>Breu</a:t>
            </a:r>
            <a:r>
              <a:rPr lang="en-GB" sz="1200" dirty="0">
                <a:effectLst/>
              </a:rPr>
              <a:t> AC, </a:t>
            </a:r>
            <a:r>
              <a:rPr lang="en-GB" sz="1200" dirty="0" err="1">
                <a:effectLst/>
              </a:rPr>
              <a:t>Breu</a:t>
            </a:r>
            <a:r>
              <a:rPr lang="en-GB" sz="1200" dirty="0">
                <a:effectLst/>
              </a:rPr>
              <a:t> AC, Axon RN. Acute Treatment of Hypertensive Urgency. Journal of Hospital Medicine [Internet]. 2018 Dec 1 [cited 2020 Dec 15];13(12). Available from: </a:t>
            </a:r>
            <a:r>
              <a:rPr lang="en-GB" sz="1200" dirty="0">
                <a:effectLst/>
                <a:hlinkClick r:id="rId2"/>
              </a:rPr>
              <a:t>https://www.journalofhospitalmedicine.com/jhospmed/article/176615/hospital-medicine/acute-treatment-hypertensive-urgency</a:t>
            </a:r>
            <a:endParaRPr lang="en-GB" sz="120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GB" sz="1200" dirty="0">
                <a:effectLst/>
              </a:rPr>
              <a:t>Stanistreet B, Nicholas JA, </a:t>
            </a:r>
            <a:r>
              <a:rPr lang="en-GB" sz="1200" dirty="0" err="1">
                <a:effectLst/>
              </a:rPr>
              <a:t>Bisognano</a:t>
            </a:r>
            <a:r>
              <a:rPr lang="en-GB" sz="1200" dirty="0">
                <a:effectLst/>
              </a:rPr>
              <a:t> JD. An Evidence-Based Review of Elevated Blood Pressure for the Inpatient. The American Journal of Medicine. 2020 Feb 1;133(2):165–9.</a:t>
            </a:r>
          </a:p>
          <a:p>
            <a:pPr>
              <a:spcBef>
                <a:spcPts val="0"/>
              </a:spcBef>
            </a:pPr>
            <a:r>
              <a:rPr lang="en-GB" sz="1200" dirty="0">
                <a:effectLst/>
              </a:rPr>
              <a:t>Patel KK, Young L, Howell EH, Hu B, </a:t>
            </a:r>
            <a:r>
              <a:rPr lang="en-GB" sz="1200" dirty="0" err="1">
                <a:effectLst/>
              </a:rPr>
              <a:t>Rutecki</a:t>
            </a:r>
            <a:r>
              <a:rPr lang="en-GB" sz="1200" dirty="0">
                <a:effectLst/>
              </a:rPr>
              <a:t> G, Thomas G, et al. Characteristics and Outcomes of Patients Presenting With Hypertensive Urgency in the Office Setting. JAMA Intern Med. 2016 Jul 1;176(7):981.</a:t>
            </a:r>
          </a:p>
          <a:p>
            <a:pPr>
              <a:spcBef>
                <a:spcPts val="0"/>
              </a:spcBef>
            </a:pPr>
            <a:r>
              <a:rPr lang="en-GB" sz="1200" dirty="0">
                <a:effectLst/>
              </a:rPr>
              <a:t>Decker WW, Godwin SA, Hess EP, </a:t>
            </a:r>
            <a:r>
              <a:rPr lang="en-GB" sz="1200" dirty="0" err="1">
                <a:effectLst/>
              </a:rPr>
              <a:t>Lenamond</a:t>
            </a:r>
            <a:r>
              <a:rPr lang="en-GB" sz="1200" dirty="0">
                <a:effectLst/>
              </a:rPr>
              <a:t> CC, </a:t>
            </a:r>
            <a:r>
              <a:rPr lang="en-GB" sz="1200" dirty="0" err="1">
                <a:effectLst/>
              </a:rPr>
              <a:t>Jagoda</a:t>
            </a:r>
            <a:r>
              <a:rPr lang="en-GB" sz="1200" dirty="0">
                <a:effectLst/>
              </a:rPr>
              <a:t> AS. Clinical Policy: Critical Issues in the Evaluation and Management of Adult Patients With Asymptomatic Hypertension in the Emergency Department. Annals of Emergency Medicine. 2006 Mar 1;47(3):237–49.</a:t>
            </a:r>
          </a:p>
          <a:p>
            <a:pPr>
              <a:spcBef>
                <a:spcPts val="0"/>
              </a:spcBef>
            </a:pPr>
            <a:r>
              <a:rPr lang="en-GB" sz="1200" dirty="0">
                <a:effectLst/>
              </a:rPr>
              <a:t>Kessler CS, </a:t>
            </a:r>
            <a:r>
              <a:rPr lang="en-GB" sz="1200" dirty="0" err="1">
                <a:effectLst/>
              </a:rPr>
              <a:t>Joudeh</a:t>
            </a:r>
            <a:r>
              <a:rPr lang="en-GB" sz="1200" dirty="0">
                <a:effectLst/>
              </a:rPr>
              <a:t> Y. Evaluation and Treatment of Severe Asymptomatic Hypertension. AFP. 2010 Feb 15;81(4):470–6.</a:t>
            </a:r>
          </a:p>
          <a:p>
            <a:pPr>
              <a:spcBef>
                <a:spcPts val="0"/>
              </a:spcBef>
            </a:pPr>
            <a:r>
              <a:rPr lang="en-GB" sz="1200" dirty="0">
                <a:effectLst/>
              </a:rPr>
              <a:t>Cherney D, Straus S. Management of patients with hypertensive urgencies and emergencies. J GEN INTERN MED. 2002 Dec 1;17(12):937–45.</a:t>
            </a:r>
          </a:p>
          <a:p>
            <a:pPr>
              <a:spcBef>
                <a:spcPts val="0"/>
              </a:spcBef>
            </a:pPr>
            <a:r>
              <a:rPr lang="en-GB" sz="1200" dirty="0" err="1">
                <a:effectLst/>
              </a:rPr>
              <a:t>Netgen</a:t>
            </a:r>
            <a:r>
              <a:rPr lang="en-GB" sz="1200" dirty="0">
                <a:effectLst/>
              </a:rPr>
              <a:t>. </a:t>
            </a:r>
            <a:r>
              <a:rPr lang="en-GB" sz="1200" dirty="0" err="1">
                <a:effectLst/>
              </a:rPr>
              <a:t>Quand</a:t>
            </a:r>
            <a:r>
              <a:rPr lang="en-GB" sz="1200" dirty="0">
                <a:effectLst/>
              </a:rPr>
              <a:t> </a:t>
            </a:r>
            <a:r>
              <a:rPr lang="en-GB" sz="1200" dirty="0" err="1">
                <a:effectLst/>
              </a:rPr>
              <a:t>référer</a:t>
            </a:r>
            <a:r>
              <a:rPr lang="en-GB" sz="1200" dirty="0">
                <a:effectLst/>
              </a:rPr>
              <a:t> aux urgences un patient </a:t>
            </a:r>
            <a:r>
              <a:rPr lang="en-GB" sz="1200" dirty="0" err="1">
                <a:effectLst/>
              </a:rPr>
              <a:t>présentant</a:t>
            </a:r>
            <a:r>
              <a:rPr lang="en-GB" sz="1200" dirty="0">
                <a:effectLst/>
              </a:rPr>
              <a:t> </a:t>
            </a:r>
            <a:r>
              <a:rPr lang="en-GB" sz="1200" dirty="0" err="1">
                <a:effectLst/>
              </a:rPr>
              <a:t>une</a:t>
            </a:r>
            <a:r>
              <a:rPr lang="en-GB" sz="1200" dirty="0">
                <a:effectLst/>
              </a:rPr>
              <a:t> </a:t>
            </a:r>
            <a:r>
              <a:rPr lang="en-GB" sz="1200" dirty="0" err="1">
                <a:effectLst/>
              </a:rPr>
              <a:t>élévation</a:t>
            </a:r>
            <a:r>
              <a:rPr lang="en-GB" sz="1200" dirty="0">
                <a:effectLst/>
              </a:rPr>
              <a:t> </a:t>
            </a:r>
            <a:r>
              <a:rPr lang="en-GB" sz="1200" dirty="0" err="1">
                <a:effectLst/>
              </a:rPr>
              <a:t>sévère</a:t>
            </a:r>
            <a:r>
              <a:rPr lang="en-GB" sz="1200" dirty="0">
                <a:effectLst/>
              </a:rPr>
              <a:t> de la pression </a:t>
            </a:r>
            <a:r>
              <a:rPr lang="en-GB" sz="1200" dirty="0" err="1">
                <a:effectLst/>
              </a:rPr>
              <a:t>artérielle</a:t>
            </a:r>
            <a:r>
              <a:rPr lang="en-GB" sz="1200" dirty="0">
                <a:effectLst/>
              </a:rPr>
              <a:t> ? [Internet]. Revue </a:t>
            </a:r>
            <a:r>
              <a:rPr lang="en-GB" sz="1200" dirty="0" err="1">
                <a:effectLst/>
              </a:rPr>
              <a:t>Médicale</a:t>
            </a:r>
            <a:r>
              <a:rPr lang="en-GB" sz="1200" dirty="0">
                <a:effectLst/>
              </a:rPr>
              <a:t> Suisse. [cited 2020 Dec 15]. Available from: </a:t>
            </a:r>
            <a:r>
              <a:rPr lang="en-GB" sz="1200" dirty="0">
                <a:effectLst/>
                <a:hlinkClick r:id="rId3"/>
              </a:rPr>
              <a:t>https://www.revmed.ch/RMS/2010/RMS-259/Quand-referer-aux-urgences-un-patient-presentant-une-elevation-severe-de-la-pression-arterielle#rb15</a:t>
            </a:r>
            <a:endParaRPr lang="en-GB" sz="120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CH" sz="1200" dirty="0"/>
            </a:br>
            <a:r>
              <a:rPr lang="en-CH" sz="1200" b="1" dirty="0"/>
              <a:t>FOAM:</a:t>
            </a:r>
          </a:p>
          <a:p>
            <a:pPr>
              <a:spcBef>
                <a:spcPts val="0"/>
              </a:spcBef>
            </a:pPr>
            <a:r>
              <a:rPr lang="en-GB" sz="1200" dirty="0">
                <a:effectLst/>
              </a:rPr>
              <a:t>Hypertensive emergency [IBCC]. </a:t>
            </a:r>
            <a:r>
              <a:rPr lang="en-GB" sz="1200" dirty="0" err="1">
                <a:effectLst/>
              </a:rPr>
              <a:t>EMCrit</a:t>
            </a:r>
            <a:r>
              <a:rPr lang="en-GB" sz="1200" dirty="0">
                <a:effectLst/>
              </a:rPr>
              <a:t> Project. [cited 2020 Dec 15]. Available from: </a:t>
            </a:r>
            <a:r>
              <a:rPr lang="en-GB" sz="1200" dirty="0">
                <a:effectLst/>
                <a:hlinkClick r:id="rId4"/>
              </a:rPr>
              <a:t>https://emcrit.org/ibcc/hypertensive-emergency/</a:t>
            </a:r>
            <a:endParaRPr lang="en-GB" sz="120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GB" sz="1200" dirty="0">
                <a:effectLst/>
              </a:rPr>
              <a:t>MBBS VPASS. Hypertensive Emergency (Common Cross-Cover Calls) [Internet]. 2013 [cited 2020 Dec 15]. Available from: </a:t>
            </a:r>
            <a:r>
              <a:rPr lang="en-GB" sz="1200" dirty="0">
                <a:effectLst/>
                <a:hlinkClick r:id="rId5"/>
              </a:rPr>
              <a:t>https://www.youtube.com/watch?v=aiaXouB4QrU</a:t>
            </a:r>
            <a:endParaRPr lang="en-GB" sz="1200" dirty="0">
              <a:effectLst/>
            </a:endParaRPr>
          </a:p>
          <a:p>
            <a:r>
              <a:rPr lang="en-GB" sz="1200" dirty="0"/>
              <a:t>UofL Internal Medicine Lecture Series. Hypertensive Crisis with </a:t>
            </a:r>
            <a:r>
              <a:rPr lang="en-GB" sz="1200" dirty="0" err="1"/>
              <a:t>Dr.</a:t>
            </a:r>
            <a:r>
              <a:rPr lang="en-GB" sz="1200" dirty="0"/>
              <a:t> </a:t>
            </a:r>
            <a:r>
              <a:rPr lang="en-GB" sz="1200" dirty="0" err="1"/>
              <a:t>Lorrel</a:t>
            </a:r>
            <a:r>
              <a:rPr lang="en-GB" sz="1200" dirty="0"/>
              <a:t> Brown [Internet]. 2017 [cited 2020 Dec 18]. Available from: </a:t>
            </a:r>
            <a:r>
              <a:rPr lang="en-GB" sz="1200" dirty="0">
                <a:hlinkClick r:id="rId6"/>
              </a:rPr>
              <a:t>https://www.youtube.com/watch?v=VZRfRx9E58c&amp;t=1242s</a:t>
            </a:r>
            <a:endParaRPr lang="en-GB" sz="1200" dirty="0"/>
          </a:p>
          <a:p>
            <a:pPr>
              <a:spcBef>
                <a:spcPts val="0"/>
              </a:spcBef>
            </a:pP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61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0536518-E240-C54E-A783-80A7132663F2}"/>
              </a:ext>
            </a:extLst>
          </p:cNvPr>
          <p:cNvSpPr txBox="1">
            <a:spLocks/>
          </p:cNvSpPr>
          <p:nvPr/>
        </p:nvSpPr>
        <p:spPr>
          <a:xfrm flipV="1">
            <a:off x="7308560" y="2049256"/>
            <a:ext cx="3598875" cy="681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88A49-D076-C04C-956F-100F16FC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44C5-B8BD-CB48-BE44-0BFD52741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915" y="2141537"/>
            <a:ext cx="497816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u="sng" dirty="0"/>
              <a:t>HTA non-compliquée </a:t>
            </a:r>
          </a:p>
          <a:p>
            <a:pPr marL="0" indent="0" algn="ctr">
              <a:buNone/>
            </a:pPr>
            <a:r>
              <a:rPr lang="fr-FR" dirty="0"/>
              <a:t>(Urgence hypertensive différée)</a:t>
            </a:r>
          </a:p>
          <a:p>
            <a:pPr marL="0" indent="0" algn="ctr">
              <a:buNone/>
            </a:pPr>
            <a:r>
              <a:rPr lang="fr-FR" dirty="0"/>
              <a:t>=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HTA sévère</a:t>
            </a:r>
          </a:p>
          <a:p>
            <a:pPr marL="0" indent="0" algn="ctr">
              <a:buNone/>
            </a:pPr>
            <a:r>
              <a:rPr lang="fr-FR" dirty="0"/>
              <a:t>(&gt; 180/110 </a:t>
            </a:r>
            <a:r>
              <a:rPr lang="fr-FR" dirty="0" err="1"/>
              <a:t>mmHg</a:t>
            </a:r>
            <a:r>
              <a:rPr lang="fr-FR" dirty="0"/>
              <a:t>)</a:t>
            </a:r>
          </a:p>
          <a:p>
            <a:pPr marL="0" indent="0" algn="ctr">
              <a:buNone/>
            </a:pPr>
            <a:r>
              <a:rPr lang="fr-FR" b="1" dirty="0"/>
              <a:t>Sans</a:t>
            </a:r>
            <a:r>
              <a:rPr lang="fr-FR" dirty="0"/>
              <a:t> atteinte d’organe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7318A2-AF3D-FD4F-8281-B28DEBA68440}"/>
              </a:ext>
            </a:extLst>
          </p:cNvPr>
          <p:cNvSpPr txBox="1">
            <a:spLocks/>
          </p:cNvSpPr>
          <p:nvPr/>
        </p:nvSpPr>
        <p:spPr>
          <a:xfrm>
            <a:off x="594920" y="2141537"/>
            <a:ext cx="49781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u="sng" dirty="0"/>
              <a:t>Urgence hypertensive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=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HTA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+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Atteinte d’organe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0D6069-028F-3345-A7B3-5466C8E20C06}"/>
              </a:ext>
            </a:extLst>
          </p:cNvPr>
          <p:cNvSpPr txBox="1">
            <a:spLocks/>
          </p:cNvSpPr>
          <p:nvPr/>
        </p:nvSpPr>
        <p:spPr>
          <a:xfrm>
            <a:off x="3606916" y="2141537"/>
            <a:ext cx="49781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vs.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D4063-3726-8744-8A2B-2E77870AE9A6}"/>
              </a:ext>
            </a:extLst>
          </p:cNvPr>
          <p:cNvCxnSpPr/>
          <p:nvPr/>
        </p:nvCxnSpPr>
        <p:spPr>
          <a:xfrm>
            <a:off x="6095999" y="2835479"/>
            <a:ext cx="0" cy="277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46B066-CBD1-7148-9383-A26C5B8A057B}"/>
              </a:ext>
            </a:extLst>
          </p:cNvPr>
          <p:cNvSpPr/>
          <p:nvPr/>
        </p:nvSpPr>
        <p:spPr>
          <a:xfrm>
            <a:off x="1490091" y="5176007"/>
            <a:ext cx="3187817" cy="5956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046AEA-4EC1-B34C-9F93-079FB8EF558E}"/>
              </a:ext>
            </a:extLst>
          </p:cNvPr>
          <p:cNvSpPr txBox="1">
            <a:spLocks/>
          </p:cNvSpPr>
          <p:nvPr/>
        </p:nvSpPr>
        <p:spPr>
          <a:xfrm>
            <a:off x="1325461" y="2055303"/>
            <a:ext cx="3598877" cy="681852"/>
          </a:xfrm>
          <a:prstGeom prst="rect">
            <a:avLst/>
          </a:prstGeom>
          <a:solidFill>
            <a:srgbClr val="C00000">
              <a:alpha val="12157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7272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AF00-DC7B-384E-A8A5-31FE6A46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Urgence = Atteinte d’organe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71A6-9124-ED48-8CE6-E56A65BF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sz="2400" dirty="0"/>
              <a:t>Cardiaque: infarctus type 2 </a:t>
            </a:r>
            <a:r>
              <a:rPr lang="en-CH" sz="2400" dirty="0">
                <a:sym typeface="Wingdings" pitchFamily="2" charset="2"/>
              </a:rPr>
              <a:t> </a:t>
            </a:r>
            <a:r>
              <a:rPr lang="en-CH" sz="2400" b="1" dirty="0"/>
              <a:t>DRS</a:t>
            </a:r>
            <a:r>
              <a:rPr lang="en-CH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CH" sz="2400" dirty="0"/>
              <a:t>Pulmonaire: OAP </a:t>
            </a:r>
            <a:r>
              <a:rPr lang="en-CH" sz="2400" dirty="0">
                <a:sym typeface="Wingdings" pitchFamily="2" charset="2"/>
              </a:rPr>
              <a:t> </a:t>
            </a:r>
            <a:r>
              <a:rPr lang="en-CH" sz="2400" b="1" dirty="0"/>
              <a:t>Dyspnée</a:t>
            </a:r>
            <a:endParaRPr lang="en-CH" sz="2400" dirty="0"/>
          </a:p>
          <a:p>
            <a:pPr>
              <a:lnSpc>
                <a:spcPct val="150000"/>
              </a:lnSpc>
            </a:pPr>
            <a:r>
              <a:rPr lang="en-CH" sz="2400" dirty="0"/>
              <a:t>Neurologique: AVC/Hémorragie/PRES </a:t>
            </a:r>
            <a:r>
              <a:rPr lang="en-CH" sz="2400" dirty="0">
                <a:sym typeface="Wingdings" pitchFamily="2" charset="2"/>
              </a:rPr>
              <a:t> </a:t>
            </a:r>
            <a:r>
              <a:rPr lang="en-CH" sz="2400" b="1" dirty="0">
                <a:sym typeface="Wingdings" pitchFamily="2" charset="2"/>
              </a:rPr>
              <a:t>Confusion + déficit focal</a:t>
            </a:r>
          </a:p>
          <a:p>
            <a:pPr>
              <a:lnSpc>
                <a:spcPct val="150000"/>
              </a:lnSpc>
            </a:pPr>
            <a:r>
              <a:rPr lang="en-CH" sz="2400" dirty="0">
                <a:sym typeface="Wingdings" pitchFamily="2" charset="2"/>
              </a:rPr>
              <a:t>Rénal: IRA/hémolyse  </a:t>
            </a:r>
            <a:r>
              <a:rPr lang="en-CH" sz="2400" b="1" dirty="0">
                <a:sym typeface="Wingdings" pitchFamily="2" charset="2"/>
              </a:rPr>
              <a:t>hématurie</a:t>
            </a:r>
            <a:r>
              <a:rPr lang="en-CH" sz="2400" dirty="0"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H" sz="2400" dirty="0">
                <a:sym typeface="Wingdings" pitchFamily="2" charset="2"/>
              </a:rPr>
              <a:t>Ophtalmogique: hémorragie/HTIC  </a:t>
            </a:r>
            <a:r>
              <a:rPr lang="en-CH" sz="2400" b="1" dirty="0">
                <a:sym typeface="Wingdings" pitchFamily="2" charset="2"/>
              </a:rPr>
              <a:t>changements visuels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itchFamily="2" charset="2"/>
              </a:rPr>
              <a:t>V</a:t>
            </a:r>
            <a:r>
              <a:rPr lang="en-CH" sz="2400" dirty="0">
                <a:sym typeface="Wingdings" pitchFamily="2" charset="2"/>
              </a:rPr>
              <a:t>asculaire: dissection aortique  </a:t>
            </a:r>
            <a:r>
              <a:rPr lang="en-CH" sz="2400" b="1" dirty="0">
                <a:sym typeface="Wingdings" pitchFamily="2" charset="2"/>
              </a:rPr>
              <a:t>douleur thoracique </a:t>
            </a:r>
            <a:r>
              <a:rPr lang="en-CH" sz="2400" dirty="0">
                <a:sym typeface="Wingdings" pitchFamily="2" charset="2"/>
              </a:rPr>
              <a:t>/ delta TA  </a:t>
            </a:r>
            <a:endParaRPr lang="en-CH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0973D1-4030-DF4F-A267-CFD2B5D87CFD}"/>
              </a:ext>
            </a:extLst>
          </p:cNvPr>
          <p:cNvGrpSpPr/>
          <p:nvPr/>
        </p:nvGrpSpPr>
        <p:grpSpPr>
          <a:xfrm>
            <a:off x="3952613" y="6014090"/>
            <a:ext cx="4286774" cy="595619"/>
            <a:chOff x="4563611" y="6115574"/>
            <a:chExt cx="4286774" cy="5956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3F0DF6-45E5-9D47-ACA7-BE0636307294}"/>
                </a:ext>
              </a:extLst>
            </p:cNvPr>
            <p:cNvSpPr/>
            <p:nvPr/>
          </p:nvSpPr>
          <p:spPr>
            <a:xfrm>
              <a:off x="4563611" y="6115574"/>
              <a:ext cx="4286774" cy="5956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0EABCC-4416-2A4F-87E1-9B65CCF6A17C}"/>
                </a:ext>
              </a:extLst>
            </p:cNvPr>
            <p:cNvSpPr txBox="1"/>
            <p:nvPr/>
          </p:nvSpPr>
          <p:spPr>
            <a:xfrm>
              <a:off x="4776020" y="6228717"/>
              <a:ext cx="3861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⚠️ Femme enceinte = Pré-éclampsie ⚠️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54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AF00-DC7B-384E-A8A5-31FE6A46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Urgence = Atteinte d’organe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71A6-9124-ED48-8CE6-E56A65BF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sz="2400" dirty="0"/>
              <a:t>Cardiaque: infarctus type 2 </a:t>
            </a:r>
            <a:r>
              <a:rPr lang="en-CH" sz="2400" dirty="0">
                <a:sym typeface="Wingdings" pitchFamily="2" charset="2"/>
              </a:rPr>
              <a:t> </a:t>
            </a:r>
            <a:r>
              <a:rPr lang="en-CH" sz="2400" b="1" dirty="0"/>
              <a:t>DRS</a:t>
            </a:r>
            <a:r>
              <a:rPr lang="en-CH" sz="2400" dirty="0"/>
              <a:t> </a:t>
            </a:r>
            <a:r>
              <a:rPr lang="en-CH" sz="2400" i="1" dirty="0">
                <a:sym typeface="Wingdings" pitchFamily="2" charset="2"/>
              </a:rPr>
              <a:t></a:t>
            </a:r>
            <a:r>
              <a:rPr lang="en-CH" sz="2400" i="1" dirty="0"/>
              <a:t> troponine</a:t>
            </a:r>
            <a:r>
              <a:rPr lang="en-CH" sz="2400" i="1" dirty="0">
                <a:sym typeface="Wingdings" pitchFamily="2" charset="2"/>
              </a:rPr>
              <a:t>↑</a:t>
            </a:r>
            <a:r>
              <a:rPr lang="en-CH" sz="2400" i="1" dirty="0"/>
              <a:t> + modification ECG</a:t>
            </a:r>
          </a:p>
          <a:p>
            <a:pPr>
              <a:lnSpc>
                <a:spcPct val="150000"/>
              </a:lnSpc>
            </a:pPr>
            <a:r>
              <a:rPr lang="en-CH" sz="2400" dirty="0"/>
              <a:t>Pulmonaire: OAP </a:t>
            </a:r>
            <a:r>
              <a:rPr lang="en-CH" sz="2400" dirty="0">
                <a:sym typeface="Wingdings" pitchFamily="2" charset="2"/>
              </a:rPr>
              <a:t> </a:t>
            </a:r>
            <a:r>
              <a:rPr lang="en-CH" sz="2400" b="1" dirty="0"/>
              <a:t>Dyspnée</a:t>
            </a:r>
            <a:r>
              <a:rPr lang="en-CH" sz="2400" dirty="0"/>
              <a:t> </a:t>
            </a:r>
            <a:r>
              <a:rPr lang="en-CH" sz="2400" i="1" dirty="0">
                <a:sym typeface="Wingdings" pitchFamily="2" charset="2"/>
              </a:rPr>
              <a:t></a:t>
            </a:r>
            <a:r>
              <a:rPr lang="en-CH" sz="2400" i="1" dirty="0"/>
              <a:t> râles + modification Rx/US </a:t>
            </a:r>
          </a:p>
          <a:p>
            <a:pPr>
              <a:lnSpc>
                <a:spcPct val="150000"/>
              </a:lnSpc>
            </a:pPr>
            <a:r>
              <a:rPr lang="en-CH" sz="2400" dirty="0"/>
              <a:t>Neurologique: AVC/Hémorragie/PRES </a:t>
            </a:r>
            <a:r>
              <a:rPr lang="en-CH" sz="2400" dirty="0">
                <a:sym typeface="Wingdings" pitchFamily="2" charset="2"/>
              </a:rPr>
              <a:t> </a:t>
            </a:r>
            <a:r>
              <a:rPr lang="en-CH" sz="2400" b="1" dirty="0">
                <a:sym typeface="Wingdings" pitchFamily="2" charset="2"/>
              </a:rPr>
              <a:t>Confusion + déficit focal </a:t>
            </a:r>
            <a:r>
              <a:rPr lang="en-CH" sz="2400" i="1" dirty="0">
                <a:sym typeface="Wingdings" pitchFamily="2" charset="2"/>
              </a:rPr>
              <a:t> CT crânien</a:t>
            </a:r>
            <a:endParaRPr lang="en-CH" sz="2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CH" sz="2400" dirty="0">
                <a:sym typeface="Wingdings" pitchFamily="2" charset="2"/>
              </a:rPr>
              <a:t>Rénal: IRA/hémolyse  </a:t>
            </a:r>
            <a:r>
              <a:rPr lang="en-CH" sz="2400" b="1" dirty="0">
                <a:sym typeface="Wingdings" pitchFamily="2" charset="2"/>
              </a:rPr>
              <a:t>hématurie</a:t>
            </a:r>
            <a:r>
              <a:rPr lang="en-CH" sz="2400" dirty="0">
                <a:sym typeface="Wingdings" pitchFamily="2" charset="2"/>
              </a:rPr>
              <a:t> </a:t>
            </a:r>
            <a:r>
              <a:rPr lang="en-CH" sz="2400" i="1" dirty="0">
                <a:sym typeface="Wingdings" pitchFamily="2" charset="2"/>
              </a:rPr>
              <a:t> sédiment / créatinine↑</a:t>
            </a:r>
          </a:p>
          <a:p>
            <a:pPr>
              <a:lnSpc>
                <a:spcPct val="150000"/>
              </a:lnSpc>
            </a:pPr>
            <a:r>
              <a:rPr lang="en-CH" sz="2400" dirty="0">
                <a:sym typeface="Wingdings" pitchFamily="2" charset="2"/>
              </a:rPr>
              <a:t>Ophtalmogique: hémorragie/HTIC  </a:t>
            </a:r>
            <a:r>
              <a:rPr lang="en-CH" sz="2400" b="1" dirty="0">
                <a:sym typeface="Wingdings" pitchFamily="2" charset="2"/>
              </a:rPr>
              <a:t>changements visuels </a:t>
            </a:r>
            <a:r>
              <a:rPr lang="en-CH" sz="2400" i="1" dirty="0">
                <a:sym typeface="Wingdings" pitchFamily="2" charset="2"/>
              </a:rPr>
              <a:t> opthalmoscope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itchFamily="2" charset="2"/>
              </a:rPr>
              <a:t>V</a:t>
            </a:r>
            <a:r>
              <a:rPr lang="en-CH" sz="2400" dirty="0">
                <a:sym typeface="Wingdings" pitchFamily="2" charset="2"/>
              </a:rPr>
              <a:t>asculaire: dissection aortique  </a:t>
            </a:r>
            <a:r>
              <a:rPr lang="en-CH" sz="2400" b="1" dirty="0">
                <a:sym typeface="Wingdings" pitchFamily="2" charset="2"/>
              </a:rPr>
              <a:t>douleur thoracique </a:t>
            </a:r>
            <a:r>
              <a:rPr lang="en-CH" sz="2400" dirty="0">
                <a:sym typeface="Wingdings" pitchFamily="2" charset="2"/>
              </a:rPr>
              <a:t>/ delta TA  </a:t>
            </a:r>
            <a:r>
              <a:rPr lang="en-CH" sz="2400" i="1" dirty="0">
                <a:sym typeface="Wingdings" pitchFamily="2" charset="2"/>
              </a:rPr>
              <a:t> CT </a:t>
            </a:r>
            <a:endParaRPr lang="en-CH" sz="2400" i="1" dirty="0"/>
          </a:p>
        </p:txBody>
      </p:sp>
    </p:spTree>
    <p:extLst>
      <p:ext uri="{BB962C8B-B14F-4D97-AF65-F5344CB8AC3E}">
        <p14:creationId xmlns:p14="http://schemas.microsoft.com/office/powerpoint/2010/main" val="217871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317A-7EA0-054D-89D3-D650D87E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Atteinte d’organe?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69FB-C7F0-8741-BBF8-2E97815E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DRS?</a:t>
            </a:r>
          </a:p>
          <a:p>
            <a:r>
              <a:rPr lang="en-CH" dirty="0"/>
              <a:t>Dyspnée?</a:t>
            </a:r>
          </a:p>
          <a:p>
            <a:r>
              <a:rPr lang="en-CH" dirty="0"/>
              <a:t>Confusion? Déficit focal?</a:t>
            </a:r>
          </a:p>
          <a:p>
            <a:r>
              <a:rPr lang="en-CH" dirty="0"/>
              <a:t>Changements visuels?</a:t>
            </a:r>
          </a:p>
          <a:p>
            <a:r>
              <a:rPr lang="en-CH" dirty="0"/>
              <a:t>Hématurie?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853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317A-7EA0-054D-89D3-D650D87E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Atteinte d’organe?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69FB-C7F0-8741-BBF8-2E97815E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DRS?</a:t>
            </a:r>
          </a:p>
          <a:p>
            <a:r>
              <a:rPr lang="en-CH" dirty="0"/>
              <a:t>Dyspnée?</a:t>
            </a:r>
          </a:p>
          <a:p>
            <a:r>
              <a:rPr lang="en-CH" dirty="0"/>
              <a:t>Confusion? Déficit focal?</a:t>
            </a:r>
          </a:p>
          <a:p>
            <a:r>
              <a:rPr lang="en-CH" dirty="0"/>
              <a:t>Changements visuels?</a:t>
            </a:r>
          </a:p>
          <a:p>
            <a:r>
              <a:rPr lang="en-CH" dirty="0"/>
              <a:t>Hématurie?</a:t>
            </a:r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D8F74-45E6-744A-8BE9-578914986EEB}"/>
              </a:ext>
            </a:extLst>
          </p:cNvPr>
          <p:cNvSpPr txBox="1"/>
          <p:nvPr/>
        </p:nvSpPr>
        <p:spPr>
          <a:xfrm>
            <a:off x="6988029" y="1969969"/>
            <a:ext cx="543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03h00 😴</a:t>
            </a:r>
          </a:p>
          <a:p>
            <a:endParaRPr lang="en-CH" dirty="0"/>
          </a:p>
          <a:p>
            <a:r>
              <a:rPr lang="en-GB" dirty="0"/>
              <a:t>A</a:t>
            </a:r>
            <a:r>
              <a:rPr lang="en-CH" dirty="0"/>
              <a:t>ppel à la garde: Mr. P, chambre 210</a:t>
            </a:r>
          </a:p>
          <a:p>
            <a:pPr marL="285750" indent="-285750">
              <a:buFontTx/>
              <a:buChar char="-"/>
            </a:pPr>
            <a:r>
              <a:rPr lang="en-CH" dirty="0"/>
              <a:t>HTA à 190/110, légère céphalée </a:t>
            </a:r>
          </a:p>
          <a:p>
            <a:pPr marL="285750" indent="-285750">
              <a:buFontTx/>
              <a:buChar char="-"/>
            </a:pPr>
            <a:r>
              <a:rPr lang="en-CH" dirty="0"/>
              <a:t>Tu peux préscrire une réserve?</a:t>
            </a:r>
          </a:p>
          <a:p>
            <a:pPr marL="285750" indent="-285750">
              <a:buFontTx/>
              <a:buChar char="-"/>
            </a:pPr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5" name="Picture 2" descr="Innovaphone IP65 DECT telephone handset Black | 50-00065-001 | Smartphones  &amp; GSM Phones">
            <a:extLst>
              <a:ext uri="{FF2B5EF4-FFF2-40B4-BE49-F238E27FC236}">
                <a16:creationId xmlns:a16="http://schemas.microsoft.com/office/drawing/2014/main" id="{77F21786-155B-0743-82ED-6EFB159C3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479398" y="2182503"/>
            <a:ext cx="1329875" cy="132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0C081CB0-111D-1248-9F05-3DABC54AC890}"/>
              </a:ext>
            </a:extLst>
          </p:cNvPr>
          <p:cNvSpPr/>
          <p:nvPr/>
        </p:nvSpPr>
        <p:spPr>
          <a:xfrm rot="16721543">
            <a:off x="5997327" y="2269853"/>
            <a:ext cx="371371" cy="43945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24DCB27-4EAA-E843-BD70-A67812E28D04}"/>
              </a:ext>
            </a:extLst>
          </p:cNvPr>
          <p:cNvSpPr/>
          <p:nvPr/>
        </p:nvSpPr>
        <p:spPr>
          <a:xfrm rot="16721543">
            <a:off x="5767659" y="1892661"/>
            <a:ext cx="1015114" cy="1283025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653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317A-7EA0-054D-89D3-D650D87E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Atteinte d’organe?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69FB-C7F0-8741-BBF8-2E97815E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DRS?</a:t>
            </a:r>
          </a:p>
          <a:p>
            <a:r>
              <a:rPr lang="en-CH" dirty="0"/>
              <a:t>Dyspnée?</a:t>
            </a:r>
          </a:p>
          <a:p>
            <a:r>
              <a:rPr lang="en-CH" dirty="0"/>
              <a:t>Confusion? Déficit focal?</a:t>
            </a:r>
          </a:p>
          <a:p>
            <a:r>
              <a:rPr lang="en-CH" dirty="0"/>
              <a:t>Changements visuels?</a:t>
            </a:r>
          </a:p>
          <a:p>
            <a:r>
              <a:rPr lang="en-CH" dirty="0"/>
              <a:t>Hématurie?</a:t>
            </a:r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D8F74-45E6-744A-8BE9-578914986EEB}"/>
              </a:ext>
            </a:extLst>
          </p:cNvPr>
          <p:cNvSpPr txBox="1"/>
          <p:nvPr/>
        </p:nvSpPr>
        <p:spPr>
          <a:xfrm>
            <a:off x="6988029" y="1969969"/>
            <a:ext cx="5436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03h00 😴</a:t>
            </a:r>
          </a:p>
          <a:p>
            <a:endParaRPr lang="en-CH" dirty="0"/>
          </a:p>
          <a:p>
            <a:r>
              <a:rPr lang="en-GB" dirty="0"/>
              <a:t>A</a:t>
            </a:r>
            <a:r>
              <a:rPr lang="en-CH" dirty="0"/>
              <a:t>ppel à la garde: Mr. P, chambre 210</a:t>
            </a:r>
          </a:p>
          <a:p>
            <a:pPr marL="285750" indent="-285750">
              <a:buFontTx/>
              <a:buChar char="-"/>
            </a:pPr>
            <a:r>
              <a:rPr lang="en-CH" dirty="0"/>
              <a:t>HTA à 190/110, légère céphalée </a:t>
            </a:r>
          </a:p>
          <a:p>
            <a:pPr marL="285750" indent="-285750">
              <a:buFontTx/>
              <a:buChar char="-"/>
            </a:pPr>
            <a:r>
              <a:rPr lang="en-CH" dirty="0"/>
              <a:t>Tu peux préscrire une réserve?</a:t>
            </a:r>
          </a:p>
          <a:p>
            <a:pPr marL="285750" indent="-285750">
              <a:buFontTx/>
              <a:buChar char="-"/>
            </a:pPr>
            <a:endParaRPr lang="en-CH" dirty="0"/>
          </a:p>
          <a:p>
            <a:r>
              <a:rPr lang="en-CH" dirty="0">
                <a:sym typeface="Wingdings" pitchFamily="2" charset="2"/>
              </a:rPr>
              <a:t> Evaluation: Non à tout red flag </a:t>
            </a:r>
          </a:p>
          <a:p>
            <a:endParaRPr lang="en-CH" dirty="0">
              <a:sym typeface="Wingdings" pitchFamily="2" charset="2"/>
            </a:endParaRPr>
          </a:p>
          <a:p>
            <a:r>
              <a:rPr lang="en-CH" b="1" dirty="0">
                <a:solidFill>
                  <a:srgbClr val="C00000"/>
                </a:solidFill>
                <a:sym typeface="Wingdings" pitchFamily="2" charset="2"/>
              </a:rPr>
              <a:t> HTA non-compliquée</a:t>
            </a:r>
            <a:endParaRPr lang="en-CH" b="1" dirty="0">
              <a:solidFill>
                <a:srgbClr val="C00000"/>
              </a:solidFill>
            </a:endParaRPr>
          </a:p>
          <a:p>
            <a:endParaRPr lang="en-CH" dirty="0"/>
          </a:p>
          <a:p>
            <a:endParaRPr lang="en-CH" dirty="0"/>
          </a:p>
        </p:txBody>
      </p:sp>
      <p:pic>
        <p:nvPicPr>
          <p:cNvPr id="5" name="Picture 2" descr="Innovaphone IP65 DECT telephone handset Black | 50-00065-001 | Smartphones  &amp; GSM Phones">
            <a:extLst>
              <a:ext uri="{FF2B5EF4-FFF2-40B4-BE49-F238E27FC236}">
                <a16:creationId xmlns:a16="http://schemas.microsoft.com/office/drawing/2014/main" id="{77F21786-155B-0743-82ED-6EFB159C3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479398" y="2182503"/>
            <a:ext cx="1329875" cy="132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0C081CB0-111D-1248-9F05-3DABC54AC890}"/>
              </a:ext>
            </a:extLst>
          </p:cNvPr>
          <p:cNvSpPr/>
          <p:nvPr/>
        </p:nvSpPr>
        <p:spPr>
          <a:xfrm rot="16721543">
            <a:off x="5997327" y="2269853"/>
            <a:ext cx="371371" cy="43945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24DCB27-4EAA-E843-BD70-A67812E28D04}"/>
              </a:ext>
            </a:extLst>
          </p:cNvPr>
          <p:cNvSpPr/>
          <p:nvPr/>
        </p:nvSpPr>
        <p:spPr>
          <a:xfrm rot="16721543">
            <a:off x="5767659" y="1892661"/>
            <a:ext cx="1015114" cy="1283025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58DCE-4E09-3F40-8FC9-DA1C4F1FB7A8}"/>
              </a:ext>
            </a:extLst>
          </p:cNvPr>
          <p:cNvSpPr txBox="1"/>
          <p:nvPr/>
        </p:nvSpPr>
        <p:spPr>
          <a:xfrm>
            <a:off x="1006679" y="4834572"/>
            <a:ext cx="49110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Si doute: </a:t>
            </a:r>
          </a:p>
          <a:p>
            <a:pPr marL="285750" indent="-285750">
              <a:buFontTx/>
              <a:buChar char="-"/>
            </a:pPr>
            <a:r>
              <a:rPr lang="en-GB" dirty="0"/>
              <a:t>R</a:t>
            </a:r>
            <a:r>
              <a:rPr lang="en-CH" dirty="0"/>
              <a:t>eprendre mesure</a:t>
            </a:r>
          </a:p>
          <a:p>
            <a:pPr marL="285750" indent="-285750">
              <a:buFontTx/>
              <a:buChar char="-"/>
            </a:pPr>
            <a:r>
              <a:rPr lang="en-CH" dirty="0"/>
              <a:t>Status cardio/pulm</a:t>
            </a:r>
          </a:p>
          <a:p>
            <a:pPr marL="285750" indent="-285750">
              <a:buFontTx/>
              <a:buChar char="-"/>
            </a:pPr>
            <a:r>
              <a:rPr lang="en-CH" dirty="0"/>
              <a:t>Neuro +/- ophtalmo</a:t>
            </a:r>
          </a:p>
          <a:p>
            <a:pPr marL="285750" indent="-285750">
              <a:buFontTx/>
              <a:buChar char="-"/>
            </a:pPr>
            <a:r>
              <a:rPr lang="en-GB" dirty="0"/>
              <a:t>(L</a:t>
            </a:r>
            <a:r>
              <a:rPr lang="en-CH" dirty="0"/>
              <a:t>abo: sédiment urinaire, FSS, fonction rénale)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8287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1811</Words>
  <Application>Microsoft Macintosh PowerPoint</Application>
  <PresentationFormat>Widescreen</PresentationFormat>
  <Paragraphs>323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HelveticaNeueBoldCondensed</vt:lpstr>
      <vt:lpstr>Wingdings</vt:lpstr>
      <vt:lpstr>Office Theme</vt:lpstr>
      <vt:lpstr>Hypertension aigue Urgences et Non-Urgences</vt:lpstr>
      <vt:lpstr>Contenu</vt:lpstr>
      <vt:lpstr>Urgence?</vt:lpstr>
      <vt:lpstr>Urgence?</vt:lpstr>
      <vt:lpstr>Urgence = Atteinte d’organe </vt:lpstr>
      <vt:lpstr>Urgence = Atteinte d’organe </vt:lpstr>
      <vt:lpstr>Atteinte d’organe?</vt:lpstr>
      <vt:lpstr>Atteinte d’organe?</vt:lpstr>
      <vt:lpstr>Atteinte d’organe?</vt:lpstr>
      <vt:lpstr>HTA aigue non-compliquée</vt:lpstr>
      <vt:lpstr>HTA aigue non-compliquée</vt:lpstr>
      <vt:lpstr>Perfusion cérébrale 🧠</vt:lpstr>
      <vt:lpstr>Etiologies</vt:lpstr>
      <vt:lpstr>Etiologies</vt:lpstr>
      <vt:lpstr>HTA aigue non-compliquée</vt:lpstr>
      <vt:lpstr>HTA aigue non-compliquée</vt:lpstr>
      <vt:lpstr>HTA aigue non-compliquée</vt:lpstr>
      <vt:lpstr>HTA aigue non-compliquée</vt:lpstr>
      <vt:lpstr>HTA aigue non-compliquée</vt:lpstr>
      <vt:lpstr>HTA aigue non-compliquée</vt:lpstr>
      <vt:lpstr>Urgence hypertensive</vt:lpstr>
      <vt:lpstr>Urgence hypertensive</vt:lpstr>
      <vt:lpstr>Urgence hypertensive</vt:lpstr>
      <vt:lpstr>Urgence hypertensive</vt:lpstr>
      <vt:lpstr>Urgence hypertensive</vt:lpstr>
      <vt:lpstr>PowerPoint Presentation</vt:lpstr>
      <vt:lpstr>Outils utiles</vt:lpstr>
      <vt:lpstr>PowerPoint Presentation</vt:lpstr>
      <vt:lpstr>Bonus: EBM – Prise en charge de l’HTA non-compliquée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Hypertension aigue</dc:title>
  <dc:creator>julian klug</dc:creator>
  <cp:lastModifiedBy>julian klug</cp:lastModifiedBy>
  <cp:revision>1</cp:revision>
  <dcterms:created xsi:type="dcterms:W3CDTF">2020-12-14T14:30:35Z</dcterms:created>
  <dcterms:modified xsi:type="dcterms:W3CDTF">2020-12-18T11:33:28Z</dcterms:modified>
</cp:coreProperties>
</file>