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42"/>
  </p:notesMasterIdLst>
  <p:sldIdLst>
    <p:sldId id="288" r:id="rId3"/>
    <p:sldId id="289" r:id="rId4"/>
    <p:sldId id="290" r:id="rId5"/>
    <p:sldId id="308" r:id="rId6"/>
    <p:sldId id="316" r:id="rId7"/>
    <p:sldId id="318" r:id="rId8"/>
    <p:sldId id="325" r:id="rId9"/>
    <p:sldId id="324" r:id="rId10"/>
    <p:sldId id="330" r:id="rId11"/>
    <p:sldId id="323" r:id="rId12"/>
    <p:sldId id="299" r:id="rId13"/>
    <p:sldId id="317" r:id="rId14"/>
    <p:sldId id="322" r:id="rId15"/>
    <p:sldId id="329" r:id="rId16"/>
    <p:sldId id="328" r:id="rId17"/>
    <p:sldId id="327" r:id="rId18"/>
    <p:sldId id="332" r:id="rId19"/>
    <p:sldId id="339" r:id="rId20"/>
    <p:sldId id="300" r:id="rId21"/>
    <p:sldId id="338" r:id="rId22"/>
    <p:sldId id="337" r:id="rId23"/>
    <p:sldId id="336" r:id="rId24"/>
    <p:sldId id="335" r:id="rId25"/>
    <p:sldId id="333" r:id="rId26"/>
    <p:sldId id="340" r:id="rId27"/>
    <p:sldId id="331" r:id="rId28"/>
    <p:sldId id="301" r:id="rId29"/>
    <p:sldId id="321" r:id="rId30"/>
    <p:sldId id="343" r:id="rId31"/>
    <p:sldId id="346" r:id="rId32"/>
    <p:sldId id="348" r:id="rId33"/>
    <p:sldId id="345" r:id="rId34"/>
    <p:sldId id="349" r:id="rId35"/>
    <p:sldId id="344" r:id="rId36"/>
    <p:sldId id="341" r:id="rId37"/>
    <p:sldId id="350" r:id="rId38"/>
    <p:sldId id="351" r:id="rId39"/>
    <p:sldId id="342" r:id="rId40"/>
    <p:sldId id="302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80"/>
    <a:srgbClr val="A50021"/>
    <a:srgbClr val="FE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77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ADE1F-5C87-4DD6-B7D0-E08CB67DA46A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BE24B-C0D6-48F6-A185-C60092485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44F93-35F0-43F5-B413-D40FE16097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4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44F93-35F0-43F5-B413-D40FE16097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10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44F93-35F0-43F5-B413-D40FE16097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55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E24B-C0D6-48F6-A185-C600924855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7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44F93-35F0-43F5-B413-D40FE16097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47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44F93-35F0-43F5-B413-D40FE16097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32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Ctrl + G </a:t>
            </a:r>
            <a:r>
              <a:rPr lang="zh-TW" altLang="en-US" dirty="0"/>
              <a:t>群組</a:t>
            </a:r>
            <a:endParaRPr lang="en-US" altLang="zh-TW" dirty="0"/>
          </a:p>
          <a:p>
            <a:r>
              <a:rPr lang="en-US" altLang="zh-TW" dirty="0"/>
              <a:t>Ctrl + Shift  + G </a:t>
            </a:r>
            <a:r>
              <a:rPr lang="zh-TW" altLang="en-US" dirty="0"/>
              <a:t>解群組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E24B-C0D6-48F6-A185-C6009248554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54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44F93-35F0-43F5-B413-D40FE16097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79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44F93-35F0-43F5-B413-D40FE16097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11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sk Management Infographics" type="title">
  <p:cSld name="Risk Management Infographic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02600" y="1909671"/>
            <a:ext cx="4386800" cy="23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6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47200" y="4257929"/>
            <a:ext cx="3297600" cy="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69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122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779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0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82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51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158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564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479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065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536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accent5">
              <a:lumMod val="10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13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1_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94697" y="6539534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accent5">
              <a:lumMod val="10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865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39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9596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73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59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6" Type="http://schemas.microsoft.com/office/2007/relationships/hdphoto" Target="../media/hdphoto2.wdp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6" Type="http://schemas.microsoft.com/office/2007/relationships/hdphoto" Target="../media/hdphoto4.wdp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6" Type="http://schemas.microsoft.com/office/2007/relationships/hdphoto" Target="../media/hdphoto5.wdp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4.jpg"/><Relationship Id="rId4" Type="http://schemas.openxmlformats.org/officeDocument/2006/relationships/image" Target="../media/image4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8DA6FB-53F2-443B-AA99-19644F516F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9240" y="-2676639"/>
            <a:ext cx="6877278" cy="12192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B9C8337-CE78-4EC6-B655-8050533BA820}"/>
              </a:ext>
            </a:extLst>
          </p:cNvPr>
          <p:cNvSpPr txBox="1"/>
          <p:nvPr/>
        </p:nvSpPr>
        <p:spPr>
          <a:xfrm>
            <a:off x="4765348" y="1769561"/>
            <a:ext cx="2661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48280"/>
                </a:solidFill>
                <a:effectLst/>
                <a:uLnTx/>
                <a:uFillTx/>
                <a:cs typeface="+mn-ea"/>
                <a:sym typeface="+mn-lt"/>
              </a:rPr>
              <a:t>fNI</a:t>
            </a:r>
            <a:r>
              <a:rPr kumimoji="0" lang="en-US" altLang="zh-TW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48280"/>
                </a:solidFill>
                <a:effectLst/>
                <a:uLnTx/>
                <a:uFillTx/>
                <a:cs typeface="+mn-ea"/>
                <a:sym typeface="+mn-lt"/>
              </a:rPr>
              <a:t>RS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54828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8855AE7E-78EE-4347-B383-E09C85A907B0}"/>
              </a:ext>
            </a:extLst>
          </p:cNvPr>
          <p:cNvSpPr txBox="1"/>
          <p:nvPr/>
        </p:nvSpPr>
        <p:spPr>
          <a:xfrm>
            <a:off x="3160581" y="4841914"/>
            <a:ext cx="5894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lnSpc>
                <a:spcPct val="150000"/>
              </a:lnSpc>
              <a:defRPr/>
            </a:pPr>
            <a:r>
              <a:rPr lang="zh-TW" altLang="en-US" sz="2000" spc="3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報告人</a:t>
            </a:r>
            <a:r>
              <a:rPr lang="zh-CN" altLang="en-US" sz="2000" spc="3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：</a:t>
            </a:r>
            <a:r>
              <a:rPr lang="zh-TW" altLang="en-US" sz="2000" spc="3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李昶億</a:t>
            </a:r>
            <a:r>
              <a:rPr lang="en-US" altLang="zh-CN" sz="2000" spc="3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  </a:t>
            </a:r>
            <a:r>
              <a:rPr lang="zh-TW" altLang="en-US" sz="2000" spc="3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時間</a:t>
            </a:r>
            <a:r>
              <a:rPr lang="zh-CN" altLang="en-US" sz="2000" spc="3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：</a:t>
            </a:r>
            <a:r>
              <a:rPr lang="en-US" altLang="zh-CN" sz="2000" spc="3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20</a:t>
            </a:r>
            <a:r>
              <a:rPr lang="en-US" altLang="zh-TW" sz="2000" spc="3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22</a:t>
            </a:r>
            <a:r>
              <a:rPr lang="en-US" altLang="zh-CN" sz="2000" spc="3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.</a:t>
            </a:r>
            <a:r>
              <a:rPr lang="en-US" altLang="zh-TW" sz="2000" spc="3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05.20</a:t>
            </a:r>
            <a:endParaRPr lang="en-US" altLang="zh-CN" sz="2000" spc="300" dirty="0">
              <a:solidFill>
                <a:srgbClr val="000000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1" name="文本框 2">
            <a:extLst>
              <a:ext uri="{FF2B5EF4-FFF2-40B4-BE49-F238E27FC236}">
                <a16:creationId xmlns:a16="http://schemas.microsoft.com/office/drawing/2014/main" id="{4B9C8337-CE78-4EC6-B655-8050533BA820}"/>
              </a:ext>
            </a:extLst>
          </p:cNvPr>
          <p:cNvSpPr txBox="1"/>
          <p:nvPr/>
        </p:nvSpPr>
        <p:spPr>
          <a:xfrm>
            <a:off x="2970799" y="2996979"/>
            <a:ext cx="625042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cs typeface="+mn-ea"/>
                <a:sym typeface="+mn-lt"/>
              </a:rPr>
              <a:t>From data process to Accuracy</a:t>
            </a:r>
            <a:endParaRPr lang="en-US" altLang="zh-TW" sz="2800" b="1" dirty="0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  <a:p>
            <a:pPr algn="r" defTabSz="457200">
              <a:defRPr/>
            </a:pPr>
            <a:r>
              <a:rPr lang="zh-TW" altLang="en-US" sz="2000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清彥的數據結果重現</a:t>
            </a:r>
            <a:endParaRPr lang="en-US" altLang="zh-TW" sz="2000" b="1" dirty="0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lgerian" panose="04020705040A02060702" pitchFamily="82" charset="0"/>
              <a:cs typeface="+mn-ea"/>
              <a:sym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99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補值</a:t>
            </a: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目的</a:t>
            </a:r>
            <a:r>
              <a:rPr lang="en-US" altLang="zh-TW" sz="2400" dirty="0"/>
              <a:t>:</a:t>
            </a:r>
            <a:r>
              <a:rPr lang="zh-TW" altLang="en-US" sz="2400" dirty="0"/>
              <a:t> 將缺失值補上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方法</a:t>
            </a:r>
            <a:r>
              <a:rPr lang="en-US" altLang="zh-TW" sz="2400" dirty="0"/>
              <a:t>:</a:t>
            </a:r>
            <a:r>
              <a:rPr lang="zh-TW" altLang="en-US" sz="2400" dirty="0"/>
              <a:t> 因為我們是時間序列，所以使用補前值的方式較好，即   </a:t>
            </a:r>
            <a:r>
              <a:rPr lang="en-US" altLang="zh-TW" sz="2400" dirty="0" err="1"/>
              <a:t>dataframe.ffill</a:t>
            </a:r>
            <a:r>
              <a:rPr lang="en-US" altLang="zh-TW" sz="2400" dirty="0"/>
              <a:t>(axis= 1)</a:t>
            </a:r>
            <a:r>
              <a:rPr lang="zh-TW" altLang="en-US" sz="2400" dirty="0"/>
              <a:t>   </a:t>
            </a:r>
            <a:r>
              <a:rPr lang="en-US" altLang="zh-TW" sz="2400" dirty="0"/>
              <a:t>(</a:t>
            </a:r>
            <a:r>
              <a:rPr lang="zh-TW" altLang="en-US" sz="2400" dirty="0"/>
              <a:t>也可以使用</a:t>
            </a:r>
            <a:r>
              <a:rPr lang="en-US" altLang="zh-TW" sz="2400" dirty="0" err="1"/>
              <a:t>fillna</a:t>
            </a:r>
            <a:r>
              <a:rPr lang="en-US" altLang="zh-TW" sz="2400" dirty="0"/>
              <a:t>)</a:t>
            </a:r>
          </a:p>
          <a:p>
            <a:pPr>
              <a:lnSpc>
                <a:spcPct val="150000"/>
              </a:lnSpc>
            </a:pPr>
            <a:endParaRPr lang="en-US" altLang="zh-TW" sz="2400" dirty="0"/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749" y="3789958"/>
            <a:ext cx="2400300" cy="23526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2326" y="3319877"/>
            <a:ext cx="1936293" cy="3305207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5318798" y="4502989"/>
            <a:ext cx="1263322" cy="687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框架 8"/>
          <p:cNvSpPr/>
          <p:nvPr/>
        </p:nvSpPr>
        <p:spPr>
          <a:xfrm>
            <a:off x="8335108" y="3429000"/>
            <a:ext cx="720969" cy="286629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423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CF06445-3E97-469D-97BA-10C116568AC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58355" y="-2675645"/>
            <a:ext cx="6858001" cy="122092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A85D7FC-1F2E-479F-88FA-01EE72AC27F4}"/>
              </a:ext>
            </a:extLst>
          </p:cNvPr>
          <p:cNvSpPr txBox="1"/>
          <p:nvPr/>
        </p:nvSpPr>
        <p:spPr>
          <a:xfrm>
            <a:off x="3896192" y="2714253"/>
            <a:ext cx="452276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Filter</a:t>
            </a:r>
            <a:endParaRPr kumimoji="0" lang="zh-CN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CA85D7FC-1F2E-479F-88FA-01EE72AC27F4}"/>
              </a:ext>
            </a:extLst>
          </p:cNvPr>
          <p:cNvSpPr txBox="1"/>
          <p:nvPr/>
        </p:nvSpPr>
        <p:spPr>
          <a:xfrm>
            <a:off x="5016652" y="1690321"/>
            <a:ext cx="22818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300" normalizeH="0" baseline="0" noProof="0" dirty="0">
                <a:ln>
                  <a:noFill/>
                </a:ln>
                <a:solidFill>
                  <a:srgbClr val="548280"/>
                </a:solidFill>
                <a:effectLst/>
                <a:uLnTx/>
                <a:uFillTx/>
                <a:cs typeface="+mn-ea"/>
                <a:sym typeface="+mn-lt"/>
              </a:rPr>
              <a:t>【II】</a:t>
            </a:r>
            <a:endParaRPr kumimoji="0" lang="zh-CN" altLang="en-US" sz="4800" b="0" i="0" u="none" strike="noStrike" kern="1200" cap="none" spc="300" normalizeH="0" baseline="0" noProof="0" dirty="0">
              <a:ln>
                <a:noFill/>
              </a:ln>
              <a:solidFill>
                <a:srgbClr val="54828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518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Filter</a:t>
            </a: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lnSpc>
                <a:spcPct val="150000"/>
              </a:lnSpc>
              <a:buNone/>
            </a:pPr>
            <a:r>
              <a:rPr lang="en-US" altLang="zh-TW" sz="2400" dirty="0"/>
              <a:t>Step1: </a:t>
            </a:r>
            <a:r>
              <a:rPr lang="zh-TW" altLang="en-US" sz="2400" dirty="0"/>
              <a:t>確認取樣頻率及計算</a:t>
            </a:r>
            <a:r>
              <a:rPr lang="en-US" altLang="zh-TW" sz="2400" dirty="0" err="1"/>
              <a:t>Wn</a:t>
            </a:r>
            <a:endParaRPr lang="en-US" altLang="zh-TW" sz="2400" dirty="0"/>
          </a:p>
          <a:p>
            <a:pPr marL="152396" indent="0">
              <a:lnSpc>
                <a:spcPct val="150000"/>
              </a:lnSpc>
              <a:buNone/>
            </a:pPr>
            <a:r>
              <a:rPr lang="en-US" altLang="zh-TW" sz="2400" dirty="0"/>
              <a:t>Step2: </a:t>
            </a:r>
            <a:r>
              <a:rPr lang="zh-TW" altLang="en-US" sz="2400" dirty="0"/>
              <a:t>濾波流程 </a:t>
            </a:r>
            <a:r>
              <a:rPr lang="en-US" altLang="zh-TW" sz="2400" dirty="0"/>
              <a:t>(</a:t>
            </a:r>
            <a:r>
              <a:rPr lang="zh-TW" altLang="en-US" sz="2400" dirty="0"/>
              <a:t>先用單個人做練習</a:t>
            </a:r>
            <a:r>
              <a:rPr lang="en-US" altLang="zh-TW" sz="2400" dirty="0"/>
              <a:t>)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altLang="zh-TW" sz="2400" dirty="0"/>
              <a:t>Step3: </a:t>
            </a:r>
            <a:r>
              <a:rPr lang="zh-TW" altLang="en-US" sz="2400" dirty="0"/>
              <a:t>濾波</a:t>
            </a:r>
            <a:r>
              <a:rPr lang="en-US" altLang="zh-TW" sz="2400" dirty="0"/>
              <a:t>(</a:t>
            </a:r>
            <a:r>
              <a:rPr lang="zh-TW" altLang="en-US" sz="2400" dirty="0"/>
              <a:t>全部人 </a:t>
            </a:r>
            <a:r>
              <a:rPr lang="en-US" altLang="zh-TW" sz="2400" dirty="0"/>
              <a:t>+</a:t>
            </a:r>
            <a:r>
              <a:rPr lang="zh-TW" altLang="en-US" sz="2400" dirty="0"/>
              <a:t> 存成</a:t>
            </a:r>
            <a:r>
              <a:rPr lang="en-US" altLang="zh-TW" sz="2400" dirty="0"/>
              <a:t>Excel)</a:t>
            </a:r>
          </a:p>
          <a:p>
            <a:pPr marL="609596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061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Step1</a:t>
            </a:r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、</a:t>
            </a:r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2: </a:t>
            </a:r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確認取樣頻率及計算</a:t>
            </a:r>
            <a:r>
              <a:rPr lang="en-US" altLang="zh-TW" sz="4000" dirty="0" err="1">
                <a:solidFill>
                  <a:srgbClr val="548280"/>
                </a:solidFill>
                <a:cs typeface="+mn-ea"/>
                <a:sym typeface="+mn-lt"/>
              </a:rPr>
              <a:t>Wn</a:t>
            </a:r>
            <a:endParaRPr lang="en-US" altLang="zh-TW" sz="4000" dirty="0">
              <a:solidFill>
                <a:srgbClr val="548280"/>
              </a:solidFill>
              <a:cs typeface="+mn-ea"/>
              <a:sym typeface="+mn-lt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目的</a:t>
            </a:r>
            <a:r>
              <a:rPr lang="en-US" altLang="zh-TW" sz="2400" dirty="0"/>
              <a:t>:</a:t>
            </a:r>
            <a:r>
              <a:rPr lang="zh-TW" altLang="en-US" sz="2400" dirty="0"/>
              <a:t> 進行四階</a:t>
            </a:r>
            <a:r>
              <a:rPr lang="en-US" altLang="zh-TW" sz="2400" dirty="0" err="1"/>
              <a:t>butterworth</a:t>
            </a:r>
            <a:r>
              <a:rPr lang="zh-TW" altLang="en-US" sz="2400" dirty="0"/>
              <a:t>的濾波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工具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err="1"/>
              <a:t>scipy.signal.butter</a:t>
            </a:r>
            <a:r>
              <a:rPr lang="en-US" altLang="zh-TW" sz="2400" dirty="0"/>
              <a:t>(4,  0.01, ‘</a:t>
            </a:r>
            <a:r>
              <a:rPr lang="en-US" altLang="zh-TW" sz="2400" dirty="0" err="1"/>
              <a:t>lowpass</a:t>
            </a:r>
            <a:r>
              <a:rPr lang="en-US" altLang="zh-TW" sz="2400" dirty="0"/>
              <a:t>')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參數依序為</a:t>
            </a:r>
            <a:r>
              <a:rPr lang="en-US" altLang="zh-TW" sz="2400" dirty="0"/>
              <a:t>:</a:t>
            </a:r>
            <a:r>
              <a:rPr lang="zh-TW" altLang="en-US" sz="2400" dirty="0"/>
              <a:t>  階數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n</a:t>
            </a:r>
            <a:r>
              <a:rPr lang="zh-TW" altLang="en-US" sz="2400" baseline="-25000" dirty="0"/>
              <a:t> </a:t>
            </a:r>
            <a:r>
              <a:rPr lang="en-US" altLang="zh-TW" sz="2400" dirty="0"/>
              <a:t>, </a:t>
            </a:r>
            <a:r>
              <a:rPr lang="zh-TW" altLang="en-US" sz="2400" dirty="0"/>
              <a:t>濾波種類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階數為濾波器的階數，可自行測試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n</a:t>
            </a:r>
            <a:r>
              <a:rPr lang="en-US" altLang="zh-TW" sz="2400" dirty="0"/>
              <a:t> </a:t>
            </a:r>
            <a:r>
              <a:rPr lang="zh-TW" altLang="en-US" sz="2400" dirty="0"/>
              <a:t>的公式為                                        可由取樣頻率與截止頻率得出，我們的取樣頻率</a:t>
            </a:r>
            <a:r>
              <a:rPr lang="en-US" altLang="zh-TW" sz="2400" dirty="0"/>
              <a:t>24</a:t>
            </a:r>
            <a:r>
              <a:rPr lang="zh-TW" altLang="en-US" sz="2400" dirty="0"/>
              <a:t>，截止頻率</a:t>
            </a:r>
            <a:r>
              <a:rPr lang="en-US" altLang="zh-TW" sz="2400" dirty="0"/>
              <a:t>0.12</a:t>
            </a:r>
            <a:r>
              <a:rPr lang="zh-TW" altLang="en-US" sz="2400" dirty="0"/>
              <a:t>，故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n</a:t>
            </a:r>
            <a:r>
              <a:rPr lang="en-US" altLang="zh-TW" sz="2400" dirty="0"/>
              <a:t> = 0.01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濾波種類則有高通、低通和帶通濾波器可以選</a:t>
            </a:r>
            <a:endParaRPr lang="en-US" altLang="zh-TW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658" y="3839633"/>
            <a:ext cx="3024438" cy="5525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100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濾波結果圖</a:t>
            </a: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lnSpc>
                <a:spcPct val="150000"/>
              </a:lnSpc>
              <a:buNone/>
            </a:pP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054" y="1817999"/>
            <a:ext cx="4400348" cy="404326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849" y="1746243"/>
            <a:ext cx="4520184" cy="404326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697415" y="3094083"/>
            <a:ext cx="923193" cy="107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12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sz="4000" dirty="0" err="1">
                <a:solidFill>
                  <a:srgbClr val="548280"/>
                </a:solidFill>
                <a:cs typeface="+mn-ea"/>
                <a:sym typeface="+mn-lt"/>
              </a:rPr>
              <a:t>MinMaxScaler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版面配置區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2400" dirty="0"/>
                  <a:t>目的</a:t>
                </a:r>
                <a:r>
                  <a:rPr lang="en-US" altLang="zh-TW" sz="2400" dirty="0"/>
                  <a:t>:</a:t>
                </a:r>
                <a:r>
                  <a:rPr lang="zh-TW" altLang="en-US" sz="2400" dirty="0"/>
                  <a:t> 消除個體差異</a:t>
                </a:r>
                <a:endParaRPr lang="en-US" altLang="zh-TW" sz="2400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sz="2400" dirty="0"/>
                  <a:t>方法</a:t>
                </a:r>
                <a:r>
                  <a:rPr lang="en-US" altLang="zh-TW" sz="2400" dirty="0"/>
                  <a:t>:</a:t>
                </a:r>
                <a:r>
                  <a:rPr lang="zh-TW" altLang="en-US" sz="2400" dirty="0"/>
                  <a:t> 用</a:t>
                </a:r>
                <a:r>
                  <a:rPr lang="en-US" altLang="zh-TW" sz="2400" dirty="0" err="1"/>
                  <a:t>dataframe.min</a:t>
                </a:r>
                <a:r>
                  <a:rPr lang="en-US" altLang="zh-TW" sz="2400" dirty="0"/>
                  <a:t>(), </a:t>
                </a:r>
                <a:r>
                  <a:rPr lang="en-US" altLang="zh-TW" sz="2400" dirty="0" err="1"/>
                  <a:t>dataframe.max</a:t>
                </a:r>
                <a:r>
                  <a:rPr lang="en-US" altLang="zh-TW" sz="2400" dirty="0"/>
                  <a:t>() </a:t>
                </a:r>
                <a:r>
                  <a:rPr lang="zh-TW" altLang="en-US" sz="2400" dirty="0"/>
                  <a:t>把下方公式打出來</a:t>
                </a:r>
                <a:endParaRPr lang="en-US" altLang="zh-TW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400" b="0" dirty="0">
                    <a:sym typeface="Wingdings" panose="05000000000000000000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6" name="文字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5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sz="4000" dirty="0" err="1">
                <a:solidFill>
                  <a:srgbClr val="548280"/>
                </a:solidFill>
                <a:cs typeface="+mn-ea"/>
                <a:sym typeface="+mn-lt"/>
              </a:rPr>
              <a:t>MinMaxScalar</a:t>
            </a:r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 </a:t>
            </a:r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結果</a:t>
            </a: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可以看出</a:t>
            </a:r>
            <a:r>
              <a:rPr lang="en-US" altLang="zh-TW" sz="2400" dirty="0"/>
              <a:t>Scaler </a:t>
            </a:r>
            <a:r>
              <a:rPr lang="zh-TW" altLang="en-US" sz="2400" dirty="0"/>
              <a:t>被調在 </a:t>
            </a:r>
            <a:r>
              <a:rPr lang="en-US" altLang="zh-TW" sz="2400" dirty="0"/>
              <a:t>0~1</a:t>
            </a:r>
            <a:r>
              <a:rPr lang="zh-TW" altLang="en-US" sz="2400" dirty="0"/>
              <a:t> 之間了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115" y="2328364"/>
            <a:ext cx="4898703" cy="374244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425" y="2328851"/>
            <a:ext cx="4183334" cy="3741958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5606829" y="3676388"/>
            <a:ext cx="978408" cy="772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甜甜圈 8"/>
          <p:cNvSpPr/>
          <p:nvPr/>
        </p:nvSpPr>
        <p:spPr>
          <a:xfrm>
            <a:off x="658910" y="2250437"/>
            <a:ext cx="1274435" cy="1425951"/>
          </a:xfrm>
          <a:prstGeom prst="donut">
            <a:avLst>
              <a:gd name="adj" fmla="val 70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甜甜圈 15"/>
          <p:cNvSpPr/>
          <p:nvPr/>
        </p:nvSpPr>
        <p:spPr>
          <a:xfrm>
            <a:off x="6257792" y="2214607"/>
            <a:ext cx="1274435" cy="1425951"/>
          </a:xfrm>
          <a:prstGeom prst="donut">
            <a:avLst>
              <a:gd name="adj" fmla="val 70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76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Step3: </a:t>
            </a:r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一次處理所有資料</a:t>
            </a: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596" indent="-457200">
              <a:lnSpc>
                <a:spcPct val="150000"/>
              </a:lnSpc>
              <a:buAutoNum type="arabicPeriod"/>
            </a:pPr>
            <a:r>
              <a:rPr lang="en-US" altLang="zh-TW" sz="2400" dirty="0"/>
              <a:t>glob</a:t>
            </a:r>
            <a:r>
              <a:rPr lang="zh-TW" altLang="en-US" sz="2400" dirty="0"/>
              <a:t>讀取所有檔案 </a:t>
            </a:r>
            <a:endParaRPr lang="en-US" altLang="zh-TW" sz="2400" dirty="0"/>
          </a:p>
          <a:p>
            <a:pPr marL="609596" indent="-457200">
              <a:lnSpc>
                <a:spcPct val="150000"/>
              </a:lnSpc>
              <a:buAutoNum type="arabicPeriod"/>
            </a:pPr>
            <a:r>
              <a:rPr lang="zh-TW" altLang="en-US" sz="2400" b="0" dirty="0"/>
              <a:t>用 </a:t>
            </a:r>
            <a:r>
              <a:rPr lang="en-US" altLang="zh-TW" sz="2400" dirty="0"/>
              <a:t>for</a:t>
            </a:r>
            <a:r>
              <a:rPr lang="zh-TW" altLang="en-US" sz="2400" dirty="0"/>
              <a:t>對所有人依序做濾波與歸一化</a:t>
            </a:r>
            <a:endParaRPr lang="en-US" altLang="zh-TW" sz="2400" dirty="0"/>
          </a:p>
          <a:p>
            <a:pPr marL="609596" indent="-457200">
              <a:lnSpc>
                <a:spcPct val="150000"/>
              </a:lnSpc>
              <a:buAutoNum type="arabicPeriod"/>
            </a:pPr>
            <a:r>
              <a:rPr lang="zh-TW" altLang="en-US" sz="2400" b="0" dirty="0"/>
              <a:t>用 </a:t>
            </a:r>
            <a:r>
              <a:rPr lang="en-US" altLang="zh-TW" sz="2400" b="0" dirty="0" err="1"/>
              <a:t>dataframe.to_csv</a:t>
            </a:r>
            <a:r>
              <a:rPr lang="en-US" altLang="zh-TW" sz="2400" b="0" dirty="0"/>
              <a:t> ( or .</a:t>
            </a:r>
            <a:r>
              <a:rPr lang="en-US" altLang="zh-TW" sz="2400" b="0" dirty="0" err="1"/>
              <a:t>to_excel</a:t>
            </a:r>
            <a:r>
              <a:rPr lang="en-US" altLang="zh-TW" sz="2400" b="0" dirty="0"/>
              <a:t>) </a:t>
            </a:r>
            <a:r>
              <a:rPr lang="zh-TW" altLang="en-US" sz="2400" b="0" dirty="0"/>
              <a:t>去儲存</a:t>
            </a:r>
            <a:endParaRPr lang="en-US" altLang="zh-TW" sz="2400" b="0" dirty="0"/>
          </a:p>
          <a:p>
            <a:pPr>
              <a:lnSpc>
                <a:spcPct val="150000"/>
              </a:lnSpc>
            </a:pPr>
            <a:endParaRPr lang="en-US" altLang="zh-TW" sz="2400" b="0" dirty="0"/>
          </a:p>
          <a:p>
            <a:pPr>
              <a:lnSpc>
                <a:spcPct val="150000"/>
              </a:lnSpc>
            </a:pPr>
            <a:endParaRPr lang="en-US" altLang="zh-TW" sz="2400" b="0" dirty="0"/>
          </a:p>
          <a:p>
            <a:pPr>
              <a:lnSpc>
                <a:spcPct val="150000"/>
              </a:lnSpc>
            </a:pPr>
            <a:endParaRPr lang="en-US" altLang="zh-TW" sz="2400" b="0" dirty="0"/>
          </a:p>
          <a:p>
            <a:pPr>
              <a:lnSpc>
                <a:spcPct val="150000"/>
              </a:lnSpc>
            </a:pPr>
            <a:endParaRPr lang="en-US" altLang="zh-TW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87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sz="4000" dirty="0">
                <a:solidFill>
                  <a:srgbClr val="548280"/>
                </a:solidFill>
              </a:rPr>
              <a:t>上色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目的</a:t>
            </a:r>
            <a:r>
              <a:rPr lang="en-US" altLang="zh-TW" sz="2400" dirty="0"/>
              <a:t>:</a:t>
            </a:r>
            <a:r>
              <a:rPr lang="zh-TW" altLang="en-US" sz="2400" dirty="0"/>
              <a:t> 漂亮的背景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工具：</a:t>
            </a:r>
            <a:r>
              <a:rPr lang="en-US" altLang="zh-TW" sz="2400" dirty="0" err="1"/>
              <a:t>facecolor</a:t>
            </a:r>
            <a:r>
              <a:rPr lang="en-US" altLang="zh-TW" sz="2400" dirty="0"/>
              <a:t>=</a:t>
            </a:r>
            <a:r>
              <a:rPr lang="en-US" altLang="zh-TW" sz="2400" dirty="0" err="1"/>
              <a:t>sns.color_palette</a:t>
            </a:r>
            <a:r>
              <a:rPr lang="en-US" altLang="zh-TW" sz="2400" dirty="0"/>
              <a:t>('Paired')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524" y="2808474"/>
            <a:ext cx="5188253" cy="39928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11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CF06445-3E97-469D-97BA-10C116568AC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58355" y="-2675645"/>
            <a:ext cx="6858001" cy="122092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A85D7FC-1F2E-479F-88FA-01EE72AC27F4}"/>
              </a:ext>
            </a:extLst>
          </p:cNvPr>
          <p:cNvSpPr txBox="1"/>
          <p:nvPr/>
        </p:nvSpPr>
        <p:spPr>
          <a:xfrm>
            <a:off x="3896192" y="2714253"/>
            <a:ext cx="452276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Extraction</a:t>
            </a:r>
            <a:endParaRPr kumimoji="0" lang="zh-CN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CA85D7FC-1F2E-479F-88FA-01EE72AC27F4}"/>
              </a:ext>
            </a:extLst>
          </p:cNvPr>
          <p:cNvSpPr txBox="1"/>
          <p:nvPr/>
        </p:nvSpPr>
        <p:spPr>
          <a:xfrm>
            <a:off x="5016652" y="1690321"/>
            <a:ext cx="22818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300" normalizeH="0" baseline="0" noProof="0" dirty="0">
                <a:ln>
                  <a:noFill/>
                </a:ln>
                <a:solidFill>
                  <a:srgbClr val="548280"/>
                </a:solidFill>
                <a:effectLst/>
                <a:uLnTx/>
                <a:uFillTx/>
                <a:cs typeface="+mn-ea"/>
                <a:sym typeface="+mn-lt"/>
              </a:rPr>
              <a:t>【</a:t>
            </a:r>
            <a:r>
              <a:rPr lang="en-US" altLang="zh-CN" sz="4800" spc="300" dirty="0">
                <a:solidFill>
                  <a:srgbClr val="548280"/>
                </a:solidFill>
                <a:cs typeface="+mn-ea"/>
                <a:sym typeface="+mn-lt"/>
              </a:rPr>
              <a:t>III</a:t>
            </a:r>
            <a:r>
              <a:rPr kumimoji="0" lang="en-US" altLang="zh-CN" sz="4800" b="0" i="0" u="none" strike="noStrike" kern="1200" cap="none" spc="300" normalizeH="0" baseline="0" noProof="0" dirty="0">
                <a:ln>
                  <a:noFill/>
                </a:ln>
                <a:solidFill>
                  <a:srgbClr val="548280"/>
                </a:solidFill>
                <a:effectLst/>
                <a:uLnTx/>
                <a:uFillTx/>
                <a:cs typeface="+mn-ea"/>
                <a:sym typeface="+mn-lt"/>
              </a:rPr>
              <a:t>】</a:t>
            </a:r>
            <a:endParaRPr kumimoji="0" lang="zh-CN" altLang="en-US" sz="4800" b="0" i="0" u="none" strike="noStrike" kern="1200" cap="none" spc="300" normalizeH="0" baseline="0" noProof="0" dirty="0">
              <a:ln>
                <a:noFill/>
              </a:ln>
              <a:solidFill>
                <a:srgbClr val="54828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250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1451245-BAFD-434A-B2E0-2615D14B75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58355" y="-2675645"/>
            <a:ext cx="6858001" cy="122092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E3F19B3-849F-4E6A-A2EB-419A778AB471}"/>
              </a:ext>
            </a:extLst>
          </p:cNvPr>
          <p:cNvSpPr txBox="1"/>
          <p:nvPr/>
        </p:nvSpPr>
        <p:spPr>
          <a:xfrm>
            <a:off x="4190842" y="645006"/>
            <a:ext cx="3793026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0" dirty="0">
                <a:solidFill>
                  <a:srgbClr val="000000"/>
                </a:solidFill>
                <a:cs typeface="+mn-ea"/>
                <a:sym typeface="+mn-lt"/>
              </a:rPr>
              <a:t>Outline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91145" y="4123805"/>
            <a:ext cx="3733139" cy="1531501"/>
            <a:chOff x="880977" y="4057206"/>
            <a:chExt cx="3733139" cy="1531501"/>
          </a:xfrm>
        </p:grpSpPr>
        <p:sp>
          <p:nvSpPr>
            <p:cNvPr id="11" name="Rectangle: Rounded Corners 20">
              <a:extLst>
                <a:ext uri="{FF2B5EF4-FFF2-40B4-BE49-F238E27FC236}">
                  <a16:creationId xmlns:a16="http://schemas.microsoft.com/office/drawing/2014/main" id="{ADF01A37-66B0-4878-BB6D-B7C3332DC7A0}"/>
                </a:ext>
              </a:extLst>
            </p:cNvPr>
            <p:cNvSpPr/>
            <p:nvPr/>
          </p:nvSpPr>
          <p:spPr>
            <a:xfrm>
              <a:off x="880977" y="4057206"/>
              <a:ext cx="3733139" cy="1314174"/>
            </a:xfrm>
            <a:prstGeom prst="roundRect">
              <a:avLst>
                <a:gd name="adj" fmla="val 7060"/>
              </a:avLst>
            </a:prstGeom>
            <a:solidFill>
              <a:schemeClr val="bg1"/>
            </a:solidFill>
            <a:ln>
              <a:noFill/>
            </a:ln>
            <a:effectLst>
              <a:outerShdw blurRad="698500" dist="241300" dir="5400000" sx="84000" sy="84000" algn="t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21F52740-7036-4E87-B24D-8006D89C7E34}"/>
                </a:ext>
              </a:extLst>
            </p:cNvPr>
            <p:cNvSpPr txBox="1"/>
            <p:nvPr/>
          </p:nvSpPr>
          <p:spPr>
            <a:xfrm>
              <a:off x="1170150" y="4337464"/>
              <a:ext cx="3159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III. Extraction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3" name="Group 40">
              <a:extLst>
                <a:ext uri="{FF2B5EF4-FFF2-40B4-BE49-F238E27FC236}">
                  <a16:creationId xmlns:a16="http://schemas.microsoft.com/office/drawing/2014/main" id="{E00A52E9-2593-47A0-8BD9-40EDC3360C48}"/>
                </a:ext>
              </a:extLst>
            </p:cNvPr>
            <p:cNvGrpSpPr/>
            <p:nvPr/>
          </p:nvGrpSpPr>
          <p:grpSpPr>
            <a:xfrm>
              <a:off x="2517210" y="5167961"/>
              <a:ext cx="420746" cy="420746"/>
              <a:chOff x="5578277" y="2257871"/>
              <a:chExt cx="353961" cy="353961"/>
            </a:xfrm>
          </p:grpSpPr>
          <p:sp>
            <p:nvSpPr>
              <p:cNvPr id="14" name="Rectangle: Rounded Corners 38">
                <a:extLst>
                  <a:ext uri="{FF2B5EF4-FFF2-40B4-BE49-F238E27FC236}">
                    <a16:creationId xmlns:a16="http://schemas.microsoft.com/office/drawing/2014/main" id="{A4F52C14-E3BB-45E7-BDA2-A71ADF757838}"/>
                  </a:ext>
                </a:extLst>
              </p:cNvPr>
              <p:cNvSpPr/>
              <p:nvPr/>
            </p:nvSpPr>
            <p:spPr>
              <a:xfrm>
                <a:off x="5578277" y="2257871"/>
                <a:ext cx="353961" cy="353961"/>
              </a:xfrm>
              <a:prstGeom prst="roundRect">
                <a:avLst>
                  <a:gd name="adj" fmla="val 13079"/>
                </a:avLst>
              </a:prstGeom>
              <a:solidFill>
                <a:srgbClr val="BDD5CA"/>
              </a:solidFill>
              <a:ln>
                <a:noFill/>
              </a:ln>
              <a:effectLst>
                <a:outerShdw blurRad="241300" dist="101600" dir="5400000" sx="93000" sy="9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Freeform 4549">
                <a:extLst>
                  <a:ext uri="{FF2B5EF4-FFF2-40B4-BE49-F238E27FC236}">
                    <a16:creationId xmlns:a16="http://schemas.microsoft.com/office/drawing/2014/main" id="{29193907-5533-4C32-BFDA-E197E1B01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973" y="2371917"/>
                <a:ext cx="64569" cy="125868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727111" y="2310517"/>
            <a:ext cx="3733139" cy="1444195"/>
            <a:chOff x="560702" y="2198464"/>
            <a:chExt cx="3733139" cy="1444195"/>
          </a:xfrm>
        </p:grpSpPr>
        <p:sp>
          <p:nvSpPr>
            <p:cNvPr id="19" name="Rectangle: Rounded Corners 43">
              <a:extLst>
                <a:ext uri="{FF2B5EF4-FFF2-40B4-BE49-F238E27FC236}">
                  <a16:creationId xmlns:a16="http://schemas.microsoft.com/office/drawing/2014/main" id="{585280A3-5A1F-4329-87FC-C3071297DE3F}"/>
                </a:ext>
              </a:extLst>
            </p:cNvPr>
            <p:cNvSpPr/>
            <p:nvPr/>
          </p:nvSpPr>
          <p:spPr>
            <a:xfrm>
              <a:off x="560702" y="2198464"/>
              <a:ext cx="3733139" cy="1314174"/>
            </a:xfrm>
            <a:prstGeom prst="roundRect">
              <a:avLst>
                <a:gd name="adj" fmla="val 7060"/>
              </a:avLst>
            </a:prstGeom>
            <a:solidFill>
              <a:schemeClr val="bg1"/>
            </a:solidFill>
            <a:ln>
              <a:noFill/>
            </a:ln>
            <a:effectLst>
              <a:outerShdw blurRad="698500" dist="241300" dir="5400000" sx="84000" sy="84000" algn="t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TextBox 48">
              <a:extLst>
                <a:ext uri="{FF2B5EF4-FFF2-40B4-BE49-F238E27FC236}">
                  <a16:creationId xmlns:a16="http://schemas.microsoft.com/office/drawing/2014/main" id="{DE5692B5-6877-494F-A9E9-CD3FF4DE1D37}"/>
                </a:ext>
              </a:extLst>
            </p:cNvPr>
            <p:cNvSpPr txBox="1"/>
            <p:nvPr/>
          </p:nvSpPr>
          <p:spPr>
            <a:xfrm>
              <a:off x="913909" y="2501398"/>
              <a:ext cx="3159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3600" dirty="0">
                  <a:solidFill>
                    <a:srgbClr val="000000"/>
                  </a:solidFill>
                  <a:cs typeface="+mn-ea"/>
                  <a:sym typeface="+mn-lt"/>
                </a:rPr>
                <a:t>I.</a:t>
              </a:r>
              <a:r>
                <a:rPr lang="zh-TW" altLang="en-US" sz="3600" dirty="0">
                  <a:solidFill>
                    <a:srgbClr val="000000"/>
                  </a:solidFill>
                  <a:cs typeface="+mn-ea"/>
                  <a:sym typeface="+mn-lt"/>
                </a:rPr>
                <a:t> </a:t>
              </a:r>
              <a:r>
                <a:rPr lang="en-US" altLang="zh-TW" sz="3200" dirty="0">
                  <a:solidFill>
                    <a:srgbClr val="000000"/>
                  </a:solidFill>
                  <a:cs typeface="+mn-ea"/>
                  <a:sym typeface="+mn-lt"/>
                </a:rPr>
                <a:t>Data Process</a:t>
              </a:r>
            </a:p>
          </p:txBody>
        </p:sp>
        <p:grpSp>
          <p:nvGrpSpPr>
            <p:cNvPr id="21" name="Group 45">
              <a:extLst>
                <a:ext uri="{FF2B5EF4-FFF2-40B4-BE49-F238E27FC236}">
                  <a16:creationId xmlns:a16="http://schemas.microsoft.com/office/drawing/2014/main" id="{FCBB7217-7DA1-4AE0-BA90-D4742926555E}"/>
                </a:ext>
              </a:extLst>
            </p:cNvPr>
            <p:cNvGrpSpPr/>
            <p:nvPr/>
          </p:nvGrpSpPr>
          <p:grpSpPr>
            <a:xfrm>
              <a:off x="2216898" y="3221913"/>
              <a:ext cx="420746" cy="420746"/>
              <a:chOff x="5307087" y="2221123"/>
              <a:chExt cx="353961" cy="353961"/>
            </a:xfrm>
          </p:grpSpPr>
          <p:sp>
            <p:nvSpPr>
              <p:cNvPr id="22" name="Rectangle: Rounded Corners 46">
                <a:extLst>
                  <a:ext uri="{FF2B5EF4-FFF2-40B4-BE49-F238E27FC236}">
                    <a16:creationId xmlns:a16="http://schemas.microsoft.com/office/drawing/2014/main" id="{48973CE0-F55B-4AAF-8188-44A212AE6CDB}"/>
                  </a:ext>
                </a:extLst>
              </p:cNvPr>
              <p:cNvSpPr/>
              <p:nvPr/>
            </p:nvSpPr>
            <p:spPr>
              <a:xfrm>
                <a:off x="5307087" y="2221123"/>
                <a:ext cx="353961" cy="353961"/>
              </a:xfrm>
              <a:prstGeom prst="roundRect">
                <a:avLst>
                  <a:gd name="adj" fmla="val 13079"/>
                </a:avLst>
              </a:prstGeom>
              <a:solidFill>
                <a:srgbClr val="BDD5CA"/>
              </a:solidFill>
              <a:ln>
                <a:noFill/>
              </a:ln>
              <a:effectLst>
                <a:outerShdw blurRad="241300" dist="101600" dir="5400000" sx="93000" sy="9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Freeform 4549">
                <a:extLst>
                  <a:ext uri="{FF2B5EF4-FFF2-40B4-BE49-F238E27FC236}">
                    <a16:creationId xmlns:a16="http://schemas.microsoft.com/office/drawing/2014/main" id="{1B988E56-7DA5-4E68-9E5D-6DEB8E74B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571" y="2374214"/>
                <a:ext cx="64569" cy="125868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271810" y="4123805"/>
            <a:ext cx="3733139" cy="1531501"/>
            <a:chOff x="5361642" y="4057206"/>
            <a:chExt cx="3733139" cy="1531501"/>
          </a:xfrm>
        </p:grpSpPr>
        <p:sp>
          <p:nvSpPr>
            <p:cNvPr id="27" name="Rectangle: Rounded Corners 61">
              <a:extLst>
                <a:ext uri="{FF2B5EF4-FFF2-40B4-BE49-F238E27FC236}">
                  <a16:creationId xmlns:a16="http://schemas.microsoft.com/office/drawing/2014/main" id="{835BFCFB-8EE5-4415-8848-575735D7AEA5}"/>
                </a:ext>
              </a:extLst>
            </p:cNvPr>
            <p:cNvSpPr/>
            <p:nvPr/>
          </p:nvSpPr>
          <p:spPr>
            <a:xfrm>
              <a:off x="5361642" y="4057206"/>
              <a:ext cx="3733139" cy="1314174"/>
            </a:xfrm>
            <a:prstGeom prst="roundRect">
              <a:avLst>
                <a:gd name="adj" fmla="val 7060"/>
              </a:avLst>
            </a:prstGeom>
            <a:solidFill>
              <a:schemeClr val="bg1"/>
            </a:solidFill>
            <a:ln>
              <a:noFill/>
            </a:ln>
            <a:effectLst>
              <a:outerShdw blurRad="698500" dist="241300" dir="5400000" sx="84000" sy="84000" algn="t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TextBox 66">
              <a:extLst>
                <a:ext uri="{FF2B5EF4-FFF2-40B4-BE49-F238E27FC236}">
                  <a16:creationId xmlns:a16="http://schemas.microsoft.com/office/drawing/2014/main" id="{D0C366A2-D9CE-4170-8C01-93A8AFAC94AE}"/>
                </a:ext>
              </a:extLst>
            </p:cNvPr>
            <p:cNvSpPr txBox="1"/>
            <p:nvPr/>
          </p:nvSpPr>
          <p:spPr>
            <a:xfrm>
              <a:off x="5650815" y="4337464"/>
              <a:ext cx="3159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IV. </a:t>
              </a:r>
              <a:r>
                <a:rPr lang="en-US" altLang="zh-CN" sz="3600" dirty="0">
                  <a:solidFill>
                    <a:srgbClr val="000000"/>
                  </a:solidFill>
                  <a:cs typeface="+mn-ea"/>
                  <a:sym typeface="+mn-lt"/>
                </a:rPr>
                <a:t>Modeling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9" name="Group 63">
              <a:extLst>
                <a:ext uri="{FF2B5EF4-FFF2-40B4-BE49-F238E27FC236}">
                  <a16:creationId xmlns:a16="http://schemas.microsoft.com/office/drawing/2014/main" id="{3C1ACAE0-1E68-4572-B429-CDAE47B7183B}"/>
                </a:ext>
              </a:extLst>
            </p:cNvPr>
            <p:cNvGrpSpPr/>
            <p:nvPr/>
          </p:nvGrpSpPr>
          <p:grpSpPr>
            <a:xfrm>
              <a:off x="6997875" y="5167961"/>
              <a:ext cx="420746" cy="420746"/>
              <a:chOff x="5578277" y="2257871"/>
              <a:chExt cx="353961" cy="353961"/>
            </a:xfrm>
          </p:grpSpPr>
          <p:sp>
            <p:nvSpPr>
              <p:cNvPr id="30" name="Rectangle: Rounded Corners 64">
                <a:extLst>
                  <a:ext uri="{FF2B5EF4-FFF2-40B4-BE49-F238E27FC236}">
                    <a16:creationId xmlns:a16="http://schemas.microsoft.com/office/drawing/2014/main" id="{01952105-71BF-47D0-9384-11EC7C53394F}"/>
                  </a:ext>
                </a:extLst>
              </p:cNvPr>
              <p:cNvSpPr/>
              <p:nvPr/>
            </p:nvSpPr>
            <p:spPr>
              <a:xfrm>
                <a:off x="5578277" y="2257871"/>
                <a:ext cx="353961" cy="353961"/>
              </a:xfrm>
              <a:prstGeom prst="roundRect">
                <a:avLst>
                  <a:gd name="adj" fmla="val 13079"/>
                </a:avLst>
              </a:prstGeom>
              <a:solidFill>
                <a:srgbClr val="BDD5CA"/>
              </a:solidFill>
              <a:ln>
                <a:noFill/>
              </a:ln>
              <a:effectLst>
                <a:outerShdw blurRad="241300" dist="101600" dir="5400000" sx="93000" sy="9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Freeform 4549">
                <a:extLst>
                  <a:ext uri="{FF2B5EF4-FFF2-40B4-BE49-F238E27FC236}">
                    <a16:creationId xmlns:a16="http://schemas.microsoft.com/office/drawing/2014/main" id="{045B5C06-2FF8-40F2-BD33-49EECC379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973" y="2371917"/>
                <a:ext cx="64569" cy="125868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213470" y="2229944"/>
            <a:ext cx="3733139" cy="1524548"/>
            <a:chOff x="5303302" y="2163345"/>
            <a:chExt cx="3733139" cy="1524548"/>
          </a:xfrm>
        </p:grpSpPr>
        <p:sp>
          <p:nvSpPr>
            <p:cNvPr id="35" name="Rectangle: Rounded Corners 54">
              <a:extLst>
                <a:ext uri="{FF2B5EF4-FFF2-40B4-BE49-F238E27FC236}">
                  <a16:creationId xmlns:a16="http://schemas.microsoft.com/office/drawing/2014/main" id="{C0FA9E1F-7814-4BD2-BD53-A17678ECB494}"/>
                </a:ext>
              </a:extLst>
            </p:cNvPr>
            <p:cNvSpPr/>
            <p:nvPr/>
          </p:nvSpPr>
          <p:spPr>
            <a:xfrm>
              <a:off x="5303302" y="2163345"/>
              <a:ext cx="3733139" cy="1314174"/>
            </a:xfrm>
            <a:prstGeom prst="roundRect">
              <a:avLst>
                <a:gd name="adj" fmla="val 7060"/>
              </a:avLst>
            </a:prstGeom>
            <a:solidFill>
              <a:schemeClr val="bg1"/>
            </a:solidFill>
            <a:ln>
              <a:noFill/>
            </a:ln>
            <a:effectLst>
              <a:outerShdw blurRad="698500" dist="241300" dir="5400000" sx="84000" sy="84000" algn="t" rotWithShape="0">
                <a:schemeClr val="tx1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TextBox 59">
              <a:extLst>
                <a:ext uri="{FF2B5EF4-FFF2-40B4-BE49-F238E27FC236}">
                  <a16:creationId xmlns:a16="http://schemas.microsoft.com/office/drawing/2014/main" id="{4B481D83-2C34-480C-9F5A-92CECFB1462B}"/>
                </a:ext>
              </a:extLst>
            </p:cNvPr>
            <p:cNvSpPr txBox="1"/>
            <p:nvPr/>
          </p:nvSpPr>
          <p:spPr>
            <a:xfrm>
              <a:off x="5650815" y="2490066"/>
              <a:ext cx="3159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II.</a:t>
              </a:r>
              <a:r>
                <a:rPr kumimoji="0" lang="zh-TW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TW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Filter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7" name="Group 56">
              <a:extLst>
                <a:ext uri="{FF2B5EF4-FFF2-40B4-BE49-F238E27FC236}">
                  <a16:creationId xmlns:a16="http://schemas.microsoft.com/office/drawing/2014/main" id="{2326E7EA-284B-4717-9135-66CEBAE05D2C}"/>
                </a:ext>
              </a:extLst>
            </p:cNvPr>
            <p:cNvGrpSpPr/>
            <p:nvPr/>
          </p:nvGrpSpPr>
          <p:grpSpPr>
            <a:xfrm>
              <a:off x="7004432" y="3267147"/>
              <a:ext cx="420746" cy="420746"/>
              <a:chOff x="5578277" y="2257871"/>
              <a:chExt cx="353961" cy="353961"/>
            </a:xfrm>
          </p:grpSpPr>
          <p:sp>
            <p:nvSpPr>
              <p:cNvPr id="38" name="Rectangle: Rounded Corners 57">
                <a:extLst>
                  <a:ext uri="{FF2B5EF4-FFF2-40B4-BE49-F238E27FC236}">
                    <a16:creationId xmlns:a16="http://schemas.microsoft.com/office/drawing/2014/main" id="{DCF42974-923F-42F0-98FA-993FAEDF9481}"/>
                  </a:ext>
                </a:extLst>
              </p:cNvPr>
              <p:cNvSpPr/>
              <p:nvPr/>
            </p:nvSpPr>
            <p:spPr>
              <a:xfrm>
                <a:off x="5578277" y="2257871"/>
                <a:ext cx="353961" cy="353961"/>
              </a:xfrm>
              <a:prstGeom prst="roundRect">
                <a:avLst>
                  <a:gd name="adj" fmla="val 13079"/>
                </a:avLst>
              </a:prstGeom>
              <a:solidFill>
                <a:srgbClr val="BDD5CA"/>
              </a:solidFill>
              <a:ln>
                <a:noFill/>
              </a:ln>
              <a:effectLst>
                <a:outerShdw blurRad="241300" dist="101600" dir="5400000" sx="93000" sy="9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Freeform 4549">
                <a:extLst>
                  <a:ext uri="{FF2B5EF4-FFF2-40B4-BE49-F238E27FC236}">
                    <a16:creationId xmlns:a16="http://schemas.microsoft.com/office/drawing/2014/main" id="{F8CDA0E2-1688-40CA-8FA1-8CA7FE973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973" y="2371917"/>
                <a:ext cx="64569" cy="125868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530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定義 </a:t>
            </a:r>
            <a:r>
              <a:rPr lang="en-US" altLang="zh-CN" sz="4000" dirty="0">
                <a:solidFill>
                  <a:srgbClr val="548280"/>
                </a:solidFill>
                <a:cs typeface="+mn-ea"/>
                <a:sym typeface="+mn-lt"/>
              </a:rPr>
              <a:t>Extraction Function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目的</a:t>
            </a:r>
            <a:r>
              <a:rPr lang="en-US" altLang="zh-TW" sz="2400" dirty="0"/>
              <a:t>: </a:t>
            </a:r>
            <a:r>
              <a:rPr lang="zh-TW" altLang="en-US" sz="2400" dirty="0"/>
              <a:t>從 </a:t>
            </a:r>
            <a:r>
              <a:rPr lang="en-US" altLang="zh-TW" sz="2400" dirty="0"/>
              <a:t>”</a:t>
            </a:r>
            <a:r>
              <a:rPr lang="zh-TW" altLang="en-US" sz="2400" dirty="0"/>
              <a:t>時間序列</a:t>
            </a:r>
            <a:r>
              <a:rPr lang="en-US" altLang="zh-TW" sz="2400" dirty="0"/>
              <a:t>”</a:t>
            </a:r>
            <a:r>
              <a:rPr lang="zh-TW" altLang="en-US" sz="2400" dirty="0"/>
              <a:t>的資料中，提取出有效的特徵來用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工具</a:t>
            </a:r>
            <a:r>
              <a:rPr lang="en-US" altLang="zh-TW" sz="2400" dirty="0"/>
              <a:t>:</a:t>
            </a:r>
            <a:r>
              <a:rPr lang="zh-TW" altLang="en-US" sz="2400" dirty="0"/>
              <a:t> 無</a:t>
            </a:r>
            <a:r>
              <a:rPr lang="en-US" altLang="zh-TW" sz="2400" dirty="0"/>
              <a:t>API</a:t>
            </a:r>
            <a:r>
              <a:rPr lang="zh-TW" altLang="en-US" sz="2400" dirty="0"/>
              <a:t>可用，必須自定義函數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附註</a:t>
            </a:r>
            <a:r>
              <a:rPr lang="en-US" altLang="zh-TW" sz="2400" dirty="0"/>
              <a:t>:</a:t>
            </a:r>
            <a:r>
              <a:rPr lang="zh-TW" altLang="en-US" sz="2400" dirty="0"/>
              <a:t> 將時間該列放到</a:t>
            </a:r>
            <a:r>
              <a:rPr lang="en-US" altLang="zh-TW" sz="2400" dirty="0"/>
              <a:t>index</a:t>
            </a:r>
            <a:r>
              <a:rPr lang="zh-TW" altLang="en-US" sz="2400" dirty="0"/>
              <a:t>會比較好做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grpSp>
        <p:nvGrpSpPr>
          <p:cNvPr id="13" name="群組 12"/>
          <p:cNvGrpSpPr/>
          <p:nvPr/>
        </p:nvGrpSpPr>
        <p:grpSpPr>
          <a:xfrm>
            <a:off x="77638" y="3275846"/>
            <a:ext cx="5314569" cy="3466577"/>
            <a:chOff x="77638" y="3275846"/>
            <a:chExt cx="5314569" cy="346657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45871" y="3782829"/>
              <a:ext cx="3546336" cy="295959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845871" y="3275846"/>
              <a:ext cx="3546336" cy="4162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未放</a:t>
              </a:r>
              <a:r>
                <a:rPr lang="en-US" altLang="zh-TW" dirty="0">
                  <a:solidFill>
                    <a:schemeClr val="tx1"/>
                  </a:solidFill>
                </a:rPr>
                <a:t>index -&gt; </a:t>
              </a:r>
              <a:r>
                <a:rPr lang="zh-TW" altLang="en-US" dirty="0">
                  <a:solidFill>
                    <a:schemeClr val="tx1"/>
                  </a:solidFill>
                </a:rPr>
                <a:t>以每筆為單位</a:t>
              </a:r>
            </a:p>
          </p:txBody>
        </p:sp>
        <p:sp>
          <p:nvSpPr>
            <p:cNvPr id="8" name="左大括弧 7"/>
            <p:cNvSpPr/>
            <p:nvPr/>
          </p:nvSpPr>
          <p:spPr>
            <a:xfrm>
              <a:off x="1190445" y="4123426"/>
              <a:ext cx="576949" cy="1199072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u="heavy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7638" y="3925019"/>
              <a:ext cx="966158" cy="1397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取</a:t>
              </a:r>
              <a:r>
                <a:rPr lang="en-US" altLang="zh-TW" dirty="0"/>
                <a:t>30</a:t>
              </a:r>
              <a:r>
                <a:rPr lang="zh-TW" altLang="en-US" dirty="0"/>
                <a:t>秒</a:t>
              </a:r>
              <a:endParaRPr lang="en-US" altLang="zh-TW" dirty="0"/>
            </a:p>
            <a:p>
              <a:pPr algn="ctr"/>
              <a:r>
                <a:rPr lang="zh-TW" altLang="en-US" dirty="0"/>
                <a:t>需取 </a:t>
              </a:r>
              <a:r>
                <a:rPr lang="en-US" altLang="zh-TW" dirty="0"/>
                <a:t>[:640]</a:t>
              </a:r>
              <a:endParaRPr lang="zh-TW" altLang="en-US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5831007" y="2851767"/>
            <a:ext cx="5124739" cy="3999113"/>
            <a:chOff x="5778523" y="2778442"/>
            <a:chExt cx="5124739" cy="3999113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14038" y="3291405"/>
              <a:ext cx="3385112" cy="348615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7518150" y="2778442"/>
              <a:ext cx="3385112" cy="4162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放</a:t>
              </a:r>
              <a:r>
                <a:rPr lang="en-US" altLang="zh-TW" dirty="0">
                  <a:solidFill>
                    <a:schemeClr val="tx1"/>
                  </a:solidFill>
                </a:rPr>
                <a:t>index -&gt; </a:t>
              </a:r>
              <a:r>
                <a:rPr lang="zh-TW" altLang="en-US" dirty="0">
                  <a:solidFill>
                    <a:schemeClr val="tx1"/>
                  </a:solidFill>
                </a:rPr>
                <a:t>以每秒為單位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778523" y="3825815"/>
              <a:ext cx="966158" cy="1397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取</a:t>
              </a:r>
              <a:r>
                <a:rPr lang="en-US" altLang="zh-TW" dirty="0"/>
                <a:t>30</a:t>
              </a:r>
              <a:r>
                <a:rPr lang="zh-TW" altLang="en-US" dirty="0"/>
                <a:t>秒</a:t>
              </a:r>
              <a:endParaRPr lang="en-US" altLang="zh-TW" dirty="0"/>
            </a:p>
            <a:p>
              <a:pPr algn="ctr"/>
              <a:r>
                <a:rPr lang="zh-TW" altLang="en-US" dirty="0"/>
                <a:t>只需 </a:t>
              </a:r>
              <a:r>
                <a:rPr lang="en-US" altLang="zh-TW" dirty="0"/>
                <a:t>[:30]</a:t>
              </a:r>
              <a:endParaRPr lang="zh-TW" altLang="en-US" dirty="0"/>
            </a:p>
          </p:txBody>
        </p:sp>
        <p:sp>
          <p:nvSpPr>
            <p:cNvPr id="18" name="左大括弧 17"/>
            <p:cNvSpPr/>
            <p:nvPr/>
          </p:nvSpPr>
          <p:spPr>
            <a:xfrm>
              <a:off x="6893210" y="3925019"/>
              <a:ext cx="576949" cy="1199072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u="heavy" dirty="0"/>
            </a:p>
          </p:txBody>
        </p:sp>
        <p:sp>
          <p:nvSpPr>
            <p:cNvPr id="11" name="甜甜圈 10"/>
            <p:cNvSpPr/>
            <p:nvPr/>
          </p:nvSpPr>
          <p:spPr>
            <a:xfrm>
              <a:off x="7331955" y="3483966"/>
              <a:ext cx="1259954" cy="441053"/>
            </a:xfrm>
            <a:prstGeom prst="donut">
              <a:avLst>
                <a:gd name="adj" fmla="val 12426"/>
              </a:avLst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6682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4000" dirty="0">
                <a:solidFill>
                  <a:srgbClr val="548280"/>
                </a:solidFill>
                <a:cs typeface="+mn-ea"/>
                <a:sym typeface="+mn-lt"/>
              </a:rPr>
              <a:t>List of Extraction Function</a:t>
            </a: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76323"/>
              </p:ext>
            </p:extLst>
          </p:nvPr>
        </p:nvGraphicFramePr>
        <p:xfrm>
          <a:off x="2032033" y="1606591"/>
          <a:ext cx="8128000" cy="4989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180587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6927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9629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0499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811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出處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特徵名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包含階段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67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清彥學長</a:t>
                      </a:r>
                      <a:endParaRPr lang="zh-TW" altLang="en-US" sz="1867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階段起始斜率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1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階段平均的差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Task mean – Rest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Recovery mean – Rest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Task mean – Recovery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04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階段峰值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0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階段標準差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Recovery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9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67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品妤學姊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階段平均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Recovery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43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階段起始斜率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Task -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9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67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杰勳學長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階段偏度</a:t>
                      </a:r>
                      <a:endParaRPr lang="en-US" altLang="zh-TW" sz="1867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Recovery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7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階段峰度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Recovery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0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Paper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AUC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Recovery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9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FFT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全部做一個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4927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763774" y="120770"/>
            <a:ext cx="4428292" cy="70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/>
              <a:t>Paper:     science report, 2019 A Machine Learning Approach for the Identification of a Biomarker of Human Pain using </a:t>
            </a:r>
            <a:r>
              <a:rPr lang="en-US" altLang="zh-TW" sz="1100" dirty="0" err="1"/>
              <a:t>fNIRS</a:t>
            </a:r>
            <a:r>
              <a:rPr lang="en-US" altLang="zh-TW" sz="1100" dirty="0"/>
              <a:t> Raul Fernandez Rojas1,9, Xu Huang1 &amp; </a:t>
            </a:r>
            <a:r>
              <a:rPr lang="en-US" altLang="zh-TW" sz="1100" dirty="0" err="1"/>
              <a:t>Keng</a:t>
            </a:r>
            <a:r>
              <a:rPr lang="en-US" altLang="zh-TW" sz="1100" dirty="0"/>
              <a:t>-Liang</a:t>
            </a:r>
            <a:endParaRPr lang="zh-TW" alt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45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階段峰值</a:t>
            </a: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947033" y="1536633"/>
            <a:ext cx="10586484" cy="460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目的</a:t>
            </a:r>
            <a:r>
              <a:rPr lang="en-US" altLang="zh-TW" sz="2400" dirty="0"/>
              <a:t>:</a:t>
            </a:r>
            <a:r>
              <a:rPr lang="zh-TW" altLang="en-US" sz="2400" dirty="0"/>
              <a:t> 取某階段的峰值，即最大值減最小值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方法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dirty="0"/>
              <a:t> </a:t>
            </a:r>
            <a:r>
              <a:rPr lang="en-US" altLang="zh-TW" sz="1900" dirty="0" err="1"/>
              <a:t>dataframe.loc</a:t>
            </a:r>
            <a:r>
              <a:rPr lang="en-US" altLang="zh-TW" sz="1900" dirty="0"/>
              <a:t>[stage1:stage2, cols].max() - </a:t>
            </a:r>
            <a:r>
              <a:rPr lang="en-US" altLang="zh-TW" sz="1900" dirty="0" err="1"/>
              <a:t>dataframe.loc</a:t>
            </a:r>
            <a:r>
              <a:rPr lang="en-US" altLang="zh-TW" sz="1900" dirty="0"/>
              <a:t>[stage1:stage2, cols].min()</a:t>
            </a:r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63" b="98990" l="1303" r="9886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9230" y="3272673"/>
            <a:ext cx="4973012" cy="32073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65230" y="4259562"/>
            <a:ext cx="1932317" cy="6335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完成圖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03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階段偏度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目的</a:t>
            </a:r>
            <a:r>
              <a:rPr lang="en-US" altLang="zh-TW" sz="2400" dirty="0"/>
              <a:t>:</a:t>
            </a:r>
            <a:r>
              <a:rPr lang="zh-TW" altLang="en-US" sz="2400" dirty="0"/>
              <a:t> 看一群資料的偏向， 資料分布靠左偏度越大， 資料分布靠右偏度越小。</a:t>
            </a:r>
            <a:endParaRPr lang="en-US" altLang="zh-TW" sz="2400" dirty="0"/>
          </a:p>
          <a:p>
            <a:r>
              <a:rPr lang="zh-TW" altLang="en-US" sz="2400" dirty="0"/>
              <a:t>方法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err="1"/>
              <a:t>scipy.stats.skew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sp>
        <p:nvSpPr>
          <p:cNvPr id="12" name="矩形 11"/>
          <p:cNvSpPr/>
          <p:nvPr/>
        </p:nvSpPr>
        <p:spPr>
          <a:xfrm>
            <a:off x="2300341" y="4509728"/>
            <a:ext cx="1932317" cy="6335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完成圖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02" b="99038" l="1120" r="9888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05251" y="2718488"/>
            <a:ext cx="5953125" cy="3962400"/>
          </a:xfrm>
          <a:prstGeom prst="rect">
            <a:avLst/>
          </a:prstGeom>
        </p:spPr>
      </p:pic>
      <p:sp>
        <p:nvSpPr>
          <p:cNvPr id="7" name="向左箭號 6"/>
          <p:cNvSpPr/>
          <p:nvPr/>
        </p:nvSpPr>
        <p:spPr>
          <a:xfrm rot="18676571">
            <a:off x="9542492" y="4570364"/>
            <a:ext cx="1200212" cy="51224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40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Area Under Curve(</a:t>
            </a:r>
            <a:r>
              <a:rPr lang="en-US" altLang="zh-CN" sz="4000" dirty="0">
                <a:solidFill>
                  <a:srgbClr val="548280"/>
                </a:solidFill>
                <a:cs typeface="+mn-ea"/>
                <a:sym typeface="+mn-lt"/>
              </a:rPr>
              <a:t>AUC)</a:t>
            </a: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目的</a:t>
            </a:r>
            <a:r>
              <a:rPr lang="en-US" altLang="zh-TW" sz="2400" dirty="0"/>
              <a:t>:</a:t>
            </a:r>
            <a:r>
              <a:rPr lang="zh-TW" altLang="en-US" sz="2400" dirty="0"/>
              <a:t> 計算曲線下的積分值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工具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err="1"/>
              <a:t>sklearn.metrics.auc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74" b="97101" l="2212" r="984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0873" y="3060062"/>
            <a:ext cx="5401679" cy="353285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300341" y="4509728"/>
            <a:ext cx="1932317" cy="6335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完成圖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92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4000" dirty="0">
                <a:solidFill>
                  <a:srgbClr val="548280"/>
                </a:solidFill>
                <a:cs typeface="+mn-ea"/>
                <a:sym typeface="+mn-lt"/>
              </a:rPr>
              <a:t>Fast Fourier Transform</a:t>
            </a:r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 </a:t>
            </a:r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(</a:t>
            </a:r>
            <a:r>
              <a:rPr lang="en-US" altLang="zh-CN" sz="4000" dirty="0">
                <a:solidFill>
                  <a:srgbClr val="548280"/>
                </a:solidFill>
                <a:cs typeface="+mn-ea"/>
                <a:sym typeface="+mn-lt"/>
              </a:rPr>
              <a:t>FFT</a:t>
            </a:r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)</a:t>
            </a:r>
            <a:endParaRPr lang="en-US" altLang="zh-CN" sz="4000" dirty="0">
              <a:solidFill>
                <a:srgbClr val="548280"/>
              </a:solidFill>
              <a:cs typeface="+mn-ea"/>
              <a:sym typeface="+mn-lt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947032" y="1536633"/>
            <a:ext cx="10482967" cy="460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目的</a:t>
            </a:r>
            <a:r>
              <a:rPr lang="en-US" altLang="zh-TW" sz="2400" dirty="0"/>
              <a:t>:</a:t>
            </a:r>
            <a:r>
              <a:rPr lang="zh-TW" altLang="en-US" sz="2400" dirty="0"/>
              <a:t> 用快速傅立葉轉換，並取其前幾大頻率與對應振幅來做特徵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工具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152396" indent="0">
              <a:lnSpc>
                <a:spcPct val="150000"/>
              </a:lnSpc>
              <a:buNone/>
            </a:pPr>
            <a:r>
              <a:rPr lang="en-US" altLang="zh-TW" sz="2400" dirty="0"/>
              <a:t>	1.</a:t>
            </a:r>
            <a:r>
              <a:rPr lang="zh-TW" altLang="en-US" sz="2400" dirty="0"/>
              <a:t> 傅立葉轉換公式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err="1"/>
              <a:t>scipy.fft</a:t>
            </a:r>
            <a:r>
              <a:rPr lang="en-US" altLang="zh-TW" sz="2400" dirty="0"/>
              <a:t>()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altLang="zh-TW" sz="2400" dirty="0"/>
              <a:t>	2.</a:t>
            </a:r>
            <a:r>
              <a:rPr lang="zh-TW" altLang="en-US" sz="2400" dirty="0"/>
              <a:t> 繪製頻域 </a:t>
            </a:r>
            <a:r>
              <a:rPr lang="en-US" altLang="zh-TW" sz="2400" dirty="0"/>
              <a:t>x </a:t>
            </a:r>
            <a:r>
              <a:rPr lang="zh-TW" altLang="en-US" sz="2400" dirty="0"/>
              <a:t>軸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err="1"/>
              <a:t>np.linspace</a:t>
            </a:r>
            <a:r>
              <a:rPr lang="en-US" altLang="zh-TW" sz="2400" dirty="0"/>
              <a:t>(0, </a:t>
            </a:r>
            <a:r>
              <a:rPr lang="en-US" altLang="zh-TW" sz="2400" dirty="0" err="1"/>
              <a:t>sample_rate</a:t>
            </a:r>
            <a:r>
              <a:rPr lang="en-US" altLang="zh-TW" sz="2400" dirty="0"/>
              <a:t>/2,  N/2) </a:t>
            </a:r>
            <a:r>
              <a:rPr lang="zh-TW" altLang="en-US" sz="2400" dirty="0"/>
              <a:t> </a:t>
            </a:r>
            <a:r>
              <a:rPr lang="en-US" altLang="zh-TW" sz="2400" dirty="0"/>
              <a:t>N</a:t>
            </a:r>
            <a:r>
              <a:rPr lang="zh-TW" altLang="en-US" sz="2400" dirty="0"/>
              <a:t>為</a:t>
            </a:r>
            <a:r>
              <a:rPr lang="en-US" altLang="zh-TW" sz="2400" dirty="0"/>
              <a:t>data</a:t>
            </a:r>
            <a:r>
              <a:rPr lang="zh-TW" altLang="en-US" sz="2400" dirty="0"/>
              <a:t>總數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endParaRPr lang="en-US" altLang="zh-TW" sz="2400" dirty="0"/>
          </a:p>
          <a:p>
            <a:pPr>
              <a:lnSpc>
                <a:spcPct val="150000"/>
              </a:lnSpc>
            </a:pPr>
            <a:endParaRPr lang="en-US" altLang="zh-TW" sz="2400" dirty="0"/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31" b="95127" l="1220" r="9756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9202" y="3869384"/>
            <a:ext cx="5613998" cy="32314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FFT</a:t>
            </a:r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 </a:t>
            </a:r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–</a:t>
            </a:r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 </a:t>
            </a:r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find peak</a:t>
            </a: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目的</a:t>
            </a:r>
            <a:r>
              <a:rPr lang="en-US" altLang="zh-TW" sz="2400" dirty="0"/>
              <a:t>:</a:t>
            </a:r>
            <a:r>
              <a:rPr lang="zh-TW" altLang="en-US" sz="2400" dirty="0"/>
              <a:t> 找出前三大峰值及頻率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工具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err="1"/>
              <a:t>scipy.signal.argrelextrema</a:t>
            </a:r>
            <a:r>
              <a:rPr lang="en-US" altLang="zh-TW" sz="2400" dirty="0"/>
              <a:t>()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np.argsort</a:t>
            </a:r>
            <a:r>
              <a:rPr lang="en-US" altLang="zh-TW" sz="2400" dirty="0"/>
              <a:t>()</a:t>
            </a:r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05" b="97397" l="1825" r="9866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188" y="2769766"/>
            <a:ext cx="6704755" cy="37602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20" b="97380" l="1467" r="9841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88984" y="2769766"/>
            <a:ext cx="6901109" cy="38639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71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CF06445-3E97-469D-97BA-10C116568AC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58355" y="-2675645"/>
            <a:ext cx="6858001" cy="122092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A85D7FC-1F2E-479F-88FA-01EE72AC27F4}"/>
              </a:ext>
            </a:extLst>
          </p:cNvPr>
          <p:cNvSpPr txBox="1"/>
          <p:nvPr/>
        </p:nvSpPr>
        <p:spPr>
          <a:xfrm>
            <a:off x="3896192" y="2714253"/>
            <a:ext cx="452276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300" dirty="0">
                <a:solidFill>
                  <a:srgbClr val="000000"/>
                </a:solidFill>
                <a:cs typeface="+mn-ea"/>
                <a:sym typeface="+mn-lt"/>
              </a:rPr>
              <a:t>Modeling</a:t>
            </a:r>
            <a:endParaRPr kumimoji="0" lang="zh-CN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CA85D7FC-1F2E-479F-88FA-01EE72AC27F4}"/>
              </a:ext>
            </a:extLst>
          </p:cNvPr>
          <p:cNvSpPr txBox="1"/>
          <p:nvPr/>
        </p:nvSpPr>
        <p:spPr>
          <a:xfrm>
            <a:off x="5016652" y="1690321"/>
            <a:ext cx="22818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300" normalizeH="0" baseline="0" noProof="0" dirty="0">
                <a:ln>
                  <a:noFill/>
                </a:ln>
                <a:solidFill>
                  <a:srgbClr val="548280"/>
                </a:solidFill>
                <a:effectLst/>
                <a:uLnTx/>
                <a:uFillTx/>
                <a:cs typeface="+mn-ea"/>
                <a:sym typeface="+mn-lt"/>
              </a:rPr>
              <a:t>【</a:t>
            </a:r>
            <a:r>
              <a:rPr lang="en-US" altLang="zh-CN" sz="4800" spc="300" dirty="0">
                <a:solidFill>
                  <a:srgbClr val="548280"/>
                </a:solidFill>
                <a:cs typeface="+mn-ea"/>
                <a:sym typeface="+mn-lt"/>
              </a:rPr>
              <a:t>IV</a:t>
            </a:r>
            <a:r>
              <a:rPr kumimoji="0" lang="en-US" altLang="zh-CN" sz="4800" b="0" i="0" u="none" strike="noStrike" kern="1200" cap="none" spc="300" normalizeH="0" baseline="0" noProof="0" dirty="0">
                <a:ln>
                  <a:noFill/>
                </a:ln>
                <a:solidFill>
                  <a:srgbClr val="548280"/>
                </a:solidFill>
                <a:effectLst/>
                <a:uLnTx/>
                <a:uFillTx/>
                <a:cs typeface="+mn-ea"/>
                <a:sym typeface="+mn-lt"/>
              </a:rPr>
              <a:t>】</a:t>
            </a:r>
            <a:endParaRPr kumimoji="0" lang="zh-CN" altLang="en-US" sz="4800" b="0" i="0" u="none" strike="noStrike" kern="1200" cap="none" spc="300" normalizeH="0" baseline="0" noProof="0" dirty="0">
              <a:ln>
                <a:noFill/>
              </a:ln>
              <a:solidFill>
                <a:srgbClr val="54828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42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sz="4000" dirty="0"/>
              <a:t>Modeling</a:t>
            </a: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lnSpc>
                <a:spcPct val="150000"/>
              </a:lnSpc>
              <a:buNone/>
            </a:pPr>
            <a:r>
              <a:rPr lang="en-US" altLang="zh-TW" sz="2400" dirty="0"/>
              <a:t>Step1: </a:t>
            </a:r>
            <a:r>
              <a:rPr lang="zh-TW" altLang="en-US" sz="2400" dirty="0"/>
              <a:t>處理生理資訊與定義高低分族群</a:t>
            </a:r>
            <a:r>
              <a:rPr lang="en-US" altLang="zh-TW" sz="2400" dirty="0"/>
              <a:t>(Label)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altLang="zh-TW" sz="2400" dirty="0"/>
              <a:t>Step2: </a:t>
            </a:r>
            <a:r>
              <a:rPr lang="zh-TW" altLang="en-US" sz="2400" dirty="0"/>
              <a:t>將生理資訊與高低分族群作統計分析 </a:t>
            </a:r>
            <a:endParaRPr lang="en-US" altLang="zh-TW" sz="2400" dirty="0"/>
          </a:p>
          <a:p>
            <a:pPr marL="152396" indent="0">
              <a:lnSpc>
                <a:spcPct val="150000"/>
              </a:lnSpc>
              <a:buNone/>
            </a:pPr>
            <a:r>
              <a:rPr lang="en-US" altLang="zh-TW" sz="2400" dirty="0"/>
              <a:t>Step3: </a:t>
            </a:r>
            <a:r>
              <a:rPr lang="zh-TW" altLang="en-US" sz="2400" dirty="0"/>
              <a:t>將收集的</a:t>
            </a:r>
            <a:r>
              <a:rPr lang="en-US" altLang="zh-TW" sz="2400" dirty="0"/>
              <a:t>Feature</a:t>
            </a:r>
            <a:r>
              <a:rPr lang="zh-TW" altLang="en-US" sz="2400" dirty="0"/>
              <a:t>、</a:t>
            </a:r>
            <a:r>
              <a:rPr lang="en-US" altLang="zh-TW" sz="2400" dirty="0"/>
              <a:t>Label</a:t>
            </a:r>
            <a:r>
              <a:rPr lang="zh-TW" altLang="en-US" sz="2400" dirty="0"/>
              <a:t>分</a:t>
            </a:r>
            <a:r>
              <a:rPr lang="en-US" altLang="zh-TW" sz="2400" dirty="0"/>
              <a:t>Training data – Test data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altLang="zh-TW" sz="2400" dirty="0"/>
              <a:t>Step4: </a:t>
            </a:r>
            <a:r>
              <a:rPr lang="zh-TW" altLang="en-US" sz="2400" dirty="0"/>
              <a:t>製作繪製 </a:t>
            </a:r>
            <a:r>
              <a:rPr lang="en-US" altLang="zh-TW" sz="2400" dirty="0"/>
              <a:t>Boundary</a:t>
            </a:r>
            <a:r>
              <a:rPr lang="zh-TW" altLang="en-US" sz="2400" dirty="0"/>
              <a:t>、</a:t>
            </a:r>
            <a:r>
              <a:rPr lang="en-US" altLang="zh-TW" sz="2400" dirty="0"/>
              <a:t>Confusion Metrix</a:t>
            </a:r>
            <a:r>
              <a:rPr lang="zh-TW" altLang="en-US" sz="2400" dirty="0"/>
              <a:t>、</a:t>
            </a:r>
            <a:r>
              <a:rPr lang="en-US" altLang="zh-TW" sz="2400" dirty="0"/>
              <a:t>ROC</a:t>
            </a:r>
            <a:r>
              <a:rPr lang="zh-TW" altLang="en-US" sz="2400" dirty="0"/>
              <a:t> 的函數</a:t>
            </a:r>
            <a:endParaRPr lang="en-US" altLang="zh-TW" sz="2400" dirty="0"/>
          </a:p>
          <a:p>
            <a:pPr marL="152396" indent="0">
              <a:lnSpc>
                <a:spcPct val="150000"/>
              </a:lnSpc>
              <a:buNone/>
            </a:pPr>
            <a:r>
              <a:rPr lang="en-US" altLang="zh-TW" sz="2400" dirty="0"/>
              <a:t>Step5: </a:t>
            </a:r>
            <a:r>
              <a:rPr lang="zh-TW" altLang="en-US" sz="2400" dirty="0"/>
              <a:t>任選一種特徵選取方法、任選一種</a:t>
            </a:r>
            <a:r>
              <a:rPr lang="en-US" altLang="zh-TW" sz="2400" dirty="0"/>
              <a:t>Model</a:t>
            </a:r>
            <a:r>
              <a:rPr lang="zh-TW" altLang="en-US" sz="2400" dirty="0"/>
              <a:t>並測試結果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04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Step1:</a:t>
            </a:r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 清理</a:t>
            </a:r>
            <a:r>
              <a:rPr lang="en-US" altLang="zh-CN" sz="4000" dirty="0">
                <a:solidFill>
                  <a:srgbClr val="548280"/>
                </a:solidFill>
                <a:cs typeface="+mn-ea"/>
                <a:sym typeface="+mn-lt"/>
              </a:rPr>
              <a:t>Label </a:t>
            </a: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目的</a:t>
            </a:r>
            <a:r>
              <a:rPr lang="en-US" altLang="zh-TW" sz="2400" dirty="0"/>
              <a:t>:</a:t>
            </a:r>
            <a:r>
              <a:rPr lang="zh-TW" altLang="en-US" sz="2400" dirty="0"/>
              <a:t>  定義高分低分及確認個人資料的完整性，即大於某分數叫做高分群，剩下的叫低分群。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工具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err="1"/>
              <a:t>dataframe</a:t>
            </a:r>
            <a:r>
              <a:rPr lang="en-US" altLang="zh-TW" sz="2400" dirty="0"/>
              <a:t>[col].apply(</a:t>
            </a:r>
            <a:r>
              <a:rPr lang="en-US" altLang="zh-TW" sz="2400" dirty="0" err="1"/>
              <a:t>change_function</a:t>
            </a:r>
            <a:r>
              <a:rPr lang="en-US" altLang="zh-TW" sz="2400" dirty="0"/>
              <a:t>)</a:t>
            </a:r>
            <a:r>
              <a:rPr lang="zh-TW" altLang="en-US" sz="2400" dirty="0"/>
              <a:t> 或是</a:t>
            </a:r>
            <a:r>
              <a:rPr lang="en-US" altLang="zh-TW" sz="2400" dirty="0"/>
              <a:t> </a:t>
            </a:r>
            <a:r>
              <a:rPr lang="en-US" altLang="zh-TW" sz="2400" dirty="0" err="1"/>
              <a:t>dataframe</a:t>
            </a:r>
            <a:r>
              <a:rPr lang="en-US" altLang="zh-TW" sz="2400" dirty="0"/>
              <a:t>[col].apply(lambda x: 1 if x &gt;= 16 else 0)</a:t>
            </a:r>
          </a:p>
          <a:p>
            <a:pPr>
              <a:lnSpc>
                <a:spcPct val="150000"/>
              </a:lnSpc>
            </a:pPr>
            <a:endParaRPr lang="en-US" altLang="zh-TW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12324D-CBBF-4ACE-9F29-677451187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459" y="3872522"/>
            <a:ext cx="3211923" cy="2580245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365E66A8-B514-4F29-B070-54709C897B92}"/>
              </a:ext>
            </a:extLst>
          </p:cNvPr>
          <p:cNvSpPr/>
          <p:nvPr/>
        </p:nvSpPr>
        <p:spPr>
          <a:xfrm>
            <a:off x="5118027" y="4823735"/>
            <a:ext cx="1792784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B5057CF-E708-4D5F-8555-0B8796527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9498" y="3957585"/>
            <a:ext cx="4274357" cy="2151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051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CF06445-3E97-469D-97BA-10C116568AC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58355" y="-2675645"/>
            <a:ext cx="6858001" cy="122092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A85D7FC-1F2E-479F-88FA-01EE72AC27F4}"/>
              </a:ext>
            </a:extLst>
          </p:cNvPr>
          <p:cNvSpPr txBox="1"/>
          <p:nvPr/>
        </p:nvSpPr>
        <p:spPr>
          <a:xfrm>
            <a:off x="3896192" y="2714253"/>
            <a:ext cx="452276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Data Process</a:t>
            </a:r>
            <a:endParaRPr kumimoji="0" lang="zh-CN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CA85D7FC-1F2E-479F-88FA-01EE72AC27F4}"/>
              </a:ext>
            </a:extLst>
          </p:cNvPr>
          <p:cNvSpPr txBox="1"/>
          <p:nvPr/>
        </p:nvSpPr>
        <p:spPr>
          <a:xfrm>
            <a:off x="5016652" y="1690321"/>
            <a:ext cx="22818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300" normalizeH="0" baseline="0" noProof="0" dirty="0">
                <a:ln>
                  <a:noFill/>
                </a:ln>
                <a:solidFill>
                  <a:srgbClr val="548280"/>
                </a:solidFill>
                <a:effectLst/>
                <a:uLnTx/>
                <a:uFillTx/>
                <a:cs typeface="+mn-ea"/>
                <a:sym typeface="+mn-lt"/>
              </a:rPr>
              <a:t>【</a:t>
            </a:r>
            <a:r>
              <a:rPr lang="en-US" altLang="zh-TW" sz="4800" spc="300" dirty="0">
                <a:solidFill>
                  <a:srgbClr val="548280"/>
                </a:solidFill>
                <a:cs typeface="+mn-ea"/>
                <a:sym typeface="+mn-lt"/>
              </a:rPr>
              <a:t>I</a:t>
            </a:r>
            <a:r>
              <a:rPr kumimoji="0" lang="en-US" altLang="zh-CN" sz="4800" b="0" i="0" u="none" strike="noStrike" kern="1200" cap="none" spc="300" normalizeH="0" baseline="0" noProof="0" dirty="0">
                <a:ln>
                  <a:noFill/>
                </a:ln>
                <a:solidFill>
                  <a:srgbClr val="548280"/>
                </a:solidFill>
                <a:effectLst/>
                <a:uLnTx/>
                <a:uFillTx/>
                <a:cs typeface="+mn-ea"/>
                <a:sym typeface="+mn-lt"/>
              </a:rPr>
              <a:t>】</a:t>
            </a:r>
            <a:endParaRPr kumimoji="0" lang="zh-CN" altLang="en-US" sz="4800" b="0" i="0" u="none" strike="noStrike" kern="1200" cap="none" spc="300" normalizeH="0" baseline="0" noProof="0" dirty="0">
              <a:ln>
                <a:noFill/>
              </a:ln>
              <a:solidFill>
                <a:srgbClr val="54828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41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Step2: </a:t>
            </a:r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將生理資訊與</a:t>
            </a:r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Label</a:t>
            </a:r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作統計分析 </a:t>
            </a: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目的</a:t>
            </a:r>
            <a:r>
              <a:rPr lang="en-US" altLang="zh-TW" sz="2400" dirty="0"/>
              <a:t>:</a:t>
            </a:r>
            <a:r>
              <a:rPr lang="zh-TW" altLang="en-US" sz="2400" dirty="0"/>
              <a:t> 觀察高低分群之年紀分布、性別分布等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工具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err="1"/>
              <a:t>sns.boxplot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sns.countplot</a:t>
            </a:r>
            <a:r>
              <a:rPr lang="zh-TW" altLang="en-US" sz="2400" dirty="0"/>
              <a:t>、並搭配</a:t>
            </a:r>
            <a:r>
              <a:rPr lang="en-US" altLang="zh-TW" sz="2400" dirty="0"/>
              <a:t>hue</a:t>
            </a:r>
            <a:r>
              <a:rPr lang="zh-TW" altLang="en-US" sz="2400" dirty="0"/>
              <a:t>參數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E80A94-4036-47DD-8D2A-3208356DD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43" y="2942120"/>
            <a:ext cx="3727060" cy="37607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49B2235-F040-47CD-AB42-7FBDF7412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219" y="3134537"/>
            <a:ext cx="3391194" cy="33759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738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4000" dirty="0">
                <a:solidFill>
                  <a:srgbClr val="548280"/>
                </a:solidFill>
                <a:cs typeface="+mn-ea"/>
                <a:sym typeface="+mn-lt"/>
              </a:rPr>
              <a:t>Step3: </a:t>
            </a:r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將資料分</a:t>
            </a:r>
            <a:r>
              <a:rPr lang="en-US" altLang="zh-CN" sz="4000" dirty="0">
                <a:solidFill>
                  <a:srgbClr val="548280"/>
                </a:solidFill>
                <a:cs typeface="+mn-ea"/>
                <a:sym typeface="+mn-lt"/>
              </a:rPr>
              <a:t>Training</a:t>
            </a:r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 </a:t>
            </a:r>
            <a:r>
              <a:rPr lang="en-US" altLang="zh-CN" sz="4000" dirty="0">
                <a:solidFill>
                  <a:srgbClr val="548280"/>
                </a:solidFill>
                <a:cs typeface="+mn-ea"/>
                <a:sym typeface="+mn-lt"/>
              </a:rPr>
              <a:t>– Test data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947033" y="1357133"/>
            <a:ext cx="10298000" cy="4785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目的</a:t>
            </a:r>
            <a:r>
              <a:rPr lang="en-US" altLang="zh-TW" sz="2400" dirty="0"/>
              <a:t>: </a:t>
            </a:r>
            <a:r>
              <a:rPr lang="zh-TW" altLang="en-US" sz="2400" dirty="0"/>
              <a:t>將資料分成訓練資料</a:t>
            </a:r>
            <a:r>
              <a:rPr lang="en-US" altLang="zh-TW" sz="2400" dirty="0"/>
              <a:t>(train-data)</a:t>
            </a:r>
            <a:r>
              <a:rPr lang="zh-TW" altLang="en-US" sz="2400" dirty="0"/>
              <a:t>和未看過的</a:t>
            </a:r>
            <a:r>
              <a:rPr lang="en-US" altLang="zh-TW" sz="2400" dirty="0"/>
              <a:t>(test-data)</a:t>
            </a:r>
            <a:r>
              <a:rPr lang="zh-TW" altLang="en-US" sz="2400" dirty="0"/>
              <a:t>，目的是為了確認模型的好壞。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工具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err="1"/>
              <a:t>StratifiedKFold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train_test_split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前者為將高低分</a:t>
            </a:r>
            <a:r>
              <a:rPr lang="en-US" altLang="zh-TW" sz="2400" dirty="0"/>
              <a:t>”</a:t>
            </a:r>
            <a:r>
              <a:rPr lang="zh-TW" altLang="en-US" sz="2400" dirty="0"/>
              <a:t>任意</a:t>
            </a:r>
            <a:r>
              <a:rPr lang="en-US" altLang="zh-TW" sz="2400" dirty="0"/>
              <a:t>”</a:t>
            </a:r>
            <a:r>
              <a:rPr lang="zh-TW" altLang="en-US" sz="2400" dirty="0"/>
              <a:t>分於</a:t>
            </a:r>
            <a:r>
              <a:rPr lang="en-US" altLang="zh-TW" sz="2400" dirty="0"/>
              <a:t>train-test</a:t>
            </a:r>
            <a:r>
              <a:rPr lang="zh-TW" altLang="en-US" sz="2400" dirty="0"/>
              <a:t>中，後者是將高低分等比例分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9D5AD70-56A8-4CD9-BAFD-1BDFE421D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853" y="3544691"/>
            <a:ext cx="3214988" cy="965632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959C95EC-0270-4C48-B2F2-C632BE12D7F9}"/>
              </a:ext>
            </a:extLst>
          </p:cNvPr>
          <p:cNvGrpSpPr/>
          <p:nvPr/>
        </p:nvGrpSpPr>
        <p:grpSpPr>
          <a:xfrm>
            <a:off x="124174" y="4428537"/>
            <a:ext cx="6574581" cy="1891157"/>
            <a:chOff x="456913" y="4414104"/>
            <a:chExt cx="6574581" cy="189115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EF5A77D-F278-4890-91AF-289A95FE8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913" y="5122351"/>
              <a:ext cx="6574581" cy="118291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5B84B60-C88A-4382-B703-057AC29588CA}"/>
                </a:ext>
              </a:extLst>
            </p:cNvPr>
            <p:cNvSpPr/>
            <p:nvPr/>
          </p:nvSpPr>
          <p:spPr>
            <a:xfrm>
              <a:off x="2432215" y="4414104"/>
              <a:ext cx="2332653" cy="66231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err="1">
                  <a:solidFill>
                    <a:schemeClr val="tx1"/>
                  </a:solidFill>
                </a:rPr>
                <a:t>KFold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43F3DA0-12E5-4CBE-B377-C3539E73A822}"/>
              </a:ext>
            </a:extLst>
          </p:cNvPr>
          <p:cNvGrpSpPr/>
          <p:nvPr/>
        </p:nvGrpSpPr>
        <p:grpSpPr>
          <a:xfrm>
            <a:off x="4125908" y="4476645"/>
            <a:ext cx="7364185" cy="1876374"/>
            <a:chOff x="4432129" y="4480673"/>
            <a:chExt cx="7364185" cy="1876374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514A032-5A4E-4F55-8E76-5E9375D2C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32129" y="5285669"/>
              <a:ext cx="7364185" cy="1071378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D65D37C-E0AE-4A7A-B55F-68B778EFF5F3}"/>
                </a:ext>
              </a:extLst>
            </p:cNvPr>
            <p:cNvSpPr/>
            <p:nvPr/>
          </p:nvSpPr>
          <p:spPr>
            <a:xfrm>
              <a:off x="7102554" y="4480673"/>
              <a:ext cx="2430353" cy="710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tx1"/>
                  </a:solidFill>
                </a:rPr>
                <a:t> </a:t>
              </a:r>
              <a:r>
                <a:rPr lang="en-US" altLang="zh-TW" sz="2400">
                  <a:solidFill>
                    <a:schemeClr val="tx1"/>
                  </a:solidFill>
                </a:rPr>
                <a:t>StratifiedKFold</a:t>
              </a:r>
              <a:endParaRPr lang="zh-TW" altLang="en-US" sz="240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152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4000" dirty="0" err="1">
                <a:solidFill>
                  <a:srgbClr val="548280"/>
                </a:solidFill>
                <a:cs typeface="+mn-ea"/>
                <a:sym typeface="+mn-lt"/>
              </a:rPr>
              <a:t>StratifiedKFold</a:t>
            </a: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 err="1"/>
              <a:t>StratifiedKFold</a:t>
            </a:r>
            <a:r>
              <a:rPr lang="en-US" altLang="zh-TW" sz="2400" dirty="0"/>
              <a:t> </a:t>
            </a:r>
            <a:r>
              <a:rPr lang="zh-TW" altLang="en-US" sz="2400" dirty="0"/>
              <a:t>能用則用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若將收案的資料比擬做</a:t>
            </a:r>
            <a:r>
              <a:rPr lang="en-US" altLang="zh-TW" sz="2400" dirty="0"/>
              <a:t>training data</a:t>
            </a:r>
            <a:r>
              <a:rPr lang="zh-TW" altLang="en-US" sz="2400" dirty="0"/>
              <a:t>，現實運用時擬作</a:t>
            </a:r>
            <a:r>
              <a:rPr lang="en-US" altLang="zh-TW" sz="2400" dirty="0"/>
              <a:t>test data</a:t>
            </a:r>
            <a:r>
              <a:rPr lang="zh-TW" altLang="en-US" sz="2400" dirty="0"/>
              <a:t>，則其兩者的資料分布應相等。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或是今天做一個三標籤分類，若某一類別都被分到</a:t>
            </a:r>
            <a:r>
              <a:rPr lang="en-US" altLang="zh-TW" sz="2400" dirty="0"/>
              <a:t>test data</a:t>
            </a:r>
            <a:r>
              <a:rPr lang="zh-TW" altLang="en-US" sz="2400" dirty="0"/>
              <a:t>，沒在</a:t>
            </a:r>
            <a:r>
              <a:rPr lang="en-US" altLang="zh-TW" sz="2400" dirty="0"/>
              <a:t>train data</a:t>
            </a:r>
            <a:r>
              <a:rPr lang="zh-TW" altLang="en-US" sz="2400" dirty="0"/>
              <a:t>出現，則訓練出來的模型絕對不認識</a:t>
            </a:r>
            <a:r>
              <a:rPr lang="en-US" altLang="zh-TW" sz="2400" dirty="0"/>
              <a:t>(</a:t>
            </a:r>
            <a:r>
              <a:rPr lang="zh-TW" altLang="en-US" sz="2400" dirty="0"/>
              <a:t>分不出</a:t>
            </a:r>
            <a:r>
              <a:rPr lang="en-US" altLang="zh-TW" sz="2400" dirty="0"/>
              <a:t>)</a:t>
            </a:r>
            <a:r>
              <a:rPr lang="zh-TW" altLang="en-US" sz="2400" dirty="0"/>
              <a:t>該類別。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673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分資料注意事項</a:t>
            </a: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所有與資料有關的處理，</a:t>
            </a:r>
            <a:r>
              <a:rPr lang="zh-TW" altLang="en-US" sz="2400" b="1" dirty="0">
                <a:solidFill>
                  <a:srgbClr val="FF0000"/>
                </a:solidFill>
              </a:rPr>
              <a:t>只可以使用 </a:t>
            </a:r>
            <a:r>
              <a:rPr lang="en-US" altLang="zh-TW" sz="2400" b="1" dirty="0">
                <a:solidFill>
                  <a:srgbClr val="FF0000"/>
                </a:solidFill>
              </a:rPr>
              <a:t>Train data</a:t>
            </a:r>
            <a:r>
              <a:rPr lang="zh-TW" altLang="en-US" sz="2400" b="1" dirty="0">
                <a:solidFill>
                  <a:srgbClr val="FF0000"/>
                </a:solidFill>
              </a:rPr>
              <a:t>的訊息</a:t>
            </a:r>
            <a:r>
              <a:rPr lang="zh-TW" altLang="en-US" sz="2400" dirty="0">
                <a:solidFill>
                  <a:schemeClr val="tx1"/>
                </a:solidFill>
              </a:rPr>
              <a:t>，不可以將任何</a:t>
            </a:r>
            <a:r>
              <a:rPr lang="en-US" altLang="zh-TW" sz="2400" dirty="0">
                <a:solidFill>
                  <a:schemeClr val="tx1"/>
                </a:solidFill>
              </a:rPr>
              <a:t>Test data </a:t>
            </a:r>
            <a:r>
              <a:rPr lang="zh-TW" altLang="en-US" sz="2400" dirty="0">
                <a:solidFill>
                  <a:schemeClr val="tx1"/>
                </a:solidFill>
              </a:rPr>
              <a:t>的訊息傳遞給</a:t>
            </a:r>
            <a:r>
              <a:rPr lang="en-US" altLang="zh-TW" sz="2400" dirty="0">
                <a:solidFill>
                  <a:schemeClr val="tx1"/>
                </a:solidFill>
              </a:rPr>
              <a:t>train data</a:t>
            </a:r>
            <a:r>
              <a:rPr lang="zh-TW" altLang="en-US" sz="2400" dirty="0">
                <a:solidFill>
                  <a:schemeClr val="tx1"/>
                </a:solidFill>
              </a:rPr>
              <a:t>，如</a:t>
            </a:r>
            <a:r>
              <a:rPr lang="en-US" altLang="zh-TW" sz="2400" dirty="0">
                <a:solidFill>
                  <a:schemeClr val="tx1"/>
                </a:solidFill>
              </a:rPr>
              <a:t>:</a:t>
            </a:r>
            <a:r>
              <a:rPr lang="zh-TW" altLang="en-US" sz="2400" dirty="0">
                <a:solidFill>
                  <a:schemeClr val="tx1"/>
                </a:solidFill>
              </a:rPr>
              <a:t> 標準化、歸一化需用的參數、做特徵萃取的資料等 ，還有就是若一個人有多筆</a:t>
            </a:r>
            <a:r>
              <a:rPr lang="en-US" altLang="zh-TW" sz="2400" dirty="0">
                <a:solidFill>
                  <a:schemeClr val="tx1"/>
                </a:solidFill>
              </a:rPr>
              <a:t>data(</a:t>
            </a:r>
            <a:r>
              <a:rPr lang="zh-TW" altLang="en-US" sz="2400" dirty="0">
                <a:solidFill>
                  <a:schemeClr val="tx1"/>
                </a:solidFill>
              </a:rPr>
              <a:t>多張照片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  <a:r>
              <a:rPr lang="zh-TW" altLang="en-US" sz="2400" dirty="0">
                <a:solidFill>
                  <a:schemeClr val="tx1"/>
                </a:solidFill>
              </a:rPr>
              <a:t>，則必須全部都處於</a:t>
            </a:r>
            <a:r>
              <a:rPr lang="en-US" altLang="zh-TW" sz="2400" dirty="0">
                <a:solidFill>
                  <a:schemeClr val="tx1"/>
                </a:solidFill>
              </a:rPr>
              <a:t>train</a:t>
            </a:r>
            <a:r>
              <a:rPr lang="zh-TW" altLang="en-US" sz="2400" dirty="0">
                <a:solidFill>
                  <a:schemeClr val="tx1"/>
                </a:solidFill>
              </a:rPr>
              <a:t>或</a:t>
            </a:r>
            <a:r>
              <a:rPr lang="en-US" altLang="zh-TW" sz="2400" dirty="0">
                <a:solidFill>
                  <a:schemeClr val="tx1"/>
                </a:solidFill>
              </a:rPr>
              <a:t>test</a:t>
            </a:r>
            <a:r>
              <a:rPr lang="zh-TW" altLang="en-US" sz="2400" dirty="0">
                <a:solidFill>
                  <a:schemeClr val="tx1"/>
                </a:solidFill>
              </a:rPr>
              <a:t>，不然</a:t>
            </a:r>
            <a:r>
              <a:rPr lang="en-US" altLang="zh-TW" sz="2400" dirty="0">
                <a:solidFill>
                  <a:schemeClr val="tx1"/>
                </a:solidFill>
              </a:rPr>
              <a:t>test</a:t>
            </a:r>
            <a:r>
              <a:rPr lang="zh-TW" altLang="en-US" sz="2400" dirty="0">
                <a:solidFill>
                  <a:schemeClr val="tx1"/>
                </a:solidFill>
              </a:rPr>
              <a:t>會很高。</a:t>
            </a:r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2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947033" y="363894"/>
            <a:ext cx="10298000" cy="2081749"/>
          </a:xfrm>
        </p:spPr>
        <p:txBody>
          <a:bodyPr/>
          <a:lstStyle/>
          <a:p>
            <a:r>
              <a:rPr lang="en-US" altLang="zh-TW" sz="3600" dirty="0">
                <a:solidFill>
                  <a:srgbClr val="548280"/>
                </a:solidFill>
                <a:cs typeface="+mn-ea"/>
                <a:sym typeface="+mn-lt"/>
              </a:rPr>
              <a:t>Step4 :</a:t>
            </a:r>
            <a:r>
              <a:rPr lang="zh-TW" altLang="en-US" sz="3600" dirty="0">
                <a:solidFill>
                  <a:srgbClr val="548280"/>
                </a:solidFill>
              </a:rPr>
              <a:t>製作繪製 </a:t>
            </a:r>
            <a:r>
              <a:rPr lang="en-US" altLang="zh-TW" sz="3600" dirty="0">
                <a:solidFill>
                  <a:srgbClr val="548280"/>
                </a:solidFill>
              </a:rPr>
              <a:t>Boundary</a:t>
            </a:r>
            <a:r>
              <a:rPr lang="zh-TW" altLang="en-US" sz="3600" dirty="0">
                <a:solidFill>
                  <a:srgbClr val="548280"/>
                </a:solidFill>
              </a:rPr>
              <a:t>、</a:t>
            </a:r>
            <a:r>
              <a:rPr lang="en-US" altLang="zh-TW" sz="3600" dirty="0">
                <a:solidFill>
                  <a:srgbClr val="548280"/>
                </a:solidFill>
              </a:rPr>
              <a:t>Confusion Metrix</a:t>
            </a:r>
            <a:r>
              <a:rPr lang="zh-TW" altLang="en-US" sz="3600" dirty="0">
                <a:solidFill>
                  <a:srgbClr val="548280"/>
                </a:solidFill>
              </a:rPr>
              <a:t>、</a:t>
            </a:r>
            <a:r>
              <a:rPr lang="en-US" altLang="zh-TW" sz="3600" dirty="0">
                <a:solidFill>
                  <a:srgbClr val="548280"/>
                </a:solidFill>
              </a:rPr>
              <a:t>		    ROC</a:t>
            </a:r>
            <a:r>
              <a:rPr lang="zh-TW" altLang="en-US" sz="3600" dirty="0">
                <a:solidFill>
                  <a:srgbClr val="548280"/>
                </a:solidFill>
              </a:rPr>
              <a:t> 的函數</a:t>
            </a:r>
            <a:br>
              <a:rPr lang="en-US" altLang="zh-TW" sz="4000" dirty="0"/>
            </a:b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947033" y="1810139"/>
            <a:ext cx="10298000" cy="43324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目的</a:t>
            </a:r>
            <a:r>
              <a:rPr lang="en-US" altLang="zh-TW" sz="2400" dirty="0"/>
              <a:t>:</a:t>
            </a:r>
            <a:r>
              <a:rPr lang="zh-TW" altLang="en-US" sz="2400" dirty="0"/>
              <a:t> 將資料可視化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Boundary:  </a:t>
            </a:r>
            <a:r>
              <a:rPr lang="en-US" altLang="zh-TW" sz="2400" dirty="0" err="1"/>
              <a:t>np.meshgrid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plt.contour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Confusion Metrix: </a:t>
            </a:r>
            <a:r>
              <a:rPr lang="fr-FR" altLang="zh-TW" sz="2400" dirty="0"/>
              <a:t>sklearn.metrics.confusion_matrix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ROC: </a:t>
            </a:r>
            <a:r>
              <a:rPr lang="en-US" altLang="zh-TW" sz="2400" dirty="0" err="1"/>
              <a:t>sklearn.metrics.roc_curve</a:t>
            </a: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17F9AF-FCA1-4CA8-9222-8FABD92A3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55" y="2909600"/>
            <a:ext cx="8077900" cy="38636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3027ED-FC36-4718-AF4D-45FD59E5E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368" y="2951478"/>
            <a:ext cx="3957953" cy="38022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EC8A853-A48F-40D1-B345-EB325F9B75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9721" y="2951478"/>
            <a:ext cx="4294961" cy="38184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687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4000" dirty="0">
                <a:solidFill>
                  <a:srgbClr val="548280"/>
                </a:solidFill>
                <a:cs typeface="+mn-ea"/>
                <a:sym typeface="+mn-lt"/>
              </a:rPr>
              <a:t>Step5: </a:t>
            </a:r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Feature Selection + Model</a:t>
            </a: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試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資料量小可由</a:t>
            </a:r>
            <a:r>
              <a:rPr lang="en-US" altLang="zh-TW" sz="2400" dirty="0"/>
              <a:t>SVC</a:t>
            </a:r>
            <a:r>
              <a:rPr lang="zh-TW" altLang="en-US" sz="2400" dirty="0"/>
              <a:t>起手，在看是否改用</a:t>
            </a:r>
            <a:r>
              <a:rPr lang="en-US" altLang="zh-TW" sz="2400" dirty="0" err="1"/>
              <a:t>RandomForest</a:t>
            </a:r>
            <a:r>
              <a:rPr lang="zh-TW" altLang="en-US" sz="2400" dirty="0"/>
              <a:t>或</a:t>
            </a:r>
            <a:r>
              <a:rPr lang="en-US" altLang="zh-TW" sz="2400" dirty="0"/>
              <a:t>LDA</a:t>
            </a:r>
            <a:r>
              <a:rPr lang="zh-TW" altLang="en-US" sz="2400" dirty="0"/>
              <a:t>、</a:t>
            </a:r>
            <a:r>
              <a:rPr lang="en-US" altLang="zh-TW" sz="2400" dirty="0"/>
              <a:t>QDA…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記得先標準化或歸一化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這裡介紹兩個組合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en-US" altLang="zh-TW" sz="2000" b="1" dirty="0" err="1"/>
              <a:t>ttest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+ SVC</a:t>
            </a:r>
            <a:endParaRPr lang="en-US" altLang="zh-TW" sz="2000" dirty="0"/>
          </a:p>
          <a:p>
            <a:pPr lvl="1">
              <a:lnSpc>
                <a:spcPct val="150000"/>
              </a:lnSpc>
            </a:pPr>
            <a:r>
              <a:rPr lang="en-US" altLang="zh-TW" sz="2000" b="1" dirty="0"/>
              <a:t>feature important + SVC</a:t>
            </a:r>
            <a:endParaRPr lang="en-US" altLang="zh-TW" sz="2000" dirty="0"/>
          </a:p>
          <a:p>
            <a:pPr lvl="1">
              <a:lnSpc>
                <a:spcPct val="150000"/>
              </a:lnSpc>
            </a:pPr>
            <a:endParaRPr lang="en-US" altLang="zh-TW" sz="2400" dirty="0"/>
          </a:p>
          <a:p>
            <a:pPr lvl="1"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191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4000" dirty="0" err="1">
                <a:solidFill>
                  <a:srgbClr val="548280"/>
                </a:solidFill>
                <a:cs typeface="+mn-ea"/>
                <a:sym typeface="+mn-lt"/>
              </a:rPr>
              <a:t>ttest</a:t>
            </a:r>
            <a:r>
              <a:rPr lang="en-US" altLang="zh-CN" sz="4000" dirty="0">
                <a:solidFill>
                  <a:srgbClr val="548280"/>
                </a:solidFill>
                <a:cs typeface="+mn-ea"/>
                <a:sym typeface="+mn-lt"/>
              </a:rPr>
              <a:t> + SVC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947033" y="1536632"/>
            <a:ext cx="10298000" cy="48081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介紹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err="1"/>
              <a:t>ttest</a:t>
            </a:r>
            <a:r>
              <a:rPr lang="zh-TW" altLang="en-US" sz="2400" dirty="0"/>
              <a:t> 是一種被用來看兩類資料</a:t>
            </a:r>
            <a:r>
              <a:rPr lang="zh-TW" altLang="en-US" sz="2400" b="1" dirty="0"/>
              <a:t>是否有顯著差異</a:t>
            </a:r>
            <a:r>
              <a:rPr lang="zh-TW" altLang="en-US" sz="2400" dirty="0"/>
              <a:t>的統計檢定方法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工具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err="1"/>
              <a:t>sklearn.svm.SVC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scipy.stats.ttest_ind</a:t>
            </a: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E96BF17-3EFB-408C-9645-904CBED5A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9930" y="4311101"/>
            <a:ext cx="2098921" cy="18634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E26AF7-FD57-4F52-B8ED-EC42CB813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854" y="4311101"/>
            <a:ext cx="3732026" cy="18644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4E7642F-C8D6-4A1B-8E79-1A74D55A4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149" y="4311101"/>
            <a:ext cx="3840266" cy="18634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380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-2.29167E-6 -0.12037 C -2.29167E-6 -0.17453 0.09974 -0.24074 0.18086 -0.24074 L 0.36172 -0.24074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86" y="-120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-0.1487 -3.33333E-6 C -0.21536 -3.33333E-6 -0.29726 -0.06828 -0.29726 -0.12314 L -0.29726 -0.24629 " pathEditMode="relative" rAng="0" ptsTypes="AA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70" y="-1231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F</a:t>
            </a:r>
            <a:r>
              <a:rPr lang="en-US" altLang="zh-CN" sz="4000" dirty="0">
                <a:solidFill>
                  <a:srgbClr val="548280"/>
                </a:solidFill>
                <a:cs typeface="+mn-ea"/>
                <a:sym typeface="+mn-lt"/>
              </a:rPr>
              <a:t>eature important + SVC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介紹 </a:t>
            </a:r>
            <a:r>
              <a:rPr lang="en-US" altLang="zh-TW" sz="2400" dirty="0"/>
              <a:t>:</a:t>
            </a:r>
            <a:r>
              <a:rPr lang="zh-TW" altLang="en-US" sz="2400" dirty="0"/>
              <a:t> 使用 </a:t>
            </a:r>
            <a:r>
              <a:rPr lang="en-US" altLang="zh-TW" sz="2400" dirty="0" err="1"/>
              <a:t>RandomForest</a:t>
            </a:r>
            <a:r>
              <a:rPr lang="en-US" altLang="zh-TW" sz="2400" dirty="0"/>
              <a:t> </a:t>
            </a:r>
            <a:r>
              <a:rPr lang="zh-TW" altLang="en-US" sz="2400" dirty="0"/>
              <a:t>的 </a:t>
            </a:r>
            <a:r>
              <a:rPr lang="en-US" altLang="zh-TW" sz="2400" dirty="0"/>
              <a:t>feature important</a:t>
            </a:r>
            <a:r>
              <a:rPr lang="zh-TW" altLang="en-US" sz="2400" dirty="0"/>
              <a:t>，其原理就是抓任意特徵來做分類，並計算分前與分後的</a:t>
            </a:r>
            <a:r>
              <a:rPr lang="en-US" altLang="zh-TW" sz="2400" dirty="0"/>
              <a:t>Entropy</a:t>
            </a:r>
            <a:r>
              <a:rPr lang="zh-TW" altLang="en-US" sz="2400" dirty="0"/>
              <a:t>，並找可使</a:t>
            </a:r>
            <a:r>
              <a:rPr lang="en-US" altLang="zh-TW" sz="2400" dirty="0"/>
              <a:t>Entropy</a:t>
            </a:r>
            <a:r>
              <a:rPr lang="zh-TW" altLang="en-US" sz="2400" dirty="0"/>
              <a:t>下降最多的特徵，則代表該特徵可以有效的減少</a:t>
            </a:r>
            <a:r>
              <a:rPr lang="en-US" altLang="zh-TW" sz="2400" dirty="0"/>
              <a:t>Entropy</a:t>
            </a:r>
            <a:r>
              <a:rPr lang="zh-TW" altLang="en-US" sz="2400" dirty="0"/>
              <a:t>，即做到分類的效果。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工具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err="1"/>
              <a:t>sklearn.ensemble</a:t>
            </a:r>
            <a:r>
              <a:rPr lang="en-US" altLang="zh-TW" sz="2400" dirty="0"/>
              <a:t> .</a:t>
            </a:r>
            <a:r>
              <a:rPr lang="en-US" altLang="zh-TW" sz="2400" dirty="0" err="1"/>
              <a:t>RandomForestClassifier</a:t>
            </a:r>
            <a:r>
              <a:rPr lang="zh-TW" altLang="en-US" sz="2400" dirty="0"/>
              <a:t>、</a:t>
            </a:r>
            <a:r>
              <a:rPr lang="en-US" altLang="zh-TW" sz="2400" dirty="0"/>
              <a:t>SVC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1230E0E-8E1E-49A6-AA43-FE3BD8F1D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136" y="47587"/>
            <a:ext cx="7472584" cy="360133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1779FBD-8564-42ED-A96C-72C0B9C16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194" y="2684866"/>
            <a:ext cx="7472584" cy="364911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7EE6AC2-596C-4439-9112-22AC778B51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6157" y="1000453"/>
            <a:ext cx="4839119" cy="43209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408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8DA6FB-53F2-443B-AA99-19644F516F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57361" y="-2657361"/>
            <a:ext cx="6877278" cy="12192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B9C8337-CE78-4EC6-B655-8050533BA820}"/>
              </a:ext>
            </a:extLst>
          </p:cNvPr>
          <p:cNvSpPr txBox="1"/>
          <p:nvPr/>
        </p:nvSpPr>
        <p:spPr>
          <a:xfrm>
            <a:off x="3365193" y="1743683"/>
            <a:ext cx="5461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48280"/>
                </a:solidFill>
                <a:effectLst/>
                <a:uLnTx/>
                <a:uFillTx/>
                <a:cs typeface="+mn-ea"/>
                <a:sym typeface="+mn-lt"/>
              </a:rPr>
              <a:t>Thank you~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54828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E221404-FF67-4BC1-A5BC-11D457D75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2" y="3055206"/>
            <a:ext cx="3902820" cy="371087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6361AF8-2A84-4CFB-8796-3402F100E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2" y="3055206"/>
            <a:ext cx="3902820" cy="37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0.51133 0.00417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60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4000" dirty="0">
                <a:solidFill>
                  <a:srgbClr val="548280"/>
                </a:solidFill>
                <a:cs typeface="+mn-ea"/>
                <a:sym typeface="+mn-lt"/>
              </a:rPr>
              <a:t>Data Process – </a:t>
            </a:r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資料前處理</a:t>
            </a: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lnSpc>
                <a:spcPct val="150000"/>
              </a:lnSpc>
              <a:buNone/>
            </a:pPr>
            <a:r>
              <a:rPr lang="en-US" altLang="zh-TW" sz="2400" dirty="0"/>
              <a:t>Step1 : </a:t>
            </a:r>
            <a:r>
              <a:rPr lang="zh-TW" altLang="en-US" sz="2400" dirty="0"/>
              <a:t>畫一張看看</a:t>
            </a:r>
            <a:endParaRPr lang="en-US" altLang="zh-TW" sz="2400" dirty="0"/>
          </a:p>
          <a:p>
            <a:pPr marL="152396" indent="0">
              <a:lnSpc>
                <a:spcPct val="150000"/>
              </a:lnSpc>
              <a:buNone/>
            </a:pPr>
            <a:r>
              <a:rPr lang="en-US" altLang="zh-TW" sz="2400" dirty="0"/>
              <a:t>Step2 : </a:t>
            </a:r>
            <a:r>
              <a:rPr lang="zh-TW" altLang="en-US" sz="2400" dirty="0"/>
              <a:t>缺失值的數量確認</a:t>
            </a:r>
            <a:endParaRPr lang="en-US" altLang="zh-TW" sz="2400" dirty="0"/>
          </a:p>
          <a:p>
            <a:pPr marL="152396" indent="0">
              <a:lnSpc>
                <a:spcPct val="150000"/>
              </a:lnSpc>
              <a:buNone/>
            </a:pPr>
            <a:r>
              <a:rPr lang="en-US" altLang="zh-TW" sz="2400" dirty="0"/>
              <a:t>Step3 : </a:t>
            </a:r>
            <a:r>
              <a:rPr lang="zh-TW" altLang="en-US" sz="2400" dirty="0"/>
              <a:t>刪除太多缺失值的項或人</a:t>
            </a:r>
            <a:endParaRPr lang="en-US" altLang="zh-TW" sz="2400" dirty="0"/>
          </a:p>
          <a:p>
            <a:pPr marL="609596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4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5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Step1 :</a:t>
            </a:r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畫一張看看</a:t>
            </a:r>
            <a:endParaRPr lang="zh-TW" altLang="en-US" sz="4000" dirty="0">
              <a:solidFill>
                <a:srgbClr val="548280"/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目標</a:t>
            </a:r>
            <a:r>
              <a:rPr lang="en-US" altLang="zh-TW" sz="2400" dirty="0"/>
              <a:t>:</a:t>
            </a:r>
            <a:r>
              <a:rPr lang="zh-TW" altLang="en-US" sz="2400" dirty="0"/>
              <a:t> 畫一張看資料長怎樣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工具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dirty="0" err="1"/>
              <a:t>matplotlib.pyplot</a:t>
            </a:r>
            <a:r>
              <a:rPr lang="en-US" altLang="zh-TW" dirty="0"/>
              <a:t> (as </a:t>
            </a:r>
            <a:r>
              <a:rPr lang="en-US" altLang="zh-TW" dirty="0" err="1"/>
              <a:t>plt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658" y="3770417"/>
            <a:ext cx="6762750" cy="2257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135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52396">
              <a:lnSpc>
                <a:spcPct val="150000"/>
              </a:lnSpc>
            </a:pPr>
            <a:r>
              <a:rPr lang="en-US" altLang="zh-TW" sz="4000" dirty="0">
                <a:solidFill>
                  <a:srgbClr val="548280"/>
                </a:solidFill>
              </a:rPr>
              <a:t>Step2 :</a:t>
            </a:r>
            <a:r>
              <a:rPr lang="zh-TW" altLang="en-US" sz="4000" dirty="0">
                <a:solidFill>
                  <a:srgbClr val="548280"/>
                </a:solidFill>
              </a:rPr>
              <a:t>查看</a:t>
            </a:r>
            <a:r>
              <a:rPr lang="en-US" altLang="zh-TW" sz="4000" dirty="0">
                <a:solidFill>
                  <a:srgbClr val="548280"/>
                </a:solidFill>
              </a:rPr>
              <a:t>”</a:t>
            </a:r>
            <a:r>
              <a:rPr lang="zh-TW" altLang="en-US" sz="4000" dirty="0">
                <a:solidFill>
                  <a:srgbClr val="548280"/>
                </a:solidFill>
              </a:rPr>
              <a:t>各</a:t>
            </a:r>
            <a:r>
              <a:rPr lang="en-US" altLang="zh-TW" sz="4000" dirty="0">
                <a:solidFill>
                  <a:srgbClr val="548280"/>
                </a:solidFill>
              </a:rPr>
              <a:t>Channel”</a:t>
            </a:r>
            <a:r>
              <a:rPr lang="zh-TW" altLang="en-US" sz="4000" dirty="0">
                <a:solidFill>
                  <a:srgbClr val="548280"/>
                </a:solidFill>
              </a:rPr>
              <a:t>缺失及異常值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目的</a:t>
            </a:r>
            <a:r>
              <a:rPr lang="en-US" altLang="zh-TW" sz="2400" dirty="0"/>
              <a:t>:</a:t>
            </a:r>
            <a:r>
              <a:rPr lang="zh-TW" altLang="en-US" sz="2400" dirty="0"/>
              <a:t> 計算</a:t>
            </a:r>
            <a:r>
              <a:rPr lang="en-US" altLang="zh-TW" sz="2400" dirty="0"/>
              <a:t>null</a:t>
            </a:r>
            <a:r>
              <a:rPr lang="zh-TW" altLang="en-US" sz="2400" dirty="0"/>
              <a:t>及</a:t>
            </a:r>
            <a:r>
              <a:rPr lang="en-US" altLang="zh-TW" sz="2400" dirty="0"/>
              <a:t>infinite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工具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err="1"/>
              <a:t>df.isna</a:t>
            </a:r>
            <a:r>
              <a:rPr lang="en-US" altLang="zh-TW" sz="2400" dirty="0"/>
              <a:t>().sum(), </a:t>
            </a:r>
            <a:r>
              <a:rPr lang="en-US" altLang="zh-TW" sz="2400" dirty="0" err="1"/>
              <a:t>np.isinf</a:t>
            </a:r>
            <a:r>
              <a:rPr lang="en-US" altLang="zh-TW" sz="2400" dirty="0"/>
              <a:t>(</a:t>
            </a:r>
            <a:r>
              <a:rPr lang="en-US" altLang="zh-TW" sz="2400" dirty="0" err="1"/>
              <a:t>df</a:t>
            </a:r>
            <a:r>
              <a:rPr lang="en-US" altLang="zh-TW" sz="2400" dirty="0"/>
              <a:t>).sum()</a:t>
            </a:r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039" y="3576984"/>
            <a:ext cx="8848725" cy="2819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41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sz="4000" dirty="0">
                <a:solidFill>
                  <a:srgbClr val="548280"/>
                </a:solidFill>
              </a:rPr>
              <a:t>刪除太多缺失異常值的</a:t>
            </a:r>
            <a:r>
              <a:rPr lang="en-US" altLang="zh-TW" sz="4000" dirty="0">
                <a:solidFill>
                  <a:srgbClr val="548280"/>
                </a:solidFill>
              </a:rPr>
              <a:t>Channel</a:t>
            </a:r>
            <a:endParaRPr lang="zh-TW" altLang="en-US" sz="4000" dirty="0">
              <a:solidFill>
                <a:srgbClr val="548280"/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目的</a:t>
            </a:r>
            <a:r>
              <a:rPr lang="en-US" altLang="zh-TW" sz="2400" dirty="0"/>
              <a:t>:</a:t>
            </a:r>
            <a:r>
              <a:rPr lang="zh-TW" altLang="en-US" sz="2400" dirty="0"/>
              <a:t> 刪除</a:t>
            </a:r>
            <a:r>
              <a:rPr lang="en-US" altLang="zh-TW" sz="2400" dirty="0"/>
              <a:t>Channel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註記</a:t>
            </a:r>
            <a:r>
              <a:rPr lang="en-US" altLang="zh-TW" sz="2400" dirty="0"/>
              <a:t>:</a:t>
            </a:r>
            <a:r>
              <a:rPr lang="zh-TW" altLang="en-US" sz="2400" dirty="0"/>
              <a:t> 閥值多少自己訂，我是只刪最高的</a:t>
            </a:r>
            <a:r>
              <a:rPr lang="en-US" altLang="zh-TW" sz="2400" dirty="0"/>
              <a:t>Channel 4 </a:t>
            </a:r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262" y="3635315"/>
            <a:ext cx="2238375" cy="22098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2320" y="3416240"/>
            <a:ext cx="2371725" cy="264795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5336931" y="4259562"/>
            <a:ext cx="1248507" cy="690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框架 7"/>
          <p:cNvSpPr/>
          <p:nvPr/>
        </p:nvSpPr>
        <p:spPr>
          <a:xfrm>
            <a:off x="2300341" y="5354515"/>
            <a:ext cx="2869536" cy="4906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020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查看</a:t>
            </a:r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”</a:t>
            </a:r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每個人</a:t>
            </a:r>
            <a:r>
              <a:rPr lang="en-US" altLang="zh-TW" sz="4000" dirty="0">
                <a:solidFill>
                  <a:srgbClr val="548280"/>
                </a:solidFill>
                <a:cs typeface="+mn-ea"/>
                <a:sym typeface="+mn-lt"/>
              </a:rPr>
              <a:t>”</a:t>
            </a:r>
            <a:r>
              <a:rPr lang="zh-TW" altLang="en-US" sz="4000" dirty="0">
                <a:solidFill>
                  <a:srgbClr val="548280"/>
                </a:solidFill>
                <a:cs typeface="+mn-ea"/>
                <a:sym typeface="+mn-lt"/>
              </a:rPr>
              <a:t>的缺失值</a:t>
            </a:r>
            <a:endParaRPr lang="zh-TW" altLang="en-US" sz="4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目的</a:t>
            </a:r>
            <a:r>
              <a:rPr lang="en-US" altLang="zh-TW" sz="2400" dirty="0"/>
              <a:t>:</a:t>
            </a:r>
            <a:r>
              <a:rPr lang="zh-TW" altLang="en-US" sz="2400" dirty="0"/>
              <a:t> 刪除</a:t>
            </a:r>
            <a:r>
              <a:rPr lang="en-US" altLang="zh-TW" sz="2400" dirty="0"/>
              <a:t>Channel</a:t>
            </a:r>
            <a:r>
              <a:rPr lang="zh-TW" altLang="en-US" sz="2400" dirty="0"/>
              <a:t>後仍需處理剩餘的缺失值，因為濾波時有</a:t>
            </a:r>
            <a:r>
              <a:rPr lang="en-US" altLang="zh-TW" sz="2400" dirty="0"/>
              <a:t>filter</a:t>
            </a:r>
            <a:r>
              <a:rPr lang="zh-TW" altLang="en-US" sz="2400" dirty="0"/>
              <a:t>很容易出問題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工具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err="1"/>
              <a:t>dataframe.sum</a:t>
            </a:r>
            <a:r>
              <a:rPr lang="en-US" altLang="zh-TW" sz="2400" dirty="0"/>
              <a:t>(axis= 0).</a:t>
            </a:r>
            <a:r>
              <a:rPr lang="en-US" altLang="zh-TW" sz="2400" dirty="0" err="1"/>
              <a:t>sort_values</a:t>
            </a:r>
            <a:r>
              <a:rPr lang="en-US" altLang="zh-TW" sz="2400" dirty="0"/>
              <a:t>(ascending= False)</a:t>
            </a:r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231" y="3438454"/>
            <a:ext cx="2340543" cy="32118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0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ṩļíďé">
            <a:extLst>
              <a:ext uri="{FF2B5EF4-FFF2-40B4-BE49-F238E27FC236}">
                <a16:creationId xmlns:a16="http://schemas.microsoft.com/office/drawing/2014/main" id="{752AACCA-AC08-4440-85A3-F58A1A8E7406}"/>
              </a:ext>
            </a:extLst>
          </p:cNvPr>
          <p:cNvSpPr/>
          <p:nvPr/>
        </p:nvSpPr>
        <p:spPr>
          <a:xfrm>
            <a:off x="184587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işlíḑe">
            <a:extLst>
              <a:ext uri="{FF2B5EF4-FFF2-40B4-BE49-F238E27FC236}">
                <a16:creationId xmlns:a16="http://schemas.microsoft.com/office/drawing/2014/main" id="{3F0C03FA-EC61-4CA6-88DD-55B862543F1C}"/>
              </a:ext>
            </a:extLst>
          </p:cNvPr>
          <p:cNvSpPr/>
          <p:nvPr/>
        </p:nvSpPr>
        <p:spPr>
          <a:xfrm>
            <a:off x="4505251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iṣḻidè">
            <a:extLst>
              <a:ext uri="{FF2B5EF4-FFF2-40B4-BE49-F238E27FC236}">
                <a16:creationId xmlns:a16="http://schemas.microsoft.com/office/drawing/2014/main" id="{5AFA7916-2605-480D-8DB4-57A352366774}"/>
              </a:ext>
            </a:extLst>
          </p:cNvPr>
          <p:cNvSpPr/>
          <p:nvPr/>
        </p:nvSpPr>
        <p:spPr>
          <a:xfrm>
            <a:off x="7170346" y="2494856"/>
            <a:ext cx="454470" cy="447264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bg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EFC053-ABA7-419E-985E-C1CFC41E3C92}"/>
              </a:ext>
            </a:extLst>
          </p:cNvPr>
          <p:cNvSpPr txBox="1"/>
          <p:nvPr/>
        </p:nvSpPr>
        <p:spPr>
          <a:xfrm>
            <a:off x="3785618" y="4259562"/>
            <a:ext cx="1792784" cy="145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Synergistically utilize technically sound portals with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Synergistically, Synergistically utilize, Synergistically utilize technically sound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F06469-073A-4E6E-9719-560A344FA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89703" y="47762"/>
            <a:ext cx="1730112" cy="135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A42BE-6BA9-4F8B-A107-E25639715E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498" y="3094083"/>
            <a:ext cx="1711833" cy="375679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sz="4000" dirty="0">
                <a:solidFill>
                  <a:srgbClr val="548280"/>
                </a:solidFill>
              </a:rPr>
              <a:t>Step3 :</a:t>
            </a:r>
            <a:r>
              <a:rPr lang="zh-TW" altLang="en-US" sz="4000" dirty="0">
                <a:solidFill>
                  <a:srgbClr val="548280"/>
                </a:solidFill>
              </a:rPr>
              <a:t>刪除太多缺失異常值的人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目的</a:t>
            </a:r>
            <a:r>
              <a:rPr lang="en-US" altLang="zh-TW" sz="2400" dirty="0"/>
              <a:t>:</a:t>
            </a:r>
            <a:r>
              <a:rPr lang="zh-TW" altLang="en-US" sz="2400" dirty="0"/>
              <a:t> 刪除人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註記</a:t>
            </a:r>
            <a:r>
              <a:rPr lang="en-US" altLang="zh-TW" sz="2400" dirty="0"/>
              <a:t>:</a:t>
            </a:r>
            <a:r>
              <a:rPr lang="zh-TW" altLang="en-US" sz="2400" dirty="0"/>
              <a:t> 以</a:t>
            </a:r>
            <a:r>
              <a:rPr lang="en-US" altLang="zh-TW" sz="2400" dirty="0"/>
              <a:t>1000</a:t>
            </a:r>
            <a:r>
              <a:rPr lang="zh-TW" altLang="en-US" sz="2400" dirty="0"/>
              <a:t>做閥值，超過的不要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工具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err="1"/>
              <a:t>DataFrame</a:t>
            </a:r>
            <a:r>
              <a:rPr lang="en-US" altLang="zh-TW" sz="2400" dirty="0"/>
              <a:t> =&gt; rank[rank &gt;1000]</a:t>
            </a:r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7" name="向右箭號 6"/>
          <p:cNvSpPr/>
          <p:nvPr/>
        </p:nvSpPr>
        <p:spPr>
          <a:xfrm>
            <a:off x="5476969" y="4627227"/>
            <a:ext cx="1248507" cy="690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320" y="3394459"/>
            <a:ext cx="2334491" cy="320353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217" y="3394459"/>
            <a:ext cx="1936293" cy="3305207"/>
          </a:xfrm>
          <a:prstGeom prst="rect">
            <a:avLst/>
          </a:prstGeom>
        </p:spPr>
      </p:pic>
      <p:sp>
        <p:nvSpPr>
          <p:cNvPr id="9" name="框架 8"/>
          <p:cNvSpPr/>
          <p:nvPr/>
        </p:nvSpPr>
        <p:spPr>
          <a:xfrm>
            <a:off x="2300341" y="3297115"/>
            <a:ext cx="2992628" cy="58908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1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9;"/>
</p:tagLst>
</file>

<file path=ppt/theme/theme1.xml><?xml version="1.0" encoding="utf-8"?>
<a:theme xmlns:a="http://schemas.openxmlformats.org/drawingml/2006/main" name="第一PPT，www.1ppt.com">
  <a:themeElements>
    <a:clrScheme name="自定义 17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48280"/>
      </a:accent1>
      <a:accent2>
        <a:srgbClr val="3F3F3F"/>
      </a:accent2>
      <a:accent3>
        <a:srgbClr val="7F7F7F"/>
      </a:accent3>
      <a:accent4>
        <a:srgbClr val="A5A5A5"/>
      </a:accent4>
      <a:accent5>
        <a:srgbClr val="D8D8D8"/>
      </a:accent5>
      <a:accent6>
        <a:srgbClr val="F2F2F2"/>
      </a:accent6>
      <a:hlink>
        <a:srgbClr val="FF0000"/>
      </a:hlink>
      <a:folHlink>
        <a:srgbClr val="954F72"/>
      </a:folHlink>
    </a:clrScheme>
    <a:fontScheme name="yliazjyk">
      <a:majorFont>
        <a:latin typeface="微软雅黑"/>
        <a:ea typeface="义启小魏楷"/>
        <a:cs typeface=""/>
      </a:majorFont>
      <a:minorFont>
        <a:latin typeface="微软雅黑"/>
        <a:ea typeface="义启小魏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2055</Words>
  <Application>Microsoft Office PowerPoint</Application>
  <PresentationFormat>寬螢幕</PresentationFormat>
  <Paragraphs>266</Paragraphs>
  <Slides>39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39</vt:i4>
      </vt:variant>
    </vt:vector>
  </HeadingPairs>
  <TitlesOfParts>
    <vt:vector size="52" baseType="lpstr">
      <vt:lpstr>等线</vt:lpstr>
      <vt:lpstr>微软雅黑</vt:lpstr>
      <vt:lpstr>Roboto Bold</vt:lpstr>
      <vt:lpstr>宋体</vt:lpstr>
      <vt:lpstr>义启小魏楷</vt:lpstr>
      <vt:lpstr>新細明體</vt:lpstr>
      <vt:lpstr>Algerian</vt:lpstr>
      <vt:lpstr>Arial</vt:lpstr>
      <vt:lpstr>Calibri</vt:lpstr>
      <vt:lpstr>Cambria Math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Data Process – 資料前處理</vt:lpstr>
      <vt:lpstr>Step1 :畫一張看看</vt:lpstr>
      <vt:lpstr>Step2 :查看”各Channel”缺失及異常值</vt:lpstr>
      <vt:lpstr>刪除太多缺失異常值的Channel</vt:lpstr>
      <vt:lpstr>查看”每個人”的缺失值</vt:lpstr>
      <vt:lpstr>Step3 :刪除太多缺失異常值的人</vt:lpstr>
      <vt:lpstr>補值</vt:lpstr>
      <vt:lpstr>PowerPoint 簡報</vt:lpstr>
      <vt:lpstr>Filter</vt:lpstr>
      <vt:lpstr>Step1、2: 確認取樣頻率及計算Wn</vt:lpstr>
      <vt:lpstr>濾波結果圖</vt:lpstr>
      <vt:lpstr>MinMaxScaler</vt:lpstr>
      <vt:lpstr>MinMaxScalar 結果</vt:lpstr>
      <vt:lpstr>Step3: 一次處理所有資料</vt:lpstr>
      <vt:lpstr>上色</vt:lpstr>
      <vt:lpstr>PowerPoint 簡報</vt:lpstr>
      <vt:lpstr>定義 Extraction Function</vt:lpstr>
      <vt:lpstr>List of Extraction Function</vt:lpstr>
      <vt:lpstr>階段峰值</vt:lpstr>
      <vt:lpstr>階段偏度</vt:lpstr>
      <vt:lpstr>Area Under Curve(AUC)</vt:lpstr>
      <vt:lpstr>Fast Fourier Transform (FFT)</vt:lpstr>
      <vt:lpstr>FFT – find peak</vt:lpstr>
      <vt:lpstr>PowerPoint 簡報</vt:lpstr>
      <vt:lpstr>Modeling</vt:lpstr>
      <vt:lpstr>Step1: 清理Label </vt:lpstr>
      <vt:lpstr>Step2: 將生理資訊與Label作統計分析 </vt:lpstr>
      <vt:lpstr>Step3: 將資料分Training – Test data</vt:lpstr>
      <vt:lpstr>StratifiedKFold</vt:lpstr>
      <vt:lpstr>分資料注意事項</vt:lpstr>
      <vt:lpstr>Step4 :製作繪製 Boundary、Confusion Metrix、      ROC 的函數 </vt:lpstr>
      <vt:lpstr>Step5: Feature Selection + Model</vt:lpstr>
      <vt:lpstr>ttest + SVC</vt:lpstr>
      <vt:lpstr>Feature important + SVC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李昶億 0611614</cp:lastModifiedBy>
  <cp:revision>113</cp:revision>
  <dcterms:created xsi:type="dcterms:W3CDTF">2021-09-09T10:16:44Z</dcterms:created>
  <dcterms:modified xsi:type="dcterms:W3CDTF">2022-05-20T01:33:56Z</dcterms:modified>
</cp:coreProperties>
</file>