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1" r:id="rId4"/>
    <p:sldId id="277" r:id="rId5"/>
    <p:sldId id="262" r:id="rId6"/>
    <p:sldId id="266" r:id="rId7"/>
    <p:sldId id="263" r:id="rId8"/>
    <p:sldId id="265" r:id="rId9"/>
    <p:sldId id="264" r:id="rId10"/>
    <p:sldId id="271" r:id="rId11"/>
    <p:sldId id="278" r:id="rId12"/>
    <p:sldId id="276" r:id="rId13"/>
    <p:sldId id="270" r:id="rId14"/>
    <p:sldId id="273" r:id="rId15"/>
    <p:sldId id="375" r:id="rId16"/>
    <p:sldId id="275" r:id="rId17"/>
    <p:sldId id="376" r:id="rId18"/>
    <p:sldId id="272" r:id="rId19"/>
    <p:sldId id="373" r:id="rId20"/>
    <p:sldId id="377" r:id="rId21"/>
    <p:sldId id="269" r:id="rId22"/>
    <p:sldId id="378" r:id="rId23"/>
    <p:sldId id="279" r:id="rId24"/>
    <p:sldId id="372" r:id="rId25"/>
    <p:sldId id="371" r:id="rId26"/>
    <p:sldId id="370"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8796" autoAdjust="0"/>
  </p:normalViewPr>
  <p:slideViewPr>
    <p:cSldViewPr snapToGrid="0">
      <p:cViewPr varScale="1">
        <p:scale>
          <a:sx n="65" d="100"/>
          <a:sy n="65" d="100"/>
        </p:scale>
        <p:origin x="119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2A1B6-00F7-4AE5-9652-18847F6C1310}" type="datetimeFigureOut">
              <a:rPr lang="zh-TW" altLang="en-US" smtClean="0"/>
              <a:t>2024/2/14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AE07F-1013-4B7F-867B-58957262CD6B}" type="slidenum">
              <a:rPr lang="zh-TW" altLang="en-US" smtClean="0"/>
              <a:t>‹#›</a:t>
            </a:fld>
            <a:endParaRPr lang="zh-TW" altLang="en-US"/>
          </a:p>
        </p:txBody>
      </p:sp>
    </p:spTree>
    <p:extLst>
      <p:ext uri="{BB962C8B-B14F-4D97-AF65-F5344CB8AC3E}">
        <p14:creationId xmlns:p14="http://schemas.microsoft.com/office/powerpoint/2010/main" val="61909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69888" y="1231900"/>
            <a:ext cx="5908675" cy="3324225"/>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0473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baseline="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10</a:t>
            </a:fld>
            <a:endParaRPr lang="zh-TW" altLang="en-US"/>
          </a:p>
        </p:txBody>
      </p:sp>
    </p:spTree>
    <p:extLst>
      <p:ext uri="{BB962C8B-B14F-4D97-AF65-F5344CB8AC3E}">
        <p14:creationId xmlns:p14="http://schemas.microsoft.com/office/powerpoint/2010/main" val="3441203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11</a:t>
            </a:fld>
            <a:endParaRPr lang="zh-TW" altLang="en-US"/>
          </a:p>
        </p:txBody>
      </p:sp>
    </p:spTree>
    <p:extLst>
      <p:ext uri="{BB962C8B-B14F-4D97-AF65-F5344CB8AC3E}">
        <p14:creationId xmlns:p14="http://schemas.microsoft.com/office/powerpoint/2010/main" val="211595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12</a:t>
            </a:fld>
            <a:endParaRPr lang="zh-TW" altLang="en-US"/>
          </a:p>
        </p:txBody>
      </p:sp>
    </p:spTree>
    <p:extLst>
      <p:ext uri="{BB962C8B-B14F-4D97-AF65-F5344CB8AC3E}">
        <p14:creationId xmlns:p14="http://schemas.microsoft.com/office/powerpoint/2010/main" val="335567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13</a:t>
            </a:fld>
            <a:endParaRPr lang="zh-TW" altLang="en-US"/>
          </a:p>
        </p:txBody>
      </p:sp>
    </p:spTree>
    <p:extLst>
      <p:ext uri="{BB962C8B-B14F-4D97-AF65-F5344CB8AC3E}">
        <p14:creationId xmlns:p14="http://schemas.microsoft.com/office/powerpoint/2010/main" val="3245120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14</a:t>
            </a:fld>
            <a:endParaRPr lang="zh-TW" altLang="en-US"/>
          </a:p>
        </p:txBody>
      </p:sp>
    </p:spTree>
    <p:extLst>
      <p:ext uri="{BB962C8B-B14F-4D97-AF65-F5344CB8AC3E}">
        <p14:creationId xmlns:p14="http://schemas.microsoft.com/office/powerpoint/2010/main" val="270558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15</a:t>
            </a:fld>
            <a:endParaRPr lang="zh-TW" altLang="en-US"/>
          </a:p>
        </p:txBody>
      </p:sp>
    </p:spTree>
    <p:extLst>
      <p:ext uri="{BB962C8B-B14F-4D97-AF65-F5344CB8AC3E}">
        <p14:creationId xmlns:p14="http://schemas.microsoft.com/office/powerpoint/2010/main" val="4259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16</a:t>
            </a:fld>
            <a:endParaRPr lang="zh-TW" altLang="en-US"/>
          </a:p>
        </p:txBody>
      </p:sp>
    </p:spTree>
    <p:extLst>
      <p:ext uri="{BB962C8B-B14F-4D97-AF65-F5344CB8AC3E}">
        <p14:creationId xmlns:p14="http://schemas.microsoft.com/office/powerpoint/2010/main" val="211426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17</a:t>
            </a:fld>
            <a:endParaRPr lang="zh-TW" altLang="en-US"/>
          </a:p>
        </p:txBody>
      </p:sp>
    </p:spTree>
    <p:extLst>
      <p:ext uri="{BB962C8B-B14F-4D97-AF65-F5344CB8AC3E}">
        <p14:creationId xmlns:p14="http://schemas.microsoft.com/office/powerpoint/2010/main" val="163457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18</a:t>
            </a:fld>
            <a:endParaRPr lang="zh-TW" altLang="en-US"/>
          </a:p>
        </p:txBody>
      </p:sp>
    </p:spTree>
    <p:extLst>
      <p:ext uri="{BB962C8B-B14F-4D97-AF65-F5344CB8AC3E}">
        <p14:creationId xmlns:p14="http://schemas.microsoft.com/office/powerpoint/2010/main" val="22209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19</a:t>
            </a:fld>
            <a:endParaRPr lang="zh-TW" altLang="en-US"/>
          </a:p>
        </p:txBody>
      </p:sp>
    </p:spTree>
    <p:extLst>
      <p:ext uri="{BB962C8B-B14F-4D97-AF65-F5344CB8AC3E}">
        <p14:creationId xmlns:p14="http://schemas.microsoft.com/office/powerpoint/2010/main" val="395244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2</a:t>
            </a:fld>
            <a:endParaRPr lang="zh-TW" altLang="en-US"/>
          </a:p>
        </p:txBody>
      </p:sp>
    </p:spTree>
    <p:extLst>
      <p:ext uri="{BB962C8B-B14F-4D97-AF65-F5344CB8AC3E}">
        <p14:creationId xmlns:p14="http://schemas.microsoft.com/office/powerpoint/2010/main" val="528078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20</a:t>
            </a:fld>
            <a:endParaRPr lang="zh-TW" altLang="en-US"/>
          </a:p>
        </p:txBody>
      </p:sp>
    </p:spTree>
    <p:extLst>
      <p:ext uri="{BB962C8B-B14F-4D97-AF65-F5344CB8AC3E}">
        <p14:creationId xmlns:p14="http://schemas.microsoft.com/office/powerpoint/2010/main" val="410185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21</a:t>
            </a:fld>
            <a:endParaRPr lang="zh-TW" altLang="en-US"/>
          </a:p>
        </p:txBody>
      </p:sp>
    </p:spTree>
    <p:extLst>
      <p:ext uri="{BB962C8B-B14F-4D97-AF65-F5344CB8AC3E}">
        <p14:creationId xmlns:p14="http://schemas.microsoft.com/office/powerpoint/2010/main" val="1890425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Stage mean is the mean from stage start to stage end.</a:t>
            </a:r>
            <a:endParaRPr lang="zh-TW" altLang="en-US" dirty="0"/>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23</a:t>
            </a:fld>
            <a:endParaRPr lang="zh-TW" altLang="en-US"/>
          </a:p>
        </p:txBody>
      </p:sp>
    </p:spTree>
    <p:extLst>
      <p:ext uri="{BB962C8B-B14F-4D97-AF65-F5344CB8AC3E}">
        <p14:creationId xmlns:p14="http://schemas.microsoft.com/office/powerpoint/2010/main" val="2740959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t>Stage activation</a:t>
            </a:r>
            <a:r>
              <a:rPr lang="zh-TW" altLang="en-US" baseline="0" dirty="0"/>
              <a:t> </a:t>
            </a:r>
            <a:r>
              <a:rPr lang="en-US" altLang="zh-TW" baseline="0" dirty="0"/>
              <a:t>is the difference of the average of baseline and the average of 5 stages</a:t>
            </a:r>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24</a:t>
            </a:fld>
            <a:endParaRPr lang="zh-TW" altLang="en-US"/>
          </a:p>
        </p:txBody>
      </p:sp>
    </p:spTree>
    <p:extLst>
      <p:ext uri="{BB962C8B-B14F-4D97-AF65-F5344CB8AC3E}">
        <p14:creationId xmlns:p14="http://schemas.microsoft.com/office/powerpoint/2010/main" val="4165966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Stage difference is the difference of the average of stage and the average of previous stage</a:t>
            </a:r>
          </a:p>
          <a:p>
            <a:endParaRPr lang="zh-TW" altLang="en-US" dirty="0"/>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25</a:t>
            </a:fld>
            <a:endParaRPr lang="zh-TW" altLang="en-US"/>
          </a:p>
        </p:txBody>
      </p:sp>
    </p:spTree>
    <p:extLst>
      <p:ext uri="{BB962C8B-B14F-4D97-AF65-F5344CB8AC3E}">
        <p14:creationId xmlns:p14="http://schemas.microsoft.com/office/powerpoint/2010/main" val="955480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Stage slope is the slope of the beginning and the end of the stage</a:t>
            </a:r>
          </a:p>
          <a:p>
            <a:endParaRPr lang="zh-TW" altLang="en-US" dirty="0"/>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26</a:t>
            </a:fld>
            <a:endParaRPr lang="zh-TW" altLang="en-US"/>
          </a:p>
        </p:txBody>
      </p:sp>
    </p:spTree>
    <p:extLst>
      <p:ext uri="{BB962C8B-B14F-4D97-AF65-F5344CB8AC3E}">
        <p14:creationId xmlns:p14="http://schemas.microsoft.com/office/powerpoint/2010/main" val="4091028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ts val="0"/>
              </a:spcBef>
              <a:spcAft>
                <a:spcPts val="0"/>
              </a:spcAft>
            </a:pPr>
            <a:endParaRPr lang="en-US" altLang="zh-TW" dirty="0">
              <a:solidFill>
                <a:srgbClr val="0E101A"/>
              </a:solidFill>
              <a:effectLst/>
            </a:endParaRPr>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3</a:t>
            </a:fld>
            <a:endParaRPr lang="zh-TW" altLang="en-US"/>
          </a:p>
        </p:txBody>
      </p:sp>
    </p:spTree>
    <p:extLst>
      <p:ext uri="{BB962C8B-B14F-4D97-AF65-F5344CB8AC3E}">
        <p14:creationId xmlns:p14="http://schemas.microsoft.com/office/powerpoint/2010/main" val="1229466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4</a:t>
            </a:fld>
            <a:endParaRPr lang="zh-TW" altLang="en-US"/>
          </a:p>
        </p:txBody>
      </p:sp>
    </p:spTree>
    <p:extLst>
      <p:ext uri="{BB962C8B-B14F-4D97-AF65-F5344CB8AC3E}">
        <p14:creationId xmlns:p14="http://schemas.microsoft.com/office/powerpoint/2010/main" val="3402118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5</a:t>
            </a:fld>
            <a:endParaRPr lang="zh-TW" altLang="en-US"/>
          </a:p>
        </p:txBody>
      </p:sp>
    </p:spTree>
    <p:extLst>
      <p:ext uri="{BB962C8B-B14F-4D97-AF65-F5344CB8AC3E}">
        <p14:creationId xmlns:p14="http://schemas.microsoft.com/office/powerpoint/2010/main" val="298458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087AE07F-1013-4B7F-867B-58957262CD6B}" type="slidenum">
              <a:rPr lang="zh-TW" altLang="en-US" smtClean="0"/>
              <a:t>6</a:t>
            </a:fld>
            <a:endParaRPr lang="zh-TW" altLang="en-US"/>
          </a:p>
        </p:txBody>
      </p:sp>
    </p:spTree>
    <p:extLst>
      <p:ext uri="{BB962C8B-B14F-4D97-AF65-F5344CB8AC3E}">
        <p14:creationId xmlns:p14="http://schemas.microsoft.com/office/powerpoint/2010/main" val="290428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7</a:t>
            </a:fld>
            <a:endParaRPr lang="zh-TW" altLang="en-US"/>
          </a:p>
        </p:txBody>
      </p:sp>
    </p:spTree>
    <p:extLst>
      <p:ext uri="{BB962C8B-B14F-4D97-AF65-F5344CB8AC3E}">
        <p14:creationId xmlns:p14="http://schemas.microsoft.com/office/powerpoint/2010/main" val="130919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8</a:t>
            </a:fld>
            <a:endParaRPr lang="zh-TW" altLang="en-US"/>
          </a:p>
        </p:txBody>
      </p:sp>
    </p:spTree>
    <p:extLst>
      <p:ext uri="{BB962C8B-B14F-4D97-AF65-F5344CB8AC3E}">
        <p14:creationId xmlns:p14="http://schemas.microsoft.com/office/powerpoint/2010/main" val="319555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087AE07F-1013-4B7F-867B-58957262CD6B}" type="slidenum">
              <a:rPr lang="zh-TW" altLang="en-US" smtClean="0"/>
              <a:t>9</a:t>
            </a:fld>
            <a:endParaRPr lang="zh-TW" altLang="en-US"/>
          </a:p>
        </p:txBody>
      </p:sp>
    </p:spTree>
    <p:extLst>
      <p:ext uri="{BB962C8B-B14F-4D97-AF65-F5344CB8AC3E}">
        <p14:creationId xmlns:p14="http://schemas.microsoft.com/office/powerpoint/2010/main" val="137160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29761A58-04EC-403E-A29B-568AEE794C13}" type="datetime1">
              <a:rPr lang="zh-TW" altLang="en-US" smtClean="0"/>
              <a:t>2024/2/14</a:t>
            </a:fld>
            <a:endParaRPr lang="zh-TW" altLang="en-US"/>
          </a:p>
        </p:txBody>
      </p:sp>
      <p:sp>
        <p:nvSpPr>
          <p:cNvPr id="5" name="頁尾版面配置區 4"/>
          <p:cNvSpPr>
            <a:spLocks noGrp="1"/>
          </p:cNvSpPr>
          <p:nvPr>
            <p:ph type="ftr" sz="quarter" idx="11"/>
          </p:nvPr>
        </p:nvSpPr>
        <p:spPr>
          <a:xfrm>
            <a:off x="9645073" y="6350578"/>
            <a:ext cx="1281545" cy="365125"/>
          </a:xfrm>
        </p:spPr>
        <p:txBody>
          <a:bodyPr/>
          <a:lstStyle/>
          <a:p>
            <a:r>
              <a:rPr lang="en-US" altLang="zh-TW"/>
              <a:t>OPTIC</a:t>
            </a:r>
            <a:endParaRPr lang="zh-TW" altLang="en-US"/>
          </a:p>
        </p:txBody>
      </p:sp>
      <p:sp>
        <p:nvSpPr>
          <p:cNvPr id="6" name="投影片編號版面配置區 5"/>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20392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768056C-64D2-4A19-BF20-A67DACC29EC7}" type="datetime1">
              <a:rPr lang="zh-TW" altLang="en-US" smtClean="0"/>
              <a:t>2024/2/14</a:t>
            </a:fld>
            <a:endParaRPr lang="zh-TW" altLang="en-US"/>
          </a:p>
        </p:txBody>
      </p:sp>
      <p:sp>
        <p:nvSpPr>
          <p:cNvPr id="5" name="頁尾版面配置區 4"/>
          <p:cNvSpPr>
            <a:spLocks noGrp="1"/>
          </p:cNvSpPr>
          <p:nvPr>
            <p:ph type="ftr" sz="quarter" idx="11"/>
          </p:nvPr>
        </p:nvSpPr>
        <p:spPr/>
        <p:txBody>
          <a:bodyPr/>
          <a:lstStyle/>
          <a:p>
            <a:r>
              <a:rPr lang="en-US" altLang="zh-TW"/>
              <a:t>OPTIC</a:t>
            </a:r>
            <a:endParaRPr lang="zh-TW" altLang="en-US"/>
          </a:p>
        </p:txBody>
      </p:sp>
      <p:sp>
        <p:nvSpPr>
          <p:cNvPr id="6" name="投影片編號版面配置區 5"/>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81970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9EB834B-7F5D-4083-8F54-7329C7485C6F}" type="datetime1">
              <a:rPr lang="zh-TW" altLang="en-US" smtClean="0"/>
              <a:t>2024/2/14</a:t>
            </a:fld>
            <a:endParaRPr lang="zh-TW" altLang="en-US"/>
          </a:p>
        </p:txBody>
      </p:sp>
      <p:sp>
        <p:nvSpPr>
          <p:cNvPr id="5" name="頁尾版面配置區 4"/>
          <p:cNvSpPr>
            <a:spLocks noGrp="1"/>
          </p:cNvSpPr>
          <p:nvPr>
            <p:ph type="ftr" sz="quarter" idx="11"/>
          </p:nvPr>
        </p:nvSpPr>
        <p:spPr/>
        <p:txBody>
          <a:bodyPr/>
          <a:lstStyle/>
          <a:p>
            <a:r>
              <a:rPr lang="en-US" altLang="zh-TW"/>
              <a:t>OPTIC</a:t>
            </a:r>
            <a:endParaRPr lang="zh-TW" altLang="en-US"/>
          </a:p>
        </p:txBody>
      </p:sp>
      <p:sp>
        <p:nvSpPr>
          <p:cNvPr id="6" name="投影片編號版面配置區 5"/>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157763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24766DF-696C-4FE9-BA76-04B14FC4AC29}" type="datetime1">
              <a:rPr lang="zh-TW" altLang="en-US" smtClean="0"/>
              <a:t>2024/2/14</a:t>
            </a:fld>
            <a:endParaRPr lang="zh-TW" altLang="en-US"/>
          </a:p>
        </p:txBody>
      </p:sp>
      <p:sp>
        <p:nvSpPr>
          <p:cNvPr id="5" name="頁尾版面配置區 4"/>
          <p:cNvSpPr>
            <a:spLocks noGrp="1"/>
          </p:cNvSpPr>
          <p:nvPr>
            <p:ph type="ftr" sz="quarter" idx="11"/>
          </p:nvPr>
        </p:nvSpPr>
        <p:spPr/>
        <p:txBody>
          <a:bodyPr/>
          <a:lstStyle/>
          <a:p>
            <a:r>
              <a:rPr lang="en-US" altLang="zh-TW"/>
              <a:t>OPTIC</a:t>
            </a:r>
            <a:endParaRPr lang="zh-TW" altLang="en-US"/>
          </a:p>
        </p:txBody>
      </p:sp>
      <p:sp>
        <p:nvSpPr>
          <p:cNvPr id="6" name="投影片編號版面配置區 5"/>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6030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83CFB716-7B72-4791-B98E-8ED7BDC7717F}" type="datetime1">
              <a:rPr lang="zh-TW" altLang="en-US" smtClean="0"/>
              <a:t>2024/2/14</a:t>
            </a:fld>
            <a:endParaRPr lang="zh-TW" altLang="en-US"/>
          </a:p>
        </p:txBody>
      </p:sp>
      <p:sp>
        <p:nvSpPr>
          <p:cNvPr id="5" name="頁尾版面配置區 4"/>
          <p:cNvSpPr>
            <a:spLocks noGrp="1"/>
          </p:cNvSpPr>
          <p:nvPr>
            <p:ph type="ftr" sz="quarter" idx="11"/>
          </p:nvPr>
        </p:nvSpPr>
        <p:spPr/>
        <p:txBody>
          <a:bodyPr/>
          <a:lstStyle/>
          <a:p>
            <a:r>
              <a:rPr lang="en-US" altLang="zh-TW"/>
              <a:t>OPTIC</a:t>
            </a:r>
            <a:endParaRPr lang="zh-TW" altLang="en-US"/>
          </a:p>
        </p:txBody>
      </p:sp>
      <p:sp>
        <p:nvSpPr>
          <p:cNvPr id="6" name="投影片編號版面配置區 5"/>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385437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7C76F160-D703-41FD-8F6C-7596E757C828}" type="datetime1">
              <a:rPr lang="zh-TW" altLang="en-US" smtClean="0"/>
              <a:t>2024/2/14</a:t>
            </a:fld>
            <a:endParaRPr lang="zh-TW" altLang="en-US"/>
          </a:p>
        </p:txBody>
      </p:sp>
      <p:sp>
        <p:nvSpPr>
          <p:cNvPr id="6" name="頁尾版面配置區 5"/>
          <p:cNvSpPr>
            <a:spLocks noGrp="1"/>
          </p:cNvSpPr>
          <p:nvPr>
            <p:ph type="ftr" sz="quarter" idx="11"/>
          </p:nvPr>
        </p:nvSpPr>
        <p:spPr/>
        <p:txBody>
          <a:bodyPr/>
          <a:lstStyle/>
          <a:p>
            <a:r>
              <a:rPr lang="en-US" altLang="zh-TW"/>
              <a:t>OPTIC</a:t>
            </a:r>
            <a:endParaRPr lang="zh-TW" altLang="en-US"/>
          </a:p>
        </p:txBody>
      </p:sp>
      <p:sp>
        <p:nvSpPr>
          <p:cNvPr id="7" name="投影片編號版面配置區 6"/>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270209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7530C9A-E9AB-4991-A3FC-36BEAA678621}" type="datetime1">
              <a:rPr lang="zh-TW" altLang="en-US" smtClean="0"/>
              <a:t>2024/2/14</a:t>
            </a:fld>
            <a:endParaRPr lang="zh-TW" altLang="en-US"/>
          </a:p>
        </p:txBody>
      </p:sp>
      <p:sp>
        <p:nvSpPr>
          <p:cNvPr id="8" name="頁尾版面配置區 7"/>
          <p:cNvSpPr>
            <a:spLocks noGrp="1"/>
          </p:cNvSpPr>
          <p:nvPr>
            <p:ph type="ftr" sz="quarter" idx="11"/>
          </p:nvPr>
        </p:nvSpPr>
        <p:spPr/>
        <p:txBody>
          <a:bodyPr/>
          <a:lstStyle/>
          <a:p>
            <a:r>
              <a:rPr lang="en-US" altLang="zh-TW"/>
              <a:t>OPTIC</a:t>
            </a:r>
            <a:endParaRPr lang="zh-TW" altLang="en-US"/>
          </a:p>
        </p:txBody>
      </p:sp>
      <p:sp>
        <p:nvSpPr>
          <p:cNvPr id="9" name="投影片編號版面配置區 8"/>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74505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FC04E47-C4B5-4B18-87D7-5CA2FBDE2BF5}" type="datetime1">
              <a:rPr lang="zh-TW" altLang="en-US" smtClean="0"/>
              <a:t>2024/2/14</a:t>
            </a:fld>
            <a:endParaRPr lang="zh-TW" altLang="en-US"/>
          </a:p>
        </p:txBody>
      </p:sp>
      <p:sp>
        <p:nvSpPr>
          <p:cNvPr id="4" name="頁尾版面配置區 3"/>
          <p:cNvSpPr>
            <a:spLocks noGrp="1"/>
          </p:cNvSpPr>
          <p:nvPr>
            <p:ph type="ftr" sz="quarter" idx="11"/>
          </p:nvPr>
        </p:nvSpPr>
        <p:spPr/>
        <p:txBody>
          <a:bodyPr/>
          <a:lstStyle/>
          <a:p>
            <a:r>
              <a:rPr lang="en-US" altLang="zh-TW"/>
              <a:t>OPTIC</a:t>
            </a:r>
            <a:endParaRPr lang="zh-TW" altLang="en-US"/>
          </a:p>
        </p:txBody>
      </p:sp>
      <p:sp>
        <p:nvSpPr>
          <p:cNvPr id="5" name="投影片編號版面配置區 4"/>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341939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D0938C8-0260-4CE8-8D34-11C4B6181FFC}" type="datetime1">
              <a:rPr lang="zh-TW" altLang="en-US" smtClean="0"/>
              <a:t>2024/2/14</a:t>
            </a:fld>
            <a:endParaRPr lang="zh-TW" altLang="en-US"/>
          </a:p>
        </p:txBody>
      </p:sp>
      <p:sp>
        <p:nvSpPr>
          <p:cNvPr id="3" name="頁尾版面配置區 2"/>
          <p:cNvSpPr>
            <a:spLocks noGrp="1"/>
          </p:cNvSpPr>
          <p:nvPr>
            <p:ph type="ftr" sz="quarter" idx="11"/>
          </p:nvPr>
        </p:nvSpPr>
        <p:spPr/>
        <p:txBody>
          <a:bodyPr/>
          <a:lstStyle/>
          <a:p>
            <a:r>
              <a:rPr lang="en-US" altLang="zh-TW"/>
              <a:t>OPTIC</a:t>
            </a:r>
            <a:endParaRPr lang="zh-TW" altLang="en-US"/>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377537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AF455DB-E2A5-4FFE-A051-F3E02AA72330}" type="datetime1">
              <a:rPr lang="zh-TW" altLang="en-US" smtClean="0"/>
              <a:t>2024/2/14</a:t>
            </a:fld>
            <a:endParaRPr lang="zh-TW" altLang="en-US"/>
          </a:p>
        </p:txBody>
      </p:sp>
      <p:sp>
        <p:nvSpPr>
          <p:cNvPr id="6" name="頁尾版面配置區 5"/>
          <p:cNvSpPr>
            <a:spLocks noGrp="1"/>
          </p:cNvSpPr>
          <p:nvPr>
            <p:ph type="ftr" sz="quarter" idx="11"/>
          </p:nvPr>
        </p:nvSpPr>
        <p:spPr/>
        <p:txBody>
          <a:bodyPr/>
          <a:lstStyle/>
          <a:p>
            <a:r>
              <a:rPr lang="en-US" altLang="zh-TW"/>
              <a:t>OPTIC</a:t>
            </a:r>
            <a:endParaRPr lang="zh-TW" altLang="en-US"/>
          </a:p>
        </p:txBody>
      </p:sp>
      <p:sp>
        <p:nvSpPr>
          <p:cNvPr id="7" name="投影片編號版面配置區 6"/>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225414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9FB84BC-40B3-4899-8CA5-F40709F86A4B}" type="datetime1">
              <a:rPr lang="zh-TW" altLang="en-US" smtClean="0"/>
              <a:t>2024/2/14</a:t>
            </a:fld>
            <a:endParaRPr lang="zh-TW" altLang="en-US"/>
          </a:p>
        </p:txBody>
      </p:sp>
      <p:sp>
        <p:nvSpPr>
          <p:cNvPr id="6" name="頁尾版面配置區 5"/>
          <p:cNvSpPr>
            <a:spLocks noGrp="1"/>
          </p:cNvSpPr>
          <p:nvPr>
            <p:ph type="ftr" sz="quarter" idx="11"/>
          </p:nvPr>
        </p:nvSpPr>
        <p:spPr/>
        <p:txBody>
          <a:bodyPr/>
          <a:lstStyle/>
          <a:p>
            <a:r>
              <a:rPr lang="en-US" altLang="zh-TW"/>
              <a:t>OPTIC</a:t>
            </a:r>
            <a:endParaRPr lang="zh-TW" altLang="en-US"/>
          </a:p>
        </p:txBody>
      </p:sp>
      <p:sp>
        <p:nvSpPr>
          <p:cNvPr id="7" name="投影片編號版面配置區 6"/>
          <p:cNvSpPr>
            <a:spLocks noGrp="1"/>
          </p:cNvSpPr>
          <p:nvPr>
            <p:ph type="sldNum" sz="quarter" idx="12"/>
          </p:nvPr>
        </p:nvSpPr>
        <p:spPr/>
        <p:txBody>
          <a:body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260173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970C-3EE0-4754-BF7E-1DB589B5993A}" type="datetime1">
              <a:rPr lang="zh-TW" altLang="en-US" smtClean="0"/>
              <a:t>2024/2/14</a:t>
            </a:fld>
            <a:endParaRPr lang="zh-TW" altLang="en-US"/>
          </a:p>
        </p:txBody>
      </p:sp>
      <p:sp>
        <p:nvSpPr>
          <p:cNvPr id="5" name="頁尾版面配置區 4"/>
          <p:cNvSpPr>
            <a:spLocks noGrp="1"/>
          </p:cNvSpPr>
          <p:nvPr>
            <p:ph type="ftr" sz="quarter" idx="3"/>
          </p:nvPr>
        </p:nvSpPr>
        <p:spPr>
          <a:xfrm>
            <a:off x="9783619" y="6356350"/>
            <a:ext cx="1096818"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ltLang="zh-TW" dirty="0"/>
              <a:t>OPTIC</a:t>
            </a:r>
            <a:endParaRPr lang="zh-TW" altLang="en-US" dirty="0"/>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B1B0B-5F52-4968-882E-7DAA09669825}" type="slidenum">
              <a:rPr lang="zh-TW" altLang="en-US" smtClean="0"/>
              <a:t>‹#›</a:t>
            </a:fld>
            <a:endParaRPr lang="zh-TW" altLang="en-US"/>
          </a:p>
        </p:txBody>
      </p:sp>
    </p:spTree>
    <p:extLst>
      <p:ext uri="{BB962C8B-B14F-4D97-AF65-F5344CB8AC3E}">
        <p14:creationId xmlns:p14="http://schemas.microsoft.com/office/powerpoint/2010/main" val="153403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178751"/>
            <a:ext cx="12192000" cy="36792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PA_矩形 32">
            <a:extLst>
              <a:ext uri="{FF2B5EF4-FFF2-40B4-BE49-F238E27FC236}">
                <a16:creationId xmlns:a16="http://schemas.microsoft.com/office/drawing/2014/main" id="{1AEFB9AD-6377-3047-9A43-6E9AA95EEFC0}"/>
              </a:ext>
            </a:extLst>
          </p:cNvPr>
          <p:cNvSpPr/>
          <p:nvPr>
            <p:custDataLst>
              <p:tags r:id="rId1"/>
            </p:custDataLst>
          </p:nvPr>
        </p:nvSpPr>
        <p:spPr>
          <a:xfrm>
            <a:off x="452613" y="914418"/>
            <a:ext cx="11328400" cy="531368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PA_矩形 27">
            <a:extLst>
              <a:ext uri="{FF2B5EF4-FFF2-40B4-BE49-F238E27FC236}">
                <a16:creationId xmlns:a16="http://schemas.microsoft.com/office/drawing/2014/main" id="{B59AD1F2-592D-5643-AA89-E7BE45701F56}"/>
              </a:ext>
            </a:extLst>
          </p:cNvPr>
          <p:cNvSpPr/>
          <p:nvPr>
            <p:custDataLst>
              <p:tags r:id="rId2"/>
            </p:custDataLst>
          </p:nvPr>
        </p:nvSpPr>
        <p:spPr>
          <a:xfrm>
            <a:off x="1226175" y="2396026"/>
            <a:ext cx="9739649" cy="3191974"/>
          </a:xfrm>
          <a:prstGeom prst="rect">
            <a:avLst/>
          </a:prstGeom>
          <a:no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376136" y="1615110"/>
            <a:ext cx="9439726" cy="2554545"/>
          </a:xfrm>
          <a:prstGeom prst="rect">
            <a:avLst/>
          </a:prstGeom>
          <a:solidFill>
            <a:srgbClr val="FCFCFE"/>
          </a:solid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3200" b="1" spc="300" dirty="0">
                <a:ea typeface="Microsoft YaHei" panose="020B0503020204020204" pitchFamily="34" charset="-122"/>
                <a:cs typeface="Arial" panose="020B0604020202020204" pitchFamily="34" charset="0"/>
                <a:sym typeface="Calibri" panose="020F0502020204030204" pitchFamily="34" charset="0"/>
              </a:rPr>
              <a:t>Machine learning classification applying the combination of functional near-infrared spectroscopy and APACHE-II scoring on extracorporeal membrane oxygenation patients</a:t>
            </a:r>
            <a:endParaRPr lang="zh-CN" altLang="en-US" sz="3200" b="1" spc="300" dirty="0">
              <a:ea typeface="Microsoft YaHei" panose="020B0503020204020204" pitchFamily="34" charset="-122"/>
              <a:cs typeface="Arial" panose="020B0604020202020204" pitchFamily="34" charset="0"/>
              <a:sym typeface="Calibri" panose="020F0502020204030204" pitchFamily="34" charset="0"/>
            </a:endParaRPr>
          </a:p>
        </p:txBody>
      </p:sp>
      <p:sp>
        <p:nvSpPr>
          <p:cNvPr id="15" name="矩形 14">
            <a:extLst>
              <a:ext uri="{FF2B5EF4-FFF2-40B4-BE49-F238E27FC236}">
                <a16:creationId xmlns:a16="http://schemas.microsoft.com/office/drawing/2014/main" id="{9760154E-4F6D-FB40-914A-05130F2F8CC1}"/>
              </a:ext>
            </a:extLst>
          </p:cNvPr>
          <p:cNvSpPr/>
          <p:nvPr/>
        </p:nvSpPr>
        <p:spPr>
          <a:xfrm>
            <a:off x="4054884" y="4483704"/>
            <a:ext cx="4082230" cy="19457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054884" y="4277380"/>
            <a:ext cx="4082230" cy="400110"/>
          </a:xfrm>
          <a:prstGeom prst="rect">
            <a:avLst/>
          </a:prstGeom>
          <a:noFill/>
          <a:ln>
            <a:noFill/>
          </a:ln>
        </p:spPr>
        <p:txBody>
          <a:bodyPr wrap="square" anchor="ct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2000" spc="300" dirty="0">
                <a:ea typeface="Microsoft YaHei" panose="020B0503020204020204" pitchFamily="34" charset="-122"/>
                <a:cs typeface="Arial" panose="020B0604020202020204" pitchFamily="34" charset="0"/>
                <a:sym typeface="Calibri" panose="020F0502020204030204" pitchFamily="34" charset="0"/>
              </a:rPr>
              <a:t>Student: Chang-Yi Lee</a:t>
            </a:r>
            <a:endParaRPr lang="zh-CN" altLang="en-US" sz="2000" spc="300" dirty="0">
              <a:ea typeface="Microsoft YaHei" panose="020B0503020204020204" pitchFamily="34" charset="-122"/>
              <a:cs typeface="Arial" panose="020B0604020202020204" pitchFamily="34" charset="0"/>
              <a:sym typeface="Calibri" panose="020F0502020204030204" pitchFamily="34" charset="0"/>
            </a:endParaRPr>
          </a:p>
        </p:txBody>
      </p:sp>
      <p:sp>
        <p:nvSpPr>
          <p:cNvPr id="23" name="矩形 22">
            <a:extLst>
              <a:ext uri="{FF2B5EF4-FFF2-40B4-BE49-F238E27FC236}">
                <a16:creationId xmlns:a16="http://schemas.microsoft.com/office/drawing/2014/main" id="{A20273B9-CEAF-EC4C-B0C8-81B3B38F103C}"/>
              </a:ext>
            </a:extLst>
          </p:cNvPr>
          <p:cNvSpPr/>
          <p:nvPr/>
        </p:nvSpPr>
        <p:spPr>
          <a:xfrm>
            <a:off x="4054884" y="4896414"/>
            <a:ext cx="4082230" cy="19457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755EA96E-B4FE-164D-930F-BDB62E96ABDD}"/>
              </a:ext>
            </a:extLst>
          </p:cNvPr>
          <p:cNvSpPr txBox="1">
            <a:spLocks noChangeArrowheads="1"/>
          </p:cNvSpPr>
          <p:nvPr/>
        </p:nvSpPr>
        <p:spPr bwMode="auto">
          <a:xfrm>
            <a:off x="4054884" y="4738447"/>
            <a:ext cx="4082230" cy="400110"/>
          </a:xfrm>
          <a:prstGeom prst="rect">
            <a:avLst/>
          </a:prstGeom>
          <a:noFill/>
          <a:ln>
            <a:noFill/>
          </a:ln>
        </p:spPr>
        <p:txBody>
          <a:bodyPr wrap="square" anchor="ct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2000" spc="300" dirty="0">
                <a:ea typeface="Microsoft YaHei" panose="020B0503020204020204" pitchFamily="34" charset="-122"/>
                <a:cs typeface="Arial" panose="020B0604020202020204" pitchFamily="34" charset="0"/>
                <a:sym typeface="Calibri" panose="020F0502020204030204" pitchFamily="34" charset="0"/>
              </a:rPr>
              <a:t>Advisor: Chia-Wei Sun</a:t>
            </a:r>
            <a:endParaRPr lang="zh-CN" altLang="en-US" sz="2000" spc="300" dirty="0">
              <a:ea typeface="Microsoft YaHei" panose="020B0503020204020204" pitchFamily="34" charset="-122"/>
              <a:cs typeface="Arial" panose="020B0604020202020204" pitchFamily="34" charset="0"/>
              <a:sym typeface="Calibri" panose="020F0502020204030204" pitchFamily="34" charset="0"/>
            </a:endParaRPr>
          </a:p>
        </p:txBody>
      </p:sp>
      <p:pic>
        <p:nvPicPr>
          <p:cNvPr id="20" name="圖片 19">
            <a:extLst>
              <a:ext uri="{FF2B5EF4-FFF2-40B4-BE49-F238E27FC236}">
                <a16:creationId xmlns:a16="http://schemas.microsoft.com/office/drawing/2014/main" id="{75A9D82E-D310-42D7-9F65-25D1B608852B}"/>
              </a:ext>
            </a:extLst>
          </p:cNvPr>
          <p:cNvPicPr>
            <a:picLocks noChangeAspect="1"/>
          </p:cNvPicPr>
          <p:nvPr/>
        </p:nvPicPr>
        <p:blipFill>
          <a:blip r:embed="rId5"/>
          <a:stretch>
            <a:fillRect/>
          </a:stretch>
        </p:blipFill>
        <p:spPr>
          <a:xfrm>
            <a:off x="878057" y="500118"/>
            <a:ext cx="4726095" cy="828600"/>
          </a:xfrm>
          <a:prstGeom prst="rect">
            <a:avLst/>
          </a:prstGeom>
        </p:spPr>
      </p:pic>
      <p:grpSp>
        <p:nvGrpSpPr>
          <p:cNvPr id="3" name="群組 2">
            <a:extLst>
              <a:ext uri="{FF2B5EF4-FFF2-40B4-BE49-F238E27FC236}">
                <a16:creationId xmlns:a16="http://schemas.microsoft.com/office/drawing/2014/main" id="{BC67AF9F-C5CE-4B94-B113-14B0118AE061}"/>
              </a:ext>
            </a:extLst>
          </p:cNvPr>
          <p:cNvGrpSpPr/>
          <p:nvPr/>
        </p:nvGrpSpPr>
        <p:grpSpPr>
          <a:xfrm>
            <a:off x="9822832" y="6039379"/>
            <a:ext cx="2273182" cy="635548"/>
            <a:chOff x="9822832" y="6039379"/>
            <a:chExt cx="2273182" cy="635548"/>
          </a:xfrm>
        </p:grpSpPr>
        <p:pic>
          <p:nvPicPr>
            <p:cNvPr id="10" name="Picture 2" descr="https://upload.wikimedia.org/wikipedia/commons/thumb/d/d1/Taipei_Veterans_General_Hospital_Emblem.svg/1024px-Taipei_Veterans_General_Hospital_Emblem.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66013" y="6044927"/>
              <a:ext cx="630001" cy="63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圖片 20">
              <a:extLst>
                <a:ext uri="{FF2B5EF4-FFF2-40B4-BE49-F238E27FC236}">
                  <a16:creationId xmlns:a16="http://schemas.microsoft.com/office/drawing/2014/main" id="{2ECFCA9D-34C1-4A52-BF5D-4127C5771DF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22832" y="6039379"/>
              <a:ext cx="630000" cy="630000"/>
            </a:xfrm>
            <a:prstGeom prst="rect">
              <a:avLst/>
            </a:prstGeom>
          </p:spPr>
        </p:pic>
      </p:grpSp>
      <p:sp>
        <p:nvSpPr>
          <p:cNvPr id="2" name="投影片編號版面配置區 1"/>
          <p:cNvSpPr>
            <a:spLocks noGrp="1"/>
          </p:cNvSpPr>
          <p:nvPr>
            <p:ph type="sldNum" sz="quarter" idx="12"/>
          </p:nvPr>
        </p:nvSpPr>
        <p:spPr/>
        <p:txBody>
          <a:bodyPr/>
          <a:lstStyle/>
          <a:p>
            <a:fld id="{1F9B1B0B-5F52-4968-882E-7DAA09669825}" type="slidenum">
              <a:rPr lang="zh-TW" altLang="en-US" smtClean="0"/>
              <a:t>1</a:t>
            </a:fld>
            <a:endParaRPr lang="zh-TW" altLang="en-US"/>
          </a:p>
        </p:txBody>
      </p:sp>
      <p:pic>
        <p:nvPicPr>
          <p:cNvPr id="17" name="圖片 16">
            <a:extLst>
              <a:ext uri="{FF2B5EF4-FFF2-40B4-BE49-F238E27FC236}">
                <a16:creationId xmlns:a16="http://schemas.microsoft.com/office/drawing/2014/main" id="{F480C058-B792-46F9-BB64-87E66398D57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60802" y="5995208"/>
            <a:ext cx="797240" cy="736382"/>
          </a:xfrm>
          <a:prstGeom prst="rect">
            <a:avLst/>
          </a:prstGeom>
        </p:spPr>
      </p:pic>
      <p:sp>
        <p:nvSpPr>
          <p:cNvPr id="5" name="頁尾版面配置區 4">
            <a:extLst>
              <a:ext uri="{FF2B5EF4-FFF2-40B4-BE49-F238E27FC236}">
                <a16:creationId xmlns:a16="http://schemas.microsoft.com/office/drawing/2014/main" id="{799BEB38-F712-0E53-CE34-8EB8BE9CA494}"/>
              </a:ext>
            </a:extLst>
          </p:cNvPr>
          <p:cNvSpPr>
            <a:spLocks noGrp="1"/>
          </p:cNvSpPr>
          <p:nvPr>
            <p:ph type="ftr" sz="quarter" idx="11"/>
          </p:nvPr>
        </p:nvSpPr>
        <p:spPr/>
        <p:txBody>
          <a:bodyPr/>
          <a:lstStyle/>
          <a:p>
            <a:r>
              <a:rPr lang="en-US" altLang="zh-TW" dirty="0"/>
              <a:t>OPTIC</a:t>
            </a:r>
            <a:endParaRPr lang="zh-TW" altLang="en-US" dirty="0"/>
          </a:p>
        </p:txBody>
      </p:sp>
      <p:sp>
        <p:nvSpPr>
          <p:cNvPr id="22" name="矩形 21">
            <a:extLst>
              <a:ext uri="{FF2B5EF4-FFF2-40B4-BE49-F238E27FC236}">
                <a16:creationId xmlns:a16="http://schemas.microsoft.com/office/drawing/2014/main" id="{A20273B9-CEAF-EC4C-B0C8-81B3B38F103C}"/>
              </a:ext>
            </a:extLst>
          </p:cNvPr>
          <p:cNvSpPr/>
          <p:nvPr/>
        </p:nvSpPr>
        <p:spPr>
          <a:xfrm>
            <a:off x="4054884" y="5309124"/>
            <a:ext cx="4082230" cy="19457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913910" y="5114343"/>
            <a:ext cx="4082230" cy="400110"/>
          </a:xfrm>
          <a:prstGeom prst="rect">
            <a:avLst/>
          </a:prstGeom>
          <a:noFill/>
          <a:ln>
            <a:noFill/>
          </a:ln>
        </p:spPr>
        <p:txBody>
          <a:bodyPr wrap="square" anchor="ct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2000" spc="300" dirty="0">
                <a:ea typeface="Microsoft YaHei" panose="020B0503020204020204" pitchFamily="34" charset="-122"/>
                <a:cs typeface="Arial" panose="020B0604020202020204" pitchFamily="34" charset="0"/>
                <a:sym typeface="Calibri" panose="020F0502020204030204" pitchFamily="34" charset="0"/>
              </a:rPr>
              <a:t>Date: 2022/12/03</a:t>
            </a:r>
            <a:endParaRPr lang="zh-CN" altLang="en-US" sz="2000" spc="300" dirty="0">
              <a:ea typeface="Microsoft YaHei" panose="020B0503020204020204" pitchFamily="34" charset="-122"/>
              <a:cs typeface="Arial" panose="020B0604020202020204" pitchFamily="34" charset="0"/>
              <a:sym typeface="Calibri" panose="020F0502020204030204" pitchFamily="34" charset="0"/>
            </a:endParaRPr>
          </a:p>
        </p:txBody>
      </p:sp>
    </p:spTree>
    <p:extLst>
      <p:ext uri="{BB962C8B-B14F-4D97-AF65-F5344CB8AC3E}">
        <p14:creationId xmlns:p14="http://schemas.microsoft.com/office/powerpoint/2010/main" val="16151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1"/>
          <p:cNvSpPr>
            <a:spLocks noGrp="1"/>
          </p:cNvSpPr>
          <p:nvPr>
            <p:ph type="sldNum" sz="quarter" idx="12"/>
          </p:nvPr>
        </p:nvSpPr>
        <p:spPr>
          <a:xfrm>
            <a:off x="8610600" y="6356350"/>
            <a:ext cx="2743200" cy="365125"/>
          </a:xfrm>
        </p:spPr>
        <p:txBody>
          <a:bodyPr/>
          <a:lstStyle/>
          <a:p>
            <a:fld id="{71B281EB-C871-4812-9B9F-4DC3EEA9B8EF}" type="slidenum">
              <a:rPr lang="en-US" sz="2000" b="1" smtClean="0"/>
              <a:t>10</a:t>
            </a:fld>
            <a:endParaRPr lang="en-US" sz="2000" b="1" dirty="0"/>
          </a:p>
        </p:txBody>
      </p:sp>
      <p:sp>
        <p:nvSpPr>
          <p:cNvPr id="9" name="矩形 8">
            <a:extLst>
              <a:ext uri="{FF2B5EF4-FFF2-40B4-BE49-F238E27FC236}">
                <a16:creationId xmlns:a16="http://schemas.microsoft.com/office/drawing/2014/main" id="{B05CD92A-69F5-114D-9400-1D547FA5D91A}"/>
              </a:ext>
            </a:extLst>
          </p:cNvPr>
          <p:cNvSpPr/>
          <p:nvPr/>
        </p:nvSpPr>
        <p:spPr>
          <a:xfrm>
            <a:off x="6737093" y="2187438"/>
            <a:ext cx="4304127" cy="461665"/>
          </a:xfrm>
          <a:prstGeom prst="rect">
            <a:avLst/>
          </a:prstGeom>
        </p:spPr>
        <p:txBody>
          <a:bodyPr wrap="none">
            <a:spAutoFit/>
          </a:bodyPr>
          <a:lstStyle/>
          <a:p>
            <a:r>
              <a:rPr lang="en-US" altLang="zh-TW" sz="2400" dirty="0">
                <a:cs typeface="Arial" panose="020B0604020202020204" pitchFamily="34" charset="0"/>
              </a:rPr>
              <a:t>Training set </a:t>
            </a:r>
            <a:r>
              <a:rPr lang="zh-TW" altLang="en-US" sz="2400" dirty="0">
                <a:cs typeface="Arial" panose="020B0604020202020204" pitchFamily="34" charset="0"/>
              </a:rPr>
              <a:t>：</a:t>
            </a:r>
            <a:r>
              <a:rPr lang="en-US" altLang="zh-TW" sz="2400" dirty="0">
                <a:cs typeface="Arial" panose="020B0604020202020204" pitchFamily="34" charset="0"/>
              </a:rPr>
              <a:t>Testing set = 7</a:t>
            </a:r>
            <a:r>
              <a:rPr lang="zh-TW" altLang="en-US" sz="2400" dirty="0">
                <a:cs typeface="Arial" panose="020B0604020202020204" pitchFamily="34" charset="0"/>
              </a:rPr>
              <a:t>：</a:t>
            </a:r>
            <a:r>
              <a:rPr lang="en-US" altLang="zh-TW" sz="2400" dirty="0">
                <a:cs typeface="Arial" panose="020B0604020202020204" pitchFamily="34" charset="0"/>
              </a:rPr>
              <a:t>3</a:t>
            </a:r>
          </a:p>
        </p:txBody>
      </p:sp>
      <p:graphicFrame>
        <p:nvGraphicFramePr>
          <p:cNvPr id="12" name="表格 16">
            <a:extLst>
              <a:ext uri="{FF2B5EF4-FFF2-40B4-BE49-F238E27FC236}">
                <a16:creationId xmlns:a16="http://schemas.microsoft.com/office/drawing/2014/main" id="{EA606E69-543F-4C00-A31D-8F96050A643F}"/>
              </a:ext>
            </a:extLst>
          </p:cNvPr>
          <p:cNvGraphicFramePr>
            <a:graphicFrameLocks noGrp="1"/>
          </p:cNvGraphicFramePr>
          <p:nvPr>
            <p:extLst>
              <p:ext uri="{D42A27DB-BD31-4B8C-83A1-F6EECF244321}">
                <p14:modId xmlns:p14="http://schemas.microsoft.com/office/powerpoint/2010/main" val="1763918071"/>
              </p:ext>
            </p:extLst>
          </p:nvPr>
        </p:nvGraphicFramePr>
        <p:xfrm>
          <a:off x="6442569" y="2702280"/>
          <a:ext cx="5003468" cy="2260589"/>
        </p:xfrm>
        <a:graphic>
          <a:graphicData uri="http://schemas.openxmlformats.org/drawingml/2006/table">
            <a:tbl>
              <a:tblPr firstRow="1" bandRow="1">
                <a:tableStyleId>{F5AB1C69-6EDB-4FF4-983F-18BD219EF322}</a:tableStyleId>
              </a:tblPr>
              <a:tblGrid>
                <a:gridCol w="1685552">
                  <a:extLst>
                    <a:ext uri="{9D8B030D-6E8A-4147-A177-3AD203B41FA5}">
                      <a16:colId xmlns:a16="http://schemas.microsoft.com/office/drawing/2014/main" val="1261614165"/>
                    </a:ext>
                  </a:extLst>
                </a:gridCol>
                <a:gridCol w="829479">
                  <a:extLst>
                    <a:ext uri="{9D8B030D-6E8A-4147-A177-3AD203B41FA5}">
                      <a16:colId xmlns:a16="http://schemas.microsoft.com/office/drawing/2014/main" val="1777693033"/>
                    </a:ext>
                  </a:extLst>
                </a:gridCol>
                <a:gridCol w="829479">
                  <a:extLst>
                    <a:ext uri="{9D8B030D-6E8A-4147-A177-3AD203B41FA5}">
                      <a16:colId xmlns:a16="http://schemas.microsoft.com/office/drawing/2014/main" val="1815325754"/>
                    </a:ext>
                  </a:extLst>
                </a:gridCol>
                <a:gridCol w="829479">
                  <a:extLst>
                    <a:ext uri="{9D8B030D-6E8A-4147-A177-3AD203B41FA5}">
                      <a16:colId xmlns:a16="http://schemas.microsoft.com/office/drawing/2014/main" val="570620630"/>
                    </a:ext>
                  </a:extLst>
                </a:gridCol>
                <a:gridCol w="829479">
                  <a:extLst>
                    <a:ext uri="{9D8B030D-6E8A-4147-A177-3AD203B41FA5}">
                      <a16:colId xmlns:a16="http://schemas.microsoft.com/office/drawing/2014/main" val="1189547711"/>
                    </a:ext>
                  </a:extLst>
                </a:gridCol>
              </a:tblGrid>
              <a:tr h="431164">
                <a:tc>
                  <a:txBody>
                    <a:bodyPr/>
                    <a:lstStyle/>
                    <a:p>
                      <a:pPr algn="ctr"/>
                      <a:endParaRPr lang="zh-TW" altLang="en-US" sz="2000" dirty="0">
                        <a:latin typeface="Arial" panose="020B0604020202020204" pitchFamily="34" charset="0"/>
                        <a:cs typeface="Arial" panose="020B0604020202020204" pitchFamily="34" charset="0"/>
                      </a:endParaRPr>
                    </a:p>
                  </a:txBody>
                  <a:tcPr anchor="ctr">
                    <a:lnB w="12700" cap="flat" cmpd="sng" algn="ctr">
                      <a:solidFill>
                        <a:schemeClr val="bg1"/>
                      </a:solidFill>
                      <a:prstDash val="solid"/>
                      <a:round/>
                      <a:headEnd type="none" w="med" len="med"/>
                      <a:tailEnd type="none" w="med" len="med"/>
                    </a:lnB>
                    <a:solidFill>
                      <a:schemeClr val="tx2"/>
                    </a:solidFill>
                  </a:tcPr>
                </a:tc>
                <a:tc gridSpan="2">
                  <a:txBody>
                    <a:bodyPr/>
                    <a:lstStyle/>
                    <a:p>
                      <a:pPr algn="ctr"/>
                      <a:r>
                        <a:rPr lang="en-US" altLang="zh-TW" sz="2000">
                          <a:latin typeface="Arial" panose="020B0604020202020204" pitchFamily="34" charset="0"/>
                          <a:cs typeface="Arial" panose="020B0604020202020204" pitchFamily="34" charset="0"/>
                        </a:rPr>
                        <a:t>VV-ECMO</a:t>
                      </a:r>
                      <a:endParaRPr lang="zh-TW" altLang="en-US" sz="2000">
                        <a:latin typeface="Arial" panose="020B0604020202020204" pitchFamily="34" charset="0"/>
                        <a:cs typeface="Arial" panose="020B0604020202020204" pitchFamily="34" charset="0"/>
                      </a:endParaRPr>
                    </a:p>
                  </a:txBody>
                  <a:tcPr anchor="ctr">
                    <a:lnB w="12700" cap="flat" cmpd="sng" algn="ctr">
                      <a:solidFill>
                        <a:schemeClr val="bg1"/>
                      </a:solidFill>
                      <a:prstDash val="solid"/>
                      <a:round/>
                      <a:headEnd type="none" w="med" len="med"/>
                      <a:tailEnd type="none" w="med" len="med"/>
                    </a:lnB>
                    <a:solidFill>
                      <a:schemeClr val="tx2"/>
                    </a:solidFill>
                  </a:tcPr>
                </a:tc>
                <a:tc hMerge="1">
                  <a:txBody>
                    <a:bodyPr/>
                    <a:lstStyle/>
                    <a:p>
                      <a:pPr algn="ctr"/>
                      <a:endParaRPr lang="zh-TW" altLang="en-US">
                        <a:latin typeface="Arial" panose="020B0604020202020204" pitchFamily="34" charset="0"/>
                        <a:cs typeface="Arial" panose="020B0604020202020204" pitchFamily="34" charset="0"/>
                      </a:endParaRPr>
                    </a:p>
                  </a:txBody>
                  <a:tcPr>
                    <a:solidFill>
                      <a:schemeClr val="accent1">
                        <a:lumMod val="75000"/>
                      </a:schemeClr>
                    </a:solidFill>
                  </a:tcPr>
                </a:tc>
                <a:tc gridSpan="2">
                  <a:txBody>
                    <a:bodyPr/>
                    <a:lstStyle/>
                    <a:p>
                      <a:pPr algn="ctr"/>
                      <a:r>
                        <a:rPr lang="en-US" altLang="zh-TW" sz="2000">
                          <a:latin typeface="Arial" panose="020B0604020202020204" pitchFamily="34" charset="0"/>
                          <a:cs typeface="Arial" panose="020B0604020202020204" pitchFamily="34" charset="0"/>
                        </a:rPr>
                        <a:t>VA-ECMO</a:t>
                      </a:r>
                      <a:endParaRPr lang="zh-TW" altLang="en-US" sz="2000">
                        <a:latin typeface="Arial" panose="020B0604020202020204" pitchFamily="34" charset="0"/>
                        <a:cs typeface="Arial" panose="020B0604020202020204" pitchFamily="34" charset="0"/>
                      </a:endParaRPr>
                    </a:p>
                  </a:txBody>
                  <a:tcPr anchor="ctr">
                    <a:lnB w="12700" cap="flat" cmpd="sng" algn="ctr">
                      <a:solidFill>
                        <a:schemeClr val="bg1"/>
                      </a:solidFill>
                      <a:prstDash val="solid"/>
                      <a:round/>
                      <a:headEnd type="none" w="med" len="med"/>
                      <a:tailEnd type="none" w="med" len="med"/>
                    </a:lnB>
                    <a:solidFill>
                      <a:schemeClr val="tx2"/>
                    </a:solidFill>
                  </a:tcPr>
                </a:tc>
                <a:tc hMerge="1">
                  <a:txBody>
                    <a:bodyPr/>
                    <a:lstStyle/>
                    <a:p>
                      <a:pPr algn="ctr"/>
                      <a:endParaRPr lang="zh-TW" altLang="en-US">
                        <a:latin typeface="Arial" panose="020B0604020202020204" pitchFamily="34" charset="0"/>
                        <a:cs typeface="Arial" panose="020B0604020202020204" pitchFamily="34" charset="0"/>
                      </a:endParaRPr>
                    </a:p>
                  </a:txBody>
                  <a:tcPr>
                    <a:solidFill>
                      <a:schemeClr val="accent1">
                        <a:lumMod val="75000"/>
                      </a:schemeClr>
                    </a:solidFill>
                  </a:tcPr>
                </a:tc>
                <a:extLst>
                  <a:ext uri="{0D108BD9-81ED-4DB2-BD59-A6C34878D82A}">
                    <a16:rowId xmlns:a16="http://schemas.microsoft.com/office/drawing/2014/main" val="897289192"/>
                  </a:ext>
                </a:extLst>
              </a:tr>
              <a:tr h="431164">
                <a:tc>
                  <a:txBody>
                    <a:bodyPr/>
                    <a:lstStyle/>
                    <a:p>
                      <a:pPr algn="l"/>
                      <a:endParaRPr lang="zh-TW" altLang="en-US" sz="2000" dirty="0">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77E9D"/>
                    </a:solidFill>
                  </a:tcPr>
                </a:tc>
                <a:tc>
                  <a:txBody>
                    <a:bodyPr/>
                    <a:lstStyle/>
                    <a:p>
                      <a:pPr algn="ctr"/>
                      <a:r>
                        <a:rPr lang="en-US" altLang="zh-TW" sz="2000" b="1" dirty="0">
                          <a:solidFill>
                            <a:schemeClr val="bg1"/>
                          </a:solidFill>
                          <a:latin typeface="Arial" panose="020B0604020202020204" pitchFamily="34" charset="0"/>
                          <a:cs typeface="Arial" panose="020B0604020202020204" pitchFamily="34" charset="0"/>
                        </a:rPr>
                        <a:t>Low</a:t>
                      </a:r>
                      <a:endParaRPr lang="zh-TW" altLang="en-US" sz="2000" b="1" dirty="0">
                        <a:solidFill>
                          <a:schemeClr val="bg1"/>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77E9D"/>
                    </a:solidFill>
                  </a:tcPr>
                </a:tc>
                <a:tc>
                  <a:txBody>
                    <a:bodyPr/>
                    <a:lstStyle/>
                    <a:p>
                      <a:pPr algn="ctr"/>
                      <a:r>
                        <a:rPr lang="en-US" altLang="zh-TW" sz="2000" b="1" dirty="0">
                          <a:solidFill>
                            <a:schemeClr val="bg1"/>
                          </a:solidFill>
                          <a:latin typeface="Arial" panose="020B0604020202020204" pitchFamily="34" charset="0"/>
                          <a:cs typeface="Arial" panose="020B0604020202020204" pitchFamily="34" charset="0"/>
                        </a:rPr>
                        <a:t>High</a:t>
                      </a:r>
                      <a:endParaRPr lang="zh-TW" altLang="en-US" sz="2000" b="1" dirty="0">
                        <a:solidFill>
                          <a:schemeClr val="bg1"/>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77E9D"/>
                    </a:solidFill>
                  </a:tcPr>
                </a:tc>
                <a:tc>
                  <a:txBody>
                    <a:bodyPr/>
                    <a:lstStyle/>
                    <a:p>
                      <a:pPr algn="ctr"/>
                      <a:r>
                        <a:rPr lang="en-US" altLang="zh-TW" sz="2000" b="1">
                          <a:solidFill>
                            <a:schemeClr val="bg1"/>
                          </a:solidFill>
                          <a:latin typeface="Arial" panose="020B0604020202020204" pitchFamily="34" charset="0"/>
                          <a:cs typeface="Arial" panose="020B0604020202020204" pitchFamily="34" charset="0"/>
                        </a:rPr>
                        <a:t>Low</a:t>
                      </a:r>
                      <a:endParaRPr lang="zh-TW" altLang="en-US" sz="2000" b="1">
                        <a:solidFill>
                          <a:schemeClr val="bg1"/>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77E9D"/>
                    </a:solidFill>
                  </a:tcPr>
                </a:tc>
                <a:tc>
                  <a:txBody>
                    <a:bodyPr/>
                    <a:lstStyle/>
                    <a:p>
                      <a:pPr algn="ctr"/>
                      <a:r>
                        <a:rPr lang="en-US" altLang="zh-TW" sz="2000" b="1">
                          <a:solidFill>
                            <a:schemeClr val="bg1"/>
                          </a:solidFill>
                          <a:latin typeface="Arial" panose="020B0604020202020204" pitchFamily="34" charset="0"/>
                          <a:cs typeface="Arial" panose="020B0604020202020204" pitchFamily="34" charset="0"/>
                        </a:rPr>
                        <a:t>High</a:t>
                      </a:r>
                      <a:endParaRPr lang="zh-TW" altLang="en-US" sz="2000" b="1">
                        <a:solidFill>
                          <a:schemeClr val="bg1"/>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677E9D"/>
                    </a:solidFill>
                  </a:tcPr>
                </a:tc>
                <a:extLst>
                  <a:ext uri="{0D108BD9-81ED-4DB2-BD59-A6C34878D82A}">
                    <a16:rowId xmlns:a16="http://schemas.microsoft.com/office/drawing/2014/main" val="3224801783"/>
                  </a:ext>
                </a:extLst>
              </a:tr>
              <a:tr h="466087">
                <a:tc>
                  <a:txBody>
                    <a:bodyPr/>
                    <a:lstStyle/>
                    <a:p>
                      <a:pPr algn="l"/>
                      <a:r>
                        <a:rPr lang="en-US" altLang="zh-TW" sz="2000">
                          <a:latin typeface="Arial" panose="020B0604020202020204" pitchFamily="34" charset="0"/>
                          <a:cs typeface="Arial" panose="020B0604020202020204" pitchFamily="34" charset="0"/>
                        </a:rPr>
                        <a:t>Dataset</a:t>
                      </a:r>
                      <a:endParaRPr lang="zh-TW" altLang="en-US" sz="200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AEFF7"/>
                    </a:solidFill>
                  </a:tcPr>
                </a:tc>
                <a:tc>
                  <a:txBody>
                    <a:bodyPr/>
                    <a:lstStyle/>
                    <a:p>
                      <a:pPr algn="ctr"/>
                      <a:r>
                        <a:rPr lang="en-US" altLang="zh-TW" sz="2000" dirty="0">
                          <a:latin typeface="Arial" panose="020B0604020202020204" pitchFamily="34" charset="0"/>
                          <a:cs typeface="Arial" panose="020B0604020202020204" pitchFamily="34" charset="0"/>
                        </a:rPr>
                        <a:t>14</a:t>
                      </a:r>
                      <a:endParaRPr lang="zh-TW" altLang="en-US" sz="200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AEFF7"/>
                    </a:solidFill>
                  </a:tcPr>
                </a:tc>
                <a:tc>
                  <a:txBody>
                    <a:bodyPr/>
                    <a:lstStyle/>
                    <a:p>
                      <a:pPr algn="ctr"/>
                      <a:r>
                        <a:rPr lang="en-US" altLang="zh-TW" sz="2000" dirty="0">
                          <a:latin typeface="Arial" panose="020B0604020202020204" pitchFamily="34" charset="0"/>
                          <a:cs typeface="Arial" panose="020B0604020202020204" pitchFamily="34" charset="0"/>
                        </a:rPr>
                        <a:t>30</a:t>
                      </a:r>
                      <a:endParaRPr lang="zh-TW" altLang="en-US" sz="200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AEFF7"/>
                    </a:solidFill>
                  </a:tcPr>
                </a:tc>
                <a:tc>
                  <a:txBody>
                    <a:bodyPr/>
                    <a:lstStyle/>
                    <a:p>
                      <a:pPr algn="ctr"/>
                      <a:r>
                        <a:rPr lang="en-US" altLang="zh-TW" sz="2000">
                          <a:latin typeface="Arial" panose="020B0604020202020204" pitchFamily="34" charset="0"/>
                          <a:cs typeface="Arial" panose="020B0604020202020204" pitchFamily="34" charset="0"/>
                        </a:rPr>
                        <a:t>22</a:t>
                      </a:r>
                      <a:endParaRPr lang="zh-TW" altLang="en-US" sz="200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AEFF7"/>
                    </a:solidFill>
                  </a:tcPr>
                </a:tc>
                <a:tc>
                  <a:txBody>
                    <a:bodyPr/>
                    <a:lstStyle/>
                    <a:p>
                      <a:pPr algn="ctr"/>
                      <a:r>
                        <a:rPr lang="en-US" altLang="zh-TW" sz="2000">
                          <a:latin typeface="Arial" panose="020B0604020202020204" pitchFamily="34" charset="0"/>
                          <a:cs typeface="Arial" panose="020B0604020202020204" pitchFamily="34" charset="0"/>
                        </a:rPr>
                        <a:t>19</a:t>
                      </a:r>
                      <a:endParaRPr lang="zh-TW" altLang="en-US" sz="200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AEFF7"/>
                    </a:solidFill>
                  </a:tcPr>
                </a:tc>
                <a:extLst>
                  <a:ext uri="{0D108BD9-81ED-4DB2-BD59-A6C34878D82A}">
                    <a16:rowId xmlns:a16="http://schemas.microsoft.com/office/drawing/2014/main" val="285512877"/>
                  </a:ext>
                </a:extLst>
              </a:tr>
              <a:tr h="466087">
                <a:tc>
                  <a:txBody>
                    <a:bodyPr/>
                    <a:lstStyle/>
                    <a:p>
                      <a:pPr algn="l"/>
                      <a:r>
                        <a:rPr lang="en-US" altLang="zh-TW" sz="2000">
                          <a:latin typeface="Arial" panose="020B0604020202020204" pitchFamily="34" charset="0"/>
                          <a:cs typeface="Arial" panose="020B0604020202020204" pitchFamily="34" charset="0"/>
                        </a:rPr>
                        <a:t>Training data</a:t>
                      </a:r>
                      <a:endParaRPr lang="zh-TW" altLang="en-US" sz="200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7DDE5"/>
                    </a:solidFill>
                  </a:tcPr>
                </a:tc>
                <a:tc>
                  <a:txBody>
                    <a:bodyPr/>
                    <a:lstStyle/>
                    <a:p>
                      <a:pPr algn="ctr"/>
                      <a:r>
                        <a:rPr lang="en-US" altLang="zh-TW" sz="2000">
                          <a:latin typeface="Arial" panose="020B0604020202020204" pitchFamily="34" charset="0"/>
                          <a:cs typeface="Arial" panose="020B0604020202020204" pitchFamily="34" charset="0"/>
                        </a:rPr>
                        <a:t>10</a:t>
                      </a:r>
                      <a:endParaRPr lang="zh-TW" altLang="en-US" sz="200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7DDE5"/>
                    </a:solidFill>
                  </a:tcPr>
                </a:tc>
                <a:tc>
                  <a:txBody>
                    <a:bodyPr/>
                    <a:lstStyle/>
                    <a:p>
                      <a:pPr algn="ctr"/>
                      <a:r>
                        <a:rPr lang="en-US" altLang="zh-TW" sz="2000">
                          <a:latin typeface="Arial" panose="020B0604020202020204" pitchFamily="34" charset="0"/>
                          <a:cs typeface="Arial" panose="020B0604020202020204" pitchFamily="34" charset="0"/>
                        </a:rPr>
                        <a:t>21</a:t>
                      </a:r>
                      <a:endParaRPr lang="zh-TW" altLang="en-US" sz="200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7DDE5"/>
                    </a:solidFill>
                  </a:tcPr>
                </a:tc>
                <a:tc>
                  <a:txBody>
                    <a:bodyPr/>
                    <a:lstStyle/>
                    <a:p>
                      <a:pPr algn="ctr"/>
                      <a:r>
                        <a:rPr lang="en-US" altLang="zh-TW" sz="2000">
                          <a:latin typeface="Arial" panose="020B0604020202020204" pitchFamily="34" charset="0"/>
                          <a:cs typeface="Arial" panose="020B0604020202020204" pitchFamily="34" charset="0"/>
                        </a:rPr>
                        <a:t>15</a:t>
                      </a:r>
                      <a:endParaRPr lang="zh-TW" altLang="en-US" sz="200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7DDE5"/>
                    </a:solidFill>
                  </a:tcPr>
                </a:tc>
                <a:tc>
                  <a:txBody>
                    <a:bodyPr/>
                    <a:lstStyle/>
                    <a:p>
                      <a:pPr algn="ctr"/>
                      <a:r>
                        <a:rPr lang="en-US" altLang="zh-TW" sz="2000">
                          <a:latin typeface="Arial" panose="020B0604020202020204" pitchFamily="34" charset="0"/>
                          <a:cs typeface="Arial" panose="020B0604020202020204" pitchFamily="34" charset="0"/>
                        </a:rPr>
                        <a:t>13</a:t>
                      </a:r>
                      <a:endParaRPr lang="zh-TW" altLang="en-US" sz="200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7DDE5"/>
                    </a:solidFill>
                  </a:tcPr>
                </a:tc>
                <a:extLst>
                  <a:ext uri="{0D108BD9-81ED-4DB2-BD59-A6C34878D82A}">
                    <a16:rowId xmlns:a16="http://schemas.microsoft.com/office/drawing/2014/main" val="4285323519"/>
                  </a:ext>
                </a:extLst>
              </a:tr>
              <a:tr h="466087">
                <a:tc>
                  <a:txBody>
                    <a:bodyPr/>
                    <a:lstStyle/>
                    <a:p>
                      <a:pPr algn="l"/>
                      <a:r>
                        <a:rPr lang="en-US" altLang="zh-TW" sz="2000" dirty="0">
                          <a:latin typeface="Arial" panose="020B0604020202020204" pitchFamily="34" charset="0"/>
                          <a:cs typeface="Arial" panose="020B0604020202020204" pitchFamily="34" charset="0"/>
                        </a:rPr>
                        <a:t>Testing data</a:t>
                      </a:r>
                      <a:endParaRPr lang="zh-TW" altLang="en-US" sz="20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EAEFF7"/>
                    </a:solidFill>
                  </a:tcPr>
                </a:tc>
                <a:tc>
                  <a:txBody>
                    <a:bodyPr/>
                    <a:lstStyle/>
                    <a:p>
                      <a:pPr algn="ctr"/>
                      <a:r>
                        <a:rPr lang="en-US" altLang="zh-TW" sz="2000" dirty="0">
                          <a:latin typeface="Arial" panose="020B0604020202020204" pitchFamily="34" charset="0"/>
                          <a:cs typeface="Arial" panose="020B0604020202020204" pitchFamily="34" charset="0"/>
                        </a:rPr>
                        <a:t>4</a:t>
                      </a:r>
                      <a:endParaRPr lang="zh-TW" altLang="en-US" sz="200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EAEFF7"/>
                    </a:solidFill>
                  </a:tcPr>
                </a:tc>
                <a:tc>
                  <a:txBody>
                    <a:bodyPr/>
                    <a:lstStyle/>
                    <a:p>
                      <a:pPr algn="ctr"/>
                      <a:r>
                        <a:rPr lang="en-US" altLang="zh-TW" sz="2000">
                          <a:latin typeface="Arial" panose="020B0604020202020204" pitchFamily="34" charset="0"/>
                          <a:cs typeface="Arial" panose="020B0604020202020204" pitchFamily="34" charset="0"/>
                        </a:rPr>
                        <a:t>9</a:t>
                      </a:r>
                      <a:endParaRPr lang="zh-TW" altLang="en-US" sz="200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EAEFF7"/>
                    </a:solidFill>
                  </a:tcPr>
                </a:tc>
                <a:tc>
                  <a:txBody>
                    <a:bodyPr/>
                    <a:lstStyle/>
                    <a:p>
                      <a:pPr algn="ctr"/>
                      <a:r>
                        <a:rPr lang="en-US" altLang="zh-TW" sz="2000" dirty="0">
                          <a:latin typeface="Arial" panose="020B0604020202020204" pitchFamily="34" charset="0"/>
                          <a:cs typeface="Arial" panose="020B0604020202020204" pitchFamily="34" charset="0"/>
                        </a:rPr>
                        <a:t>7</a:t>
                      </a:r>
                      <a:endParaRPr lang="zh-TW" altLang="en-US" sz="200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EAEFF7"/>
                    </a:solidFill>
                  </a:tcPr>
                </a:tc>
                <a:tc>
                  <a:txBody>
                    <a:bodyPr/>
                    <a:lstStyle/>
                    <a:p>
                      <a:pPr algn="ctr"/>
                      <a:r>
                        <a:rPr lang="en-US" altLang="zh-TW" sz="2000" dirty="0">
                          <a:latin typeface="Arial" panose="020B0604020202020204" pitchFamily="34" charset="0"/>
                          <a:cs typeface="Arial" panose="020B0604020202020204" pitchFamily="34" charset="0"/>
                        </a:rPr>
                        <a:t>6</a:t>
                      </a:r>
                      <a:endParaRPr lang="zh-TW" altLang="en-US" sz="2000" dirty="0">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solidFill>
                      <a:srgbClr val="EAEFF7"/>
                    </a:solidFill>
                  </a:tcPr>
                </a:tc>
                <a:extLst>
                  <a:ext uri="{0D108BD9-81ED-4DB2-BD59-A6C34878D82A}">
                    <a16:rowId xmlns:a16="http://schemas.microsoft.com/office/drawing/2014/main" val="6863956"/>
                  </a:ext>
                </a:extLst>
              </a:tr>
            </a:tbl>
          </a:graphicData>
        </a:graphic>
      </p:graphicFrame>
      <p:pic>
        <p:nvPicPr>
          <p:cNvPr id="5" name="圖片 4"/>
          <p:cNvPicPr>
            <a:picLocks noChangeAspect="1"/>
          </p:cNvPicPr>
          <p:nvPr/>
        </p:nvPicPr>
        <p:blipFill>
          <a:blip r:embed="rId3"/>
          <a:stretch>
            <a:fillRect/>
          </a:stretch>
        </p:blipFill>
        <p:spPr>
          <a:xfrm>
            <a:off x="703597" y="1680062"/>
            <a:ext cx="5111805" cy="3931799"/>
          </a:xfrm>
          <a:prstGeom prst="rect">
            <a:avLst/>
          </a:prstGeom>
        </p:spPr>
      </p:pic>
      <p:sp>
        <p:nvSpPr>
          <p:cNvPr id="101"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Recruitment</a:t>
            </a:r>
            <a:endParaRPr lang="zh-TW" altLang="en-US" sz="4000" dirty="0"/>
          </a:p>
        </p:txBody>
      </p:sp>
      <p:cxnSp>
        <p:nvCxnSpPr>
          <p:cNvPr id="102" name="直線接點 101">
            <a:extLst>
              <a:ext uri="{FF2B5EF4-FFF2-40B4-BE49-F238E27FC236}">
                <a16:creationId xmlns:a16="http://schemas.microsoft.com/office/drawing/2014/main" id="{691384CB-1102-8245-911B-904DA6F6CA34}"/>
              </a:ext>
            </a:extLst>
          </p:cNvPr>
          <p:cNvCxnSpPr>
            <a:cxnSpLocks/>
          </p:cNvCxnSpPr>
          <p:nvPr/>
        </p:nvCxnSpPr>
        <p:spPr>
          <a:xfrm>
            <a:off x="0" y="1013613"/>
            <a:ext cx="7865706"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頁尾版面配置區 1">
            <a:extLst>
              <a:ext uri="{FF2B5EF4-FFF2-40B4-BE49-F238E27FC236}">
                <a16:creationId xmlns:a16="http://schemas.microsoft.com/office/drawing/2014/main" id="{3774F188-DB6C-6F25-476E-56AA0FF7C08C}"/>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243596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F9B1B0B-5F52-4968-882E-7DAA09669825}" type="slidenum">
              <a:rPr lang="zh-TW" altLang="en-US" smtClean="0"/>
              <a:t>11</a:t>
            </a:fld>
            <a:endParaRPr lang="zh-TW" altLang="en-US"/>
          </a:p>
        </p:txBody>
      </p:sp>
      <p:sp>
        <p:nvSpPr>
          <p:cNvPr id="5"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Filter</a:t>
            </a:r>
            <a:endParaRPr lang="zh-TW" altLang="en-US" sz="4000" dirty="0"/>
          </a:p>
        </p:txBody>
      </p:sp>
      <p:cxnSp>
        <p:nvCxnSpPr>
          <p:cNvPr id="6" name="直線接點 5">
            <a:extLst>
              <a:ext uri="{FF2B5EF4-FFF2-40B4-BE49-F238E27FC236}">
                <a16:creationId xmlns:a16="http://schemas.microsoft.com/office/drawing/2014/main" id="{691384CB-1102-8245-911B-904DA6F6CA34}"/>
              </a:ext>
            </a:extLst>
          </p:cNvPr>
          <p:cNvCxnSpPr>
            <a:cxnSpLocks/>
          </p:cNvCxnSpPr>
          <p:nvPr/>
        </p:nvCxnSpPr>
        <p:spPr>
          <a:xfrm>
            <a:off x="0" y="1013613"/>
            <a:ext cx="6539461" cy="10117"/>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7" name="文字方塊 6">
            <a:extLst>
              <a:ext uri="{FF2B5EF4-FFF2-40B4-BE49-F238E27FC236}">
                <a16:creationId xmlns:a16="http://schemas.microsoft.com/office/drawing/2014/main" id="{D7BB2F2E-6B19-4343-8035-2C18C2EFD835}"/>
              </a:ext>
            </a:extLst>
          </p:cNvPr>
          <p:cNvSpPr txBox="1"/>
          <p:nvPr/>
        </p:nvSpPr>
        <p:spPr>
          <a:xfrm>
            <a:off x="786495" y="1670533"/>
            <a:ext cx="4183380" cy="523220"/>
          </a:xfrm>
          <a:prstGeom prst="rect">
            <a:avLst/>
          </a:prstGeom>
          <a:noFill/>
        </p:spPr>
        <p:txBody>
          <a:bodyPr wrap="square" rtlCol="0">
            <a:spAutoFit/>
          </a:bodyPr>
          <a:lstStyle/>
          <a:p>
            <a:pPr marL="342900" indent="-3429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Low-pass filter</a:t>
            </a:r>
            <a:endParaRPr lang="zh-TW" altLang="en-US" sz="2800" dirty="0">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E0C6B92C-1E16-4127-B08A-2B31EFC059B3}"/>
              </a:ext>
            </a:extLst>
          </p:cNvPr>
          <p:cNvSpPr txBox="1"/>
          <p:nvPr/>
        </p:nvSpPr>
        <p:spPr>
          <a:xfrm>
            <a:off x="1114156" y="2220208"/>
            <a:ext cx="3855719" cy="461665"/>
          </a:xfrm>
          <a:prstGeom prst="rect">
            <a:avLst/>
          </a:prstGeom>
          <a:noFill/>
        </p:spPr>
        <p:txBody>
          <a:bodyPr wrap="square" rtlCol="0">
            <a:spAutoFit/>
          </a:bodyPr>
          <a:lstStyle/>
          <a:p>
            <a:r>
              <a:rPr lang="en-US" altLang="zh-TW" sz="2400" dirty="0">
                <a:latin typeface="Arial" panose="020B0604020202020204" pitchFamily="34" charset="0"/>
                <a:cs typeface="Arial" panose="020B0604020202020204" pitchFamily="34" charset="0"/>
              </a:rPr>
              <a:t>Order: 4, cut-off: 0.1 Hz</a:t>
            </a:r>
          </a:p>
        </p:txBody>
      </p:sp>
      <p:grpSp>
        <p:nvGrpSpPr>
          <p:cNvPr id="9" name="群組 8">
            <a:extLst>
              <a:ext uri="{FF2B5EF4-FFF2-40B4-BE49-F238E27FC236}">
                <a16:creationId xmlns:a16="http://schemas.microsoft.com/office/drawing/2014/main" id="{2FB98C76-71F8-4965-9EF9-6A82A633E5E0}"/>
              </a:ext>
            </a:extLst>
          </p:cNvPr>
          <p:cNvGrpSpPr/>
          <p:nvPr/>
        </p:nvGrpSpPr>
        <p:grpSpPr>
          <a:xfrm>
            <a:off x="1343024" y="3033341"/>
            <a:ext cx="9505951" cy="3020155"/>
            <a:chOff x="1343024" y="3033341"/>
            <a:chExt cx="9505951" cy="3020155"/>
          </a:xfrm>
        </p:grpSpPr>
        <p:sp>
          <p:nvSpPr>
            <p:cNvPr id="10" name="文字方塊 9">
              <a:extLst>
                <a:ext uri="{FF2B5EF4-FFF2-40B4-BE49-F238E27FC236}">
                  <a16:creationId xmlns:a16="http://schemas.microsoft.com/office/drawing/2014/main" id="{26197419-1E1F-45DE-9E9C-D5E191EE3BA4}"/>
                </a:ext>
              </a:extLst>
            </p:cNvPr>
            <p:cNvSpPr txBox="1"/>
            <p:nvPr/>
          </p:nvSpPr>
          <p:spPr>
            <a:xfrm>
              <a:off x="9418952" y="3287342"/>
              <a:ext cx="1199083" cy="369332"/>
            </a:xfrm>
            <a:prstGeom prst="rect">
              <a:avLst/>
            </a:prstGeom>
            <a:noFill/>
          </p:spPr>
          <p:txBody>
            <a:bodyPr wrap="square">
              <a:spAutoFit/>
            </a:bodyPr>
            <a:lstStyle/>
            <a:p>
              <a:pPr algn="ctr"/>
              <a:r>
                <a:rPr lang="en-US" altLang="zh-TW" dirty="0">
                  <a:latin typeface="Arial" panose="020B0604020202020204" pitchFamily="34" charset="0"/>
                  <a:cs typeface="Arial" panose="020B0604020202020204" pitchFamily="34" charset="0"/>
                </a:rPr>
                <a:t>Heartbeat</a:t>
              </a:r>
              <a:endParaRPr lang="zh-TW" altLang="en-US" dirty="0">
                <a:latin typeface="Arial" panose="020B0604020202020204" pitchFamily="34" charset="0"/>
                <a:cs typeface="Arial" panose="020B0604020202020204" pitchFamily="34" charset="0"/>
              </a:endParaRPr>
            </a:p>
          </p:txBody>
        </p:sp>
        <p:sp>
          <p:nvSpPr>
            <p:cNvPr id="11" name="文字方塊 10">
              <a:extLst>
                <a:ext uri="{FF2B5EF4-FFF2-40B4-BE49-F238E27FC236}">
                  <a16:creationId xmlns:a16="http://schemas.microsoft.com/office/drawing/2014/main" id="{34983CFD-B9AB-4794-83DA-0533C7996B34}"/>
                </a:ext>
              </a:extLst>
            </p:cNvPr>
            <p:cNvSpPr txBox="1"/>
            <p:nvPr/>
          </p:nvSpPr>
          <p:spPr>
            <a:xfrm>
              <a:off x="7005187" y="3311508"/>
              <a:ext cx="1800000" cy="369332"/>
            </a:xfrm>
            <a:prstGeom prst="rect">
              <a:avLst/>
            </a:prstGeom>
            <a:noFill/>
          </p:spPr>
          <p:txBody>
            <a:bodyPr wrap="square">
              <a:spAutoFit/>
            </a:bodyPr>
            <a:lstStyle/>
            <a:p>
              <a:pPr algn="ctr"/>
              <a:r>
                <a:rPr lang="en-US" altLang="zh-TW" dirty="0">
                  <a:latin typeface="Arial" panose="020B0604020202020204" pitchFamily="34" charset="0"/>
                  <a:cs typeface="Arial" panose="020B0604020202020204" pitchFamily="34" charset="0"/>
                </a:rPr>
                <a:t>Respiration</a:t>
              </a:r>
              <a:endParaRPr lang="zh-TW" altLang="en-US" dirty="0">
                <a:latin typeface="Arial" panose="020B0604020202020204" pitchFamily="34" charset="0"/>
                <a:cs typeface="Arial" panose="020B0604020202020204" pitchFamily="34" charset="0"/>
              </a:endParaRPr>
            </a:p>
          </p:txBody>
        </p:sp>
        <p:sp>
          <p:nvSpPr>
            <p:cNvPr id="12" name="文字方塊 11">
              <a:extLst>
                <a:ext uri="{FF2B5EF4-FFF2-40B4-BE49-F238E27FC236}">
                  <a16:creationId xmlns:a16="http://schemas.microsoft.com/office/drawing/2014/main" id="{30EEE93D-92EA-4385-A780-A2FC1AF15A53}"/>
                </a:ext>
              </a:extLst>
            </p:cNvPr>
            <p:cNvSpPr txBox="1"/>
            <p:nvPr/>
          </p:nvSpPr>
          <p:spPr>
            <a:xfrm>
              <a:off x="4277276" y="3311508"/>
              <a:ext cx="2186644" cy="369332"/>
            </a:xfrm>
            <a:prstGeom prst="rect">
              <a:avLst/>
            </a:prstGeom>
            <a:noFill/>
          </p:spPr>
          <p:txBody>
            <a:bodyPr wrap="square">
              <a:spAutoFit/>
            </a:bodyPr>
            <a:lstStyle/>
            <a:p>
              <a:pPr algn="ctr"/>
              <a:r>
                <a:rPr lang="en-US" altLang="zh-TW" dirty="0">
                  <a:latin typeface="Arial" panose="020B0604020202020204" pitchFamily="34" charset="0"/>
                  <a:cs typeface="Arial" panose="020B0604020202020204" pitchFamily="34" charset="0"/>
                </a:rPr>
                <a:t>Myogenic response</a:t>
              </a:r>
              <a:endParaRPr lang="zh-TW" altLang="en-US" dirty="0">
                <a:latin typeface="Arial" panose="020B0604020202020204" pitchFamily="34" charset="0"/>
                <a:cs typeface="Arial" panose="020B0604020202020204" pitchFamily="34" charset="0"/>
              </a:endParaRPr>
            </a:p>
          </p:txBody>
        </p:sp>
        <p:sp>
          <p:nvSpPr>
            <p:cNvPr id="13" name="文字方塊 12">
              <a:extLst>
                <a:ext uri="{FF2B5EF4-FFF2-40B4-BE49-F238E27FC236}">
                  <a16:creationId xmlns:a16="http://schemas.microsoft.com/office/drawing/2014/main" id="{E1EBEC01-44CD-4E06-A959-9B1054B82CD4}"/>
                </a:ext>
              </a:extLst>
            </p:cNvPr>
            <p:cNvSpPr txBox="1"/>
            <p:nvPr/>
          </p:nvSpPr>
          <p:spPr>
            <a:xfrm>
              <a:off x="2368400" y="3033341"/>
              <a:ext cx="1774204" cy="646331"/>
            </a:xfrm>
            <a:prstGeom prst="rect">
              <a:avLst/>
            </a:prstGeom>
            <a:noFill/>
          </p:spPr>
          <p:txBody>
            <a:bodyPr wrap="square">
              <a:spAutoFit/>
            </a:bodyPr>
            <a:lstStyle/>
            <a:p>
              <a:pPr algn="ctr"/>
              <a:r>
                <a:rPr lang="en-US" altLang="zh-TW" dirty="0">
                  <a:latin typeface="Arial" panose="020B0604020202020204" pitchFamily="34" charset="0"/>
                  <a:cs typeface="Arial" panose="020B0604020202020204" pitchFamily="34" charset="0"/>
                </a:rPr>
                <a:t>Neurovascular </a:t>
              </a:r>
            </a:p>
            <a:p>
              <a:pPr algn="ctr"/>
              <a:r>
                <a:rPr lang="en-US" altLang="zh-TW" dirty="0">
                  <a:latin typeface="Arial" panose="020B0604020202020204" pitchFamily="34" charset="0"/>
                  <a:cs typeface="Arial" panose="020B0604020202020204" pitchFamily="34" charset="0"/>
                </a:rPr>
                <a:t>coupling</a:t>
              </a:r>
              <a:endParaRPr lang="zh-TW" altLang="en-US" dirty="0">
                <a:latin typeface="Arial" panose="020B0604020202020204" pitchFamily="34" charset="0"/>
                <a:cs typeface="Arial" panose="020B0604020202020204" pitchFamily="34" charset="0"/>
              </a:endParaRPr>
            </a:p>
          </p:txBody>
        </p:sp>
        <p:pic>
          <p:nvPicPr>
            <p:cNvPr id="14" name="Picture 2">
              <a:extLst>
                <a:ext uri="{FF2B5EF4-FFF2-40B4-BE49-F238E27FC236}">
                  <a16:creationId xmlns:a16="http://schemas.microsoft.com/office/drawing/2014/main" id="{F98B8093-1DC7-4184-9DE2-52A483E4D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418952" y="370119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1300FE6B-62E0-47EA-B3FC-9BC101A08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295587" y="367986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0DF85C81-4111-40ED-A69F-4A93A3B1A0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2645903" y="3656674"/>
              <a:ext cx="1219199" cy="12191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775650A5-C658-442B-B0DF-D65885719A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4566166" y="3679018"/>
              <a:ext cx="1392989" cy="124137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a:extLst>
                <a:ext uri="{FF2B5EF4-FFF2-40B4-BE49-F238E27FC236}">
                  <a16:creationId xmlns:a16="http://schemas.microsoft.com/office/drawing/2014/main" id="{4932C0BB-55B5-4BD5-989F-0EACC2F38748}"/>
                </a:ext>
              </a:extLst>
            </p:cNvPr>
            <p:cNvGrpSpPr/>
            <p:nvPr/>
          </p:nvGrpSpPr>
          <p:grpSpPr>
            <a:xfrm>
              <a:off x="1343024" y="4973228"/>
              <a:ext cx="9505951" cy="737426"/>
              <a:chOff x="2318549" y="5550139"/>
              <a:chExt cx="7347966" cy="737426"/>
            </a:xfrm>
          </p:grpSpPr>
          <p:grpSp>
            <p:nvGrpSpPr>
              <p:cNvPr id="20" name="群組 19">
                <a:extLst>
                  <a:ext uri="{FF2B5EF4-FFF2-40B4-BE49-F238E27FC236}">
                    <a16:creationId xmlns:a16="http://schemas.microsoft.com/office/drawing/2014/main" id="{C57EDE2E-C556-482B-90D0-455D203EA633}"/>
                  </a:ext>
                </a:extLst>
              </p:cNvPr>
              <p:cNvGrpSpPr/>
              <p:nvPr/>
            </p:nvGrpSpPr>
            <p:grpSpPr>
              <a:xfrm>
                <a:off x="2873337" y="5978955"/>
                <a:ext cx="6793178" cy="308610"/>
                <a:chOff x="4036408" y="5198745"/>
                <a:chExt cx="5142310" cy="308610"/>
              </a:xfrm>
            </p:grpSpPr>
            <p:cxnSp>
              <p:nvCxnSpPr>
                <p:cNvPr id="26" name="直線單箭頭接點 25">
                  <a:extLst>
                    <a:ext uri="{FF2B5EF4-FFF2-40B4-BE49-F238E27FC236}">
                      <a16:creationId xmlns:a16="http://schemas.microsoft.com/office/drawing/2014/main" id="{11D71B09-541B-4332-958D-E2AA030FBA30}"/>
                    </a:ext>
                  </a:extLst>
                </p:cNvPr>
                <p:cNvCxnSpPr>
                  <a:cxnSpLocks/>
                </p:cNvCxnSpPr>
                <p:nvPr/>
              </p:nvCxnSpPr>
              <p:spPr>
                <a:xfrm>
                  <a:off x="4036408" y="5353050"/>
                  <a:ext cx="514231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直線接點 26">
                  <a:extLst>
                    <a:ext uri="{FF2B5EF4-FFF2-40B4-BE49-F238E27FC236}">
                      <a16:creationId xmlns:a16="http://schemas.microsoft.com/office/drawing/2014/main" id="{A99BCAEC-D1C5-442F-9666-78751AC6B23A}"/>
                    </a:ext>
                  </a:extLst>
                </p:cNvPr>
                <p:cNvCxnSpPr>
                  <a:cxnSpLocks/>
                </p:cNvCxnSpPr>
                <p:nvPr/>
              </p:nvCxnSpPr>
              <p:spPr>
                <a:xfrm>
                  <a:off x="4036408" y="5198745"/>
                  <a:ext cx="0" cy="30861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6859D2EA-CFE2-46A7-A656-7D036C39C08C}"/>
                    </a:ext>
                  </a:extLst>
                </p:cNvPr>
                <p:cNvCxnSpPr>
                  <a:cxnSpLocks/>
                </p:cNvCxnSpPr>
                <p:nvPr/>
              </p:nvCxnSpPr>
              <p:spPr>
                <a:xfrm>
                  <a:off x="4305694" y="5198745"/>
                  <a:ext cx="0" cy="30861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線接點 28">
                  <a:extLst>
                    <a:ext uri="{FF2B5EF4-FFF2-40B4-BE49-F238E27FC236}">
                      <a16:creationId xmlns:a16="http://schemas.microsoft.com/office/drawing/2014/main" id="{0D03104E-9F22-4959-9285-CDDE29E01D11}"/>
                    </a:ext>
                  </a:extLst>
                </p:cNvPr>
                <p:cNvCxnSpPr>
                  <a:cxnSpLocks/>
                </p:cNvCxnSpPr>
                <p:nvPr/>
              </p:nvCxnSpPr>
              <p:spPr>
                <a:xfrm>
                  <a:off x="5162862" y="5198745"/>
                  <a:ext cx="0" cy="30861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線接點 29">
                  <a:extLst>
                    <a:ext uri="{FF2B5EF4-FFF2-40B4-BE49-F238E27FC236}">
                      <a16:creationId xmlns:a16="http://schemas.microsoft.com/office/drawing/2014/main" id="{273CB95F-6A8B-4306-AB0F-FFF3A7B75348}"/>
                    </a:ext>
                  </a:extLst>
                </p:cNvPr>
                <p:cNvCxnSpPr>
                  <a:cxnSpLocks/>
                </p:cNvCxnSpPr>
                <p:nvPr/>
              </p:nvCxnSpPr>
              <p:spPr>
                <a:xfrm>
                  <a:off x="6657066" y="5198745"/>
                  <a:ext cx="0" cy="30861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線接點 30">
                  <a:extLst>
                    <a:ext uri="{FF2B5EF4-FFF2-40B4-BE49-F238E27FC236}">
                      <a16:creationId xmlns:a16="http://schemas.microsoft.com/office/drawing/2014/main" id="{EC925168-BFAD-40DE-9321-859159A3CCAE}"/>
                    </a:ext>
                  </a:extLst>
                </p:cNvPr>
                <p:cNvCxnSpPr>
                  <a:cxnSpLocks/>
                </p:cNvCxnSpPr>
                <p:nvPr/>
              </p:nvCxnSpPr>
              <p:spPr>
                <a:xfrm>
                  <a:off x="8277176" y="5198745"/>
                  <a:ext cx="0" cy="30861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文字方塊 20">
                <a:extLst>
                  <a:ext uri="{FF2B5EF4-FFF2-40B4-BE49-F238E27FC236}">
                    <a16:creationId xmlns:a16="http://schemas.microsoft.com/office/drawing/2014/main" id="{ED275711-9EC4-474D-86AD-E4447486591E}"/>
                  </a:ext>
                </a:extLst>
              </p:cNvPr>
              <p:cNvSpPr txBox="1"/>
              <p:nvPr/>
            </p:nvSpPr>
            <p:spPr>
              <a:xfrm>
                <a:off x="2318549" y="5550139"/>
                <a:ext cx="720000" cy="369332"/>
              </a:xfrm>
              <a:prstGeom prst="rect">
                <a:avLst/>
              </a:prstGeom>
              <a:noFill/>
            </p:spPr>
            <p:txBody>
              <a:bodyPr wrap="square" rtlCol="0">
                <a:spAutoFit/>
              </a:bodyPr>
              <a:lstStyle/>
              <a:p>
                <a:pPr algn="ctr"/>
                <a:r>
                  <a:rPr lang="en-US" altLang="zh-TW">
                    <a:latin typeface="Arial" panose="020B0604020202020204" pitchFamily="34" charset="0"/>
                    <a:cs typeface="Arial" panose="020B0604020202020204" pitchFamily="34" charset="0"/>
                  </a:rPr>
                  <a:t>0.005</a:t>
                </a:r>
                <a:endParaRPr lang="zh-TW" altLang="en-US">
                  <a:latin typeface="Arial" panose="020B0604020202020204" pitchFamily="34" charset="0"/>
                  <a:cs typeface="Arial" panose="020B0604020202020204" pitchFamily="34" charset="0"/>
                </a:endParaRPr>
              </a:p>
            </p:txBody>
          </p:sp>
          <p:sp>
            <p:nvSpPr>
              <p:cNvPr id="22" name="文字方塊 21">
                <a:extLst>
                  <a:ext uri="{FF2B5EF4-FFF2-40B4-BE49-F238E27FC236}">
                    <a16:creationId xmlns:a16="http://schemas.microsoft.com/office/drawing/2014/main" id="{4E9ABC70-0A2D-49AB-B5CE-07E7B1487077}"/>
                  </a:ext>
                </a:extLst>
              </p:cNvPr>
              <p:cNvSpPr txBox="1"/>
              <p:nvPr/>
            </p:nvSpPr>
            <p:spPr>
              <a:xfrm>
                <a:off x="2879507" y="5551208"/>
                <a:ext cx="720000" cy="369332"/>
              </a:xfrm>
              <a:prstGeom prst="rect">
                <a:avLst/>
              </a:prstGeom>
              <a:noFill/>
            </p:spPr>
            <p:txBody>
              <a:bodyPr wrap="square" rtlCol="0">
                <a:spAutoFit/>
              </a:bodyPr>
              <a:lstStyle/>
              <a:p>
                <a:pPr algn="ctr"/>
                <a:r>
                  <a:rPr lang="en-US" altLang="zh-TW">
                    <a:latin typeface="Arial" panose="020B0604020202020204" pitchFamily="34" charset="0"/>
                    <a:cs typeface="Arial" panose="020B0604020202020204" pitchFamily="34" charset="0"/>
                  </a:rPr>
                  <a:t>0.02</a:t>
                </a:r>
                <a:endParaRPr lang="zh-TW" altLang="en-US">
                  <a:latin typeface="Arial" panose="020B0604020202020204" pitchFamily="34" charset="0"/>
                  <a:cs typeface="Arial" panose="020B0604020202020204" pitchFamily="34" charset="0"/>
                </a:endParaRPr>
              </a:p>
            </p:txBody>
          </p:sp>
          <p:sp>
            <p:nvSpPr>
              <p:cNvPr id="23" name="文字方塊 22">
                <a:extLst>
                  <a:ext uri="{FF2B5EF4-FFF2-40B4-BE49-F238E27FC236}">
                    <a16:creationId xmlns:a16="http://schemas.microsoft.com/office/drawing/2014/main" id="{96B8133C-9E39-4839-B596-B6FB0D0FF7F5}"/>
                  </a:ext>
                </a:extLst>
              </p:cNvPr>
              <p:cNvSpPr txBox="1"/>
              <p:nvPr/>
            </p:nvSpPr>
            <p:spPr>
              <a:xfrm>
                <a:off x="4001423" y="5552790"/>
                <a:ext cx="720000" cy="369332"/>
              </a:xfrm>
              <a:prstGeom prst="rect">
                <a:avLst/>
              </a:prstGeom>
              <a:noFill/>
            </p:spPr>
            <p:txBody>
              <a:bodyPr wrap="square" rtlCol="0">
                <a:spAutoFit/>
              </a:bodyPr>
              <a:lstStyle/>
              <a:p>
                <a:pPr algn="ctr"/>
                <a:r>
                  <a:rPr lang="en-US" altLang="zh-TW">
                    <a:latin typeface="Arial" panose="020B0604020202020204" pitchFamily="34" charset="0"/>
                    <a:cs typeface="Arial" panose="020B0604020202020204" pitchFamily="34" charset="0"/>
                  </a:rPr>
                  <a:t>0.06</a:t>
                </a:r>
                <a:endParaRPr lang="zh-TW" altLang="en-US">
                  <a:latin typeface="Arial" panose="020B0604020202020204" pitchFamily="34" charset="0"/>
                  <a:cs typeface="Arial" panose="020B0604020202020204" pitchFamily="34" charset="0"/>
                </a:endParaRPr>
              </a:p>
            </p:txBody>
          </p:sp>
          <p:sp>
            <p:nvSpPr>
              <p:cNvPr id="24" name="文字方塊 23">
                <a:extLst>
                  <a:ext uri="{FF2B5EF4-FFF2-40B4-BE49-F238E27FC236}">
                    <a16:creationId xmlns:a16="http://schemas.microsoft.com/office/drawing/2014/main" id="{31EAC922-B5C5-4120-BF1F-2A1B3B1285EA}"/>
                  </a:ext>
                </a:extLst>
              </p:cNvPr>
              <p:cNvSpPr txBox="1"/>
              <p:nvPr/>
            </p:nvSpPr>
            <p:spPr>
              <a:xfrm>
                <a:off x="5975321" y="5550139"/>
                <a:ext cx="720000" cy="369332"/>
              </a:xfrm>
              <a:prstGeom prst="rect">
                <a:avLst/>
              </a:prstGeom>
              <a:noFill/>
            </p:spPr>
            <p:txBody>
              <a:bodyPr wrap="square" rtlCol="0">
                <a:spAutoFit/>
              </a:bodyPr>
              <a:lstStyle/>
              <a:p>
                <a:pPr algn="ctr"/>
                <a:r>
                  <a:rPr lang="en-US" altLang="zh-TW">
                    <a:latin typeface="Arial" panose="020B0604020202020204" pitchFamily="34" charset="0"/>
                    <a:cs typeface="Arial" panose="020B0604020202020204" pitchFamily="34" charset="0"/>
                  </a:rPr>
                  <a:t>0.15</a:t>
                </a:r>
                <a:endParaRPr lang="zh-TW" altLang="en-US">
                  <a:latin typeface="Arial" panose="020B0604020202020204" pitchFamily="34" charset="0"/>
                  <a:cs typeface="Arial" panose="020B0604020202020204" pitchFamily="34" charset="0"/>
                </a:endParaRPr>
              </a:p>
            </p:txBody>
          </p:sp>
          <p:sp>
            <p:nvSpPr>
              <p:cNvPr id="25" name="文字方塊 24">
                <a:extLst>
                  <a:ext uri="{FF2B5EF4-FFF2-40B4-BE49-F238E27FC236}">
                    <a16:creationId xmlns:a16="http://schemas.microsoft.com/office/drawing/2014/main" id="{FAE093B1-8323-40F1-9C29-5A5288085CBE}"/>
                  </a:ext>
                </a:extLst>
              </p:cNvPr>
              <p:cNvSpPr txBox="1"/>
              <p:nvPr/>
            </p:nvSpPr>
            <p:spPr>
              <a:xfrm>
                <a:off x="8114851" y="5550139"/>
                <a:ext cx="720000" cy="369332"/>
              </a:xfrm>
              <a:prstGeom prst="rect">
                <a:avLst/>
              </a:prstGeom>
              <a:noFill/>
            </p:spPr>
            <p:txBody>
              <a:bodyPr wrap="square" rtlCol="0">
                <a:spAutoFit/>
              </a:bodyPr>
              <a:lstStyle/>
              <a:p>
                <a:pPr algn="ctr"/>
                <a:r>
                  <a:rPr lang="en-US" altLang="zh-TW">
                    <a:latin typeface="Arial" panose="020B0604020202020204" pitchFamily="34" charset="0"/>
                    <a:cs typeface="Arial" panose="020B0604020202020204" pitchFamily="34" charset="0"/>
                  </a:rPr>
                  <a:t>0.4</a:t>
                </a:r>
                <a:endParaRPr lang="zh-TW" altLang="en-US">
                  <a:latin typeface="Arial" panose="020B0604020202020204" pitchFamily="34" charset="0"/>
                  <a:cs typeface="Arial" panose="020B0604020202020204" pitchFamily="34" charset="0"/>
                </a:endParaRPr>
              </a:p>
            </p:txBody>
          </p:sp>
        </p:grpSp>
        <p:sp>
          <p:nvSpPr>
            <p:cNvPr id="19" name="文字方塊 18">
              <a:extLst>
                <a:ext uri="{FF2B5EF4-FFF2-40B4-BE49-F238E27FC236}">
                  <a16:creationId xmlns:a16="http://schemas.microsoft.com/office/drawing/2014/main" id="{4C0D71E8-BB8C-43E6-9F97-766B8DFEDB15}"/>
                </a:ext>
              </a:extLst>
            </p:cNvPr>
            <p:cNvSpPr txBox="1"/>
            <p:nvPr/>
          </p:nvSpPr>
          <p:spPr>
            <a:xfrm>
              <a:off x="5203003" y="5653386"/>
              <a:ext cx="2503714" cy="400110"/>
            </a:xfrm>
            <a:prstGeom prst="rect">
              <a:avLst/>
            </a:prstGeom>
            <a:noFill/>
          </p:spPr>
          <p:txBody>
            <a:bodyPr wrap="square" rtlCol="0">
              <a:spAutoFit/>
            </a:bodyPr>
            <a:lstStyle/>
            <a:p>
              <a:pPr algn="ctr"/>
              <a:r>
                <a:rPr lang="en-US" altLang="zh-TW" sz="2000">
                  <a:latin typeface="Arial" panose="020B0604020202020204" pitchFamily="34" charset="0"/>
                  <a:cs typeface="Arial" panose="020B0604020202020204" pitchFamily="34" charset="0"/>
                </a:rPr>
                <a:t>Frequency (Hz)</a:t>
              </a:r>
              <a:endParaRPr lang="zh-TW" altLang="en-US" sz="2000">
                <a:latin typeface="Arial" panose="020B0604020202020204" pitchFamily="34" charset="0"/>
                <a:cs typeface="Arial" panose="020B0604020202020204" pitchFamily="34" charset="0"/>
              </a:endParaRPr>
            </a:p>
          </p:txBody>
        </p:sp>
      </p:grpSp>
      <p:sp>
        <p:nvSpPr>
          <p:cNvPr id="32" name="矩形 31">
            <a:extLst>
              <a:ext uri="{FF2B5EF4-FFF2-40B4-BE49-F238E27FC236}">
                <a16:creationId xmlns:a16="http://schemas.microsoft.com/office/drawing/2014/main" id="{57E194D7-C4F6-4866-ABA4-196FDB960FBF}"/>
              </a:ext>
            </a:extLst>
          </p:cNvPr>
          <p:cNvSpPr/>
          <p:nvPr/>
        </p:nvSpPr>
        <p:spPr>
          <a:xfrm>
            <a:off x="2068727" y="3634293"/>
            <a:ext cx="3297930" cy="139630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a:extLst>
              <a:ext uri="{FF2B5EF4-FFF2-40B4-BE49-F238E27FC236}">
                <a16:creationId xmlns:a16="http://schemas.microsoft.com/office/drawing/2014/main" id="{BF27888E-32C1-4D6A-9B99-7F4DEEF93293}"/>
              </a:ext>
            </a:extLst>
          </p:cNvPr>
          <p:cNvSpPr txBox="1"/>
          <p:nvPr/>
        </p:nvSpPr>
        <p:spPr>
          <a:xfrm>
            <a:off x="160964" y="6510654"/>
            <a:ext cx="6844223" cy="307777"/>
          </a:xfrm>
          <a:prstGeom prst="rect">
            <a:avLst/>
          </a:prstGeom>
          <a:noFill/>
        </p:spPr>
        <p:txBody>
          <a:bodyPr wrap="square">
            <a:spAutoFit/>
          </a:bodyPr>
          <a:lstStyle>
            <a:defPPr>
              <a:defRPr lang="zh-TW"/>
            </a:defPPr>
            <a:lvl1pPr>
              <a:defRPr>
                <a:latin typeface="Times New Roman" panose="02020603050405020304" pitchFamily="18" charset="0"/>
                <a:cs typeface="Times New Roman" panose="02020603050405020304" pitchFamily="18" charset="0"/>
              </a:defRPr>
            </a:lvl1pPr>
          </a:lstStyle>
          <a:p>
            <a:r>
              <a:rPr lang="en-US" altLang="zh-TW" sz="1400" dirty="0">
                <a:latin typeface="Arial" panose="020B0604020202020204" pitchFamily="34" charset="0"/>
                <a:cs typeface="Arial" panose="020B0604020202020204" pitchFamily="34" charset="0"/>
              </a:rPr>
              <a:t>Z. Li, et al. </a:t>
            </a:r>
            <a:r>
              <a:rPr lang="en-US" altLang="zh-TW" sz="1400" i="1" dirty="0">
                <a:latin typeface="Arial" panose="020B0604020202020204" pitchFamily="34" charset="0"/>
                <a:cs typeface="Arial" panose="020B0604020202020204" pitchFamily="34" charset="0"/>
              </a:rPr>
              <a:t>Medical physics</a:t>
            </a:r>
            <a:r>
              <a:rPr lang="en-US" altLang="zh-TW" sz="1400" dirty="0">
                <a:latin typeface="Arial" panose="020B0604020202020204" pitchFamily="34" charset="0"/>
                <a:cs typeface="Arial" panose="020B0604020202020204" pitchFamily="34" charset="0"/>
              </a:rPr>
              <a:t>, vol. 39, no. 4, pp. 2179–2185, 2012.</a:t>
            </a:r>
            <a:endParaRPr lang="zh-TW" altLang="en-US" sz="1400" dirty="0">
              <a:latin typeface="Arial" panose="020B0604020202020204" pitchFamily="34" charset="0"/>
              <a:cs typeface="Arial" panose="020B0604020202020204" pitchFamily="34" charset="0"/>
            </a:endParaRPr>
          </a:p>
        </p:txBody>
      </p:sp>
      <p:sp>
        <p:nvSpPr>
          <p:cNvPr id="2" name="頁尾版面配置區 1">
            <a:extLst>
              <a:ext uri="{FF2B5EF4-FFF2-40B4-BE49-F238E27FC236}">
                <a16:creationId xmlns:a16="http://schemas.microsoft.com/office/drawing/2014/main" id="{7A2D7AEB-7895-11AC-D0FF-43F1D1A4F885}"/>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423360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45731" y="3031342"/>
            <a:ext cx="2236294" cy="136977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zh-TW" sz="2000" dirty="0">
                <a:solidFill>
                  <a:schemeClr val="tx1"/>
                </a:solidFill>
                <a:latin typeface="Arial" panose="020B0604020202020204" pitchFamily="34" charset="0"/>
                <a:cs typeface="Arial" panose="020B0604020202020204" pitchFamily="34" charset="0"/>
              </a:rPr>
              <a:t>▪ </a:t>
            </a:r>
            <a:r>
              <a:rPr lang="en-US" altLang="zh-TW" sz="2000" dirty="0" err="1">
                <a:solidFill>
                  <a:schemeClr val="tx1"/>
                </a:solidFill>
                <a:latin typeface="Arial" panose="020B0604020202020204" pitchFamily="34" charset="0"/>
                <a:cs typeface="Arial" panose="020B0604020202020204" pitchFamily="34" charset="0"/>
              </a:rPr>
              <a:t>HbO</a:t>
            </a:r>
            <a:endParaRPr lang="en-US" altLang="zh-TW" sz="2000" dirty="0">
              <a:solidFill>
                <a:schemeClr val="tx1"/>
              </a:solidFill>
              <a:latin typeface="Arial" panose="020B0604020202020204" pitchFamily="34" charset="0"/>
              <a:cs typeface="Arial" panose="020B0604020202020204" pitchFamily="34" charset="0"/>
            </a:endParaRP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HHB</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TSI</a:t>
            </a:r>
            <a:endParaRPr lang="zh-TW" altLang="en-US" sz="2000" dirty="0">
              <a:solidFill>
                <a:schemeClr val="tx1"/>
              </a:solidFill>
              <a:latin typeface="Arial" panose="020B0604020202020204" pitchFamily="34" charset="0"/>
              <a:cs typeface="Arial" panose="020B0604020202020204" pitchFamily="34" charset="0"/>
            </a:endParaRPr>
          </a:p>
        </p:txBody>
      </p:sp>
      <p:sp>
        <p:nvSpPr>
          <p:cNvPr id="12" name="內容版面配置區 8">
            <a:extLst>
              <a:ext uri="{FF2B5EF4-FFF2-40B4-BE49-F238E27FC236}">
                <a16:creationId xmlns:a16="http://schemas.microsoft.com/office/drawing/2014/main" id="{050898FB-0D16-4B8D-978D-5723C7537A1C}"/>
              </a:ext>
            </a:extLst>
          </p:cNvPr>
          <p:cNvSpPr>
            <a:spLocks noGrp="1"/>
          </p:cNvSpPr>
          <p:nvPr>
            <p:ph idx="1"/>
          </p:nvPr>
        </p:nvSpPr>
        <p:spPr>
          <a:xfrm>
            <a:off x="1581358" y="2127214"/>
            <a:ext cx="1765041" cy="427351"/>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indent="0" algn="ctr">
              <a:buNone/>
            </a:pPr>
            <a:r>
              <a:rPr lang="en-US" altLang="zh-TW" sz="2000" b="1" dirty="0">
                <a:solidFill>
                  <a:schemeClr val="tx1"/>
                </a:solidFill>
                <a:latin typeface="Arial" panose="020B0604020202020204" pitchFamily="34" charset="0"/>
                <a:cs typeface="Arial" panose="020B0604020202020204" pitchFamily="34" charset="0"/>
              </a:rPr>
              <a:t>Hemoglobin</a:t>
            </a:r>
            <a:endParaRPr lang="zh-TW" altLang="en-US" sz="2000" b="1" dirty="0">
              <a:solidFill>
                <a:schemeClr val="tx1"/>
              </a:solidFill>
              <a:latin typeface="Arial" panose="020B0604020202020204" pitchFamily="34" charset="0"/>
              <a:cs typeface="Arial" panose="020B0604020202020204" pitchFamily="34" charset="0"/>
            </a:endParaRPr>
          </a:p>
        </p:txBody>
      </p:sp>
      <p:sp>
        <p:nvSpPr>
          <p:cNvPr id="3" name="投影片編號版面配置區 2"/>
          <p:cNvSpPr>
            <a:spLocks noGrp="1"/>
          </p:cNvSpPr>
          <p:nvPr>
            <p:ph type="sldNum" sz="quarter" idx="12"/>
          </p:nvPr>
        </p:nvSpPr>
        <p:spPr/>
        <p:txBody>
          <a:bodyPr/>
          <a:lstStyle/>
          <a:p>
            <a:fld id="{1F9B1B0B-5F52-4968-882E-7DAA09669825}" type="slidenum">
              <a:rPr lang="zh-TW" altLang="en-US" smtClean="0"/>
              <a:t>12</a:t>
            </a:fld>
            <a:endParaRPr lang="zh-TW" altLang="en-US"/>
          </a:p>
        </p:txBody>
      </p:sp>
      <p:grpSp>
        <p:nvGrpSpPr>
          <p:cNvPr id="8" name="群組 7">
            <a:extLst>
              <a:ext uri="{FF2B5EF4-FFF2-40B4-BE49-F238E27FC236}">
                <a16:creationId xmlns:a16="http://schemas.microsoft.com/office/drawing/2014/main" id="{4A1B6C96-930F-8EFD-1D65-4D5B44645276}"/>
              </a:ext>
            </a:extLst>
          </p:cNvPr>
          <p:cNvGrpSpPr/>
          <p:nvPr/>
        </p:nvGrpSpPr>
        <p:grpSpPr>
          <a:xfrm>
            <a:off x="7617953" y="1953953"/>
            <a:ext cx="3376759" cy="2768429"/>
            <a:chOff x="3956826" y="2127214"/>
            <a:chExt cx="3376759" cy="2768429"/>
          </a:xfrm>
        </p:grpSpPr>
        <p:sp>
          <p:nvSpPr>
            <p:cNvPr id="4" name="矩形 3">
              <a:extLst>
                <a:ext uri="{FF2B5EF4-FFF2-40B4-BE49-F238E27FC236}">
                  <a16:creationId xmlns:a16="http://schemas.microsoft.com/office/drawing/2014/main" id="{6AA5F146-23A5-426E-B7A1-277650D81188}"/>
                </a:ext>
              </a:extLst>
            </p:cNvPr>
            <p:cNvSpPr/>
            <p:nvPr/>
          </p:nvSpPr>
          <p:spPr>
            <a:xfrm>
              <a:off x="4922121" y="3031342"/>
              <a:ext cx="2411464" cy="18643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 mean</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 activation</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 difference</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 slope</a:t>
              </a:r>
            </a:p>
          </p:txBody>
        </p:sp>
        <p:sp>
          <p:nvSpPr>
            <p:cNvPr id="6" name="矩形 5">
              <a:extLst>
                <a:ext uri="{FF2B5EF4-FFF2-40B4-BE49-F238E27FC236}">
                  <a16:creationId xmlns:a16="http://schemas.microsoft.com/office/drawing/2014/main" id="{050898FB-0D16-4B8D-978D-5723C7537A1C}"/>
                </a:ext>
              </a:extLst>
            </p:cNvPr>
            <p:cNvSpPr/>
            <p:nvPr/>
          </p:nvSpPr>
          <p:spPr>
            <a:xfrm>
              <a:off x="5353033" y="2127214"/>
              <a:ext cx="1549640" cy="427350"/>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latin typeface="Arial" panose="020B0604020202020204" pitchFamily="34" charset="0"/>
                  <a:cs typeface="Arial" panose="020B0604020202020204" pitchFamily="34" charset="0"/>
                </a:rPr>
                <a:t>Features</a:t>
              </a:r>
              <a:endParaRPr lang="zh-TW" altLang="en-US" sz="2000" b="1" dirty="0">
                <a:solidFill>
                  <a:schemeClr val="tx1"/>
                </a:solidFill>
                <a:latin typeface="Arial" panose="020B0604020202020204" pitchFamily="34" charset="0"/>
                <a:cs typeface="Arial" panose="020B0604020202020204" pitchFamily="34" charset="0"/>
              </a:endParaRPr>
            </a:p>
          </p:txBody>
        </p:sp>
        <p:sp>
          <p:nvSpPr>
            <p:cNvPr id="5" name="乘號 4"/>
            <p:cNvSpPr/>
            <p:nvPr/>
          </p:nvSpPr>
          <p:spPr>
            <a:xfrm>
              <a:off x="3956826" y="3341092"/>
              <a:ext cx="726831" cy="75027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 name="等於 9"/>
          <p:cNvSpPr/>
          <p:nvPr/>
        </p:nvSpPr>
        <p:spPr>
          <a:xfrm>
            <a:off x="6441119" y="5912862"/>
            <a:ext cx="923107" cy="60597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文字方塊 10"/>
          <p:cNvSpPr txBox="1"/>
          <p:nvPr/>
        </p:nvSpPr>
        <p:spPr>
          <a:xfrm>
            <a:off x="7713036" y="5954238"/>
            <a:ext cx="2173654" cy="523220"/>
          </a:xfrm>
          <a:prstGeom prst="rect">
            <a:avLst/>
          </a:prstGeom>
          <a:noFill/>
        </p:spPr>
        <p:txBody>
          <a:bodyPr wrap="square" rtlCol="0">
            <a:spAutoFit/>
          </a:bodyPr>
          <a:lstStyle/>
          <a:p>
            <a:r>
              <a:rPr lang="en-US" altLang="zh-TW" sz="2800" dirty="0"/>
              <a:t>66 Features</a:t>
            </a:r>
            <a:endParaRPr lang="zh-TW" altLang="en-US" sz="2800" dirty="0"/>
          </a:p>
        </p:txBody>
      </p:sp>
      <p:sp>
        <p:nvSpPr>
          <p:cNvPr id="20"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Feature Extraction</a:t>
            </a:r>
            <a:endParaRPr lang="zh-TW" altLang="en-US" sz="4000" dirty="0"/>
          </a:p>
        </p:txBody>
      </p:sp>
      <p:cxnSp>
        <p:nvCxnSpPr>
          <p:cNvPr id="21" name="直線接點 20">
            <a:extLst>
              <a:ext uri="{FF2B5EF4-FFF2-40B4-BE49-F238E27FC236}">
                <a16:creationId xmlns:a16="http://schemas.microsoft.com/office/drawing/2014/main" id="{691384CB-1102-8245-911B-904DA6F6CA34}"/>
              </a:ext>
            </a:extLst>
          </p:cNvPr>
          <p:cNvCxnSpPr>
            <a:cxnSpLocks/>
          </p:cNvCxnSpPr>
          <p:nvPr/>
        </p:nvCxnSpPr>
        <p:spPr>
          <a:xfrm flipV="1">
            <a:off x="0" y="989045"/>
            <a:ext cx="9199984" cy="24568"/>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grpSp>
        <p:nvGrpSpPr>
          <p:cNvPr id="2" name="群組 1">
            <a:extLst>
              <a:ext uri="{FF2B5EF4-FFF2-40B4-BE49-F238E27FC236}">
                <a16:creationId xmlns:a16="http://schemas.microsoft.com/office/drawing/2014/main" id="{33F23A65-1336-C6AA-3881-DA8D167EAADE}"/>
              </a:ext>
            </a:extLst>
          </p:cNvPr>
          <p:cNvGrpSpPr/>
          <p:nvPr/>
        </p:nvGrpSpPr>
        <p:grpSpPr>
          <a:xfrm>
            <a:off x="4050888" y="1953953"/>
            <a:ext cx="3317810" cy="3524556"/>
            <a:chOff x="639016" y="4655077"/>
            <a:chExt cx="3317810" cy="3524556"/>
          </a:xfrm>
        </p:grpSpPr>
        <p:sp>
          <p:nvSpPr>
            <p:cNvPr id="18" name="矩形 17">
              <a:extLst>
                <a:ext uri="{FF2B5EF4-FFF2-40B4-BE49-F238E27FC236}">
                  <a16:creationId xmlns:a16="http://schemas.microsoft.com/office/drawing/2014/main" id="{050898FB-0D16-4B8D-978D-5723C7537A1C}"/>
                </a:ext>
              </a:extLst>
            </p:cNvPr>
            <p:cNvSpPr/>
            <p:nvPr/>
          </p:nvSpPr>
          <p:spPr>
            <a:xfrm>
              <a:off x="1976274" y="4655077"/>
              <a:ext cx="1549640" cy="427350"/>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latin typeface="Arial" panose="020B0604020202020204" pitchFamily="34" charset="0"/>
                  <a:cs typeface="Arial" panose="020B0604020202020204" pitchFamily="34" charset="0"/>
                </a:rPr>
                <a:t>6 Stages</a:t>
              </a:r>
              <a:endParaRPr lang="zh-TW" altLang="en-US" sz="2000" b="1" dirty="0">
                <a:solidFill>
                  <a:schemeClr val="tx1"/>
                </a:solidFill>
                <a:latin typeface="Arial" panose="020B0604020202020204" pitchFamily="34" charset="0"/>
                <a:cs typeface="Arial" panose="020B0604020202020204" pitchFamily="34" charset="0"/>
              </a:endParaRPr>
            </a:p>
          </p:txBody>
        </p:sp>
        <p:sp>
          <p:nvSpPr>
            <p:cNvPr id="19" name="乘號 18"/>
            <p:cNvSpPr/>
            <p:nvPr/>
          </p:nvSpPr>
          <p:spPr>
            <a:xfrm>
              <a:off x="639016" y="5868955"/>
              <a:ext cx="726831" cy="75027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矩形 23">
              <a:extLst>
                <a:ext uri="{FF2B5EF4-FFF2-40B4-BE49-F238E27FC236}">
                  <a16:creationId xmlns:a16="http://schemas.microsoft.com/office/drawing/2014/main" id="{6AA5F146-23A5-426E-B7A1-277650D81188}"/>
                </a:ext>
              </a:extLst>
            </p:cNvPr>
            <p:cNvSpPr/>
            <p:nvPr/>
          </p:nvSpPr>
          <p:spPr>
            <a:xfrm>
              <a:off x="1545362" y="5414993"/>
              <a:ext cx="2411464" cy="27646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sz="2000" dirty="0">
                  <a:solidFill>
                    <a:schemeClr val="tx1"/>
                  </a:solidFill>
                  <a:latin typeface="Arial" panose="020B0604020202020204" pitchFamily="34" charset="0"/>
                  <a:cs typeface="Arial" panose="020B0604020202020204" pitchFamily="34" charset="0"/>
                </a:rPr>
                <a:t>▪ Baseline</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Stage1</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Stage2</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Stage3</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Stage4</a:t>
              </a:r>
            </a:p>
            <a:p>
              <a:pPr>
                <a:lnSpc>
                  <a:spcPct val="150000"/>
                </a:lnSpc>
              </a:pPr>
              <a:r>
                <a:rPr lang="en-US" altLang="zh-TW" sz="2000" dirty="0">
                  <a:solidFill>
                    <a:schemeClr val="tx1"/>
                  </a:solidFill>
                  <a:latin typeface="Arial" panose="020B0604020202020204" pitchFamily="34" charset="0"/>
                  <a:cs typeface="Arial" panose="020B0604020202020204" pitchFamily="34" charset="0"/>
                </a:rPr>
                <a:t>▪ Stage5</a:t>
              </a:r>
            </a:p>
          </p:txBody>
        </p:sp>
      </p:grpSp>
      <p:sp>
        <p:nvSpPr>
          <p:cNvPr id="9" name="頁尾版面配置區 8">
            <a:extLst>
              <a:ext uri="{FF2B5EF4-FFF2-40B4-BE49-F238E27FC236}">
                <a16:creationId xmlns:a16="http://schemas.microsoft.com/office/drawing/2014/main" id="{A6815814-0E7E-1649-6AC3-B2D1EA8EA5DB}"/>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219711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endParaRPr lang="en-US" altLang="zh-TW"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13</a:t>
            </a:fld>
            <a:endParaRPr lang="zh-TW" altLang="en-US"/>
          </a:p>
        </p:txBody>
      </p:sp>
      <p:sp>
        <p:nvSpPr>
          <p:cNvPr id="5"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SVM</a:t>
            </a:r>
            <a:endParaRPr lang="zh-TW" altLang="en-US" sz="4000" dirty="0"/>
          </a:p>
        </p:txBody>
      </p:sp>
      <p:cxnSp>
        <p:nvCxnSpPr>
          <p:cNvPr id="6" name="直線接點 5">
            <a:extLst>
              <a:ext uri="{FF2B5EF4-FFF2-40B4-BE49-F238E27FC236}">
                <a16:creationId xmlns:a16="http://schemas.microsoft.com/office/drawing/2014/main" id="{691384CB-1102-8245-911B-904DA6F6CA34}"/>
              </a:ext>
            </a:extLst>
          </p:cNvPr>
          <p:cNvCxnSpPr>
            <a:cxnSpLocks/>
          </p:cNvCxnSpPr>
          <p:nvPr/>
        </p:nvCxnSpPr>
        <p:spPr>
          <a:xfrm>
            <a:off x="0" y="1013613"/>
            <a:ext cx="7893698"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pic>
        <p:nvPicPr>
          <p:cNvPr id="7" name="圖片 6" descr="一張含有 文字, 急救箱 的圖片&#10;&#10;自動產生的描述">
            <a:extLst>
              <a:ext uri="{FF2B5EF4-FFF2-40B4-BE49-F238E27FC236}">
                <a16:creationId xmlns:a16="http://schemas.microsoft.com/office/drawing/2014/main" id="{CEBE5C91-8325-8C22-6948-A0265FD9DF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755"/>
          <a:stretch/>
        </p:blipFill>
        <p:spPr>
          <a:xfrm>
            <a:off x="682583" y="1883229"/>
            <a:ext cx="5238534" cy="4353220"/>
          </a:xfrm>
          <a:prstGeom prst="rect">
            <a:avLst/>
          </a:prstGeom>
        </p:spPr>
      </p:pic>
      <p:pic>
        <p:nvPicPr>
          <p:cNvPr id="8" name="圖片 7" descr="一張含有 文字, 急救箱 的圖片&#10;&#10;自動產生的描述">
            <a:extLst>
              <a:ext uri="{FF2B5EF4-FFF2-40B4-BE49-F238E27FC236}">
                <a16:creationId xmlns:a16="http://schemas.microsoft.com/office/drawing/2014/main" id="{1972DF18-6285-A339-F210-00EA17D5E4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755"/>
          <a:stretch/>
        </p:blipFill>
        <p:spPr>
          <a:xfrm>
            <a:off x="5870074" y="1884469"/>
            <a:ext cx="5238533" cy="4353220"/>
          </a:xfrm>
          <a:prstGeom prst="rect">
            <a:avLst/>
          </a:prstGeom>
        </p:spPr>
      </p:pic>
      <p:sp>
        <p:nvSpPr>
          <p:cNvPr id="2" name="頁尾版面配置區 1">
            <a:extLst>
              <a:ext uri="{FF2B5EF4-FFF2-40B4-BE49-F238E27FC236}">
                <a16:creationId xmlns:a16="http://schemas.microsoft.com/office/drawing/2014/main" id="{4DC59ED0-9152-86F6-9B99-3CC30E4C98BD}"/>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402022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065509300"/>
              </p:ext>
            </p:extLst>
          </p:nvPr>
        </p:nvGraphicFramePr>
        <p:xfrm>
          <a:off x="3034084" y="5619750"/>
          <a:ext cx="4327236" cy="736600"/>
        </p:xfrm>
        <a:graphic>
          <a:graphicData uri="http://schemas.openxmlformats.org/drawingml/2006/table">
            <a:tbl>
              <a:tblPr firstRow="1" bandRow="1">
                <a:tableStyleId>{5C22544A-7EE6-4342-B048-85BDC9FD1C3A}</a:tableStyleId>
              </a:tblPr>
              <a:tblGrid>
                <a:gridCol w="1442412">
                  <a:extLst>
                    <a:ext uri="{9D8B030D-6E8A-4147-A177-3AD203B41FA5}">
                      <a16:colId xmlns:a16="http://schemas.microsoft.com/office/drawing/2014/main" val="1597358489"/>
                    </a:ext>
                  </a:extLst>
                </a:gridCol>
                <a:gridCol w="1442412">
                  <a:extLst>
                    <a:ext uri="{9D8B030D-6E8A-4147-A177-3AD203B41FA5}">
                      <a16:colId xmlns:a16="http://schemas.microsoft.com/office/drawing/2014/main" val="3500457460"/>
                    </a:ext>
                  </a:extLst>
                </a:gridCol>
                <a:gridCol w="1442412">
                  <a:extLst>
                    <a:ext uri="{9D8B030D-6E8A-4147-A177-3AD203B41FA5}">
                      <a16:colId xmlns:a16="http://schemas.microsoft.com/office/drawing/2014/main" val="2625941093"/>
                    </a:ext>
                  </a:extLst>
                </a:gridCol>
              </a:tblGrid>
              <a:tr h="241935">
                <a:tc>
                  <a:txBody>
                    <a:bodyPr/>
                    <a:lstStyle/>
                    <a:p>
                      <a:pPr algn="ctr"/>
                      <a:endParaRPr lang="zh-TW" altLang="en-US" dirty="0"/>
                    </a:p>
                  </a:txBody>
                  <a:tcPr/>
                </a:tc>
                <a:tc>
                  <a:txBody>
                    <a:bodyPr/>
                    <a:lstStyle/>
                    <a:p>
                      <a:pPr algn="ctr"/>
                      <a:r>
                        <a:rPr lang="en-US" altLang="zh-TW" dirty="0"/>
                        <a:t>Training</a:t>
                      </a:r>
                      <a:r>
                        <a:rPr lang="en-US" altLang="zh-TW" baseline="0" dirty="0"/>
                        <a:t> data</a:t>
                      </a:r>
                      <a:endParaRPr lang="zh-TW" altLang="en-US" dirty="0"/>
                    </a:p>
                  </a:txBody>
                  <a:tcPr/>
                </a:tc>
                <a:tc>
                  <a:txBody>
                    <a:bodyPr/>
                    <a:lstStyle/>
                    <a:p>
                      <a:pPr algn="ctr"/>
                      <a:r>
                        <a:rPr lang="en-US" altLang="zh-TW" dirty="0"/>
                        <a:t>Testing</a:t>
                      </a:r>
                      <a:r>
                        <a:rPr lang="en-US" altLang="zh-TW" baseline="0" dirty="0"/>
                        <a:t> data</a:t>
                      </a:r>
                      <a:endParaRPr lang="zh-TW" altLang="en-US" dirty="0"/>
                    </a:p>
                  </a:txBody>
                  <a:tcPr/>
                </a:tc>
                <a:extLst>
                  <a:ext uri="{0D108BD9-81ED-4DB2-BD59-A6C34878D82A}">
                    <a16:rowId xmlns:a16="http://schemas.microsoft.com/office/drawing/2014/main" val="1707428487"/>
                  </a:ext>
                </a:extLst>
              </a:tr>
              <a:tr h="370840">
                <a:tc>
                  <a:txBody>
                    <a:bodyPr/>
                    <a:lstStyle/>
                    <a:p>
                      <a:pPr algn="ctr"/>
                      <a:r>
                        <a:rPr lang="en-US" altLang="zh-TW" dirty="0"/>
                        <a:t>Accuracy</a:t>
                      </a:r>
                      <a:endParaRPr lang="zh-TW" altLang="en-US" dirty="0"/>
                    </a:p>
                  </a:txBody>
                  <a:tcPr/>
                </a:tc>
                <a:tc>
                  <a:txBody>
                    <a:bodyPr/>
                    <a:lstStyle/>
                    <a:p>
                      <a:pPr algn="ctr"/>
                      <a:r>
                        <a:rPr lang="en-US" altLang="zh-TW" dirty="0"/>
                        <a:t>87.9%</a:t>
                      </a:r>
                      <a:endParaRPr lang="zh-TW" altLang="en-US" dirty="0"/>
                    </a:p>
                  </a:txBody>
                  <a:tcPr/>
                </a:tc>
                <a:tc>
                  <a:txBody>
                    <a:bodyPr/>
                    <a:lstStyle/>
                    <a:p>
                      <a:pPr algn="ctr"/>
                      <a:r>
                        <a:rPr lang="en-US" altLang="zh-TW" dirty="0"/>
                        <a:t>81.8%</a:t>
                      </a:r>
                      <a:endParaRPr lang="zh-TW" altLang="en-US" dirty="0"/>
                    </a:p>
                  </a:txBody>
                  <a:tcPr/>
                </a:tc>
                <a:extLst>
                  <a:ext uri="{0D108BD9-81ED-4DB2-BD59-A6C34878D82A}">
                    <a16:rowId xmlns:a16="http://schemas.microsoft.com/office/drawing/2014/main" val="2502922385"/>
                  </a:ext>
                </a:extLst>
              </a:tr>
            </a:tbl>
          </a:graphicData>
        </a:graphic>
      </p:graphicFrame>
      <p:sp>
        <p:nvSpPr>
          <p:cNvPr id="3" name="投影片編號版面配置區 2"/>
          <p:cNvSpPr>
            <a:spLocks noGrp="1"/>
          </p:cNvSpPr>
          <p:nvPr>
            <p:ph type="sldNum" sz="quarter" idx="12"/>
          </p:nvPr>
        </p:nvSpPr>
        <p:spPr/>
        <p:txBody>
          <a:bodyPr/>
          <a:lstStyle/>
          <a:p>
            <a:fld id="{1F9B1B0B-5F52-4968-882E-7DAA09669825}" type="slidenum">
              <a:rPr lang="zh-TW" altLang="en-US" smtClean="0"/>
              <a:t>14</a:t>
            </a:fld>
            <a:endParaRPr lang="zh-TW" altLang="en-US"/>
          </a:p>
        </p:txBody>
      </p:sp>
      <p:sp>
        <p:nvSpPr>
          <p:cNvPr id="9"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Result &amp; Discussion</a:t>
            </a:r>
            <a:r>
              <a:rPr lang="zh-TW" altLang="en-US" sz="4000" dirty="0"/>
              <a:t> </a:t>
            </a:r>
            <a:r>
              <a:rPr lang="en-US" altLang="zh-TW" sz="4000" dirty="0"/>
              <a:t>- VV Group</a:t>
            </a:r>
            <a:endParaRPr lang="zh-TW" altLang="en-US" sz="4000" dirty="0"/>
          </a:p>
        </p:txBody>
      </p:sp>
      <p:cxnSp>
        <p:nvCxnSpPr>
          <p:cNvPr id="10" name="直線接點 9">
            <a:extLst>
              <a:ext uri="{FF2B5EF4-FFF2-40B4-BE49-F238E27FC236}">
                <a16:creationId xmlns:a16="http://schemas.microsoft.com/office/drawing/2014/main" id="{691384CB-1102-8245-911B-904DA6F6CA34}"/>
              </a:ext>
            </a:extLst>
          </p:cNvPr>
          <p:cNvCxnSpPr>
            <a:cxnSpLocks/>
          </p:cNvCxnSpPr>
          <p:nvPr/>
        </p:nvCxnSpPr>
        <p:spPr>
          <a:xfrm>
            <a:off x="0" y="1013613"/>
            <a:ext cx="7119257"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pic>
        <p:nvPicPr>
          <p:cNvPr id="4" name="圖片 3"/>
          <p:cNvPicPr>
            <a:picLocks noChangeAspect="1"/>
          </p:cNvPicPr>
          <p:nvPr/>
        </p:nvPicPr>
        <p:blipFill>
          <a:blip r:embed="rId3"/>
          <a:stretch>
            <a:fillRect/>
          </a:stretch>
        </p:blipFill>
        <p:spPr>
          <a:xfrm>
            <a:off x="1337130" y="1549149"/>
            <a:ext cx="7721145" cy="3759702"/>
          </a:xfrm>
          <a:prstGeom prst="rect">
            <a:avLst/>
          </a:prstGeom>
        </p:spPr>
      </p:pic>
      <p:sp>
        <p:nvSpPr>
          <p:cNvPr id="2" name="頁尾版面配置區 1">
            <a:extLst>
              <a:ext uri="{FF2B5EF4-FFF2-40B4-BE49-F238E27FC236}">
                <a16:creationId xmlns:a16="http://schemas.microsoft.com/office/drawing/2014/main" id="{55F30BE6-48AF-A856-1250-25733E87CDF1}"/>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33316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38" y="1886284"/>
            <a:ext cx="4573696" cy="3085430"/>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548" y="1886284"/>
            <a:ext cx="4706794" cy="3085431"/>
          </a:xfrm>
          <a:prstGeom prst="rect">
            <a:avLst/>
          </a:prstGeom>
        </p:spPr>
      </p:pic>
      <p:grpSp>
        <p:nvGrpSpPr>
          <p:cNvPr id="13" name="群組 12">
            <a:extLst>
              <a:ext uri="{FF2B5EF4-FFF2-40B4-BE49-F238E27FC236}">
                <a16:creationId xmlns:a16="http://schemas.microsoft.com/office/drawing/2014/main" id="{2EFAD9EB-C118-7747-FFA7-594BE75BF29C}"/>
              </a:ext>
            </a:extLst>
          </p:cNvPr>
          <p:cNvGrpSpPr/>
          <p:nvPr/>
        </p:nvGrpSpPr>
        <p:grpSpPr>
          <a:xfrm>
            <a:off x="1858781" y="2323474"/>
            <a:ext cx="8079303" cy="4360837"/>
            <a:chOff x="1858781" y="2323474"/>
            <a:chExt cx="8079303" cy="4360837"/>
          </a:xfrm>
        </p:grpSpPr>
        <p:sp>
          <p:nvSpPr>
            <p:cNvPr id="2" name="矩形 1">
              <a:extLst>
                <a:ext uri="{FF2B5EF4-FFF2-40B4-BE49-F238E27FC236}">
                  <a16:creationId xmlns:a16="http://schemas.microsoft.com/office/drawing/2014/main" id="{07CA7C4E-0E33-F797-662A-0B72A1037FE3}"/>
                </a:ext>
              </a:extLst>
            </p:cNvPr>
            <p:cNvSpPr/>
            <p:nvPr/>
          </p:nvSpPr>
          <p:spPr>
            <a:xfrm>
              <a:off x="1858781" y="2323474"/>
              <a:ext cx="2965882"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2BA9E3C1-2DDA-A921-4A99-6001FDA20A6B}"/>
                </a:ext>
              </a:extLst>
            </p:cNvPr>
            <p:cNvSpPr/>
            <p:nvPr/>
          </p:nvSpPr>
          <p:spPr>
            <a:xfrm>
              <a:off x="6912964" y="2323474"/>
              <a:ext cx="3025120"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CB827B33-5212-3D7F-6438-B0ED9E114273}"/>
                </a:ext>
              </a:extLst>
            </p:cNvPr>
            <p:cNvSpPr txBox="1"/>
            <p:nvPr/>
          </p:nvSpPr>
          <p:spPr>
            <a:xfrm>
              <a:off x="2863515" y="5114651"/>
              <a:ext cx="6039854" cy="1569660"/>
            </a:xfrm>
            <a:prstGeom prst="rect">
              <a:avLst/>
            </a:prstGeom>
            <a:noFill/>
            <a:ln>
              <a:solidFill>
                <a:schemeClr val="tx1"/>
              </a:solidFill>
            </a:ln>
          </p:spPr>
          <p:txBody>
            <a:bodyPr wrap="square" rtlCol="0">
              <a:spAutoFit/>
            </a:bodyPr>
            <a:lstStyle/>
            <a:p>
              <a:pPr algn="ctr"/>
              <a:r>
                <a:rPr lang="en-US" altLang="zh-TW" sz="3200" dirty="0"/>
                <a:t>Specificity</a:t>
              </a:r>
            </a:p>
            <a:p>
              <a:pPr algn="ctr"/>
              <a:r>
                <a:rPr lang="en-US" altLang="zh-TW" sz="3200" dirty="0"/>
                <a:t>training data = 63.6% </a:t>
              </a:r>
            </a:p>
            <a:p>
              <a:pPr algn="ctr"/>
              <a:r>
                <a:rPr lang="en-US" altLang="zh-TW" sz="3200" dirty="0"/>
                <a:t>testing data = 66%</a:t>
              </a:r>
            </a:p>
          </p:txBody>
        </p:sp>
      </p:grpSp>
      <p:sp>
        <p:nvSpPr>
          <p:cNvPr id="3" name="投影片編號版面配置區 2"/>
          <p:cNvSpPr>
            <a:spLocks noGrp="1"/>
          </p:cNvSpPr>
          <p:nvPr>
            <p:ph type="sldNum" sz="quarter" idx="12"/>
          </p:nvPr>
        </p:nvSpPr>
        <p:spPr/>
        <p:txBody>
          <a:bodyPr/>
          <a:lstStyle/>
          <a:p>
            <a:fld id="{1F9B1B0B-5F52-4968-882E-7DAA09669825}" type="slidenum">
              <a:rPr lang="zh-TW" altLang="en-US" smtClean="0"/>
              <a:t>15</a:t>
            </a:fld>
            <a:endParaRPr lang="zh-TW" altLang="en-US"/>
          </a:p>
        </p:txBody>
      </p:sp>
      <p:sp>
        <p:nvSpPr>
          <p:cNvPr id="9"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Result &amp; Discussion</a:t>
            </a:r>
            <a:r>
              <a:rPr lang="zh-TW" altLang="en-US" sz="4000" dirty="0"/>
              <a:t> </a:t>
            </a:r>
            <a:r>
              <a:rPr lang="en-US" altLang="zh-TW" sz="4000" dirty="0"/>
              <a:t>- VV Group</a:t>
            </a:r>
            <a:endParaRPr lang="zh-TW" altLang="en-US" sz="4000" dirty="0"/>
          </a:p>
        </p:txBody>
      </p:sp>
      <p:cxnSp>
        <p:nvCxnSpPr>
          <p:cNvPr id="10" name="直線接點 9">
            <a:extLst>
              <a:ext uri="{FF2B5EF4-FFF2-40B4-BE49-F238E27FC236}">
                <a16:creationId xmlns:a16="http://schemas.microsoft.com/office/drawing/2014/main" id="{691384CB-1102-8245-911B-904DA6F6CA34}"/>
              </a:ext>
            </a:extLst>
          </p:cNvPr>
          <p:cNvCxnSpPr>
            <a:cxnSpLocks/>
          </p:cNvCxnSpPr>
          <p:nvPr/>
        </p:nvCxnSpPr>
        <p:spPr>
          <a:xfrm>
            <a:off x="0" y="1013613"/>
            <a:ext cx="7119257"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grpSp>
        <p:nvGrpSpPr>
          <p:cNvPr id="14" name="群組 13">
            <a:extLst>
              <a:ext uri="{FF2B5EF4-FFF2-40B4-BE49-F238E27FC236}">
                <a16:creationId xmlns:a16="http://schemas.microsoft.com/office/drawing/2014/main" id="{8E144262-527E-9124-AEF5-224F261CD373}"/>
              </a:ext>
            </a:extLst>
          </p:cNvPr>
          <p:cNvGrpSpPr/>
          <p:nvPr/>
        </p:nvGrpSpPr>
        <p:grpSpPr>
          <a:xfrm>
            <a:off x="1858781" y="3412144"/>
            <a:ext cx="8079303" cy="3272167"/>
            <a:chOff x="1842369" y="3443937"/>
            <a:chExt cx="8079303" cy="3272167"/>
          </a:xfrm>
        </p:grpSpPr>
        <p:sp>
          <p:nvSpPr>
            <p:cNvPr id="15" name="矩形 14">
              <a:extLst>
                <a:ext uri="{FF2B5EF4-FFF2-40B4-BE49-F238E27FC236}">
                  <a16:creationId xmlns:a16="http://schemas.microsoft.com/office/drawing/2014/main" id="{7B9D1F33-9486-195A-5465-66F8D5E197D4}"/>
                </a:ext>
              </a:extLst>
            </p:cNvPr>
            <p:cNvSpPr/>
            <p:nvPr/>
          </p:nvSpPr>
          <p:spPr>
            <a:xfrm>
              <a:off x="1842369" y="3454721"/>
              <a:ext cx="2965882"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矩形 15">
              <a:extLst>
                <a:ext uri="{FF2B5EF4-FFF2-40B4-BE49-F238E27FC236}">
                  <a16:creationId xmlns:a16="http://schemas.microsoft.com/office/drawing/2014/main" id="{C3A65FCF-FA4E-720D-FADC-C255339FE24E}"/>
                </a:ext>
              </a:extLst>
            </p:cNvPr>
            <p:cNvSpPr/>
            <p:nvPr/>
          </p:nvSpPr>
          <p:spPr>
            <a:xfrm>
              <a:off x="6896552" y="3443937"/>
              <a:ext cx="3025120"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F965689C-04A9-C730-ACD8-315074E1F7F6}"/>
                </a:ext>
              </a:extLst>
            </p:cNvPr>
            <p:cNvSpPr txBox="1"/>
            <p:nvPr/>
          </p:nvSpPr>
          <p:spPr>
            <a:xfrm>
              <a:off x="2847103" y="5146444"/>
              <a:ext cx="6039854" cy="1569660"/>
            </a:xfrm>
            <a:prstGeom prst="rect">
              <a:avLst/>
            </a:prstGeom>
            <a:noFill/>
            <a:ln>
              <a:solidFill>
                <a:schemeClr val="tx1"/>
              </a:solidFill>
            </a:ln>
          </p:spPr>
          <p:txBody>
            <a:bodyPr wrap="square" rtlCol="0">
              <a:spAutoFit/>
            </a:bodyPr>
            <a:lstStyle/>
            <a:p>
              <a:pPr algn="ctr"/>
              <a:r>
                <a:rPr lang="en-US" altLang="zh-TW" sz="3200" dirty="0"/>
                <a:t>Sensitivity </a:t>
              </a:r>
            </a:p>
            <a:p>
              <a:pPr algn="ctr"/>
              <a:r>
                <a:rPr lang="en-US" altLang="zh-TW" sz="3200" dirty="0"/>
                <a:t>training data = 100%</a:t>
              </a:r>
            </a:p>
            <a:p>
              <a:pPr algn="ctr"/>
              <a:r>
                <a:rPr lang="en-US" altLang="zh-TW" sz="3200" dirty="0"/>
                <a:t>testing data = 87.5%</a:t>
              </a:r>
            </a:p>
          </p:txBody>
        </p:sp>
      </p:grpSp>
      <p:grpSp>
        <p:nvGrpSpPr>
          <p:cNvPr id="18" name="群組 17">
            <a:extLst>
              <a:ext uri="{FF2B5EF4-FFF2-40B4-BE49-F238E27FC236}">
                <a16:creationId xmlns:a16="http://schemas.microsoft.com/office/drawing/2014/main" id="{04BE20C5-0BA4-EC40-7BDE-C24662133A53}"/>
              </a:ext>
            </a:extLst>
          </p:cNvPr>
          <p:cNvGrpSpPr/>
          <p:nvPr/>
        </p:nvGrpSpPr>
        <p:grpSpPr>
          <a:xfrm>
            <a:off x="2011181" y="2323475"/>
            <a:ext cx="6892188" cy="4360837"/>
            <a:chOff x="1842369" y="3443937"/>
            <a:chExt cx="6892188" cy="3161674"/>
          </a:xfrm>
        </p:grpSpPr>
        <p:sp>
          <p:nvSpPr>
            <p:cNvPr id="19" name="矩形 18">
              <a:extLst>
                <a:ext uri="{FF2B5EF4-FFF2-40B4-BE49-F238E27FC236}">
                  <a16:creationId xmlns:a16="http://schemas.microsoft.com/office/drawing/2014/main" id="{0F0511D8-12DE-D92B-E4EC-8663F797E844}"/>
                </a:ext>
              </a:extLst>
            </p:cNvPr>
            <p:cNvSpPr/>
            <p:nvPr/>
          </p:nvSpPr>
          <p:spPr>
            <a:xfrm>
              <a:off x="1842369" y="3454721"/>
              <a:ext cx="1141093" cy="1361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19">
              <a:extLst>
                <a:ext uri="{FF2B5EF4-FFF2-40B4-BE49-F238E27FC236}">
                  <a16:creationId xmlns:a16="http://schemas.microsoft.com/office/drawing/2014/main" id="{B0B2F8AD-80E0-8262-887E-937893D3DBB8}"/>
                </a:ext>
              </a:extLst>
            </p:cNvPr>
            <p:cNvSpPr/>
            <p:nvPr/>
          </p:nvSpPr>
          <p:spPr>
            <a:xfrm>
              <a:off x="6896552" y="3443937"/>
              <a:ext cx="1080015" cy="13640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DE2EB825-2558-F97F-80D9-C293388B6E0A}"/>
                </a:ext>
              </a:extLst>
            </p:cNvPr>
            <p:cNvSpPr txBox="1"/>
            <p:nvPr/>
          </p:nvSpPr>
          <p:spPr>
            <a:xfrm>
              <a:off x="2694703" y="5467583"/>
              <a:ext cx="6039854" cy="1138028"/>
            </a:xfrm>
            <a:prstGeom prst="rect">
              <a:avLst/>
            </a:prstGeom>
            <a:noFill/>
            <a:ln>
              <a:solidFill>
                <a:schemeClr val="tx1"/>
              </a:solidFill>
            </a:ln>
          </p:spPr>
          <p:txBody>
            <a:bodyPr wrap="square" rtlCol="0">
              <a:spAutoFit/>
            </a:bodyPr>
            <a:lstStyle/>
            <a:p>
              <a:pPr algn="ctr"/>
              <a:r>
                <a:rPr lang="en-US" altLang="zh-TW" sz="3200" dirty="0"/>
                <a:t>negative predictive value</a:t>
              </a:r>
              <a:r>
                <a:rPr lang="zh-TW" altLang="en-US" sz="3200" dirty="0"/>
                <a:t> </a:t>
              </a:r>
              <a:r>
                <a:rPr lang="en-US" altLang="zh-TW" sz="3200" dirty="0"/>
                <a:t>(NPV)</a:t>
              </a:r>
            </a:p>
            <a:p>
              <a:pPr algn="ctr"/>
              <a:r>
                <a:rPr lang="en-US" altLang="zh-TW" sz="3200" dirty="0"/>
                <a:t>Training data = 100%</a:t>
              </a:r>
            </a:p>
            <a:p>
              <a:pPr algn="ctr"/>
              <a:r>
                <a:rPr lang="en-US" altLang="zh-TW" sz="3200" dirty="0"/>
                <a:t>Testing data = 66%</a:t>
              </a:r>
            </a:p>
          </p:txBody>
        </p:sp>
      </p:grpSp>
      <p:grpSp>
        <p:nvGrpSpPr>
          <p:cNvPr id="24" name="群組 23">
            <a:extLst>
              <a:ext uri="{FF2B5EF4-FFF2-40B4-BE49-F238E27FC236}">
                <a16:creationId xmlns:a16="http://schemas.microsoft.com/office/drawing/2014/main" id="{D2951630-1644-4A8C-CF88-1D99FBA0C61E}"/>
              </a:ext>
            </a:extLst>
          </p:cNvPr>
          <p:cNvGrpSpPr/>
          <p:nvPr/>
        </p:nvGrpSpPr>
        <p:grpSpPr>
          <a:xfrm>
            <a:off x="2863515" y="2286309"/>
            <a:ext cx="6892580" cy="4398002"/>
            <a:chOff x="2170063" y="3422206"/>
            <a:chExt cx="6892580" cy="3188619"/>
          </a:xfrm>
        </p:grpSpPr>
        <p:sp>
          <p:nvSpPr>
            <p:cNvPr id="25" name="矩形 24">
              <a:extLst>
                <a:ext uri="{FF2B5EF4-FFF2-40B4-BE49-F238E27FC236}">
                  <a16:creationId xmlns:a16="http://schemas.microsoft.com/office/drawing/2014/main" id="{DE3ECD34-0596-05FE-52A9-9B2D40E45CF5}"/>
                </a:ext>
              </a:extLst>
            </p:cNvPr>
            <p:cNvSpPr/>
            <p:nvPr/>
          </p:nvSpPr>
          <p:spPr>
            <a:xfrm>
              <a:off x="2873127" y="3429271"/>
              <a:ext cx="1141093" cy="1361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B8DE94E5-65FC-B511-2EFC-1F666394B56E}"/>
                </a:ext>
              </a:extLst>
            </p:cNvPr>
            <p:cNvSpPr/>
            <p:nvPr/>
          </p:nvSpPr>
          <p:spPr>
            <a:xfrm>
              <a:off x="7982628" y="3422206"/>
              <a:ext cx="1080015" cy="13640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37DBEE7-8860-5B13-A572-E4CBDC9BC2C9}"/>
                </a:ext>
              </a:extLst>
            </p:cNvPr>
            <p:cNvSpPr txBox="1"/>
            <p:nvPr/>
          </p:nvSpPr>
          <p:spPr>
            <a:xfrm>
              <a:off x="2170063" y="5472797"/>
              <a:ext cx="6039854" cy="1138028"/>
            </a:xfrm>
            <a:prstGeom prst="rect">
              <a:avLst/>
            </a:prstGeom>
            <a:noFill/>
            <a:ln>
              <a:solidFill>
                <a:schemeClr val="tx1"/>
              </a:solidFill>
            </a:ln>
          </p:spPr>
          <p:txBody>
            <a:bodyPr wrap="square" rtlCol="0">
              <a:spAutoFit/>
            </a:bodyPr>
            <a:lstStyle/>
            <a:p>
              <a:pPr algn="ctr"/>
              <a:r>
                <a:rPr lang="en-US" altLang="zh-TW" sz="3200" dirty="0"/>
                <a:t>positive predictive value</a:t>
              </a:r>
              <a:r>
                <a:rPr lang="zh-TW" altLang="en-US" sz="3200" dirty="0"/>
                <a:t> </a:t>
              </a:r>
              <a:r>
                <a:rPr lang="en-US" altLang="zh-TW" sz="3200" dirty="0"/>
                <a:t>(PPV)</a:t>
              </a:r>
            </a:p>
            <a:p>
              <a:pPr algn="ctr"/>
              <a:r>
                <a:rPr lang="en-US" altLang="zh-TW" sz="3200" dirty="0"/>
                <a:t>Training data = 84.6%</a:t>
              </a:r>
            </a:p>
            <a:p>
              <a:pPr algn="ctr"/>
              <a:r>
                <a:rPr lang="en-US" altLang="zh-TW" sz="3200" dirty="0"/>
                <a:t>Testing data = 87.5%</a:t>
              </a:r>
            </a:p>
          </p:txBody>
        </p:sp>
      </p:grpSp>
      <p:sp>
        <p:nvSpPr>
          <p:cNvPr id="4" name="頁尾版面配置區 3">
            <a:extLst>
              <a:ext uri="{FF2B5EF4-FFF2-40B4-BE49-F238E27FC236}">
                <a16:creationId xmlns:a16="http://schemas.microsoft.com/office/drawing/2014/main" id="{84FD5E6A-7C2C-A0CB-A568-355690EBA336}"/>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56242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3"/>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childTnLst>
                          </p:cTn>
                        </p:par>
                        <p:par>
                          <p:cTn id="28" fill="hold">
                            <p:stCondLst>
                              <p:cond delay="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endParaRPr lang="en-US" altLang="zh-TW" dirty="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585" y="1486789"/>
            <a:ext cx="7762762" cy="377996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966774281"/>
              </p:ext>
            </p:extLst>
          </p:nvPr>
        </p:nvGraphicFramePr>
        <p:xfrm>
          <a:off x="3049348" y="5614670"/>
          <a:ext cx="4327236" cy="741680"/>
        </p:xfrm>
        <a:graphic>
          <a:graphicData uri="http://schemas.openxmlformats.org/drawingml/2006/table">
            <a:tbl>
              <a:tblPr firstRow="1" bandRow="1">
                <a:tableStyleId>{5C22544A-7EE6-4342-B048-85BDC9FD1C3A}</a:tableStyleId>
              </a:tblPr>
              <a:tblGrid>
                <a:gridCol w="1442412">
                  <a:extLst>
                    <a:ext uri="{9D8B030D-6E8A-4147-A177-3AD203B41FA5}">
                      <a16:colId xmlns:a16="http://schemas.microsoft.com/office/drawing/2014/main" val="1597358489"/>
                    </a:ext>
                  </a:extLst>
                </a:gridCol>
                <a:gridCol w="1442412">
                  <a:extLst>
                    <a:ext uri="{9D8B030D-6E8A-4147-A177-3AD203B41FA5}">
                      <a16:colId xmlns:a16="http://schemas.microsoft.com/office/drawing/2014/main" val="3500457460"/>
                    </a:ext>
                  </a:extLst>
                </a:gridCol>
                <a:gridCol w="1442412">
                  <a:extLst>
                    <a:ext uri="{9D8B030D-6E8A-4147-A177-3AD203B41FA5}">
                      <a16:colId xmlns:a16="http://schemas.microsoft.com/office/drawing/2014/main" val="2625941093"/>
                    </a:ext>
                  </a:extLst>
                </a:gridCol>
              </a:tblGrid>
              <a:tr h="370840">
                <a:tc>
                  <a:txBody>
                    <a:bodyPr/>
                    <a:lstStyle/>
                    <a:p>
                      <a:pPr algn="ctr"/>
                      <a:endParaRPr lang="zh-TW" altLang="en-US" dirty="0"/>
                    </a:p>
                  </a:txBody>
                  <a:tcPr/>
                </a:tc>
                <a:tc>
                  <a:txBody>
                    <a:bodyPr/>
                    <a:lstStyle/>
                    <a:p>
                      <a:pPr algn="ctr"/>
                      <a:r>
                        <a:rPr lang="en-US" altLang="zh-TW" dirty="0"/>
                        <a:t>Training</a:t>
                      </a:r>
                      <a:r>
                        <a:rPr lang="en-US" altLang="zh-TW" baseline="0" dirty="0"/>
                        <a:t> data</a:t>
                      </a:r>
                      <a:endParaRPr lang="zh-TW" altLang="en-US" dirty="0"/>
                    </a:p>
                  </a:txBody>
                  <a:tcPr/>
                </a:tc>
                <a:tc>
                  <a:txBody>
                    <a:bodyPr/>
                    <a:lstStyle/>
                    <a:p>
                      <a:pPr algn="ctr"/>
                      <a:r>
                        <a:rPr lang="en-US" altLang="zh-TW" dirty="0"/>
                        <a:t>Testing</a:t>
                      </a:r>
                      <a:r>
                        <a:rPr lang="en-US" altLang="zh-TW" baseline="0" dirty="0"/>
                        <a:t> data</a:t>
                      </a:r>
                      <a:endParaRPr lang="zh-TW" altLang="en-US" dirty="0"/>
                    </a:p>
                  </a:txBody>
                  <a:tcPr/>
                </a:tc>
                <a:extLst>
                  <a:ext uri="{0D108BD9-81ED-4DB2-BD59-A6C34878D82A}">
                    <a16:rowId xmlns:a16="http://schemas.microsoft.com/office/drawing/2014/main" val="1707428487"/>
                  </a:ext>
                </a:extLst>
              </a:tr>
              <a:tr h="370840">
                <a:tc>
                  <a:txBody>
                    <a:bodyPr/>
                    <a:lstStyle/>
                    <a:p>
                      <a:pPr algn="ctr"/>
                      <a:r>
                        <a:rPr lang="en-US" altLang="zh-TW" dirty="0"/>
                        <a:t>Accuracy</a:t>
                      </a:r>
                      <a:endParaRPr lang="zh-TW" altLang="en-US" dirty="0"/>
                    </a:p>
                  </a:txBody>
                  <a:tcPr/>
                </a:tc>
                <a:tc>
                  <a:txBody>
                    <a:bodyPr/>
                    <a:lstStyle/>
                    <a:p>
                      <a:pPr algn="ctr"/>
                      <a:r>
                        <a:rPr lang="en-US" altLang="zh-TW" dirty="0"/>
                        <a:t>86.7%</a:t>
                      </a:r>
                      <a:endParaRPr lang="zh-TW" altLang="en-US" dirty="0"/>
                    </a:p>
                  </a:txBody>
                  <a:tcPr/>
                </a:tc>
                <a:tc>
                  <a:txBody>
                    <a:bodyPr/>
                    <a:lstStyle/>
                    <a:p>
                      <a:pPr algn="ctr"/>
                      <a:r>
                        <a:rPr lang="en-US" altLang="zh-TW" dirty="0"/>
                        <a:t>81.8%</a:t>
                      </a:r>
                      <a:endParaRPr lang="zh-TW" altLang="en-US" dirty="0"/>
                    </a:p>
                  </a:txBody>
                  <a:tcPr/>
                </a:tc>
                <a:extLst>
                  <a:ext uri="{0D108BD9-81ED-4DB2-BD59-A6C34878D82A}">
                    <a16:rowId xmlns:a16="http://schemas.microsoft.com/office/drawing/2014/main" val="2502922385"/>
                  </a:ext>
                </a:extLst>
              </a:tr>
            </a:tbl>
          </a:graphicData>
        </a:graphic>
      </p:graphicFrame>
      <p:sp>
        <p:nvSpPr>
          <p:cNvPr id="5" name="投影片編號版面配置區 4"/>
          <p:cNvSpPr>
            <a:spLocks noGrp="1"/>
          </p:cNvSpPr>
          <p:nvPr>
            <p:ph type="sldNum" sz="quarter" idx="12"/>
          </p:nvPr>
        </p:nvSpPr>
        <p:spPr/>
        <p:txBody>
          <a:bodyPr/>
          <a:lstStyle/>
          <a:p>
            <a:fld id="{1F9B1B0B-5F52-4968-882E-7DAA09669825}" type="slidenum">
              <a:rPr lang="zh-TW" altLang="en-US" smtClean="0"/>
              <a:t>16</a:t>
            </a:fld>
            <a:endParaRPr lang="zh-TW" altLang="en-US"/>
          </a:p>
        </p:txBody>
      </p:sp>
      <p:sp>
        <p:nvSpPr>
          <p:cNvPr id="10"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Result &amp; Discussion</a:t>
            </a:r>
            <a:r>
              <a:rPr lang="zh-TW" altLang="en-US" sz="4000" dirty="0"/>
              <a:t> </a:t>
            </a:r>
            <a:r>
              <a:rPr lang="en-US" altLang="zh-TW" sz="4000" dirty="0"/>
              <a:t>- VA Group</a:t>
            </a:r>
            <a:endParaRPr lang="zh-TW" altLang="en-US" sz="4000" dirty="0"/>
          </a:p>
        </p:txBody>
      </p:sp>
      <p:cxnSp>
        <p:nvCxnSpPr>
          <p:cNvPr id="11" name="直線接點 10">
            <a:extLst>
              <a:ext uri="{FF2B5EF4-FFF2-40B4-BE49-F238E27FC236}">
                <a16:creationId xmlns:a16="http://schemas.microsoft.com/office/drawing/2014/main" id="{691384CB-1102-8245-911B-904DA6F6CA34}"/>
              </a:ext>
            </a:extLst>
          </p:cNvPr>
          <p:cNvCxnSpPr>
            <a:cxnSpLocks/>
          </p:cNvCxnSpPr>
          <p:nvPr/>
        </p:nvCxnSpPr>
        <p:spPr>
          <a:xfrm>
            <a:off x="0" y="1013613"/>
            <a:ext cx="7100596"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頁尾版面配置區 1">
            <a:extLst>
              <a:ext uri="{FF2B5EF4-FFF2-40B4-BE49-F238E27FC236}">
                <a16:creationId xmlns:a16="http://schemas.microsoft.com/office/drawing/2014/main" id="{8A72920A-8A76-90E7-9501-9CB67B4FB635}"/>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292104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fld id="{1F9B1B0B-5F52-4968-882E-7DAA09669825}" type="slidenum">
              <a:rPr lang="zh-TW" altLang="en-US" smtClean="0"/>
              <a:t>17</a:t>
            </a:fld>
            <a:endParaRPr lang="zh-TW" altLang="en-US"/>
          </a:p>
        </p:txBody>
      </p:sp>
      <p:sp>
        <p:nvSpPr>
          <p:cNvPr id="10"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Result &amp; Discussion</a:t>
            </a:r>
            <a:r>
              <a:rPr lang="zh-TW" altLang="en-US" sz="4000" dirty="0"/>
              <a:t> </a:t>
            </a:r>
            <a:r>
              <a:rPr lang="en-US" altLang="zh-TW" sz="4000" dirty="0"/>
              <a:t>- VA Group</a:t>
            </a:r>
            <a:endParaRPr lang="zh-TW" altLang="en-US" sz="4000" dirty="0"/>
          </a:p>
        </p:txBody>
      </p:sp>
      <p:cxnSp>
        <p:nvCxnSpPr>
          <p:cNvPr id="11" name="直線接點 10">
            <a:extLst>
              <a:ext uri="{FF2B5EF4-FFF2-40B4-BE49-F238E27FC236}">
                <a16:creationId xmlns:a16="http://schemas.microsoft.com/office/drawing/2014/main" id="{691384CB-1102-8245-911B-904DA6F6CA34}"/>
              </a:ext>
            </a:extLst>
          </p:cNvPr>
          <p:cNvCxnSpPr>
            <a:cxnSpLocks/>
          </p:cNvCxnSpPr>
          <p:nvPr/>
        </p:nvCxnSpPr>
        <p:spPr>
          <a:xfrm>
            <a:off x="0" y="1013613"/>
            <a:ext cx="7100596"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pic>
        <p:nvPicPr>
          <p:cNvPr id="12" name="圖片 11"/>
          <p:cNvPicPr>
            <a:picLocks noChangeAspect="1"/>
          </p:cNvPicPr>
          <p:nvPr/>
        </p:nvPicPr>
        <p:blipFill>
          <a:blip r:embed="rId3"/>
          <a:stretch>
            <a:fillRect/>
          </a:stretch>
        </p:blipFill>
        <p:spPr>
          <a:xfrm>
            <a:off x="1072756" y="2008248"/>
            <a:ext cx="4460192" cy="2923776"/>
          </a:xfrm>
          <a:prstGeom prst="rect">
            <a:avLst/>
          </a:prstGeom>
        </p:spPr>
      </p:pic>
      <p:pic>
        <p:nvPicPr>
          <p:cNvPr id="13" name="圖片 12"/>
          <p:cNvPicPr>
            <a:picLocks noChangeAspect="1"/>
          </p:cNvPicPr>
          <p:nvPr/>
        </p:nvPicPr>
        <p:blipFill>
          <a:blip r:embed="rId4"/>
          <a:stretch>
            <a:fillRect/>
          </a:stretch>
        </p:blipFill>
        <p:spPr>
          <a:xfrm>
            <a:off x="6096000" y="2011699"/>
            <a:ext cx="4267880" cy="2879126"/>
          </a:xfrm>
          <a:prstGeom prst="rect">
            <a:avLst/>
          </a:prstGeom>
        </p:spPr>
      </p:pic>
      <p:grpSp>
        <p:nvGrpSpPr>
          <p:cNvPr id="15" name="群組 14">
            <a:extLst>
              <a:ext uri="{FF2B5EF4-FFF2-40B4-BE49-F238E27FC236}">
                <a16:creationId xmlns:a16="http://schemas.microsoft.com/office/drawing/2014/main" id="{C0D70083-E065-FBC6-17AE-B928D4B0059B}"/>
              </a:ext>
            </a:extLst>
          </p:cNvPr>
          <p:cNvGrpSpPr/>
          <p:nvPr/>
        </p:nvGrpSpPr>
        <p:grpSpPr>
          <a:xfrm>
            <a:off x="1858781" y="2323474"/>
            <a:ext cx="8079303" cy="4360837"/>
            <a:chOff x="1858781" y="2323474"/>
            <a:chExt cx="8079303" cy="4360837"/>
          </a:xfrm>
        </p:grpSpPr>
        <p:sp>
          <p:nvSpPr>
            <p:cNvPr id="16" name="矩形 15">
              <a:extLst>
                <a:ext uri="{FF2B5EF4-FFF2-40B4-BE49-F238E27FC236}">
                  <a16:creationId xmlns:a16="http://schemas.microsoft.com/office/drawing/2014/main" id="{C10CD5EC-65F0-BB10-0689-74E7ED957E36}"/>
                </a:ext>
              </a:extLst>
            </p:cNvPr>
            <p:cNvSpPr/>
            <p:nvPr/>
          </p:nvSpPr>
          <p:spPr>
            <a:xfrm>
              <a:off x="1858781" y="2323474"/>
              <a:ext cx="2965882"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534B0CC0-5BA2-9E29-7A0D-D8C56A431390}"/>
                </a:ext>
              </a:extLst>
            </p:cNvPr>
            <p:cNvSpPr/>
            <p:nvPr/>
          </p:nvSpPr>
          <p:spPr>
            <a:xfrm>
              <a:off x="6912964" y="2323474"/>
              <a:ext cx="3025120"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937940BC-F21D-08E1-EEC2-F5554E455962}"/>
                </a:ext>
              </a:extLst>
            </p:cNvPr>
            <p:cNvSpPr txBox="1"/>
            <p:nvPr/>
          </p:nvSpPr>
          <p:spPr>
            <a:xfrm>
              <a:off x="2863515" y="5114651"/>
              <a:ext cx="6039854" cy="1569660"/>
            </a:xfrm>
            <a:prstGeom prst="rect">
              <a:avLst/>
            </a:prstGeom>
            <a:noFill/>
            <a:ln>
              <a:solidFill>
                <a:schemeClr val="tx1"/>
              </a:solidFill>
            </a:ln>
          </p:spPr>
          <p:txBody>
            <a:bodyPr wrap="square" rtlCol="0">
              <a:spAutoFit/>
            </a:bodyPr>
            <a:lstStyle/>
            <a:p>
              <a:pPr algn="ctr"/>
              <a:r>
                <a:rPr lang="en-US" altLang="zh-TW" sz="3200" dirty="0"/>
                <a:t>Specificity</a:t>
              </a:r>
            </a:p>
            <a:p>
              <a:pPr algn="ctr"/>
              <a:r>
                <a:rPr lang="en-US" altLang="zh-TW" sz="3200" dirty="0"/>
                <a:t>training data = 100% </a:t>
              </a:r>
            </a:p>
            <a:p>
              <a:pPr algn="ctr"/>
              <a:r>
                <a:rPr lang="en-US" altLang="zh-TW" sz="3200" dirty="0"/>
                <a:t>testing data = 83.3%</a:t>
              </a:r>
            </a:p>
          </p:txBody>
        </p:sp>
      </p:grpSp>
      <p:grpSp>
        <p:nvGrpSpPr>
          <p:cNvPr id="19" name="群組 18">
            <a:extLst>
              <a:ext uri="{FF2B5EF4-FFF2-40B4-BE49-F238E27FC236}">
                <a16:creationId xmlns:a16="http://schemas.microsoft.com/office/drawing/2014/main" id="{04985A97-E607-7206-6FA7-F22076B49BEC}"/>
              </a:ext>
            </a:extLst>
          </p:cNvPr>
          <p:cNvGrpSpPr/>
          <p:nvPr/>
        </p:nvGrpSpPr>
        <p:grpSpPr>
          <a:xfrm>
            <a:off x="1858781" y="3412144"/>
            <a:ext cx="8079303" cy="3290749"/>
            <a:chOff x="1842369" y="3443937"/>
            <a:chExt cx="8079303" cy="3290749"/>
          </a:xfrm>
        </p:grpSpPr>
        <p:sp>
          <p:nvSpPr>
            <p:cNvPr id="20" name="矩形 19">
              <a:extLst>
                <a:ext uri="{FF2B5EF4-FFF2-40B4-BE49-F238E27FC236}">
                  <a16:creationId xmlns:a16="http://schemas.microsoft.com/office/drawing/2014/main" id="{9E191B2F-CEAC-DE07-CD95-FEA8B4D7084E}"/>
                </a:ext>
              </a:extLst>
            </p:cNvPr>
            <p:cNvSpPr/>
            <p:nvPr/>
          </p:nvSpPr>
          <p:spPr>
            <a:xfrm>
              <a:off x="1842369" y="3454721"/>
              <a:ext cx="2965882"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矩形 20">
              <a:extLst>
                <a:ext uri="{FF2B5EF4-FFF2-40B4-BE49-F238E27FC236}">
                  <a16:creationId xmlns:a16="http://schemas.microsoft.com/office/drawing/2014/main" id="{78E09D2F-69ED-36AF-79DE-39867EA1D18B}"/>
                </a:ext>
              </a:extLst>
            </p:cNvPr>
            <p:cNvSpPr/>
            <p:nvPr/>
          </p:nvSpPr>
          <p:spPr>
            <a:xfrm>
              <a:off x="6896552" y="3443937"/>
              <a:ext cx="3025120" cy="7927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218CE72-2BED-6C9D-9009-EDA613D13673}"/>
                </a:ext>
              </a:extLst>
            </p:cNvPr>
            <p:cNvSpPr txBox="1"/>
            <p:nvPr/>
          </p:nvSpPr>
          <p:spPr>
            <a:xfrm>
              <a:off x="2847103" y="5165026"/>
              <a:ext cx="6039854" cy="1569660"/>
            </a:xfrm>
            <a:prstGeom prst="rect">
              <a:avLst/>
            </a:prstGeom>
            <a:noFill/>
            <a:ln>
              <a:solidFill>
                <a:schemeClr val="tx1"/>
              </a:solidFill>
            </a:ln>
          </p:spPr>
          <p:txBody>
            <a:bodyPr wrap="square" rtlCol="0">
              <a:spAutoFit/>
            </a:bodyPr>
            <a:lstStyle/>
            <a:p>
              <a:pPr algn="ctr"/>
              <a:r>
                <a:rPr lang="en-US" altLang="zh-TW" sz="3200" dirty="0"/>
                <a:t>Sensitivity </a:t>
              </a:r>
            </a:p>
            <a:p>
              <a:pPr algn="ctr"/>
              <a:r>
                <a:rPr lang="en-US" altLang="zh-TW" sz="3200" dirty="0"/>
                <a:t>training data = 71.4%</a:t>
              </a:r>
            </a:p>
            <a:p>
              <a:pPr algn="ctr"/>
              <a:r>
                <a:rPr lang="en-US" altLang="zh-TW" sz="3200" dirty="0"/>
                <a:t>testing data = 80%</a:t>
              </a:r>
            </a:p>
          </p:txBody>
        </p:sp>
      </p:grpSp>
      <p:grpSp>
        <p:nvGrpSpPr>
          <p:cNvPr id="23" name="群組 22">
            <a:extLst>
              <a:ext uri="{FF2B5EF4-FFF2-40B4-BE49-F238E27FC236}">
                <a16:creationId xmlns:a16="http://schemas.microsoft.com/office/drawing/2014/main" id="{7EC289D8-6003-35D4-34E0-A2DD9BBA6B3D}"/>
              </a:ext>
            </a:extLst>
          </p:cNvPr>
          <p:cNvGrpSpPr/>
          <p:nvPr/>
        </p:nvGrpSpPr>
        <p:grpSpPr>
          <a:xfrm>
            <a:off x="2011181" y="2323475"/>
            <a:ext cx="6892188" cy="4381649"/>
            <a:chOff x="1842369" y="3443937"/>
            <a:chExt cx="6892188" cy="3176763"/>
          </a:xfrm>
        </p:grpSpPr>
        <p:sp>
          <p:nvSpPr>
            <p:cNvPr id="24" name="矩形 23">
              <a:extLst>
                <a:ext uri="{FF2B5EF4-FFF2-40B4-BE49-F238E27FC236}">
                  <a16:creationId xmlns:a16="http://schemas.microsoft.com/office/drawing/2014/main" id="{9A83836F-CEFD-017C-6904-A4C52522417A}"/>
                </a:ext>
              </a:extLst>
            </p:cNvPr>
            <p:cNvSpPr/>
            <p:nvPr/>
          </p:nvSpPr>
          <p:spPr>
            <a:xfrm>
              <a:off x="1842369" y="3454721"/>
              <a:ext cx="1141093" cy="1361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矩形 24">
              <a:extLst>
                <a:ext uri="{FF2B5EF4-FFF2-40B4-BE49-F238E27FC236}">
                  <a16:creationId xmlns:a16="http://schemas.microsoft.com/office/drawing/2014/main" id="{E27E1B16-18BC-31B9-F0D0-6DD81BD300A9}"/>
                </a:ext>
              </a:extLst>
            </p:cNvPr>
            <p:cNvSpPr/>
            <p:nvPr/>
          </p:nvSpPr>
          <p:spPr>
            <a:xfrm>
              <a:off x="6896552" y="3443937"/>
              <a:ext cx="1080015" cy="13640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CABBF23C-1BF3-6476-9F16-051C033AB645}"/>
                </a:ext>
              </a:extLst>
            </p:cNvPr>
            <p:cNvSpPr txBox="1"/>
            <p:nvPr/>
          </p:nvSpPr>
          <p:spPr>
            <a:xfrm>
              <a:off x="2694703" y="5482672"/>
              <a:ext cx="6039854" cy="1138028"/>
            </a:xfrm>
            <a:prstGeom prst="rect">
              <a:avLst/>
            </a:prstGeom>
            <a:noFill/>
            <a:ln>
              <a:solidFill>
                <a:schemeClr val="tx1"/>
              </a:solidFill>
            </a:ln>
          </p:spPr>
          <p:txBody>
            <a:bodyPr wrap="square" rtlCol="0">
              <a:spAutoFit/>
            </a:bodyPr>
            <a:lstStyle/>
            <a:p>
              <a:pPr algn="ctr"/>
              <a:r>
                <a:rPr lang="en-US" altLang="zh-TW" sz="3200" dirty="0"/>
                <a:t>negative predictive value</a:t>
              </a:r>
              <a:r>
                <a:rPr lang="zh-TW" altLang="en-US" sz="3200" dirty="0"/>
                <a:t> </a:t>
              </a:r>
              <a:r>
                <a:rPr lang="en-US" altLang="zh-TW" sz="3200" dirty="0"/>
                <a:t>(NPV)</a:t>
              </a:r>
            </a:p>
            <a:p>
              <a:pPr algn="ctr"/>
              <a:r>
                <a:rPr lang="en-US" altLang="zh-TW" sz="3200" dirty="0"/>
                <a:t>Training data = 80%</a:t>
              </a:r>
            </a:p>
            <a:p>
              <a:pPr algn="ctr"/>
              <a:r>
                <a:rPr lang="en-US" altLang="zh-TW" sz="3200" dirty="0"/>
                <a:t>Testing data = 83.3%</a:t>
              </a:r>
            </a:p>
          </p:txBody>
        </p:sp>
      </p:grpSp>
      <p:grpSp>
        <p:nvGrpSpPr>
          <p:cNvPr id="27" name="群組 26">
            <a:extLst>
              <a:ext uri="{FF2B5EF4-FFF2-40B4-BE49-F238E27FC236}">
                <a16:creationId xmlns:a16="http://schemas.microsoft.com/office/drawing/2014/main" id="{6898FE93-14DC-6DB9-D5F9-02040852DB5B}"/>
              </a:ext>
            </a:extLst>
          </p:cNvPr>
          <p:cNvGrpSpPr/>
          <p:nvPr/>
        </p:nvGrpSpPr>
        <p:grpSpPr>
          <a:xfrm>
            <a:off x="2863515" y="2323474"/>
            <a:ext cx="6749718" cy="4387595"/>
            <a:chOff x="2170063" y="3422206"/>
            <a:chExt cx="6749718" cy="3181074"/>
          </a:xfrm>
        </p:grpSpPr>
        <p:sp>
          <p:nvSpPr>
            <p:cNvPr id="28" name="矩形 27">
              <a:extLst>
                <a:ext uri="{FF2B5EF4-FFF2-40B4-BE49-F238E27FC236}">
                  <a16:creationId xmlns:a16="http://schemas.microsoft.com/office/drawing/2014/main" id="{BF6E7292-C7F4-D7EC-5ED8-7A4C1E230553}"/>
                </a:ext>
              </a:extLst>
            </p:cNvPr>
            <p:cNvSpPr/>
            <p:nvPr/>
          </p:nvSpPr>
          <p:spPr>
            <a:xfrm>
              <a:off x="2873127" y="3429271"/>
              <a:ext cx="1141093" cy="1361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EA2351C8-FED5-DAE0-3A0A-8DBB15AEA2EE}"/>
                </a:ext>
              </a:extLst>
            </p:cNvPr>
            <p:cNvSpPr/>
            <p:nvPr/>
          </p:nvSpPr>
          <p:spPr>
            <a:xfrm>
              <a:off x="7839766" y="3422206"/>
              <a:ext cx="1080015" cy="13640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5D56BD79-4796-1002-1240-0D0958475704}"/>
                </a:ext>
              </a:extLst>
            </p:cNvPr>
            <p:cNvSpPr txBox="1"/>
            <p:nvPr/>
          </p:nvSpPr>
          <p:spPr>
            <a:xfrm>
              <a:off x="2170063" y="5465252"/>
              <a:ext cx="6039854" cy="1138028"/>
            </a:xfrm>
            <a:prstGeom prst="rect">
              <a:avLst/>
            </a:prstGeom>
            <a:noFill/>
            <a:ln>
              <a:solidFill>
                <a:schemeClr val="tx1"/>
              </a:solidFill>
            </a:ln>
          </p:spPr>
          <p:txBody>
            <a:bodyPr wrap="square" rtlCol="0">
              <a:spAutoFit/>
            </a:bodyPr>
            <a:lstStyle/>
            <a:p>
              <a:pPr algn="ctr"/>
              <a:r>
                <a:rPr lang="en-US" altLang="zh-TW" sz="3200" dirty="0"/>
                <a:t>positive predictive value</a:t>
              </a:r>
              <a:r>
                <a:rPr lang="zh-TW" altLang="en-US" sz="3200" dirty="0"/>
                <a:t> </a:t>
              </a:r>
              <a:r>
                <a:rPr lang="en-US" altLang="zh-TW" sz="3200" dirty="0"/>
                <a:t>(PPV)</a:t>
              </a:r>
            </a:p>
            <a:p>
              <a:pPr algn="ctr"/>
              <a:r>
                <a:rPr lang="en-US" altLang="zh-TW" sz="3200" dirty="0"/>
                <a:t>Training data = 100%</a:t>
              </a:r>
            </a:p>
            <a:p>
              <a:pPr algn="ctr"/>
              <a:r>
                <a:rPr lang="en-US" altLang="zh-TW" sz="3200" dirty="0"/>
                <a:t>Testing data = 80%</a:t>
              </a:r>
            </a:p>
          </p:txBody>
        </p:sp>
      </p:grpSp>
      <p:sp>
        <p:nvSpPr>
          <p:cNvPr id="2" name="頁尾版面配置區 1">
            <a:extLst>
              <a:ext uri="{FF2B5EF4-FFF2-40B4-BE49-F238E27FC236}">
                <a16:creationId xmlns:a16="http://schemas.microsoft.com/office/drawing/2014/main" id="{6807239A-0375-26B3-9718-0CB303C4CA2D}"/>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357544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9"/>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1F9B1B0B-5F52-4968-882E-7DAA09669825}" type="slidenum">
              <a:rPr lang="zh-TW" altLang="en-US" smtClean="0"/>
              <a:t>18</a:t>
            </a:fld>
            <a:endParaRPr lang="zh-TW" altLang="en-US"/>
          </a:p>
        </p:txBody>
      </p:sp>
      <p:sp>
        <p:nvSpPr>
          <p:cNvPr id="5"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Conclusions</a:t>
            </a:r>
            <a:endParaRPr lang="zh-TW" altLang="en-US" sz="4000" dirty="0"/>
          </a:p>
        </p:txBody>
      </p:sp>
      <p:cxnSp>
        <p:nvCxnSpPr>
          <p:cNvPr id="6" name="直線接點 5">
            <a:extLst>
              <a:ext uri="{FF2B5EF4-FFF2-40B4-BE49-F238E27FC236}">
                <a16:creationId xmlns:a16="http://schemas.microsoft.com/office/drawing/2014/main" id="{691384CB-1102-8245-911B-904DA6F6CA34}"/>
              </a:ext>
            </a:extLst>
          </p:cNvPr>
          <p:cNvCxnSpPr>
            <a:cxnSpLocks/>
          </p:cNvCxnSpPr>
          <p:nvPr/>
        </p:nvCxnSpPr>
        <p:spPr>
          <a:xfrm>
            <a:off x="0" y="1013613"/>
            <a:ext cx="3067396"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內容版面配置區 1">
            <a:extLst>
              <a:ext uri="{FF2B5EF4-FFF2-40B4-BE49-F238E27FC236}">
                <a16:creationId xmlns:a16="http://schemas.microsoft.com/office/drawing/2014/main" id="{AE8ED670-8AC4-863B-BFC0-1542921665FE}"/>
              </a:ext>
            </a:extLst>
          </p:cNvPr>
          <p:cNvSpPr>
            <a:spLocks noGrp="1"/>
          </p:cNvSpPr>
          <p:nvPr>
            <p:ph idx="1"/>
          </p:nvPr>
        </p:nvSpPr>
        <p:spPr/>
        <p:txBody>
          <a:bodyPr/>
          <a:lstStyle/>
          <a:p>
            <a:pPr>
              <a:lnSpc>
                <a:spcPct val="100000"/>
              </a:lnSpc>
            </a:pPr>
            <a:r>
              <a:rPr lang="en-US" altLang="zh-TW" dirty="0"/>
              <a:t>In the VA group, we obtain a training accuracy of 86.7% and testing accuracy of 81.8%. In the VV group, we obtain a training accuracy of 87.9% and testing accuracy of 81.8%.</a:t>
            </a:r>
          </a:p>
          <a:p>
            <a:endParaRPr lang="en-US" altLang="zh-TW" dirty="0"/>
          </a:p>
          <a:p>
            <a:pPr>
              <a:lnSpc>
                <a:spcPct val="100000"/>
              </a:lnSpc>
            </a:pPr>
            <a:r>
              <a:rPr lang="en-US" altLang="zh-TW" dirty="0"/>
              <a:t>Combining non-invasive NIRS and our model, we predict the degree of severity of patients, providing an assistant tool for clinic doctors.</a:t>
            </a:r>
          </a:p>
        </p:txBody>
      </p:sp>
      <p:sp>
        <p:nvSpPr>
          <p:cNvPr id="4" name="頁尾版面配置區 3">
            <a:extLst>
              <a:ext uri="{FF2B5EF4-FFF2-40B4-BE49-F238E27FC236}">
                <a16:creationId xmlns:a16="http://schemas.microsoft.com/office/drawing/2014/main" id="{64B0E951-62F6-3652-2ADE-FCD2D2541107}"/>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15154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766218"/>
            <a:ext cx="10515600" cy="1325563"/>
          </a:xfrm>
        </p:spPr>
        <p:txBody>
          <a:bodyPr>
            <a:normAutofit/>
          </a:bodyPr>
          <a:lstStyle/>
          <a:p>
            <a:pPr algn="ctr"/>
            <a:r>
              <a:rPr lang="en-US" altLang="zh-TW" sz="4000" dirty="0">
                <a:latin typeface="Calibri" panose="020F0502020204030204" pitchFamily="34" charset="0"/>
                <a:cs typeface="Calibri" panose="020F0502020204030204" pitchFamily="34" charset="0"/>
              </a:rPr>
              <a:t>Thank you for your attention</a:t>
            </a:r>
            <a:endParaRPr lang="zh-TW" altLang="en-US" sz="4000" dirty="0">
              <a:latin typeface="Calibri" panose="020F0502020204030204" pitchFamily="34" charset="0"/>
              <a:cs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19</a:t>
            </a:fld>
            <a:endParaRPr lang="zh-TW" altLang="en-US"/>
          </a:p>
        </p:txBody>
      </p:sp>
      <p:sp>
        <p:nvSpPr>
          <p:cNvPr id="3" name="頁尾版面配置區 2">
            <a:extLst>
              <a:ext uri="{FF2B5EF4-FFF2-40B4-BE49-F238E27FC236}">
                <a16:creationId xmlns:a16="http://schemas.microsoft.com/office/drawing/2014/main" id="{9CF849CD-A696-14DA-0D5E-627E27136695}"/>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33261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43346"/>
            <a:ext cx="10515600" cy="1325563"/>
          </a:xfrm>
        </p:spPr>
        <p:txBody>
          <a:bodyPr/>
          <a:lstStyle/>
          <a:p>
            <a:r>
              <a:rPr lang="en-US" altLang="zh-TW" dirty="0">
                <a:latin typeface="Calibri" panose="020F0502020204030204" pitchFamily="34" charset="0"/>
                <a:cs typeface="Calibri" panose="020F0502020204030204" pitchFamily="34" charset="0"/>
              </a:rPr>
              <a:t>Outline</a:t>
            </a:r>
            <a:endParaRPr lang="zh-TW" altLang="en-US" dirty="0">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p:txBody>
          <a:bodyPr>
            <a:normAutofit/>
          </a:bodyPr>
          <a:lstStyle/>
          <a:p>
            <a:pPr marL="514350" indent="-514350">
              <a:buAutoNum type="arabicPeriod"/>
            </a:pPr>
            <a:r>
              <a:rPr lang="en-US" altLang="zh-TW" dirty="0"/>
              <a:t>Introduction of ECMO system</a:t>
            </a:r>
          </a:p>
          <a:p>
            <a:pPr marL="514350" indent="-514350">
              <a:buAutoNum type="arabicPeriod"/>
            </a:pPr>
            <a:endParaRPr lang="en-US" altLang="zh-TW" dirty="0"/>
          </a:p>
          <a:p>
            <a:pPr marL="0" indent="0">
              <a:buNone/>
            </a:pPr>
            <a:r>
              <a:rPr lang="en-US" altLang="zh-TW" dirty="0"/>
              <a:t>2.   Experimental method</a:t>
            </a:r>
          </a:p>
          <a:p>
            <a:pPr lvl="1"/>
            <a:r>
              <a:rPr lang="en-US" altLang="zh-TW" dirty="0"/>
              <a:t>Experiment design</a:t>
            </a:r>
          </a:p>
          <a:p>
            <a:pPr lvl="1"/>
            <a:r>
              <a:rPr lang="en-US" altLang="zh-TW" dirty="0"/>
              <a:t>Disease severity classification system </a:t>
            </a:r>
          </a:p>
          <a:p>
            <a:pPr marL="457200" lvl="1" indent="0">
              <a:buNone/>
            </a:pPr>
            <a:endParaRPr lang="en-US" altLang="zh-TW" dirty="0"/>
          </a:p>
          <a:p>
            <a:pPr marL="514350" indent="-514350">
              <a:buAutoNum type="arabicPeriod" startAt="3"/>
            </a:pPr>
            <a:r>
              <a:rPr lang="en-US" altLang="zh-TW" dirty="0"/>
              <a:t>Result and discussions	</a:t>
            </a:r>
          </a:p>
          <a:p>
            <a:pPr marL="514350" indent="-514350">
              <a:buAutoNum type="arabicPeriod" startAt="3"/>
            </a:pPr>
            <a:endParaRPr lang="en-US" altLang="zh-TW" dirty="0"/>
          </a:p>
          <a:p>
            <a:pPr marL="514350" indent="-514350">
              <a:buAutoNum type="arabicPeriod" startAt="3"/>
            </a:pPr>
            <a:r>
              <a:rPr lang="en-US" altLang="zh-TW" dirty="0"/>
              <a:t>Conclusions</a:t>
            </a:r>
          </a:p>
          <a:p>
            <a:pPr marL="0" indent="0">
              <a:buNone/>
            </a:pPr>
            <a:endParaRPr lang="en-US" altLang="zh-TW" dirty="0"/>
          </a:p>
          <a:p>
            <a:pPr marL="457200" lvl="1" indent="0">
              <a:buNone/>
            </a:pPr>
            <a:endParaRPr lang="en-US" altLang="zh-TW" dirty="0"/>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2</a:t>
            </a:fld>
            <a:endParaRPr lang="zh-TW" altLang="en-US"/>
          </a:p>
        </p:txBody>
      </p:sp>
      <p:cxnSp>
        <p:nvCxnSpPr>
          <p:cNvPr id="5" name="直線接點 4">
            <a:extLst>
              <a:ext uri="{FF2B5EF4-FFF2-40B4-BE49-F238E27FC236}">
                <a16:creationId xmlns:a16="http://schemas.microsoft.com/office/drawing/2014/main" id="{691384CB-1102-8245-911B-904DA6F6CA34}"/>
              </a:ext>
            </a:extLst>
          </p:cNvPr>
          <p:cNvCxnSpPr>
            <a:cxnSpLocks/>
          </p:cNvCxnSpPr>
          <p:nvPr/>
        </p:nvCxnSpPr>
        <p:spPr>
          <a:xfrm>
            <a:off x="0" y="1312193"/>
            <a:ext cx="11322462"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6" name="頁尾版面配置區 5">
            <a:extLst>
              <a:ext uri="{FF2B5EF4-FFF2-40B4-BE49-F238E27FC236}">
                <a16:creationId xmlns:a16="http://schemas.microsoft.com/office/drawing/2014/main" id="{CF76A843-FB3F-45F2-893C-175099E5E0B5}"/>
              </a:ext>
            </a:extLst>
          </p:cNvPr>
          <p:cNvSpPr>
            <a:spLocks noGrp="1"/>
          </p:cNvSpPr>
          <p:nvPr>
            <p:ph type="ftr" sz="quarter" idx="11"/>
          </p:nvPr>
        </p:nvSpPr>
        <p:spPr/>
        <p:txBody>
          <a:bodyPr/>
          <a:lstStyle/>
          <a:p>
            <a:r>
              <a:rPr lang="en-US" altLang="zh-TW" dirty="0"/>
              <a:t>OPTIC</a:t>
            </a:r>
            <a:endParaRPr lang="zh-TW" altLang="en-US"/>
          </a:p>
        </p:txBody>
      </p:sp>
    </p:spTree>
    <p:extLst>
      <p:ext uri="{BB962C8B-B14F-4D97-AF65-F5344CB8AC3E}">
        <p14:creationId xmlns:p14="http://schemas.microsoft.com/office/powerpoint/2010/main" val="1478620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45069" y="2835056"/>
            <a:ext cx="5846379" cy="1325563"/>
          </a:xfrm>
        </p:spPr>
        <p:txBody>
          <a:bodyPr/>
          <a:lstStyle/>
          <a:p>
            <a:pPr algn="ctr"/>
            <a:r>
              <a:rPr lang="en-US" altLang="zh-TW" dirty="0"/>
              <a:t>Q&amp;A</a:t>
            </a:r>
            <a:endParaRPr lang="zh-TW" altLang="en-US" dirty="0"/>
          </a:p>
        </p:txBody>
      </p:sp>
      <p:sp>
        <p:nvSpPr>
          <p:cNvPr id="4" name="頁尾版面配置區 3"/>
          <p:cNvSpPr>
            <a:spLocks noGrp="1"/>
          </p:cNvSpPr>
          <p:nvPr>
            <p:ph type="ftr" sz="quarter" idx="11"/>
          </p:nvPr>
        </p:nvSpPr>
        <p:spPr/>
        <p:txBody>
          <a:bodyPr/>
          <a:lstStyle/>
          <a:p>
            <a:r>
              <a:rPr lang="en-US" altLang="zh-TW"/>
              <a:t>OPTIC</a:t>
            </a:r>
            <a:endParaRPr lang="zh-TW" altLang="en-US"/>
          </a:p>
        </p:txBody>
      </p:sp>
      <p:sp>
        <p:nvSpPr>
          <p:cNvPr id="5" name="投影片編號版面配置區 4"/>
          <p:cNvSpPr>
            <a:spLocks noGrp="1"/>
          </p:cNvSpPr>
          <p:nvPr>
            <p:ph type="sldNum" sz="quarter" idx="12"/>
          </p:nvPr>
        </p:nvSpPr>
        <p:spPr/>
        <p:txBody>
          <a:bodyPr/>
          <a:lstStyle/>
          <a:p>
            <a:fld id="{1F9B1B0B-5F52-4968-882E-7DAA09669825}" type="slidenum">
              <a:rPr lang="zh-TW" altLang="en-US" smtClean="0"/>
              <a:t>20</a:t>
            </a:fld>
            <a:endParaRPr lang="zh-TW" altLang="en-US"/>
          </a:p>
        </p:txBody>
      </p:sp>
    </p:spTree>
    <p:extLst>
      <p:ext uri="{BB962C8B-B14F-4D97-AF65-F5344CB8AC3E}">
        <p14:creationId xmlns:p14="http://schemas.microsoft.com/office/powerpoint/2010/main" val="334117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a:t>
            </a:r>
            <a:r>
              <a:rPr lang="zh-TW" altLang="en-US" dirty="0"/>
              <a:t> </a:t>
            </a:r>
            <a:r>
              <a:rPr lang="en-US" altLang="zh-TW" dirty="0"/>
              <a:t>–</a:t>
            </a:r>
            <a:r>
              <a:rPr lang="zh-TW" altLang="en-US" dirty="0"/>
              <a:t> </a:t>
            </a:r>
            <a:r>
              <a:rPr lang="en-US" altLang="zh-TW" dirty="0"/>
              <a:t>Advantage of our research</a:t>
            </a:r>
            <a:endParaRPr lang="zh-TW" altLang="en-US" dirty="0"/>
          </a:p>
        </p:txBody>
      </p:sp>
      <p:sp>
        <p:nvSpPr>
          <p:cNvPr id="3" name="內容版面配置區 2"/>
          <p:cNvSpPr>
            <a:spLocks noGrp="1"/>
          </p:cNvSpPr>
          <p:nvPr>
            <p:ph idx="1"/>
          </p:nvPr>
        </p:nvSpPr>
        <p:spPr/>
        <p:txBody>
          <a:bodyPr>
            <a:normAutofit/>
          </a:bodyPr>
          <a:lstStyle/>
          <a:p>
            <a:r>
              <a:rPr lang="en-US" altLang="zh-TW" dirty="0"/>
              <a:t>While applying ECMO, the doctors inject Heparin into the patients to avoid coagulation. However, the dosage is based on the experience of the doctors, so we hope to help the determination of dosage by </a:t>
            </a:r>
            <a:r>
              <a:rPr lang="en-US" altLang="zh-TW" dirty="0" err="1"/>
              <a:t>fNIRS</a:t>
            </a:r>
            <a:r>
              <a:rPr lang="en-US" altLang="zh-TW" dirty="0"/>
              <a:t>.</a:t>
            </a:r>
          </a:p>
          <a:p>
            <a:r>
              <a:rPr lang="en-US" altLang="zh-TW" dirty="0"/>
              <a:t>Through acquiring the degree of severity of patients, we avoid non-beneficial medical treatment and assist the family members to do mental preparation.</a:t>
            </a:r>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21</a:t>
            </a:fld>
            <a:endParaRPr lang="zh-TW" altLang="en-US"/>
          </a:p>
        </p:txBody>
      </p:sp>
      <p:sp>
        <p:nvSpPr>
          <p:cNvPr id="5" name="頁尾版面配置區 4">
            <a:extLst>
              <a:ext uri="{FF2B5EF4-FFF2-40B4-BE49-F238E27FC236}">
                <a16:creationId xmlns:a16="http://schemas.microsoft.com/office/drawing/2014/main" id="{9DEB22FA-3055-988F-79F2-BD0B251EA7A9}"/>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363361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we choice APACHE-II as label</a:t>
            </a:r>
            <a:endParaRPr lang="zh-TW" altLang="en-US" dirty="0"/>
          </a:p>
        </p:txBody>
      </p:sp>
      <p:sp>
        <p:nvSpPr>
          <p:cNvPr id="3" name="內容版面配置區 2"/>
          <p:cNvSpPr>
            <a:spLocks noGrp="1"/>
          </p:cNvSpPr>
          <p:nvPr>
            <p:ph idx="1"/>
          </p:nvPr>
        </p:nvSpPr>
        <p:spPr/>
        <p:txBody>
          <a:bodyPr/>
          <a:lstStyle/>
          <a:p>
            <a:r>
              <a:rPr lang="en-US" altLang="zh-TW" dirty="0"/>
              <a:t>APACHE II combines 12 examination items and choices the worst score in 24 hours.</a:t>
            </a:r>
          </a:p>
          <a:p>
            <a:r>
              <a:rPr lang="en-US" altLang="zh-TW" dirty="0"/>
              <a:t>0~71 is calculated, and a higher score responds to higher risk of death. In addition, we can substitute the APACHE II score into the formula to get the predicted mortality rate. It is an important index in the emergency system.</a:t>
            </a:r>
          </a:p>
        </p:txBody>
      </p:sp>
      <p:sp>
        <p:nvSpPr>
          <p:cNvPr id="4" name="頁尾版面配置區 3"/>
          <p:cNvSpPr>
            <a:spLocks noGrp="1"/>
          </p:cNvSpPr>
          <p:nvPr>
            <p:ph type="ftr" sz="quarter" idx="11"/>
          </p:nvPr>
        </p:nvSpPr>
        <p:spPr/>
        <p:txBody>
          <a:bodyPr/>
          <a:lstStyle/>
          <a:p>
            <a:r>
              <a:rPr lang="en-US" altLang="zh-TW"/>
              <a:t>OPTIC</a:t>
            </a:r>
            <a:endParaRPr lang="zh-TW" altLang="en-US"/>
          </a:p>
        </p:txBody>
      </p:sp>
      <p:sp>
        <p:nvSpPr>
          <p:cNvPr id="5" name="投影片編號版面配置區 4"/>
          <p:cNvSpPr>
            <a:spLocks noGrp="1"/>
          </p:cNvSpPr>
          <p:nvPr>
            <p:ph type="sldNum" sz="quarter" idx="12"/>
          </p:nvPr>
        </p:nvSpPr>
        <p:spPr/>
        <p:txBody>
          <a:bodyPr/>
          <a:lstStyle/>
          <a:p>
            <a:fld id="{1F9B1B0B-5F52-4968-882E-7DAA09669825}" type="slidenum">
              <a:rPr lang="zh-TW" altLang="en-US" smtClean="0"/>
              <a:t>22</a:t>
            </a:fld>
            <a:endParaRPr lang="zh-TW" altLang="en-US"/>
          </a:p>
        </p:txBody>
      </p:sp>
      <p:sp>
        <p:nvSpPr>
          <p:cNvPr id="6" name="文字方塊 5"/>
          <p:cNvSpPr txBox="1"/>
          <p:nvPr/>
        </p:nvSpPr>
        <p:spPr>
          <a:xfrm>
            <a:off x="735724" y="6138802"/>
            <a:ext cx="6224354" cy="800219"/>
          </a:xfrm>
          <a:prstGeom prst="rect">
            <a:avLst/>
          </a:prstGeom>
          <a:noFill/>
        </p:spPr>
        <p:txBody>
          <a:bodyPr wrap="square" rtlCol="0">
            <a:spAutoFit/>
          </a:bodyPr>
          <a:lstStyle/>
          <a:p>
            <a:r>
              <a:rPr lang="en-US" altLang="zh-TW" sz="1400" dirty="0" err="1"/>
              <a:t>Kanus</a:t>
            </a:r>
            <a:r>
              <a:rPr lang="en-US" altLang="zh-TW" sz="1400" dirty="0"/>
              <a:t> WA, Draper EA, Wagner DP, et al. APACHE II: </a:t>
            </a:r>
            <a:r>
              <a:rPr lang="en-US" altLang="zh-TW" sz="1400" dirty="0" err="1"/>
              <a:t>aseverity</a:t>
            </a:r>
            <a:r>
              <a:rPr lang="en-US" altLang="zh-TW" sz="1400" dirty="0"/>
              <a:t> of disease </a:t>
            </a:r>
            <a:r>
              <a:rPr lang="en-US" altLang="zh-TW" sz="1400" dirty="0" err="1"/>
              <a:t>classifIcation</a:t>
            </a:r>
            <a:r>
              <a:rPr lang="en-US" altLang="zh-TW" sz="1400" dirty="0"/>
              <a:t> system. </a:t>
            </a:r>
            <a:r>
              <a:rPr lang="en-US" altLang="zh-TW" sz="1400" dirty="0" err="1"/>
              <a:t>Crit</a:t>
            </a:r>
            <a:r>
              <a:rPr lang="en-US" altLang="zh-TW" sz="1400" dirty="0"/>
              <a:t> Care Med 1985;13:818-29.</a:t>
            </a:r>
          </a:p>
          <a:p>
            <a:endParaRPr lang="zh-TW" altLang="en-US" dirty="0"/>
          </a:p>
        </p:txBody>
      </p:sp>
    </p:spTree>
    <p:extLst>
      <p:ext uri="{BB962C8B-B14F-4D97-AF65-F5344CB8AC3E}">
        <p14:creationId xmlns:p14="http://schemas.microsoft.com/office/powerpoint/2010/main" val="18607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 </a:t>
            </a:r>
          </a:p>
          <a:p>
            <a:endParaRPr lang="zh-TW" altLang="en-US" dirty="0"/>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23</a:t>
            </a:fld>
            <a:endParaRPr lang="zh-TW" altLang="en-US"/>
          </a:p>
        </p:txBody>
      </p:sp>
      <p:sp>
        <p:nvSpPr>
          <p:cNvPr id="5"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Feature selection </a:t>
            </a:r>
            <a:endParaRPr lang="zh-TW" altLang="en-US" sz="4000" dirty="0"/>
          </a:p>
        </p:txBody>
      </p:sp>
      <p:cxnSp>
        <p:nvCxnSpPr>
          <p:cNvPr id="6" name="直線接點 5">
            <a:extLst>
              <a:ext uri="{FF2B5EF4-FFF2-40B4-BE49-F238E27FC236}">
                <a16:creationId xmlns:a16="http://schemas.microsoft.com/office/drawing/2014/main" id="{691384CB-1102-8245-911B-904DA6F6CA34}"/>
              </a:ext>
            </a:extLst>
          </p:cNvPr>
          <p:cNvCxnSpPr>
            <a:cxnSpLocks/>
          </p:cNvCxnSpPr>
          <p:nvPr/>
        </p:nvCxnSpPr>
        <p:spPr>
          <a:xfrm>
            <a:off x="0" y="1013613"/>
            <a:ext cx="7893698"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grpSp>
        <p:nvGrpSpPr>
          <p:cNvPr id="25" name="群組 24">
            <a:extLst>
              <a:ext uri="{FF2B5EF4-FFF2-40B4-BE49-F238E27FC236}">
                <a16:creationId xmlns:a16="http://schemas.microsoft.com/office/drawing/2014/main" id="{E76789CD-BDD3-4D9C-299A-2950A0790D10}"/>
              </a:ext>
            </a:extLst>
          </p:cNvPr>
          <p:cNvGrpSpPr/>
          <p:nvPr/>
        </p:nvGrpSpPr>
        <p:grpSpPr>
          <a:xfrm>
            <a:off x="401227" y="1479914"/>
            <a:ext cx="2629228" cy="4876436"/>
            <a:chOff x="477420" y="1300527"/>
            <a:chExt cx="2782087" cy="5323745"/>
          </a:xfrm>
        </p:grpSpPr>
        <p:pic>
          <p:nvPicPr>
            <p:cNvPr id="24" name="圖片 23">
              <a:extLst>
                <a:ext uri="{FF2B5EF4-FFF2-40B4-BE49-F238E27FC236}">
                  <a16:creationId xmlns:a16="http://schemas.microsoft.com/office/drawing/2014/main" id="{218D0808-2593-F6F2-E32D-CD443AE01F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7420" y="1300527"/>
              <a:ext cx="2782087" cy="5323745"/>
            </a:xfrm>
            <a:prstGeom prst="rect">
              <a:avLst/>
            </a:prstGeom>
          </p:spPr>
        </p:pic>
        <p:sp>
          <p:nvSpPr>
            <p:cNvPr id="2" name="矩形 1">
              <a:extLst>
                <a:ext uri="{FF2B5EF4-FFF2-40B4-BE49-F238E27FC236}">
                  <a16:creationId xmlns:a16="http://schemas.microsoft.com/office/drawing/2014/main" id="{75838F78-871F-24B8-AD90-818A7EA118B4}"/>
                </a:ext>
              </a:extLst>
            </p:cNvPr>
            <p:cNvSpPr/>
            <p:nvPr/>
          </p:nvSpPr>
          <p:spPr>
            <a:xfrm>
              <a:off x="918335" y="1996685"/>
              <a:ext cx="1998964" cy="30571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Arial" panose="020B0604020202020204" pitchFamily="34" charset="0"/>
                  <a:ea typeface="+mj-ea"/>
                  <a:cs typeface="Arial" panose="020B0604020202020204" pitchFamily="34" charset="0"/>
                </a:rPr>
                <a:t>TSI%</a:t>
              </a:r>
              <a:endParaRPr lang="zh-TW" altLang="en-US" sz="2000" dirty="0">
                <a:solidFill>
                  <a:schemeClr val="tx1"/>
                </a:solidFill>
                <a:latin typeface="Arial" panose="020B0604020202020204" pitchFamily="34" charset="0"/>
                <a:ea typeface="+mj-ea"/>
                <a:cs typeface="Arial" panose="020B0604020202020204" pitchFamily="34" charset="0"/>
              </a:endParaRPr>
            </a:p>
          </p:txBody>
        </p:sp>
      </p:grpSp>
      <p:pic>
        <p:nvPicPr>
          <p:cNvPr id="43" name="圖片 42">
            <a:extLst>
              <a:ext uri="{FF2B5EF4-FFF2-40B4-BE49-F238E27FC236}">
                <a16:creationId xmlns:a16="http://schemas.microsoft.com/office/drawing/2014/main" id="{941DDCF8-9462-729E-235D-86A80EBBC09D}"/>
              </a:ext>
            </a:extLst>
          </p:cNvPr>
          <p:cNvPicPr>
            <a:picLocks noChangeAspect="1"/>
          </p:cNvPicPr>
          <p:nvPr/>
        </p:nvPicPr>
        <p:blipFill>
          <a:blip r:embed="rId4"/>
          <a:stretch>
            <a:fillRect/>
          </a:stretch>
        </p:blipFill>
        <p:spPr>
          <a:xfrm>
            <a:off x="3050739" y="1479273"/>
            <a:ext cx="8553429" cy="4365114"/>
          </a:xfrm>
          <a:prstGeom prst="rect">
            <a:avLst/>
          </a:prstGeom>
        </p:spPr>
      </p:pic>
      <p:sp>
        <p:nvSpPr>
          <p:cNvPr id="7" name="頁尾版面配置區 6">
            <a:extLst>
              <a:ext uri="{FF2B5EF4-FFF2-40B4-BE49-F238E27FC236}">
                <a16:creationId xmlns:a16="http://schemas.microsoft.com/office/drawing/2014/main" id="{63BDF424-9CB1-8F3B-51E9-B0C9FE100FAB}"/>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362155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 </a:t>
            </a:r>
          </a:p>
          <a:p>
            <a:endParaRPr lang="zh-TW" altLang="en-US" dirty="0"/>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24</a:t>
            </a:fld>
            <a:endParaRPr lang="zh-TW" altLang="en-US"/>
          </a:p>
        </p:txBody>
      </p:sp>
      <p:sp>
        <p:nvSpPr>
          <p:cNvPr id="5"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Feature selection </a:t>
            </a:r>
            <a:endParaRPr lang="zh-TW" altLang="en-US" sz="4000" dirty="0"/>
          </a:p>
        </p:txBody>
      </p:sp>
      <p:cxnSp>
        <p:nvCxnSpPr>
          <p:cNvPr id="6" name="直線接點 5">
            <a:extLst>
              <a:ext uri="{FF2B5EF4-FFF2-40B4-BE49-F238E27FC236}">
                <a16:creationId xmlns:a16="http://schemas.microsoft.com/office/drawing/2014/main" id="{691384CB-1102-8245-911B-904DA6F6CA34}"/>
              </a:ext>
            </a:extLst>
          </p:cNvPr>
          <p:cNvCxnSpPr>
            <a:cxnSpLocks/>
          </p:cNvCxnSpPr>
          <p:nvPr/>
        </p:nvCxnSpPr>
        <p:spPr>
          <a:xfrm>
            <a:off x="0" y="1013613"/>
            <a:ext cx="7893698"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grpSp>
        <p:nvGrpSpPr>
          <p:cNvPr id="24" name="群組 23">
            <a:extLst>
              <a:ext uri="{FF2B5EF4-FFF2-40B4-BE49-F238E27FC236}">
                <a16:creationId xmlns:a16="http://schemas.microsoft.com/office/drawing/2014/main" id="{FD1586E0-06C8-50ED-2C02-8C992885CC72}"/>
              </a:ext>
            </a:extLst>
          </p:cNvPr>
          <p:cNvGrpSpPr/>
          <p:nvPr/>
        </p:nvGrpSpPr>
        <p:grpSpPr>
          <a:xfrm>
            <a:off x="401227" y="1479914"/>
            <a:ext cx="2629228" cy="4876436"/>
            <a:chOff x="477420" y="1300527"/>
            <a:chExt cx="2782087" cy="5323745"/>
          </a:xfrm>
        </p:grpSpPr>
        <p:pic>
          <p:nvPicPr>
            <p:cNvPr id="25" name="圖片 24">
              <a:extLst>
                <a:ext uri="{FF2B5EF4-FFF2-40B4-BE49-F238E27FC236}">
                  <a16:creationId xmlns:a16="http://schemas.microsoft.com/office/drawing/2014/main" id="{40A0A27D-DEC9-26A9-A683-1823ABE644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7420" y="1300527"/>
              <a:ext cx="2782087" cy="5323745"/>
            </a:xfrm>
            <a:prstGeom prst="rect">
              <a:avLst/>
            </a:prstGeom>
          </p:spPr>
        </p:pic>
        <p:sp>
          <p:nvSpPr>
            <p:cNvPr id="26" name="矩形 25">
              <a:extLst>
                <a:ext uri="{FF2B5EF4-FFF2-40B4-BE49-F238E27FC236}">
                  <a16:creationId xmlns:a16="http://schemas.microsoft.com/office/drawing/2014/main" id="{A327D8B2-8441-7F91-2716-666072B0B0D9}"/>
                </a:ext>
              </a:extLst>
            </p:cNvPr>
            <p:cNvSpPr/>
            <p:nvPr/>
          </p:nvSpPr>
          <p:spPr>
            <a:xfrm>
              <a:off x="918335" y="1996685"/>
              <a:ext cx="1998964" cy="30571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Arial" panose="020B0604020202020204" pitchFamily="34" charset="0"/>
                  <a:ea typeface="+mj-ea"/>
                  <a:cs typeface="Arial" panose="020B0604020202020204" pitchFamily="34" charset="0"/>
                </a:rPr>
                <a:t>TSI%</a:t>
              </a:r>
              <a:endParaRPr lang="zh-TW" altLang="en-US" sz="2000" dirty="0">
                <a:solidFill>
                  <a:schemeClr val="tx1"/>
                </a:solidFill>
                <a:latin typeface="Arial" panose="020B0604020202020204" pitchFamily="34" charset="0"/>
                <a:ea typeface="+mj-ea"/>
                <a:cs typeface="Arial" panose="020B0604020202020204" pitchFamily="34" charset="0"/>
              </a:endParaRPr>
            </a:p>
          </p:txBody>
        </p:sp>
      </p:grpSp>
      <p:pic>
        <p:nvPicPr>
          <p:cNvPr id="2" name="圖片 1">
            <a:extLst>
              <a:ext uri="{FF2B5EF4-FFF2-40B4-BE49-F238E27FC236}">
                <a16:creationId xmlns:a16="http://schemas.microsoft.com/office/drawing/2014/main" id="{9C1F36E3-D924-60B7-C814-82DB938B9545}"/>
              </a:ext>
            </a:extLst>
          </p:cNvPr>
          <p:cNvPicPr>
            <a:picLocks noChangeAspect="1"/>
          </p:cNvPicPr>
          <p:nvPr/>
        </p:nvPicPr>
        <p:blipFill>
          <a:blip r:embed="rId4"/>
          <a:stretch>
            <a:fillRect/>
          </a:stretch>
        </p:blipFill>
        <p:spPr>
          <a:xfrm>
            <a:off x="3050739" y="1479914"/>
            <a:ext cx="8491980" cy="4016022"/>
          </a:xfrm>
          <a:prstGeom prst="rect">
            <a:avLst/>
          </a:prstGeom>
        </p:spPr>
      </p:pic>
      <p:sp>
        <p:nvSpPr>
          <p:cNvPr id="7" name="頁尾版面配置區 6">
            <a:extLst>
              <a:ext uri="{FF2B5EF4-FFF2-40B4-BE49-F238E27FC236}">
                <a16:creationId xmlns:a16="http://schemas.microsoft.com/office/drawing/2014/main" id="{645A109D-3D4A-C6D1-2AFC-429CD449DBCE}"/>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27162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 </a:t>
            </a:r>
          </a:p>
          <a:p>
            <a:endParaRPr lang="zh-TW" altLang="en-US" dirty="0"/>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25</a:t>
            </a:fld>
            <a:endParaRPr lang="zh-TW" altLang="en-US"/>
          </a:p>
        </p:txBody>
      </p:sp>
      <p:sp>
        <p:nvSpPr>
          <p:cNvPr id="5"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Feature selection </a:t>
            </a:r>
            <a:endParaRPr lang="zh-TW" altLang="en-US" sz="4000" dirty="0"/>
          </a:p>
        </p:txBody>
      </p:sp>
      <p:cxnSp>
        <p:nvCxnSpPr>
          <p:cNvPr id="6" name="直線接點 5">
            <a:extLst>
              <a:ext uri="{FF2B5EF4-FFF2-40B4-BE49-F238E27FC236}">
                <a16:creationId xmlns:a16="http://schemas.microsoft.com/office/drawing/2014/main" id="{691384CB-1102-8245-911B-904DA6F6CA34}"/>
              </a:ext>
            </a:extLst>
          </p:cNvPr>
          <p:cNvCxnSpPr>
            <a:cxnSpLocks/>
          </p:cNvCxnSpPr>
          <p:nvPr/>
        </p:nvCxnSpPr>
        <p:spPr>
          <a:xfrm>
            <a:off x="0" y="1013613"/>
            <a:ext cx="7893698"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pic>
        <p:nvPicPr>
          <p:cNvPr id="2" name="圖片 1">
            <a:extLst>
              <a:ext uri="{FF2B5EF4-FFF2-40B4-BE49-F238E27FC236}">
                <a16:creationId xmlns:a16="http://schemas.microsoft.com/office/drawing/2014/main" id="{9F463E0A-796C-11BF-4A68-9072785EE635}"/>
              </a:ext>
            </a:extLst>
          </p:cNvPr>
          <p:cNvPicPr>
            <a:picLocks noChangeAspect="1"/>
          </p:cNvPicPr>
          <p:nvPr/>
        </p:nvPicPr>
        <p:blipFill>
          <a:blip r:embed="rId3"/>
          <a:stretch>
            <a:fillRect/>
          </a:stretch>
        </p:blipFill>
        <p:spPr>
          <a:xfrm>
            <a:off x="3050739" y="1479914"/>
            <a:ext cx="8924591" cy="4220612"/>
          </a:xfrm>
          <a:prstGeom prst="rect">
            <a:avLst/>
          </a:prstGeom>
        </p:spPr>
      </p:pic>
      <p:grpSp>
        <p:nvGrpSpPr>
          <p:cNvPr id="52" name="群組 51">
            <a:extLst>
              <a:ext uri="{FF2B5EF4-FFF2-40B4-BE49-F238E27FC236}">
                <a16:creationId xmlns:a16="http://schemas.microsoft.com/office/drawing/2014/main" id="{A097EDE7-4AC9-3384-3D22-D9BF263DB86A}"/>
              </a:ext>
            </a:extLst>
          </p:cNvPr>
          <p:cNvGrpSpPr/>
          <p:nvPr/>
        </p:nvGrpSpPr>
        <p:grpSpPr>
          <a:xfrm>
            <a:off x="401227" y="1479914"/>
            <a:ext cx="2629228" cy="4876436"/>
            <a:chOff x="477420" y="1300527"/>
            <a:chExt cx="2782087" cy="5323745"/>
          </a:xfrm>
        </p:grpSpPr>
        <p:pic>
          <p:nvPicPr>
            <p:cNvPr id="53" name="圖片 52">
              <a:extLst>
                <a:ext uri="{FF2B5EF4-FFF2-40B4-BE49-F238E27FC236}">
                  <a16:creationId xmlns:a16="http://schemas.microsoft.com/office/drawing/2014/main" id="{3B52DC5A-A34B-097C-E78D-997D668AC65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77420" y="1300527"/>
              <a:ext cx="2782087" cy="5323745"/>
            </a:xfrm>
            <a:prstGeom prst="rect">
              <a:avLst/>
            </a:prstGeom>
          </p:spPr>
        </p:pic>
        <p:sp>
          <p:nvSpPr>
            <p:cNvPr id="54" name="矩形 53">
              <a:extLst>
                <a:ext uri="{FF2B5EF4-FFF2-40B4-BE49-F238E27FC236}">
                  <a16:creationId xmlns:a16="http://schemas.microsoft.com/office/drawing/2014/main" id="{BB373BCD-434F-44CE-30E9-84570E80A31A}"/>
                </a:ext>
              </a:extLst>
            </p:cNvPr>
            <p:cNvSpPr/>
            <p:nvPr/>
          </p:nvSpPr>
          <p:spPr>
            <a:xfrm>
              <a:off x="918335" y="1996685"/>
              <a:ext cx="1998964" cy="30571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Arial" panose="020B0604020202020204" pitchFamily="34" charset="0"/>
                  <a:ea typeface="+mj-ea"/>
                  <a:cs typeface="Arial" panose="020B0604020202020204" pitchFamily="34" charset="0"/>
                </a:rPr>
                <a:t>TSI%</a:t>
              </a:r>
              <a:endParaRPr lang="zh-TW" altLang="en-US" sz="2000" dirty="0">
                <a:solidFill>
                  <a:schemeClr val="tx1"/>
                </a:solidFill>
                <a:latin typeface="Arial" panose="020B0604020202020204" pitchFamily="34" charset="0"/>
                <a:ea typeface="+mj-ea"/>
                <a:cs typeface="Arial" panose="020B0604020202020204" pitchFamily="34" charset="0"/>
              </a:endParaRPr>
            </a:p>
          </p:txBody>
        </p:sp>
      </p:grpSp>
      <p:sp>
        <p:nvSpPr>
          <p:cNvPr id="7" name="頁尾版面配置區 6">
            <a:extLst>
              <a:ext uri="{FF2B5EF4-FFF2-40B4-BE49-F238E27FC236}">
                <a16:creationId xmlns:a16="http://schemas.microsoft.com/office/drawing/2014/main" id="{9BD2EB4C-CC8B-BC52-90CD-E656BAF145A7}"/>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09981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dirty="0"/>
              <a:t> </a:t>
            </a:r>
          </a:p>
          <a:p>
            <a:endParaRPr lang="zh-TW" altLang="en-US" dirty="0"/>
          </a:p>
        </p:txBody>
      </p:sp>
      <p:sp>
        <p:nvSpPr>
          <p:cNvPr id="4" name="投影片編號版面配置區 3"/>
          <p:cNvSpPr>
            <a:spLocks noGrp="1"/>
          </p:cNvSpPr>
          <p:nvPr>
            <p:ph type="sldNum" sz="quarter" idx="12"/>
          </p:nvPr>
        </p:nvSpPr>
        <p:spPr/>
        <p:txBody>
          <a:bodyPr/>
          <a:lstStyle/>
          <a:p>
            <a:fld id="{1F9B1B0B-5F52-4968-882E-7DAA09669825}" type="slidenum">
              <a:rPr lang="zh-TW" altLang="en-US" smtClean="0"/>
              <a:t>26</a:t>
            </a:fld>
            <a:endParaRPr lang="zh-TW" altLang="en-US"/>
          </a:p>
        </p:txBody>
      </p:sp>
      <p:sp>
        <p:nvSpPr>
          <p:cNvPr id="5" name="標題 1"/>
          <p:cNvSpPr txBox="1">
            <a:spLocks/>
          </p:cNvSpPr>
          <p:nvPr/>
        </p:nvSpPr>
        <p:spPr>
          <a:xfrm>
            <a:off x="401227" y="-43352"/>
            <a:ext cx="11318022"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Classification System</a:t>
            </a:r>
            <a:r>
              <a:rPr lang="zh-TW" altLang="en-US" sz="4000" dirty="0"/>
              <a:t> </a:t>
            </a:r>
            <a:r>
              <a:rPr lang="en-US" altLang="zh-TW" sz="2800" dirty="0"/>
              <a:t>–</a:t>
            </a:r>
            <a:r>
              <a:rPr lang="zh-TW" altLang="en-US" sz="2800" dirty="0"/>
              <a:t> </a:t>
            </a:r>
            <a:r>
              <a:rPr lang="en-US" altLang="zh-TW" sz="4000" dirty="0"/>
              <a:t>Feature selection </a:t>
            </a:r>
            <a:endParaRPr lang="zh-TW" altLang="en-US" sz="4000" dirty="0"/>
          </a:p>
        </p:txBody>
      </p:sp>
      <p:cxnSp>
        <p:nvCxnSpPr>
          <p:cNvPr id="6" name="直線接點 5">
            <a:extLst>
              <a:ext uri="{FF2B5EF4-FFF2-40B4-BE49-F238E27FC236}">
                <a16:creationId xmlns:a16="http://schemas.microsoft.com/office/drawing/2014/main" id="{691384CB-1102-8245-911B-904DA6F6CA34}"/>
              </a:ext>
            </a:extLst>
          </p:cNvPr>
          <p:cNvCxnSpPr>
            <a:cxnSpLocks/>
          </p:cNvCxnSpPr>
          <p:nvPr/>
        </p:nvCxnSpPr>
        <p:spPr>
          <a:xfrm>
            <a:off x="0" y="1013613"/>
            <a:ext cx="7893698"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grpSp>
        <p:nvGrpSpPr>
          <p:cNvPr id="7" name="群組 6">
            <a:extLst>
              <a:ext uri="{FF2B5EF4-FFF2-40B4-BE49-F238E27FC236}">
                <a16:creationId xmlns:a16="http://schemas.microsoft.com/office/drawing/2014/main" id="{2E0529E6-946A-966B-6CD6-17021A1D0B62}"/>
              </a:ext>
            </a:extLst>
          </p:cNvPr>
          <p:cNvGrpSpPr/>
          <p:nvPr/>
        </p:nvGrpSpPr>
        <p:grpSpPr>
          <a:xfrm>
            <a:off x="3050739" y="1479914"/>
            <a:ext cx="8364619" cy="4354240"/>
            <a:chOff x="2774041" y="1765085"/>
            <a:chExt cx="8364619" cy="4354240"/>
          </a:xfrm>
        </p:grpSpPr>
        <p:cxnSp>
          <p:nvCxnSpPr>
            <p:cNvPr id="8" name="直線接點 7">
              <a:extLst>
                <a:ext uri="{FF2B5EF4-FFF2-40B4-BE49-F238E27FC236}">
                  <a16:creationId xmlns:a16="http://schemas.microsoft.com/office/drawing/2014/main" id="{84E9012D-6447-F539-34C5-574B462A0C49}"/>
                </a:ext>
              </a:extLst>
            </p:cNvPr>
            <p:cNvCxnSpPr>
              <a:cxnSpLocks/>
            </p:cNvCxnSpPr>
            <p:nvPr/>
          </p:nvCxnSpPr>
          <p:spPr>
            <a:xfrm flipV="1">
              <a:off x="4569583" y="3843390"/>
              <a:ext cx="714967" cy="74142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BB3ABC01-1EA0-1271-0383-B871672892C6}"/>
                </a:ext>
              </a:extLst>
            </p:cNvPr>
            <p:cNvCxnSpPr>
              <a:cxnSpLocks/>
            </p:cNvCxnSpPr>
            <p:nvPr/>
          </p:nvCxnSpPr>
          <p:spPr>
            <a:xfrm flipV="1">
              <a:off x="5284550" y="3069275"/>
              <a:ext cx="709423" cy="50800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2ED68DC8-3778-4104-B4FD-A7986F53665E}"/>
                </a:ext>
              </a:extLst>
            </p:cNvPr>
            <p:cNvCxnSpPr>
              <a:cxnSpLocks/>
            </p:cNvCxnSpPr>
            <p:nvPr/>
          </p:nvCxnSpPr>
          <p:spPr>
            <a:xfrm>
              <a:off x="5993973" y="3238609"/>
              <a:ext cx="693102" cy="19543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5988F38B-2731-CA76-B198-1A902EF555DE}"/>
                </a:ext>
              </a:extLst>
            </p:cNvPr>
            <p:cNvCxnSpPr>
              <a:cxnSpLocks/>
            </p:cNvCxnSpPr>
            <p:nvPr/>
          </p:nvCxnSpPr>
          <p:spPr>
            <a:xfrm flipV="1">
              <a:off x="6687075" y="2789876"/>
              <a:ext cx="697896" cy="18626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F3BF8F2-02CA-36A3-8654-8BA75B04F71A}"/>
                </a:ext>
              </a:extLst>
            </p:cNvPr>
            <p:cNvCxnSpPr>
              <a:cxnSpLocks/>
            </p:cNvCxnSpPr>
            <p:nvPr/>
          </p:nvCxnSpPr>
          <p:spPr>
            <a:xfrm>
              <a:off x="7449330" y="2976143"/>
              <a:ext cx="1005417" cy="2624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3" name="群組 12">
              <a:extLst>
                <a:ext uri="{FF2B5EF4-FFF2-40B4-BE49-F238E27FC236}">
                  <a16:creationId xmlns:a16="http://schemas.microsoft.com/office/drawing/2014/main" id="{F295E3CE-B223-BD18-4864-540EDEAB3CE4}"/>
                </a:ext>
              </a:extLst>
            </p:cNvPr>
            <p:cNvGrpSpPr/>
            <p:nvPr/>
          </p:nvGrpSpPr>
          <p:grpSpPr>
            <a:xfrm>
              <a:off x="2774041" y="1765085"/>
              <a:ext cx="8364619" cy="4354240"/>
              <a:chOff x="2774041" y="1765085"/>
              <a:chExt cx="8364619" cy="4354240"/>
            </a:xfrm>
          </p:grpSpPr>
          <p:grpSp>
            <p:nvGrpSpPr>
              <p:cNvPr id="19" name="群組 18">
                <a:extLst>
                  <a:ext uri="{FF2B5EF4-FFF2-40B4-BE49-F238E27FC236}">
                    <a16:creationId xmlns:a16="http://schemas.microsoft.com/office/drawing/2014/main" id="{1891BEC5-0C84-8F4C-05FE-12DCE3EBA147}"/>
                  </a:ext>
                </a:extLst>
              </p:cNvPr>
              <p:cNvGrpSpPr/>
              <p:nvPr/>
            </p:nvGrpSpPr>
            <p:grpSpPr>
              <a:xfrm>
                <a:off x="2774041" y="1765085"/>
                <a:ext cx="8364619" cy="4354240"/>
                <a:chOff x="1854343" y="1837054"/>
                <a:chExt cx="6388998" cy="3522713"/>
              </a:xfrm>
            </p:grpSpPr>
            <p:pic>
              <p:nvPicPr>
                <p:cNvPr id="21" name="圖片 20">
                  <a:extLst>
                    <a:ext uri="{FF2B5EF4-FFF2-40B4-BE49-F238E27FC236}">
                      <a16:creationId xmlns:a16="http://schemas.microsoft.com/office/drawing/2014/main" id="{89B27D28-7A8A-526A-DF42-5C7E3AFB4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343" y="2068631"/>
                  <a:ext cx="4475607" cy="3291136"/>
                </a:xfrm>
                <a:prstGeom prst="rect">
                  <a:avLst/>
                </a:prstGeom>
              </p:spPr>
            </p:pic>
            <p:sp>
              <p:nvSpPr>
                <p:cNvPr id="22" name="文字方塊 21">
                  <a:extLst>
                    <a:ext uri="{FF2B5EF4-FFF2-40B4-BE49-F238E27FC236}">
                      <a16:creationId xmlns:a16="http://schemas.microsoft.com/office/drawing/2014/main" id="{0608AD5A-91E3-D876-0CC1-842C8A37426E}"/>
                    </a:ext>
                  </a:extLst>
                </p:cNvPr>
                <p:cNvSpPr txBox="1"/>
                <p:nvPr/>
              </p:nvSpPr>
              <p:spPr>
                <a:xfrm>
                  <a:off x="3083561" y="1837054"/>
                  <a:ext cx="756000" cy="249001"/>
                </a:xfrm>
                <a:prstGeom prst="rect">
                  <a:avLst/>
                </a:prstGeom>
                <a:noFill/>
              </p:spPr>
              <p:txBody>
                <a:bodyPr wrap="square" rtlCol="0">
                  <a:spAutoFit/>
                </a:bodyPr>
                <a:lstStyle/>
                <a:p>
                  <a:pPr algn="ctr"/>
                  <a:r>
                    <a:rPr lang="en-US" altLang="zh-TW" sz="1400" b="1">
                      <a:latin typeface="Arial" panose="020B0604020202020204" pitchFamily="34" charset="0"/>
                      <a:cs typeface="Arial" panose="020B0604020202020204" pitchFamily="34" charset="0"/>
                    </a:rPr>
                    <a:t>Stage1</a:t>
                  </a:r>
                  <a:endParaRPr lang="zh-TW" altLang="en-US" sz="1400" b="1">
                    <a:latin typeface="Arial" panose="020B0604020202020204" pitchFamily="34" charset="0"/>
                    <a:cs typeface="Arial" panose="020B0604020202020204" pitchFamily="34" charset="0"/>
                  </a:endParaRPr>
                </a:p>
              </p:txBody>
            </p:sp>
            <p:sp>
              <p:nvSpPr>
                <p:cNvPr id="23" name="文字方塊 22">
                  <a:extLst>
                    <a:ext uri="{FF2B5EF4-FFF2-40B4-BE49-F238E27FC236}">
                      <a16:creationId xmlns:a16="http://schemas.microsoft.com/office/drawing/2014/main" id="{C0F10C38-430D-00E2-0511-4DA416816F4F}"/>
                    </a:ext>
                  </a:extLst>
                </p:cNvPr>
                <p:cNvSpPr txBox="1"/>
                <p:nvPr/>
              </p:nvSpPr>
              <p:spPr>
                <a:xfrm>
                  <a:off x="3623100" y="1837054"/>
                  <a:ext cx="756000" cy="249001"/>
                </a:xfrm>
                <a:prstGeom prst="rect">
                  <a:avLst/>
                </a:prstGeom>
                <a:noFill/>
              </p:spPr>
              <p:txBody>
                <a:bodyPr wrap="square" rtlCol="0">
                  <a:spAutoFit/>
                </a:bodyPr>
                <a:lstStyle/>
                <a:p>
                  <a:pPr algn="ctr"/>
                  <a:r>
                    <a:rPr lang="en-US" altLang="zh-TW" sz="1400" b="1">
                      <a:latin typeface="Arial" panose="020B0604020202020204" pitchFamily="34" charset="0"/>
                      <a:cs typeface="Arial" panose="020B0604020202020204" pitchFamily="34" charset="0"/>
                    </a:rPr>
                    <a:t>Stage2</a:t>
                  </a:r>
                  <a:endParaRPr lang="zh-TW" altLang="en-US" sz="1400" b="1">
                    <a:latin typeface="Arial" panose="020B0604020202020204" pitchFamily="34" charset="0"/>
                    <a:cs typeface="Arial" panose="020B0604020202020204" pitchFamily="34" charset="0"/>
                  </a:endParaRPr>
                </a:p>
              </p:txBody>
            </p:sp>
            <p:sp>
              <p:nvSpPr>
                <p:cNvPr id="24" name="文字方塊 23">
                  <a:extLst>
                    <a:ext uri="{FF2B5EF4-FFF2-40B4-BE49-F238E27FC236}">
                      <a16:creationId xmlns:a16="http://schemas.microsoft.com/office/drawing/2014/main" id="{CB49E21C-0DEE-47E2-2B5A-AA1E5EF51B29}"/>
                    </a:ext>
                  </a:extLst>
                </p:cNvPr>
                <p:cNvSpPr txBox="1"/>
                <p:nvPr/>
              </p:nvSpPr>
              <p:spPr>
                <a:xfrm>
                  <a:off x="4190305" y="1837054"/>
                  <a:ext cx="756000" cy="249001"/>
                </a:xfrm>
                <a:prstGeom prst="rect">
                  <a:avLst/>
                </a:prstGeom>
                <a:noFill/>
              </p:spPr>
              <p:txBody>
                <a:bodyPr wrap="square" rtlCol="0">
                  <a:spAutoFit/>
                </a:bodyPr>
                <a:lstStyle/>
                <a:p>
                  <a:pPr algn="ctr"/>
                  <a:r>
                    <a:rPr lang="en-US" altLang="zh-TW" sz="1400" b="1">
                      <a:latin typeface="Arial" panose="020B0604020202020204" pitchFamily="34" charset="0"/>
                      <a:cs typeface="Arial" panose="020B0604020202020204" pitchFamily="34" charset="0"/>
                    </a:rPr>
                    <a:t>Stage3</a:t>
                  </a:r>
                  <a:endParaRPr lang="zh-TW" altLang="en-US" sz="1400" b="1">
                    <a:latin typeface="Arial" panose="020B0604020202020204" pitchFamily="34" charset="0"/>
                    <a:cs typeface="Arial" panose="020B0604020202020204" pitchFamily="34" charset="0"/>
                  </a:endParaRPr>
                </a:p>
              </p:txBody>
            </p:sp>
            <p:sp>
              <p:nvSpPr>
                <p:cNvPr id="25" name="文字方塊 24">
                  <a:extLst>
                    <a:ext uri="{FF2B5EF4-FFF2-40B4-BE49-F238E27FC236}">
                      <a16:creationId xmlns:a16="http://schemas.microsoft.com/office/drawing/2014/main" id="{9072AE20-C1BA-B36E-B5CD-6921BFC3B05F}"/>
                    </a:ext>
                  </a:extLst>
                </p:cNvPr>
                <p:cNvSpPr txBox="1"/>
                <p:nvPr/>
              </p:nvSpPr>
              <p:spPr>
                <a:xfrm>
                  <a:off x="4729844" y="1837054"/>
                  <a:ext cx="756000" cy="249001"/>
                </a:xfrm>
                <a:prstGeom prst="rect">
                  <a:avLst/>
                </a:prstGeom>
                <a:noFill/>
              </p:spPr>
              <p:txBody>
                <a:bodyPr wrap="square" rtlCol="0">
                  <a:spAutoFit/>
                </a:bodyPr>
                <a:lstStyle/>
                <a:p>
                  <a:pPr algn="ctr"/>
                  <a:r>
                    <a:rPr lang="en-US" altLang="zh-TW" sz="1400" b="1">
                      <a:latin typeface="Arial" panose="020B0604020202020204" pitchFamily="34" charset="0"/>
                      <a:cs typeface="Arial" panose="020B0604020202020204" pitchFamily="34" charset="0"/>
                    </a:rPr>
                    <a:t>Stage4</a:t>
                  </a:r>
                  <a:endParaRPr lang="zh-TW" altLang="en-US" sz="1400" b="1">
                    <a:latin typeface="Arial" panose="020B0604020202020204" pitchFamily="34" charset="0"/>
                    <a:cs typeface="Arial" panose="020B0604020202020204" pitchFamily="34" charset="0"/>
                  </a:endParaRPr>
                </a:p>
              </p:txBody>
            </p:sp>
            <p:sp>
              <p:nvSpPr>
                <p:cNvPr id="26" name="文字方塊 25">
                  <a:extLst>
                    <a:ext uri="{FF2B5EF4-FFF2-40B4-BE49-F238E27FC236}">
                      <a16:creationId xmlns:a16="http://schemas.microsoft.com/office/drawing/2014/main" id="{06CC69A5-E8FC-45F4-08C1-D372693DB422}"/>
                    </a:ext>
                  </a:extLst>
                </p:cNvPr>
                <p:cNvSpPr txBox="1"/>
                <p:nvPr/>
              </p:nvSpPr>
              <p:spPr>
                <a:xfrm>
                  <a:off x="5376225" y="1837054"/>
                  <a:ext cx="756000" cy="249001"/>
                </a:xfrm>
                <a:prstGeom prst="rect">
                  <a:avLst/>
                </a:prstGeom>
                <a:noFill/>
              </p:spPr>
              <p:txBody>
                <a:bodyPr wrap="square" rtlCol="0">
                  <a:spAutoFit/>
                </a:bodyPr>
                <a:lstStyle/>
                <a:p>
                  <a:pPr algn="ctr"/>
                  <a:r>
                    <a:rPr lang="en-US" altLang="zh-TW" sz="1400" b="1">
                      <a:latin typeface="Arial" panose="020B0604020202020204" pitchFamily="34" charset="0"/>
                      <a:cs typeface="Arial" panose="020B0604020202020204" pitchFamily="34" charset="0"/>
                    </a:rPr>
                    <a:t>Stage5</a:t>
                  </a:r>
                  <a:endParaRPr lang="zh-TW" altLang="en-US" sz="1400" b="1">
                    <a:latin typeface="Arial" panose="020B0604020202020204" pitchFamily="34" charset="0"/>
                    <a:cs typeface="Arial" panose="020B0604020202020204" pitchFamily="34" charset="0"/>
                  </a:endParaRPr>
                </a:p>
              </p:txBody>
            </p:sp>
            <p:sp>
              <p:nvSpPr>
                <p:cNvPr id="27" name="文字方塊 26">
                  <a:extLst>
                    <a:ext uri="{FF2B5EF4-FFF2-40B4-BE49-F238E27FC236}">
                      <a16:creationId xmlns:a16="http://schemas.microsoft.com/office/drawing/2014/main" id="{EA742FEB-935F-4E8D-9BD4-A1882E82E794}"/>
                    </a:ext>
                  </a:extLst>
                </p:cNvPr>
                <p:cNvSpPr txBox="1"/>
                <p:nvPr/>
              </p:nvSpPr>
              <p:spPr>
                <a:xfrm>
                  <a:off x="2354817" y="1837054"/>
                  <a:ext cx="917539" cy="249001"/>
                </a:xfrm>
                <a:prstGeom prst="rect">
                  <a:avLst/>
                </a:prstGeom>
                <a:noFill/>
              </p:spPr>
              <p:txBody>
                <a:bodyPr wrap="square" rtlCol="0">
                  <a:spAutoFit/>
                </a:bodyPr>
                <a:lstStyle/>
                <a:p>
                  <a:pPr algn="ctr"/>
                  <a:r>
                    <a:rPr lang="en-US" altLang="zh-TW" sz="1400" b="1">
                      <a:latin typeface="Arial" panose="020B0604020202020204" pitchFamily="34" charset="0"/>
                      <a:cs typeface="Arial" panose="020B0604020202020204" pitchFamily="34" charset="0"/>
                    </a:rPr>
                    <a:t>Baseline</a:t>
                  </a:r>
                  <a:endParaRPr lang="zh-TW" altLang="en-US" sz="1400" b="1">
                    <a:latin typeface="Arial" panose="020B0604020202020204" pitchFamily="34" charset="0"/>
                    <a:cs typeface="Arial" panose="020B0604020202020204" pitchFamily="34" charset="0"/>
                  </a:endParaRPr>
                </a:p>
              </p:txBody>
            </p:sp>
            <p:cxnSp>
              <p:nvCxnSpPr>
                <p:cNvPr id="28" name="直線接點 27">
                  <a:extLst>
                    <a:ext uri="{FF2B5EF4-FFF2-40B4-BE49-F238E27FC236}">
                      <a16:creationId xmlns:a16="http://schemas.microsoft.com/office/drawing/2014/main" id="{4DC2A275-096D-6C08-DED0-78D853A08E50}"/>
                    </a:ext>
                  </a:extLst>
                </p:cNvPr>
                <p:cNvCxnSpPr>
                  <a:cxnSpLocks/>
                </p:cNvCxnSpPr>
                <p:nvPr/>
              </p:nvCxnSpPr>
              <p:spPr>
                <a:xfrm>
                  <a:off x="2426773" y="4360333"/>
                  <a:ext cx="79902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1CB2BDD7-147B-D1F6-0857-19C6C01B9F15}"/>
                    </a:ext>
                  </a:extLst>
                </p:cNvPr>
                <p:cNvSpPr txBox="1"/>
                <p:nvPr/>
              </p:nvSpPr>
              <p:spPr>
                <a:xfrm>
                  <a:off x="6318534" y="3388097"/>
                  <a:ext cx="1924807" cy="298801"/>
                </a:xfrm>
                <a:prstGeom prst="rect">
                  <a:avLst/>
                </a:prstGeom>
                <a:noFill/>
              </p:spPr>
              <p:txBody>
                <a:bodyPr wrap="square" rtlCol="0">
                  <a:spAutoFit/>
                </a:bodyPr>
                <a:lstStyle/>
                <a:p>
                  <a:endParaRPr lang="zh-TW" altLang="en-US">
                    <a:latin typeface="Arial" panose="020B0604020202020204" pitchFamily="34" charset="0"/>
                    <a:cs typeface="Arial" panose="020B0604020202020204" pitchFamily="34" charset="0"/>
                  </a:endParaRPr>
                </a:p>
              </p:txBody>
            </p:sp>
          </p:grpSp>
          <p:sp>
            <p:nvSpPr>
              <p:cNvPr id="20" name="文字方塊 19">
                <a:extLst>
                  <a:ext uri="{FF2B5EF4-FFF2-40B4-BE49-F238E27FC236}">
                    <a16:creationId xmlns:a16="http://schemas.microsoft.com/office/drawing/2014/main" id="{FFAF679E-CB1C-FBD1-3C51-B20ED9039937}"/>
                  </a:ext>
                </a:extLst>
              </p:cNvPr>
              <p:cNvSpPr txBox="1"/>
              <p:nvPr/>
            </p:nvSpPr>
            <p:spPr>
              <a:xfrm>
                <a:off x="8633608" y="2012558"/>
                <a:ext cx="2035654" cy="2031325"/>
              </a:xfrm>
              <a:prstGeom prst="rect">
                <a:avLst/>
              </a:prstGeom>
              <a:noFill/>
            </p:spPr>
            <p:txBody>
              <a:bodyPr wrap="square" rtlCol="0">
                <a:spAutoFit/>
              </a:bodyPr>
              <a:lstStyle/>
              <a:p>
                <a:r>
                  <a:rPr lang="en-US" altLang="zh-TW" b="1">
                    <a:latin typeface="Arial" panose="020B0604020202020204" pitchFamily="34" charset="0"/>
                    <a:cs typeface="Arial" panose="020B0604020202020204" pitchFamily="34" charset="0"/>
                  </a:rPr>
                  <a:t>Stage slope:</a:t>
                </a:r>
              </a:p>
              <a:p>
                <a:r>
                  <a:rPr lang="en-US" altLang="zh-TW">
                    <a:latin typeface="Arial" panose="020B0604020202020204" pitchFamily="34" charset="0"/>
                    <a:cs typeface="Arial" panose="020B0604020202020204" pitchFamily="34" charset="0"/>
                  </a:rPr>
                  <a:t>Baseline slope</a:t>
                </a:r>
              </a:p>
              <a:p>
                <a:r>
                  <a:rPr lang="en-US" altLang="zh-TW">
                    <a:latin typeface="Arial" panose="020B0604020202020204" pitchFamily="34" charset="0"/>
                    <a:cs typeface="Arial" panose="020B0604020202020204" pitchFamily="34" charset="0"/>
                  </a:rPr>
                  <a:t>Stage1 slope</a:t>
                </a:r>
              </a:p>
              <a:p>
                <a:r>
                  <a:rPr lang="en-US" altLang="zh-TW">
                    <a:latin typeface="Arial" panose="020B0604020202020204" pitchFamily="34" charset="0"/>
                    <a:cs typeface="Arial" panose="020B0604020202020204" pitchFamily="34" charset="0"/>
                  </a:rPr>
                  <a:t>Stage2 slope</a:t>
                </a:r>
              </a:p>
              <a:p>
                <a:r>
                  <a:rPr lang="en-US" altLang="zh-TW">
                    <a:latin typeface="Arial" panose="020B0604020202020204" pitchFamily="34" charset="0"/>
                    <a:cs typeface="Arial" panose="020B0604020202020204" pitchFamily="34" charset="0"/>
                  </a:rPr>
                  <a:t>Stage3 slope</a:t>
                </a:r>
              </a:p>
              <a:p>
                <a:r>
                  <a:rPr lang="en-US" altLang="zh-TW">
                    <a:latin typeface="Arial" panose="020B0604020202020204" pitchFamily="34" charset="0"/>
                    <a:cs typeface="Arial" panose="020B0604020202020204" pitchFamily="34" charset="0"/>
                  </a:rPr>
                  <a:t>Stage4 slope</a:t>
                </a:r>
              </a:p>
              <a:p>
                <a:r>
                  <a:rPr lang="en-US" altLang="zh-TW">
                    <a:latin typeface="Arial" panose="020B0604020202020204" pitchFamily="34" charset="0"/>
                    <a:cs typeface="Arial" panose="020B0604020202020204" pitchFamily="34" charset="0"/>
                  </a:rPr>
                  <a:t>Stage5 slope</a:t>
                </a:r>
                <a:endParaRPr lang="zh-TW" altLang="en-US">
                  <a:latin typeface="Arial" panose="020B0604020202020204" pitchFamily="34" charset="0"/>
                  <a:cs typeface="Arial" panose="020B0604020202020204" pitchFamily="34" charset="0"/>
                </a:endParaRPr>
              </a:p>
            </p:txBody>
          </p:sp>
        </p:grpSp>
        <p:cxnSp>
          <p:nvCxnSpPr>
            <p:cNvPr id="14" name="直線接點 13">
              <a:extLst>
                <a:ext uri="{FF2B5EF4-FFF2-40B4-BE49-F238E27FC236}">
                  <a16:creationId xmlns:a16="http://schemas.microsoft.com/office/drawing/2014/main" id="{306D4977-AFB5-067A-0795-5F34C9C17414}"/>
                </a:ext>
              </a:extLst>
            </p:cNvPr>
            <p:cNvCxnSpPr>
              <a:cxnSpLocks/>
            </p:cNvCxnSpPr>
            <p:nvPr/>
          </p:nvCxnSpPr>
          <p:spPr>
            <a:xfrm flipV="1">
              <a:off x="4615224" y="3924662"/>
              <a:ext cx="669326" cy="59912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5AD28069-46D6-C97D-0E01-0E14788FFCC1}"/>
                </a:ext>
              </a:extLst>
            </p:cNvPr>
            <p:cNvCxnSpPr>
              <a:cxnSpLocks/>
            </p:cNvCxnSpPr>
            <p:nvPr/>
          </p:nvCxnSpPr>
          <p:spPr>
            <a:xfrm flipV="1">
              <a:off x="5294557" y="3122067"/>
              <a:ext cx="720362" cy="44363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DAE38353-2D29-573A-CC3D-A38ED6C7F657}"/>
                </a:ext>
              </a:extLst>
            </p:cNvPr>
            <p:cNvCxnSpPr>
              <a:cxnSpLocks/>
            </p:cNvCxnSpPr>
            <p:nvPr/>
          </p:nvCxnSpPr>
          <p:spPr>
            <a:xfrm flipH="1" flipV="1">
              <a:off x="6057333" y="3274468"/>
              <a:ext cx="629742" cy="1545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96866204-F7DE-11C6-3F0C-42DF67B176DA}"/>
                </a:ext>
              </a:extLst>
            </p:cNvPr>
            <p:cNvCxnSpPr>
              <a:cxnSpLocks/>
            </p:cNvCxnSpPr>
            <p:nvPr/>
          </p:nvCxnSpPr>
          <p:spPr>
            <a:xfrm flipH="1" flipV="1">
              <a:off x="6687073" y="2883009"/>
              <a:ext cx="697895" cy="93135"/>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7DFD41D-ABCB-F4E3-18D3-B62210F5DAFF}"/>
                </a:ext>
              </a:extLst>
            </p:cNvPr>
            <p:cNvCxnSpPr>
              <a:cxnSpLocks/>
            </p:cNvCxnSpPr>
            <p:nvPr/>
          </p:nvCxnSpPr>
          <p:spPr>
            <a:xfrm flipH="1" flipV="1">
              <a:off x="7428384" y="3032959"/>
              <a:ext cx="997414" cy="32280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群組 29">
            <a:extLst>
              <a:ext uri="{FF2B5EF4-FFF2-40B4-BE49-F238E27FC236}">
                <a16:creationId xmlns:a16="http://schemas.microsoft.com/office/drawing/2014/main" id="{03CFA439-9C0A-566F-4220-96A08A7C2A9B}"/>
              </a:ext>
            </a:extLst>
          </p:cNvPr>
          <p:cNvGrpSpPr/>
          <p:nvPr/>
        </p:nvGrpSpPr>
        <p:grpSpPr>
          <a:xfrm>
            <a:off x="401227" y="1479914"/>
            <a:ext cx="2629228" cy="4876436"/>
            <a:chOff x="477420" y="1300527"/>
            <a:chExt cx="2782087" cy="5323745"/>
          </a:xfrm>
        </p:grpSpPr>
        <p:pic>
          <p:nvPicPr>
            <p:cNvPr id="31" name="圖片 30">
              <a:extLst>
                <a:ext uri="{FF2B5EF4-FFF2-40B4-BE49-F238E27FC236}">
                  <a16:creationId xmlns:a16="http://schemas.microsoft.com/office/drawing/2014/main" id="{60D1E708-1FD1-CB6C-1718-7317B1DC519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77420" y="1300527"/>
              <a:ext cx="2782087" cy="5323745"/>
            </a:xfrm>
            <a:prstGeom prst="rect">
              <a:avLst/>
            </a:prstGeom>
          </p:spPr>
        </p:pic>
        <p:sp>
          <p:nvSpPr>
            <p:cNvPr id="32" name="矩形 31">
              <a:extLst>
                <a:ext uri="{FF2B5EF4-FFF2-40B4-BE49-F238E27FC236}">
                  <a16:creationId xmlns:a16="http://schemas.microsoft.com/office/drawing/2014/main" id="{56496B81-AD1E-522F-3CAF-582714BC7BC6}"/>
                </a:ext>
              </a:extLst>
            </p:cNvPr>
            <p:cNvSpPr/>
            <p:nvPr/>
          </p:nvSpPr>
          <p:spPr>
            <a:xfrm>
              <a:off x="918335" y="1996685"/>
              <a:ext cx="1998964" cy="30571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Arial" panose="020B0604020202020204" pitchFamily="34" charset="0"/>
                  <a:ea typeface="+mj-ea"/>
                  <a:cs typeface="Arial" panose="020B0604020202020204" pitchFamily="34" charset="0"/>
                </a:rPr>
                <a:t>TSI%</a:t>
              </a:r>
              <a:endParaRPr lang="zh-TW" altLang="en-US" sz="2000" dirty="0">
                <a:solidFill>
                  <a:schemeClr val="tx1"/>
                </a:solidFill>
                <a:latin typeface="Arial" panose="020B0604020202020204" pitchFamily="34" charset="0"/>
                <a:ea typeface="+mj-ea"/>
                <a:cs typeface="Arial" panose="020B0604020202020204" pitchFamily="34" charset="0"/>
              </a:endParaRPr>
            </a:p>
          </p:txBody>
        </p:sp>
      </p:grpSp>
      <p:sp>
        <p:nvSpPr>
          <p:cNvPr id="2" name="頁尾版面配置區 1">
            <a:extLst>
              <a:ext uri="{FF2B5EF4-FFF2-40B4-BE49-F238E27FC236}">
                <a16:creationId xmlns:a16="http://schemas.microsoft.com/office/drawing/2014/main" id="{3D72319D-E07F-C5F9-8468-86BBC409BA15}"/>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2087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4136" y="-160211"/>
            <a:ext cx="10515600" cy="1325563"/>
          </a:xfrm>
        </p:spPr>
        <p:txBody>
          <a:bodyPr>
            <a:normAutofit/>
          </a:bodyPr>
          <a:lstStyle/>
          <a:p>
            <a:r>
              <a:rPr lang="en-US" altLang="zh-TW" sz="4000" dirty="0">
                <a:latin typeface="Calibri" panose="020F0502020204030204" pitchFamily="34" charset="0"/>
                <a:cs typeface="Calibri" panose="020F0502020204030204" pitchFamily="34" charset="0"/>
              </a:rPr>
              <a:t>What is ECMO?</a:t>
            </a:r>
            <a:endParaRPr lang="zh-TW" altLang="en-US" sz="4000" dirty="0">
              <a:latin typeface="Calibri" panose="020F0502020204030204" pitchFamily="34" charset="0"/>
              <a:cs typeface="Calibri" panose="020F0502020204030204" pitchFamily="34" charset="0"/>
            </a:endParaRPr>
          </a:p>
        </p:txBody>
      </p:sp>
      <p:sp>
        <p:nvSpPr>
          <p:cNvPr id="4" name="投影片編號版面配置區 3"/>
          <p:cNvSpPr>
            <a:spLocks noGrp="1"/>
          </p:cNvSpPr>
          <p:nvPr>
            <p:ph type="sldNum" sz="quarter" idx="12"/>
          </p:nvPr>
        </p:nvSpPr>
        <p:spPr>
          <a:xfrm>
            <a:off x="8568559" y="6356350"/>
            <a:ext cx="2743200" cy="365125"/>
          </a:xfrm>
        </p:spPr>
        <p:txBody>
          <a:bodyPr/>
          <a:lstStyle/>
          <a:p>
            <a:fld id="{1F9B1B0B-5F52-4968-882E-7DAA09669825}" type="slidenum">
              <a:rPr lang="zh-TW" altLang="en-US" smtClean="0"/>
              <a:t>3</a:t>
            </a:fld>
            <a:endParaRPr lang="zh-TW" altLang="en-US"/>
          </a:p>
        </p:txBody>
      </p:sp>
      <p:cxnSp>
        <p:nvCxnSpPr>
          <p:cNvPr id="46" name="直線接點 45">
            <a:extLst>
              <a:ext uri="{FF2B5EF4-FFF2-40B4-BE49-F238E27FC236}">
                <a16:creationId xmlns:a16="http://schemas.microsoft.com/office/drawing/2014/main" id="{691384CB-1102-8245-911B-904DA6F6CA34}"/>
              </a:ext>
            </a:extLst>
          </p:cNvPr>
          <p:cNvCxnSpPr>
            <a:cxnSpLocks/>
          </p:cNvCxnSpPr>
          <p:nvPr/>
        </p:nvCxnSpPr>
        <p:spPr>
          <a:xfrm>
            <a:off x="0" y="1013613"/>
            <a:ext cx="3900196"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D9BBA777-8728-5E42-72C5-7A2063B24A5E}"/>
              </a:ext>
            </a:extLst>
          </p:cNvPr>
          <p:cNvSpPr txBox="1"/>
          <p:nvPr/>
        </p:nvSpPr>
        <p:spPr>
          <a:xfrm>
            <a:off x="1031966" y="1345474"/>
            <a:ext cx="9130937" cy="584775"/>
          </a:xfrm>
          <a:prstGeom prst="rect">
            <a:avLst/>
          </a:prstGeom>
          <a:noFill/>
        </p:spPr>
        <p:txBody>
          <a:bodyPr wrap="square" rtlCol="0">
            <a:spAutoFit/>
          </a:bodyPr>
          <a:lstStyle/>
          <a:p>
            <a:r>
              <a:rPr lang="en-US" altLang="zh-TW" sz="3200" b="0" i="0" dirty="0">
                <a:effectLst/>
              </a:rPr>
              <a:t>Extracorporeal Membrane Oxygenation</a:t>
            </a:r>
            <a:r>
              <a:rPr lang="en-US" altLang="zh-TW" sz="3200" dirty="0"/>
              <a:t>  (ECMO)</a:t>
            </a:r>
            <a:r>
              <a:rPr lang="en-US" altLang="zh-TW" sz="2800" dirty="0"/>
              <a:t> </a:t>
            </a:r>
            <a:endParaRPr lang="zh-TW" altLang="en-US" sz="2800" dirty="0"/>
          </a:p>
        </p:txBody>
      </p:sp>
      <p:sp>
        <p:nvSpPr>
          <p:cNvPr id="132" name="文字方塊 131">
            <a:extLst>
              <a:ext uri="{FF2B5EF4-FFF2-40B4-BE49-F238E27FC236}">
                <a16:creationId xmlns:a16="http://schemas.microsoft.com/office/drawing/2014/main" id="{C976F34D-DAA1-0274-F9BE-B851A0824625}"/>
              </a:ext>
            </a:extLst>
          </p:cNvPr>
          <p:cNvSpPr txBox="1"/>
          <p:nvPr/>
        </p:nvSpPr>
        <p:spPr>
          <a:xfrm>
            <a:off x="1031966" y="6356350"/>
            <a:ext cx="7361726" cy="307777"/>
          </a:xfrm>
          <a:prstGeom prst="rect">
            <a:avLst/>
          </a:prstGeom>
          <a:noFill/>
        </p:spPr>
        <p:txBody>
          <a:bodyPr wrap="square">
            <a:spAutoFit/>
          </a:bodyPr>
          <a:lstStyle/>
          <a:p>
            <a:r>
              <a:rPr lang="en-US" altLang="zh-TW" sz="1400" b="0" i="0" dirty="0">
                <a:effectLst/>
                <a:latin typeface="Arial" panose="020B0604020202020204" pitchFamily="34" charset="0"/>
                <a:cs typeface="Arial" panose="020B0604020202020204" pitchFamily="34" charset="0"/>
              </a:rPr>
              <a:t>H.­H. Chang, Y.­C. Chen, et al. </a:t>
            </a:r>
            <a:r>
              <a:rPr lang="en-US" altLang="zh-TW" sz="1400" b="0" i="1" dirty="0">
                <a:effectLst/>
                <a:latin typeface="Arial" panose="020B0604020202020204" pitchFamily="34" charset="0"/>
                <a:cs typeface="Arial" panose="020B0604020202020204" pitchFamily="34" charset="0"/>
              </a:rPr>
              <a:t>Journal of </a:t>
            </a:r>
            <a:r>
              <a:rPr lang="en-US" altLang="zh-TW" sz="1400" b="0" i="1" dirty="0" err="1">
                <a:effectLst/>
                <a:latin typeface="Arial" panose="020B0604020202020204" pitchFamily="34" charset="0"/>
                <a:cs typeface="Arial" panose="020B0604020202020204" pitchFamily="34" charset="0"/>
              </a:rPr>
              <a:t>Biopho­tonics</a:t>
            </a:r>
            <a:r>
              <a:rPr lang="en-US" altLang="zh-TW" sz="1400" b="0" i="0" dirty="0">
                <a:effectLst/>
                <a:latin typeface="Arial" panose="020B0604020202020204" pitchFamily="34" charset="0"/>
                <a:cs typeface="Arial" panose="020B0604020202020204" pitchFamily="34" charset="0"/>
              </a:rPr>
              <a:t>, vol. 13, no. 10, p. e202000116, 2020.</a:t>
            </a:r>
            <a:endParaRPr lang="zh-TW" altLang="en-US" sz="1400" dirty="0">
              <a:latin typeface="Arial" panose="020B0604020202020204" pitchFamily="34" charset="0"/>
              <a:cs typeface="Arial" panose="020B0604020202020204" pitchFamily="34" charset="0"/>
            </a:endParaRPr>
          </a:p>
        </p:txBody>
      </p:sp>
      <p:grpSp>
        <p:nvGrpSpPr>
          <p:cNvPr id="6" name="群組 5"/>
          <p:cNvGrpSpPr/>
          <p:nvPr/>
        </p:nvGrpSpPr>
        <p:grpSpPr>
          <a:xfrm>
            <a:off x="1950098" y="2110371"/>
            <a:ext cx="8775598" cy="3738989"/>
            <a:chOff x="1950098" y="2105398"/>
            <a:chExt cx="8775598" cy="3738989"/>
          </a:xfrm>
        </p:grpSpPr>
        <p:pic>
          <p:nvPicPr>
            <p:cNvPr id="3" name="圖片 2">
              <a:extLst>
                <a:ext uri="{FF2B5EF4-FFF2-40B4-BE49-F238E27FC236}">
                  <a16:creationId xmlns:a16="http://schemas.microsoft.com/office/drawing/2014/main" id="{5AA46F3F-139C-5E4E-ABF2-E4B2AA03DEBC}"/>
                </a:ext>
              </a:extLst>
            </p:cNvPr>
            <p:cNvPicPr>
              <a:picLocks noChangeAspect="1"/>
            </p:cNvPicPr>
            <p:nvPr/>
          </p:nvPicPr>
          <p:blipFill>
            <a:blip r:embed="rId3"/>
            <a:stretch>
              <a:fillRect/>
            </a:stretch>
          </p:blipFill>
          <p:spPr>
            <a:xfrm>
              <a:off x="1950098" y="2105398"/>
              <a:ext cx="8775598" cy="3738989"/>
            </a:xfrm>
            <a:prstGeom prst="rect">
              <a:avLst/>
            </a:prstGeom>
          </p:spPr>
        </p:pic>
        <p:sp>
          <p:nvSpPr>
            <p:cNvPr id="135" name="矩形 134">
              <a:extLst>
                <a:ext uri="{FF2B5EF4-FFF2-40B4-BE49-F238E27FC236}">
                  <a16:creationId xmlns:a16="http://schemas.microsoft.com/office/drawing/2014/main" id="{8ABE3ABE-2451-57DE-FC59-5C444C5D984C}"/>
                </a:ext>
              </a:extLst>
            </p:cNvPr>
            <p:cNvSpPr/>
            <p:nvPr/>
          </p:nvSpPr>
          <p:spPr>
            <a:xfrm>
              <a:off x="7696885" y="5242560"/>
              <a:ext cx="1225296" cy="530352"/>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femoral vein</a:t>
              </a:r>
              <a:endParaRPr lang="zh-TW" altLang="en-US" dirty="0">
                <a:solidFill>
                  <a:schemeClr val="tx1"/>
                </a:solidFill>
              </a:endParaRPr>
            </a:p>
          </p:txBody>
        </p:sp>
        <p:sp>
          <p:nvSpPr>
            <p:cNvPr id="137" name="矩形 136">
              <a:extLst>
                <a:ext uri="{FF2B5EF4-FFF2-40B4-BE49-F238E27FC236}">
                  <a16:creationId xmlns:a16="http://schemas.microsoft.com/office/drawing/2014/main" id="{8AD3C580-7B4C-1FCA-42AE-EEA4C0C493F9}"/>
                </a:ext>
              </a:extLst>
            </p:cNvPr>
            <p:cNvSpPr/>
            <p:nvPr/>
          </p:nvSpPr>
          <p:spPr>
            <a:xfrm>
              <a:off x="1950098" y="5242560"/>
              <a:ext cx="1225296" cy="530352"/>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femoral vein</a:t>
              </a:r>
              <a:endParaRPr lang="zh-TW" altLang="en-US" dirty="0">
                <a:solidFill>
                  <a:schemeClr val="tx1"/>
                </a:solidFill>
              </a:endParaRPr>
            </a:p>
          </p:txBody>
        </p:sp>
        <p:sp>
          <p:nvSpPr>
            <p:cNvPr id="138" name="矩形 137">
              <a:extLst>
                <a:ext uri="{FF2B5EF4-FFF2-40B4-BE49-F238E27FC236}">
                  <a16:creationId xmlns:a16="http://schemas.microsoft.com/office/drawing/2014/main" id="{42CD8C67-56B2-072E-D91D-B7BEDF787370}"/>
                </a:ext>
              </a:extLst>
            </p:cNvPr>
            <p:cNvSpPr/>
            <p:nvPr/>
          </p:nvSpPr>
          <p:spPr>
            <a:xfrm>
              <a:off x="3996612" y="5242560"/>
              <a:ext cx="1059180" cy="530352"/>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jugular vein</a:t>
              </a:r>
              <a:endParaRPr lang="zh-TW" altLang="en-US" dirty="0">
                <a:solidFill>
                  <a:schemeClr val="tx1"/>
                </a:solidFill>
              </a:endParaRPr>
            </a:p>
          </p:txBody>
        </p:sp>
        <p:sp>
          <p:nvSpPr>
            <p:cNvPr id="139" name="矩形 138">
              <a:extLst>
                <a:ext uri="{FF2B5EF4-FFF2-40B4-BE49-F238E27FC236}">
                  <a16:creationId xmlns:a16="http://schemas.microsoft.com/office/drawing/2014/main" id="{8CCA8C08-F6F0-8868-78B2-7EB45BE41F35}"/>
                </a:ext>
              </a:extLst>
            </p:cNvPr>
            <p:cNvSpPr/>
            <p:nvPr/>
          </p:nvSpPr>
          <p:spPr>
            <a:xfrm>
              <a:off x="9666516" y="5242560"/>
              <a:ext cx="1059180" cy="530352"/>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femoral artery</a:t>
              </a:r>
              <a:endParaRPr lang="zh-TW" altLang="en-US" dirty="0">
                <a:solidFill>
                  <a:schemeClr val="tx1"/>
                </a:solidFill>
              </a:endParaRPr>
            </a:p>
          </p:txBody>
        </p:sp>
      </p:grpSp>
      <p:sp>
        <p:nvSpPr>
          <p:cNvPr id="5" name="頁尾版面配置區 4">
            <a:extLst>
              <a:ext uri="{FF2B5EF4-FFF2-40B4-BE49-F238E27FC236}">
                <a16:creationId xmlns:a16="http://schemas.microsoft.com/office/drawing/2014/main" id="{53BE32D2-76D0-C06B-3F6F-DA77166D5C8E}"/>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29289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1F9B1B0B-5F52-4968-882E-7DAA09669825}" type="slidenum">
              <a:rPr lang="zh-TW" altLang="en-US" smtClean="0"/>
              <a:t>4</a:t>
            </a:fld>
            <a:endParaRPr lang="zh-TW" altLang="en-US"/>
          </a:p>
        </p:txBody>
      </p:sp>
      <p:grpSp>
        <p:nvGrpSpPr>
          <p:cNvPr id="25" name="群組 24">
            <a:extLst>
              <a:ext uri="{FF2B5EF4-FFF2-40B4-BE49-F238E27FC236}">
                <a16:creationId xmlns:a16="http://schemas.microsoft.com/office/drawing/2014/main" id="{90964D58-E726-4938-90F8-EFDCC9B9BA69}"/>
              </a:ext>
            </a:extLst>
          </p:cNvPr>
          <p:cNvGrpSpPr>
            <a:grpSpLocks noChangeAspect="1"/>
          </p:cNvGrpSpPr>
          <p:nvPr/>
        </p:nvGrpSpPr>
        <p:grpSpPr>
          <a:xfrm>
            <a:off x="1549917" y="2049479"/>
            <a:ext cx="2092335" cy="2263742"/>
            <a:chOff x="2141913" y="2317913"/>
            <a:chExt cx="2519997" cy="2520000"/>
          </a:xfrm>
        </p:grpSpPr>
        <p:sp>
          <p:nvSpPr>
            <p:cNvPr id="40" name="橢圓 39">
              <a:extLst>
                <a:ext uri="{FF2B5EF4-FFF2-40B4-BE49-F238E27FC236}">
                  <a16:creationId xmlns:a16="http://schemas.microsoft.com/office/drawing/2014/main" id="{5CEA0070-7C57-4654-92D4-BB00B2FD35AB}"/>
                </a:ext>
              </a:extLst>
            </p:cNvPr>
            <p:cNvSpPr>
              <a:spLocks noChangeAspect="1"/>
            </p:cNvSpPr>
            <p:nvPr/>
          </p:nvSpPr>
          <p:spPr>
            <a:xfrm>
              <a:off x="2141913" y="2317913"/>
              <a:ext cx="2519997" cy="2520000"/>
            </a:xfrm>
            <a:prstGeom prst="ellipse">
              <a:avLst/>
            </a:prstGeom>
            <a:noFill/>
            <a:ln w="2857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chemeClr val="tx1"/>
                </a:solidFill>
                <a:latin typeface="Times New Roman" panose="02020603050405020304" pitchFamily="18" charset="0"/>
                <a:cs typeface="Times New Roman" panose="02020603050405020304" pitchFamily="18" charset="0"/>
              </a:endParaRPr>
            </a:p>
          </p:txBody>
        </p:sp>
        <p:sp>
          <p:nvSpPr>
            <p:cNvPr id="41" name="橢圓 40">
              <a:extLst>
                <a:ext uri="{FF2B5EF4-FFF2-40B4-BE49-F238E27FC236}">
                  <a16:creationId xmlns:a16="http://schemas.microsoft.com/office/drawing/2014/main" id="{10AE6A0D-4E25-43B2-A338-DFFEB3109B6A}"/>
                </a:ext>
              </a:extLst>
            </p:cNvPr>
            <p:cNvSpPr>
              <a:spLocks noChangeAspect="1"/>
            </p:cNvSpPr>
            <p:nvPr/>
          </p:nvSpPr>
          <p:spPr>
            <a:xfrm>
              <a:off x="2324035" y="2505385"/>
              <a:ext cx="2155754" cy="2155756"/>
            </a:xfrm>
            <a:prstGeom prst="ellipse">
              <a:avLst/>
            </a:prstGeom>
            <a:noFill/>
            <a:ln w="76200">
              <a:solidFill>
                <a:srgbClr val="2F7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chemeClr val="tx1"/>
                </a:solidFill>
                <a:latin typeface="Times New Roman" panose="02020603050405020304" pitchFamily="18" charset="0"/>
                <a:cs typeface="Times New Roman" panose="02020603050405020304" pitchFamily="18" charset="0"/>
              </a:endParaRPr>
            </a:p>
          </p:txBody>
        </p:sp>
        <p:pic>
          <p:nvPicPr>
            <p:cNvPr id="42" name="Picture 2" descr="Group free icon">
              <a:extLst>
                <a:ext uri="{FF2B5EF4-FFF2-40B4-BE49-F238E27FC236}">
                  <a16:creationId xmlns:a16="http://schemas.microsoft.com/office/drawing/2014/main" id="{971C26AC-33C9-41B1-BB60-D2AFE0FA23A0}"/>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819526" y="2962965"/>
              <a:ext cx="1164772" cy="1164772"/>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文字方塊 25">
            <a:extLst>
              <a:ext uri="{FF2B5EF4-FFF2-40B4-BE49-F238E27FC236}">
                <a16:creationId xmlns:a16="http://schemas.microsoft.com/office/drawing/2014/main" id="{9C73CC8A-5CCE-4FA6-8769-07C3250E1690}"/>
              </a:ext>
            </a:extLst>
          </p:cNvPr>
          <p:cNvSpPr txBox="1"/>
          <p:nvPr/>
        </p:nvSpPr>
        <p:spPr>
          <a:xfrm>
            <a:off x="1272821" y="4428849"/>
            <a:ext cx="2646529" cy="419327"/>
          </a:xfrm>
          <a:prstGeom prst="rect">
            <a:avLst/>
          </a:prstGeom>
          <a:noFill/>
        </p:spPr>
        <p:txBody>
          <a:bodyPr wrap="square" rtlCol="0">
            <a:spAutoFit/>
          </a:bodyPr>
          <a:lstStyle/>
          <a:p>
            <a:pPr algn="ctr"/>
            <a:r>
              <a:rPr lang="en-US" altLang="zh-TW" sz="2000" b="1" dirty="0">
                <a:latin typeface="Arial" panose="020B0604020202020204" pitchFamily="34" charset="0"/>
                <a:cs typeface="Arial" panose="020B0604020202020204" pitchFamily="34" charset="0"/>
              </a:rPr>
              <a:t>High ECMO usage</a:t>
            </a:r>
            <a:endParaRPr lang="zh-TW" altLang="en-US" sz="2000" b="1">
              <a:latin typeface="Arial" panose="020B0604020202020204" pitchFamily="34" charset="0"/>
              <a:cs typeface="Arial" panose="020B0604020202020204" pitchFamily="34" charset="0"/>
            </a:endParaRPr>
          </a:p>
        </p:txBody>
      </p:sp>
      <p:sp>
        <p:nvSpPr>
          <p:cNvPr id="27" name="文字方塊 26">
            <a:extLst>
              <a:ext uri="{FF2B5EF4-FFF2-40B4-BE49-F238E27FC236}">
                <a16:creationId xmlns:a16="http://schemas.microsoft.com/office/drawing/2014/main" id="{3DCFE7B0-FDC5-4BE4-B2B5-4C9665B00099}"/>
              </a:ext>
            </a:extLst>
          </p:cNvPr>
          <p:cNvSpPr txBox="1"/>
          <p:nvPr/>
        </p:nvSpPr>
        <p:spPr>
          <a:xfrm>
            <a:off x="819489" y="5012092"/>
            <a:ext cx="3515773" cy="830997"/>
          </a:xfrm>
          <a:prstGeom prst="rect">
            <a:avLst/>
          </a:prstGeom>
          <a:noFill/>
        </p:spPr>
        <p:txBody>
          <a:bodyPr wrap="square">
            <a:spAutoFit/>
          </a:bodyPr>
          <a:lstStyle/>
          <a:p>
            <a:pPr algn="ctr"/>
            <a:r>
              <a:rPr lang="en-US" altLang="zh-TW" sz="1600" dirty="0">
                <a:latin typeface="Arial" panose="020B0604020202020204" pitchFamily="34" charset="0"/>
                <a:cs typeface="Arial" panose="020B0604020202020204" pitchFamily="34" charset="0"/>
              </a:rPr>
              <a:t>Over</a:t>
            </a:r>
            <a:r>
              <a:rPr lang="zh-TW" altLang="en-US"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cs typeface="Arial" panose="020B0604020202020204" pitchFamily="34" charset="0"/>
              </a:rPr>
              <a:t>2</a:t>
            </a:r>
            <a:r>
              <a:rPr lang="zh-TW" altLang="en-US" sz="1600" dirty="0">
                <a:latin typeface="Arial" panose="020B0604020202020204" pitchFamily="34" charset="0"/>
                <a:cs typeface="Arial" panose="020B0604020202020204" pitchFamily="34" charset="0"/>
              </a:rPr>
              <a:t>,000 patients in Taiwan use EMCO for adjuvant treatment </a:t>
            </a:r>
            <a:r>
              <a:rPr lang="en-US" altLang="zh-TW" sz="1600" dirty="0">
                <a:latin typeface="Arial" panose="020B0604020202020204" pitchFamily="34" charset="0"/>
                <a:cs typeface="Arial" panose="020B0604020202020204" pitchFamily="34" charset="0"/>
              </a:rPr>
              <a:t>per year.</a:t>
            </a:r>
            <a:endParaRPr lang="zh-TW" altLang="en-US" sz="1600" dirty="0">
              <a:latin typeface="Arial" panose="020B0604020202020204" pitchFamily="34" charset="0"/>
              <a:cs typeface="Arial" panose="020B0604020202020204" pitchFamily="34" charset="0"/>
            </a:endParaRPr>
          </a:p>
        </p:txBody>
      </p:sp>
      <p:grpSp>
        <p:nvGrpSpPr>
          <p:cNvPr id="28" name="群組 27">
            <a:extLst>
              <a:ext uri="{FF2B5EF4-FFF2-40B4-BE49-F238E27FC236}">
                <a16:creationId xmlns:a16="http://schemas.microsoft.com/office/drawing/2014/main" id="{4AAB365E-9DC7-4664-90EC-DF04451D35DF}"/>
              </a:ext>
            </a:extLst>
          </p:cNvPr>
          <p:cNvGrpSpPr>
            <a:grpSpLocks noChangeAspect="1"/>
          </p:cNvGrpSpPr>
          <p:nvPr/>
        </p:nvGrpSpPr>
        <p:grpSpPr>
          <a:xfrm>
            <a:off x="5015247" y="2049479"/>
            <a:ext cx="2092333" cy="2263742"/>
            <a:chOff x="4944001" y="2159638"/>
            <a:chExt cx="2303998" cy="2304000"/>
          </a:xfrm>
        </p:grpSpPr>
        <p:pic>
          <p:nvPicPr>
            <p:cNvPr id="38" name="圖片 37">
              <a:extLst>
                <a:ext uri="{FF2B5EF4-FFF2-40B4-BE49-F238E27FC236}">
                  <a16:creationId xmlns:a16="http://schemas.microsoft.com/office/drawing/2014/main" id="{91CCB523-DC4A-4B4E-B8C8-DB14E61EB7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985" y="2284264"/>
              <a:ext cx="2048056" cy="2048055"/>
            </a:xfrm>
            <a:prstGeom prst="rect">
              <a:avLst/>
            </a:prstGeom>
          </p:spPr>
        </p:pic>
        <p:sp>
          <p:nvSpPr>
            <p:cNvPr id="39" name="橢圓 38">
              <a:extLst>
                <a:ext uri="{FF2B5EF4-FFF2-40B4-BE49-F238E27FC236}">
                  <a16:creationId xmlns:a16="http://schemas.microsoft.com/office/drawing/2014/main" id="{3458681F-E837-4394-9857-9EDE19A93FCB}"/>
                </a:ext>
              </a:extLst>
            </p:cNvPr>
            <p:cNvSpPr>
              <a:spLocks noChangeAspect="1"/>
            </p:cNvSpPr>
            <p:nvPr/>
          </p:nvSpPr>
          <p:spPr>
            <a:xfrm>
              <a:off x="4944001" y="2159638"/>
              <a:ext cx="2303998" cy="2304000"/>
            </a:xfrm>
            <a:prstGeom prst="ellipse">
              <a:avLst/>
            </a:prstGeom>
            <a:noFill/>
            <a:ln w="2857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chemeClr val="tx1"/>
                </a:solidFill>
                <a:latin typeface="Times New Roman" panose="02020603050405020304" pitchFamily="18" charset="0"/>
                <a:cs typeface="Times New Roman" panose="02020603050405020304" pitchFamily="18" charset="0"/>
              </a:endParaRPr>
            </a:p>
          </p:txBody>
        </p:sp>
      </p:grpSp>
      <p:sp>
        <p:nvSpPr>
          <p:cNvPr id="29" name="文字方塊 28">
            <a:extLst>
              <a:ext uri="{FF2B5EF4-FFF2-40B4-BE49-F238E27FC236}">
                <a16:creationId xmlns:a16="http://schemas.microsoft.com/office/drawing/2014/main" id="{24065C80-2886-483C-9CD9-8A2294C3173B}"/>
              </a:ext>
            </a:extLst>
          </p:cNvPr>
          <p:cNvSpPr txBox="1"/>
          <p:nvPr/>
        </p:nvSpPr>
        <p:spPr>
          <a:xfrm>
            <a:off x="4877267" y="4313221"/>
            <a:ext cx="2707618" cy="741885"/>
          </a:xfrm>
          <a:prstGeom prst="rect">
            <a:avLst/>
          </a:prstGeom>
          <a:noFill/>
        </p:spPr>
        <p:txBody>
          <a:bodyPr wrap="square">
            <a:spAutoFit/>
          </a:bodyPr>
          <a:lstStyle/>
          <a:p>
            <a:pPr algn="ctr"/>
            <a:r>
              <a:rPr lang="en-US" altLang="zh-TW" sz="2000" b="1" dirty="0">
                <a:latin typeface="Arial" panose="020B0604020202020204" pitchFamily="34" charset="0"/>
                <a:cs typeface="Arial" panose="020B0604020202020204" pitchFamily="34" charset="0"/>
              </a:rPr>
              <a:t>Consumption of medical resources</a:t>
            </a:r>
          </a:p>
        </p:txBody>
      </p:sp>
      <p:sp>
        <p:nvSpPr>
          <p:cNvPr id="30" name="矩形 29">
            <a:extLst>
              <a:ext uri="{FF2B5EF4-FFF2-40B4-BE49-F238E27FC236}">
                <a16:creationId xmlns:a16="http://schemas.microsoft.com/office/drawing/2014/main" id="{56565B02-8344-4343-AC8A-DABDCB51DF6E}"/>
              </a:ext>
            </a:extLst>
          </p:cNvPr>
          <p:cNvSpPr/>
          <p:nvPr/>
        </p:nvSpPr>
        <p:spPr>
          <a:xfrm>
            <a:off x="4634523" y="5111092"/>
            <a:ext cx="3396993" cy="584775"/>
          </a:xfrm>
          <a:prstGeom prst="rect">
            <a:avLst/>
          </a:prstGeom>
        </p:spPr>
        <p:txBody>
          <a:bodyPr wrap="square">
            <a:spAutoFit/>
          </a:bodyPr>
          <a:lstStyle/>
          <a:p>
            <a:r>
              <a:rPr lang="en-US" altLang="zh-CN" sz="1600" dirty="0">
                <a:latin typeface="Arial" panose="020B0604020202020204" pitchFamily="34" charset="0"/>
                <a:cs typeface="Arial" panose="020B0604020202020204" pitchFamily="34" charset="0"/>
              </a:rPr>
              <a:t>It consumes nearly NT$ 1 billion of healthcare resources every year.</a:t>
            </a:r>
            <a:endParaRPr lang="zh-CN" altLang="en-US" sz="1600" dirty="0">
              <a:latin typeface="Arial" panose="020B0604020202020204" pitchFamily="34" charset="0"/>
              <a:cs typeface="Arial" panose="020B0604020202020204" pitchFamily="34" charset="0"/>
            </a:endParaRPr>
          </a:p>
        </p:txBody>
      </p:sp>
      <p:sp>
        <p:nvSpPr>
          <p:cNvPr id="31" name="文字方塊 30">
            <a:extLst>
              <a:ext uri="{FF2B5EF4-FFF2-40B4-BE49-F238E27FC236}">
                <a16:creationId xmlns:a16="http://schemas.microsoft.com/office/drawing/2014/main" id="{09DEA3E8-35E4-46C1-BCC8-6E92A509EC6A}"/>
              </a:ext>
            </a:extLst>
          </p:cNvPr>
          <p:cNvSpPr txBox="1"/>
          <p:nvPr/>
        </p:nvSpPr>
        <p:spPr>
          <a:xfrm>
            <a:off x="7791645" y="4267569"/>
            <a:ext cx="3329515" cy="741885"/>
          </a:xfrm>
          <a:prstGeom prst="rect">
            <a:avLst/>
          </a:prstGeom>
          <a:noFill/>
        </p:spPr>
        <p:txBody>
          <a:bodyPr wrap="square">
            <a:spAutoFit/>
          </a:bodyPr>
          <a:lstStyle/>
          <a:p>
            <a:pPr algn="ctr" fontAlgn="base">
              <a:spcBef>
                <a:spcPct val="0"/>
              </a:spcBef>
              <a:spcAft>
                <a:spcPct val="0"/>
              </a:spcAft>
              <a:defRPr/>
            </a:pPr>
            <a:r>
              <a:rPr lang="en-US" altLang="zh-CN" sz="2000" b="1" dirty="0">
                <a:latin typeface="Arial" panose="020B0604020202020204" pitchFamily="34" charset="0"/>
                <a:cs typeface="Arial" panose="020B0604020202020204" pitchFamily="34" charset="0"/>
              </a:rPr>
              <a:t>High proportion</a:t>
            </a:r>
            <a:r>
              <a:rPr lang="en-US" altLang="zh-CN" sz="1800" dirty="0">
                <a:solidFill>
                  <a:schemeClr val="accent1"/>
                </a:solidFill>
                <a:latin typeface="Arial" panose="020B0604020202020204" pitchFamily="34" charset="0"/>
                <a:ea typeface="+mj-ea"/>
                <a:cs typeface="Arial" panose="020B0604020202020204" pitchFamily="34" charset="0"/>
              </a:rPr>
              <a:t> </a:t>
            </a:r>
            <a:r>
              <a:rPr lang="en-US" altLang="zh-CN" sz="2000" b="1" dirty="0">
                <a:latin typeface="Arial" panose="020B0604020202020204" pitchFamily="34" charset="0"/>
                <a:cs typeface="Arial" panose="020B0604020202020204" pitchFamily="34" charset="0"/>
              </a:rPr>
              <a:t>of complications</a:t>
            </a:r>
            <a:endParaRPr lang="zh-CN" altLang="en-US" sz="2000" b="1" dirty="0">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26F5802C-A679-447A-A35C-FCD3B4E3CAB3}"/>
              </a:ext>
            </a:extLst>
          </p:cNvPr>
          <p:cNvSpPr/>
          <p:nvPr/>
        </p:nvSpPr>
        <p:spPr>
          <a:xfrm>
            <a:off x="8031516" y="5097897"/>
            <a:ext cx="3144575" cy="584775"/>
          </a:xfrm>
          <a:prstGeom prst="rect">
            <a:avLst/>
          </a:prstGeom>
        </p:spPr>
        <p:txBody>
          <a:bodyPr wrap="square">
            <a:spAutoFit/>
          </a:bodyPr>
          <a:lstStyle/>
          <a:p>
            <a:pPr algn="ctr"/>
            <a:r>
              <a:rPr lang="en-US" altLang="zh-CN" sz="1600" dirty="0">
                <a:latin typeface="Arial" panose="020B0604020202020204" pitchFamily="34" charset="0"/>
                <a:cs typeface="Arial" panose="020B0604020202020204" pitchFamily="34" charset="0"/>
              </a:rPr>
              <a:t>Thrombosis</a:t>
            </a:r>
            <a:r>
              <a:rPr lang="zh-TW"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Hemorrhagic</a:t>
            </a:r>
          </a:p>
          <a:p>
            <a:pPr algn="ctr"/>
            <a:r>
              <a:rPr lang="en-US" altLang="zh-CN" sz="1600" dirty="0">
                <a:latin typeface="Arial" panose="020B0604020202020204" pitchFamily="34" charset="0"/>
                <a:cs typeface="Arial" panose="020B0604020202020204" pitchFamily="34" charset="0"/>
              </a:rPr>
              <a:t> or ischemic stroke</a:t>
            </a:r>
            <a:endParaRPr lang="zh-CN" altLang="en-US" sz="1600" dirty="0">
              <a:latin typeface="Arial" panose="020B0604020202020204" pitchFamily="34" charset="0"/>
              <a:cs typeface="Arial" panose="020B0604020202020204" pitchFamily="34" charset="0"/>
            </a:endParaRPr>
          </a:p>
        </p:txBody>
      </p:sp>
      <p:grpSp>
        <p:nvGrpSpPr>
          <p:cNvPr id="33" name="群組 32">
            <a:extLst>
              <a:ext uri="{FF2B5EF4-FFF2-40B4-BE49-F238E27FC236}">
                <a16:creationId xmlns:a16="http://schemas.microsoft.com/office/drawing/2014/main" id="{C598BB5E-FF01-43C0-AB97-6D8EE66221E5}"/>
              </a:ext>
            </a:extLst>
          </p:cNvPr>
          <p:cNvGrpSpPr>
            <a:grpSpLocks noChangeAspect="1"/>
          </p:cNvGrpSpPr>
          <p:nvPr/>
        </p:nvGrpSpPr>
        <p:grpSpPr>
          <a:xfrm>
            <a:off x="8480573" y="1936394"/>
            <a:ext cx="2092333" cy="2263742"/>
            <a:chOff x="8152117" y="2156292"/>
            <a:chExt cx="2303998" cy="2304000"/>
          </a:xfrm>
        </p:grpSpPr>
        <p:grpSp>
          <p:nvGrpSpPr>
            <p:cNvPr id="34" name="群組 33">
              <a:extLst>
                <a:ext uri="{FF2B5EF4-FFF2-40B4-BE49-F238E27FC236}">
                  <a16:creationId xmlns:a16="http://schemas.microsoft.com/office/drawing/2014/main" id="{FE1434CE-0A76-401C-B145-B79917F21818}"/>
                </a:ext>
              </a:extLst>
            </p:cNvPr>
            <p:cNvGrpSpPr/>
            <p:nvPr/>
          </p:nvGrpSpPr>
          <p:grpSpPr>
            <a:xfrm>
              <a:off x="8152117" y="2156292"/>
              <a:ext cx="2303998" cy="2304000"/>
              <a:chOff x="7848188" y="2317913"/>
              <a:chExt cx="2519997" cy="2520000"/>
            </a:xfrm>
          </p:grpSpPr>
          <p:sp>
            <p:nvSpPr>
              <p:cNvPr id="36" name="橢圓 35">
                <a:extLst>
                  <a:ext uri="{FF2B5EF4-FFF2-40B4-BE49-F238E27FC236}">
                    <a16:creationId xmlns:a16="http://schemas.microsoft.com/office/drawing/2014/main" id="{7F8D5206-11F9-454C-8E45-F1BBEAA587B3}"/>
                  </a:ext>
                </a:extLst>
              </p:cNvPr>
              <p:cNvSpPr>
                <a:spLocks noChangeAspect="1"/>
              </p:cNvSpPr>
              <p:nvPr/>
            </p:nvSpPr>
            <p:spPr>
              <a:xfrm>
                <a:off x="8030310" y="2505383"/>
                <a:ext cx="2155755" cy="2155757"/>
              </a:xfrm>
              <a:prstGeom prst="ellipse">
                <a:avLst/>
              </a:prstGeom>
              <a:noFill/>
              <a:ln w="76200">
                <a:solidFill>
                  <a:srgbClr val="2E77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chemeClr val="tx1"/>
                  </a:solidFill>
                  <a:latin typeface="Times New Roman" panose="02020603050405020304" pitchFamily="18" charset="0"/>
                  <a:cs typeface="Times New Roman" panose="02020603050405020304" pitchFamily="18" charset="0"/>
                </a:endParaRPr>
              </a:p>
            </p:txBody>
          </p:sp>
          <p:sp>
            <p:nvSpPr>
              <p:cNvPr id="37" name="橢圓 36">
                <a:extLst>
                  <a:ext uri="{FF2B5EF4-FFF2-40B4-BE49-F238E27FC236}">
                    <a16:creationId xmlns:a16="http://schemas.microsoft.com/office/drawing/2014/main" id="{D0C37B3A-2803-4907-817A-F71A5FB337D1}"/>
                  </a:ext>
                </a:extLst>
              </p:cNvPr>
              <p:cNvSpPr>
                <a:spLocks noChangeAspect="1"/>
              </p:cNvSpPr>
              <p:nvPr/>
            </p:nvSpPr>
            <p:spPr>
              <a:xfrm>
                <a:off x="7848188" y="2317913"/>
                <a:ext cx="2519997" cy="2520000"/>
              </a:xfrm>
              <a:prstGeom prst="ellipse">
                <a:avLst/>
              </a:prstGeom>
              <a:noFill/>
              <a:ln w="2857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chemeClr val="tx1"/>
                  </a:solidFill>
                  <a:latin typeface="Times New Roman" panose="02020603050405020304" pitchFamily="18" charset="0"/>
                  <a:cs typeface="Times New Roman" panose="02020603050405020304" pitchFamily="18" charset="0"/>
                </a:endParaRPr>
              </a:p>
            </p:txBody>
          </p:sp>
        </p:grpSp>
        <p:pic>
          <p:nvPicPr>
            <p:cNvPr id="35" name="Picture 6" descr="Hospital free icon">
              <a:extLst>
                <a:ext uri="{FF2B5EF4-FFF2-40B4-BE49-F238E27FC236}">
                  <a16:creationId xmlns:a16="http://schemas.microsoft.com/office/drawing/2014/main" id="{8BB16FB2-F9F1-4302-A2CA-F3EC156867A0}"/>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41877" y="2716282"/>
              <a:ext cx="1124477" cy="1124477"/>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標題 1"/>
          <p:cNvSpPr txBox="1">
            <a:spLocks/>
          </p:cNvSpPr>
          <p:nvPr/>
        </p:nvSpPr>
        <p:spPr>
          <a:xfrm>
            <a:off x="401227" y="-433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000" dirty="0">
                <a:latin typeface="Calibri" panose="020F0502020204030204" pitchFamily="34" charset="0"/>
                <a:cs typeface="Calibri" panose="020F0502020204030204" pitchFamily="34" charset="0"/>
              </a:rPr>
              <a:t>Problems of ECMO</a:t>
            </a:r>
            <a:endParaRPr lang="zh-TW" altLang="en-US" sz="4000" dirty="0">
              <a:latin typeface="Calibri" panose="020F0502020204030204" pitchFamily="34" charset="0"/>
              <a:cs typeface="Calibri" panose="020F0502020204030204" pitchFamily="34" charset="0"/>
            </a:endParaRPr>
          </a:p>
        </p:txBody>
      </p:sp>
      <p:cxnSp>
        <p:nvCxnSpPr>
          <p:cNvPr id="44" name="直線接點 43">
            <a:extLst>
              <a:ext uri="{FF2B5EF4-FFF2-40B4-BE49-F238E27FC236}">
                <a16:creationId xmlns:a16="http://schemas.microsoft.com/office/drawing/2014/main" id="{691384CB-1102-8245-911B-904DA6F6CA34}"/>
              </a:ext>
            </a:extLst>
          </p:cNvPr>
          <p:cNvCxnSpPr>
            <a:cxnSpLocks/>
          </p:cNvCxnSpPr>
          <p:nvPr/>
        </p:nvCxnSpPr>
        <p:spPr>
          <a:xfrm>
            <a:off x="0" y="1013613"/>
            <a:ext cx="4506686"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頁尾版面配置區 1">
            <a:extLst>
              <a:ext uri="{FF2B5EF4-FFF2-40B4-BE49-F238E27FC236}">
                <a16:creationId xmlns:a16="http://schemas.microsoft.com/office/drawing/2014/main" id="{FF0ECAE1-36F0-D741-8C79-8DB83E8106D9}"/>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26203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3672391" y="5214876"/>
            <a:ext cx="798369" cy="703325"/>
          </a:xfrm>
          <a:prstGeom prst="rect">
            <a:avLst/>
          </a:prstGeom>
        </p:spPr>
      </p:pic>
      <p:sp>
        <p:nvSpPr>
          <p:cNvPr id="3" name="內容版面配置區 2"/>
          <p:cNvSpPr>
            <a:spLocks noGrp="1"/>
          </p:cNvSpPr>
          <p:nvPr>
            <p:ph idx="1"/>
          </p:nvPr>
        </p:nvSpPr>
        <p:spPr>
          <a:xfrm>
            <a:off x="838199" y="1801919"/>
            <a:ext cx="10515600" cy="4351338"/>
          </a:xfrm>
        </p:spPr>
        <p:txBody>
          <a:bodyPr/>
          <a:lstStyle/>
          <a:p>
            <a:r>
              <a:rPr lang="en-US" altLang="zh-TW" dirty="0" err="1"/>
              <a:t>grgr</a:t>
            </a:r>
            <a:endParaRPr lang="zh-TW" altLang="en-US" dirty="0"/>
          </a:p>
        </p:txBody>
      </p:sp>
      <p:sp>
        <p:nvSpPr>
          <p:cNvPr id="4" name="文字方塊 3"/>
          <p:cNvSpPr txBox="1"/>
          <p:nvPr/>
        </p:nvSpPr>
        <p:spPr>
          <a:xfrm>
            <a:off x="971356" y="1311255"/>
            <a:ext cx="3774621" cy="461665"/>
          </a:xfrm>
          <a:prstGeom prst="rect">
            <a:avLst/>
          </a:prstGeom>
          <a:noFill/>
        </p:spPr>
        <p:txBody>
          <a:bodyPr wrap="square" rtlCol="0">
            <a:spAutoFit/>
          </a:bodyPr>
          <a:lstStyle/>
          <a:p>
            <a:r>
              <a:rPr lang="en-US" sz="2400" dirty="0"/>
              <a:t>Near-infrared spectroscopy </a:t>
            </a:r>
          </a:p>
        </p:txBody>
      </p:sp>
      <p:sp>
        <p:nvSpPr>
          <p:cNvPr id="5" name="文字方塊 4"/>
          <p:cNvSpPr txBox="1"/>
          <p:nvPr/>
        </p:nvSpPr>
        <p:spPr>
          <a:xfrm>
            <a:off x="1435177" y="5069930"/>
            <a:ext cx="2796175" cy="727571"/>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sz="2400" dirty="0"/>
              <a:t>Non-invasive</a:t>
            </a:r>
          </a:p>
        </p:txBody>
      </p:sp>
      <p:pic>
        <p:nvPicPr>
          <p:cNvPr id="6" name="圖片 5"/>
          <p:cNvPicPr>
            <a:picLocks noChangeAspect="1"/>
          </p:cNvPicPr>
          <p:nvPr/>
        </p:nvPicPr>
        <p:blipFill>
          <a:blip r:embed="rId4"/>
          <a:stretch>
            <a:fillRect/>
          </a:stretch>
        </p:blipFill>
        <p:spPr>
          <a:xfrm>
            <a:off x="3175576" y="4701001"/>
            <a:ext cx="666458" cy="660858"/>
          </a:xfrm>
          <a:prstGeom prst="rect">
            <a:avLst/>
          </a:prstGeom>
        </p:spPr>
      </p:pic>
      <p:grpSp>
        <p:nvGrpSpPr>
          <p:cNvPr id="8" name="群組 7"/>
          <p:cNvGrpSpPr/>
          <p:nvPr/>
        </p:nvGrpSpPr>
        <p:grpSpPr>
          <a:xfrm>
            <a:off x="3927791" y="5895311"/>
            <a:ext cx="709715" cy="668713"/>
            <a:chOff x="9679425" y="3991999"/>
            <a:chExt cx="1075702" cy="1008625"/>
          </a:xfrm>
        </p:grpSpPr>
        <p:pic>
          <p:nvPicPr>
            <p:cNvPr id="9" name="圖片 8"/>
            <p:cNvPicPr>
              <a:picLocks noChangeAspect="1"/>
            </p:cNvPicPr>
            <p:nvPr/>
          </p:nvPicPr>
          <p:blipFill>
            <a:blip r:embed="rId5"/>
            <a:stretch>
              <a:fillRect/>
            </a:stretch>
          </p:blipFill>
          <p:spPr>
            <a:xfrm>
              <a:off x="9679425" y="4037834"/>
              <a:ext cx="1051891" cy="944217"/>
            </a:xfrm>
            <a:prstGeom prst="rect">
              <a:avLst/>
            </a:prstGeom>
          </p:spPr>
        </p:pic>
        <p:sp>
          <p:nvSpPr>
            <p:cNvPr id="10" name="禁止標誌 9"/>
            <p:cNvSpPr/>
            <p:nvPr/>
          </p:nvSpPr>
          <p:spPr>
            <a:xfrm rot="5017451">
              <a:off x="9743711" y="3989208"/>
              <a:ext cx="1008625" cy="1014207"/>
            </a:xfrm>
            <a:prstGeom prst="noSmoking">
              <a:avLst>
                <a:gd name="adj" fmla="val 792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11" name="矩形 10"/>
          <p:cNvSpPr/>
          <p:nvPr/>
        </p:nvSpPr>
        <p:spPr>
          <a:xfrm>
            <a:off x="1445454" y="4502090"/>
            <a:ext cx="1737273" cy="830997"/>
          </a:xfrm>
          <a:prstGeom prst="rect">
            <a:avLst/>
          </a:prstGeom>
        </p:spPr>
        <p:txBody>
          <a:bodyPr wrap="square">
            <a:spAutoFit/>
          </a:bodyPr>
          <a:lstStyle/>
          <a:p>
            <a:pPr marL="285750" indent="-285750">
              <a:lnSpc>
                <a:spcPct val="200000"/>
              </a:lnSpc>
              <a:buFont typeface="Wingdings" panose="05000000000000000000" pitchFamily="2" charset="2"/>
              <a:buChar char="ü"/>
            </a:pPr>
            <a:r>
              <a:rPr lang="en-US" altLang="zh-TW" sz="2400" dirty="0"/>
              <a:t>Real time</a:t>
            </a:r>
          </a:p>
        </p:txBody>
      </p:sp>
      <p:sp>
        <p:nvSpPr>
          <p:cNvPr id="12" name="矩形 11"/>
          <p:cNvSpPr/>
          <p:nvPr/>
        </p:nvSpPr>
        <p:spPr>
          <a:xfrm>
            <a:off x="1443748" y="5628741"/>
            <a:ext cx="2474075" cy="727571"/>
          </a:xfrm>
          <a:prstGeom prst="rect">
            <a:avLst/>
          </a:prstGeom>
        </p:spPr>
        <p:txBody>
          <a:bodyPr wrap="none">
            <a:spAutoFit/>
          </a:bodyPr>
          <a:lstStyle/>
          <a:p>
            <a:pPr marL="285750" indent="-285750">
              <a:lnSpc>
                <a:spcPct val="200000"/>
              </a:lnSpc>
              <a:buFont typeface="Wingdings" panose="05000000000000000000" pitchFamily="2" charset="2"/>
              <a:buChar char="ü"/>
            </a:pPr>
            <a:r>
              <a:rPr lang="en-US" altLang="zh-TW" sz="2400" dirty="0"/>
              <a:t>Non-radioactive</a:t>
            </a:r>
          </a:p>
        </p:txBody>
      </p:sp>
      <p:pic>
        <p:nvPicPr>
          <p:cNvPr id="13" name="圖片 12"/>
          <p:cNvPicPr>
            <a:picLocks noChangeAspect="1"/>
          </p:cNvPicPr>
          <p:nvPr/>
        </p:nvPicPr>
        <p:blipFill rotWithShape="1">
          <a:blip r:embed="rId6"/>
          <a:srcRect t="10524"/>
          <a:stretch/>
        </p:blipFill>
        <p:spPr>
          <a:xfrm>
            <a:off x="955790" y="1801919"/>
            <a:ext cx="3805753" cy="2875542"/>
          </a:xfrm>
          <a:prstGeom prst="rect">
            <a:avLst/>
          </a:prstGeom>
        </p:spPr>
      </p:pic>
      <p:sp>
        <p:nvSpPr>
          <p:cNvPr id="15" name="加號 14"/>
          <p:cNvSpPr/>
          <p:nvPr/>
        </p:nvSpPr>
        <p:spPr>
          <a:xfrm>
            <a:off x="5269488" y="2445927"/>
            <a:ext cx="1653023" cy="1587526"/>
          </a:xfrm>
          <a:prstGeom prst="mathPlus">
            <a:avLst>
              <a:gd name="adj1" fmla="val 1399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圖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05984" y="2112872"/>
            <a:ext cx="1769501" cy="1769501"/>
          </a:xfrm>
          <a:prstGeom prst="rect">
            <a:avLst/>
          </a:prstGeom>
        </p:spPr>
      </p:pic>
      <p:sp>
        <p:nvSpPr>
          <p:cNvPr id="17" name="文字方塊 16"/>
          <p:cNvSpPr txBox="1"/>
          <p:nvPr/>
        </p:nvSpPr>
        <p:spPr>
          <a:xfrm>
            <a:off x="7429932" y="1311255"/>
            <a:ext cx="4017911" cy="461665"/>
          </a:xfrm>
          <a:prstGeom prst="rect">
            <a:avLst/>
          </a:prstGeom>
          <a:noFill/>
        </p:spPr>
        <p:txBody>
          <a:bodyPr wrap="square" rtlCol="0">
            <a:spAutoFit/>
          </a:bodyPr>
          <a:lstStyle/>
          <a:p>
            <a:r>
              <a:rPr lang="en-US" sz="2400" dirty="0"/>
              <a:t>Machine learning algorithm</a:t>
            </a:r>
          </a:p>
        </p:txBody>
      </p:sp>
      <p:sp>
        <p:nvSpPr>
          <p:cNvPr id="18" name="文字方塊 17"/>
          <p:cNvSpPr txBox="1"/>
          <p:nvPr/>
        </p:nvSpPr>
        <p:spPr>
          <a:xfrm>
            <a:off x="8462611" y="3922078"/>
            <a:ext cx="1986977" cy="461665"/>
          </a:xfrm>
          <a:prstGeom prst="rect">
            <a:avLst/>
          </a:prstGeom>
          <a:noFill/>
        </p:spPr>
        <p:txBody>
          <a:bodyPr wrap="square" rtlCol="0">
            <a:spAutoFit/>
          </a:bodyPr>
          <a:lstStyle/>
          <a:p>
            <a:r>
              <a:rPr lang="en-US" sz="2400" dirty="0">
                <a:solidFill>
                  <a:srgbClr val="FF0000"/>
                </a:solidFill>
              </a:rPr>
              <a:t>Classification</a:t>
            </a:r>
          </a:p>
        </p:txBody>
      </p:sp>
      <p:sp>
        <p:nvSpPr>
          <p:cNvPr id="19" name="文字方塊 18"/>
          <p:cNvSpPr txBox="1"/>
          <p:nvPr/>
        </p:nvSpPr>
        <p:spPr>
          <a:xfrm>
            <a:off x="7356823" y="4553803"/>
            <a:ext cx="3650968" cy="727571"/>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sz="2400" dirty="0"/>
              <a:t>Quantitative evaluation</a:t>
            </a:r>
          </a:p>
        </p:txBody>
      </p:sp>
      <p:sp>
        <p:nvSpPr>
          <p:cNvPr id="20" name="矩形 19"/>
          <p:cNvSpPr/>
          <p:nvPr/>
        </p:nvSpPr>
        <p:spPr>
          <a:xfrm>
            <a:off x="7356823" y="5069930"/>
            <a:ext cx="3536930" cy="727571"/>
          </a:xfrm>
          <a:prstGeom prst="rect">
            <a:avLst/>
          </a:prstGeom>
        </p:spPr>
        <p:txBody>
          <a:bodyPr wrap="none">
            <a:spAutoFit/>
          </a:bodyPr>
          <a:lstStyle/>
          <a:p>
            <a:pPr marL="285750" indent="-285750">
              <a:lnSpc>
                <a:spcPct val="200000"/>
              </a:lnSpc>
              <a:buFont typeface="Wingdings" panose="05000000000000000000" pitchFamily="2" charset="2"/>
              <a:buChar char="ü"/>
            </a:pPr>
            <a:r>
              <a:rPr lang="en-US" altLang="zh-TW" sz="2400" dirty="0"/>
              <a:t>Processing complex data</a:t>
            </a:r>
          </a:p>
        </p:txBody>
      </p:sp>
      <p:sp>
        <p:nvSpPr>
          <p:cNvPr id="22" name="投影片編號版面配置區 21"/>
          <p:cNvSpPr>
            <a:spLocks noGrp="1"/>
          </p:cNvSpPr>
          <p:nvPr>
            <p:ph type="sldNum" sz="quarter" idx="12"/>
          </p:nvPr>
        </p:nvSpPr>
        <p:spPr/>
        <p:txBody>
          <a:bodyPr/>
          <a:lstStyle/>
          <a:p>
            <a:fld id="{1F9B1B0B-5F52-4968-882E-7DAA09669825}" type="slidenum">
              <a:rPr lang="zh-TW" altLang="en-US" smtClean="0"/>
              <a:t>5</a:t>
            </a:fld>
            <a:endParaRPr lang="zh-TW" altLang="en-US"/>
          </a:p>
        </p:txBody>
      </p:sp>
      <p:sp>
        <p:nvSpPr>
          <p:cNvPr id="23" name="標題 1"/>
          <p:cNvSpPr txBox="1">
            <a:spLocks/>
          </p:cNvSpPr>
          <p:nvPr/>
        </p:nvSpPr>
        <p:spPr>
          <a:xfrm>
            <a:off x="401227" y="-433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000" dirty="0">
                <a:latin typeface="Calibri" panose="020F0502020204030204" pitchFamily="34" charset="0"/>
                <a:cs typeface="Calibri" panose="020F0502020204030204" pitchFamily="34" charset="0"/>
              </a:rPr>
              <a:t>Purpose</a:t>
            </a:r>
            <a:endParaRPr lang="zh-TW" altLang="en-US" sz="4000" dirty="0">
              <a:latin typeface="Calibri" panose="020F0502020204030204" pitchFamily="34" charset="0"/>
              <a:cs typeface="Calibri" panose="020F0502020204030204" pitchFamily="34" charset="0"/>
            </a:endParaRPr>
          </a:p>
        </p:txBody>
      </p:sp>
      <p:cxnSp>
        <p:nvCxnSpPr>
          <p:cNvPr id="24" name="直線接點 23">
            <a:extLst>
              <a:ext uri="{FF2B5EF4-FFF2-40B4-BE49-F238E27FC236}">
                <a16:creationId xmlns:a16="http://schemas.microsoft.com/office/drawing/2014/main" id="{691384CB-1102-8245-911B-904DA6F6CA34}"/>
              </a:ext>
            </a:extLst>
          </p:cNvPr>
          <p:cNvCxnSpPr>
            <a:cxnSpLocks/>
          </p:cNvCxnSpPr>
          <p:nvPr/>
        </p:nvCxnSpPr>
        <p:spPr>
          <a:xfrm>
            <a:off x="0" y="1013613"/>
            <a:ext cx="2541981"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頁尾版面配置區 1">
            <a:extLst>
              <a:ext uri="{FF2B5EF4-FFF2-40B4-BE49-F238E27FC236}">
                <a16:creationId xmlns:a16="http://schemas.microsoft.com/office/drawing/2014/main" id="{B9DECD59-E46D-7ED0-DD6D-7171431B84AA}"/>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43958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679494"/>
            <a:ext cx="10515600" cy="4351338"/>
          </a:xfrm>
        </p:spPr>
        <p:txBody>
          <a:bodyPr/>
          <a:lstStyle/>
          <a:p>
            <a:r>
              <a:rPr lang="en-US" altLang="zh-TW" dirty="0" err="1"/>
              <a:t>PortaLite</a:t>
            </a:r>
            <a:r>
              <a:rPr lang="en-US" altLang="zh-TW" dirty="0"/>
              <a:t> –</a:t>
            </a:r>
            <a:r>
              <a:rPr lang="zh-TW" altLang="en-US" dirty="0"/>
              <a:t> </a:t>
            </a:r>
            <a:r>
              <a:rPr lang="en-US" altLang="zh-TW" dirty="0"/>
              <a:t>Netherlands</a:t>
            </a:r>
            <a:r>
              <a:rPr lang="zh-TW" altLang="en-US" dirty="0"/>
              <a:t> </a:t>
            </a:r>
            <a:r>
              <a:rPr lang="en-US" altLang="zh-TW" dirty="0" err="1"/>
              <a:t>Artinis</a:t>
            </a:r>
            <a:r>
              <a:rPr lang="en-US" altLang="zh-TW" dirty="0"/>
              <a:t> Medical</a:t>
            </a:r>
            <a:r>
              <a:rPr lang="zh-TW" altLang="en-US" dirty="0"/>
              <a:t> </a:t>
            </a:r>
            <a:r>
              <a:rPr lang="en-US" altLang="zh-TW" dirty="0"/>
              <a:t>Systems </a:t>
            </a:r>
          </a:p>
          <a:p>
            <a:endParaRPr lang="zh-TW" altLang="en-US"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369" y="2560766"/>
            <a:ext cx="6441402" cy="3394397"/>
          </a:xfrm>
          <a:prstGeom prst="rect">
            <a:avLst/>
          </a:prstGeom>
        </p:spPr>
      </p:pic>
      <p:grpSp>
        <p:nvGrpSpPr>
          <p:cNvPr id="6" name="群組 5">
            <a:extLst>
              <a:ext uri="{FF2B5EF4-FFF2-40B4-BE49-F238E27FC236}">
                <a16:creationId xmlns:a16="http://schemas.microsoft.com/office/drawing/2014/main" id="{CDA3376A-6F82-454F-8043-2942D201DFDD}"/>
              </a:ext>
            </a:extLst>
          </p:cNvPr>
          <p:cNvGrpSpPr/>
          <p:nvPr/>
        </p:nvGrpSpPr>
        <p:grpSpPr>
          <a:xfrm>
            <a:off x="8016910" y="2618123"/>
            <a:ext cx="3625675" cy="2844595"/>
            <a:chOff x="8191187" y="2323217"/>
            <a:chExt cx="3538811" cy="2997161"/>
          </a:xfrm>
        </p:grpSpPr>
        <p:grpSp>
          <p:nvGrpSpPr>
            <p:cNvPr id="7" name="群組 6">
              <a:extLst>
                <a:ext uri="{FF2B5EF4-FFF2-40B4-BE49-F238E27FC236}">
                  <a16:creationId xmlns:a16="http://schemas.microsoft.com/office/drawing/2014/main" id="{06040CD4-4C6B-4C0A-A8AD-FDA97FFD23AF}"/>
                </a:ext>
              </a:extLst>
            </p:cNvPr>
            <p:cNvGrpSpPr/>
            <p:nvPr/>
          </p:nvGrpSpPr>
          <p:grpSpPr>
            <a:xfrm>
              <a:off x="8191187" y="3471042"/>
              <a:ext cx="2973437" cy="579967"/>
              <a:chOff x="8085646" y="3412581"/>
              <a:chExt cx="2973437" cy="579967"/>
            </a:xfrm>
          </p:grpSpPr>
          <p:sp>
            <p:nvSpPr>
              <p:cNvPr id="18" name="矩形 17">
                <a:extLst>
                  <a:ext uri="{FF2B5EF4-FFF2-40B4-BE49-F238E27FC236}">
                    <a16:creationId xmlns:a16="http://schemas.microsoft.com/office/drawing/2014/main" id="{354CCC69-289F-4E73-89D1-679CDDC9A69E}"/>
                  </a:ext>
                </a:extLst>
              </p:cNvPr>
              <p:cNvSpPr/>
              <p:nvPr/>
            </p:nvSpPr>
            <p:spPr>
              <a:xfrm>
                <a:off x="8681895" y="3412581"/>
                <a:ext cx="2377188" cy="579967"/>
              </a:xfrm>
              <a:prstGeom prst="rect">
                <a:avLst/>
              </a:prstGeom>
            </p:spPr>
            <p:txBody>
              <a:bodyPr wrap="square">
                <a:spAutoFit/>
              </a:bodyPr>
              <a:lstStyle/>
              <a:p>
                <a:pPr>
                  <a:lnSpc>
                    <a:spcPct val="150000"/>
                  </a:lnSpc>
                </a:pPr>
                <a:r>
                  <a:rPr lang="en-US" altLang="zh-CN" sz="2400" dirty="0">
                    <a:solidFill>
                      <a:schemeClr val="tx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Easy to carry</a:t>
                </a:r>
                <a:endParaRPr lang="zh-CN" altLang="en-US" sz="2400" dirty="0">
                  <a:solidFill>
                    <a:schemeClr val="tx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grpSp>
            <p:nvGrpSpPr>
              <p:cNvPr id="19" name="群組 18">
                <a:extLst>
                  <a:ext uri="{FF2B5EF4-FFF2-40B4-BE49-F238E27FC236}">
                    <a16:creationId xmlns:a16="http://schemas.microsoft.com/office/drawing/2014/main" id="{01B021C6-DF55-4C7D-A98C-A819DC6B1BF5}"/>
                  </a:ext>
                </a:extLst>
              </p:cNvPr>
              <p:cNvGrpSpPr/>
              <p:nvPr/>
            </p:nvGrpSpPr>
            <p:grpSpPr>
              <a:xfrm>
                <a:off x="8085646" y="3513758"/>
                <a:ext cx="478790" cy="478790"/>
                <a:chOff x="8083109" y="3373006"/>
                <a:chExt cx="478790" cy="478790"/>
              </a:xfrm>
            </p:grpSpPr>
            <p:sp>
              <p:nvSpPr>
                <p:cNvPr id="20" name="椭圆 26">
                  <a:extLst>
                    <a:ext uri="{FF2B5EF4-FFF2-40B4-BE49-F238E27FC236}">
                      <a16:creationId xmlns:a16="http://schemas.microsoft.com/office/drawing/2014/main" id="{B704F995-86F2-4609-A54D-9C1014422B91}"/>
                    </a:ext>
                  </a:extLst>
                </p:cNvPr>
                <p:cNvSpPr/>
                <p:nvPr/>
              </p:nvSpPr>
              <p:spPr>
                <a:xfrm>
                  <a:off x="8083109" y="3373006"/>
                  <a:ext cx="478790" cy="478790"/>
                </a:xfrm>
                <a:prstGeom prst="ellipse">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latin typeface="Arial" panose="020B0604020202020204" pitchFamily="34" charset="0"/>
                    <a:cs typeface="Arial" panose="020B0604020202020204" pitchFamily="34" charset="0"/>
                  </a:endParaRPr>
                </a:p>
              </p:txBody>
            </p:sp>
            <p:pic>
              <p:nvPicPr>
                <p:cNvPr id="21" name="圖片 20">
                  <a:extLst>
                    <a:ext uri="{FF2B5EF4-FFF2-40B4-BE49-F238E27FC236}">
                      <a16:creationId xmlns:a16="http://schemas.microsoft.com/office/drawing/2014/main" id="{904799C2-722A-4AB9-A93C-98E155A35868}"/>
                    </a:ext>
                  </a:extLst>
                </p:cNvPr>
                <p:cNvPicPr>
                  <a:picLocks noChangeAspect="1"/>
                </p:cNvPicPr>
                <p:nvPr/>
              </p:nvPicPr>
              <p:blipFill>
                <a:blip r:embed="rId4"/>
                <a:stretch>
                  <a:fillRect/>
                </a:stretch>
              </p:blipFill>
              <p:spPr>
                <a:xfrm>
                  <a:off x="8178925" y="3472066"/>
                  <a:ext cx="291601" cy="259200"/>
                </a:xfrm>
                <a:prstGeom prst="rect">
                  <a:avLst/>
                </a:prstGeom>
              </p:spPr>
            </p:pic>
          </p:grpSp>
        </p:grpSp>
        <p:grpSp>
          <p:nvGrpSpPr>
            <p:cNvPr id="8" name="群組 7">
              <a:extLst>
                <a:ext uri="{FF2B5EF4-FFF2-40B4-BE49-F238E27FC236}">
                  <a16:creationId xmlns:a16="http://schemas.microsoft.com/office/drawing/2014/main" id="{A6106268-82F8-4883-B9BC-75A2FC73B62E}"/>
                </a:ext>
              </a:extLst>
            </p:cNvPr>
            <p:cNvGrpSpPr/>
            <p:nvPr/>
          </p:nvGrpSpPr>
          <p:grpSpPr>
            <a:xfrm>
              <a:off x="8191187" y="2323217"/>
              <a:ext cx="3356626" cy="579967"/>
              <a:chOff x="8086543" y="2386513"/>
              <a:chExt cx="3356626" cy="579967"/>
            </a:xfrm>
          </p:grpSpPr>
          <p:sp>
            <p:nvSpPr>
              <p:cNvPr id="16" name="矩形 15">
                <a:extLst>
                  <a:ext uri="{FF2B5EF4-FFF2-40B4-BE49-F238E27FC236}">
                    <a16:creationId xmlns:a16="http://schemas.microsoft.com/office/drawing/2014/main" id="{B53AF44D-A30A-4019-A4C7-A7EF4E86719A}"/>
                  </a:ext>
                </a:extLst>
              </p:cNvPr>
              <p:cNvSpPr/>
              <p:nvPr/>
            </p:nvSpPr>
            <p:spPr>
              <a:xfrm>
                <a:off x="8682792" y="2386513"/>
                <a:ext cx="2760377" cy="579967"/>
              </a:xfrm>
              <a:prstGeom prst="rect">
                <a:avLst/>
              </a:prstGeom>
            </p:spPr>
            <p:txBody>
              <a:bodyPr wrap="square">
                <a:spAutoFit/>
              </a:bodyPr>
              <a:lstStyle/>
              <a:p>
                <a:pPr>
                  <a:lnSpc>
                    <a:spcPct val="150000"/>
                  </a:lnSpc>
                </a:pPr>
                <a:r>
                  <a:rPr lang="en-US" altLang="zh-CN" sz="2400" dirty="0">
                    <a:solidFill>
                      <a:schemeClr val="tx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Light weight</a:t>
                </a:r>
                <a:endParaRPr lang="zh-CN" altLang="en-US" sz="2400" dirty="0">
                  <a:solidFill>
                    <a:schemeClr val="tx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7" name="椭圆 26">
                <a:extLst>
                  <a:ext uri="{FF2B5EF4-FFF2-40B4-BE49-F238E27FC236}">
                    <a16:creationId xmlns:a16="http://schemas.microsoft.com/office/drawing/2014/main" id="{0BCA7F02-78A3-4D0C-B2EB-6F3039554ED9}"/>
                  </a:ext>
                </a:extLst>
              </p:cNvPr>
              <p:cNvSpPr/>
              <p:nvPr/>
            </p:nvSpPr>
            <p:spPr>
              <a:xfrm>
                <a:off x="8086543" y="2487690"/>
                <a:ext cx="478790" cy="478790"/>
              </a:xfrm>
              <a:prstGeom prst="ellipse">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latin typeface="Arial" panose="020B0604020202020204" pitchFamily="34" charset="0"/>
                  <a:cs typeface="Arial" panose="020B0604020202020204" pitchFamily="34" charset="0"/>
                </a:endParaRPr>
              </a:p>
            </p:txBody>
          </p:sp>
        </p:grpSp>
        <p:grpSp>
          <p:nvGrpSpPr>
            <p:cNvPr id="10" name="群組 9">
              <a:extLst>
                <a:ext uri="{FF2B5EF4-FFF2-40B4-BE49-F238E27FC236}">
                  <a16:creationId xmlns:a16="http://schemas.microsoft.com/office/drawing/2014/main" id="{5885D837-9006-4F14-92C6-F46554F26A67}"/>
                </a:ext>
              </a:extLst>
            </p:cNvPr>
            <p:cNvGrpSpPr/>
            <p:nvPr/>
          </p:nvGrpSpPr>
          <p:grpSpPr>
            <a:xfrm>
              <a:off x="8191187" y="4740411"/>
              <a:ext cx="3538811" cy="579967"/>
              <a:chOff x="8085646" y="4628487"/>
              <a:chExt cx="3538811" cy="579967"/>
            </a:xfrm>
          </p:grpSpPr>
          <p:sp>
            <p:nvSpPr>
              <p:cNvPr id="12" name="矩形 11">
                <a:extLst>
                  <a:ext uri="{FF2B5EF4-FFF2-40B4-BE49-F238E27FC236}">
                    <a16:creationId xmlns:a16="http://schemas.microsoft.com/office/drawing/2014/main" id="{4D653861-A336-4F3F-B2F3-3BF50DD5B63C}"/>
                  </a:ext>
                </a:extLst>
              </p:cNvPr>
              <p:cNvSpPr/>
              <p:nvPr/>
            </p:nvSpPr>
            <p:spPr>
              <a:xfrm>
                <a:off x="8673291" y="4628487"/>
                <a:ext cx="2951166" cy="579967"/>
              </a:xfrm>
              <a:prstGeom prst="rect">
                <a:avLst/>
              </a:prstGeom>
            </p:spPr>
            <p:txBody>
              <a:bodyPr wrap="square">
                <a:spAutoFit/>
              </a:bodyPr>
              <a:lstStyle/>
              <a:p>
                <a:pPr>
                  <a:lnSpc>
                    <a:spcPct val="150000"/>
                  </a:lnSpc>
                </a:pPr>
                <a:r>
                  <a:rPr lang="en-US" altLang="zh-CN" sz="2400" dirty="0">
                    <a:solidFill>
                      <a:schemeClr val="tx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Real-time</a:t>
                </a:r>
                <a:endParaRPr lang="zh-CN" altLang="en-US" sz="2400" dirty="0">
                  <a:solidFill>
                    <a:schemeClr val="tx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grpSp>
            <p:nvGrpSpPr>
              <p:cNvPr id="13" name="群組 12">
                <a:extLst>
                  <a:ext uri="{FF2B5EF4-FFF2-40B4-BE49-F238E27FC236}">
                    <a16:creationId xmlns:a16="http://schemas.microsoft.com/office/drawing/2014/main" id="{ACB1EC02-84D5-4132-B082-91EB57C288CC}"/>
                  </a:ext>
                </a:extLst>
              </p:cNvPr>
              <p:cNvGrpSpPr/>
              <p:nvPr/>
            </p:nvGrpSpPr>
            <p:grpSpPr>
              <a:xfrm>
                <a:off x="8085646" y="4729664"/>
                <a:ext cx="478790" cy="478790"/>
                <a:chOff x="8085646" y="4539826"/>
                <a:chExt cx="478790" cy="478790"/>
              </a:xfrm>
            </p:grpSpPr>
            <p:sp>
              <p:nvSpPr>
                <p:cNvPr id="14" name="椭圆 26">
                  <a:extLst>
                    <a:ext uri="{FF2B5EF4-FFF2-40B4-BE49-F238E27FC236}">
                      <a16:creationId xmlns:a16="http://schemas.microsoft.com/office/drawing/2014/main" id="{E8EF5704-96F1-4829-83AF-B0495463E518}"/>
                    </a:ext>
                  </a:extLst>
                </p:cNvPr>
                <p:cNvSpPr/>
                <p:nvPr/>
              </p:nvSpPr>
              <p:spPr>
                <a:xfrm>
                  <a:off x="8085646" y="4539826"/>
                  <a:ext cx="478790" cy="478790"/>
                </a:xfrm>
                <a:prstGeom prst="ellipse">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latin typeface="Arial" panose="020B0604020202020204" pitchFamily="34" charset="0"/>
                    <a:cs typeface="Arial" panose="020B0604020202020204" pitchFamily="34" charset="0"/>
                  </a:endParaRPr>
                </a:p>
              </p:txBody>
            </p:sp>
            <p:pic>
              <p:nvPicPr>
                <p:cNvPr id="15" name="Picture 5" descr="\\MAGNUM\Projects\Microsoft\Cloud Power FY12\Design\Icons\PNGs\Stop_watch.png">
                  <a:extLst>
                    <a:ext uri="{FF2B5EF4-FFF2-40B4-BE49-F238E27FC236}">
                      <a16:creationId xmlns:a16="http://schemas.microsoft.com/office/drawing/2014/main" id="{28ACE106-E253-44EB-BD6C-BD731CD95398}"/>
                    </a:ext>
                  </a:extLst>
                </p:cNvPr>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8128968" y="4570486"/>
                  <a:ext cx="396102" cy="396000"/>
                </a:xfrm>
                <a:prstGeom prst="rect">
                  <a:avLst/>
                </a:prstGeom>
                <a:noFill/>
                <a:effectLst>
                  <a:outerShdw blurRad="76200" dir="18900000" sy="23000" kx="-1200000" algn="bl" rotWithShape="0">
                    <a:prstClr val="black">
                      <a:alpha val="20000"/>
                    </a:prstClr>
                  </a:outerShdw>
                </a:effectLst>
              </p:spPr>
            </p:pic>
          </p:grpSp>
        </p:grpSp>
        <p:pic>
          <p:nvPicPr>
            <p:cNvPr id="11" name="圖片 10">
              <a:extLst>
                <a:ext uri="{FF2B5EF4-FFF2-40B4-BE49-F238E27FC236}">
                  <a16:creationId xmlns:a16="http://schemas.microsoft.com/office/drawing/2014/main" id="{E3A7357D-6817-4B32-975D-C891C50E4A2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rot="20853041">
              <a:off x="8297497" y="2530704"/>
              <a:ext cx="286489" cy="286489"/>
            </a:xfrm>
            <a:prstGeom prst="rect">
              <a:avLst/>
            </a:prstGeom>
            <a:noFill/>
          </p:spPr>
        </p:pic>
      </p:grpSp>
      <p:sp>
        <p:nvSpPr>
          <p:cNvPr id="4" name="投影片編號版面配置區 3"/>
          <p:cNvSpPr>
            <a:spLocks noGrp="1"/>
          </p:cNvSpPr>
          <p:nvPr>
            <p:ph type="sldNum" sz="quarter" idx="12"/>
          </p:nvPr>
        </p:nvSpPr>
        <p:spPr/>
        <p:txBody>
          <a:bodyPr/>
          <a:lstStyle/>
          <a:p>
            <a:fld id="{1F9B1B0B-5F52-4968-882E-7DAA09669825}" type="slidenum">
              <a:rPr lang="zh-TW" altLang="en-US" smtClean="0"/>
              <a:t>6</a:t>
            </a:fld>
            <a:endParaRPr lang="zh-TW" altLang="en-US"/>
          </a:p>
        </p:txBody>
      </p:sp>
      <p:sp>
        <p:nvSpPr>
          <p:cNvPr id="22" name="標題 1"/>
          <p:cNvSpPr txBox="1">
            <a:spLocks/>
          </p:cNvSpPr>
          <p:nvPr/>
        </p:nvSpPr>
        <p:spPr>
          <a:xfrm>
            <a:off x="401227" y="-433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000" dirty="0">
                <a:latin typeface="Calibri" panose="020F0502020204030204" pitchFamily="34" charset="0"/>
                <a:cs typeface="Calibri" panose="020F0502020204030204" pitchFamily="34" charset="0"/>
              </a:rPr>
              <a:t>Portable NIRS Device</a:t>
            </a:r>
            <a:endParaRPr lang="zh-TW" altLang="en-US" sz="1800" dirty="0">
              <a:latin typeface="Arial" panose="020B0604020202020204" pitchFamily="34" charset="0"/>
              <a:ea typeface="+mn-ea"/>
              <a:cs typeface="Arial" panose="020B0604020202020204" pitchFamily="34" charset="0"/>
            </a:endParaRPr>
          </a:p>
        </p:txBody>
      </p:sp>
      <p:cxnSp>
        <p:nvCxnSpPr>
          <p:cNvPr id="23" name="直線接點 22">
            <a:extLst>
              <a:ext uri="{FF2B5EF4-FFF2-40B4-BE49-F238E27FC236}">
                <a16:creationId xmlns:a16="http://schemas.microsoft.com/office/drawing/2014/main" id="{691384CB-1102-8245-911B-904DA6F6CA34}"/>
              </a:ext>
            </a:extLst>
          </p:cNvPr>
          <p:cNvCxnSpPr>
            <a:cxnSpLocks/>
          </p:cNvCxnSpPr>
          <p:nvPr/>
        </p:nvCxnSpPr>
        <p:spPr>
          <a:xfrm>
            <a:off x="0" y="1013613"/>
            <a:ext cx="4973216"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文字方塊 1">
            <a:extLst>
              <a:ext uri="{FF2B5EF4-FFF2-40B4-BE49-F238E27FC236}">
                <a16:creationId xmlns:a16="http://schemas.microsoft.com/office/drawing/2014/main" id="{286F6E5E-6465-0B09-5514-EAB8F116340E}"/>
              </a:ext>
            </a:extLst>
          </p:cNvPr>
          <p:cNvSpPr txBox="1"/>
          <p:nvPr/>
        </p:nvSpPr>
        <p:spPr>
          <a:xfrm>
            <a:off x="6503949" y="5224095"/>
            <a:ext cx="1224176" cy="646331"/>
          </a:xfrm>
          <a:prstGeom prst="rect">
            <a:avLst/>
          </a:prstGeom>
          <a:noFill/>
        </p:spPr>
        <p:txBody>
          <a:bodyPr wrap="square" rtlCol="0">
            <a:spAutoFit/>
          </a:bodyPr>
          <a:lstStyle/>
          <a:p>
            <a:r>
              <a:rPr lang="en-US" altLang="zh-TW" dirty="0"/>
              <a:t>760nm</a:t>
            </a:r>
          </a:p>
          <a:p>
            <a:r>
              <a:rPr lang="en-US" altLang="zh-TW" dirty="0"/>
              <a:t>850nm</a:t>
            </a:r>
            <a:endParaRPr lang="zh-TW" altLang="en-US" dirty="0"/>
          </a:p>
        </p:txBody>
      </p:sp>
      <p:sp>
        <p:nvSpPr>
          <p:cNvPr id="5" name="頁尾版面配置區 4">
            <a:extLst>
              <a:ext uri="{FF2B5EF4-FFF2-40B4-BE49-F238E27FC236}">
                <a16:creationId xmlns:a16="http://schemas.microsoft.com/office/drawing/2014/main" id="{97686745-BE65-4DE6-40E8-9DA7F531EDE8}"/>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136254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1F9B1B0B-5F52-4968-882E-7DAA09669825}" type="slidenum">
              <a:rPr lang="zh-TW" altLang="en-US" smtClean="0"/>
              <a:t>7</a:t>
            </a:fld>
            <a:endParaRPr lang="zh-TW" altLang="en-US"/>
          </a:p>
        </p:txBody>
      </p:sp>
      <p:sp>
        <p:nvSpPr>
          <p:cNvPr id="19" name="標題 1"/>
          <p:cNvSpPr txBox="1">
            <a:spLocks/>
          </p:cNvSpPr>
          <p:nvPr/>
        </p:nvSpPr>
        <p:spPr>
          <a:xfrm>
            <a:off x="401227" y="-433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000" dirty="0">
                <a:latin typeface="Calibri" panose="020F0502020204030204" pitchFamily="34" charset="0"/>
                <a:cs typeface="Calibri" panose="020F0502020204030204" pitchFamily="34" charset="0"/>
              </a:rPr>
              <a:t>Introduce to NIRS</a:t>
            </a:r>
            <a:endParaRPr lang="zh-TW" altLang="en-US" sz="4000" dirty="0">
              <a:latin typeface="Calibri" panose="020F0502020204030204" pitchFamily="34" charset="0"/>
              <a:cs typeface="Calibri" panose="020F0502020204030204" pitchFamily="34" charset="0"/>
            </a:endParaRPr>
          </a:p>
        </p:txBody>
      </p:sp>
      <p:cxnSp>
        <p:nvCxnSpPr>
          <p:cNvPr id="20" name="直線接點 19">
            <a:extLst>
              <a:ext uri="{FF2B5EF4-FFF2-40B4-BE49-F238E27FC236}">
                <a16:creationId xmlns:a16="http://schemas.microsoft.com/office/drawing/2014/main" id="{691384CB-1102-8245-911B-904DA6F6CA34}"/>
              </a:ext>
            </a:extLst>
          </p:cNvPr>
          <p:cNvCxnSpPr>
            <a:cxnSpLocks/>
          </p:cNvCxnSpPr>
          <p:nvPr/>
        </p:nvCxnSpPr>
        <p:spPr>
          <a:xfrm>
            <a:off x="0" y="1013613"/>
            <a:ext cx="4282751"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grpSp>
        <p:nvGrpSpPr>
          <p:cNvPr id="2" name="群組 1">
            <a:extLst>
              <a:ext uri="{FF2B5EF4-FFF2-40B4-BE49-F238E27FC236}">
                <a16:creationId xmlns:a16="http://schemas.microsoft.com/office/drawing/2014/main" id="{2B687E86-EA9A-5BDE-DE39-F51609E261CD}"/>
              </a:ext>
            </a:extLst>
          </p:cNvPr>
          <p:cNvGrpSpPr/>
          <p:nvPr/>
        </p:nvGrpSpPr>
        <p:grpSpPr>
          <a:xfrm>
            <a:off x="401227" y="1480717"/>
            <a:ext cx="10662101" cy="4363670"/>
            <a:chOff x="401227" y="1480717"/>
            <a:chExt cx="10662101" cy="4363670"/>
          </a:xfrm>
        </p:grpSpPr>
        <p:grpSp>
          <p:nvGrpSpPr>
            <p:cNvPr id="4" name="群組 3"/>
            <p:cNvGrpSpPr/>
            <p:nvPr/>
          </p:nvGrpSpPr>
          <p:grpSpPr>
            <a:xfrm>
              <a:off x="401227" y="1480717"/>
              <a:ext cx="4889514" cy="4363670"/>
              <a:chOff x="368273" y="1796901"/>
              <a:chExt cx="4889514" cy="4363670"/>
            </a:xfrm>
          </p:grpSpPr>
          <p:pic>
            <p:nvPicPr>
              <p:cNvPr id="13" name="圖片 12" descr="Figure 4: The optical window of biological tissue, showing the absorption spectra of water (H2O) and haemoglobin. In this 'optical window' there is very low absorption and biological tissue is virtually transparent [32]."/>
              <p:cNvPicPr/>
              <p:nvPr/>
            </p:nvPicPr>
            <p:blipFill rotWithShape="1">
              <a:blip r:embed="rId3">
                <a:extLst>
                  <a:ext uri="{28A0092B-C50C-407E-A947-70E740481C1C}">
                    <a14:useLocalDpi xmlns:a14="http://schemas.microsoft.com/office/drawing/2010/main" val="0"/>
                  </a:ext>
                </a:extLst>
              </a:blip>
              <a:srcRect t="7660" b="3616"/>
              <a:stretch/>
            </p:blipFill>
            <p:spPr bwMode="auto">
              <a:xfrm>
                <a:off x="368273" y="2272637"/>
                <a:ext cx="4889514" cy="3887934"/>
              </a:xfrm>
              <a:prstGeom prst="rect">
                <a:avLst/>
              </a:prstGeom>
              <a:noFill/>
              <a:ln>
                <a:noFill/>
              </a:ln>
              <a:extLst>
                <a:ext uri="{53640926-AAD7-44D8-BBD7-CCE9431645EC}">
                  <a14:shadowObscured xmlns:a14="http://schemas.microsoft.com/office/drawing/2010/main"/>
                </a:ext>
              </a:extLst>
            </p:spPr>
          </p:pic>
          <p:sp>
            <p:nvSpPr>
              <p:cNvPr id="14" name="文字方塊 13"/>
              <p:cNvSpPr txBox="1"/>
              <p:nvPr/>
            </p:nvSpPr>
            <p:spPr>
              <a:xfrm>
                <a:off x="2012696" y="4387845"/>
                <a:ext cx="318977" cy="338554"/>
              </a:xfrm>
              <a:prstGeom prst="rect">
                <a:avLst/>
              </a:prstGeom>
              <a:noFill/>
            </p:spPr>
            <p:txBody>
              <a:bodyPr wrap="square" rtlCol="0">
                <a:spAutoFit/>
              </a:bodyPr>
              <a:lstStyle/>
              <a:p>
                <a:r>
                  <a:rPr lang="en-US" sz="1600" dirty="0">
                    <a:solidFill>
                      <a:schemeClr val="bg1"/>
                    </a:solidFill>
                  </a:rPr>
                  <a:t>H</a:t>
                </a:r>
              </a:p>
            </p:txBody>
          </p:sp>
          <p:cxnSp>
            <p:nvCxnSpPr>
              <p:cNvPr id="15" name="直線接點 14"/>
              <p:cNvCxnSpPr/>
              <p:nvPr/>
            </p:nvCxnSpPr>
            <p:spPr>
              <a:xfrm flipH="1" flipV="1">
                <a:off x="2137144" y="2360428"/>
                <a:ext cx="13775" cy="3374937"/>
              </a:xfrm>
              <a:prstGeom prst="line">
                <a:avLst/>
              </a:prstGeom>
              <a:ln w="76200">
                <a:solidFill>
                  <a:srgbClr val="FFA0A0">
                    <a:alpha val="54000"/>
                  </a:srgbClr>
                </a:solidFill>
              </a:ln>
            </p:spPr>
            <p:style>
              <a:lnRef idx="1">
                <a:schemeClr val="accent4"/>
              </a:lnRef>
              <a:fillRef idx="0">
                <a:schemeClr val="accent4"/>
              </a:fillRef>
              <a:effectRef idx="0">
                <a:schemeClr val="accent4"/>
              </a:effectRef>
              <a:fontRef idx="minor">
                <a:schemeClr val="tx1"/>
              </a:fontRef>
            </p:style>
          </p:cxnSp>
          <p:sp>
            <p:nvSpPr>
              <p:cNvPr id="16" name="圓角矩形 15"/>
              <p:cNvSpPr/>
              <p:nvPr/>
            </p:nvSpPr>
            <p:spPr>
              <a:xfrm>
                <a:off x="1518282" y="1796901"/>
                <a:ext cx="988828" cy="475735"/>
              </a:xfrm>
              <a:prstGeom prst="roundRect">
                <a:avLst/>
              </a:prstGeom>
              <a:solidFill>
                <a:srgbClr val="FFA0A0"/>
              </a:solidFill>
              <a:ln>
                <a:solidFill>
                  <a:srgbClr val="FFA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760 nm</a:t>
                </a:r>
              </a:p>
            </p:txBody>
          </p:sp>
          <p:sp>
            <p:nvSpPr>
              <p:cNvPr id="17" name="文字方塊 16">
                <a:extLst>
                  <a:ext uri="{FF2B5EF4-FFF2-40B4-BE49-F238E27FC236}">
                    <a16:creationId xmlns:a16="http://schemas.microsoft.com/office/drawing/2014/main" id="{0C9E0C7C-E2BD-EA49-887E-D902FCC46651}"/>
                  </a:ext>
                </a:extLst>
              </p:cNvPr>
              <p:cNvSpPr txBox="1"/>
              <p:nvPr/>
            </p:nvSpPr>
            <p:spPr>
              <a:xfrm>
                <a:off x="2129095" y="4387845"/>
                <a:ext cx="199403" cy="338554"/>
              </a:xfrm>
              <a:prstGeom prst="rect">
                <a:avLst/>
              </a:prstGeom>
              <a:noFill/>
            </p:spPr>
            <p:txBody>
              <a:bodyPr wrap="square" rtlCol="0">
                <a:spAutoFit/>
              </a:bodyPr>
              <a:lstStyle/>
              <a:p>
                <a:r>
                  <a:rPr lang="en-US" sz="1600" dirty="0">
                    <a:solidFill>
                      <a:schemeClr val="bg1"/>
                    </a:solidFill>
                  </a:rPr>
                  <a:t>H</a:t>
                </a:r>
              </a:p>
            </p:txBody>
          </p:sp>
        </p:grpSp>
        <p:grpSp>
          <p:nvGrpSpPr>
            <p:cNvPr id="21" name="群組 20">
              <a:extLst>
                <a:ext uri="{FF2B5EF4-FFF2-40B4-BE49-F238E27FC236}">
                  <a16:creationId xmlns:a16="http://schemas.microsoft.com/office/drawing/2014/main" id="{7495E06A-8FDA-E621-BBAD-C414976605DB}"/>
                </a:ext>
              </a:extLst>
            </p:cNvPr>
            <p:cNvGrpSpPr/>
            <p:nvPr/>
          </p:nvGrpSpPr>
          <p:grpSpPr>
            <a:xfrm>
              <a:off x="5659027" y="2044244"/>
              <a:ext cx="5404301" cy="3466161"/>
              <a:chOff x="574609" y="1763108"/>
              <a:chExt cx="5020733" cy="3224245"/>
            </a:xfrm>
          </p:grpSpPr>
          <p:sp>
            <p:nvSpPr>
              <p:cNvPr id="22" name="圓角矩形 22">
                <a:extLst>
                  <a:ext uri="{FF2B5EF4-FFF2-40B4-BE49-F238E27FC236}">
                    <a16:creationId xmlns:a16="http://schemas.microsoft.com/office/drawing/2014/main" id="{5FDBD40F-FDE7-2444-F3EA-2335F89A1442}"/>
                  </a:ext>
                </a:extLst>
              </p:cNvPr>
              <p:cNvSpPr/>
              <p:nvPr/>
            </p:nvSpPr>
            <p:spPr>
              <a:xfrm>
                <a:off x="574609" y="3075645"/>
                <a:ext cx="5020733" cy="1911708"/>
              </a:xfrm>
              <a:prstGeom prst="roundRect">
                <a:avLst/>
              </a:prstGeom>
              <a:gradFill>
                <a:gsLst>
                  <a:gs pos="0">
                    <a:srgbClr val="ED7D31">
                      <a:lumMod val="60000"/>
                      <a:lumOff val="40000"/>
                      <a:alpha val="61000"/>
                    </a:srgbClr>
                  </a:gs>
                  <a:gs pos="59000">
                    <a:srgbClr val="ED7D31">
                      <a:lumMod val="40000"/>
                      <a:lumOff val="60000"/>
                      <a:alpha val="54000"/>
                    </a:srgbClr>
                  </a:gs>
                  <a:gs pos="37074">
                    <a:srgbClr val="F6BE98">
                      <a:alpha val="74000"/>
                      <a:lumMod val="72000"/>
                      <a:lumOff val="28000"/>
                    </a:srgbClr>
                  </a:gs>
                  <a:gs pos="91000">
                    <a:srgbClr val="ED7D31">
                      <a:lumMod val="20000"/>
                      <a:lumOff val="80000"/>
                      <a:alpha val="88000"/>
                    </a:srgbClr>
                  </a:gs>
                  <a:gs pos="100000">
                    <a:srgbClr val="FFE5E5"/>
                  </a:gs>
                </a:gsLst>
                <a:lin ang="5400000" scaled="1"/>
              </a:gradFill>
              <a:ln w="12700" cap="flat" cmpd="sng" algn="ctr">
                <a:solidFill>
                  <a:srgbClr val="FFE5E5">
                    <a:alpha val="22000"/>
                  </a:srgbClr>
                </a:solidFill>
                <a:prstDash val="solid"/>
                <a:miter lim="800000"/>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23" name="文字方塊 22">
                <a:extLst>
                  <a:ext uri="{FF2B5EF4-FFF2-40B4-BE49-F238E27FC236}">
                    <a16:creationId xmlns:a16="http://schemas.microsoft.com/office/drawing/2014/main" id="{289A4E21-F0F5-9343-D7D6-D6C280E9468B}"/>
                  </a:ext>
                </a:extLst>
              </p:cNvPr>
              <p:cNvSpPr txBox="1"/>
              <p:nvPr/>
            </p:nvSpPr>
            <p:spPr>
              <a:xfrm>
                <a:off x="4350033" y="4466284"/>
                <a:ext cx="1210614" cy="369332"/>
              </a:xfrm>
              <a:prstGeom prst="rect">
                <a:avLst/>
              </a:prstGeom>
              <a:noFill/>
            </p:spPr>
            <p:txBody>
              <a:bodyPr wrap="square" rtlCol="0">
                <a:spAutoFit/>
              </a:bodyPr>
              <a:lstStyle/>
              <a:p>
                <a:r>
                  <a:rPr lang="en-US" altLang="zh-TW">
                    <a:latin typeface="Arial" panose="020B0604020202020204" pitchFamily="34" charset="0"/>
                    <a:cs typeface="Arial" panose="020B0604020202020204" pitchFamily="34" charset="0"/>
                  </a:rPr>
                  <a:t>Tissue</a:t>
                </a:r>
                <a:endParaRPr lang="zh-TW" altLang="en-US">
                  <a:latin typeface="Arial" panose="020B0604020202020204" pitchFamily="34" charset="0"/>
                  <a:cs typeface="Arial" panose="020B0604020202020204" pitchFamily="34" charset="0"/>
                </a:endParaRPr>
              </a:p>
            </p:txBody>
          </p:sp>
          <p:pic>
            <p:nvPicPr>
              <p:cNvPr id="24" name="圖片 23">
                <a:extLst>
                  <a:ext uri="{FF2B5EF4-FFF2-40B4-BE49-F238E27FC236}">
                    <a16:creationId xmlns:a16="http://schemas.microsoft.com/office/drawing/2014/main" id="{59F4FB7A-F6BE-F4BF-6568-6F2F99DC3B2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597" b="53673"/>
              <a:stretch/>
            </p:blipFill>
            <p:spPr>
              <a:xfrm rot="20894749" flipH="1">
                <a:off x="1028694" y="2761482"/>
                <a:ext cx="3680772" cy="2105746"/>
              </a:xfrm>
              <a:prstGeom prst="rect">
                <a:avLst/>
              </a:prstGeom>
            </p:spPr>
          </p:pic>
          <p:grpSp>
            <p:nvGrpSpPr>
              <p:cNvPr id="25" name="群組 24">
                <a:extLst>
                  <a:ext uri="{FF2B5EF4-FFF2-40B4-BE49-F238E27FC236}">
                    <a16:creationId xmlns:a16="http://schemas.microsoft.com/office/drawing/2014/main" id="{87FA1D8E-9565-31C6-BCA0-212461245B0A}"/>
                  </a:ext>
                </a:extLst>
              </p:cNvPr>
              <p:cNvGrpSpPr/>
              <p:nvPr/>
            </p:nvGrpSpPr>
            <p:grpSpPr>
              <a:xfrm>
                <a:off x="911520" y="2420821"/>
                <a:ext cx="4243644" cy="1625734"/>
                <a:chOff x="-5139345" y="3458881"/>
                <a:chExt cx="4243644" cy="1625734"/>
              </a:xfrm>
            </p:grpSpPr>
            <p:sp>
              <p:nvSpPr>
                <p:cNvPr id="28" name="文字方塊 27">
                  <a:extLst>
                    <a:ext uri="{FF2B5EF4-FFF2-40B4-BE49-F238E27FC236}">
                      <a16:creationId xmlns:a16="http://schemas.microsoft.com/office/drawing/2014/main" id="{A082F59B-0206-4CE0-059F-C91AB9B90DA7}"/>
                    </a:ext>
                  </a:extLst>
                </p:cNvPr>
                <p:cNvSpPr txBox="1"/>
                <p:nvPr/>
              </p:nvSpPr>
              <p:spPr>
                <a:xfrm>
                  <a:off x="-5139345" y="3458881"/>
                  <a:ext cx="456736" cy="523220"/>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kumimoji="1" lang="en-US" altLang="zh-TW" sz="2800">
                      <a:solidFill>
                        <a:schemeClr val="accent2"/>
                      </a:solidFill>
                      <a:effectLst>
                        <a:innerShdw blurRad="63500" dist="50800" dir="16200000">
                          <a:prstClr val="black">
                            <a:alpha val="50000"/>
                          </a:prstClr>
                        </a:innerShdw>
                      </a:effectLst>
                      <a:latin typeface="Arial" panose="020B0604020202020204" pitchFamily="34" charset="0"/>
                      <a:ea typeface="標楷體" panose="03000509000000000000" pitchFamily="65" charset="-120"/>
                      <a:cs typeface="Arial" panose="020B0604020202020204" pitchFamily="34" charset="0"/>
                    </a:rPr>
                    <a:t>I</a:t>
                  </a:r>
                  <a:r>
                    <a:rPr kumimoji="1" lang="en-US" altLang="zh-TW" sz="2800" baseline="-25000">
                      <a:solidFill>
                        <a:schemeClr val="accent2"/>
                      </a:solidFill>
                      <a:effectLst>
                        <a:innerShdw blurRad="63500" dist="50800" dir="16200000">
                          <a:prstClr val="black">
                            <a:alpha val="50000"/>
                          </a:prstClr>
                        </a:innerShdw>
                      </a:effectLst>
                      <a:latin typeface="Arial" panose="020B0604020202020204" pitchFamily="34" charset="0"/>
                      <a:ea typeface="標楷體" panose="03000509000000000000" pitchFamily="65" charset="-120"/>
                      <a:cs typeface="Arial" panose="020B0604020202020204" pitchFamily="34" charset="0"/>
                    </a:rPr>
                    <a:t>0</a:t>
                  </a:r>
                  <a:endParaRPr kumimoji="1" lang="zh-TW" altLang="en-US" sz="2800">
                    <a:solidFill>
                      <a:schemeClr val="accent2"/>
                    </a:solidFill>
                    <a:effectLst>
                      <a:innerShdw blurRad="63500" dist="50800" dir="16200000">
                        <a:prstClr val="black">
                          <a:alpha val="50000"/>
                        </a:prstClr>
                      </a:innerShdw>
                    </a:effectLst>
                    <a:latin typeface="Arial" panose="020B0604020202020204" pitchFamily="34" charset="0"/>
                    <a:ea typeface="標楷體" panose="03000509000000000000" pitchFamily="65" charset="-120"/>
                    <a:cs typeface="Arial" panose="020B0604020202020204" pitchFamily="34" charset="0"/>
                  </a:endParaRPr>
                </a:p>
              </p:txBody>
            </p:sp>
            <p:sp>
              <p:nvSpPr>
                <p:cNvPr id="29" name="文字方塊 28">
                  <a:extLst>
                    <a:ext uri="{FF2B5EF4-FFF2-40B4-BE49-F238E27FC236}">
                      <a16:creationId xmlns:a16="http://schemas.microsoft.com/office/drawing/2014/main" id="{C7C463FB-01EE-A9CE-A8D5-DB8E52B84B97}"/>
                    </a:ext>
                  </a:extLst>
                </p:cNvPr>
                <p:cNvSpPr txBox="1"/>
                <p:nvPr/>
              </p:nvSpPr>
              <p:spPr>
                <a:xfrm>
                  <a:off x="-1551179" y="3527860"/>
                  <a:ext cx="655478" cy="523220"/>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kumimoji="1" lang="en-US" altLang="zh-TW" sz="2800">
                      <a:solidFill>
                        <a:schemeClr val="accent2"/>
                      </a:solidFill>
                      <a:effectLst>
                        <a:innerShdw blurRad="63500" dist="50800" dir="16200000">
                          <a:prstClr val="black">
                            <a:alpha val="50000"/>
                          </a:prstClr>
                        </a:innerShdw>
                      </a:effectLst>
                      <a:latin typeface="Arial" panose="020B0604020202020204" pitchFamily="34" charset="0"/>
                      <a:ea typeface="標楷體" panose="03000509000000000000" pitchFamily="65" charset="-120"/>
                      <a:cs typeface="Arial" panose="020B0604020202020204" pitchFamily="34" charset="0"/>
                    </a:rPr>
                    <a:t>I</a:t>
                  </a:r>
                  <a:endParaRPr kumimoji="1" lang="zh-TW" altLang="en-US" sz="2800" baseline="-25000">
                    <a:solidFill>
                      <a:schemeClr val="accent2"/>
                    </a:solidFill>
                    <a:effectLst>
                      <a:innerShdw blurRad="63500" dist="50800" dir="16200000">
                        <a:prstClr val="black">
                          <a:alpha val="50000"/>
                        </a:prstClr>
                      </a:innerShdw>
                    </a:effectLst>
                    <a:latin typeface="Arial" panose="020B0604020202020204" pitchFamily="34" charset="0"/>
                    <a:ea typeface="標楷體" panose="03000509000000000000" pitchFamily="65" charset="-120"/>
                    <a:cs typeface="Arial" panose="020B0604020202020204" pitchFamily="34" charset="0"/>
                  </a:endParaRPr>
                </a:p>
              </p:txBody>
            </p:sp>
            <p:sp>
              <p:nvSpPr>
                <p:cNvPr id="30" name="月亮 29">
                  <a:extLst>
                    <a:ext uri="{FF2B5EF4-FFF2-40B4-BE49-F238E27FC236}">
                      <a16:creationId xmlns:a16="http://schemas.microsoft.com/office/drawing/2014/main" id="{3A5A7CC3-A183-FF2F-43DC-1F29A097E156}"/>
                    </a:ext>
                  </a:extLst>
                </p:cNvPr>
                <p:cNvSpPr/>
                <p:nvPr/>
              </p:nvSpPr>
              <p:spPr bwMode="auto">
                <a:xfrm rot="16200000" flipV="1">
                  <a:off x="-3373607" y="3648728"/>
                  <a:ext cx="871556" cy="2000217"/>
                </a:xfrm>
                <a:prstGeom prst="moon">
                  <a:avLst/>
                </a:prstGeom>
                <a:gradFill flip="none" rotWithShape="1">
                  <a:gsLst>
                    <a:gs pos="0">
                      <a:srgbClr val="FF5050">
                        <a:tint val="66000"/>
                        <a:satMod val="160000"/>
                        <a:lumMod val="75000"/>
                      </a:srgbClr>
                    </a:gs>
                    <a:gs pos="100000">
                      <a:srgbClr val="FF5050">
                        <a:tint val="44500"/>
                        <a:satMod val="160000"/>
                        <a:alpha val="77000"/>
                      </a:srgbClr>
                    </a:gs>
                    <a:gs pos="100000">
                      <a:srgbClr val="FF5050">
                        <a:tint val="23500"/>
                        <a:satMod val="160000"/>
                        <a:alpha val="61000"/>
                      </a:srgbClr>
                    </a:gs>
                  </a:gsLst>
                  <a:path path="circle">
                    <a:fillToRect l="100000" b="100000"/>
                  </a:path>
                  <a:tileRect t="-100000" r="-100000"/>
                </a:gradFill>
                <a:ln w="9525" cap="flat" cmpd="sng" algn="ctr">
                  <a:solidFill>
                    <a:srgbClr val="FF99CC">
                      <a:alpha val="25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TW" altLang="en-US" sz="2400">
                    <a:solidFill>
                      <a:prstClr val="black"/>
                    </a:solidFill>
                    <a:latin typeface="Arial" panose="020B0604020202020204" pitchFamily="34" charset="0"/>
                    <a:ea typeface="ＭＳ Ｐゴシック" charset="-128"/>
                    <a:cs typeface="Arial" panose="020B0604020202020204" pitchFamily="34" charset="0"/>
                  </a:endParaRPr>
                </a:p>
              </p:txBody>
            </p:sp>
          </p:grpSp>
          <p:pic>
            <p:nvPicPr>
              <p:cNvPr id="26" name="圖片 25">
                <a:extLst>
                  <a:ext uri="{FF2B5EF4-FFF2-40B4-BE49-F238E27FC236}">
                    <a16:creationId xmlns:a16="http://schemas.microsoft.com/office/drawing/2014/main" id="{0C608321-0A86-9FEF-4DFC-164101E815F8}"/>
                  </a:ext>
                </a:extLst>
              </p:cNvPr>
              <p:cNvPicPr>
                <a:picLocks noChangeAspect="1"/>
              </p:cNvPicPr>
              <p:nvPr/>
            </p:nvPicPr>
            <p:blipFill>
              <a:blip r:embed="rId5"/>
              <a:stretch>
                <a:fillRect/>
              </a:stretch>
            </p:blipFill>
            <p:spPr>
              <a:xfrm rot="16477610">
                <a:off x="1293657" y="1899051"/>
                <a:ext cx="1164047" cy="1426448"/>
              </a:xfrm>
              <a:prstGeom prst="rect">
                <a:avLst/>
              </a:prstGeom>
            </p:spPr>
          </p:pic>
          <p:pic>
            <p:nvPicPr>
              <p:cNvPr id="27" name="圖片 26">
                <a:extLst>
                  <a:ext uri="{FF2B5EF4-FFF2-40B4-BE49-F238E27FC236}">
                    <a16:creationId xmlns:a16="http://schemas.microsoft.com/office/drawing/2014/main" id="{06ABBA0B-C43F-D0F7-221A-A6684A97251D}"/>
                  </a:ext>
                </a:extLst>
              </p:cNvPr>
              <p:cNvPicPr>
                <a:picLocks noChangeAspect="1"/>
              </p:cNvPicPr>
              <p:nvPr/>
            </p:nvPicPr>
            <p:blipFill>
              <a:blip r:embed="rId6"/>
              <a:stretch>
                <a:fillRect/>
              </a:stretch>
            </p:blipFill>
            <p:spPr>
              <a:xfrm rot="16200000">
                <a:off x="3932456" y="1954213"/>
                <a:ext cx="1316497" cy="934288"/>
              </a:xfrm>
              <a:prstGeom prst="rect">
                <a:avLst/>
              </a:prstGeom>
            </p:spPr>
          </p:pic>
        </p:grpSp>
      </p:grpSp>
      <p:cxnSp>
        <p:nvCxnSpPr>
          <p:cNvPr id="31" name="直線接點 30"/>
          <p:cNvCxnSpPr/>
          <p:nvPr/>
        </p:nvCxnSpPr>
        <p:spPr>
          <a:xfrm flipV="1">
            <a:off x="3078002" y="2054877"/>
            <a:ext cx="9613" cy="3364304"/>
          </a:xfrm>
          <a:prstGeom prst="line">
            <a:avLst/>
          </a:prstGeom>
          <a:ln w="76200">
            <a:solidFill>
              <a:srgbClr val="FF0000">
                <a:alpha val="54000"/>
              </a:srgbClr>
            </a:solidFill>
          </a:ln>
        </p:spPr>
        <p:style>
          <a:lnRef idx="1">
            <a:schemeClr val="accent4"/>
          </a:lnRef>
          <a:fillRef idx="0">
            <a:schemeClr val="accent4"/>
          </a:fillRef>
          <a:effectRef idx="0">
            <a:schemeClr val="accent4"/>
          </a:effectRef>
          <a:fontRef idx="minor">
            <a:schemeClr val="tx1"/>
          </a:fontRef>
        </p:style>
      </p:cxnSp>
      <p:sp>
        <p:nvSpPr>
          <p:cNvPr id="32" name="圓角矩形 31"/>
          <p:cNvSpPr/>
          <p:nvPr/>
        </p:nvSpPr>
        <p:spPr>
          <a:xfrm>
            <a:off x="2583588" y="1480719"/>
            <a:ext cx="988828" cy="475735"/>
          </a:xfrm>
          <a:prstGeom prst="roundRect">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850 nm</a:t>
            </a:r>
          </a:p>
        </p:txBody>
      </p:sp>
      <p:sp>
        <p:nvSpPr>
          <p:cNvPr id="5" name="頁尾版面配置區 4">
            <a:extLst>
              <a:ext uri="{FF2B5EF4-FFF2-40B4-BE49-F238E27FC236}">
                <a16:creationId xmlns:a16="http://schemas.microsoft.com/office/drawing/2014/main" id="{16114E3A-73D4-8C52-62E3-4B15D2B41395}"/>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234208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838200" y="1454631"/>
            <a:ext cx="10515600" cy="4423423"/>
          </a:xfrm>
          <a:prstGeom prst="rect">
            <a:avLst/>
          </a:prstGeom>
        </p:spPr>
      </p:pic>
      <p:sp>
        <p:nvSpPr>
          <p:cNvPr id="45" name="投影片編號版面配置區 44"/>
          <p:cNvSpPr>
            <a:spLocks noGrp="1"/>
          </p:cNvSpPr>
          <p:nvPr>
            <p:ph type="sldNum" sz="quarter" idx="12"/>
          </p:nvPr>
        </p:nvSpPr>
        <p:spPr/>
        <p:txBody>
          <a:bodyPr/>
          <a:lstStyle/>
          <a:p>
            <a:fld id="{1F9B1B0B-5F52-4968-882E-7DAA09669825}" type="slidenum">
              <a:rPr lang="zh-TW" altLang="en-US" smtClean="0"/>
              <a:t>8</a:t>
            </a:fld>
            <a:endParaRPr lang="zh-TW" altLang="en-US"/>
          </a:p>
        </p:txBody>
      </p:sp>
      <p:sp>
        <p:nvSpPr>
          <p:cNvPr id="46" name="標題 1"/>
          <p:cNvSpPr txBox="1">
            <a:spLocks/>
          </p:cNvSpPr>
          <p:nvPr/>
        </p:nvSpPr>
        <p:spPr>
          <a:xfrm>
            <a:off x="401227" y="-43352"/>
            <a:ext cx="10515600"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Experimental Design</a:t>
            </a:r>
            <a:r>
              <a:rPr lang="zh-TW" altLang="en-US" sz="4000" dirty="0"/>
              <a:t> </a:t>
            </a:r>
            <a:r>
              <a:rPr lang="en-US" altLang="zh-TW" sz="4000" dirty="0"/>
              <a:t>- Blood Data Collection</a:t>
            </a:r>
            <a:endParaRPr lang="zh-TW" altLang="en-US" sz="4000" dirty="0"/>
          </a:p>
        </p:txBody>
      </p:sp>
      <p:cxnSp>
        <p:nvCxnSpPr>
          <p:cNvPr id="47" name="直線接點 46">
            <a:extLst>
              <a:ext uri="{FF2B5EF4-FFF2-40B4-BE49-F238E27FC236}">
                <a16:creationId xmlns:a16="http://schemas.microsoft.com/office/drawing/2014/main" id="{691384CB-1102-8245-911B-904DA6F6CA34}"/>
              </a:ext>
            </a:extLst>
          </p:cNvPr>
          <p:cNvCxnSpPr>
            <a:cxnSpLocks/>
          </p:cNvCxnSpPr>
          <p:nvPr/>
        </p:nvCxnSpPr>
        <p:spPr>
          <a:xfrm>
            <a:off x="0" y="1013613"/>
            <a:ext cx="9750490"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頁尾版面配置區 1">
            <a:extLst>
              <a:ext uri="{FF2B5EF4-FFF2-40B4-BE49-F238E27FC236}">
                <a16:creationId xmlns:a16="http://schemas.microsoft.com/office/drawing/2014/main" id="{B7E9394A-9297-214D-2908-1FE0D6F8CA7B}"/>
              </a:ext>
            </a:extLst>
          </p:cNvPr>
          <p:cNvSpPr>
            <a:spLocks noGrp="1"/>
          </p:cNvSpPr>
          <p:nvPr>
            <p:ph type="ftr" sz="quarter" idx="11"/>
          </p:nvPr>
        </p:nvSpPr>
        <p:spPr/>
        <p:txBody>
          <a:bodyPr/>
          <a:lstStyle/>
          <a:p>
            <a:r>
              <a:rPr lang="en-US" altLang="zh-TW"/>
              <a:t>OPTIC</a:t>
            </a:r>
            <a:endParaRPr lang="zh-TW" altLang="en-US"/>
          </a:p>
        </p:txBody>
      </p:sp>
      <p:sp>
        <p:nvSpPr>
          <p:cNvPr id="3" name="文字方塊 2"/>
          <p:cNvSpPr txBox="1"/>
          <p:nvPr/>
        </p:nvSpPr>
        <p:spPr>
          <a:xfrm>
            <a:off x="8683572" y="2169751"/>
            <a:ext cx="2597256" cy="1384995"/>
          </a:xfrm>
          <a:prstGeom prst="rect">
            <a:avLst/>
          </a:prstGeom>
          <a:solidFill>
            <a:schemeClr val="accent3">
              <a:lumMod val="40000"/>
              <a:lumOff val="60000"/>
            </a:schemeClr>
          </a:solidFill>
        </p:spPr>
        <p:txBody>
          <a:bodyPr wrap="square" rtlCol="0">
            <a:spAutoFit/>
          </a:bodyPr>
          <a:lstStyle/>
          <a:p>
            <a:r>
              <a:rPr lang="en-US" altLang="zh-TW" sz="2800" b="1" dirty="0"/>
              <a:t>Unit:</a:t>
            </a:r>
          </a:p>
          <a:p>
            <a:pPr lvl="1"/>
            <a:r>
              <a:rPr lang="en-US" altLang="zh-TW" sz="2800" dirty="0"/>
              <a:t>VV: 300 rpm</a:t>
            </a:r>
          </a:p>
          <a:p>
            <a:pPr lvl="1"/>
            <a:r>
              <a:rPr lang="en-US" altLang="zh-TW" sz="2800" dirty="0"/>
              <a:t>VA: 500 rpm</a:t>
            </a:r>
          </a:p>
        </p:txBody>
      </p:sp>
    </p:spTree>
    <p:extLst>
      <p:ext uri="{BB962C8B-B14F-4D97-AF65-F5344CB8AC3E}">
        <p14:creationId xmlns:p14="http://schemas.microsoft.com/office/powerpoint/2010/main" val="383511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群組 19"/>
          <p:cNvGrpSpPr/>
          <p:nvPr/>
        </p:nvGrpSpPr>
        <p:grpSpPr>
          <a:xfrm>
            <a:off x="470098" y="1400910"/>
            <a:ext cx="5873481" cy="4348065"/>
            <a:chOff x="595047" y="1164833"/>
            <a:chExt cx="5873481" cy="4348065"/>
          </a:xfrm>
        </p:grpSpPr>
        <p:sp>
          <p:nvSpPr>
            <p:cNvPr id="4" name="矩形: 圓角 27">
              <a:extLst>
                <a:ext uri="{FF2B5EF4-FFF2-40B4-BE49-F238E27FC236}">
                  <a16:creationId xmlns:a16="http://schemas.microsoft.com/office/drawing/2014/main" id="{5351CBE6-9F02-4841-8122-DEBEC3F0BF88}"/>
                </a:ext>
              </a:extLst>
            </p:cNvPr>
            <p:cNvSpPr/>
            <p:nvPr/>
          </p:nvSpPr>
          <p:spPr>
            <a:xfrm>
              <a:off x="595047" y="1164833"/>
              <a:ext cx="5873481" cy="4348065"/>
            </a:xfrm>
            <a:prstGeom prst="roundRect">
              <a:avLst>
                <a:gd name="adj" fmla="val 9275"/>
              </a:avLst>
            </a:prstGeom>
            <a:solidFill>
              <a:schemeClr val="bg2"/>
            </a:solidFill>
            <a:ln w="952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9AB62E8-3A40-457E-986E-DC15F5EF0D1E}"/>
                </a:ext>
              </a:extLst>
            </p:cNvPr>
            <p:cNvSpPr txBox="1"/>
            <p:nvPr/>
          </p:nvSpPr>
          <p:spPr>
            <a:xfrm>
              <a:off x="786495" y="1336939"/>
              <a:ext cx="4183380" cy="523220"/>
            </a:xfrm>
            <a:prstGeom prst="rect">
              <a:avLst/>
            </a:prstGeom>
            <a:noFill/>
          </p:spPr>
          <p:txBody>
            <a:bodyPr wrap="square" rtlCol="0">
              <a:spAutoFit/>
            </a:bodyPr>
            <a:lstStyle/>
            <a:p>
              <a:pPr marL="342900" indent="-3429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APACHE II</a:t>
              </a:r>
              <a:endParaRPr lang="zh-TW" altLang="en-US" sz="2800" dirty="0">
                <a:latin typeface="Arial" panose="020B0604020202020204" pitchFamily="34" charset="0"/>
                <a:cs typeface="Arial" panose="020B0604020202020204" pitchFamily="34" charset="0"/>
              </a:endParaRPr>
            </a:p>
          </p:txBody>
        </p:sp>
        <p:grpSp>
          <p:nvGrpSpPr>
            <p:cNvPr id="6" name="群組 5">
              <a:extLst>
                <a:ext uri="{FF2B5EF4-FFF2-40B4-BE49-F238E27FC236}">
                  <a16:creationId xmlns:a16="http://schemas.microsoft.com/office/drawing/2014/main" id="{2443E6F7-3738-4BD7-AE5C-D7732F0AF39B}"/>
                </a:ext>
              </a:extLst>
            </p:cNvPr>
            <p:cNvGrpSpPr/>
            <p:nvPr/>
          </p:nvGrpSpPr>
          <p:grpSpPr>
            <a:xfrm>
              <a:off x="931920" y="1900284"/>
              <a:ext cx="2184469" cy="2211385"/>
              <a:chOff x="1098066" y="1937622"/>
              <a:chExt cx="1854103" cy="1854470"/>
            </a:xfrm>
          </p:grpSpPr>
          <p:pic>
            <p:nvPicPr>
              <p:cNvPr id="7" name="Picture 2" descr="blood, cells, immune, infection, white ">
                <a:extLst>
                  <a:ext uri="{FF2B5EF4-FFF2-40B4-BE49-F238E27FC236}">
                    <a16:creationId xmlns:a16="http://schemas.microsoft.com/office/drawing/2014/main" id="{DC597109-F374-408D-B198-5E56CA660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442" y="2933713"/>
                <a:ext cx="639468" cy="6394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octor, equipment, heart, medical, monitor, patient, rate ">
                <a:extLst>
                  <a:ext uri="{FF2B5EF4-FFF2-40B4-BE49-F238E27FC236}">
                    <a16:creationId xmlns:a16="http://schemas.microsoft.com/office/drawing/2014/main" id="{F539AB8B-74B7-4FCC-BE0D-2A10464D3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668" y="1937622"/>
                <a:ext cx="687496" cy="687496"/>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7207657D-7603-41B4-8BBD-32AA32DCB20E}"/>
                  </a:ext>
                </a:extLst>
              </p:cNvPr>
              <p:cNvSpPr txBox="1"/>
              <p:nvPr/>
            </p:nvSpPr>
            <p:spPr>
              <a:xfrm>
                <a:off x="1098066" y="2540329"/>
                <a:ext cx="912699" cy="258102"/>
              </a:xfrm>
              <a:prstGeom prst="rect">
                <a:avLst/>
              </a:prstGeom>
              <a:noFill/>
            </p:spPr>
            <p:txBody>
              <a:bodyPr wrap="square" rtlCol="0">
                <a:spAutoFit/>
              </a:bodyPr>
              <a:lstStyle/>
              <a:p>
                <a:pPr algn="ctr"/>
                <a:r>
                  <a:rPr lang="en-US" altLang="zh-TW" sz="1400">
                    <a:latin typeface="Arial" panose="020B0604020202020204" pitchFamily="34" charset="0"/>
                    <a:cs typeface="Arial" panose="020B0604020202020204" pitchFamily="34" charset="0"/>
                  </a:rPr>
                  <a:t>HR</a:t>
                </a:r>
                <a:endParaRPr lang="zh-TW" altLang="en-US" sz="1400">
                  <a:latin typeface="Arial" panose="020B0604020202020204" pitchFamily="34" charset="0"/>
                  <a:cs typeface="Arial" panose="020B0604020202020204" pitchFamily="34" charset="0"/>
                </a:endParaRPr>
              </a:p>
            </p:txBody>
          </p:sp>
          <p:sp>
            <p:nvSpPr>
              <p:cNvPr id="10" name="文字方塊 9">
                <a:extLst>
                  <a:ext uri="{FF2B5EF4-FFF2-40B4-BE49-F238E27FC236}">
                    <a16:creationId xmlns:a16="http://schemas.microsoft.com/office/drawing/2014/main" id="{7749B699-705F-4249-AA65-F25321B85594}"/>
                  </a:ext>
                </a:extLst>
              </p:cNvPr>
              <p:cNvSpPr txBox="1"/>
              <p:nvPr/>
            </p:nvSpPr>
            <p:spPr>
              <a:xfrm>
                <a:off x="1157826" y="3533990"/>
                <a:ext cx="912699" cy="258102"/>
              </a:xfrm>
              <a:prstGeom prst="rect">
                <a:avLst/>
              </a:prstGeom>
              <a:noFill/>
            </p:spPr>
            <p:txBody>
              <a:bodyPr wrap="square" rtlCol="0">
                <a:spAutoFit/>
              </a:bodyPr>
              <a:lstStyle/>
              <a:p>
                <a:pPr algn="ctr"/>
                <a:r>
                  <a:rPr lang="en-US" altLang="zh-TW" sz="1400">
                    <a:latin typeface="Arial" panose="020B0604020202020204" pitchFamily="34" charset="0"/>
                    <a:cs typeface="Arial" panose="020B0604020202020204" pitchFamily="34" charset="0"/>
                  </a:rPr>
                  <a:t>WBC</a:t>
                </a:r>
                <a:endParaRPr lang="zh-TW" altLang="en-US" sz="1400">
                  <a:latin typeface="Arial" panose="020B0604020202020204" pitchFamily="34" charset="0"/>
                  <a:cs typeface="Arial" panose="020B0604020202020204" pitchFamily="34" charset="0"/>
                </a:endParaRPr>
              </a:p>
            </p:txBody>
          </p:sp>
          <p:pic>
            <p:nvPicPr>
              <p:cNvPr id="11" name="圖片 10">
                <a:extLst>
                  <a:ext uri="{FF2B5EF4-FFF2-40B4-BE49-F238E27FC236}">
                    <a16:creationId xmlns:a16="http://schemas.microsoft.com/office/drawing/2014/main" id="{C46EC376-E882-4BCE-B16D-7210339C4978}"/>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2255712" y="2929336"/>
                <a:ext cx="303776" cy="639468"/>
              </a:xfrm>
              <a:prstGeom prst="rect">
                <a:avLst/>
              </a:prstGeom>
            </p:spPr>
          </p:pic>
          <p:sp>
            <p:nvSpPr>
              <p:cNvPr id="12" name="文字方塊 11">
                <a:extLst>
                  <a:ext uri="{FF2B5EF4-FFF2-40B4-BE49-F238E27FC236}">
                    <a16:creationId xmlns:a16="http://schemas.microsoft.com/office/drawing/2014/main" id="{3D69A9B4-6A54-49DA-A817-BC91EE72B69E}"/>
                  </a:ext>
                </a:extLst>
              </p:cNvPr>
              <p:cNvSpPr txBox="1"/>
              <p:nvPr/>
            </p:nvSpPr>
            <p:spPr>
              <a:xfrm>
                <a:off x="1960947" y="3533990"/>
                <a:ext cx="912699" cy="258102"/>
              </a:xfrm>
              <a:prstGeom prst="rect">
                <a:avLst/>
              </a:prstGeom>
              <a:noFill/>
            </p:spPr>
            <p:txBody>
              <a:bodyPr wrap="square" rtlCol="0">
                <a:spAutoFit/>
              </a:bodyPr>
              <a:lstStyle/>
              <a:p>
                <a:pPr algn="ctr"/>
                <a:r>
                  <a:rPr lang="en-US" altLang="zh-TW" sz="1400">
                    <a:latin typeface="Arial" panose="020B0604020202020204" pitchFamily="34" charset="0"/>
                    <a:cs typeface="Arial" panose="020B0604020202020204" pitchFamily="34" charset="0"/>
                  </a:rPr>
                  <a:t>HCT</a:t>
                </a:r>
                <a:endParaRPr lang="zh-TW" altLang="en-US" sz="1400">
                  <a:latin typeface="Arial" panose="020B0604020202020204" pitchFamily="34" charset="0"/>
                  <a:cs typeface="Arial" panose="020B0604020202020204" pitchFamily="34" charset="0"/>
                </a:endParaRPr>
              </a:p>
            </p:txBody>
          </p:sp>
          <p:pic>
            <p:nvPicPr>
              <p:cNvPr id="13" name="Picture 10">
                <a:extLst>
                  <a:ext uri="{FF2B5EF4-FFF2-40B4-BE49-F238E27FC236}">
                    <a16:creationId xmlns:a16="http://schemas.microsoft.com/office/drawing/2014/main" id="{A8BC4F08-EC93-4F0E-956B-351910EF19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p:blipFill>
            <p:spPr bwMode="auto">
              <a:xfrm>
                <a:off x="2163546" y="2015212"/>
                <a:ext cx="508157" cy="532315"/>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EAAE1E4C-41C5-4BE1-8520-D8AE9B0E5861}"/>
                  </a:ext>
                </a:extLst>
              </p:cNvPr>
              <p:cNvSpPr txBox="1"/>
              <p:nvPr/>
            </p:nvSpPr>
            <p:spPr>
              <a:xfrm>
                <a:off x="1863684" y="2538973"/>
                <a:ext cx="1088485" cy="258102"/>
              </a:xfrm>
              <a:prstGeom prst="rect">
                <a:avLst/>
              </a:prstGeom>
              <a:noFill/>
            </p:spPr>
            <p:txBody>
              <a:bodyPr wrap="square" rtlCol="0">
                <a:spAutoFit/>
              </a:bodyPr>
              <a:lstStyle/>
              <a:p>
                <a:pPr algn="ctr"/>
                <a:r>
                  <a:rPr lang="en-US" altLang="zh-TW" sz="1400" dirty="0">
                    <a:latin typeface="Arial" panose="020B0604020202020204" pitchFamily="34" charset="0"/>
                    <a:cs typeface="Arial" panose="020B0604020202020204" pitchFamily="34" charset="0"/>
                  </a:rPr>
                  <a:t>Temperature</a:t>
                </a:r>
                <a:endParaRPr lang="zh-TW" altLang="en-US" sz="1400" dirty="0">
                  <a:latin typeface="Arial" panose="020B0604020202020204" pitchFamily="34" charset="0"/>
                  <a:cs typeface="Arial" panose="020B0604020202020204" pitchFamily="34" charset="0"/>
                </a:endParaRPr>
              </a:p>
            </p:txBody>
          </p:sp>
        </p:grpSp>
        <p:sp>
          <p:nvSpPr>
            <p:cNvPr id="15" name="右大括弧 14">
              <a:extLst>
                <a:ext uri="{FF2B5EF4-FFF2-40B4-BE49-F238E27FC236}">
                  <a16:creationId xmlns:a16="http://schemas.microsoft.com/office/drawing/2014/main" id="{0DBCE55F-4EC8-4222-9FB7-6A4895E5F976}"/>
                </a:ext>
              </a:extLst>
            </p:cNvPr>
            <p:cNvSpPr/>
            <p:nvPr/>
          </p:nvSpPr>
          <p:spPr>
            <a:xfrm>
              <a:off x="3092254" y="2184950"/>
              <a:ext cx="207488" cy="1795829"/>
            </a:xfrm>
            <a:prstGeom prst="rightBrace">
              <a:avLst>
                <a:gd name="adj1" fmla="val 60508"/>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31EA2F8-14E7-4F1C-9DC0-B1B31D1D01CD}"/>
                </a:ext>
              </a:extLst>
            </p:cNvPr>
            <p:cNvSpPr txBox="1"/>
            <p:nvPr/>
          </p:nvSpPr>
          <p:spPr>
            <a:xfrm>
              <a:off x="2856072" y="4641708"/>
              <a:ext cx="3546233" cy="400110"/>
            </a:xfrm>
            <a:prstGeom prst="rect">
              <a:avLst/>
            </a:prstGeom>
            <a:noFill/>
          </p:spPr>
          <p:txBody>
            <a:bodyPr wrap="square">
              <a:spAutoFit/>
            </a:bodyPr>
            <a:lstStyle/>
            <a:p>
              <a:pPr algn="ctr"/>
              <a:r>
                <a:rPr lang="en-US" altLang="zh-TW" sz="2000" b="1" dirty="0">
                  <a:latin typeface="Arial" panose="020B0604020202020204" pitchFamily="34" charset="0"/>
                  <a:cs typeface="Arial" panose="020B0604020202020204" pitchFamily="34" charset="0"/>
                </a:rPr>
                <a:t>Chronic Health Evaluation</a:t>
              </a:r>
              <a:endParaRPr lang="zh-TW" altLang="en-US" sz="2000" b="1" dirty="0">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A9EAA61D-6B5B-49C5-855F-8FB763E95DCF}"/>
                </a:ext>
              </a:extLst>
            </p:cNvPr>
            <p:cNvSpPr txBox="1"/>
            <p:nvPr/>
          </p:nvSpPr>
          <p:spPr>
            <a:xfrm>
              <a:off x="1369560" y="4641708"/>
              <a:ext cx="1445237" cy="400110"/>
            </a:xfrm>
            <a:prstGeom prst="rect">
              <a:avLst/>
            </a:prstGeom>
            <a:noFill/>
          </p:spPr>
          <p:txBody>
            <a:bodyPr wrap="square">
              <a:spAutoFit/>
            </a:bodyPr>
            <a:lstStyle/>
            <a:p>
              <a:pPr algn="ctr"/>
              <a:r>
                <a:rPr lang="en-US" altLang="zh-TW" sz="2000" b="1">
                  <a:latin typeface="Arial" panose="020B0604020202020204" pitchFamily="34" charset="0"/>
                  <a:cs typeface="Arial" panose="020B0604020202020204" pitchFamily="34" charset="0"/>
                </a:rPr>
                <a:t>Age</a:t>
              </a:r>
              <a:endParaRPr lang="zh-TW" altLang="en-US" sz="2000" b="1">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205456E9-B26F-40DC-B39D-CB6809CF46BE}"/>
                </a:ext>
              </a:extLst>
            </p:cNvPr>
            <p:cNvSpPr txBox="1"/>
            <p:nvPr/>
          </p:nvSpPr>
          <p:spPr>
            <a:xfrm>
              <a:off x="3196942" y="2184950"/>
              <a:ext cx="3150185" cy="824008"/>
            </a:xfrm>
            <a:prstGeom prst="rect">
              <a:avLst/>
            </a:prstGeom>
            <a:noFill/>
          </p:spPr>
          <p:txBody>
            <a:bodyPr wrap="square">
              <a:spAutoFit/>
            </a:bodyPr>
            <a:lstStyle/>
            <a:p>
              <a:pPr algn="ctr">
                <a:lnSpc>
                  <a:spcPts val="3000"/>
                </a:lnSpc>
              </a:pPr>
              <a:r>
                <a:rPr lang="en-US" altLang="zh-TW" sz="2000" b="1" dirty="0">
                  <a:latin typeface="Arial" panose="020B0604020202020204" pitchFamily="34" charset="0"/>
                  <a:cs typeface="Arial" panose="020B0604020202020204" pitchFamily="34" charset="0"/>
                </a:rPr>
                <a:t>Acute physiologic score</a:t>
              </a:r>
            </a:p>
            <a:p>
              <a:pPr algn="ctr">
                <a:lnSpc>
                  <a:spcPts val="3000"/>
                </a:lnSpc>
              </a:pPr>
              <a:r>
                <a:rPr lang="en-US" altLang="zh-TW" sz="2000" dirty="0">
                  <a:latin typeface="Arial" panose="020B0604020202020204" pitchFamily="34" charset="0"/>
                  <a:cs typeface="Arial" panose="020B0604020202020204" pitchFamily="34" charset="0"/>
                </a:rPr>
                <a:t>(12 variables)</a:t>
              </a:r>
              <a:endParaRPr lang="zh-TW" altLang="en-US" sz="2000" dirty="0">
                <a:latin typeface="Arial" panose="020B0604020202020204" pitchFamily="34" charset="0"/>
                <a:cs typeface="Arial" panose="020B0604020202020204" pitchFamily="34" charset="0"/>
              </a:endParaRPr>
            </a:p>
          </p:txBody>
        </p:sp>
        <p:pic>
          <p:nvPicPr>
            <p:cNvPr id="19" name="Picture 12">
              <a:extLst>
                <a:ext uri="{FF2B5EF4-FFF2-40B4-BE49-F238E27FC236}">
                  <a16:creationId xmlns:a16="http://schemas.microsoft.com/office/drawing/2014/main" id="{8A9B2DCE-C4D7-457E-957B-D4E0B63EC0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t="20" b="20"/>
            <a:stretch/>
          </p:blipFill>
          <p:spPr bwMode="auto">
            <a:xfrm>
              <a:off x="4306292" y="2988339"/>
              <a:ext cx="1253429" cy="1091089"/>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文字方塊 20">
            <a:extLst>
              <a:ext uri="{FF2B5EF4-FFF2-40B4-BE49-F238E27FC236}">
                <a16:creationId xmlns:a16="http://schemas.microsoft.com/office/drawing/2014/main" id="{A353BC1A-8D85-421F-8026-8D8462D75265}"/>
              </a:ext>
            </a:extLst>
          </p:cNvPr>
          <p:cNvSpPr txBox="1"/>
          <p:nvPr/>
        </p:nvSpPr>
        <p:spPr>
          <a:xfrm>
            <a:off x="401227" y="6115236"/>
            <a:ext cx="6964680" cy="369332"/>
          </a:xfrm>
          <a:prstGeom prst="rect">
            <a:avLst/>
          </a:prstGeom>
          <a:noFill/>
        </p:spPr>
        <p:txBody>
          <a:bodyPr wrap="square">
            <a:spAutoFit/>
          </a:bodyPr>
          <a:lstStyle/>
          <a:p>
            <a:r>
              <a:rPr lang="en-US" altLang="zh-TW" sz="1800" dirty="0">
                <a:effectLst/>
                <a:latin typeface="Arial" panose="020B0604020202020204" pitchFamily="34" charset="0"/>
                <a:ea typeface="Times New Roman" panose="02020603050405020304" pitchFamily="18" charset="0"/>
                <a:cs typeface="Arial" panose="020B0604020202020204" pitchFamily="34" charset="0"/>
              </a:rPr>
              <a:t>HR: Heart rate; WBC: White blood cell; HCT: Hematocrit</a:t>
            </a:r>
            <a:endParaRPr lang="zh-TW" altLang="en-US" dirty="0">
              <a:latin typeface="Arial" panose="020B0604020202020204" pitchFamily="34" charset="0"/>
              <a:cs typeface="Arial" panose="020B0604020202020204" pitchFamily="34" charset="0"/>
            </a:endParaRPr>
          </a:p>
        </p:txBody>
      </p:sp>
      <p:sp>
        <p:nvSpPr>
          <p:cNvPr id="22" name="投影片編號版面配置區 21"/>
          <p:cNvSpPr>
            <a:spLocks noGrp="1"/>
          </p:cNvSpPr>
          <p:nvPr>
            <p:ph type="sldNum" sz="quarter" idx="12"/>
          </p:nvPr>
        </p:nvSpPr>
        <p:spPr/>
        <p:txBody>
          <a:bodyPr/>
          <a:lstStyle/>
          <a:p>
            <a:fld id="{1F9B1B0B-5F52-4968-882E-7DAA09669825}" type="slidenum">
              <a:rPr lang="zh-TW" altLang="en-US" smtClean="0"/>
              <a:t>9</a:t>
            </a:fld>
            <a:endParaRPr lang="zh-TW" altLang="en-US"/>
          </a:p>
        </p:txBody>
      </p:sp>
      <p:sp>
        <p:nvSpPr>
          <p:cNvPr id="23" name="矩形 22"/>
          <p:cNvSpPr/>
          <p:nvPr/>
        </p:nvSpPr>
        <p:spPr>
          <a:xfrm>
            <a:off x="6813118" y="5580956"/>
            <a:ext cx="4826660" cy="307777"/>
          </a:xfrm>
          <a:prstGeom prst="rect">
            <a:avLst/>
          </a:prstGeom>
        </p:spPr>
        <p:txBody>
          <a:bodyPr wrap="square">
            <a:spAutoFit/>
          </a:bodyPr>
          <a:lstStyle/>
          <a:p>
            <a:r>
              <a:rPr lang="en-US" altLang="zh-TW" sz="1400" dirty="0">
                <a:solidFill>
                  <a:srgbClr val="222222"/>
                </a:solidFill>
                <a:latin typeface="Arial" panose="020B0604020202020204" pitchFamily="34" charset="0"/>
                <a:cs typeface="Arial" panose="020B0604020202020204" pitchFamily="34" charset="0"/>
              </a:rPr>
              <a:t>KNAUS, et al. </a:t>
            </a:r>
            <a:r>
              <a:rPr lang="en-US" altLang="zh-TW" sz="1400" i="1" dirty="0">
                <a:solidFill>
                  <a:srgbClr val="222222"/>
                </a:solidFill>
                <a:latin typeface="Arial" panose="020B0604020202020204" pitchFamily="34" charset="0"/>
                <a:cs typeface="Arial" panose="020B0604020202020204" pitchFamily="34" charset="0"/>
              </a:rPr>
              <a:t>Critical care medicine</a:t>
            </a:r>
            <a:r>
              <a:rPr lang="en-US" altLang="zh-TW" sz="1400" dirty="0">
                <a:solidFill>
                  <a:srgbClr val="222222"/>
                </a:solidFill>
                <a:latin typeface="Arial" panose="020B0604020202020204" pitchFamily="34" charset="0"/>
                <a:cs typeface="Arial" panose="020B0604020202020204" pitchFamily="34" charset="0"/>
              </a:rPr>
              <a:t>, 1985, 13.10: 818-829.</a:t>
            </a:r>
            <a:endParaRPr lang="zh-TW" altLang="en-US" sz="1400" dirty="0">
              <a:latin typeface="Arial" panose="020B0604020202020204" pitchFamily="34" charset="0"/>
              <a:cs typeface="Arial" panose="020B0604020202020204" pitchFamily="34" charset="0"/>
            </a:endParaRPr>
          </a:p>
        </p:txBody>
      </p:sp>
      <p:graphicFrame>
        <p:nvGraphicFramePr>
          <p:cNvPr id="24" name="表格 23">
            <a:extLst>
              <a:ext uri="{FF2B5EF4-FFF2-40B4-BE49-F238E27FC236}">
                <a16:creationId xmlns:a16="http://schemas.microsoft.com/office/drawing/2014/main" id="{FE6D1FB2-F8E6-4EDC-96A6-DA98CB4608D8}"/>
              </a:ext>
            </a:extLst>
          </p:cNvPr>
          <p:cNvGraphicFramePr>
            <a:graphicFrameLocks noGrp="1"/>
          </p:cNvGraphicFramePr>
          <p:nvPr>
            <p:extLst>
              <p:ext uri="{D42A27DB-BD31-4B8C-83A1-F6EECF244321}">
                <p14:modId xmlns:p14="http://schemas.microsoft.com/office/powerpoint/2010/main" val="2531611052"/>
              </p:ext>
            </p:extLst>
          </p:nvPr>
        </p:nvGraphicFramePr>
        <p:xfrm>
          <a:off x="6813118" y="1791863"/>
          <a:ext cx="4942882" cy="3566160"/>
        </p:xfrm>
        <a:graphic>
          <a:graphicData uri="http://schemas.openxmlformats.org/drawingml/2006/table">
            <a:tbl>
              <a:tblPr firstRow="1" bandRow="1">
                <a:tableStyleId>{5C22544A-7EE6-4342-B048-85BDC9FD1C3A}</a:tableStyleId>
              </a:tblPr>
              <a:tblGrid>
                <a:gridCol w="2267458">
                  <a:extLst>
                    <a:ext uri="{9D8B030D-6E8A-4147-A177-3AD203B41FA5}">
                      <a16:colId xmlns:a16="http://schemas.microsoft.com/office/drawing/2014/main" val="795440411"/>
                    </a:ext>
                  </a:extLst>
                </a:gridCol>
                <a:gridCol w="1308417">
                  <a:extLst>
                    <a:ext uri="{9D8B030D-6E8A-4147-A177-3AD203B41FA5}">
                      <a16:colId xmlns:a16="http://schemas.microsoft.com/office/drawing/2014/main" val="2701007161"/>
                    </a:ext>
                  </a:extLst>
                </a:gridCol>
                <a:gridCol w="1367007">
                  <a:extLst>
                    <a:ext uri="{9D8B030D-6E8A-4147-A177-3AD203B41FA5}">
                      <a16:colId xmlns:a16="http://schemas.microsoft.com/office/drawing/2014/main" val="3655036794"/>
                    </a:ext>
                  </a:extLst>
                </a:gridCol>
              </a:tblGrid>
              <a:tr h="341643">
                <a:tc>
                  <a:txBody>
                    <a:bodyPr/>
                    <a:lstStyle/>
                    <a:p>
                      <a:pPr algn="ctr"/>
                      <a:r>
                        <a:rPr lang="en-US" sz="2000" dirty="0">
                          <a:latin typeface="Arial" panose="020B0604020202020204" pitchFamily="34" charset="0"/>
                          <a:cs typeface="Arial" panose="020B0604020202020204" pitchFamily="34" charset="0"/>
                        </a:rPr>
                        <a:t>APACHE II score</a:t>
                      </a:r>
                    </a:p>
                  </a:txBody>
                  <a:tcPr anchor="ctr">
                    <a:solidFill>
                      <a:srgbClr val="4C5F78"/>
                    </a:solidFill>
                  </a:tcPr>
                </a:tc>
                <a:tc>
                  <a:txBody>
                    <a:bodyPr/>
                    <a:lstStyle/>
                    <a:p>
                      <a:pPr algn="ctr"/>
                      <a:r>
                        <a:rPr lang="en-US" sz="2000" dirty="0">
                          <a:latin typeface="Arial" panose="020B0604020202020204" pitchFamily="34" charset="0"/>
                          <a:cs typeface="Arial" panose="020B0604020202020204" pitchFamily="34" charset="0"/>
                        </a:rPr>
                        <a:t>Mortality</a:t>
                      </a:r>
                    </a:p>
                  </a:txBody>
                  <a:tcPr anchor="ctr">
                    <a:solidFill>
                      <a:srgbClr val="4C5F78"/>
                    </a:solidFill>
                  </a:tcPr>
                </a:tc>
                <a:tc>
                  <a:txBody>
                    <a:bodyPr/>
                    <a:lstStyle/>
                    <a:p>
                      <a:pPr algn="ctr"/>
                      <a:r>
                        <a:rPr lang="en-US" sz="2000" dirty="0">
                          <a:latin typeface="Arial" panose="020B0604020202020204" pitchFamily="34" charset="0"/>
                          <a:cs typeface="Arial" panose="020B0604020202020204" pitchFamily="34" charset="0"/>
                        </a:rPr>
                        <a:t>Category</a:t>
                      </a:r>
                    </a:p>
                  </a:txBody>
                  <a:tcPr anchor="ctr">
                    <a:solidFill>
                      <a:srgbClr val="4C5F78"/>
                    </a:solidFill>
                  </a:tcPr>
                </a:tc>
                <a:extLst>
                  <a:ext uri="{0D108BD9-81ED-4DB2-BD59-A6C34878D82A}">
                    <a16:rowId xmlns:a16="http://schemas.microsoft.com/office/drawing/2014/main" val="2350535904"/>
                  </a:ext>
                </a:extLst>
              </a:tr>
              <a:tr h="341643">
                <a:tc>
                  <a:txBody>
                    <a:bodyPr/>
                    <a:lstStyle/>
                    <a:p>
                      <a:pPr algn="ctr"/>
                      <a:r>
                        <a:rPr lang="en-US" sz="2000">
                          <a:latin typeface="Arial" panose="020B0604020202020204" pitchFamily="34" charset="0"/>
                          <a:cs typeface="Arial" panose="020B0604020202020204" pitchFamily="34" charset="0"/>
                        </a:rPr>
                        <a:t>0 to 4</a:t>
                      </a:r>
                    </a:p>
                  </a:txBody>
                  <a:tcPr anchor="ctr">
                    <a:solidFill>
                      <a:schemeClr val="bg1"/>
                    </a:solidFill>
                  </a:tcPr>
                </a:tc>
                <a:tc>
                  <a:txBody>
                    <a:bodyPr/>
                    <a:lstStyle/>
                    <a:p>
                      <a:pPr algn="ctr"/>
                      <a:r>
                        <a:rPr lang="en-US" sz="2000">
                          <a:latin typeface="Arial" panose="020B0604020202020204" pitchFamily="34" charset="0"/>
                          <a:cs typeface="Arial" panose="020B0604020202020204" pitchFamily="34" charset="0"/>
                        </a:rPr>
                        <a:t>~ 4%</a:t>
                      </a:r>
                    </a:p>
                  </a:txBody>
                  <a:tcPr anchor="ctr">
                    <a:solidFill>
                      <a:schemeClr val="bg1"/>
                    </a:solidFill>
                  </a:tcPr>
                </a:tc>
                <a:tc rowSpan="5">
                  <a:txBody>
                    <a:bodyPr/>
                    <a:lstStyle/>
                    <a:p>
                      <a:pPr algn="ctr"/>
                      <a:r>
                        <a:rPr lang="en-US" sz="2000" dirty="0">
                          <a:latin typeface="Arial" panose="020B0604020202020204" pitchFamily="34" charset="0"/>
                          <a:cs typeface="Arial" panose="020B0604020202020204" pitchFamily="34" charset="0"/>
                        </a:rPr>
                        <a:t>Low</a:t>
                      </a:r>
                    </a:p>
                  </a:txBody>
                  <a:tcPr anchor="ctr">
                    <a:solidFill>
                      <a:schemeClr val="bg1"/>
                    </a:solidFill>
                  </a:tcPr>
                </a:tc>
                <a:extLst>
                  <a:ext uri="{0D108BD9-81ED-4DB2-BD59-A6C34878D82A}">
                    <a16:rowId xmlns:a16="http://schemas.microsoft.com/office/drawing/2014/main" val="3307174730"/>
                  </a:ext>
                </a:extLst>
              </a:tr>
              <a:tr h="341643">
                <a:tc>
                  <a:txBody>
                    <a:bodyPr/>
                    <a:lstStyle/>
                    <a:p>
                      <a:pPr algn="ctr"/>
                      <a:r>
                        <a:rPr lang="en-US" sz="2000">
                          <a:latin typeface="Arial" panose="020B0604020202020204" pitchFamily="34" charset="0"/>
                          <a:cs typeface="Arial" panose="020B0604020202020204" pitchFamily="34" charset="0"/>
                        </a:rPr>
                        <a:t>5 to 9</a:t>
                      </a:r>
                    </a:p>
                  </a:txBody>
                  <a:tcPr anchor="ctr">
                    <a:solidFill>
                      <a:srgbClr val="E5EAEF"/>
                    </a:solidFill>
                  </a:tcPr>
                </a:tc>
                <a:tc>
                  <a:txBody>
                    <a:bodyPr/>
                    <a:lstStyle/>
                    <a:p>
                      <a:pPr algn="ctr"/>
                      <a:r>
                        <a:rPr lang="en-US" sz="2000">
                          <a:latin typeface="Arial" panose="020B0604020202020204" pitchFamily="34" charset="0"/>
                          <a:cs typeface="Arial" panose="020B0604020202020204" pitchFamily="34" charset="0"/>
                        </a:rPr>
                        <a:t>~ 8%</a:t>
                      </a:r>
                    </a:p>
                  </a:txBody>
                  <a:tcPr anchor="ctr">
                    <a:solidFill>
                      <a:srgbClr val="E5EAEF"/>
                    </a:solidFill>
                  </a:tcPr>
                </a:tc>
                <a:tc vMerge="1">
                  <a:txBody>
                    <a:bodyPr/>
                    <a:lstStyle/>
                    <a:p>
                      <a:pPr algn="ctr"/>
                      <a:endParaRPr lang="en-US" sz="2000" dirty="0">
                        <a:latin typeface="Arial" panose="020B0604020202020204" pitchFamily="34" charset="0"/>
                        <a:cs typeface="Arial" panose="020B0604020202020204" pitchFamily="34" charset="0"/>
                      </a:endParaRPr>
                    </a:p>
                  </a:txBody>
                  <a:tcPr anchor="ctr">
                    <a:solidFill>
                      <a:srgbClr val="E5EAEF"/>
                    </a:solidFill>
                  </a:tcPr>
                </a:tc>
                <a:extLst>
                  <a:ext uri="{0D108BD9-81ED-4DB2-BD59-A6C34878D82A}">
                    <a16:rowId xmlns:a16="http://schemas.microsoft.com/office/drawing/2014/main" val="3917271013"/>
                  </a:ext>
                </a:extLst>
              </a:tr>
              <a:tr h="3416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a:latin typeface="Arial" panose="020B0604020202020204" pitchFamily="34" charset="0"/>
                          <a:cs typeface="Arial" panose="020B0604020202020204" pitchFamily="34" charset="0"/>
                        </a:rPr>
                        <a:t>10 to 14</a:t>
                      </a:r>
                    </a:p>
                  </a:txBody>
                  <a:tcPr anchor="ctr">
                    <a:solidFill>
                      <a:schemeClr val="bg1"/>
                    </a:solidFill>
                  </a:tcPr>
                </a:tc>
                <a:tc>
                  <a:txBody>
                    <a:bodyPr/>
                    <a:lstStyle/>
                    <a:p>
                      <a:pPr algn="ctr"/>
                      <a:r>
                        <a:rPr lang="en-US" sz="2000" dirty="0">
                          <a:latin typeface="Arial" panose="020B0604020202020204" pitchFamily="34" charset="0"/>
                          <a:cs typeface="Arial" panose="020B0604020202020204" pitchFamily="34" charset="0"/>
                        </a:rPr>
                        <a:t>~ 15%</a:t>
                      </a:r>
                    </a:p>
                  </a:txBody>
                  <a:tcPr anchor="ctr">
                    <a:solidFill>
                      <a:schemeClr val="bg1"/>
                    </a:solidFill>
                  </a:tcPr>
                </a:tc>
                <a:tc vMerge="1">
                  <a:txBody>
                    <a:bodyPr/>
                    <a:lstStyle/>
                    <a:p>
                      <a:pPr algn="ctr"/>
                      <a:endParaRPr lang="en-US" sz="200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3958742780"/>
                  </a:ext>
                </a:extLst>
              </a:tr>
              <a:tr h="341643">
                <a:tc>
                  <a:txBody>
                    <a:bodyPr/>
                    <a:lstStyle/>
                    <a:p>
                      <a:pPr algn="ctr"/>
                      <a:r>
                        <a:rPr lang="en-US" sz="2000">
                          <a:latin typeface="Arial" panose="020B0604020202020204" pitchFamily="34" charset="0"/>
                          <a:cs typeface="Arial" panose="020B0604020202020204" pitchFamily="34" charset="0"/>
                        </a:rPr>
                        <a:t>15 to 19</a:t>
                      </a:r>
                    </a:p>
                  </a:txBody>
                  <a:tcPr anchor="ctr">
                    <a:solidFill>
                      <a:srgbClr val="E5EAEF"/>
                    </a:solidFill>
                  </a:tcPr>
                </a:tc>
                <a:tc>
                  <a:txBody>
                    <a:bodyPr/>
                    <a:lstStyle/>
                    <a:p>
                      <a:pPr algn="ctr"/>
                      <a:r>
                        <a:rPr lang="en-US" sz="2000">
                          <a:latin typeface="Arial" panose="020B0604020202020204" pitchFamily="34" charset="0"/>
                          <a:cs typeface="Arial" panose="020B0604020202020204" pitchFamily="34" charset="0"/>
                        </a:rPr>
                        <a:t>~ 25%</a:t>
                      </a:r>
                    </a:p>
                  </a:txBody>
                  <a:tcPr anchor="ctr">
                    <a:solidFill>
                      <a:srgbClr val="E5EAEF"/>
                    </a:solidFill>
                  </a:tcPr>
                </a:tc>
                <a:tc vMerge="1">
                  <a:txBody>
                    <a:bodyPr/>
                    <a:lstStyle/>
                    <a:p>
                      <a:pPr algn="ctr"/>
                      <a:endParaRPr lang="en-US" sz="2000">
                        <a:latin typeface="Arial" panose="020B0604020202020204" pitchFamily="34" charset="0"/>
                        <a:cs typeface="Arial" panose="020B0604020202020204" pitchFamily="34" charset="0"/>
                      </a:endParaRPr>
                    </a:p>
                  </a:txBody>
                  <a:tcPr anchor="ctr">
                    <a:solidFill>
                      <a:srgbClr val="E5EAEF"/>
                    </a:solidFill>
                  </a:tcPr>
                </a:tc>
                <a:extLst>
                  <a:ext uri="{0D108BD9-81ED-4DB2-BD59-A6C34878D82A}">
                    <a16:rowId xmlns:a16="http://schemas.microsoft.com/office/drawing/2014/main" val="339969013"/>
                  </a:ext>
                </a:extLst>
              </a:tr>
              <a:tr h="3416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a:latin typeface="Arial" panose="020B0604020202020204" pitchFamily="34" charset="0"/>
                          <a:cs typeface="Arial" panose="020B0604020202020204" pitchFamily="34" charset="0"/>
                        </a:rPr>
                        <a:t>20 to 24</a:t>
                      </a:r>
                    </a:p>
                  </a:txBody>
                  <a:tcPr anchor="ctr">
                    <a:solidFill>
                      <a:schemeClr val="bg1"/>
                    </a:solidFill>
                  </a:tcPr>
                </a:tc>
                <a:tc>
                  <a:txBody>
                    <a:bodyPr/>
                    <a:lstStyle/>
                    <a:p>
                      <a:pPr algn="ctr"/>
                      <a:r>
                        <a:rPr lang="en-US" sz="2000">
                          <a:latin typeface="Arial" panose="020B0604020202020204" pitchFamily="34" charset="0"/>
                          <a:cs typeface="Arial" panose="020B0604020202020204" pitchFamily="34" charset="0"/>
                        </a:rPr>
                        <a:t>~ 40%</a:t>
                      </a:r>
                    </a:p>
                  </a:txBody>
                  <a:tcPr anchor="ctr">
                    <a:solidFill>
                      <a:schemeClr val="bg1"/>
                    </a:solidFill>
                  </a:tcPr>
                </a:tc>
                <a:tc vMerge="1">
                  <a:txBody>
                    <a:bodyPr/>
                    <a:lstStyle/>
                    <a:p>
                      <a:pPr algn="ctr"/>
                      <a:endParaRPr lang="en-US" sz="200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747615030"/>
                  </a:ext>
                </a:extLst>
              </a:tr>
              <a:tr h="341643">
                <a:tc>
                  <a:txBody>
                    <a:bodyPr/>
                    <a:lstStyle/>
                    <a:p>
                      <a:pPr algn="ctr"/>
                      <a:r>
                        <a:rPr lang="en-US" sz="2000">
                          <a:latin typeface="Arial" panose="020B0604020202020204" pitchFamily="34" charset="0"/>
                          <a:cs typeface="Arial" panose="020B0604020202020204" pitchFamily="34" charset="0"/>
                        </a:rPr>
                        <a:t>25 to 29</a:t>
                      </a:r>
                    </a:p>
                  </a:txBody>
                  <a:tcPr anchor="ctr">
                    <a:solidFill>
                      <a:srgbClr val="E5EAEF"/>
                    </a:solidFill>
                  </a:tcPr>
                </a:tc>
                <a:tc>
                  <a:txBody>
                    <a:bodyPr/>
                    <a:lstStyle/>
                    <a:p>
                      <a:pPr algn="ctr"/>
                      <a:r>
                        <a:rPr lang="en-US" sz="2000">
                          <a:latin typeface="Arial" panose="020B0604020202020204" pitchFamily="34" charset="0"/>
                          <a:cs typeface="Arial" panose="020B0604020202020204" pitchFamily="34" charset="0"/>
                        </a:rPr>
                        <a:t>~ 55%</a:t>
                      </a:r>
                    </a:p>
                  </a:txBody>
                  <a:tcPr anchor="ctr">
                    <a:solidFill>
                      <a:srgbClr val="E5EAEF"/>
                    </a:solidFill>
                  </a:tcPr>
                </a:tc>
                <a:tc rowSpan="3">
                  <a:txBody>
                    <a:bodyPr/>
                    <a:lstStyle/>
                    <a:p>
                      <a:pPr algn="ctr"/>
                      <a:r>
                        <a:rPr lang="en-US" sz="2000" dirty="0">
                          <a:latin typeface="Arial" panose="020B0604020202020204" pitchFamily="34" charset="0"/>
                          <a:cs typeface="Arial" panose="020B0604020202020204" pitchFamily="34" charset="0"/>
                        </a:rPr>
                        <a:t>High</a:t>
                      </a:r>
                    </a:p>
                  </a:txBody>
                  <a:tcPr anchor="ctr">
                    <a:solidFill>
                      <a:srgbClr val="E5EAEF"/>
                    </a:solidFill>
                  </a:tcPr>
                </a:tc>
                <a:extLst>
                  <a:ext uri="{0D108BD9-81ED-4DB2-BD59-A6C34878D82A}">
                    <a16:rowId xmlns:a16="http://schemas.microsoft.com/office/drawing/2014/main" val="794335184"/>
                  </a:ext>
                </a:extLst>
              </a:tr>
              <a:tr h="341643">
                <a:tc>
                  <a:txBody>
                    <a:bodyPr/>
                    <a:lstStyle/>
                    <a:p>
                      <a:pPr algn="ctr"/>
                      <a:r>
                        <a:rPr lang="en-US" sz="2000">
                          <a:latin typeface="Arial" panose="020B0604020202020204" pitchFamily="34" charset="0"/>
                          <a:cs typeface="Arial" panose="020B0604020202020204" pitchFamily="34" charset="0"/>
                        </a:rPr>
                        <a:t>30 to 34</a:t>
                      </a:r>
                    </a:p>
                  </a:txBody>
                  <a:tcPr anchor="ctr">
                    <a:solidFill>
                      <a:schemeClr val="bg1"/>
                    </a:solidFill>
                  </a:tcPr>
                </a:tc>
                <a:tc>
                  <a:txBody>
                    <a:bodyPr/>
                    <a:lstStyle/>
                    <a:p>
                      <a:pPr algn="ctr"/>
                      <a:r>
                        <a:rPr lang="en-US" sz="2000">
                          <a:latin typeface="Arial" panose="020B0604020202020204" pitchFamily="34" charset="0"/>
                          <a:cs typeface="Arial" panose="020B0604020202020204" pitchFamily="34" charset="0"/>
                        </a:rPr>
                        <a:t>~ 75%</a:t>
                      </a:r>
                    </a:p>
                  </a:txBody>
                  <a:tcPr anchor="ctr">
                    <a:solidFill>
                      <a:schemeClr val="bg1"/>
                    </a:solidFill>
                  </a:tcPr>
                </a:tc>
                <a:tc vMerge="1">
                  <a:txBody>
                    <a:bodyPr/>
                    <a:lstStyle/>
                    <a:p>
                      <a:pPr algn="ctr"/>
                      <a:endParaRPr lang="en-US" sz="200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425713909"/>
                  </a:ext>
                </a:extLst>
              </a:tr>
              <a:tr h="341643">
                <a:tc>
                  <a:txBody>
                    <a:bodyPr/>
                    <a:lstStyle/>
                    <a:p>
                      <a:pPr algn="ctr"/>
                      <a:r>
                        <a:rPr lang="en-US" sz="2000">
                          <a:latin typeface="Arial" panose="020B0604020202020204" pitchFamily="34" charset="0"/>
                          <a:cs typeface="Arial" panose="020B0604020202020204" pitchFamily="34" charset="0"/>
                        </a:rPr>
                        <a:t>Over 34</a:t>
                      </a:r>
                    </a:p>
                  </a:txBody>
                  <a:tcPr anchor="ctr">
                    <a:solidFill>
                      <a:srgbClr val="E5EAEF"/>
                    </a:solidFill>
                  </a:tcPr>
                </a:tc>
                <a:tc>
                  <a:txBody>
                    <a:bodyPr/>
                    <a:lstStyle/>
                    <a:p>
                      <a:pPr algn="ctr"/>
                      <a:r>
                        <a:rPr lang="en-US" sz="2000" dirty="0">
                          <a:latin typeface="Arial" panose="020B0604020202020204" pitchFamily="34" charset="0"/>
                          <a:cs typeface="Arial" panose="020B0604020202020204" pitchFamily="34" charset="0"/>
                        </a:rPr>
                        <a:t>~ 85%</a:t>
                      </a:r>
                    </a:p>
                  </a:txBody>
                  <a:tcPr anchor="ctr">
                    <a:solidFill>
                      <a:srgbClr val="E5EAEF"/>
                    </a:solidFill>
                  </a:tcPr>
                </a:tc>
                <a:tc vMerge="1">
                  <a:txBody>
                    <a:bodyPr/>
                    <a:lstStyle/>
                    <a:p>
                      <a:pPr algn="ctr"/>
                      <a:endParaRPr lang="en-US" sz="2000" dirty="0">
                        <a:latin typeface="Arial" panose="020B0604020202020204" pitchFamily="34" charset="0"/>
                        <a:cs typeface="Arial" panose="020B0604020202020204" pitchFamily="34" charset="0"/>
                      </a:endParaRPr>
                    </a:p>
                  </a:txBody>
                  <a:tcPr anchor="ctr">
                    <a:solidFill>
                      <a:srgbClr val="E5EAEF"/>
                    </a:solidFill>
                  </a:tcPr>
                </a:tc>
                <a:extLst>
                  <a:ext uri="{0D108BD9-81ED-4DB2-BD59-A6C34878D82A}">
                    <a16:rowId xmlns:a16="http://schemas.microsoft.com/office/drawing/2014/main" val="2905566704"/>
                  </a:ext>
                </a:extLst>
              </a:tr>
            </a:tbl>
          </a:graphicData>
        </a:graphic>
      </p:graphicFrame>
      <p:cxnSp>
        <p:nvCxnSpPr>
          <p:cNvPr id="27" name="直線接點 26"/>
          <p:cNvCxnSpPr/>
          <p:nvPr/>
        </p:nvCxnSpPr>
        <p:spPr>
          <a:xfrm>
            <a:off x="6813118" y="4193460"/>
            <a:ext cx="494288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標題 1"/>
          <p:cNvSpPr txBox="1">
            <a:spLocks/>
          </p:cNvSpPr>
          <p:nvPr/>
        </p:nvSpPr>
        <p:spPr>
          <a:xfrm>
            <a:off x="401227" y="-43352"/>
            <a:ext cx="10515600" cy="1325563"/>
          </a:xfrm>
          <a:prstGeom prst="rect">
            <a:avLst/>
          </a:prstGeom>
        </p:spPr>
        <p:txBody>
          <a:bodyPr vert="horz" lIns="91440" tIns="45720" rIns="91440" bIns="45720" rtlCol="0" anchor="ctr">
            <a:normAutofit/>
          </a:bodyPr>
          <a:lstStyle>
            <a:defPPr>
              <a:defRPr lang="zh-TW"/>
            </a:defPPr>
            <a:lvl1pPr>
              <a:lnSpc>
                <a:spcPct val="90000"/>
              </a:lnSpc>
              <a:spcBef>
                <a:spcPct val="0"/>
              </a:spcBef>
              <a:buNone/>
              <a:defRPr sz="4400">
                <a:latin typeface="Calibri" panose="020F0502020204030204" pitchFamily="34" charset="0"/>
                <a:ea typeface="+mj-ea"/>
                <a:cs typeface="Calibri" panose="020F0502020204030204" pitchFamily="34" charset="0"/>
              </a:defRPr>
            </a:lvl1pPr>
          </a:lstStyle>
          <a:p>
            <a:r>
              <a:rPr lang="en-US" altLang="zh-TW" sz="4000" dirty="0"/>
              <a:t>Experimental Design</a:t>
            </a:r>
            <a:r>
              <a:rPr lang="zh-TW" altLang="en-US" sz="4000" dirty="0"/>
              <a:t> </a:t>
            </a:r>
            <a:r>
              <a:rPr lang="en-US" altLang="zh-TW" sz="4000" dirty="0"/>
              <a:t>- APACHE II score </a:t>
            </a:r>
            <a:endParaRPr lang="zh-TW" altLang="en-US" sz="4000" dirty="0"/>
          </a:p>
        </p:txBody>
      </p:sp>
      <p:cxnSp>
        <p:nvCxnSpPr>
          <p:cNvPr id="41" name="直線接點 40">
            <a:extLst>
              <a:ext uri="{FF2B5EF4-FFF2-40B4-BE49-F238E27FC236}">
                <a16:creationId xmlns:a16="http://schemas.microsoft.com/office/drawing/2014/main" id="{691384CB-1102-8245-911B-904DA6F6CA34}"/>
              </a:ext>
            </a:extLst>
          </p:cNvPr>
          <p:cNvCxnSpPr>
            <a:cxnSpLocks/>
          </p:cNvCxnSpPr>
          <p:nvPr/>
        </p:nvCxnSpPr>
        <p:spPr>
          <a:xfrm>
            <a:off x="0" y="1013613"/>
            <a:ext cx="9750490" cy="0"/>
          </a:xfrm>
          <a:prstGeom prst="line">
            <a:avLst/>
          </a:prstGeom>
          <a:ln w="101600">
            <a:solidFill>
              <a:schemeClr val="tx2">
                <a:lumMod val="75000"/>
              </a:schemeClr>
            </a:solidFill>
            <a:tailEnd type="diamond" w="lg" len="lg"/>
          </a:ln>
        </p:spPr>
        <p:style>
          <a:lnRef idx="1">
            <a:schemeClr val="dk1"/>
          </a:lnRef>
          <a:fillRef idx="0">
            <a:schemeClr val="dk1"/>
          </a:fillRef>
          <a:effectRef idx="0">
            <a:schemeClr val="dk1"/>
          </a:effectRef>
          <a:fontRef idx="minor">
            <a:schemeClr val="tx1"/>
          </a:fontRef>
        </p:style>
      </p:cxnSp>
      <p:sp>
        <p:nvSpPr>
          <p:cNvPr id="2" name="頁尾版面配置區 1">
            <a:extLst>
              <a:ext uri="{FF2B5EF4-FFF2-40B4-BE49-F238E27FC236}">
                <a16:creationId xmlns:a16="http://schemas.microsoft.com/office/drawing/2014/main" id="{1629E80E-7524-7D0A-6045-83308363CB6F}"/>
              </a:ext>
            </a:extLst>
          </p:cNvPr>
          <p:cNvSpPr>
            <a:spLocks noGrp="1"/>
          </p:cNvSpPr>
          <p:nvPr>
            <p:ph type="ftr" sz="quarter" idx="11"/>
          </p:nvPr>
        </p:nvSpPr>
        <p:spPr/>
        <p:txBody>
          <a:bodyPr/>
          <a:lstStyle/>
          <a:p>
            <a:r>
              <a:rPr lang="en-US" altLang="zh-TW"/>
              <a:t>OPTIC</a:t>
            </a:r>
            <a:endParaRPr lang="zh-TW" altLang="en-US"/>
          </a:p>
        </p:txBody>
      </p:sp>
    </p:spTree>
    <p:extLst>
      <p:ext uri="{BB962C8B-B14F-4D97-AF65-F5344CB8AC3E}">
        <p14:creationId xmlns:p14="http://schemas.microsoft.com/office/powerpoint/2010/main" val="25923757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8796</TotalTime>
  <Words>1022</Words>
  <Application>Microsoft Office PowerPoint</Application>
  <PresentationFormat>寬螢幕</PresentationFormat>
  <Paragraphs>304</Paragraphs>
  <Slides>26</Slides>
  <Notes>25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Arial</vt:lpstr>
      <vt:lpstr>Calibri</vt:lpstr>
      <vt:lpstr>Calibri Light</vt:lpstr>
      <vt:lpstr>Times New Roman</vt:lpstr>
      <vt:lpstr>Wingdings</vt:lpstr>
      <vt:lpstr>Office 佈景主題</vt:lpstr>
      <vt:lpstr>PowerPoint 簡報</vt:lpstr>
      <vt:lpstr>Outline</vt:lpstr>
      <vt:lpstr>What is ECMO?</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 for your attention</vt:lpstr>
      <vt:lpstr>Q&amp;A</vt:lpstr>
      <vt:lpstr>Appendix – Advantage of our research</vt:lpstr>
      <vt:lpstr>Why we choice APACHE-II as label</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李昶億</dc:creator>
  <cp:lastModifiedBy>李昶億</cp:lastModifiedBy>
  <cp:revision>270</cp:revision>
  <dcterms:created xsi:type="dcterms:W3CDTF">2022-11-10T07:55:13Z</dcterms:created>
  <dcterms:modified xsi:type="dcterms:W3CDTF">2024-02-14T12:39:29Z</dcterms:modified>
</cp:coreProperties>
</file>