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5aa32b03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5aa32b03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5ceef60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5ceef60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5aa32b03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5aa32b03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5d65627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5d65627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5aa32b03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5aa32b03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5aa32b03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5aa32b03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5cffaa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5cffaa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5aa32b03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5aa32b03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TPO </a:t>
            </a:r>
            <a:endParaRPr/>
          </a:p>
          <a:p>
            <a:pPr indent="0" lvl="0" marL="0" rtl="0" algn="l">
              <a:spcBef>
                <a:spcPts val="0"/>
              </a:spcBef>
              <a:spcAft>
                <a:spcPts val="0"/>
              </a:spcAft>
              <a:buNone/>
            </a:pPr>
            <a:r>
              <a:rPr lang="es"/>
              <a:t>Programación</a:t>
            </a:r>
            <a:r>
              <a:rPr lang="es"/>
              <a:t> III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Backtracking</a:t>
            </a:r>
            <a:endParaRPr/>
          </a:p>
        </p:txBody>
      </p:sp>
      <p:sp>
        <p:nvSpPr>
          <p:cNvPr id="141" name="Google Shape;141;p14"/>
          <p:cNvSpPr txBox="1"/>
          <p:nvPr>
            <p:ph idx="1" type="body"/>
          </p:nvPr>
        </p:nvSpPr>
        <p:spPr>
          <a:xfrm>
            <a:off x="1297500" y="1208875"/>
            <a:ext cx="7038900" cy="3769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 sz="1400"/>
              <a:t>Definici</a:t>
            </a:r>
            <a:r>
              <a:rPr b="1" lang="es" sz="1400"/>
              <a:t>ón:</a:t>
            </a:r>
            <a:r>
              <a:rPr lang="es" sz="1400"/>
              <a:t> Técnica algorítmica para explorar soluciones mediante construcción incremental. </a:t>
            </a:r>
            <a:endParaRPr sz="1400"/>
          </a:p>
          <a:p>
            <a:pPr indent="0" lvl="0" marL="0" rtl="0" algn="l">
              <a:spcBef>
                <a:spcPts val="1200"/>
              </a:spcBef>
              <a:spcAft>
                <a:spcPts val="0"/>
              </a:spcAft>
              <a:buNone/>
            </a:pPr>
            <a:r>
              <a:rPr b="1" lang="es" sz="1400"/>
              <a:t>Características:</a:t>
            </a:r>
            <a:endParaRPr sz="1400"/>
          </a:p>
          <a:p>
            <a:pPr indent="-310832" lvl="0" marL="457200" rtl="0" algn="l">
              <a:spcBef>
                <a:spcPts val="1200"/>
              </a:spcBef>
              <a:spcAft>
                <a:spcPts val="0"/>
              </a:spcAft>
              <a:buSzPct val="100000"/>
              <a:buChar char="➔"/>
            </a:pPr>
            <a:r>
              <a:rPr lang="es" sz="1400"/>
              <a:t>Retrocede (backtrack) cuando una solución parcial no es válida.</a:t>
            </a:r>
            <a:endParaRPr sz="1400"/>
          </a:p>
          <a:p>
            <a:pPr indent="-310832" lvl="0" marL="457200" rtl="0" algn="l">
              <a:spcBef>
                <a:spcPts val="0"/>
              </a:spcBef>
              <a:spcAft>
                <a:spcPts val="0"/>
              </a:spcAft>
              <a:buSzPct val="100000"/>
              <a:buChar char="➔"/>
            </a:pPr>
            <a:r>
              <a:rPr lang="es" sz="1400"/>
              <a:t>Ramificación y poda para reducir el espacio de búsqueda.</a:t>
            </a:r>
            <a:endParaRPr sz="1400"/>
          </a:p>
          <a:p>
            <a:pPr indent="-316706" lvl="1" marL="914400" rtl="0" algn="l">
              <a:spcBef>
                <a:spcPts val="0"/>
              </a:spcBef>
              <a:spcAft>
                <a:spcPts val="0"/>
              </a:spcAft>
              <a:buSzPct val="100000"/>
              <a:buChar char="◆"/>
            </a:pPr>
            <a:r>
              <a:rPr b="1" lang="es" sz="1500">
                <a:latin typeface="Arial"/>
                <a:ea typeface="Arial"/>
                <a:cs typeface="Arial"/>
                <a:sym typeface="Arial"/>
              </a:rPr>
              <a:t>Ramificación</a:t>
            </a:r>
            <a:r>
              <a:rPr lang="es" sz="1500">
                <a:latin typeface="Arial"/>
                <a:ea typeface="Arial"/>
                <a:cs typeface="Arial"/>
                <a:sym typeface="Arial"/>
              </a:rPr>
              <a:t>: Divide el problema en subproblemas más pequeños, generando un árbol de decisiones.</a:t>
            </a:r>
            <a:endParaRPr sz="1500">
              <a:latin typeface="Arial"/>
              <a:ea typeface="Arial"/>
              <a:cs typeface="Arial"/>
              <a:sym typeface="Arial"/>
            </a:endParaRPr>
          </a:p>
          <a:p>
            <a:pPr indent="-316706" lvl="1" marL="914400" rtl="0" algn="l">
              <a:spcBef>
                <a:spcPts val="0"/>
              </a:spcBef>
              <a:spcAft>
                <a:spcPts val="0"/>
              </a:spcAft>
              <a:buSzPct val="100000"/>
              <a:buChar char="◆"/>
            </a:pPr>
            <a:r>
              <a:rPr b="1" lang="es" sz="1500">
                <a:latin typeface="Arial"/>
                <a:ea typeface="Arial"/>
                <a:cs typeface="Arial"/>
                <a:sym typeface="Arial"/>
              </a:rPr>
              <a:t>Poda</a:t>
            </a:r>
            <a:r>
              <a:rPr lang="es" sz="1500">
                <a:latin typeface="Arial"/>
                <a:ea typeface="Arial"/>
                <a:cs typeface="Arial"/>
                <a:sym typeface="Arial"/>
              </a:rPr>
              <a:t>: Elimina ramas del árbol de búsqueda que no pueden llevar a una solución óptima, reduciendo el espacio de búsqueda.</a:t>
            </a:r>
            <a:endParaRPr sz="1500"/>
          </a:p>
          <a:p>
            <a:pPr indent="-310832" lvl="0" marL="457200" rtl="0" algn="l">
              <a:spcBef>
                <a:spcPts val="0"/>
              </a:spcBef>
              <a:spcAft>
                <a:spcPts val="0"/>
              </a:spcAft>
              <a:buSzPct val="100000"/>
              <a:buChar char="➔"/>
            </a:pPr>
            <a:r>
              <a:rPr lang="es" sz="1400"/>
              <a:t>Usa pilas o recursión para gestionar la búsqueda.</a:t>
            </a:r>
            <a:endParaRPr sz="1400"/>
          </a:p>
          <a:p>
            <a:pPr indent="0" lvl="0" marL="0" rtl="0" algn="l">
              <a:spcBef>
                <a:spcPts val="1200"/>
              </a:spcBef>
              <a:spcAft>
                <a:spcPts val="0"/>
              </a:spcAft>
              <a:buNone/>
            </a:pPr>
            <a:r>
              <a:rPr b="1" lang="es" sz="1400"/>
              <a:t>Aplicaciones:</a:t>
            </a:r>
            <a:endParaRPr b="1" sz="1400"/>
          </a:p>
          <a:p>
            <a:pPr indent="-310832" lvl="0" marL="457200" rtl="0" algn="l">
              <a:spcBef>
                <a:spcPts val="1200"/>
              </a:spcBef>
              <a:spcAft>
                <a:spcPts val="0"/>
              </a:spcAft>
              <a:buSzPct val="100000"/>
              <a:buChar char="❖"/>
            </a:pPr>
            <a:r>
              <a:rPr lang="es" sz="1400"/>
              <a:t>Problema de N reinas</a:t>
            </a:r>
            <a:endParaRPr sz="1400"/>
          </a:p>
          <a:p>
            <a:pPr indent="-310832" lvl="0" marL="457200" rtl="0" algn="l">
              <a:spcBef>
                <a:spcPts val="0"/>
              </a:spcBef>
              <a:spcAft>
                <a:spcPts val="0"/>
              </a:spcAft>
              <a:buSzPct val="100000"/>
              <a:buChar char="❖"/>
            </a:pPr>
            <a:r>
              <a:rPr lang="es" sz="1400"/>
              <a:t>Generación de combinaciones.</a:t>
            </a:r>
            <a:endParaRPr sz="1400"/>
          </a:p>
          <a:p>
            <a:pPr indent="-310832" lvl="0" marL="457200" rtl="0" algn="l">
              <a:spcBef>
                <a:spcPts val="0"/>
              </a:spcBef>
              <a:spcAft>
                <a:spcPts val="0"/>
              </a:spcAft>
              <a:buSzPct val="100000"/>
              <a:buChar char="❖"/>
            </a:pPr>
            <a:r>
              <a:rPr lang="es" sz="1400"/>
              <a:t>Satisfacción de restricciones (CSP).</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5272625" y="125"/>
            <a:ext cx="3871500" cy="514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public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static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boolean</a:t>
            </a: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colocarReina</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fila</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col</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reinasColocadas</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if</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reinasColocadas</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4</a:t>
            </a:r>
            <a:r>
              <a:rPr lang="es" sz="850">
                <a:solidFill>
                  <a:srgbClr val="FFFFFF"/>
                </a:solidFill>
                <a:highlight>
                  <a:srgbClr val="000000"/>
                </a:highlight>
                <a:latin typeface="Courier New"/>
                <a:ea typeface="Courier New"/>
                <a:cs typeface="Courier New"/>
                <a:sym typeface="Courier New"/>
              </a:rPr>
              <a:t>) {</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imprimirTablero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endParaRPr sz="850">
              <a:solidFill>
                <a:srgbClr val="569CD6"/>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return</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true</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7CA668"/>
                </a:solidFill>
                <a:highlight>
                  <a:srgbClr val="000000"/>
                </a:highlight>
                <a:latin typeface="Courier New"/>
                <a:ea typeface="Courier New"/>
                <a:cs typeface="Courier New"/>
                <a:sym typeface="Courier New"/>
              </a:rPr>
              <a:t>// Recorrer filas y columnas para poner reinas</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fila</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col</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if</a:t>
            </a: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esSeguro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tablero</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569CD6"/>
                </a:solidFill>
                <a:highlight>
                  <a:srgbClr val="000000"/>
                </a:highlight>
                <a:latin typeface="Courier New"/>
                <a:ea typeface="Courier New"/>
                <a:cs typeface="Courier New"/>
                <a:sym typeface="Courier New"/>
              </a:rPr>
              <a:t>;</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colocarReina</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tablero</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reinasColocadas</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col</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return</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false</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public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static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void</a:t>
            </a: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imprimirTablero</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if</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4EC9B0"/>
                </a:solidFill>
                <a:highlight>
                  <a:srgbClr val="000000"/>
                </a:highlight>
                <a:latin typeface="Courier New"/>
                <a:ea typeface="Courier New"/>
                <a:cs typeface="Courier New"/>
                <a:sym typeface="Courier New"/>
              </a:rPr>
              <a:t>System</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out</a:t>
            </a:r>
            <a:r>
              <a:rPr lang="es" sz="850">
                <a:solidFill>
                  <a:srgbClr val="FFFFFF"/>
                </a:solidFill>
                <a:highlight>
                  <a:srgbClr val="000000"/>
                </a:highlight>
                <a:latin typeface="Courier New"/>
                <a:ea typeface="Courier New"/>
                <a:cs typeface="Courier New"/>
                <a:sym typeface="Courier New"/>
              </a:rPr>
              <a:t>.</a:t>
            </a:r>
            <a:r>
              <a:rPr lang="es" sz="850">
                <a:solidFill>
                  <a:srgbClr val="DCDCAA"/>
                </a:solidFill>
                <a:highlight>
                  <a:srgbClr val="000000"/>
                </a:highlight>
                <a:latin typeface="Courier New"/>
                <a:ea typeface="Courier New"/>
                <a:cs typeface="Courier New"/>
                <a:sym typeface="Courier New"/>
              </a:rPr>
              <a:t>print</a:t>
            </a:r>
            <a:r>
              <a:rPr lang="es" sz="850">
                <a:solidFill>
                  <a:srgbClr val="FFFFFF"/>
                </a:solidFill>
                <a:highlight>
                  <a:srgbClr val="000000"/>
                </a:highlight>
                <a:latin typeface="Courier New"/>
                <a:ea typeface="Courier New"/>
                <a:cs typeface="Courier New"/>
                <a:sym typeface="Courier New"/>
              </a:rPr>
              <a:t>(</a:t>
            </a:r>
            <a:r>
              <a:rPr lang="es" sz="850">
                <a:solidFill>
                  <a:srgbClr val="CE9178"/>
                </a:solidFill>
                <a:highlight>
                  <a:srgbClr val="000000"/>
                </a:highlight>
                <a:latin typeface="Courier New"/>
                <a:ea typeface="Courier New"/>
                <a:cs typeface="Courier New"/>
                <a:sym typeface="Courier New"/>
              </a:rPr>
              <a:t>"R "</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endParaRPr sz="850">
              <a:solidFill>
                <a:srgbClr val="569CD6"/>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 </a:t>
            </a:r>
            <a:r>
              <a:rPr lang="es" sz="850">
                <a:solidFill>
                  <a:srgbClr val="C586C0"/>
                </a:solidFill>
                <a:highlight>
                  <a:srgbClr val="000000"/>
                </a:highlight>
                <a:latin typeface="Courier New"/>
                <a:ea typeface="Courier New"/>
                <a:cs typeface="Courier New"/>
                <a:sym typeface="Courier New"/>
              </a:rPr>
              <a:t>else</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4EC9B0"/>
                </a:solidFill>
                <a:highlight>
                  <a:srgbClr val="000000"/>
                </a:highlight>
                <a:latin typeface="Courier New"/>
                <a:ea typeface="Courier New"/>
                <a:cs typeface="Courier New"/>
                <a:sym typeface="Courier New"/>
              </a:rPr>
              <a:t>System</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out</a:t>
            </a:r>
            <a:r>
              <a:rPr lang="es" sz="850">
                <a:solidFill>
                  <a:srgbClr val="FFFFFF"/>
                </a:solidFill>
                <a:highlight>
                  <a:srgbClr val="000000"/>
                </a:highlight>
                <a:latin typeface="Courier New"/>
                <a:ea typeface="Courier New"/>
                <a:cs typeface="Courier New"/>
                <a:sym typeface="Courier New"/>
              </a:rPr>
              <a:t>.</a:t>
            </a:r>
            <a:r>
              <a:rPr lang="es" sz="850">
                <a:solidFill>
                  <a:srgbClr val="DCDCAA"/>
                </a:solidFill>
                <a:highlight>
                  <a:srgbClr val="000000"/>
                </a:highlight>
                <a:latin typeface="Courier New"/>
                <a:ea typeface="Courier New"/>
                <a:cs typeface="Courier New"/>
                <a:sym typeface="Courier New"/>
              </a:rPr>
              <a:t>print</a:t>
            </a:r>
            <a:r>
              <a:rPr lang="es" sz="850">
                <a:solidFill>
                  <a:srgbClr val="FFFFFF"/>
                </a:solidFill>
                <a:highlight>
                  <a:srgbClr val="000000"/>
                </a:highlight>
                <a:latin typeface="Courier New"/>
                <a:ea typeface="Courier New"/>
                <a:cs typeface="Courier New"/>
                <a:sym typeface="Courier New"/>
              </a:rPr>
              <a:t>(</a:t>
            </a:r>
            <a:r>
              <a:rPr lang="es" sz="850">
                <a:solidFill>
                  <a:srgbClr val="CE9178"/>
                </a:solidFill>
                <a:highlight>
                  <a:srgbClr val="000000"/>
                </a:highlight>
                <a:latin typeface="Courier New"/>
                <a:ea typeface="Courier New"/>
                <a:cs typeface="Courier New"/>
                <a:sym typeface="Courier New"/>
              </a:rPr>
              <a:t>". "</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4EC9B0"/>
                </a:solidFill>
                <a:highlight>
                  <a:srgbClr val="000000"/>
                </a:highlight>
                <a:latin typeface="Courier New"/>
                <a:ea typeface="Courier New"/>
                <a:cs typeface="Courier New"/>
                <a:sym typeface="Courier New"/>
              </a:rPr>
              <a:t>System</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out</a:t>
            </a:r>
            <a:r>
              <a:rPr lang="es" sz="850">
                <a:solidFill>
                  <a:srgbClr val="FFFFFF"/>
                </a:solidFill>
                <a:highlight>
                  <a:srgbClr val="000000"/>
                </a:highlight>
                <a:latin typeface="Courier New"/>
                <a:ea typeface="Courier New"/>
                <a:cs typeface="Courier New"/>
                <a:sym typeface="Courier New"/>
              </a:rPr>
              <a:t>.</a:t>
            </a:r>
            <a:r>
              <a:rPr lang="es" sz="850">
                <a:solidFill>
                  <a:srgbClr val="DCDCAA"/>
                </a:solidFill>
                <a:highlight>
                  <a:srgbClr val="000000"/>
                </a:highlight>
                <a:latin typeface="Courier New"/>
                <a:ea typeface="Courier New"/>
                <a:cs typeface="Courier New"/>
                <a:sym typeface="Courier New"/>
              </a:rPr>
              <a:t>println</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4EC9B0"/>
                </a:solidFill>
                <a:highlight>
                  <a:srgbClr val="000000"/>
                </a:highlight>
                <a:latin typeface="Courier New"/>
                <a:ea typeface="Courier New"/>
                <a:cs typeface="Courier New"/>
                <a:sym typeface="Courier New"/>
              </a:rPr>
              <a:t>System</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out</a:t>
            </a:r>
            <a:r>
              <a:rPr lang="es" sz="850">
                <a:solidFill>
                  <a:srgbClr val="FFFFFF"/>
                </a:solidFill>
                <a:highlight>
                  <a:srgbClr val="000000"/>
                </a:highlight>
                <a:latin typeface="Courier New"/>
                <a:ea typeface="Courier New"/>
                <a:cs typeface="Courier New"/>
                <a:sym typeface="Courier New"/>
              </a:rPr>
              <a:t>.</a:t>
            </a:r>
            <a:r>
              <a:rPr lang="es" sz="850">
                <a:solidFill>
                  <a:srgbClr val="DCDCAA"/>
                </a:solidFill>
                <a:highlight>
                  <a:srgbClr val="000000"/>
                </a:highlight>
                <a:latin typeface="Courier New"/>
                <a:ea typeface="Courier New"/>
                <a:cs typeface="Courier New"/>
                <a:sym typeface="Courier New"/>
              </a:rPr>
              <a:t>println</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public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static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void</a:t>
            </a: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main</a:t>
            </a:r>
            <a:r>
              <a:rPr lang="es" sz="850">
                <a:solidFill>
                  <a:srgbClr val="FFFFFF"/>
                </a:solidFill>
                <a:highlight>
                  <a:srgbClr val="000000"/>
                </a:highlight>
                <a:latin typeface="Courier New"/>
                <a:ea typeface="Courier New"/>
                <a:cs typeface="Courier New"/>
                <a:sym typeface="Courier New"/>
              </a:rPr>
              <a:t>(</a:t>
            </a:r>
            <a:r>
              <a:rPr lang="es" sz="850">
                <a:solidFill>
                  <a:srgbClr val="4EC9B0"/>
                </a:solidFill>
                <a:highlight>
                  <a:srgbClr val="000000"/>
                </a:highlight>
                <a:latin typeface="Courier New"/>
                <a:ea typeface="Courier New"/>
                <a:cs typeface="Courier New"/>
                <a:sym typeface="Courier New"/>
              </a:rPr>
              <a:t>String</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args</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resolverDosReinas</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7CA668"/>
              </a:solidFill>
              <a:highlight>
                <a:srgbClr val="000000"/>
              </a:highlight>
              <a:latin typeface="Courier New"/>
              <a:ea typeface="Courier New"/>
              <a:cs typeface="Courier New"/>
              <a:sym typeface="Courier New"/>
            </a:endParaRPr>
          </a:p>
        </p:txBody>
      </p:sp>
      <p:sp>
        <p:nvSpPr>
          <p:cNvPr id="147" name="Google Shape;147;p15"/>
          <p:cNvSpPr txBox="1"/>
          <p:nvPr>
            <p:ph idx="1" type="body"/>
          </p:nvPr>
        </p:nvSpPr>
        <p:spPr>
          <a:xfrm>
            <a:off x="1047350" y="0"/>
            <a:ext cx="4275600" cy="514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850">
                <a:solidFill>
                  <a:srgbClr val="569CD6"/>
                </a:solidFill>
                <a:highlight>
                  <a:srgbClr val="000000"/>
                </a:highlight>
                <a:latin typeface="Courier New"/>
                <a:ea typeface="Courier New"/>
                <a:cs typeface="Courier New"/>
                <a:sym typeface="Courier New"/>
              </a:rPr>
              <a:t>public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class</a:t>
            </a:r>
            <a:r>
              <a:rPr lang="es" sz="850">
                <a:solidFill>
                  <a:srgbClr val="FFFFFF"/>
                </a:solidFill>
                <a:highlight>
                  <a:srgbClr val="000000"/>
                </a:highlight>
                <a:latin typeface="Courier New"/>
                <a:ea typeface="Courier New"/>
                <a:cs typeface="Courier New"/>
                <a:sym typeface="Courier New"/>
              </a:rPr>
              <a:t> </a:t>
            </a:r>
            <a:r>
              <a:rPr lang="es" sz="850">
                <a:solidFill>
                  <a:srgbClr val="4EC9B0"/>
                </a:solidFill>
                <a:highlight>
                  <a:srgbClr val="000000"/>
                </a:highlight>
                <a:latin typeface="Courier New"/>
                <a:ea typeface="Courier New"/>
                <a:cs typeface="Courier New"/>
                <a:sym typeface="Courier New"/>
              </a:rPr>
              <a:t>CuatroReinasBacktracking</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static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N</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4</a:t>
            </a:r>
            <a:r>
              <a:rPr lang="es" sz="850">
                <a:solidFill>
                  <a:srgbClr val="FFFFFF"/>
                </a:solidFill>
                <a:highlight>
                  <a:srgbClr val="000000"/>
                </a:highlight>
                <a:latin typeface="Courier New"/>
                <a:ea typeface="Courier New"/>
                <a:cs typeface="Courier New"/>
                <a:sym typeface="Courier New"/>
              </a:rPr>
              <a:t>; </a:t>
            </a:r>
            <a:r>
              <a:rPr lang="es" sz="850">
                <a:solidFill>
                  <a:srgbClr val="7CA668"/>
                </a:solidFill>
                <a:highlight>
                  <a:srgbClr val="000000"/>
                </a:highlight>
                <a:latin typeface="Courier New"/>
                <a:ea typeface="Courier New"/>
                <a:cs typeface="Courier New"/>
                <a:sym typeface="Courier New"/>
              </a:rPr>
              <a:t>// Tamaño del tablero 4x4</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7CA668"/>
                </a:solidFill>
                <a:highlight>
                  <a:srgbClr val="000000"/>
                </a:highlight>
                <a:latin typeface="Courier New"/>
                <a:ea typeface="Courier New"/>
                <a:cs typeface="Courier New"/>
                <a:sym typeface="Courier New"/>
              </a:rPr>
              <a:t>// Verifica si se puede colocar una reina en (fila, col)</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public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static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boolean</a:t>
            </a: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esSeguro</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fila</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col</a:t>
            </a:r>
            <a:r>
              <a:rPr lang="es" sz="850">
                <a:solidFill>
                  <a:srgbClr val="FFFFFF"/>
                </a:solidFill>
                <a:highlight>
                  <a:srgbClr val="000000"/>
                </a:highlight>
                <a:latin typeface="Courier New"/>
                <a:ea typeface="Courier New"/>
                <a:cs typeface="Courier New"/>
                <a:sym typeface="Courier New"/>
              </a:rPr>
              <a:t>) { </a:t>
            </a:r>
            <a:r>
              <a:rPr lang="es" sz="850">
                <a:solidFill>
                  <a:srgbClr val="7CA668"/>
                </a:solidFill>
                <a:highlight>
                  <a:srgbClr val="000000"/>
                </a:highlight>
                <a:latin typeface="Courier New"/>
                <a:ea typeface="Courier New"/>
                <a:cs typeface="Courier New"/>
                <a:sym typeface="Courier New"/>
              </a:rPr>
              <a:t>// Verificar la fila actual</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if</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fila</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col</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return</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false</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7CA668"/>
                </a:solidFill>
                <a:highlight>
                  <a:srgbClr val="000000"/>
                </a:highlight>
                <a:latin typeface="Courier New"/>
                <a:ea typeface="Courier New"/>
                <a:cs typeface="Courier New"/>
                <a:sym typeface="Courier New"/>
              </a:rPr>
              <a:t>// Verificar la diagonal sup izq e inf der</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fila</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col</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&gt;= </a:t>
            </a:r>
            <a:r>
              <a:rPr lang="es" sz="850">
                <a:solidFill>
                  <a:srgbClr val="B5CEA8"/>
                </a:solidFill>
                <a:highlight>
                  <a:srgbClr val="000000"/>
                </a:highlight>
                <a:latin typeface="Courier New"/>
                <a:ea typeface="Courier New"/>
                <a:cs typeface="Courier New"/>
                <a:sym typeface="Courier New"/>
              </a:rPr>
              <a:t>0</a:t>
            </a:r>
            <a:r>
              <a:rPr lang="es" sz="850">
                <a:solidFill>
                  <a:srgbClr val="FFFFFF"/>
                </a:solidFill>
                <a:highlight>
                  <a:srgbClr val="000000"/>
                </a:highlight>
                <a:latin typeface="Courier New"/>
                <a:ea typeface="Courier New"/>
                <a:cs typeface="Courier New"/>
                <a:sym typeface="Courier New"/>
              </a:rPr>
              <a:t> &amp;&amp;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&gt;=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if</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return</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false</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fila</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col</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FFFFFF"/>
                </a:solidFill>
                <a:highlight>
                  <a:srgbClr val="000000"/>
                </a:highlight>
                <a:latin typeface="Courier New"/>
                <a:ea typeface="Courier New"/>
                <a:cs typeface="Courier New"/>
                <a:sym typeface="Courier New"/>
              </a:rPr>
              <a:t> &amp;&amp;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if</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return</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false</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7CA668"/>
                </a:solidFill>
                <a:highlight>
                  <a:srgbClr val="000000"/>
                </a:highlight>
                <a:latin typeface="Courier New"/>
                <a:ea typeface="Courier New"/>
                <a:cs typeface="Courier New"/>
                <a:sym typeface="Courier New"/>
              </a:rPr>
              <a:t>// Verificar la diagonal sup derecha e inf izquierda</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fila</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col</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&gt;= </a:t>
            </a:r>
            <a:r>
              <a:rPr lang="es" sz="850">
                <a:solidFill>
                  <a:srgbClr val="B5CEA8"/>
                </a:solidFill>
                <a:highlight>
                  <a:srgbClr val="000000"/>
                </a:highlight>
                <a:latin typeface="Courier New"/>
                <a:ea typeface="Courier New"/>
                <a:cs typeface="Courier New"/>
                <a:sym typeface="Courier New"/>
              </a:rPr>
              <a:t>0</a:t>
            </a:r>
            <a:r>
              <a:rPr lang="es" sz="850">
                <a:solidFill>
                  <a:srgbClr val="FFFFFF"/>
                </a:solidFill>
                <a:highlight>
                  <a:srgbClr val="000000"/>
                </a:highlight>
                <a:latin typeface="Courier New"/>
                <a:ea typeface="Courier New"/>
                <a:cs typeface="Courier New"/>
                <a:sym typeface="Courier New"/>
              </a:rPr>
              <a:t> &amp;&amp;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if</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return</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false</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for</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fila</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9CDCFE"/>
                </a:solidFill>
                <a:highlight>
                  <a:srgbClr val="000000"/>
                </a:highlight>
                <a:latin typeface="Courier New"/>
                <a:ea typeface="Courier New"/>
                <a:cs typeface="Courier New"/>
                <a:sym typeface="Courier New"/>
              </a:rPr>
              <a:t>col</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 &lt; </a:t>
            </a:r>
            <a:r>
              <a:rPr lang="es" sz="850">
                <a:solidFill>
                  <a:srgbClr val="9CDCFE"/>
                </a:solidFill>
                <a:highlight>
                  <a:srgbClr val="000000"/>
                </a:highlight>
                <a:latin typeface="Courier New"/>
                <a:ea typeface="Courier New"/>
                <a:cs typeface="Courier New"/>
                <a:sym typeface="Courier New"/>
              </a:rPr>
              <a:t>N</a:t>
            </a:r>
            <a:r>
              <a:rPr lang="es" sz="850">
                <a:solidFill>
                  <a:srgbClr val="FFFFFF"/>
                </a:solidFill>
                <a:highlight>
                  <a:srgbClr val="000000"/>
                </a:highlight>
                <a:latin typeface="Courier New"/>
                <a:ea typeface="Courier New"/>
                <a:cs typeface="Courier New"/>
                <a:sym typeface="Courier New"/>
              </a:rPr>
              <a:t> &amp;&amp;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&gt;=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if</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i</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j</a:t>
            </a:r>
            <a:r>
              <a:rPr lang="es" sz="850">
                <a:solidFill>
                  <a:srgbClr val="FFFFFF"/>
                </a:solidFill>
                <a:highlight>
                  <a:srgbClr val="000000"/>
                </a:highlight>
                <a:latin typeface="Courier New"/>
                <a:ea typeface="Courier New"/>
                <a:cs typeface="Courier New"/>
                <a:sym typeface="Courier New"/>
              </a:rPr>
              <a:t>] == </a:t>
            </a:r>
            <a:r>
              <a:rPr lang="es" sz="850">
                <a:solidFill>
                  <a:srgbClr val="B5CEA8"/>
                </a:solidFill>
                <a:highlight>
                  <a:srgbClr val="000000"/>
                </a:highlight>
                <a:latin typeface="Courier New"/>
                <a:ea typeface="Courier New"/>
                <a:cs typeface="Courier New"/>
                <a:sym typeface="Courier New"/>
              </a:rPr>
              <a:t>1</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return</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false</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C586C0"/>
                </a:solidFill>
                <a:highlight>
                  <a:srgbClr val="000000"/>
                </a:highlight>
                <a:latin typeface="Courier New"/>
                <a:ea typeface="Courier New"/>
                <a:cs typeface="Courier New"/>
                <a:sym typeface="Courier New"/>
              </a:rPr>
              <a:t>return</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true</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public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static</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void</a:t>
            </a: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resolverDosReinas</a:t>
            </a:r>
            <a:r>
              <a:rPr lang="es" sz="850">
                <a:solidFill>
                  <a:srgbClr val="FFFFFF"/>
                </a:solidFill>
                <a:highlight>
                  <a:srgbClr val="000000"/>
                </a:highlight>
                <a:latin typeface="Courier New"/>
                <a:ea typeface="Courier New"/>
                <a:cs typeface="Courier New"/>
                <a:sym typeface="Courier New"/>
              </a:rPr>
              <a:t>() {</a:t>
            </a:r>
            <a:endParaRPr sz="850">
              <a:solidFill>
                <a:srgbClr val="FFFFFF"/>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 </a:t>
            </a:r>
            <a:r>
              <a:rPr lang="es" sz="850">
                <a:solidFill>
                  <a:srgbClr val="9CDCFE"/>
                </a:solidFill>
                <a:highlight>
                  <a:srgbClr val="000000"/>
                </a:highlight>
                <a:latin typeface="Courier New"/>
                <a:ea typeface="Courier New"/>
                <a:cs typeface="Courier New"/>
                <a:sym typeface="Courier New"/>
              </a:rPr>
              <a:t>tablero</a:t>
            </a:r>
            <a:r>
              <a:rPr lang="es" sz="850">
                <a:solidFill>
                  <a:srgbClr val="FFFFFF"/>
                </a:solidFill>
                <a:highlight>
                  <a:srgbClr val="000000"/>
                </a:highlight>
                <a:latin typeface="Courier New"/>
                <a:ea typeface="Courier New"/>
                <a:cs typeface="Courier New"/>
                <a:sym typeface="Courier New"/>
              </a:rPr>
              <a:t>[][] = </a:t>
            </a:r>
            <a:r>
              <a:rPr lang="es" sz="850">
                <a:solidFill>
                  <a:srgbClr val="C586C0"/>
                </a:solidFill>
                <a:highlight>
                  <a:srgbClr val="000000"/>
                </a:highlight>
                <a:latin typeface="Courier New"/>
                <a:ea typeface="Courier New"/>
                <a:cs typeface="Courier New"/>
                <a:sym typeface="Courier New"/>
              </a:rPr>
              <a:t>new</a:t>
            </a:r>
            <a:r>
              <a:rPr lang="es" sz="850">
                <a:solidFill>
                  <a:srgbClr val="FFFFFF"/>
                </a:solidFill>
                <a:highlight>
                  <a:srgbClr val="000000"/>
                </a:highlight>
                <a:latin typeface="Courier New"/>
                <a:ea typeface="Courier New"/>
                <a:cs typeface="Courier New"/>
                <a:sym typeface="Courier New"/>
              </a:rPr>
              <a:t> </a:t>
            </a:r>
            <a:r>
              <a:rPr lang="es" sz="850">
                <a:solidFill>
                  <a:srgbClr val="569CD6"/>
                </a:solidFill>
                <a:highlight>
                  <a:srgbClr val="000000"/>
                </a:highlight>
                <a:latin typeface="Courier New"/>
                <a:ea typeface="Courier New"/>
                <a:cs typeface="Courier New"/>
                <a:sym typeface="Courier New"/>
              </a:rPr>
              <a:t>int</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N</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N</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endParaRPr sz="850">
              <a:solidFill>
                <a:srgbClr val="7CA668"/>
              </a:solidFill>
              <a:highlight>
                <a:srgbClr val="000000"/>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 sz="850">
                <a:solidFill>
                  <a:srgbClr val="FFFFFF"/>
                </a:solidFill>
                <a:highlight>
                  <a:srgbClr val="000000"/>
                </a:highlight>
                <a:latin typeface="Courier New"/>
                <a:ea typeface="Courier New"/>
                <a:cs typeface="Courier New"/>
                <a:sym typeface="Courier New"/>
              </a:rPr>
              <a:t>       </a:t>
            </a:r>
            <a:r>
              <a:rPr lang="es" sz="850">
                <a:solidFill>
                  <a:srgbClr val="DCDCAA"/>
                </a:solidFill>
                <a:highlight>
                  <a:srgbClr val="000000"/>
                </a:highlight>
                <a:latin typeface="Courier New"/>
                <a:ea typeface="Courier New"/>
                <a:cs typeface="Courier New"/>
                <a:sym typeface="Courier New"/>
              </a:rPr>
              <a:t>colocarReina</a:t>
            </a:r>
            <a:r>
              <a:rPr lang="es" sz="850">
                <a:solidFill>
                  <a:srgbClr val="FFFFFF"/>
                </a:solidFill>
                <a:highlight>
                  <a:srgbClr val="000000"/>
                </a:highlight>
                <a:latin typeface="Courier New"/>
                <a:ea typeface="Courier New"/>
                <a:cs typeface="Courier New"/>
                <a:sym typeface="Courier New"/>
              </a:rPr>
              <a:t>(</a:t>
            </a:r>
            <a:r>
              <a:rPr lang="es" sz="850">
                <a:solidFill>
                  <a:srgbClr val="9CDCFE"/>
                </a:solidFill>
                <a:highlight>
                  <a:srgbClr val="000000"/>
                </a:highlight>
                <a:latin typeface="Courier New"/>
                <a:ea typeface="Courier New"/>
                <a:cs typeface="Courier New"/>
                <a:sym typeface="Courier New"/>
              </a:rPr>
              <a:t>tablero</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0</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 </a:t>
            </a:r>
            <a:r>
              <a:rPr lang="es" sz="850">
                <a:solidFill>
                  <a:srgbClr val="B5CEA8"/>
                </a:solidFill>
                <a:highlight>
                  <a:srgbClr val="000000"/>
                </a:highlight>
                <a:latin typeface="Courier New"/>
                <a:ea typeface="Courier New"/>
                <a:cs typeface="Courier New"/>
                <a:sym typeface="Courier New"/>
              </a:rPr>
              <a:t>0</a:t>
            </a:r>
            <a:r>
              <a:rPr lang="es" sz="850">
                <a:solidFill>
                  <a:srgbClr val="FFFFFF"/>
                </a:solidFill>
                <a:highlight>
                  <a:srgbClr val="000000"/>
                </a:highlight>
                <a:latin typeface="Courier New"/>
                <a:ea typeface="Courier New"/>
                <a:cs typeface="Courier New"/>
                <a:sym typeface="Courier New"/>
              </a:rPr>
              <a:t>)</a:t>
            </a:r>
            <a:r>
              <a:rPr lang="es" sz="850">
                <a:solidFill>
                  <a:srgbClr val="569CD6"/>
                </a:solidFill>
                <a:highlight>
                  <a:srgbClr val="000000"/>
                </a:highlight>
                <a:latin typeface="Courier New"/>
                <a:ea typeface="Courier New"/>
                <a:cs typeface="Courier New"/>
                <a:sym typeface="Courier New"/>
              </a:rPr>
              <a:t>;</a:t>
            </a:r>
            <a:r>
              <a:rPr lang="es" sz="850">
                <a:solidFill>
                  <a:srgbClr val="FFFFFF"/>
                </a:solidFill>
                <a:highlight>
                  <a:srgbClr val="000000"/>
                </a:highlight>
                <a:latin typeface="Courier New"/>
                <a:ea typeface="Courier New"/>
                <a:cs typeface="Courier New"/>
                <a:sym typeface="Courier New"/>
              </a:rPr>
              <a:t>}</a:t>
            </a:r>
            <a:endParaRPr sz="8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nvSpPr>
        <p:spPr>
          <a:xfrm>
            <a:off x="1297500" y="1120050"/>
            <a:ext cx="7679100" cy="30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u="sng">
                <a:solidFill>
                  <a:schemeClr val="lt1"/>
                </a:solidFill>
                <a:latin typeface="Lato"/>
                <a:ea typeface="Lato"/>
                <a:cs typeface="Lato"/>
                <a:sym typeface="Lato"/>
              </a:rPr>
              <a:t>Depth</a:t>
            </a:r>
            <a:r>
              <a:rPr b="1" lang="es" sz="1900" u="sng">
                <a:solidFill>
                  <a:schemeClr val="lt1"/>
                </a:solidFill>
                <a:latin typeface="Lato"/>
                <a:ea typeface="Lato"/>
                <a:cs typeface="Lato"/>
                <a:sym typeface="Lato"/>
              </a:rPr>
              <a:t> First Search:</a:t>
            </a:r>
            <a:r>
              <a:rPr lang="es" sz="1900">
                <a:solidFill>
                  <a:schemeClr val="lt1"/>
                </a:solidFill>
                <a:latin typeface="Lato"/>
                <a:ea typeface="Lato"/>
                <a:cs typeface="Lato"/>
                <a:sym typeface="Lato"/>
              </a:rPr>
              <a:t> explora de manera vertical primero. Es decir que visitará todos los nodos hijos (izquierdos) antes de visitar lateralmente.</a:t>
            </a:r>
            <a:endParaRPr sz="1900">
              <a:solidFill>
                <a:schemeClr val="lt1"/>
              </a:solidFill>
              <a:latin typeface="Lato"/>
              <a:ea typeface="Lato"/>
              <a:cs typeface="Lato"/>
              <a:sym typeface="Lato"/>
            </a:endParaRPr>
          </a:p>
          <a:p>
            <a:pPr indent="0" lvl="0" marL="0" rtl="0" algn="l">
              <a:spcBef>
                <a:spcPts val="0"/>
              </a:spcBef>
              <a:spcAft>
                <a:spcPts val="0"/>
              </a:spcAft>
              <a:buNone/>
            </a:pPr>
            <a:r>
              <a:rPr lang="es" sz="1900">
                <a:solidFill>
                  <a:schemeClr val="lt1"/>
                </a:solidFill>
                <a:latin typeface="Lato"/>
                <a:ea typeface="Lato"/>
                <a:cs typeface="Lato"/>
                <a:sym typeface="Lato"/>
              </a:rPr>
              <a:t>Guarda los nodos visitados en una pila. Priorizando visitar los hijos.</a:t>
            </a:r>
            <a:endParaRPr sz="1900">
              <a:solidFill>
                <a:schemeClr val="lt1"/>
              </a:solidFill>
              <a:latin typeface="Lato"/>
              <a:ea typeface="Lato"/>
              <a:cs typeface="Lato"/>
              <a:sym typeface="Lato"/>
            </a:endParaRPr>
          </a:p>
          <a:p>
            <a:pPr indent="0" lvl="0" marL="0" rtl="0" algn="l">
              <a:spcBef>
                <a:spcPts val="0"/>
              </a:spcBef>
              <a:spcAft>
                <a:spcPts val="0"/>
              </a:spcAft>
              <a:buNone/>
            </a:pPr>
            <a:r>
              <a:t/>
            </a:r>
            <a:endParaRPr sz="1900">
              <a:solidFill>
                <a:schemeClr val="lt1"/>
              </a:solidFill>
              <a:latin typeface="Lato"/>
              <a:ea typeface="Lato"/>
              <a:cs typeface="Lato"/>
              <a:sym typeface="Lato"/>
            </a:endParaRPr>
          </a:p>
          <a:p>
            <a:pPr indent="0" lvl="0" marL="0" rtl="0" algn="l">
              <a:spcBef>
                <a:spcPts val="0"/>
              </a:spcBef>
              <a:spcAft>
                <a:spcPts val="0"/>
              </a:spcAft>
              <a:buNone/>
            </a:pPr>
            <a:r>
              <a:rPr b="1" lang="es" sz="1900" u="sng">
                <a:solidFill>
                  <a:schemeClr val="lt1"/>
                </a:solidFill>
                <a:latin typeface="Lato"/>
                <a:ea typeface="Lato"/>
                <a:cs typeface="Lato"/>
                <a:sym typeface="Lato"/>
              </a:rPr>
              <a:t>Breadth</a:t>
            </a:r>
            <a:r>
              <a:rPr b="1" lang="es" sz="1900" u="sng">
                <a:solidFill>
                  <a:schemeClr val="lt1"/>
                </a:solidFill>
                <a:latin typeface="Lato"/>
                <a:ea typeface="Lato"/>
                <a:cs typeface="Lato"/>
                <a:sym typeface="Lato"/>
              </a:rPr>
              <a:t> First Search:</a:t>
            </a:r>
            <a:r>
              <a:rPr b="1" lang="es" sz="1900">
                <a:solidFill>
                  <a:schemeClr val="lt1"/>
                </a:solidFill>
                <a:latin typeface="Lato"/>
                <a:ea typeface="Lato"/>
                <a:cs typeface="Lato"/>
                <a:sym typeface="Lato"/>
              </a:rPr>
              <a:t> </a:t>
            </a:r>
            <a:r>
              <a:rPr lang="es" sz="1900">
                <a:solidFill>
                  <a:schemeClr val="lt1"/>
                </a:solidFill>
                <a:latin typeface="Lato"/>
                <a:ea typeface="Lato"/>
                <a:cs typeface="Lato"/>
                <a:sym typeface="Lato"/>
              </a:rPr>
              <a:t>primero visita a todos sus hijos, y luego a los  “nietos” (hijos de los hijos).</a:t>
            </a:r>
            <a:endParaRPr sz="1900">
              <a:solidFill>
                <a:schemeClr val="lt1"/>
              </a:solidFill>
              <a:latin typeface="Lato"/>
              <a:ea typeface="Lato"/>
              <a:cs typeface="Lato"/>
              <a:sym typeface="Lato"/>
            </a:endParaRPr>
          </a:p>
          <a:p>
            <a:pPr indent="0" lvl="0" marL="0" rtl="0" algn="l">
              <a:spcBef>
                <a:spcPts val="0"/>
              </a:spcBef>
              <a:spcAft>
                <a:spcPts val="0"/>
              </a:spcAft>
              <a:buNone/>
            </a:pPr>
            <a:r>
              <a:rPr lang="es" sz="1900">
                <a:solidFill>
                  <a:schemeClr val="lt1"/>
                </a:solidFill>
                <a:latin typeface="Lato"/>
                <a:ea typeface="Lato"/>
                <a:cs typeface="Lato"/>
                <a:sym typeface="Lato"/>
              </a:rPr>
              <a:t>Se podría decir que se corre por niveles, solo después de visitar todos los nodos de esa capa, se baja a los hijos.</a:t>
            </a:r>
            <a:endParaRPr sz="1900">
              <a:solidFill>
                <a:schemeClr val="lt1"/>
              </a:solidFill>
              <a:latin typeface="Lato"/>
              <a:ea typeface="Lato"/>
              <a:cs typeface="Lato"/>
              <a:sym typeface="Lato"/>
            </a:endParaRPr>
          </a:p>
          <a:p>
            <a:pPr indent="0" lvl="0" marL="0" rtl="0" algn="l">
              <a:spcBef>
                <a:spcPts val="0"/>
              </a:spcBef>
              <a:spcAft>
                <a:spcPts val="0"/>
              </a:spcAft>
              <a:buNone/>
            </a:pPr>
            <a:r>
              <a:t/>
            </a:r>
            <a:endParaRPr sz="1900">
              <a:solidFill>
                <a:schemeClr val="lt1"/>
              </a:solidFill>
              <a:latin typeface="Lato"/>
              <a:ea typeface="Lato"/>
              <a:cs typeface="Lato"/>
              <a:sym typeface="Lato"/>
            </a:endParaRPr>
          </a:p>
        </p:txBody>
      </p:sp>
      <p:sp>
        <p:nvSpPr>
          <p:cNvPr id="153" name="Google Shape;153;p16"/>
          <p:cNvSpPr txBox="1"/>
          <p:nvPr>
            <p:ph type="title"/>
          </p:nvPr>
        </p:nvSpPr>
        <p:spPr>
          <a:xfrm>
            <a:off x="1297500" y="393750"/>
            <a:ext cx="5794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Recorridos sobre Grafos DFS/BFS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3400425" y="123575"/>
            <a:ext cx="2343150" cy="1952625"/>
          </a:xfrm>
          <a:prstGeom prst="rect">
            <a:avLst/>
          </a:prstGeom>
          <a:noFill/>
          <a:ln>
            <a:noFill/>
          </a:ln>
        </p:spPr>
      </p:pic>
      <p:cxnSp>
        <p:nvCxnSpPr>
          <p:cNvPr id="159" name="Google Shape;159;p17"/>
          <p:cNvCxnSpPr/>
          <p:nvPr/>
        </p:nvCxnSpPr>
        <p:spPr>
          <a:xfrm>
            <a:off x="4572000" y="2381000"/>
            <a:ext cx="0" cy="232770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17"/>
          <p:cNvSpPr txBox="1"/>
          <p:nvPr>
            <p:ph type="title"/>
          </p:nvPr>
        </p:nvSpPr>
        <p:spPr>
          <a:xfrm>
            <a:off x="1739625" y="1162100"/>
            <a:ext cx="1660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DFS</a:t>
            </a:r>
            <a:endParaRPr/>
          </a:p>
        </p:txBody>
      </p:sp>
      <p:sp>
        <p:nvSpPr>
          <p:cNvPr id="161" name="Google Shape;161;p17"/>
          <p:cNvSpPr txBox="1"/>
          <p:nvPr>
            <p:ph type="title"/>
          </p:nvPr>
        </p:nvSpPr>
        <p:spPr>
          <a:xfrm>
            <a:off x="6295225" y="1162100"/>
            <a:ext cx="1660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BFS</a:t>
            </a:r>
            <a:endParaRPr/>
          </a:p>
        </p:txBody>
      </p:sp>
      <p:sp>
        <p:nvSpPr>
          <p:cNvPr id="162" name="Google Shape;162;p17"/>
          <p:cNvSpPr txBox="1"/>
          <p:nvPr>
            <p:ph type="title"/>
          </p:nvPr>
        </p:nvSpPr>
        <p:spPr>
          <a:xfrm>
            <a:off x="99400" y="2381000"/>
            <a:ext cx="4572000" cy="154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orden en este caso sería: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8 → 3 → 1 → 6 → 4 → 7 → 10 → 14 → 13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17"/>
          <p:cNvSpPr txBox="1"/>
          <p:nvPr>
            <p:ph type="title"/>
          </p:nvPr>
        </p:nvSpPr>
        <p:spPr>
          <a:xfrm>
            <a:off x="4642500" y="2381000"/>
            <a:ext cx="4572000" cy="154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orden en este caso sería: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8 → 3 → 10 → 1 → 6 → 14 → 4 → 7 → 13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idx="1" type="body"/>
          </p:nvPr>
        </p:nvSpPr>
        <p:spPr>
          <a:xfrm>
            <a:off x="221150" y="1643150"/>
            <a:ext cx="3832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diferencia del DFS y BFS por centrarse en el peso del recorrido de manera independiente de la cantidad y profundidad.</a:t>
            </a:r>
            <a:endParaRPr/>
          </a:p>
          <a:p>
            <a:pPr indent="0" lvl="0" marL="0" rtl="0" algn="l">
              <a:spcBef>
                <a:spcPts val="1200"/>
              </a:spcBef>
              <a:spcAft>
                <a:spcPts val="0"/>
              </a:spcAft>
              <a:buNone/>
            </a:pPr>
            <a:r>
              <a:rPr lang="es"/>
              <a:t>Para esto suele usar una cola con prioridad. </a:t>
            </a:r>
            <a:endParaRPr/>
          </a:p>
          <a:p>
            <a:pPr indent="0" lvl="0" marL="0" rtl="0" algn="l">
              <a:spcBef>
                <a:spcPts val="1200"/>
              </a:spcBef>
              <a:spcAft>
                <a:spcPts val="0"/>
              </a:spcAft>
              <a:buNone/>
            </a:pPr>
            <a:r>
              <a:rPr lang="es"/>
              <a:t>El nodo inicial tiene un costo de 0, y de ahí se suman, explorando primero los de menor costo. Este se actualiza si encuentra un nodo, no visitado,  con un menor camino acumulado hasta llegar a destino.</a:t>
            </a:r>
            <a:endParaRPr/>
          </a:p>
          <a:p>
            <a:pPr indent="0" lvl="0" marL="0" rtl="0" algn="l">
              <a:spcBef>
                <a:spcPts val="1200"/>
              </a:spcBef>
              <a:spcAft>
                <a:spcPts val="1200"/>
              </a:spcAft>
              <a:buNone/>
            </a:pPr>
            <a:r>
              <a:rPr lang="es"/>
              <a:t>En este ejemplo tratamos de llegar de A a G.</a:t>
            </a:r>
            <a:endParaRPr/>
          </a:p>
        </p:txBody>
      </p:sp>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Algoritmo UCS (Búsqueda de Costo Uniforme)</a:t>
            </a:r>
            <a:endParaRPr/>
          </a:p>
        </p:txBody>
      </p:sp>
      <p:pic>
        <p:nvPicPr>
          <p:cNvPr id="170" name="Google Shape;170;p18"/>
          <p:cNvPicPr preferRelativeResize="0"/>
          <p:nvPr/>
        </p:nvPicPr>
        <p:blipFill>
          <a:blip r:embed="rId3">
            <a:alphaModFix/>
          </a:blip>
          <a:stretch>
            <a:fillRect/>
          </a:stretch>
        </p:blipFill>
        <p:spPr>
          <a:xfrm>
            <a:off x="4324122" y="1210600"/>
            <a:ext cx="4525550" cy="3547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124525" y="359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Heurística</a:t>
            </a:r>
            <a:endParaRPr/>
          </a:p>
        </p:txBody>
      </p:sp>
      <p:sp>
        <p:nvSpPr>
          <p:cNvPr id="176" name="Google Shape;176;p19"/>
          <p:cNvSpPr txBox="1"/>
          <p:nvPr>
            <p:ph idx="1" type="body"/>
          </p:nvPr>
        </p:nvSpPr>
        <p:spPr>
          <a:xfrm>
            <a:off x="1124525" y="1170500"/>
            <a:ext cx="7515600" cy="3597000"/>
          </a:xfrm>
          <a:prstGeom prst="rect">
            <a:avLst/>
          </a:prstGeom>
        </p:spPr>
        <p:txBody>
          <a:bodyPr anchorCtr="0" anchor="t" bIns="91425" lIns="91425" spcFirstLastPara="1" rIns="91425" wrap="square" tIns="91425">
            <a:normAutofit/>
          </a:bodyPr>
          <a:lstStyle/>
          <a:p>
            <a:pPr indent="0" lvl="0" marL="0" rtl="0" algn="just">
              <a:lnSpc>
                <a:spcPct val="80000"/>
              </a:lnSpc>
              <a:spcBef>
                <a:spcPts val="0"/>
              </a:spcBef>
              <a:spcAft>
                <a:spcPts val="0"/>
              </a:spcAft>
              <a:buSzPts val="1018"/>
              <a:buNone/>
            </a:pPr>
            <a:r>
              <a:rPr lang="es" sz="1202"/>
              <a:t>E</a:t>
            </a:r>
            <a:r>
              <a:rPr lang="es" sz="1202"/>
              <a:t>s una técnica de resolución de problemas que emplea un enfoque basado en la experiencia, simplificación o "reglas empíricas" para encontrar soluciones de manera eficiente en situaciones donde la búsqueda exhaustiva sería demasiado costosa en términos de tiempo o recursos computacionales.</a:t>
            </a:r>
            <a:endParaRPr sz="1202"/>
          </a:p>
          <a:p>
            <a:pPr indent="0" lvl="0" marL="0" rtl="0" algn="l">
              <a:lnSpc>
                <a:spcPct val="80000"/>
              </a:lnSpc>
              <a:spcBef>
                <a:spcPts val="1200"/>
              </a:spcBef>
              <a:spcAft>
                <a:spcPts val="0"/>
              </a:spcAft>
              <a:buSzPts val="1018"/>
              <a:buNone/>
            </a:pPr>
            <a:r>
              <a:rPr lang="es" sz="1102"/>
              <a:t>Características:</a:t>
            </a:r>
            <a:endParaRPr sz="1102"/>
          </a:p>
          <a:p>
            <a:pPr indent="0" lvl="0" marL="457200" rtl="0" algn="l">
              <a:lnSpc>
                <a:spcPct val="80000"/>
              </a:lnSpc>
              <a:spcBef>
                <a:spcPts val="1200"/>
              </a:spcBef>
              <a:spcAft>
                <a:spcPts val="0"/>
              </a:spcAft>
              <a:buSzPts val="1018"/>
              <a:buNone/>
            </a:pPr>
            <a:r>
              <a:rPr lang="es" sz="1102" u="sng"/>
              <a:t>Velocidad y eficiencia</a:t>
            </a:r>
            <a:r>
              <a:rPr lang="es" sz="1102"/>
              <a:t>: En general, una heurística permite obtener una solución rápida en comparación con los algoritmos que garantizan soluciones exactas. </a:t>
            </a:r>
            <a:endParaRPr sz="1102"/>
          </a:p>
          <a:p>
            <a:pPr indent="0" lvl="0" marL="457200" rtl="0" algn="l">
              <a:lnSpc>
                <a:spcPct val="80000"/>
              </a:lnSpc>
              <a:spcBef>
                <a:spcPts val="1200"/>
              </a:spcBef>
              <a:spcAft>
                <a:spcPts val="0"/>
              </a:spcAft>
              <a:buSzPts val="1018"/>
              <a:buNone/>
            </a:pPr>
            <a:r>
              <a:rPr lang="es" sz="1102" u="sng"/>
              <a:t>Aproximación</a:t>
            </a:r>
            <a:r>
              <a:rPr lang="es" sz="1102"/>
              <a:t>: Las soluciones que produce no son necesariamente óptimas, pero en muchos casos son suficientemente buenas para el problema práctico. </a:t>
            </a:r>
            <a:endParaRPr sz="1102"/>
          </a:p>
          <a:p>
            <a:pPr indent="0" lvl="0" marL="457200" rtl="0" algn="l">
              <a:lnSpc>
                <a:spcPct val="80000"/>
              </a:lnSpc>
              <a:spcBef>
                <a:spcPts val="1200"/>
              </a:spcBef>
              <a:spcAft>
                <a:spcPts val="0"/>
              </a:spcAft>
              <a:buSzPts val="1018"/>
              <a:buNone/>
            </a:pPr>
            <a:r>
              <a:rPr lang="es" sz="1102" u="sng"/>
              <a:t>Simples reglas de decisión</a:t>
            </a:r>
            <a:r>
              <a:rPr lang="es" sz="1102"/>
              <a:t>: Muchas heurísticas se basan en criterios simples y locales que guían el proceso de búsqueda de soluciones. </a:t>
            </a:r>
            <a:endParaRPr sz="1102"/>
          </a:p>
          <a:p>
            <a:pPr indent="0" lvl="0" marL="457200" rtl="0" algn="l">
              <a:lnSpc>
                <a:spcPct val="80000"/>
              </a:lnSpc>
              <a:spcBef>
                <a:spcPts val="1200"/>
              </a:spcBef>
              <a:spcAft>
                <a:spcPts val="0"/>
              </a:spcAft>
              <a:buSzPts val="1018"/>
              <a:buNone/>
            </a:pPr>
            <a:r>
              <a:rPr lang="es" sz="1102" u="sng"/>
              <a:t>Falta de garantía de optimalidad</a:t>
            </a:r>
            <a:r>
              <a:rPr lang="es" sz="1102"/>
              <a:t>: Una heurística no puede garantizar que se haya encontrado la mejor solución posible. Además, no siempre se asegura que encuentre una solución factible</a:t>
            </a:r>
            <a:endParaRPr sz="1102"/>
          </a:p>
          <a:p>
            <a:pPr indent="0" lvl="0" marL="0" rtl="0" algn="l">
              <a:lnSpc>
                <a:spcPct val="80000"/>
              </a:lnSpc>
              <a:spcBef>
                <a:spcPts val="1200"/>
              </a:spcBef>
              <a:spcAft>
                <a:spcPts val="1200"/>
              </a:spcAft>
              <a:buSzPts val="1018"/>
              <a:buNone/>
            </a:pPr>
            <a:r>
              <a:rPr lang="es" sz="1102"/>
              <a:t>Una heurística se utiliza cuando un problema es demasiado grande o complicado para ser resuelto de manera exacta en un tiempo razonable. Aunque no garantizan una solución óptima, las heurísticas son extremadamente útiles en una amplia gama de problemas prácticos, donde la rapidez y la simplicidad son esenciales</a:t>
            </a:r>
            <a:endParaRPr sz="110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idx="1" type="body"/>
          </p:nvPr>
        </p:nvSpPr>
        <p:spPr>
          <a:xfrm>
            <a:off x="1052000" y="994250"/>
            <a:ext cx="3955500" cy="342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s" sz="1225" u="sng"/>
              <a:t>Problema del Viajante</a:t>
            </a:r>
            <a:endParaRPr b="1" sz="1225" u="sng"/>
          </a:p>
          <a:p>
            <a:pPr indent="0" lvl="0" marL="0" rtl="0" algn="just">
              <a:lnSpc>
                <a:spcPct val="95000"/>
              </a:lnSpc>
              <a:spcBef>
                <a:spcPts val="1200"/>
              </a:spcBef>
              <a:spcAft>
                <a:spcPts val="0"/>
              </a:spcAft>
              <a:buNone/>
            </a:pPr>
            <a:r>
              <a:rPr b="1" lang="es" sz="1225"/>
              <a:t>El Problema del Viajante (TSP, por sus siglas en inglés) es un problema de optimización en el que se debe encontrar la ruta más corta que recorre un conjunto de ciudades, visitando cada una exactamente una vez y regresando al punto de partida. Este problema es NP-difícil, lo que significa que no existe un algoritmo eficiente conocido para resolverlo en tiempo polinómico cuando el número de ciudades es grande.</a:t>
            </a:r>
            <a:endParaRPr b="1" sz="1225"/>
          </a:p>
          <a:p>
            <a:pPr indent="0" lvl="0" marL="0" rtl="0" algn="l">
              <a:lnSpc>
                <a:spcPct val="95000"/>
              </a:lnSpc>
              <a:spcBef>
                <a:spcPts val="1200"/>
              </a:spcBef>
              <a:spcAft>
                <a:spcPts val="0"/>
              </a:spcAft>
              <a:buNone/>
            </a:pPr>
            <a:r>
              <a:t/>
            </a:r>
            <a:endParaRPr b="1" sz="1225"/>
          </a:p>
          <a:p>
            <a:pPr indent="0" lvl="0" marL="0" rtl="0" algn="l">
              <a:lnSpc>
                <a:spcPct val="95000"/>
              </a:lnSpc>
              <a:spcBef>
                <a:spcPts val="1200"/>
              </a:spcBef>
              <a:spcAft>
                <a:spcPts val="1200"/>
              </a:spcAft>
              <a:buSzPts val="275"/>
              <a:buNone/>
            </a:pPr>
            <a:r>
              <a:t/>
            </a:r>
            <a:endParaRPr b="1" sz="1225"/>
          </a:p>
        </p:txBody>
      </p:sp>
      <p:pic>
        <p:nvPicPr>
          <p:cNvPr id="182" name="Google Shape;182;p20"/>
          <p:cNvPicPr preferRelativeResize="0"/>
          <p:nvPr/>
        </p:nvPicPr>
        <p:blipFill>
          <a:blip r:embed="rId3">
            <a:alphaModFix/>
          </a:blip>
          <a:stretch>
            <a:fillRect/>
          </a:stretch>
        </p:blipFill>
        <p:spPr>
          <a:xfrm>
            <a:off x="5284350" y="1208700"/>
            <a:ext cx="3634800" cy="272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TPO</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