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3a9c5d74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d3a9c5d74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3a9c5d74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d3a9c5d74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3a9c5d74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d3a9c5d74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06e987afe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06e987afe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d3a9c5d74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d3a9c5d74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d3b0a6f65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d3b0a6f65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d3a9c5d74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d3a9c5d74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3a9c5d74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d3a9c5d74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d3a9c5d74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d3a9c5d74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d3a9c5d74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d3a9c5d74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3a9c5d74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3a9c5d74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3b77f51a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3b77f51a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3a9c5d74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3a9c5d74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3a9c5d74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3a9c5d74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3a9c5d74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3a9c5d74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6e987afe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6e987afe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3a9c5d74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d3a9c5d74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3b77f51a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d3b77f51a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TPO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</a:t>
            </a:r>
            <a:r>
              <a:rPr lang="es"/>
              <a:t> III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357450"/>
            <a:ext cx="3470700" cy="11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Nahuel Castillo</a:t>
            </a:r>
            <a:br>
              <a:rPr lang="e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Franco Lovera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Cristobal Perez Companc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Julián Mauro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Técnica</a:t>
            </a:r>
            <a:r>
              <a:rPr lang="es"/>
              <a:t> de Diseño Greedy</a:t>
            </a:r>
            <a:endParaRPr/>
          </a:p>
        </p:txBody>
      </p:sp>
      <p:pic>
        <p:nvPicPr>
          <p:cNvPr descr="File:Greedy algorithm change diagram.jpg - Wikimedia Commons"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475" y="1307850"/>
            <a:ext cx="3514725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 txBox="1"/>
          <p:nvPr/>
        </p:nvSpPr>
        <p:spPr>
          <a:xfrm>
            <a:off x="1297500" y="1801800"/>
            <a:ext cx="2737800" cy="21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dar un mejor resultado se enfoca en cada paso y lo intenta mejorar.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Puede no ser el mejor sistema a nivel general.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Árboles</a:t>
            </a:r>
            <a:r>
              <a:rPr lang="es"/>
              <a:t> de Recubrimiento </a:t>
            </a:r>
            <a:r>
              <a:rPr lang="es"/>
              <a:t>Mínimo</a:t>
            </a:r>
            <a:endParaRPr/>
          </a:p>
        </p:txBody>
      </p:sp>
      <p:sp>
        <p:nvSpPr>
          <p:cNvPr id="201" name="Google Shape;201;p23"/>
          <p:cNvSpPr txBox="1"/>
          <p:nvPr/>
        </p:nvSpPr>
        <p:spPr>
          <a:xfrm>
            <a:off x="3151575" y="2721375"/>
            <a:ext cx="538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1636575" y="1440175"/>
            <a:ext cx="6293700" cy="30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 concepto fundamental en teoría de grafos; son utilizados para conectar todos los nodos de un grafo ponderado de tal manera que la suma de los pesos de las aristas seleccionadas sea mínima.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Como principal 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característica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se utilizan grafos ponderados para determinar el peso o costo de cada arista.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encontrar los 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árboles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 recubrimiento 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mínimos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se utilizan dos 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algoritmos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Algoritmo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 Kruskal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Algoritmo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 Prim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de Prim</a:t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1297500" y="1154000"/>
            <a:ext cx="7038900" cy="3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El </a:t>
            </a:r>
            <a:r>
              <a:rPr b="1" lang="es" sz="1200"/>
              <a:t>algoritmo de Prim</a:t>
            </a:r>
            <a:r>
              <a:rPr lang="es" sz="1200"/>
              <a:t> es un método para encontrar el </a:t>
            </a:r>
            <a:r>
              <a:rPr b="1" lang="es" sz="1200"/>
              <a:t>árbol de recubrimiento mínimo</a:t>
            </a:r>
            <a:r>
              <a:rPr lang="es" sz="1200"/>
              <a:t> (Minimum Spanning Tree, MST) en un grafo no dirigido y conectado. Funciona </a:t>
            </a:r>
            <a:r>
              <a:rPr b="1" lang="es" sz="1200"/>
              <a:t>expandiendo el MST un nodo a la vez</a:t>
            </a:r>
            <a:r>
              <a:rPr lang="es" sz="1200"/>
              <a:t>, eligiendo siempre la </a:t>
            </a:r>
            <a:r>
              <a:rPr b="1" lang="es" sz="1200"/>
              <a:t>arista de menor peso</a:t>
            </a:r>
            <a:r>
              <a:rPr lang="es" sz="1200"/>
              <a:t> que conecta un nodo dentro del MST con un nodo fuera del MST.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/>
              <a:t>Funcionamiento:</a:t>
            </a:r>
            <a:endParaRPr b="1" sz="1200"/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b="1" lang="es" sz="1200"/>
              <a:t>Inicialización</a:t>
            </a:r>
            <a:r>
              <a:rPr lang="es" sz="1200"/>
              <a:t>: Comienza con un nodo arbitrario del grafo, que se incluye en el árbol. El conjunto de nodos incluidos en el árbol se llama </a:t>
            </a:r>
            <a:r>
              <a:rPr b="1" lang="es" sz="1200"/>
              <a:t>T</a:t>
            </a:r>
            <a:r>
              <a:rPr lang="es" sz="1200"/>
              <a:t>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b="1" lang="es" sz="1200"/>
              <a:t>Expansión del árbol</a:t>
            </a:r>
            <a:r>
              <a:rPr lang="es" sz="1200"/>
              <a:t>: Repetidamente, se selecciona la </a:t>
            </a:r>
            <a:r>
              <a:rPr b="1" lang="es" sz="1200"/>
              <a:t>arista de menor peso</a:t>
            </a:r>
            <a:r>
              <a:rPr lang="es" sz="1200"/>
              <a:t> que conecta un nodo en </a:t>
            </a:r>
            <a:r>
              <a:rPr b="1" lang="es" sz="1200"/>
              <a:t>T</a:t>
            </a:r>
            <a:r>
              <a:rPr lang="es" sz="1200"/>
              <a:t> con un nodo fuera de </a:t>
            </a:r>
            <a:r>
              <a:rPr b="1" lang="es" sz="1200"/>
              <a:t>T</a:t>
            </a:r>
            <a:r>
              <a:rPr lang="es" sz="1200"/>
              <a:t>. El nuevo nodo se añade a </a:t>
            </a:r>
            <a:r>
              <a:rPr b="1" lang="es" sz="1200"/>
              <a:t>T</a:t>
            </a:r>
            <a:r>
              <a:rPr lang="es" sz="1200"/>
              <a:t> y la arista se incluye en el MST.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b="1" lang="es" sz="1200"/>
              <a:t>Repetición</a:t>
            </a:r>
            <a:r>
              <a:rPr lang="es" sz="1200"/>
              <a:t>: Este proceso se repite hasta que todos los nodos del grafo estén incluidos en </a:t>
            </a:r>
            <a:r>
              <a:rPr b="1" lang="es" sz="1200"/>
              <a:t>T</a:t>
            </a:r>
            <a:r>
              <a:rPr lang="es" sz="1200"/>
              <a:t>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b="1" lang="es" sz="1200"/>
              <a:t>Finalización</a:t>
            </a:r>
            <a:r>
              <a:rPr lang="es" sz="1200"/>
              <a:t>: Cuando todos los nodos están en </a:t>
            </a:r>
            <a:r>
              <a:rPr b="1" lang="es" sz="1200"/>
              <a:t>T</a:t>
            </a:r>
            <a:r>
              <a:rPr lang="es" sz="1200"/>
              <a:t>, el conjunto de aristas seleccionadas forma el </a:t>
            </a:r>
            <a:r>
              <a:rPr b="1" lang="es" sz="1200"/>
              <a:t>árbol de recubrimiento mínimo</a:t>
            </a:r>
            <a:r>
              <a:rPr lang="es" sz="1200"/>
              <a:t>.</a:t>
            </a:r>
            <a:endParaRPr sz="1200"/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s" sz="1200"/>
              <a:t>Complejidad Temporal → O(n ^2)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1306650" y="153675"/>
            <a:ext cx="3519900" cy="48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762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java.util.*</a:t>
            </a:r>
            <a:r>
              <a:rPr lang="es" sz="762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62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762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762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762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PrimAlgorithm</a:t>
            </a: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762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762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762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762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762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INF = Integer.MAX_VALUE;</a:t>
            </a:r>
            <a:endParaRPr sz="762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762">
                <a:solidFill>
                  <a:srgbClr val="7CA66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Método principal</a:t>
            </a:r>
            <a:endParaRPr sz="762">
              <a:solidFill>
                <a:srgbClr val="7CA66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762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762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762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762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primMST</a:t>
            </a: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762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numVertices</a:t>
            </a:r>
            <a:r>
              <a:rPr lang="es" sz="762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762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762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762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[]&gt;&gt; graph) {</a:t>
            </a:r>
            <a:endParaRPr sz="762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762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[] key = </a:t>
            </a:r>
            <a:r>
              <a:rPr lang="es" sz="762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762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[numVertices]</a:t>
            </a:r>
            <a:r>
              <a:rPr lang="es" sz="762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762">
              <a:solidFill>
                <a:srgbClr val="7CA66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762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[] parent = </a:t>
            </a:r>
            <a:r>
              <a:rPr lang="es" sz="762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762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[numVertices]</a:t>
            </a:r>
            <a:r>
              <a:rPr lang="es" sz="762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762">
              <a:solidFill>
                <a:srgbClr val="7CA66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762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[] inMST = </a:t>
            </a:r>
            <a:r>
              <a:rPr lang="es" sz="762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762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[numVertices]</a:t>
            </a:r>
            <a:r>
              <a:rPr lang="es" sz="762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762">
              <a:solidFill>
                <a:srgbClr val="7CA66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762">
                <a:solidFill>
                  <a:srgbClr val="7CA66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Valores de key a infinito</a:t>
            </a:r>
            <a:endParaRPr sz="762">
              <a:solidFill>
                <a:srgbClr val="7CA66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Arrays.fill(key</a:t>
            </a:r>
            <a:r>
              <a:rPr lang="es" sz="762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INF)</a:t>
            </a:r>
            <a:r>
              <a:rPr lang="es" sz="762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62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key[</a:t>
            </a:r>
            <a:r>
              <a:rPr lang="es" sz="762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s" sz="762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762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762">
                <a:solidFill>
                  <a:srgbClr val="7CA66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Primer vértice</a:t>
            </a:r>
            <a:endParaRPr sz="762">
              <a:solidFill>
                <a:srgbClr val="7CA66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parent[</a:t>
            </a:r>
            <a:r>
              <a:rPr lang="es" sz="762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 = -</a:t>
            </a:r>
            <a:r>
              <a:rPr lang="es" sz="762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762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762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762">
                <a:solidFill>
                  <a:srgbClr val="7CA66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Recorremos todos los vértices</a:t>
            </a:r>
            <a:endParaRPr sz="762">
              <a:solidFill>
                <a:srgbClr val="7CA66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762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" sz="762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count = </a:t>
            </a:r>
            <a:r>
              <a:rPr lang="es" sz="762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762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count &lt; numVertices - </a:t>
            </a:r>
            <a:r>
              <a:rPr lang="es" sz="762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762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count++) {</a:t>
            </a:r>
            <a:endParaRPr sz="762">
              <a:solidFill>
                <a:srgbClr val="7CA66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" sz="762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u = minKey(numVertices</a:t>
            </a:r>
            <a:r>
              <a:rPr lang="es" sz="762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key</a:t>
            </a:r>
            <a:r>
              <a:rPr lang="es" sz="762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inMST)</a:t>
            </a:r>
            <a:r>
              <a:rPr lang="es" sz="762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62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inMST[u] = </a:t>
            </a:r>
            <a:r>
              <a:rPr lang="es" sz="762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s" sz="762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62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" sz="762">
                <a:solidFill>
                  <a:srgbClr val="7CA66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Actualizar valores de clave y arreglo de padres para vértices adyacentes</a:t>
            </a:r>
            <a:endParaRPr sz="762">
              <a:solidFill>
                <a:srgbClr val="7CA66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" sz="762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" sz="762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[] neighbor : graph.get(u)) {</a:t>
            </a:r>
            <a:endParaRPr sz="762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s" sz="762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v = neighbor[</a:t>
            </a:r>
            <a:r>
              <a:rPr lang="es" sz="762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s" sz="762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62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s" sz="762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weight = neighbor[</a:t>
            </a:r>
            <a:r>
              <a:rPr lang="es" sz="762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s" sz="762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62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lang="es" sz="762">
                <a:solidFill>
                  <a:srgbClr val="7CA66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//Si vértice no está en MST y arista tiene menor peso</a:t>
            </a:r>
            <a:endParaRPr sz="762">
              <a:solidFill>
                <a:srgbClr val="7CA66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s" sz="762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(!inMST[v] &amp;&amp; weight &lt; key[v]) {</a:t>
            </a:r>
            <a:endParaRPr sz="762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key[v] = weight</a:t>
            </a:r>
            <a:r>
              <a:rPr lang="es" sz="762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62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parent[v] = u</a:t>
            </a:r>
            <a:r>
              <a:rPr lang="es" sz="762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62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}</a:t>
            </a:r>
            <a:endParaRPr sz="762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762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762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12"/>
          </a:p>
        </p:txBody>
      </p:sp>
      <p:sp>
        <p:nvSpPr>
          <p:cNvPr id="214" name="Google Shape;214;p25"/>
          <p:cNvSpPr txBox="1"/>
          <p:nvPr/>
        </p:nvSpPr>
        <p:spPr>
          <a:xfrm>
            <a:off x="4826550" y="153675"/>
            <a:ext cx="3782400" cy="49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printMST(parent</a:t>
            </a:r>
            <a:r>
              <a:rPr lang="es" sz="7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numVertices</a:t>
            </a:r>
            <a:r>
              <a:rPr lang="es" sz="7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graph)</a:t>
            </a:r>
            <a:r>
              <a:rPr lang="es" sz="7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5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7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750">
                <a:solidFill>
                  <a:srgbClr val="7CA66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Encontrar vértice con el valor de clave mínima no incluido en el MST</a:t>
            </a:r>
            <a:endParaRPr sz="750">
              <a:solidFill>
                <a:srgbClr val="7CA66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7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7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7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75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minKey</a:t>
            </a: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7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numVertices</a:t>
            </a:r>
            <a:r>
              <a:rPr lang="es" sz="7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7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[] key</a:t>
            </a:r>
            <a:r>
              <a:rPr lang="es" sz="7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7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[] inMST) {</a:t>
            </a:r>
            <a:endParaRPr sz="7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7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min = INF</a:t>
            </a:r>
            <a:r>
              <a:rPr lang="es" sz="7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minIndex = -</a:t>
            </a:r>
            <a:r>
              <a:rPr lang="es" sz="75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7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5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750">
                <a:solidFill>
                  <a:srgbClr val="7CA66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Recorrer todos los vértices</a:t>
            </a:r>
            <a:endParaRPr sz="750">
              <a:solidFill>
                <a:srgbClr val="7CA66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7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" sz="7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v = </a:t>
            </a:r>
            <a:r>
              <a:rPr lang="es" sz="75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7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v &lt; numVertices</a:t>
            </a:r>
            <a:r>
              <a:rPr lang="es" sz="7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v++) {</a:t>
            </a:r>
            <a:endParaRPr sz="7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" sz="7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(!inMST[v] &amp;&amp; key[v] &lt; min) {</a:t>
            </a:r>
            <a:endParaRPr sz="7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min = key[v]</a:t>
            </a:r>
            <a:r>
              <a:rPr lang="es" sz="7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5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minIndex = v</a:t>
            </a:r>
            <a:r>
              <a:rPr lang="es" sz="7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5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7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7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750">
                <a:solidFill>
                  <a:srgbClr val="7CA66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Devuelve índice del vértice con clave mínima</a:t>
            </a:r>
            <a:endParaRPr sz="750">
              <a:solidFill>
                <a:srgbClr val="7CA66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7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minIndex</a:t>
            </a:r>
            <a:r>
              <a:rPr lang="es" sz="7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7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7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750">
                <a:solidFill>
                  <a:srgbClr val="7CA66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Método para imprimir las aristas del MST resultante y sus pesos</a:t>
            </a:r>
            <a:endParaRPr sz="750">
              <a:solidFill>
                <a:srgbClr val="7CA66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7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7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7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75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printMST</a:t>
            </a: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7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[] parent</a:t>
            </a:r>
            <a:r>
              <a:rPr lang="es" sz="7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7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numVertices</a:t>
            </a:r>
            <a:r>
              <a:rPr lang="es" sz="7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75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75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7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[]&gt;&gt; graph) {</a:t>
            </a:r>
            <a:endParaRPr sz="7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System.out.println(</a:t>
            </a:r>
            <a:r>
              <a:rPr lang="es" sz="7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"Edge </a:t>
            </a:r>
            <a:r>
              <a:rPr lang="es" sz="7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\t</a:t>
            </a:r>
            <a:r>
              <a:rPr lang="es" sz="7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Weight"</a:t>
            </a: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7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7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7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" sz="7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lang="es" sz="75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7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i &lt; numVertices</a:t>
            </a:r>
            <a:r>
              <a:rPr lang="es" sz="7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i++) {</a:t>
            </a:r>
            <a:endParaRPr sz="7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" sz="7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" sz="7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[] neighbor : graph.get(i)) {</a:t>
            </a:r>
            <a:endParaRPr sz="7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s" sz="7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(neighbor[</a:t>
            </a:r>
            <a:r>
              <a:rPr lang="es" sz="75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 == parent[i]) {</a:t>
            </a:r>
            <a:endParaRPr sz="7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System.out.println(parent[i] + </a:t>
            </a:r>
            <a:r>
              <a:rPr lang="es" sz="7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 - "</a:t>
            </a: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+ i + </a:t>
            </a:r>
            <a:r>
              <a:rPr lang="es" sz="7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7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\t</a:t>
            </a:r>
            <a:r>
              <a:rPr lang="es" sz="7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+ neighbor[</a:t>
            </a:r>
            <a:r>
              <a:rPr lang="es" sz="75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s" sz="7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5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}}}}}</a:t>
            </a:r>
            <a:endParaRPr sz="7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de Kruskal</a:t>
            </a:r>
            <a:endParaRPr/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b="1" lang="es" sz="1200">
                <a:latin typeface="Arial"/>
                <a:ea typeface="Arial"/>
                <a:cs typeface="Arial"/>
                <a:sym typeface="Arial"/>
              </a:rPr>
              <a:t>algoritmo de Kruskal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es otro método para encontrar el </a:t>
            </a:r>
            <a:r>
              <a:rPr b="1" lang="es" sz="1200">
                <a:latin typeface="Arial"/>
                <a:ea typeface="Arial"/>
                <a:cs typeface="Arial"/>
                <a:sym typeface="Arial"/>
              </a:rPr>
              <a:t>árbol de recubrimiento mínimo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(Minimum Spanning Tree, MST) de un grafo no dirigido. Funciona ordenando todas las aristas por su peso y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añadiendolas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una a una al MST, asegurándose de </a:t>
            </a:r>
            <a:r>
              <a:rPr b="1" lang="es" sz="1200">
                <a:latin typeface="Arial"/>
                <a:ea typeface="Arial"/>
                <a:cs typeface="Arial"/>
                <a:sym typeface="Arial"/>
              </a:rPr>
              <a:t>evitar la formación de ciclos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latin typeface="Arial"/>
                <a:ea typeface="Arial"/>
                <a:cs typeface="Arial"/>
                <a:sym typeface="Arial"/>
              </a:rPr>
              <a:t>Pasos: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b="1" lang="es" sz="1200"/>
              <a:t>Inicialización</a:t>
            </a:r>
            <a:r>
              <a:rPr lang="es" sz="1200"/>
              <a:t>: Comienza con un conjunto vacío de aristas y ordena todas las aristas por peso.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s" sz="1200"/>
              <a:t>Proceso</a:t>
            </a:r>
            <a:r>
              <a:rPr lang="es" sz="1200"/>
              <a:t>: Recorre las aristas desde la más ligera y añade al MST si no forma un ciclo (usando </a:t>
            </a:r>
            <a:r>
              <a:rPr b="1" lang="es" sz="1200"/>
              <a:t>Union-Find</a:t>
            </a:r>
            <a:r>
              <a:rPr lang="es" sz="1200"/>
              <a:t>).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s" sz="1200"/>
              <a:t>Finalización</a:t>
            </a:r>
            <a:r>
              <a:rPr lang="es" sz="1200"/>
              <a:t>: Repite hasta tener </a:t>
            </a:r>
            <a:r>
              <a:rPr b="1" lang="es" sz="1200"/>
              <a:t>V − 1 aristas</a:t>
            </a:r>
            <a:r>
              <a:rPr lang="es" sz="1200"/>
              <a:t>, formando el </a:t>
            </a:r>
            <a:r>
              <a:rPr b="1" lang="es" sz="1200"/>
              <a:t>árbol de recubrimiento mínimo</a:t>
            </a:r>
            <a:r>
              <a:rPr lang="es" sz="1200"/>
              <a:t>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200">
                <a:latin typeface="Arial"/>
                <a:ea typeface="Arial"/>
                <a:cs typeface="Arial"/>
                <a:sym typeface="Arial"/>
              </a:rPr>
              <a:t>Complejidad Temporal →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O(n log n)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/>
          <p:nvPr/>
        </p:nvSpPr>
        <p:spPr>
          <a:xfrm>
            <a:off x="0" y="172175"/>
            <a:ext cx="1056000" cy="1556700"/>
          </a:xfrm>
          <a:prstGeom prst="rect">
            <a:avLst/>
          </a:prstGeom>
          <a:solidFill>
            <a:srgbClr val="1B212C"/>
          </a:solidFill>
          <a:ln cap="flat" cmpd="sng" w="9525">
            <a:solidFill>
              <a:srgbClr val="1B21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7"/>
          <p:cNvSpPr txBox="1"/>
          <p:nvPr/>
        </p:nvSpPr>
        <p:spPr>
          <a:xfrm>
            <a:off x="5200800" y="0"/>
            <a:ext cx="3943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Kruskal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800">
                <a:solidFill>
                  <a:srgbClr val="7CA66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Algoritmo de Kruskal</a:t>
            </a:r>
            <a:endParaRPr sz="800">
              <a:solidFill>
                <a:srgbClr val="7CA66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8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Arista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s" sz="8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kruskal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8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Arista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 aristas) {</a:t>
            </a:r>
            <a:endParaRPr sz="8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Collections.sort(aristas)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7CA66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Ordenar aristas por peso</a:t>
            </a:r>
            <a:endParaRPr sz="800">
              <a:solidFill>
                <a:srgbClr val="7CA66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8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UnionFind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uf = </a:t>
            </a:r>
            <a:r>
              <a:rPr lang="es" sz="8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UnionFind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(V)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8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8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Arista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 resultado = </a:t>
            </a:r>
            <a:r>
              <a:rPr lang="es" sz="8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&lt;&gt;()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8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(Arista arista : aristas) {</a:t>
            </a:r>
            <a:endParaRPr sz="8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origenRaiz = uf.encontrar(arista.origen)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destinoRaiz = uf.encontrar(arista.destino)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" sz="800">
                <a:solidFill>
                  <a:srgbClr val="7CA66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Si no forman un ciclo, agregar la arista al MST</a:t>
            </a:r>
            <a:endParaRPr sz="800">
              <a:solidFill>
                <a:srgbClr val="7CA66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" sz="8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(origenRaiz != destinoRaiz) {</a:t>
            </a:r>
            <a:endParaRPr sz="8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resultado.add(arista)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uf.unir(origenRaiz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destinoRaiz)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8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" sz="800">
                <a:solidFill>
                  <a:srgbClr val="7CA66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Terminar si se han añadido V-1 aristas</a:t>
            </a:r>
            <a:endParaRPr sz="800">
              <a:solidFill>
                <a:srgbClr val="7CA66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" sz="8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(resultado.size() == V - </a:t>
            </a:r>
            <a:r>
              <a:rPr lang="es" sz="8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8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s" sz="8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8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8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8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resultado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7CA66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Retornar el MST resultante</a:t>
            </a:r>
            <a:endParaRPr sz="800">
              <a:solidFill>
                <a:srgbClr val="7CA66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8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0" y="17850"/>
            <a:ext cx="3516000" cy="51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Arista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Comparable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8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Arista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endParaRPr sz="8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origen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destino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peso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7CA66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Arista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origen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destino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peso) {</a:t>
            </a:r>
            <a:endParaRPr sz="8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8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.origen = origen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8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.destino = destino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8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.peso = peso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800">
              <a:solidFill>
                <a:srgbClr val="7CA66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8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8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compareTo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8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Arista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o) {</a:t>
            </a:r>
            <a:endParaRPr sz="8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8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.peso - o.peso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8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UnionFind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[] padre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rango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7CA66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Inicializar conjunto de </a:t>
            </a:r>
            <a:r>
              <a:rPr lang="es" sz="800">
                <a:solidFill>
                  <a:srgbClr val="7CA66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vértices</a:t>
            </a:r>
            <a:endParaRPr sz="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UnionFind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n) {</a:t>
            </a:r>
            <a:endParaRPr sz="8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padre = </a:t>
            </a:r>
            <a:r>
              <a:rPr lang="es" sz="8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[n]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rango = </a:t>
            </a:r>
            <a:r>
              <a:rPr lang="es" sz="8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[n]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8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lang="es" sz="8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i &lt; n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i++) {</a:t>
            </a:r>
            <a:endParaRPr sz="8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padre[i] = i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8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rango[i] = </a:t>
            </a:r>
            <a:r>
              <a:rPr lang="es" sz="8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}}</a:t>
            </a:r>
            <a:endParaRPr sz="8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800">
                <a:solidFill>
                  <a:srgbClr val="7CA66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Encontrar la raíz del vértice</a:t>
            </a:r>
            <a:endParaRPr sz="800">
              <a:solidFill>
                <a:srgbClr val="7CA66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encontrar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u) {</a:t>
            </a:r>
            <a:endParaRPr sz="8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8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(padre[u] != u) {</a:t>
            </a:r>
            <a:endParaRPr sz="8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padre[u] = encontrar(padre[u])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8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8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padre[u]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8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CA66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28" name="Google Shape;228;p27"/>
          <p:cNvSpPr txBox="1"/>
          <p:nvPr/>
        </p:nvSpPr>
        <p:spPr>
          <a:xfrm>
            <a:off x="2797725" y="731700"/>
            <a:ext cx="2403000" cy="42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7CA66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Método para unir dos componentes</a:t>
            </a:r>
            <a:endParaRPr sz="800">
              <a:solidFill>
                <a:srgbClr val="7CA66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unir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v) {</a:t>
            </a:r>
            <a:endParaRPr sz="8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raizU = encontrar(u)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raizV = encontrar(v)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800">
                <a:solidFill>
                  <a:srgbClr val="7CA66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Unir por rango</a:t>
            </a:r>
            <a:endParaRPr sz="800">
              <a:solidFill>
                <a:srgbClr val="7CA66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8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(raizU != raizV) {</a:t>
            </a:r>
            <a:endParaRPr sz="8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" sz="8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(rango[raizU] &lt; rango[raizV]) {</a:t>
            </a:r>
            <a:endParaRPr sz="8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padre[raizU] = raizV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 </a:t>
            </a:r>
            <a:r>
              <a:rPr lang="es" sz="8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(rango[raizU] &gt; rango[raizV]) {</a:t>
            </a:r>
            <a:endParaRPr sz="8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padre[raizV] = raizU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 </a:t>
            </a:r>
            <a:r>
              <a:rPr lang="es" sz="8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padre[raizV] = raizU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rango[raizU]++</a:t>
            </a: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8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8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8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</a:t>
            </a:r>
            <a:r>
              <a:rPr lang="es"/>
              <a:t> de Grafos Dirigidos</a:t>
            </a:r>
            <a:endParaRPr/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1297500" y="1512350"/>
            <a:ext cx="4005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Grafo dirigido es una estructura compuesta por un </a:t>
            </a:r>
            <a:r>
              <a:rPr lang="es"/>
              <a:t>conjunto</a:t>
            </a:r>
            <a:r>
              <a:rPr lang="es"/>
              <a:t> de </a:t>
            </a:r>
            <a:r>
              <a:rPr lang="es"/>
              <a:t>vértices</a:t>
            </a:r>
            <a:r>
              <a:rPr lang="es"/>
              <a:t> y de aristas donde cada arista </a:t>
            </a:r>
            <a:r>
              <a:rPr lang="es"/>
              <a:t>cuenta</a:t>
            </a:r>
            <a:r>
              <a:rPr lang="es"/>
              <a:t> con una </a:t>
            </a:r>
            <a:r>
              <a:rPr lang="es"/>
              <a:t>dirección</a:t>
            </a:r>
            <a:r>
              <a:rPr lang="es"/>
              <a:t> asociada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Caminos de </a:t>
            </a:r>
            <a:r>
              <a:rPr lang="es" sz="1600"/>
              <a:t>Mínimo</a:t>
            </a:r>
            <a:r>
              <a:rPr lang="es" sz="1600"/>
              <a:t> Peso: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Sirve para encontrar caminos de </a:t>
            </a:r>
            <a:r>
              <a:rPr lang="es"/>
              <a:t>mínimo</a:t>
            </a:r>
            <a:r>
              <a:rPr lang="es"/>
              <a:t> peso en grafos dirigidos buscando la ruta </a:t>
            </a:r>
            <a:r>
              <a:rPr lang="es"/>
              <a:t>más</a:t>
            </a:r>
            <a:r>
              <a:rPr lang="es"/>
              <a:t> corta entre nodos en base al costo/distancia</a:t>
            </a:r>
            <a:endParaRPr/>
          </a:p>
        </p:txBody>
      </p:sp>
      <p:sp>
        <p:nvSpPr>
          <p:cNvPr id="235" name="Google Shape;235;p28"/>
          <p:cNvSpPr txBox="1"/>
          <p:nvPr/>
        </p:nvSpPr>
        <p:spPr>
          <a:xfrm>
            <a:off x="3002625" y="3650250"/>
            <a:ext cx="617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650" y="1713399"/>
            <a:ext cx="3587625" cy="2179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de Dijkstra</a:t>
            </a:r>
            <a:endParaRPr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1212300" y="1352450"/>
            <a:ext cx="35757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Dijkstra es un método utilizado en teoría de grafos para encontrar el camino más corto desde un nodo inicial hasta todos los demás nodos en un grafo ponderado.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Cada nodo tiene un peso asociado, lo que le permite al </a:t>
            </a:r>
            <a:r>
              <a:rPr lang="es"/>
              <a:t>algoritmo</a:t>
            </a:r>
            <a:r>
              <a:rPr lang="es"/>
              <a:t> encontrar la ruta más corta entre el inicio y el fin deseado.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utiliza en GPS, servicios de telecomunicaciones y planificación de rutas </a:t>
            </a:r>
            <a:r>
              <a:rPr lang="es"/>
              <a:t>logísticas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325" y="1130175"/>
            <a:ext cx="3618750" cy="176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9"/>
          <p:cNvSpPr txBox="1"/>
          <p:nvPr/>
        </p:nvSpPr>
        <p:spPr>
          <a:xfrm>
            <a:off x="5302250" y="3076725"/>
            <a:ext cx="3132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 este caso, tomando como partida 0 y final 3, el camino 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más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corto es recorriendo el nodo 1 hasta llegar a 3. El coste total es de 7.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</a:t>
            </a:r>
            <a:r>
              <a:rPr lang="es"/>
              <a:t> </a:t>
            </a:r>
            <a:r>
              <a:rPr lang="es"/>
              <a:t>Dinámica</a:t>
            </a:r>
            <a:endParaRPr/>
          </a:p>
        </p:txBody>
      </p:sp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programación dinámica es una técnica de optimización utilizada para resolver problemas complejos dividiéndolos en subproblemas más simples.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 especialmente útil para problemas que pueden ser descompuestos en subproblemas que se repiten, permitiendo así guardar y reutilizar soluciones de subproblemas ya resueltos, en lugar de resolverlos múltiples veces.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Un ejemplo claro de programación </a:t>
            </a:r>
            <a:r>
              <a:rPr lang="es"/>
              <a:t>dinámica</a:t>
            </a:r>
            <a:r>
              <a:rPr lang="es"/>
              <a:t> es al momento de realizar un </a:t>
            </a:r>
            <a:r>
              <a:rPr lang="es"/>
              <a:t>cálculo</a:t>
            </a:r>
            <a:r>
              <a:rPr lang="es"/>
              <a:t>, que luego será </a:t>
            </a:r>
            <a:r>
              <a:rPr lang="es"/>
              <a:t>reutilizado</a:t>
            </a:r>
            <a:r>
              <a:rPr lang="es"/>
              <a:t> en otro lugar del programa. En lugar de retornar el valor calculado, y simplemente eliminarlo de la memoria cuando se deja de utilizar, se puede guardar en una variable global, permitiendo que este sea accedido desde diferentes </a:t>
            </a:r>
            <a:r>
              <a:rPr lang="es"/>
              <a:t>métodos</a:t>
            </a:r>
            <a:r>
              <a:rPr lang="es"/>
              <a:t>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de Floyd-Warshall</a:t>
            </a:r>
            <a:endParaRPr/>
          </a:p>
        </p:txBody>
      </p:sp>
      <p:sp>
        <p:nvSpPr>
          <p:cNvPr id="256" name="Google Shape;256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Busca el camino más corto en un grafo ponderado (dirigido o no).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b="1" lang="es"/>
              <a:t>Inicialización:</a:t>
            </a:r>
            <a:r>
              <a:rPr lang="es"/>
              <a:t> se crea una matriz que representa los pesos y las relaciones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s"/>
              <a:t>Se itera: </a:t>
            </a:r>
            <a:r>
              <a:rPr lang="es"/>
              <a:t>buscando la distancia más corta y actualizarla cuando se pueda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Complejidad: O(n^3)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Si no hay relación entre dos vértices, se dice que tiene peso infinito.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/>
              <a:t>Divide y Conquista</a:t>
            </a:r>
            <a:endParaRPr sz="31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39850" y="1509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El enfoque del algoritmo "divide y conquista" consiste en descomponer un problema complejo en subproblemas más pequeños y manejables. Al resolver cada subproblema de manera independiente, podemos combinar sus soluciones para formar la solución del problema original.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latin typeface="Arial"/>
                <a:ea typeface="Arial"/>
                <a:cs typeface="Arial"/>
                <a:sym typeface="Arial"/>
              </a:rPr>
              <a:t>El proceso se desarrolla en tres etapas clave: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b="1" lang="es" sz="1200">
                <a:latin typeface="Arial"/>
                <a:ea typeface="Arial"/>
                <a:cs typeface="Arial"/>
                <a:sym typeface="Arial"/>
              </a:rPr>
              <a:t>Dividir: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Separar el problema en subproblemas.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b="1" lang="es" sz="1200">
                <a:latin typeface="Arial"/>
                <a:ea typeface="Arial"/>
                <a:cs typeface="Arial"/>
                <a:sym typeface="Arial"/>
              </a:rPr>
              <a:t>Conquistar: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Resolver cada subproblema de manera individual.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b="1" lang="es" sz="1200">
                <a:latin typeface="Arial"/>
                <a:ea typeface="Arial"/>
                <a:cs typeface="Arial"/>
                <a:sym typeface="Arial"/>
              </a:rPr>
              <a:t>Combinar: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Unir las soluciones de los subproblemas para obtener la solución final.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19100" y="462900"/>
            <a:ext cx="5566200" cy="5025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 NMasGrandes {</a:t>
            </a:r>
            <a:endParaRPr sz="2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static List&lt;Integer&gt; encontrarNMasGrandes(List&lt;Integer&gt; lista, int n) {</a:t>
            </a:r>
            <a:endParaRPr sz="2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(n == 0) {</a:t>
            </a:r>
            <a:endParaRPr sz="2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return new ArrayList&lt;&gt;();</a:t>
            </a:r>
            <a:endParaRPr sz="2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2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(lista.size() &lt;= n) {</a:t>
            </a:r>
            <a:endParaRPr sz="2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return new ArrayList&lt;&gt;(lista);</a:t>
            </a:r>
            <a:endParaRPr sz="2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2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int mitad = lista.size() / 2;</a:t>
            </a:r>
            <a:endParaRPr sz="2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List&lt;Integer&gt; primeraMitad = lista.subList(0, mitad);</a:t>
            </a:r>
            <a:endParaRPr sz="2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List&lt;Integer&gt; segundaMitad = lista.subList(mitad, lista.size());</a:t>
            </a:r>
            <a:endParaRPr sz="2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List&lt;Integer&gt; mayoresPrimeraMitad = encontrarNMasGrandes(primeraMitad, n);</a:t>
            </a:r>
            <a:endParaRPr sz="2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List&lt;Integer&gt; mayoresSegundaMitad = encontrarNMasGrandes(segundaMitad, n);</a:t>
            </a:r>
            <a:endParaRPr sz="2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2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List&lt;Integer&gt; combinados = new ArrayList&lt;&gt;();</a:t>
            </a:r>
            <a:endParaRPr sz="2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combinados.addAll(mayoresPrimeraMitad);</a:t>
            </a:r>
            <a:endParaRPr sz="2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combinados.addAll(mayoresSegundaMitad);</a:t>
            </a:r>
            <a:endParaRPr sz="2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42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42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4741500" y="560250"/>
            <a:ext cx="4402500" cy="3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Collections.sort(combinados, Collections.reverseOrder());</a:t>
            </a:r>
            <a:endParaRPr sz="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return combinados.subList(0, n);</a:t>
            </a:r>
            <a:endParaRPr sz="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 sz="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List&lt;Integer&gt; lista = List.of(3, 1, 4, 1, 5, 9, 2, 6, 5, 3, 5);</a:t>
            </a:r>
            <a:endParaRPr sz="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int n = 6;</a:t>
            </a:r>
            <a:endParaRPr sz="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List&lt;Integer&gt; resultado = encontrarNMasGrandes(lista, n);</a:t>
            </a:r>
            <a:endParaRPr sz="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System.out.println("Los " + n + " elementos más grandes son: " + resultado);</a:t>
            </a:r>
            <a:endParaRPr sz="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de </a:t>
            </a:r>
            <a:r>
              <a:rPr lang="es"/>
              <a:t>Búsqueda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1934700" cy="7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Búsqueda</a:t>
            </a:r>
            <a:r>
              <a:rPr lang="es"/>
              <a:t> Lineal - O(n)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5562600" y="1564550"/>
            <a:ext cx="2773800" cy="29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Búsqueda Binaria - O(logn)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rchivo:Bstreesearchexample.jpg - Wikipedia, la enciclopedia libre"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850" y="2294475"/>
            <a:ext cx="3257550" cy="1457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Google Shape;156;p16"/>
          <p:cNvGrpSpPr/>
          <p:nvPr/>
        </p:nvGrpSpPr>
        <p:grpSpPr>
          <a:xfrm>
            <a:off x="877946" y="2030430"/>
            <a:ext cx="2773796" cy="2791650"/>
            <a:chOff x="1269351" y="2156200"/>
            <a:chExt cx="1883349" cy="2325600"/>
          </a:xfrm>
        </p:grpSpPr>
        <p:sp>
          <p:nvSpPr>
            <p:cNvPr id="157" name="Google Shape;157;p16"/>
            <p:cNvSpPr/>
            <p:nvPr/>
          </p:nvSpPr>
          <p:spPr>
            <a:xfrm>
              <a:off x="1269351" y="2156200"/>
              <a:ext cx="1855200" cy="2325600"/>
            </a:xfrm>
            <a:prstGeom prst="roundRect">
              <a:avLst>
                <a:gd fmla="val 16667" name="adj"/>
              </a:avLst>
            </a:prstGeom>
            <a:solidFill>
              <a:srgbClr val="4EC9B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58" name="Google Shape;158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97500" y="2193200"/>
              <a:ext cx="1855200" cy="218980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Metodos de Ordenamiento 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493950"/>
            <a:ext cx="6523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Los métodos de ordenamiento son procedimientos que organizan los elementos de una colección en un orden específico. A continuación, se presentan algunos ejemplos de algoritmos de ordenamiento: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Bubble Sort: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Este algoritmo compara y intercambia repetidamente elementos adyacentes hasta que toda la colección 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está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ordenada.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Insertion Sort: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Este método recorre una lista de izquierda a derecha, tomando un elemento y colocándolo en su posición adecuada dentro de la lista.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QuickSort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MergeSort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QuickSort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208950"/>
            <a:ext cx="7038900" cy="32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QuickSort sigue el paradigma de </a:t>
            </a:r>
            <a:r>
              <a:rPr b="1" lang="es" sz="1200"/>
              <a:t>Divide y Vencerás</a:t>
            </a:r>
            <a:r>
              <a:rPr lang="es" sz="1200"/>
              <a:t>. Funciona seleccionando un </a:t>
            </a:r>
            <a:r>
              <a:rPr b="1" lang="es" sz="1200"/>
              <a:t>pivote</a:t>
            </a:r>
            <a:r>
              <a:rPr lang="es" sz="1200"/>
              <a:t> y reorganizando los elementos del arreglo de forma que todos los elementos menores que el pivote queden a su izquierda y los mayores a su derecha. Luego, se aplica recursivamente el mismo proceso a las sublistas izquierda y derecha.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/>
              <a:t>Pasos: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b="1" lang="es" sz="1200"/>
              <a:t>Elegir un pivote</a:t>
            </a:r>
            <a:r>
              <a:rPr lang="es" sz="1200"/>
              <a:t>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b="1" lang="es" sz="1200"/>
              <a:t>Dividir</a:t>
            </a:r>
            <a:r>
              <a:rPr lang="es" sz="1200"/>
              <a:t> el arreglo en dos partes: elementos menores al pivote a la derecha y mayores a la izquierda.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b="1" lang="es" sz="1200"/>
              <a:t>Aplicar recursión</a:t>
            </a:r>
            <a:r>
              <a:rPr lang="es" sz="1200"/>
              <a:t> a ambas partes hasta que la lista esté completamente ordenada.</a:t>
            </a:r>
            <a:endParaRPr sz="12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s" sz="1200"/>
              <a:t>Complejidad Temporal Promedio → </a:t>
            </a:r>
            <a:r>
              <a:rPr lang="es" sz="1200"/>
              <a:t>O(n log n)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200"/>
              <a:t>Complejidad en el Peor Caso → </a:t>
            </a:r>
            <a:r>
              <a:rPr lang="es" sz="1200"/>
              <a:t>O(n ^ 2)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/>
        </p:nvSpPr>
        <p:spPr>
          <a:xfrm>
            <a:off x="5581500" y="421875"/>
            <a:ext cx="3513000" cy="50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10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10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j = bajo</a:t>
            </a:r>
            <a:r>
              <a:rPr lang="es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" sz="10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j &lt; alto</a:t>
            </a:r>
            <a:r>
              <a:rPr lang="es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" sz="10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j++) {</a:t>
            </a:r>
            <a:endParaRPr sz="1000">
              <a:solidFill>
                <a:srgbClr val="7CA66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" sz="10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(arreglo[j] &lt;= pivote) {</a:t>
            </a:r>
            <a:endParaRPr sz="10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i++</a:t>
            </a:r>
            <a:r>
              <a:rPr lang="es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" sz="10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endParaRPr sz="10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s" sz="1000">
                <a:solidFill>
                  <a:srgbClr val="7CA66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//Intercambia elemento 'i' con 'j'</a:t>
            </a:r>
            <a:endParaRPr sz="1000">
              <a:solidFill>
                <a:srgbClr val="7CA66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s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10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temp = arreglo[i]</a:t>
            </a:r>
            <a:r>
              <a:rPr lang="es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arreglo[i] = arreglo[j]</a:t>
            </a:r>
            <a:r>
              <a:rPr lang="es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arreglo[j] = temp</a:t>
            </a:r>
            <a:r>
              <a:rPr lang="es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10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}      </a:t>
            </a:r>
            <a:endParaRPr sz="10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000">
                <a:solidFill>
                  <a:srgbClr val="7CA66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Pivote en posición correcta </a:t>
            </a:r>
            <a:endParaRPr sz="1000">
              <a:solidFill>
                <a:srgbClr val="7CA66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10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temp = arreglo[i + </a:t>
            </a:r>
            <a:r>
              <a:rPr lang="es" sz="1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10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s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arreglo[i + </a:t>
            </a:r>
            <a:r>
              <a:rPr lang="es" sz="1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10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 = arreglo[alto]</a:t>
            </a:r>
            <a:r>
              <a:rPr lang="es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arreglo[alto] = temp</a:t>
            </a:r>
            <a:r>
              <a:rPr lang="es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000">
                <a:solidFill>
                  <a:srgbClr val="7CA66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Retorna el índice del pivote</a:t>
            </a:r>
            <a:endParaRPr sz="1000">
              <a:solidFill>
                <a:srgbClr val="7CA66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 sz="10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i + </a:t>
            </a:r>
            <a:r>
              <a:rPr lang="es" sz="1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067350" y="421875"/>
            <a:ext cx="4578300" cy="5025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36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36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QuickSort</a:t>
            </a: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36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36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36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36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36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quickSort</a:t>
            </a: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36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[] arreglo</a:t>
            </a:r>
            <a:r>
              <a:rPr lang="es" sz="36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36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bajo</a:t>
            </a:r>
            <a:r>
              <a:rPr lang="es" sz="36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36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alto) {</a:t>
            </a:r>
            <a:endParaRPr sz="36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3600">
                <a:solidFill>
                  <a:srgbClr val="7CA66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Solo sigue si el arreglo tiene más de un elemento</a:t>
            </a:r>
            <a:endParaRPr sz="3600">
              <a:solidFill>
                <a:srgbClr val="7CA66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36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(bajo &lt; alto) {</a:t>
            </a:r>
            <a:endParaRPr sz="36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" sz="3600">
                <a:solidFill>
                  <a:srgbClr val="7CA66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Se realiza la partición y se obtiene el pivote</a:t>
            </a:r>
            <a:endParaRPr sz="3600">
              <a:solidFill>
                <a:srgbClr val="7CA66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" sz="36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indiceParticion = particion(arreglo</a:t>
            </a:r>
            <a:r>
              <a:rPr lang="es" sz="36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bajo</a:t>
            </a:r>
            <a:r>
              <a:rPr lang="es" sz="36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alto)</a:t>
            </a:r>
            <a:r>
              <a:rPr lang="es" sz="36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endParaRPr sz="36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" sz="3600">
                <a:solidFill>
                  <a:srgbClr val="7CA66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Ordenar la parte izquierda del pivote</a:t>
            </a:r>
            <a:endParaRPr sz="3600">
              <a:solidFill>
                <a:srgbClr val="7CA66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quickSort(arreglo</a:t>
            </a:r>
            <a:r>
              <a:rPr lang="es" sz="36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bajo</a:t>
            </a:r>
            <a:r>
              <a:rPr lang="es" sz="36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indiceParticion - </a:t>
            </a:r>
            <a:r>
              <a:rPr lang="es" sz="36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36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sz="36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" sz="3600">
                <a:solidFill>
                  <a:srgbClr val="7CA66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Ordenar la parte derecha del pivote</a:t>
            </a:r>
            <a:endParaRPr sz="3600">
              <a:solidFill>
                <a:srgbClr val="7CA66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quickSort(arreglo</a:t>
            </a:r>
            <a:r>
              <a:rPr lang="es" sz="36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indiceParticion + </a:t>
            </a:r>
            <a:r>
              <a:rPr lang="es" sz="36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36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alto)</a:t>
            </a:r>
            <a:r>
              <a:rPr lang="es" sz="36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6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36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3600">
              <a:solidFill>
                <a:srgbClr val="7CA66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36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36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36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36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particion</a:t>
            </a: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36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[] arreglo</a:t>
            </a:r>
            <a:r>
              <a:rPr lang="es" sz="36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36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bajo</a:t>
            </a:r>
            <a:r>
              <a:rPr lang="es" sz="36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36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alto) {</a:t>
            </a:r>
            <a:endParaRPr sz="36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3600">
                <a:solidFill>
                  <a:srgbClr val="7CA66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Último elemento como pivote</a:t>
            </a:r>
            <a:endParaRPr sz="3600">
              <a:solidFill>
                <a:srgbClr val="7CA66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36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pivote = arreglo[alto]</a:t>
            </a:r>
            <a:r>
              <a:rPr lang="es" sz="36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36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3600">
                <a:solidFill>
                  <a:srgbClr val="7CA66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'i' es el índice del elemento más grande que el pivote</a:t>
            </a:r>
            <a:endParaRPr sz="3600">
              <a:solidFill>
                <a:srgbClr val="7CA66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36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i = (bajo - </a:t>
            </a:r>
            <a:r>
              <a:rPr lang="es" sz="36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36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" sz="3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36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42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42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MergeSort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060125"/>
            <a:ext cx="7038900" cy="32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407">
                <a:latin typeface="Arial"/>
                <a:ea typeface="Arial"/>
                <a:cs typeface="Arial"/>
                <a:sym typeface="Arial"/>
              </a:rPr>
              <a:t>MergeSort es un algoritmo de ordenamiento que utiliza el enfoque de </a:t>
            </a:r>
            <a:r>
              <a:rPr b="1" lang="es" sz="4407">
                <a:latin typeface="Arial"/>
                <a:ea typeface="Arial"/>
                <a:cs typeface="Arial"/>
                <a:sym typeface="Arial"/>
              </a:rPr>
              <a:t>divide y conquista</a:t>
            </a:r>
            <a:r>
              <a:rPr lang="es" sz="4407">
                <a:latin typeface="Arial"/>
                <a:ea typeface="Arial"/>
                <a:cs typeface="Arial"/>
                <a:sym typeface="Arial"/>
              </a:rPr>
              <a:t>. Se destaca por su eficiencia y su capacidad para manejar grandes volúmenes de datos.</a:t>
            </a:r>
            <a:endParaRPr sz="440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4407">
                <a:latin typeface="Arial"/>
                <a:ea typeface="Arial"/>
                <a:cs typeface="Arial"/>
                <a:sym typeface="Arial"/>
              </a:rPr>
              <a:t>Funcionamiento del MergeSort:</a:t>
            </a:r>
            <a:endParaRPr b="1" sz="4407">
              <a:latin typeface="Arial"/>
              <a:ea typeface="Arial"/>
              <a:cs typeface="Arial"/>
              <a:sym typeface="Arial"/>
            </a:endParaRPr>
          </a:p>
          <a:p>
            <a:pPr indent="-298572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b="1" lang="es" sz="4407">
                <a:latin typeface="Arial"/>
                <a:ea typeface="Arial"/>
                <a:cs typeface="Arial"/>
                <a:sym typeface="Arial"/>
              </a:rPr>
              <a:t>Dividir:</a:t>
            </a:r>
            <a:endParaRPr b="1" sz="4407">
              <a:latin typeface="Arial"/>
              <a:ea typeface="Arial"/>
              <a:cs typeface="Arial"/>
              <a:sym typeface="Arial"/>
            </a:endParaRPr>
          </a:p>
          <a:p>
            <a:pPr indent="-29857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es" sz="4407">
                <a:latin typeface="Arial"/>
                <a:ea typeface="Arial"/>
                <a:cs typeface="Arial"/>
                <a:sym typeface="Arial"/>
              </a:rPr>
              <a:t>La lista original se divide en dos mitades hasta que cada sublista contiene un solo elemento.</a:t>
            </a:r>
            <a:endParaRPr sz="4407">
              <a:latin typeface="Arial"/>
              <a:ea typeface="Arial"/>
              <a:cs typeface="Arial"/>
              <a:sym typeface="Arial"/>
            </a:endParaRPr>
          </a:p>
          <a:p>
            <a:pPr indent="-29857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b="1" lang="es" sz="4407">
                <a:latin typeface="Arial"/>
                <a:ea typeface="Arial"/>
                <a:cs typeface="Arial"/>
                <a:sym typeface="Arial"/>
              </a:rPr>
              <a:t>Conquistar:</a:t>
            </a:r>
            <a:endParaRPr b="1" sz="4407">
              <a:latin typeface="Arial"/>
              <a:ea typeface="Arial"/>
              <a:cs typeface="Arial"/>
              <a:sym typeface="Arial"/>
            </a:endParaRPr>
          </a:p>
          <a:p>
            <a:pPr indent="-29857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es" sz="4407">
                <a:latin typeface="Arial"/>
                <a:ea typeface="Arial"/>
                <a:cs typeface="Arial"/>
                <a:sym typeface="Arial"/>
              </a:rPr>
              <a:t>Se comparan y combinan las </a:t>
            </a:r>
            <a:r>
              <a:rPr lang="es" sz="4407">
                <a:latin typeface="Arial"/>
                <a:ea typeface="Arial"/>
                <a:cs typeface="Arial"/>
                <a:sym typeface="Arial"/>
              </a:rPr>
              <a:t>sub listas</a:t>
            </a:r>
            <a:r>
              <a:rPr lang="es" sz="4407">
                <a:latin typeface="Arial"/>
                <a:ea typeface="Arial"/>
                <a:cs typeface="Arial"/>
                <a:sym typeface="Arial"/>
              </a:rPr>
              <a:t> ordenadas.</a:t>
            </a:r>
            <a:endParaRPr sz="4407">
              <a:latin typeface="Arial"/>
              <a:ea typeface="Arial"/>
              <a:cs typeface="Arial"/>
              <a:sym typeface="Arial"/>
            </a:endParaRPr>
          </a:p>
          <a:p>
            <a:pPr indent="-29857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b="1" lang="es" sz="4407">
                <a:latin typeface="Arial"/>
                <a:ea typeface="Arial"/>
                <a:cs typeface="Arial"/>
                <a:sym typeface="Arial"/>
              </a:rPr>
              <a:t>Combinar:</a:t>
            </a:r>
            <a:endParaRPr b="1" sz="4407">
              <a:latin typeface="Arial"/>
              <a:ea typeface="Arial"/>
              <a:cs typeface="Arial"/>
              <a:sym typeface="Arial"/>
            </a:endParaRPr>
          </a:p>
          <a:p>
            <a:pPr indent="-29857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es" sz="4407">
                <a:latin typeface="Arial"/>
                <a:ea typeface="Arial"/>
                <a:cs typeface="Arial"/>
                <a:sym typeface="Arial"/>
              </a:rPr>
              <a:t>El proceso de fusión se repite recursivamente, combinando </a:t>
            </a:r>
            <a:r>
              <a:rPr lang="es" sz="4407">
                <a:latin typeface="Arial"/>
                <a:ea typeface="Arial"/>
                <a:cs typeface="Arial"/>
                <a:sym typeface="Arial"/>
              </a:rPr>
              <a:t>sub listas</a:t>
            </a:r>
            <a:r>
              <a:rPr lang="es" sz="4407">
                <a:latin typeface="Arial"/>
                <a:ea typeface="Arial"/>
                <a:cs typeface="Arial"/>
                <a:sym typeface="Arial"/>
              </a:rPr>
              <a:t> ordenadas hasta que todas las partes se unen para formar una lista completamente ordenada.</a:t>
            </a:r>
            <a:endParaRPr b="1" sz="4407">
              <a:latin typeface="Arial"/>
              <a:ea typeface="Arial"/>
              <a:cs typeface="Arial"/>
              <a:sym typeface="Arial"/>
            </a:endParaRPr>
          </a:p>
          <a:p>
            <a:pPr indent="-29857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s" sz="4407">
                <a:latin typeface="Arial"/>
                <a:ea typeface="Arial"/>
                <a:cs typeface="Arial"/>
                <a:sym typeface="Arial"/>
              </a:rPr>
              <a:t>Eficiencia:</a:t>
            </a:r>
            <a:r>
              <a:rPr lang="es" sz="4407">
                <a:latin typeface="Arial"/>
                <a:ea typeface="Arial"/>
                <a:cs typeface="Arial"/>
                <a:sym typeface="Arial"/>
              </a:rPr>
              <a:t> Cuenta con una </a:t>
            </a:r>
            <a:r>
              <a:rPr lang="es" sz="4407">
                <a:latin typeface="Arial"/>
                <a:ea typeface="Arial"/>
                <a:cs typeface="Arial"/>
                <a:sym typeface="Arial"/>
              </a:rPr>
              <a:t>complejidad</a:t>
            </a:r>
            <a:r>
              <a:rPr lang="es" sz="4407">
                <a:latin typeface="Arial"/>
                <a:ea typeface="Arial"/>
                <a:cs typeface="Arial"/>
                <a:sym typeface="Arial"/>
              </a:rPr>
              <a:t> O(n log n)</a:t>
            </a:r>
            <a:endParaRPr sz="4407">
              <a:latin typeface="Arial"/>
              <a:ea typeface="Arial"/>
              <a:cs typeface="Arial"/>
              <a:sym typeface="Arial"/>
            </a:endParaRPr>
          </a:p>
          <a:p>
            <a:pPr indent="-29857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s" sz="4407">
                <a:latin typeface="Arial"/>
                <a:ea typeface="Arial"/>
                <a:cs typeface="Arial"/>
                <a:sym typeface="Arial"/>
              </a:rPr>
              <a:t>Estabilidad:</a:t>
            </a:r>
            <a:r>
              <a:rPr lang="es" sz="4407">
                <a:latin typeface="Arial"/>
                <a:ea typeface="Arial"/>
                <a:cs typeface="Arial"/>
                <a:sym typeface="Arial"/>
              </a:rPr>
              <a:t> Mantiene el orden relativo de los elementos iguales.</a:t>
            </a:r>
            <a:endParaRPr sz="440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0" y="351900"/>
            <a:ext cx="4101900" cy="47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862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MergeSort {</a:t>
            </a:r>
            <a:endParaRPr sz="862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62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862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static void mergeSort(int[] arreglo) {</a:t>
            </a:r>
            <a:endParaRPr sz="862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862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(arreglo.length &lt; 2) {</a:t>
            </a:r>
            <a:endParaRPr sz="862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862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return;</a:t>
            </a:r>
            <a:endParaRPr sz="862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862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862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862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int medio = arreglo.length / 2;</a:t>
            </a:r>
            <a:endParaRPr sz="862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62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62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862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int[] izquierda = new int[medio];</a:t>
            </a:r>
            <a:endParaRPr sz="862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862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int[] derecha = new int[arreglo.length - medio];</a:t>
            </a:r>
            <a:endParaRPr sz="862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62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62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862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for (int i = 0; i &lt; medio; i++) {</a:t>
            </a:r>
            <a:endParaRPr sz="862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862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izquierda[i] = arreglo[i];</a:t>
            </a:r>
            <a:endParaRPr sz="862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862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862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862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for (int i = medio; i &lt; arreglo.length; i++) {</a:t>
            </a:r>
            <a:endParaRPr sz="862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862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derecha[i - medio] = arreglo[i];</a:t>
            </a:r>
            <a:endParaRPr sz="1062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862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862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62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862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mergeSort(izquierda);</a:t>
            </a:r>
            <a:endParaRPr sz="862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862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mergeSort(derecha);</a:t>
            </a:r>
            <a:endParaRPr sz="862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62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862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merge(arreglo, izquierda, derecha);</a:t>
            </a:r>
            <a:endParaRPr sz="862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862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862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525"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3752650" y="233600"/>
            <a:ext cx="5518200" cy="47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62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62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862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private static void merge(int[] arreglo, int[] izquierda, int[] derecha) {</a:t>
            </a:r>
            <a:endParaRPr sz="862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862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int i = 0, j = 0, k = 0;</a:t>
            </a:r>
            <a:endParaRPr sz="862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62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62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862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while (i &lt; izquierda.length &amp;&amp; j &lt; derecha.length) {</a:t>
            </a:r>
            <a:endParaRPr sz="862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862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if (izquierda[i] &lt;= derecha[j]) {</a:t>
            </a:r>
            <a:endParaRPr sz="862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862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arreglo[k++] = izquierda[i++];</a:t>
            </a:r>
            <a:endParaRPr sz="862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862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 else {</a:t>
            </a:r>
            <a:endParaRPr sz="862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862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arreglo[k++] = derecha[j++];</a:t>
            </a:r>
            <a:endParaRPr sz="862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862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862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862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862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62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862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while (i &lt; izquierda.length) {</a:t>
            </a:r>
            <a:endParaRPr sz="862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862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arreglo[k++] = izquierda[i++];</a:t>
            </a:r>
            <a:endParaRPr sz="862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862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862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862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862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862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while (j &lt; derecha.length) {</a:t>
            </a:r>
            <a:endParaRPr sz="862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862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arreglo[k++] = derecha[j++];</a:t>
            </a:r>
            <a:endParaRPr sz="862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862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862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862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862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52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