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ssistant" panose="020B0604020202020204" charset="-79"/>
      <p:regular r:id="rId12"/>
    </p:embeddedFont>
    <p:embeddedFont>
      <p:font typeface="Assistant Bold" panose="020B0604020202020204" charset="-79"/>
      <p:regular r:id="rId13"/>
    </p:embeddedFont>
    <p:embeddedFont>
      <p:font typeface="Assistant Semi-Bold" panose="020B0604020202020204" charset="-79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artel Heavy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3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54617">
            <a:off x="12251649" y="-1747591"/>
            <a:ext cx="5295061" cy="13691357"/>
            <a:chOff x="0" y="0"/>
            <a:chExt cx="1394584" cy="3605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4584" cy="3605954"/>
            </a:xfrm>
            <a:custGeom>
              <a:avLst/>
              <a:gdLst/>
              <a:ahLst/>
              <a:cxnLst/>
              <a:rect l="l" t="t" r="r" b="b"/>
              <a:pathLst>
                <a:path w="1394584" h="3605954">
                  <a:moveTo>
                    <a:pt x="0" y="0"/>
                  </a:moveTo>
                  <a:lnTo>
                    <a:pt x="1394584" y="0"/>
                  </a:lnTo>
                  <a:lnTo>
                    <a:pt x="1394584" y="3605954"/>
                  </a:lnTo>
                  <a:lnTo>
                    <a:pt x="0" y="360595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4584" cy="3644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2851645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5181600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80"/>
                </a:lnTo>
                <a:lnTo>
                  <a:pt x="0" y="272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942586" y="2781009"/>
            <a:ext cx="8125078" cy="4801183"/>
          </a:xfrm>
          <a:custGeom>
            <a:avLst/>
            <a:gdLst/>
            <a:ahLst/>
            <a:cxnLst/>
            <a:rect l="l" t="t" r="r" b="b"/>
            <a:pathLst>
              <a:path w="8125078" h="4801183">
                <a:moveTo>
                  <a:pt x="0" y="0"/>
                </a:moveTo>
                <a:lnTo>
                  <a:pt x="8125079" y="0"/>
                </a:lnTo>
                <a:lnTo>
                  <a:pt x="8125079" y="4801182"/>
                </a:lnTo>
                <a:lnTo>
                  <a:pt x="0" y="4801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 rot="3487">
            <a:off x="1028717" y="7539329"/>
            <a:ext cx="9389421" cy="0"/>
          </a:xfrm>
          <a:prstGeom prst="line">
            <a:avLst/>
          </a:prstGeom>
          <a:ln w="38100" cap="flat">
            <a:solidFill>
              <a:srgbClr val="243E4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2062013" y="2940686"/>
            <a:ext cx="3089622" cy="3226939"/>
          </a:xfrm>
          <a:custGeom>
            <a:avLst/>
            <a:gdLst/>
            <a:ahLst/>
            <a:cxnLst/>
            <a:rect l="l" t="t" r="r" b="b"/>
            <a:pathLst>
              <a:path w="3089622" h="3226939">
                <a:moveTo>
                  <a:pt x="0" y="0"/>
                </a:moveTo>
                <a:lnTo>
                  <a:pt x="3089622" y="0"/>
                </a:lnTo>
                <a:lnTo>
                  <a:pt x="3089622" y="3226939"/>
                </a:lnTo>
                <a:lnTo>
                  <a:pt x="0" y="32269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2062013" y="6380199"/>
            <a:ext cx="4262639" cy="860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El Nuevo Rostro de las Noticias Locales en el Guaviare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062013" y="7577713"/>
            <a:ext cx="3089622" cy="1687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1"/>
              </a:lnSpc>
            </a:pPr>
            <a:r>
              <a:rPr lang="en-US" sz="3215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Julian Mendez.</a:t>
            </a:r>
          </a:p>
          <a:p>
            <a:pPr algn="l">
              <a:lnSpc>
                <a:spcPts val="4501"/>
              </a:lnSpc>
            </a:pPr>
            <a:r>
              <a:rPr lang="en-US" sz="3215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Sebastian Amaya.</a:t>
            </a:r>
          </a:p>
          <a:p>
            <a:pPr algn="l">
              <a:lnSpc>
                <a:spcPts val="4501"/>
              </a:lnSpc>
            </a:pPr>
            <a:r>
              <a:rPr lang="en-US" sz="3215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ADSO.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90638">
            <a:off x="654494" y="-1142016"/>
            <a:ext cx="4419788" cy="12571033"/>
            <a:chOff x="0" y="0"/>
            <a:chExt cx="1164059" cy="3310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4059" cy="3310889"/>
            </a:xfrm>
            <a:custGeom>
              <a:avLst/>
              <a:gdLst/>
              <a:ahLst/>
              <a:cxnLst/>
              <a:rect l="l" t="t" r="r" b="b"/>
              <a:pathLst>
                <a:path w="1164059" h="3310889">
                  <a:moveTo>
                    <a:pt x="0" y="0"/>
                  </a:moveTo>
                  <a:lnTo>
                    <a:pt x="1164059" y="0"/>
                  </a:lnTo>
                  <a:lnTo>
                    <a:pt x="1164059" y="3310889"/>
                  </a:lnTo>
                  <a:lnTo>
                    <a:pt x="0" y="33108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64059" cy="33489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1510385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4200009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79"/>
                </a:lnTo>
                <a:lnTo>
                  <a:pt x="0" y="2729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92475" y="3238040"/>
            <a:ext cx="7593140" cy="5315198"/>
          </a:xfrm>
          <a:custGeom>
            <a:avLst/>
            <a:gdLst/>
            <a:ahLst/>
            <a:cxnLst/>
            <a:rect l="l" t="t" r="r" b="b"/>
            <a:pathLst>
              <a:path w="7593140" h="5315198">
                <a:moveTo>
                  <a:pt x="0" y="0"/>
                </a:moveTo>
                <a:lnTo>
                  <a:pt x="7593140" y="0"/>
                </a:lnTo>
                <a:lnTo>
                  <a:pt x="7593140" y="5315199"/>
                </a:lnTo>
                <a:lnTo>
                  <a:pt x="0" y="53151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181911" y="1993162"/>
            <a:ext cx="6424761" cy="2232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169"/>
              </a:lnSpc>
            </a:pPr>
            <a:r>
              <a:rPr lang="en-US" sz="12978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Gracias</a:t>
            </a:r>
          </a:p>
        </p:txBody>
      </p:sp>
      <p:sp>
        <p:nvSpPr>
          <p:cNvPr id="11" name="AutoShape 11"/>
          <p:cNvSpPr/>
          <p:nvPr/>
        </p:nvSpPr>
        <p:spPr>
          <a:xfrm rot="3487">
            <a:off x="792492" y="8510376"/>
            <a:ext cx="9389421" cy="0"/>
          </a:xfrm>
          <a:prstGeom prst="line">
            <a:avLst/>
          </a:prstGeom>
          <a:ln w="38100" cap="flat">
            <a:solidFill>
              <a:srgbClr val="243E4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83209">
            <a:off x="-2003455" y="6597304"/>
            <a:ext cx="21881704" cy="10065584"/>
          </a:xfrm>
          <a:custGeom>
            <a:avLst/>
            <a:gdLst/>
            <a:ahLst/>
            <a:cxnLst/>
            <a:rect l="l" t="t" r="r" b="b"/>
            <a:pathLst>
              <a:path w="21881704" h="10065584">
                <a:moveTo>
                  <a:pt x="0" y="0"/>
                </a:moveTo>
                <a:lnTo>
                  <a:pt x="21881704" y="0"/>
                </a:lnTo>
                <a:lnTo>
                  <a:pt x="21881704" y="10065584"/>
                </a:lnTo>
                <a:lnTo>
                  <a:pt x="0" y="10065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398831" y="3174993"/>
            <a:ext cx="8664791" cy="7404458"/>
          </a:xfrm>
          <a:custGeom>
            <a:avLst/>
            <a:gdLst/>
            <a:ahLst/>
            <a:cxnLst/>
            <a:rect l="l" t="t" r="r" b="b"/>
            <a:pathLst>
              <a:path w="8664791" h="7404458">
                <a:moveTo>
                  <a:pt x="0" y="0"/>
                </a:moveTo>
                <a:lnTo>
                  <a:pt x="8664791" y="0"/>
                </a:lnTo>
                <a:lnTo>
                  <a:pt x="8664791" y="7404458"/>
                </a:lnTo>
                <a:lnTo>
                  <a:pt x="0" y="7404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50049" y="1682392"/>
            <a:ext cx="9904689" cy="149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97"/>
              </a:lnSpc>
            </a:pPr>
            <a:r>
              <a:rPr lang="en-US" sz="8712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¿Quienes somos?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50049" y="3744638"/>
            <a:ext cx="4544858" cy="5014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15"/>
              </a:lnSpc>
            </a:pPr>
            <a:r>
              <a:rPr lang="en-US" sz="2376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En Newwins, nos dedicamos a proporcionar una cobertura de noticias completa y confiable, específicamente dirigida a los residentes de Guaviare. Fundada con el compromiso de entregar información oportuna, precisa y relevante, Newwins se esfuerza por ser la fuente principal de noticias para la comunidad.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267800">
            <a:off x="-3727278" y="7325331"/>
            <a:ext cx="18966276" cy="7392511"/>
            <a:chOff x="0" y="0"/>
            <a:chExt cx="4995233" cy="1946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5233" cy="1946999"/>
            </a:xfrm>
            <a:custGeom>
              <a:avLst/>
              <a:gdLst/>
              <a:ahLst/>
              <a:cxnLst/>
              <a:rect l="l" t="t" r="r" b="b"/>
              <a:pathLst>
                <a:path w="4995233" h="1946999">
                  <a:moveTo>
                    <a:pt x="0" y="0"/>
                  </a:moveTo>
                  <a:lnTo>
                    <a:pt x="4995233" y="0"/>
                  </a:lnTo>
                  <a:lnTo>
                    <a:pt x="4995233" y="1946999"/>
                  </a:lnTo>
                  <a:lnTo>
                    <a:pt x="0" y="1946999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95233" cy="1985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346253" y="4155316"/>
            <a:ext cx="5701630" cy="5732900"/>
          </a:xfrm>
          <a:custGeom>
            <a:avLst/>
            <a:gdLst/>
            <a:ahLst/>
            <a:cxnLst/>
            <a:rect l="l" t="t" r="r" b="b"/>
            <a:pathLst>
              <a:path w="5701630" h="5732900">
                <a:moveTo>
                  <a:pt x="0" y="0"/>
                </a:moveTo>
                <a:lnTo>
                  <a:pt x="5701630" y="0"/>
                </a:lnTo>
                <a:lnTo>
                  <a:pt x="5701630" y="5732900"/>
                </a:lnTo>
                <a:lnTo>
                  <a:pt x="0" y="5732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87736"/>
            <a:ext cx="7896387" cy="1389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64"/>
              </a:lnSpc>
            </a:pPr>
            <a:r>
              <a:rPr lang="en-US" sz="8712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El Problema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4096" y="2251583"/>
            <a:ext cx="5720804" cy="481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1.Falta de Cobertura Local Relevante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10723" y="2675751"/>
            <a:ext cx="5145137" cy="481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2.Desinformación y Rumores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4096" y="3099918"/>
            <a:ext cx="6629251" cy="481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3.Necesidad de Participación Comunitaria: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4096" y="3962236"/>
            <a:ext cx="9311552" cy="1884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NewWins</a:t>
            </a:r>
            <a:r>
              <a:rPr lang="en-US" sz="270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se creó como una respuesta directa a estos problemas, con el objetivo de proporcionar una plataforma integral y confiable que aborde las necesidades informativas específicas de la comunidad de Guaviare.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00810" y="3461684"/>
            <a:ext cx="4900775" cy="5796616"/>
          </a:xfrm>
          <a:custGeom>
            <a:avLst/>
            <a:gdLst/>
            <a:ahLst/>
            <a:cxnLst/>
            <a:rect l="l" t="t" r="r" b="b"/>
            <a:pathLst>
              <a:path w="4900775" h="5796616">
                <a:moveTo>
                  <a:pt x="0" y="0"/>
                </a:moveTo>
                <a:lnTo>
                  <a:pt x="4900775" y="0"/>
                </a:lnTo>
                <a:lnTo>
                  <a:pt x="4900775" y="5796616"/>
                </a:lnTo>
                <a:lnTo>
                  <a:pt x="0" y="579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98040" y="2549120"/>
            <a:ext cx="338542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Write subtitle here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35928" y="8003039"/>
            <a:ext cx="1499711" cy="374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10"/>
              </a:lnSpc>
            </a:pPr>
            <a:r>
              <a:rPr lang="en-US" sz="2150">
                <a:solidFill>
                  <a:srgbClr val="FFFFFF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Subtitle here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518437" y="8003039"/>
            <a:ext cx="1499711" cy="374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10"/>
              </a:lnSpc>
            </a:pPr>
            <a:r>
              <a:rPr lang="en-US" sz="2150">
                <a:solidFill>
                  <a:srgbClr val="FFFFFF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Subtitle here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20671" y="425114"/>
            <a:ext cx="6813397" cy="3036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80"/>
              </a:lnSpc>
            </a:pPr>
            <a:r>
              <a:rPr lang="en-US" sz="8700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Nuestra solución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0671" y="3296403"/>
            <a:ext cx="7134957" cy="596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2"/>
              </a:lnSpc>
              <a:spcBef>
                <a:spcPct val="0"/>
              </a:spcBef>
            </a:pPr>
            <a:r>
              <a:rPr lang="en-US" sz="2815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Newwins Noticias aborda los problemas identificados con una solución integral que se centra en satisfacer las necesidades informativas de la comunidad de Guaviare. A continuación, se detallan las soluciones que ofrecemos:</a:t>
            </a:r>
          </a:p>
          <a:p>
            <a:pPr marL="607947" lvl="1" indent="-303973" algn="l">
              <a:lnSpc>
                <a:spcPts val="3942"/>
              </a:lnSpc>
              <a:buFont typeface="Arial"/>
              <a:buChar char="•"/>
            </a:pPr>
            <a:r>
              <a:rPr lang="en-US" sz="2815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Cobertura Local Relevante y Exhaustiva</a:t>
            </a:r>
          </a:p>
          <a:p>
            <a:pPr marL="607947" lvl="1" indent="-303973" algn="l">
              <a:lnSpc>
                <a:spcPts val="3942"/>
              </a:lnSpc>
              <a:buFont typeface="Arial"/>
              <a:buChar char="•"/>
            </a:pPr>
            <a:r>
              <a:rPr lang="en-US" sz="2815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Información Precisa y Verificada</a:t>
            </a:r>
          </a:p>
          <a:p>
            <a:pPr marL="607947" lvl="1" indent="-303973" algn="l">
              <a:lnSpc>
                <a:spcPts val="3942"/>
              </a:lnSpc>
              <a:buFont typeface="Arial"/>
              <a:buChar char="•"/>
            </a:pPr>
            <a:r>
              <a:rPr lang="en-US" sz="2815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Espacio para Voces Locales</a:t>
            </a:r>
          </a:p>
          <a:p>
            <a:pPr marL="607947" lvl="1" indent="-303973" algn="l">
              <a:lnSpc>
                <a:spcPts val="3942"/>
              </a:lnSpc>
              <a:buFont typeface="Arial"/>
              <a:buChar char="•"/>
            </a:pPr>
            <a:r>
              <a:rPr lang="en-US" sz="2815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Acceso a Información Económica y Cultural</a:t>
            </a:r>
          </a:p>
          <a:p>
            <a:pPr marL="607947" lvl="1" indent="-303973" algn="l">
              <a:lnSpc>
                <a:spcPts val="3942"/>
              </a:lnSpc>
              <a:spcBef>
                <a:spcPct val="0"/>
              </a:spcBef>
              <a:buFont typeface="Arial"/>
              <a:buChar char="•"/>
            </a:pPr>
            <a:r>
              <a:rPr lang="en-US" sz="2815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Fomento de la Participación Comunitaria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938500">
            <a:off x="11466264" y="-702543"/>
            <a:ext cx="8568617" cy="13356802"/>
            <a:chOff x="0" y="0"/>
            <a:chExt cx="2256755" cy="35178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56755" cy="3517841"/>
            </a:xfrm>
            <a:custGeom>
              <a:avLst/>
              <a:gdLst/>
              <a:ahLst/>
              <a:cxnLst/>
              <a:rect l="l" t="t" r="r" b="b"/>
              <a:pathLst>
                <a:path w="2256755" h="3517841">
                  <a:moveTo>
                    <a:pt x="0" y="0"/>
                  </a:moveTo>
                  <a:lnTo>
                    <a:pt x="2256755" y="0"/>
                  </a:lnTo>
                  <a:lnTo>
                    <a:pt x="2256755" y="3517841"/>
                  </a:lnTo>
                  <a:lnTo>
                    <a:pt x="0" y="3517841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56755" cy="35559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144000" y="2928890"/>
            <a:ext cx="8041166" cy="5606546"/>
          </a:xfrm>
          <a:custGeom>
            <a:avLst/>
            <a:gdLst/>
            <a:ahLst/>
            <a:cxnLst/>
            <a:rect l="l" t="t" r="r" b="b"/>
            <a:pathLst>
              <a:path w="8041166" h="5606546">
                <a:moveTo>
                  <a:pt x="0" y="0"/>
                </a:moveTo>
                <a:lnTo>
                  <a:pt x="8041166" y="0"/>
                </a:lnTo>
                <a:lnTo>
                  <a:pt x="8041166" y="5606545"/>
                </a:lnTo>
                <a:lnTo>
                  <a:pt x="0" y="5606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86789" y="139318"/>
            <a:ext cx="11250183" cy="2789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64"/>
              </a:lnSpc>
            </a:pPr>
            <a:r>
              <a:rPr lang="en-US" sz="8712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Tamaño Total del Mercado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6789" y="3158023"/>
            <a:ext cx="4617626" cy="3453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623" lvl="1" indent="-302312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TAM: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 92.000 habitantes (2019)</a:t>
            </a:r>
          </a:p>
          <a:p>
            <a:pPr marL="604623" lvl="1" indent="-302312" algn="just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SAM: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55.200 habitantes(--)</a:t>
            </a:r>
          </a:p>
          <a:p>
            <a:pPr marL="604623" lvl="1" indent="-302312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SOM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  <a:endParaRPr lang="en-US" sz="2800">
              <a:solidFill>
                <a:srgbClr val="000000"/>
              </a:solidFill>
              <a:latin typeface="Assistant Bold"/>
              <a:ea typeface="Assistant Bold"/>
              <a:cs typeface="Assistant Bold"/>
              <a:sym typeface="Assistant Bold"/>
            </a:endParaRPr>
          </a:p>
          <a:p>
            <a:pPr algn="just">
              <a:lnSpc>
                <a:spcPts val="3920"/>
              </a:lnSpc>
            </a:pPr>
            <a:endParaRPr lang="en-US" sz="2800">
              <a:solidFill>
                <a:srgbClr val="000000"/>
              </a:solidFill>
              <a:latin typeface="Assistant Bold"/>
              <a:ea typeface="Assistant Bold"/>
              <a:cs typeface="Assistant Bold"/>
              <a:sym typeface="Assistant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989517">
            <a:off x="-3355734" y="7933313"/>
            <a:ext cx="18966276" cy="7392511"/>
            <a:chOff x="0" y="0"/>
            <a:chExt cx="4995233" cy="1946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5233" cy="1946999"/>
            </a:xfrm>
            <a:custGeom>
              <a:avLst/>
              <a:gdLst/>
              <a:ahLst/>
              <a:cxnLst/>
              <a:rect l="l" t="t" r="r" b="b"/>
              <a:pathLst>
                <a:path w="4995233" h="1946999">
                  <a:moveTo>
                    <a:pt x="0" y="0"/>
                  </a:moveTo>
                  <a:lnTo>
                    <a:pt x="4995233" y="0"/>
                  </a:lnTo>
                  <a:lnTo>
                    <a:pt x="4995233" y="1946999"/>
                  </a:lnTo>
                  <a:lnTo>
                    <a:pt x="0" y="1946999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95233" cy="1985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989517">
            <a:off x="-4673027" y="8845285"/>
            <a:ext cx="18966276" cy="7392511"/>
            <a:chOff x="0" y="0"/>
            <a:chExt cx="4995233" cy="19469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95233" cy="1946999"/>
            </a:xfrm>
            <a:custGeom>
              <a:avLst/>
              <a:gdLst/>
              <a:ahLst/>
              <a:cxnLst/>
              <a:rect l="l" t="t" r="r" b="b"/>
              <a:pathLst>
                <a:path w="4995233" h="1946999">
                  <a:moveTo>
                    <a:pt x="0" y="0"/>
                  </a:moveTo>
                  <a:lnTo>
                    <a:pt x="4995233" y="0"/>
                  </a:lnTo>
                  <a:lnTo>
                    <a:pt x="4995233" y="1946999"/>
                  </a:lnTo>
                  <a:lnTo>
                    <a:pt x="0" y="1946999"/>
                  </a:lnTo>
                  <a:close/>
                </a:path>
              </a:pathLst>
            </a:custGeom>
            <a:solidFill>
              <a:srgbClr val="243E4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95233" cy="1985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0" y="-54624"/>
            <a:ext cx="9144000" cy="1492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288"/>
              </a:lnSpc>
            </a:pPr>
            <a:r>
              <a:rPr lang="en-US" sz="8777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¿Por qué ahora?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53596" y="2146468"/>
            <a:ext cx="8466291" cy="2711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801" lvl="1" indent="-332401" algn="l">
              <a:lnSpc>
                <a:spcPts val="4310"/>
              </a:lnSpc>
              <a:buFont typeface="Arial"/>
              <a:buChar char="•"/>
            </a:pPr>
            <a:r>
              <a:rPr lang="en-US" sz="3079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Crecimiento del Acceso a Internet en el Guaviare</a:t>
            </a:r>
          </a:p>
          <a:p>
            <a:pPr marL="664801" lvl="1" indent="-332401" algn="l">
              <a:lnSpc>
                <a:spcPts val="4310"/>
              </a:lnSpc>
              <a:buFont typeface="Arial"/>
              <a:buChar char="•"/>
            </a:pPr>
            <a:r>
              <a:rPr lang="en-US" sz="3079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Aumento en la Demanda de Noticias Locales</a:t>
            </a:r>
          </a:p>
          <a:p>
            <a:pPr marL="664801" lvl="1" indent="-332401" algn="l">
              <a:lnSpc>
                <a:spcPts val="4310"/>
              </a:lnSpc>
              <a:buFont typeface="Arial"/>
              <a:buChar char="•"/>
            </a:pPr>
            <a:r>
              <a:rPr lang="en-US" sz="3079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Preferencias en el Consumo de Contenido</a:t>
            </a:r>
          </a:p>
          <a:p>
            <a:pPr marL="664801" lvl="1" indent="-332401" algn="just">
              <a:lnSpc>
                <a:spcPts val="4310"/>
              </a:lnSpc>
              <a:buFont typeface="Arial"/>
              <a:buChar char="•"/>
            </a:pPr>
            <a:r>
              <a:rPr lang="en-US" sz="3079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Potencial de Monetización Digital</a:t>
            </a:r>
          </a:p>
          <a:p>
            <a:pPr marL="664801" lvl="1" indent="-332401" algn="just">
              <a:lnSpc>
                <a:spcPts val="4310"/>
              </a:lnSpc>
              <a:buFont typeface="Arial"/>
              <a:buChar char="•"/>
            </a:pPr>
            <a:r>
              <a:rPr lang="en-US" sz="3079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Interacción y Participación de la Comunidad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840254">
            <a:off x="15069242" y="4903161"/>
            <a:ext cx="13566658" cy="10767678"/>
            <a:chOff x="0" y="0"/>
            <a:chExt cx="3759370" cy="29837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59370" cy="2983763"/>
            </a:xfrm>
            <a:custGeom>
              <a:avLst/>
              <a:gdLst/>
              <a:ahLst/>
              <a:cxnLst/>
              <a:rect l="l" t="t" r="r" b="b"/>
              <a:pathLst>
                <a:path w="3759370" h="2983763">
                  <a:moveTo>
                    <a:pt x="0" y="0"/>
                  </a:moveTo>
                  <a:lnTo>
                    <a:pt x="3759370" y="0"/>
                  </a:lnTo>
                  <a:lnTo>
                    <a:pt x="3759370" y="2983763"/>
                  </a:lnTo>
                  <a:lnTo>
                    <a:pt x="0" y="2983763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59370" cy="30218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032329" y="5143500"/>
            <a:ext cx="4287114" cy="4287114"/>
          </a:xfrm>
          <a:custGeom>
            <a:avLst/>
            <a:gdLst/>
            <a:ahLst/>
            <a:cxnLst/>
            <a:rect l="l" t="t" r="r" b="b"/>
            <a:pathLst>
              <a:path w="4287114" h="4287114">
                <a:moveTo>
                  <a:pt x="0" y="0"/>
                </a:moveTo>
                <a:lnTo>
                  <a:pt x="4287114" y="0"/>
                </a:lnTo>
                <a:lnTo>
                  <a:pt x="4287114" y="4287114"/>
                </a:lnTo>
                <a:lnTo>
                  <a:pt x="0" y="4287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25120"/>
            <a:ext cx="14833783" cy="2352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92"/>
              </a:lnSpc>
            </a:pPr>
            <a:r>
              <a:rPr lang="en-US" sz="6780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Beneficios y Modelo de Ingresos de Newwins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548903"/>
            <a:ext cx="8140154" cy="3867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dirty="0" err="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Ingresos</a:t>
            </a:r>
            <a:r>
              <a:rPr lang="en-US" sz="270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Mensuales</a:t>
            </a:r>
            <a:r>
              <a:rPr lang="en-US" sz="270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: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endParaRPr lang="en-US" sz="2700" dirty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583034" lvl="1" indent="-291517" algn="l">
              <a:lnSpc>
                <a:spcPts val="3780"/>
              </a:lnSpc>
              <a:buAutoNum type="arabicPeriod"/>
            </a:pPr>
            <a:r>
              <a:rPr lang="en-US" sz="270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Publicidad: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endParaRPr lang="en-US" sz="2700" dirty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583034" lvl="1" indent="-291517" algn="l">
              <a:lnSpc>
                <a:spcPts val="378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Banner </a:t>
            </a:r>
            <a:r>
              <a:rPr lang="en-US" sz="2700" dirty="0" err="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Pequeño</a:t>
            </a:r>
            <a:r>
              <a:rPr lang="en-US" sz="270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: $680,000 COP (20 banners/</a:t>
            </a:r>
            <a:r>
              <a:rPr lang="en-US" sz="2700" dirty="0" err="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semana</a:t>
            </a:r>
            <a:r>
              <a:rPr lang="en-US" sz="270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)</a:t>
            </a:r>
          </a:p>
          <a:p>
            <a:pPr marL="583034" lvl="1" indent="-291517" algn="l">
              <a:lnSpc>
                <a:spcPts val="378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Banner </a:t>
            </a:r>
            <a:r>
              <a:rPr lang="en-US" sz="2700" dirty="0" err="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Mensual</a:t>
            </a:r>
            <a:r>
              <a:rPr lang="en-US" sz="270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: $260,000 COP (10 banners/</a:t>
            </a:r>
            <a:r>
              <a:rPr lang="en-US" sz="2700" dirty="0" err="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mes</a:t>
            </a:r>
            <a:r>
              <a:rPr lang="en-US" sz="270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)</a:t>
            </a:r>
          </a:p>
          <a:p>
            <a:pPr marL="583034" lvl="1" indent="-291517" algn="l">
              <a:lnSpc>
                <a:spcPts val="378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Total Publicidad: $940,000 COP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endParaRPr lang="en-US" sz="2700" dirty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8680" y="2520366"/>
            <a:ext cx="5912941" cy="1970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 dirty="0" err="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Ganancia</a:t>
            </a:r>
            <a:r>
              <a:rPr lang="en-US" sz="280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Mensual</a:t>
            </a:r>
            <a:r>
              <a:rPr lang="en-US" sz="280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Inicial</a:t>
            </a:r>
            <a:r>
              <a:rPr lang="en-US" sz="280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: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604623" lvl="1" indent="-302312" algn="l">
              <a:lnSpc>
                <a:spcPts val="392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Ingresos</a:t>
            </a:r>
            <a:r>
              <a:rPr lang="en-US" sz="280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Mensuales</a:t>
            </a:r>
            <a:r>
              <a:rPr lang="en-US" sz="280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: $2,920,000 COP</a:t>
            </a:r>
          </a:p>
          <a:p>
            <a:pPr marL="604623" lvl="1" indent="-302312" algn="l">
              <a:lnSpc>
                <a:spcPts val="392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Ganancia</a:t>
            </a:r>
            <a:r>
              <a:rPr lang="en-US" sz="280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Mensual</a:t>
            </a:r>
            <a:r>
              <a:rPr lang="en-US" sz="2800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: $407,500 COP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840254">
            <a:off x="15069242" y="4903161"/>
            <a:ext cx="13566658" cy="10767678"/>
            <a:chOff x="0" y="0"/>
            <a:chExt cx="3759370" cy="29837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59370" cy="2983763"/>
            </a:xfrm>
            <a:custGeom>
              <a:avLst/>
              <a:gdLst/>
              <a:ahLst/>
              <a:cxnLst/>
              <a:rect l="l" t="t" r="r" b="b"/>
              <a:pathLst>
                <a:path w="3759370" h="2983763">
                  <a:moveTo>
                    <a:pt x="0" y="0"/>
                  </a:moveTo>
                  <a:lnTo>
                    <a:pt x="3759370" y="0"/>
                  </a:lnTo>
                  <a:lnTo>
                    <a:pt x="3759370" y="2983763"/>
                  </a:lnTo>
                  <a:lnTo>
                    <a:pt x="0" y="2983763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59370" cy="30218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898566" y="2699385"/>
            <a:ext cx="4047467" cy="4114800"/>
          </a:xfrm>
          <a:custGeom>
            <a:avLst/>
            <a:gdLst/>
            <a:ahLst/>
            <a:cxnLst/>
            <a:rect l="l" t="t" r="r" b="b"/>
            <a:pathLst>
              <a:path w="4047467" h="4114800">
                <a:moveTo>
                  <a:pt x="0" y="0"/>
                </a:moveTo>
                <a:lnTo>
                  <a:pt x="4047467" y="0"/>
                </a:lnTo>
                <a:lnTo>
                  <a:pt x="40474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25120"/>
            <a:ext cx="14833783" cy="115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92"/>
              </a:lnSpc>
            </a:pPr>
            <a:r>
              <a:rPr lang="en-US" sz="6780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Costos Mensuales de Newwins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548903"/>
            <a:ext cx="6260455" cy="4265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endParaRPr/>
          </a:p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1. Costos Mensuales:</a:t>
            </a:r>
          </a:p>
          <a:p>
            <a:pPr algn="l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583034" lvl="1" indent="-29151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Hosting: $12,500 COP</a:t>
            </a:r>
          </a:p>
          <a:p>
            <a:pPr marL="583034" lvl="1" indent="-29151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Sueldos del Personal: $2,000,000 COP</a:t>
            </a:r>
          </a:p>
          <a:p>
            <a:pPr marL="583034" lvl="1" indent="-29151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Herramientas y Servicios: $300,000 COP</a:t>
            </a:r>
          </a:p>
          <a:p>
            <a:pPr marL="583034" lvl="1" indent="-29151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Infraestructura: $200,000 COP</a:t>
            </a:r>
          </a:p>
          <a:p>
            <a:pPr marL="583034" lvl="1" indent="-29151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Total Gastos Mensuales: $2,512,500 COP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32675" y="3703082"/>
            <a:ext cx="5784223" cy="3901721"/>
          </a:xfrm>
          <a:custGeom>
            <a:avLst/>
            <a:gdLst/>
            <a:ahLst/>
            <a:cxnLst/>
            <a:rect l="l" t="t" r="r" b="b"/>
            <a:pathLst>
              <a:path w="5784223" h="3901721">
                <a:moveTo>
                  <a:pt x="0" y="0"/>
                </a:moveTo>
                <a:lnTo>
                  <a:pt x="5784222" y="0"/>
                </a:lnTo>
                <a:lnTo>
                  <a:pt x="5784222" y="3901721"/>
                </a:lnTo>
                <a:lnTo>
                  <a:pt x="0" y="39017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-995532">
            <a:off x="7332280" y="8781844"/>
            <a:ext cx="12504578" cy="4545584"/>
            <a:chOff x="0" y="0"/>
            <a:chExt cx="3293387" cy="11971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93387" cy="1197191"/>
            </a:xfrm>
            <a:custGeom>
              <a:avLst/>
              <a:gdLst/>
              <a:ahLst/>
              <a:cxnLst/>
              <a:rect l="l" t="t" r="r" b="b"/>
              <a:pathLst>
                <a:path w="3293387" h="1197191">
                  <a:moveTo>
                    <a:pt x="0" y="0"/>
                  </a:moveTo>
                  <a:lnTo>
                    <a:pt x="3293387" y="0"/>
                  </a:lnTo>
                  <a:lnTo>
                    <a:pt x="3293387" y="1197191"/>
                  </a:lnTo>
                  <a:lnTo>
                    <a:pt x="0" y="1197191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293387" cy="12352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46058" y="1329898"/>
            <a:ext cx="11928078" cy="1283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42"/>
              </a:lnSpc>
            </a:pPr>
            <a:r>
              <a:rPr lang="en-US" sz="7458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Equipo de trabajo actual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46057" y="4693817"/>
            <a:ext cx="4987467" cy="1243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dirty="0" err="1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Programador</a:t>
            </a:r>
            <a:r>
              <a:rPr lang="en-US" sz="3599" dirty="0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(Back-end):</a:t>
            </a:r>
          </a:p>
          <a:p>
            <a:pPr algn="l">
              <a:lnSpc>
                <a:spcPts val="5039"/>
              </a:lnSpc>
            </a:pPr>
            <a:endParaRPr lang="en-US" sz="3599" dirty="0">
              <a:solidFill>
                <a:srgbClr val="000000"/>
              </a:solidFill>
              <a:latin typeface="Assistant Semi-Bold"/>
              <a:ea typeface="Assistant Semi-Bold"/>
              <a:cs typeface="Assistant Semi-Bold"/>
              <a:sym typeface="Assistant Semi-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46057" y="5742821"/>
            <a:ext cx="5024495" cy="576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Programador</a:t>
            </a:r>
            <a:r>
              <a:rPr lang="en-US" sz="3399" dirty="0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(Front-end):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16897" y="4819967"/>
            <a:ext cx="230609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Colaborador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01050" y="5400357"/>
            <a:ext cx="4762859" cy="481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dirty="0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Julian Mendez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6057" y="6403308"/>
            <a:ext cx="4762859" cy="481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dirty="0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Sebastian Amaya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16897" y="5384709"/>
            <a:ext cx="4762859" cy="481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Edgar Camilo Figueroa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366</Words>
  <Application>Microsoft Office PowerPoint</Application>
  <PresentationFormat>Personalizado</PresentationFormat>
  <Paragraphs>62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Calibri</vt:lpstr>
      <vt:lpstr>Arial</vt:lpstr>
      <vt:lpstr>Assistant Bold</vt:lpstr>
      <vt:lpstr>Assistant Semi-Bold</vt:lpstr>
      <vt:lpstr>Martel Heavy</vt:lpstr>
      <vt:lpstr>Assistant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Wins</dc:title>
  <dc:creator>Julian Mendez</dc:creator>
  <cp:lastModifiedBy>Julian Mendez</cp:lastModifiedBy>
  <cp:revision>4</cp:revision>
  <dcterms:created xsi:type="dcterms:W3CDTF">2006-08-16T00:00:00Z</dcterms:created>
  <dcterms:modified xsi:type="dcterms:W3CDTF">2024-08-06T03:03:32Z</dcterms:modified>
  <dc:identifier>DAGLmluyPI4</dc:identifier>
</cp:coreProperties>
</file>