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sldIdLst>
    <p:sldId id="256" r:id="rId5"/>
    <p:sldId id="257" r:id="rId6"/>
    <p:sldId id="258" r:id="rId7"/>
    <p:sldId id="267" r:id="rId8"/>
    <p:sldId id="268" r:id="rId9"/>
    <p:sldId id="269" r:id="rId10"/>
    <p:sldId id="270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98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88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02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77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71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70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4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92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82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3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21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5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9EBE4E-5983-B393-1D5E-731351065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80CA6D-3C1A-5AF1-E382-F74239AD3B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7" r="10394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CEF5482-568A-9463-C672-BC6D644DF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39511" y="-72076"/>
            <a:ext cx="8582352" cy="4875036"/>
          </a:xfrm>
          <a:custGeom>
            <a:avLst/>
            <a:gdLst>
              <a:gd name="connsiteX0" fmla="*/ 1259133 w 8582352"/>
              <a:gd name="connsiteY0" fmla="*/ 1707 h 4875036"/>
              <a:gd name="connsiteX1" fmla="*/ 29139 w 8582352"/>
              <a:gd name="connsiteY1" fmla="*/ 317762 h 4875036"/>
              <a:gd name="connsiteX2" fmla="*/ 0 w 8582352"/>
              <a:gd name="connsiteY2" fmla="*/ 333585 h 4875036"/>
              <a:gd name="connsiteX3" fmla="*/ 79271 w 8582352"/>
              <a:gd name="connsiteY3" fmla="*/ 4875036 h 4875036"/>
              <a:gd name="connsiteX4" fmla="*/ 8582352 w 8582352"/>
              <a:gd name="connsiteY4" fmla="*/ 4726614 h 4875036"/>
              <a:gd name="connsiteX5" fmla="*/ 3064323 w 8582352"/>
              <a:gd name="connsiteY5" fmla="*/ 550287 h 4875036"/>
              <a:gd name="connsiteX6" fmla="*/ 3002736 w 8582352"/>
              <a:gd name="connsiteY6" fmla="*/ 506058 h 4875036"/>
              <a:gd name="connsiteX7" fmla="*/ 1429589 w 8582352"/>
              <a:gd name="connsiteY7" fmla="*/ 840 h 4875036"/>
              <a:gd name="connsiteX8" fmla="*/ 1259133 w 8582352"/>
              <a:gd name="connsiteY8" fmla="*/ 1707 h 4875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82352" h="4875036">
                <a:moveTo>
                  <a:pt x="1259133" y="1707"/>
                </a:moveTo>
                <a:cubicBezTo>
                  <a:pt x="833461" y="16212"/>
                  <a:pt x="412733" y="123046"/>
                  <a:pt x="29139" y="317762"/>
                </a:cubicBezTo>
                <a:lnTo>
                  <a:pt x="0" y="333585"/>
                </a:lnTo>
                <a:lnTo>
                  <a:pt x="79271" y="4875036"/>
                </a:lnTo>
                <a:lnTo>
                  <a:pt x="8582352" y="4726614"/>
                </a:lnTo>
                <a:lnTo>
                  <a:pt x="3064323" y="550287"/>
                </a:lnTo>
                <a:lnTo>
                  <a:pt x="3002736" y="506058"/>
                </a:lnTo>
                <a:cubicBezTo>
                  <a:pt x="2522288" y="179187"/>
                  <a:pt x="1975404" y="13891"/>
                  <a:pt x="1429589" y="840"/>
                </a:cubicBezTo>
                <a:cubicBezTo>
                  <a:pt x="1372734" y="-519"/>
                  <a:pt x="1315889" y="-227"/>
                  <a:pt x="1259133" y="1707"/>
                </a:cubicBezTo>
                <a:close/>
              </a:path>
            </a:pathLst>
          </a:custGeom>
          <a:gradFill>
            <a:gsLst>
              <a:gs pos="22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86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10F907F-14B7-C16C-5823-6503A5C57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7142" y="691723"/>
            <a:ext cx="4241299" cy="1819658"/>
          </a:xfrm>
        </p:spPr>
        <p:txBody>
          <a:bodyPr>
            <a:normAutofit/>
          </a:bodyPr>
          <a:lstStyle/>
          <a:p>
            <a:r>
              <a:rPr lang="fr-FR" dirty="0"/>
              <a:t>IOT – PBBT Team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265DE6-D88B-4679-3814-BC341A060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7144" y="2555544"/>
            <a:ext cx="3349214" cy="896819"/>
          </a:xfrm>
        </p:spPr>
        <p:txBody>
          <a:bodyPr>
            <a:normAutofit/>
          </a:bodyPr>
          <a:lstStyle/>
          <a:p>
            <a:r>
              <a:rPr lang="fr-FR" dirty="0"/>
              <a:t>IOT Monitoring Camera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38784C3-11AE-0BE2-6339-1A2BDAC7F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740000" flipV="1">
            <a:off x="7888979" y="5014859"/>
            <a:ext cx="4324338" cy="1889417"/>
          </a:xfrm>
          <a:custGeom>
            <a:avLst/>
            <a:gdLst>
              <a:gd name="connsiteX0" fmla="*/ 26412 w 4324338"/>
              <a:gd name="connsiteY0" fmla="*/ 1889417 h 1889417"/>
              <a:gd name="connsiteX1" fmla="*/ 4324338 w 4324338"/>
              <a:gd name="connsiteY1" fmla="*/ 1814397 h 1889417"/>
              <a:gd name="connsiteX2" fmla="*/ 2459858 w 4324338"/>
              <a:gd name="connsiteY2" fmla="*/ 403264 h 1889417"/>
              <a:gd name="connsiteX3" fmla="*/ 2414726 w 4324338"/>
              <a:gd name="connsiteY3" fmla="*/ 370852 h 1889417"/>
              <a:gd name="connsiteX4" fmla="*/ 1261883 w 4324338"/>
              <a:gd name="connsiteY4" fmla="*/ 615 h 1889417"/>
              <a:gd name="connsiteX5" fmla="*/ 70385 w 4324338"/>
              <a:gd name="connsiteY5" fmla="*/ 326182 h 1889417"/>
              <a:gd name="connsiteX6" fmla="*/ 0 w 4324338"/>
              <a:gd name="connsiteY6" fmla="*/ 376291 h 1889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4338" h="1889417">
                <a:moveTo>
                  <a:pt x="26412" y="1889417"/>
                </a:moveTo>
                <a:lnTo>
                  <a:pt x="4324338" y="1814397"/>
                </a:lnTo>
                <a:lnTo>
                  <a:pt x="2459858" y="403264"/>
                </a:lnTo>
                <a:lnTo>
                  <a:pt x="2414726" y="370852"/>
                </a:lnTo>
                <a:cubicBezTo>
                  <a:pt x="2062641" y="131313"/>
                  <a:pt x="1661870" y="10180"/>
                  <a:pt x="1261883" y="615"/>
                </a:cubicBezTo>
                <a:cubicBezTo>
                  <a:pt x="845229" y="-9347"/>
                  <a:pt x="429425" y="101751"/>
                  <a:pt x="70385" y="326182"/>
                </a:cubicBezTo>
                <a:lnTo>
                  <a:pt x="0" y="376291"/>
                </a:lnTo>
                <a:close/>
              </a:path>
            </a:pathLst>
          </a:custGeom>
          <a:gradFill>
            <a:gsLst>
              <a:gs pos="27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92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CBEB1685-8F45-3EE8-319F-08F2682283D3}"/>
              </a:ext>
            </a:extLst>
          </p:cNvPr>
          <p:cNvSpPr txBox="1">
            <a:spLocks/>
          </p:cNvSpPr>
          <p:nvPr/>
        </p:nvSpPr>
        <p:spPr>
          <a:xfrm>
            <a:off x="9727660" y="4877481"/>
            <a:ext cx="3835920" cy="191779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Valentin EYRAUD</a:t>
            </a:r>
          </a:p>
          <a:p>
            <a:r>
              <a:rPr lang="fr-FR" b="1" dirty="0"/>
              <a:t>Julian NDENDE</a:t>
            </a:r>
          </a:p>
          <a:p>
            <a:r>
              <a:rPr lang="fr-FR" b="1" dirty="0"/>
              <a:t>Louis-Quentin AMSELLEM</a:t>
            </a:r>
          </a:p>
          <a:p>
            <a:r>
              <a:rPr lang="fr-FR" b="1" dirty="0"/>
              <a:t>Baptiste ALLEX</a:t>
            </a:r>
          </a:p>
          <a:p>
            <a:r>
              <a:rPr lang="fr-FR" b="1" dirty="0"/>
              <a:t>Arnaud HO-CHOUCK</a:t>
            </a:r>
          </a:p>
          <a:p>
            <a:r>
              <a:rPr lang="fr-FR" b="1" dirty="0"/>
              <a:t>Antoine VAN-GORP</a:t>
            </a:r>
          </a:p>
        </p:txBody>
      </p:sp>
    </p:spTree>
    <p:extLst>
      <p:ext uri="{BB962C8B-B14F-4D97-AF65-F5344CB8AC3E}">
        <p14:creationId xmlns:p14="http://schemas.microsoft.com/office/powerpoint/2010/main" val="465142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B20718-A11B-BCC6-F5D7-5E1048F12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8943" y="859981"/>
            <a:ext cx="8533376" cy="791019"/>
          </a:xfrm>
        </p:spPr>
        <p:txBody>
          <a:bodyPr anchor="b">
            <a:normAutofit/>
          </a:bodyPr>
          <a:lstStyle/>
          <a:p>
            <a:r>
              <a:rPr lang="en-US" sz="2000" b="1" u="sng" dirty="0">
                <a:solidFill>
                  <a:srgbClr val="0F0F0F"/>
                </a:solidFill>
                <a:latin typeface="Neue Haas Grotesk Text Pro (En-têtes)"/>
              </a:rPr>
              <a:t>VIII/ Conclusion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0727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9EBE4E-5983-B393-1D5E-731351065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80CA6D-3C1A-5AF1-E382-F74239AD3B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7" r="10394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CEF5482-568A-9463-C672-BC6D644DF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39511" y="-72076"/>
            <a:ext cx="8582352" cy="4875036"/>
          </a:xfrm>
          <a:custGeom>
            <a:avLst/>
            <a:gdLst>
              <a:gd name="connsiteX0" fmla="*/ 1259133 w 8582352"/>
              <a:gd name="connsiteY0" fmla="*/ 1707 h 4875036"/>
              <a:gd name="connsiteX1" fmla="*/ 29139 w 8582352"/>
              <a:gd name="connsiteY1" fmla="*/ 317762 h 4875036"/>
              <a:gd name="connsiteX2" fmla="*/ 0 w 8582352"/>
              <a:gd name="connsiteY2" fmla="*/ 333585 h 4875036"/>
              <a:gd name="connsiteX3" fmla="*/ 79271 w 8582352"/>
              <a:gd name="connsiteY3" fmla="*/ 4875036 h 4875036"/>
              <a:gd name="connsiteX4" fmla="*/ 8582352 w 8582352"/>
              <a:gd name="connsiteY4" fmla="*/ 4726614 h 4875036"/>
              <a:gd name="connsiteX5" fmla="*/ 3064323 w 8582352"/>
              <a:gd name="connsiteY5" fmla="*/ 550287 h 4875036"/>
              <a:gd name="connsiteX6" fmla="*/ 3002736 w 8582352"/>
              <a:gd name="connsiteY6" fmla="*/ 506058 h 4875036"/>
              <a:gd name="connsiteX7" fmla="*/ 1429589 w 8582352"/>
              <a:gd name="connsiteY7" fmla="*/ 840 h 4875036"/>
              <a:gd name="connsiteX8" fmla="*/ 1259133 w 8582352"/>
              <a:gd name="connsiteY8" fmla="*/ 1707 h 4875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82352" h="4875036">
                <a:moveTo>
                  <a:pt x="1259133" y="1707"/>
                </a:moveTo>
                <a:cubicBezTo>
                  <a:pt x="833461" y="16212"/>
                  <a:pt x="412733" y="123046"/>
                  <a:pt x="29139" y="317762"/>
                </a:cubicBezTo>
                <a:lnTo>
                  <a:pt x="0" y="333585"/>
                </a:lnTo>
                <a:lnTo>
                  <a:pt x="79271" y="4875036"/>
                </a:lnTo>
                <a:lnTo>
                  <a:pt x="8582352" y="4726614"/>
                </a:lnTo>
                <a:lnTo>
                  <a:pt x="3064323" y="550287"/>
                </a:lnTo>
                <a:lnTo>
                  <a:pt x="3002736" y="506058"/>
                </a:lnTo>
                <a:cubicBezTo>
                  <a:pt x="2522288" y="179187"/>
                  <a:pt x="1975404" y="13891"/>
                  <a:pt x="1429589" y="840"/>
                </a:cubicBezTo>
                <a:cubicBezTo>
                  <a:pt x="1372734" y="-519"/>
                  <a:pt x="1315889" y="-227"/>
                  <a:pt x="1259133" y="1707"/>
                </a:cubicBezTo>
                <a:close/>
              </a:path>
            </a:pathLst>
          </a:custGeom>
          <a:gradFill>
            <a:gsLst>
              <a:gs pos="22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86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10F907F-14B7-C16C-5823-6503A5C57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106" y="118343"/>
            <a:ext cx="4241299" cy="711764"/>
          </a:xfrm>
        </p:spPr>
        <p:txBody>
          <a:bodyPr>
            <a:normAutofit/>
          </a:bodyPr>
          <a:lstStyle/>
          <a:p>
            <a:r>
              <a:rPr lang="fr-FR" dirty="0"/>
              <a:t>Summary :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38784C3-11AE-0BE2-6339-1A2BDAC7F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740000" flipV="1">
            <a:off x="7888979" y="5014859"/>
            <a:ext cx="4324338" cy="1889417"/>
          </a:xfrm>
          <a:custGeom>
            <a:avLst/>
            <a:gdLst>
              <a:gd name="connsiteX0" fmla="*/ 26412 w 4324338"/>
              <a:gd name="connsiteY0" fmla="*/ 1889417 h 1889417"/>
              <a:gd name="connsiteX1" fmla="*/ 4324338 w 4324338"/>
              <a:gd name="connsiteY1" fmla="*/ 1814397 h 1889417"/>
              <a:gd name="connsiteX2" fmla="*/ 2459858 w 4324338"/>
              <a:gd name="connsiteY2" fmla="*/ 403264 h 1889417"/>
              <a:gd name="connsiteX3" fmla="*/ 2414726 w 4324338"/>
              <a:gd name="connsiteY3" fmla="*/ 370852 h 1889417"/>
              <a:gd name="connsiteX4" fmla="*/ 1261883 w 4324338"/>
              <a:gd name="connsiteY4" fmla="*/ 615 h 1889417"/>
              <a:gd name="connsiteX5" fmla="*/ 70385 w 4324338"/>
              <a:gd name="connsiteY5" fmla="*/ 326182 h 1889417"/>
              <a:gd name="connsiteX6" fmla="*/ 0 w 4324338"/>
              <a:gd name="connsiteY6" fmla="*/ 376291 h 1889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4338" h="1889417">
                <a:moveTo>
                  <a:pt x="26412" y="1889417"/>
                </a:moveTo>
                <a:lnTo>
                  <a:pt x="4324338" y="1814397"/>
                </a:lnTo>
                <a:lnTo>
                  <a:pt x="2459858" y="403264"/>
                </a:lnTo>
                <a:lnTo>
                  <a:pt x="2414726" y="370852"/>
                </a:lnTo>
                <a:cubicBezTo>
                  <a:pt x="2062641" y="131313"/>
                  <a:pt x="1661870" y="10180"/>
                  <a:pt x="1261883" y="615"/>
                </a:cubicBezTo>
                <a:cubicBezTo>
                  <a:pt x="845229" y="-9347"/>
                  <a:pt x="429425" y="101751"/>
                  <a:pt x="70385" y="326182"/>
                </a:cubicBezTo>
                <a:lnTo>
                  <a:pt x="0" y="376291"/>
                </a:lnTo>
                <a:close/>
              </a:path>
            </a:pathLst>
          </a:custGeom>
          <a:gradFill>
            <a:gsLst>
              <a:gs pos="27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92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861D02DA-C072-A78F-832C-DD0F91E5D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2106" y="1039821"/>
            <a:ext cx="4884294" cy="3490234"/>
          </a:xfrm>
        </p:spPr>
        <p:txBody>
          <a:bodyPr>
            <a:normAutofit fontScale="92500" lnSpcReduction="20000"/>
          </a:bodyPr>
          <a:lstStyle/>
          <a:p>
            <a:r>
              <a:rPr lang="fr-FR" b="1" u="sng" dirty="0">
                <a:latin typeface="Neue Haas Grotesk Text Pro (En-têtes)"/>
              </a:rPr>
              <a:t>I/ </a:t>
            </a:r>
            <a:r>
              <a:rPr lang="en-US" b="1" i="0" u="sng" dirty="0">
                <a:solidFill>
                  <a:srgbClr val="0F0F0F"/>
                </a:solidFill>
                <a:effectLst/>
                <a:latin typeface="Neue Haas Grotesk Text Pro (En-têtes)"/>
              </a:rPr>
              <a:t>Real-Time Face Detection Using IoT</a:t>
            </a:r>
          </a:p>
          <a:p>
            <a:r>
              <a:rPr lang="en-US" b="1" u="sng" dirty="0">
                <a:solidFill>
                  <a:srgbClr val="0F0F0F"/>
                </a:solidFill>
                <a:latin typeface="Neue Haas Grotesk Text Pro (En-têtes)"/>
              </a:rPr>
              <a:t>II/ Team Members and Roles</a:t>
            </a:r>
          </a:p>
          <a:p>
            <a:r>
              <a:rPr lang="en-US" b="1" u="sng" dirty="0">
                <a:solidFill>
                  <a:srgbClr val="0F0F0F"/>
                </a:solidFill>
                <a:latin typeface="Neue Haas Grotesk Text Pro (En-têtes)"/>
              </a:rPr>
              <a:t>III/ </a:t>
            </a:r>
            <a:r>
              <a:rPr lang="en-US" b="1" i="0" u="sng" dirty="0">
                <a:solidFill>
                  <a:srgbClr val="0F0F0F"/>
                </a:solidFill>
                <a:effectLst/>
                <a:latin typeface="Neue Haas Grotesk Text Pro (En-têtes)"/>
              </a:rPr>
              <a:t>Project Ideation and Evolution</a:t>
            </a:r>
          </a:p>
          <a:p>
            <a:r>
              <a:rPr lang="en-US" b="1" u="sng" dirty="0">
                <a:solidFill>
                  <a:srgbClr val="0F0F0F"/>
                </a:solidFill>
                <a:latin typeface="Neue Haas Grotesk Text Pro (En-têtes)"/>
              </a:rPr>
              <a:t>IV/ </a:t>
            </a:r>
            <a:r>
              <a:rPr lang="en-US" b="1" i="0" u="sng" dirty="0">
                <a:solidFill>
                  <a:srgbClr val="0F0F0F"/>
                </a:solidFill>
                <a:effectLst/>
                <a:latin typeface="Neue Haas Grotesk Text Pro (En-têtes)"/>
              </a:rPr>
              <a:t>Technical Architecture</a:t>
            </a:r>
          </a:p>
          <a:p>
            <a:r>
              <a:rPr lang="en-US" b="1" u="sng" dirty="0">
                <a:solidFill>
                  <a:srgbClr val="0F0F0F"/>
                </a:solidFill>
                <a:latin typeface="Neue Haas Grotesk Text Pro (En-têtes)"/>
              </a:rPr>
              <a:t>V/ Challenges and Solutions</a:t>
            </a:r>
          </a:p>
          <a:p>
            <a:r>
              <a:rPr lang="en-US" b="1" u="sng" dirty="0">
                <a:solidFill>
                  <a:srgbClr val="0F0F0F"/>
                </a:solidFill>
                <a:latin typeface="Neue Haas Grotesk Text Pro (En-têtes)"/>
              </a:rPr>
              <a:t>VI/ </a:t>
            </a:r>
            <a:r>
              <a:rPr lang="en-US" b="1" i="0" u="sng" dirty="0">
                <a:solidFill>
                  <a:srgbClr val="0F0F0F"/>
                </a:solidFill>
                <a:effectLst/>
                <a:latin typeface="Neue Haas Grotesk Text Pro (En-têtes)"/>
              </a:rPr>
              <a:t>Project Results</a:t>
            </a:r>
          </a:p>
          <a:p>
            <a:r>
              <a:rPr lang="en-US" b="1" u="sng" dirty="0">
                <a:solidFill>
                  <a:srgbClr val="0F0F0F"/>
                </a:solidFill>
                <a:latin typeface="Neue Haas Grotesk Text Pro (En-têtes)"/>
              </a:rPr>
              <a:t>VII/ Demo</a:t>
            </a:r>
          </a:p>
          <a:p>
            <a:r>
              <a:rPr lang="en-US" b="1" u="sng" dirty="0">
                <a:solidFill>
                  <a:srgbClr val="0F0F0F"/>
                </a:solidFill>
                <a:latin typeface="Neue Haas Grotesk Text Pro (En-têtes)"/>
              </a:rPr>
              <a:t>VIII/ Conclusion</a:t>
            </a:r>
          </a:p>
          <a:p>
            <a:endParaRPr lang="fr-FR" b="1" u="sng" dirty="0">
              <a:latin typeface="Neue Haas Grotesk Text Pro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115334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B20718-A11B-BCC6-F5D7-5E1048F12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6064" y="1143000"/>
            <a:ext cx="3267919" cy="3813619"/>
          </a:xfrm>
        </p:spPr>
        <p:txBody>
          <a:bodyPr anchor="b">
            <a:normAutofit/>
          </a:bodyPr>
          <a:lstStyle/>
          <a:p>
            <a:r>
              <a:rPr lang="fr-FR" sz="3200"/>
              <a:t>I/ </a:t>
            </a:r>
            <a:r>
              <a:rPr lang="en-US" sz="3200" b="1" i="0">
                <a:effectLst/>
              </a:rPr>
              <a:t>Real-Time Face Detection Using IoT</a:t>
            </a:r>
            <a:endParaRPr lang="fr-FR" sz="320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A4C6CB-C4FB-2166-3195-57D7C18CC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943" y="5070143"/>
            <a:ext cx="3255040" cy="64485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fr-FR" sz="1700" dirty="0"/>
              <a:t>Project </a:t>
            </a:r>
            <a:r>
              <a:rPr lang="fr-FR" sz="1700" dirty="0" err="1"/>
              <a:t>Purposes</a:t>
            </a:r>
            <a:r>
              <a:rPr lang="fr-FR" sz="1700" dirty="0"/>
              <a:t> and Goals</a:t>
            </a:r>
          </a:p>
        </p:txBody>
      </p:sp>
      <p:pic>
        <p:nvPicPr>
          <p:cNvPr id="9" name="Image 8" descr="Une image contenant texte, Visage humain, capture d’écran, sourcil">
            <a:extLst>
              <a:ext uri="{FF2B5EF4-FFF2-40B4-BE49-F238E27FC236}">
                <a16:creationId xmlns:a16="http://schemas.microsoft.com/office/drawing/2014/main" id="{1E7CDC87-95F2-AAB0-9206-B06BCFBA0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603" y="1675689"/>
            <a:ext cx="6312090" cy="42133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42461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B20718-A11B-BCC6-F5D7-5E1048F12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8943" y="859981"/>
            <a:ext cx="8533376" cy="791019"/>
          </a:xfrm>
        </p:spPr>
        <p:txBody>
          <a:bodyPr anchor="b">
            <a:normAutofit/>
          </a:bodyPr>
          <a:lstStyle/>
          <a:p>
            <a:r>
              <a:rPr lang="en-US" sz="2800" b="1" u="sng" dirty="0">
                <a:solidFill>
                  <a:srgbClr val="0F0F0F"/>
                </a:solidFill>
                <a:latin typeface="Neue Haas Grotesk Text Pro (En-têtes)"/>
              </a:rPr>
              <a:t>II/ Team Members and Roles</a:t>
            </a:r>
            <a:endParaRPr lang="fr-FR" sz="3200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066389C-AAAB-D735-E76C-2FFA78865AA0}"/>
              </a:ext>
            </a:extLst>
          </p:cNvPr>
          <p:cNvSpPr txBox="1">
            <a:spLocks/>
          </p:cNvSpPr>
          <p:nvPr/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Our roles in the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Individual contributions and collaboration</a:t>
            </a:r>
          </a:p>
          <a:p>
            <a:endParaRPr lang="fr-FR" dirty="0"/>
          </a:p>
          <a:p>
            <a:r>
              <a:rPr lang="fr-FR" dirty="0"/>
              <a:t>- Valentin EYRAUD : Team Leader and </a:t>
            </a:r>
            <a:r>
              <a:rPr lang="fr-FR" dirty="0" err="1"/>
              <a:t>Developer</a:t>
            </a:r>
            <a:endParaRPr lang="fr-FR" dirty="0"/>
          </a:p>
          <a:p>
            <a:r>
              <a:rPr lang="fr-FR" dirty="0"/>
              <a:t>- Julian NDENDE : </a:t>
            </a:r>
            <a:r>
              <a:rPr lang="fr-FR" dirty="0" err="1"/>
              <a:t>Surveyor</a:t>
            </a:r>
            <a:r>
              <a:rPr lang="fr-FR" dirty="0"/>
              <a:t> and </a:t>
            </a:r>
            <a:r>
              <a:rPr lang="fr-FR" dirty="0" err="1"/>
              <a:t>Developer</a:t>
            </a:r>
            <a:endParaRPr lang="fr-FR" dirty="0"/>
          </a:p>
          <a:p>
            <a:r>
              <a:rPr lang="fr-FR" dirty="0"/>
              <a:t>- Louis-Quentin AMSELLEM : </a:t>
            </a:r>
            <a:r>
              <a:rPr lang="fr-FR" dirty="0" err="1"/>
              <a:t>Facilitator</a:t>
            </a:r>
            <a:r>
              <a:rPr lang="fr-FR" dirty="0"/>
              <a:t> and </a:t>
            </a:r>
            <a:r>
              <a:rPr lang="fr-FR" dirty="0" err="1"/>
              <a:t>Developer</a:t>
            </a:r>
            <a:endParaRPr lang="fr-FR" dirty="0"/>
          </a:p>
          <a:p>
            <a:r>
              <a:rPr lang="fr-FR" dirty="0"/>
              <a:t>- Baptiste ALLEX : </a:t>
            </a:r>
            <a:r>
              <a:rPr lang="fr-FR" dirty="0" err="1"/>
              <a:t>Presenter</a:t>
            </a:r>
            <a:r>
              <a:rPr lang="fr-FR" dirty="0"/>
              <a:t> and </a:t>
            </a:r>
            <a:r>
              <a:rPr lang="fr-FR" dirty="0" err="1"/>
              <a:t>Developer</a:t>
            </a:r>
            <a:endParaRPr lang="fr-FR" dirty="0"/>
          </a:p>
          <a:p>
            <a:r>
              <a:rPr lang="fr-FR" dirty="0"/>
              <a:t>- Arnaud HO-CHOUCK : Recorder and </a:t>
            </a:r>
            <a:r>
              <a:rPr lang="fr-FR" dirty="0" err="1"/>
              <a:t>Developer</a:t>
            </a:r>
            <a:endParaRPr lang="fr-FR" dirty="0"/>
          </a:p>
          <a:p>
            <a:r>
              <a:rPr lang="fr-FR" dirty="0"/>
              <a:t>- Antoine VAN-GORP : Process Observer and </a:t>
            </a:r>
            <a:r>
              <a:rPr lang="fr-FR" dirty="0" err="1"/>
              <a:t>Developer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1071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B20718-A11B-BCC6-F5D7-5E1048F12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8943" y="859981"/>
            <a:ext cx="8533376" cy="791019"/>
          </a:xfrm>
        </p:spPr>
        <p:txBody>
          <a:bodyPr anchor="b">
            <a:normAutofit/>
          </a:bodyPr>
          <a:lstStyle/>
          <a:p>
            <a:r>
              <a:rPr lang="en-US" sz="2400" b="1" u="sng" dirty="0">
                <a:solidFill>
                  <a:srgbClr val="0F0F0F"/>
                </a:solidFill>
                <a:latin typeface="Neue Haas Grotesk Text Pro (En-têtes)"/>
              </a:rPr>
              <a:t>III/ </a:t>
            </a:r>
            <a:r>
              <a:rPr lang="en-US" sz="2400" b="1" i="0" u="sng" dirty="0">
                <a:solidFill>
                  <a:srgbClr val="0F0F0F"/>
                </a:solidFill>
                <a:effectLst/>
                <a:latin typeface="Neue Haas Grotesk Text Pro (En-têtes)"/>
              </a:rPr>
              <a:t>Project Ideation and Evolution</a:t>
            </a:r>
            <a:endParaRPr lang="fr-FR" sz="3200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22B1C74F-5FF5-B8C7-FB34-AF3B7B59936F}"/>
              </a:ext>
            </a:extLst>
          </p:cNvPr>
          <p:cNvSpPr txBox="1">
            <a:spLocks/>
          </p:cNvSpPr>
          <p:nvPr/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Outcome of brainstorming sessions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Evolution of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idea</a:t>
            </a:r>
            <a:r>
              <a:rPr lang="fr-FR" dirty="0"/>
              <a:t> and the </a:t>
            </a:r>
            <a:r>
              <a:rPr lang="fr-FR" dirty="0" err="1"/>
              <a:t>decision</a:t>
            </a:r>
            <a:r>
              <a:rPr lang="fr-FR" dirty="0"/>
              <a:t> </a:t>
            </a:r>
            <a:r>
              <a:rPr lang="fr-FR" dirty="0" err="1"/>
              <a:t>making</a:t>
            </a:r>
            <a:r>
              <a:rPr lang="fr-FR" dirty="0"/>
              <a:t> process</a:t>
            </a:r>
          </a:p>
        </p:txBody>
      </p:sp>
    </p:spTree>
    <p:extLst>
      <p:ext uri="{BB962C8B-B14F-4D97-AF65-F5344CB8AC3E}">
        <p14:creationId xmlns:p14="http://schemas.microsoft.com/office/powerpoint/2010/main" val="3745197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B20718-A11B-BCC6-F5D7-5E1048F12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8943" y="859981"/>
            <a:ext cx="8533376" cy="791019"/>
          </a:xfrm>
        </p:spPr>
        <p:txBody>
          <a:bodyPr anchor="b">
            <a:normAutofit/>
          </a:bodyPr>
          <a:lstStyle/>
          <a:p>
            <a:r>
              <a:rPr lang="en-US" sz="2400" b="1" u="sng" dirty="0">
                <a:solidFill>
                  <a:srgbClr val="0F0F0F"/>
                </a:solidFill>
                <a:latin typeface="Neue Haas Grotesk Text Pro (En-têtes)"/>
              </a:rPr>
              <a:t>IV/ </a:t>
            </a:r>
            <a:r>
              <a:rPr lang="en-US" sz="2400" b="1" i="0" u="sng" dirty="0">
                <a:solidFill>
                  <a:srgbClr val="0F0F0F"/>
                </a:solidFill>
                <a:effectLst/>
                <a:latin typeface="Neue Haas Grotesk Text Pro (En-têtes)"/>
              </a:rPr>
              <a:t>Technical Architecture</a:t>
            </a:r>
            <a:endParaRPr lang="fr-FR" sz="3200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066389C-AAAB-D735-E76C-2FFA78865AA0}"/>
              </a:ext>
            </a:extLst>
          </p:cNvPr>
          <p:cNvSpPr txBox="1">
            <a:spLocks/>
          </p:cNvSpPr>
          <p:nvPr/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Hardware Components : Raspberry Pi, Camera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Software </a:t>
            </a:r>
            <a:r>
              <a:rPr lang="fr-FR" dirty="0" err="1"/>
              <a:t>used</a:t>
            </a:r>
            <a:r>
              <a:rPr lang="fr-FR" dirty="0"/>
              <a:t> : Python, </a:t>
            </a:r>
            <a:r>
              <a:rPr lang="fr-FR" dirty="0" err="1"/>
              <a:t>OpenCV</a:t>
            </a:r>
            <a:r>
              <a:rPr lang="fr-FR" dirty="0"/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Implementation</a:t>
            </a:r>
            <a:r>
              <a:rPr lang="fr-FR" dirty="0"/>
              <a:t> </a:t>
            </a:r>
            <a:r>
              <a:rPr lang="fr-FR" dirty="0" err="1"/>
              <a:t>steps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0122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B20718-A11B-BCC6-F5D7-5E1048F12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8943" y="859981"/>
            <a:ext cx="8533376" cy="791019"/>
          </a:xfrm>
        </p:spPr>
        <p:txBody>
          <a:bodyPr anchor="b">
            <a:normAutofit/>
          </a:bodyPr>
          <a:lstStyle/>
          <a:p>
            <a:r>
              <a:rPr lang="en-US" sz="2400" b="1" u="sng" dirty="0">
                <a:solidFill>
                  <a:srgbClr val="0F0F0F"/>
                </a:solidFill>
                <a:latin typeface="Neue Haas Grotesk Text Pro (En-têtes)"/>
              </a:rPr>
              <a:t>V/ Challenges and Solutions</a:t>
            </a:r>
            <a:endParaRPr lang="fr-FR" sz="3200" dirty="0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A3CCC7C8-FCB8-CAB0-5EE9-CB38F1335703}"/>
              </a:ext>
            </a:extLst>
          </p:cNvPr>
          <p:cNvSpPr txBox="1">
            <a:spLocks/>
          </p:cNvSpPr>
          <p:nvPr/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Technical</a:t>
            </a:r>
            <a:r>
              <a:rPr lang="fr-FR" dirty="0"/>
              <a:t> challenges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Solution found for the </a:t>
            </a:r>
            <a:r>
              <a:rPr lang="fr-FR" dirty="0" err="1"/>
              <a:t>problems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9099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B20718-A11B-BCC6-F5D7-5E1048F12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8943" y="859981"/>
            <a:ext cx="8533376" cy="791019"/>
          </a:xfrm>
        </p:spPr>
        <p:txBody>
          <a:bodyPr anchor="b">
            <a:normAutofit/>
          </a:bodyPr>
          <a:lstStyle/>
          <a:p>
            <a:r>
              <a:rPr lang="en-US" sz="2400" b="1" u="sng" dirty="0">
                <a:solidFill>
                  <a:srgbClr val="0F0F0F"/>
                </a:solidFill>
                <a:latin typeface="Neue Haas Grotesk Text Pro (En-têtes)"/>
              </a:rPr>
              <a:t>VI/ </a:t>
            </a:r>
            <a:r>
              <a:rPr lang="en-US" sz="2400" b="1" i="0" u="sng" dirty="0">
                <a:solidFill>
                  <a:srgbClr val="0F0F0F"/>
                </a:solidFill>
                <a:effectLst/>
                <a:latin typeface="Neue Haas Grotesk Text Pro (En-têtes)"/>
              </a:rPr>
              <a:t>Project Results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748210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B20718-A11B-BCC6-F5D7-5E1048F12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8943" y="859981"/>
            <a:ext cx="8533376" cy="791019"/>
          </a:xfrm>
        </p:spPr>
        <p:txBody>
          <a:bodyPr anchor="b">
            <a:normAutofit/>
          </a:bodyPr>
          <a:lstStyle/>
          <a:p>
            <a:r>
              <a:rPr lang="en-US" sz="2400" b="1" u="sng" dirty="0">
                <a:solidFill>
                  <a:srgbClr val="0F0F0F"/>
                </a:solidFill>
                <a:latin typeface="Neue Haas Grotesk Text Pro (En-têtes)"/>
              </a:rPr>
              <a:t>VII/ Demo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351032993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AnalogousFromRegularSeed_2SEEDS">
      <a:dk1>
        <a:srgbClr val="000000"/>
      </a:dk1>
      <a:lt1>
        <a:srgbClr val="FFFFFF"/>
      </a:lt1>
      <a:dk2>
        <a:srgbClr val="1C2732"/>
      </a:dk2>
      <a:lt2>
        <a:srgbClr val="F0F1F3"/>
      </a:lt2>
      <a:accent1>
        <a:srgbClr val="BC9F14"/>
      </a:accent1>
      <a:accent2>
        <a:srgbClr val="E77629"/>
      </a:accent2>
      <a:accent3>
        <a:srgbClr val="8AAD1F"/>
      </a:accent3>
      <a:accent4>
        <a:srgbClr val="1793D5"/>
      </a:accent4>
      <a:accent5>
        <a:srgbClr val="2956E7"/>
      </a:accent5>
      <a:accent6>
        <a:srgbClr val="5032DA"/>
      </a:accent6>
      <a:hlink>
        <a:srgbClr val="3F56BF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98FB2AC52F524987B75541F3081E66" ma:contentTypeVersion="13" ma:contentTypeDescription="Crée un document." ma:contentTypeScope="" ma:versionID="693483ac15952fbb664b20959ab1273d">
  <xsd:schema xmlns:xsd="http://www.w3.org/2001/XMLSchema" xmlns:xs="http://www.w3.org/2001/XMLSchema" xmlns:p="http://schemas.microsoft.com/office/2006/metadata/properties" xmlns:ns3="b0b9c389-0b81-4de1-a9b4-9324c976bb66" xmlns:ns4="6fafc1f6-4dee-4174-9192-573d48fcde21" targetNamespace="http://schemas.microsoft.com/office/2006/metadata/properties" ma:root="true" ma:fieldsID="c0dfda6cf5d2251c63f8527bc7bcde12" ns3:_="" ns4:_="">
    <xsd:import namespace="b0b9c389-0b81-4de1-a9b4-9324c976bb66"/>
    <xsd:import namespace="6fafc1f6-4dee-4174-9192-573d48fcde2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b9c389-0b81-4de1-a9b4-9324c976bb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afc1f6-4dee-4174-9192-573d48fcde2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0b9c389-0b81-4de1-a9b4-9324c976bb66" xsi:nil="true"/>
  </documentManagement>
</p:properties>
</file>

<file path=customXml/itemProps1.xml><?xml version="1.0" encoding="utf-8"?>
<ds:datastoreItem xmlns:ds="http://schemas.openxmlformats.org/officeDocument/2006/customXml" ds:itemID="{98EA5CAD-9AEE-4F4A-ABB4-3221077747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b9c389-0b81-4de1-a9b4-9324c976bb66"/>
    <ds:schemaRef ds:uri="6fafc1f6-4dee-4174-9192-573d48fcde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23F05D8-6114-4919-9615-93E12B8DA7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F661E8-3197-421F-8BF9-ECBC9875A044}">
  <ds:schemaRefs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b0b9c389-0b81-4de1-a9b4-9324c976bb66"/>
    <ds:schemaRef ds:uri="6fafc1f6-4dee-4174-9192-573d48fcde21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190</Words>
  <Application>Microsoft Office PowerPoint</Application>
  <PresentationFormat>Grand écran</PresentationFormat>
  <Paragraphs>42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Neue Haas Grotesk Text Pro</vt:lpstr>
      <vt:lpstr>Neue Haas Grotesk Text Pro (En-têtes)</vt:lpstr>
      <vt:lpstr>SwellVTI</vt:lpstr>
      <vt:lpstr>IOT – PBBT Team</vt:lpstr>
      <vt:lpstr>Summary : </vt:lpstr>
      <vt:lpstr>I/ Real-Time Face Detection Using IoT</vt:lpstr>
      <vt:lpstr>II/ Team Members and Roles</vt:lpstr>
      <vt:lpstr>III/ Project Ideation and Evolution</vt:lpstr>
      <vt:lpstr>IV/ Technical Architecture</vt:lpstr>
      <vt:lpstr>V/ Challenges and Solutions</vt:lpstr>
      <vt:lpstr>VI/ Project Results</vt:lpstr>
      <vt:lpstr>VII/ Demo</vt:lpstr>
      <vt:lpstr>VIII/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Valentin Eyraud</dc:creator>
  <cp:lastModifiedBy>Valentin Eyraud</cp:lastModifiedBy>
  <cp:revision>5</cp:revision>
  <dcterms:created xsi:type="dcterms:W3CDTF">2023-11-29T06:19:15Z</dcterms:created>
  <dcterms:modified xsi:type="dcterms:W3CDTF">2023-11-29T07:23:41Z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0x0101003198FB2AC52F524987B75541F3081E66</vt:lpwstr>
  </property>
</Properties>
</file>