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Nunito SemiBold"/>
      <p:regular r:id="rId36"/>
      <p:bold r:id="rId37"/>
      <p:italic r:id="rId38"/>
      <p:boldItalic r:id="rId39"/>
    </p:embeddedFont>
    <p:embeddedFont>
      <p:font typeface="Roboto"/>
      <p:regular r:id="rId40"/>
      <p:bold r:id="rId41"/>
      <p:italic r:id="rId42"/>
      <p:boldItalic r:id="rId43"/>
    </p:embeddedFont>
    <p:embeddedFont>
      <p:font typeface="Nunito"/>
      <p:regular r:id="rId44"/>
      <p:bold r:id="rId45"/>
      <p:italic r:id="rId46"/>
      <p:boldItalic r:id="rId47"/>
    </p:embeddedFont>
    <p:embeddedFont>
      <p:font typeface="Nunito ExtraBold"/>
      <p:bold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0" roundtripDataSignature="AMtx7mgohXIQlvXM2vkP3Syr5hRgeYEw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298104-82C8-4260-8D69-A60977CC7C4C}">
  <a:tblStyle styleId="{59298104-82C8-4260-8D69-A60977CC7C4C}"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5B9BD5">
              <a:alpha val="20000"/>
            </a:srgbClr>
          </a:solidFill>
        </a:fill>
      </a:tcStyle>
    </a:band1H>
    <a:band2H>
      <a:tcTxStyle b="off" i="off"/>
    </a:band2H>
    <a:band1V>
      <a:tcTxStyle b="off" i="off"/>
      <a:tcStyle>
        <a:fill>
          <a:solidFill>
            <a:srgbClr val="5B9BD5">
              <a:alpha val="20000"/>
            </a:srgbClr>
          </a:solidFill>
        </a:fill>
      </a:tcStyle>
    </a:band1V>
    <a:band2V>
      <a:tcTxStyle b="off" i="off"/>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55ADD196-9B1C-4113-90AD-BEC8B9EB6F6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Nunito-regular.fntdata"/><Relationship Id="rId43" Type="http://schemas.openxmlformats.org/officeDocument/2006/relationships/font" Target="fonts/Roboto-boldItalic.fntdata"/><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NunitoExtraBold-bold.fntdata"/><Relationship Id="rId47" Type="http://schemas.openxmlformats.org/officeDocument/2006/relationships/font" Target="fonts/Nunito-boldItalic.fntdata"/><Relationship Id="rId49" Type="http://schemas.openxmlformats.org/officeDocument/2006/relationships/font" Target="fonts/NunitoExtraBol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NunitoSemiBold-bold.fntdata"/><Relationship Id="rId36" Type="http://schemas.openxmlformats.org/officeDocument/2006/relationships/font" Target="fonts/NunitoSemiBold-regular.fntdata"/><Relationship Id="rId39" Type="http://schemas.openxmlformats.org/officeDocument/2006/relationships/font" Target="fonts/NunitoSemiBold-boldItalic.fntdata"/><Relationship Id="rId38" Type="http://schemas.openxmlformats.org/officeDocument/2006/relationships/font" Target="fonts/NunitoSemi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47aee096c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f47aee096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47aee096c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f47aee096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47aee096c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f47aee096c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47aee096c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f47aee096c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47aee096c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f47aee096c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47aee096c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f47aee096c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47aee096c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f47aee096c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47aee096c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f47aee096c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47aee096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47aee096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47aee096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47aee096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47aee096c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f47aee096c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47aee096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47aee096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47aee096c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f47aee096c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d2df646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d2df646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7aee096c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47aee096c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d2df646b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d2df646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e9006cb6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0e9006cb6c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ee00f67ea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10ee00f67ea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10ee00f67ea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95" name="Google Shape;295;g10ee00f67ea_0_55: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Proprietary content. ©Great Learning. All Rights Reserved. Unauthorized use or distribution prohibited</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e9006cb6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0e9006cb6c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d2df646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3d2df646b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47aee096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f47aee096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47aee096c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f47aee096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47aee09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47aee09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e9006cb6c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0e9006cb6c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ge1a9588eba_0_9"/>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ge1a9588eba_0_9"/>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ge1a9588eba_0_42"/>
          <p:cNvPicPr preferRelativeResize="0"/>
          <p:nvPr/>
        </p:nvPicPr>
        <p:blipFill rotWithShape="1">
          <a:blip r:embed="rId2">
            <a:alphaModFix/>
          </a:blip>
          <a:srcRect b="19150" l="42816" r="37295" t="18358"/>
          <a:stretch/>
        </p:blipFill>
        <p:spPr>
          <a:xfrm>
            <a:off x="6052536" y="514443"/>
            <a:ext cx="2095112" cy="3703320"/>
          </a:xfrm>
          <a:prstGeom prst="rect">
            <a:avLst/>
          </a:prstGeom>
          <a:noFill/>
          <a:ln>
            <a:noFill/>
          </a:ln>
        </p:spPr>
      </p:pic>
      <p:sp>
        <p:nvSpPr>
          <p:cNvPr id="50" name="Google Shape;50;ge1a9588eba_0_42"/>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ge1a9588eba_0_42"/>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b="0" l="0" r="0" t="0"/>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2"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64" name="Google Shape;64;g10ee00f67ea_0_104"/>
          <p:cNvPicPr preferRelativeResize="0"/>
          <p:nvPr/>
        </p:nvPicPr>
        <p:blipFill rotWithShape="1">
          <a:blip r:embed="rId2">
            <a:alphaModFix/>
          </a:blip>
          <a:srcRect b="19150" l="42816" r="37295" t="18358"/>
          <a:stretch/>
        </p:blipFill>
        <p:spPr>
          <a:xfrm>
            <a:off x="6052536" y="514443"/>
            <a:ext cx="2095112" cy="3703320"/>
          </a:xfrm>
          <a:prstGeom prst="rect">
            <a:avLst/>
          </a:prstGeom>
          <a:noFill/>
          <a:ln>
            <a:noFill/>
          </a:ln>
        </p:spPr>
      </p:pic>
      <p:sp>
        <p:nvSpPr>
          <p:cNvPr id="65" name="Google Shape;65;g10ee00f67ea_0_104"/>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66" name="Google Shape;66;g10ee00f67ea_0_104"/>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b="0" l="0" r="0" t="0"/>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g10ee00f67ea_0_71"/>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70" name="Google Shape;70;g10ee00f67ea_0_71"/>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g10ee00f67ea_0_7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73" name="Google Shape;73;g10ee00f67ea_0_7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g10ee00f67ea_0_7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6" name="Google Shape;76;g10ee00f67ea_0_7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77" name="Google Shape;77;g10ee00f67ea_0_7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8" name="Shape 78"/>
        <p:cNvGrpSpPr/>
        <p:nvPr/>
      </p:nvGrpSpPr>
      <p:grpSpPr>
        <a:xfrm>
          <a:off x="0" y="0"/>
          <a:ext cx="0" cy="0"/>
          <a:chOff x="0" y="0"/>
          <a:chExt cx="0" cy="0"/>
        </a:xfrm>
      </p:grpSpPr>
      <p:sp>
        <p:nvSpPr>
          <p:cNvPr id="79" name="Google Shape;79;g10ee00f67ea_0_8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bandRow="1" firstRow="1">
                <a:noFill/>
                <a:tableStyleId>{59298104-82C8-4260-8D69-A60977CC7C4C}</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81" name="Google Shape;81;g10ee00f67ea_0_8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g10ee00f67ea_0_85"/>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g10ee00f67ea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g10ee00f67ea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g10ee00f67ea_0_8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g10ee00f67ea_0_9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9" name="Google Shape;89;g10ee00f67ea_0_9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g10ee00f67ea_0_9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g10ee00f67ea_0_9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10ee00f67ea_0_9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g10ee00f67ea_0_9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g10ee00f67ea_0_9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98" name="Google Shape;98;g10ee00f67ea_0_9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e1a9588eba_0_1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9" name="Google Shape;19;ge1a9588eba_0_1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20" name="Google Shape;20;ge1a9588eba_0_1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g10ee00f67ea_0_10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e1a9588eba_0_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23" name="Google Shape;23;ge1a9588eba_0_1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ge1a9588eba_0_1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bandRow="1" firstRow="1">
                <a:noFill/>
                <a:tableStyleId>{59298104-82C8-4260-8D69-A60977CC7C4C}</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ge1a9588eba_0_1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e1a9588eba_0_23"/>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ge1a9588eba_0_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ge1a9588eba_0_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ge1a9588eba_0_2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e1a9588eba_0_28"/>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5" name="Google Shape;35;ge1a9588eba_0_2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e1a9588eba_0_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ge1a9588eba_0_3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e1a9588eba_0_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ge1a9588eba_0_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e1a9588eba_0_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44" name="Google Shape;44;ge1a9588eba_0_3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ge1a9588eba_0_4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e1a9588eba_0_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7" name="Google Shape;7;ge1a9588eba_0_0"/>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8" name="Google Shape;8;ge1a9588eba_0_0"/>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9" name="Google Shape;9;ge1a9588eba_0_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g10ee00f67ea_0_62"/>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55" name="Google Shape;55;g10ee00f67ea_0_62"/>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56" name="Google Shape;56;g10ee00f67ea_0_62"/>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57" name="Google Shape;57;g10ee00f67ea_0_6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158150" y="1412050"/>
            <a:ext cx="68277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t>E-News Express Analysis</a:t>
            </a:r>
            <a:endParaRPr sz="3600"/>
          </a:p>
        </p:txBody>
      </p:sp>
      <p:sp>
        <p:nvSpPr>
          <p:cNvPr id="106" name="Google Shape;106;p1"/>
          <p:cNvSpPr txBox="1"/>
          <p:nvPr>
            <p:ph type="ctrTitle"/>
          </p:nvPr>
        </p:nvSpPr>
        <p:spPr>
          <a:xfrm>
            <a:off x="1153000" y="1993750"/>
            <a:ext cx="85368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1600"/>
              <a:t>PGP - Data Science and Business Analytics . PGP-DSBA-UTA-APR22-A2</a:t>
            </a:r>
            <a:endParaRPr b="0" sz="3500"/>
          </a:p>
        </p:txBody>
      </p:sp>
      <p:sp>
        <p:nvSpPr>
          <p:cNvPr id="107" name="Google Shape;107;p1"/>
          <p:cNvSpPr txBox="1"/>
          <p:nvPr>
            <p:ph type="ctrTitle"/>
          </p:nvPr>
        </p:nvSpPr>
        <p:spPr>
          <a:xfrm>
            <a:off x="1153000" y="2429300"/>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1600"/>
              <a:t>07/13/2022</a:t>
            </a:r>
            <a:endParaRPr b="0"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f47aee096c_0_2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Time Spent on Page</a:t>
            </a:r>
            <a:endParaRPr>
              <a:solidFill>
                <a:srgbClr val="000000"/>
              </a:solidFill>
            </a:endParaRPr>
          </a:p>
        </p:txBody>
      </p:sp>
      <p:sp>
        <p:nvSpPr>
          <p:cNvPr id="164" name="Google Shape;164;gf47aee096c_0_25"/>
          <p:cNvSpPr txBox="1"/>
          <p:nvPr>
            <p:ph idx="1" type="body"/>
          </p:nvPr>
        </p:nvSpPr>
        <p:spPr>
          <a:xfrm>
            <a:off x="202550" y="861975"/>
            <a:ext cx="4369500" cy="1586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Average Time Spent on Page: </a:t>
            </a:r>
            <a:r>
              <a:rPr b="1" lang="en" sz="1400">
                <a:solidFill>
                  <a:srgbClr val="000000"/>
                </a:solidFill>
              </a:rPr>
              <a:t>5.37 Minutes</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25% Time Spent on Page: </a:t>
            </a:r>
            <a:r>
              <a:rPr b="1" lang="en" sz="1400">
                <a:solidFill>
                  <a:srgbClr val="000000"/>
                </a:solidFill>
              </a:rPr>
              <a:t>3.88 Minutes </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75% Time Spent on Page: </a:t>
            </a:r>
            <a:r>
              <a:rPr b="1" lang="en" sz="1400">
                <a:solidFill>
                  <a:srgbClr val="000000"/>
                </a:solidFill>
              </a:rPr>
              <a:t>7.02 Minutes</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Minimum Time Spent on Page: </a:t>
            </a:r>
            <a:r>
              <a:rPr b="1" lang="en" sz="1400">
                <a:solidFill>
                  <a:srgbClr val="000000"/>
                </a:solidFill>
              </a:rPr>
              <a:t>0.19 Minutes</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Maximum Time Spent on Page: </a:t>
            </a:r>
            <a:r>
              <a:rPr b="1" lang="en" sz="1400">
                <a:solidFill>
                  <a:srgbClr val="000000"/>
                </a:solidFill>
              </a:rPr>
              <a:t>10.71 Minutes</a:t>
            </a:r>
            <a:endParaRPr b="1"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65" name="Google Shape;165;gf47aee096c_0_25"/>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166" name="Google Shape;166;gf47aee096c_0_25"/>
          <p:cNvPicPr preferRelativeResize="0"/>
          <p:nvPr/>
        </p:nvPicPr>
        <p:blipFill>
          <a:blip r:embed="rId3">
            <a:alphaModFix/>
          </a:blip>
          <a:stretch>
            <a:fillRect/>
          </a:stretch>
        </p:blipFill>
        <p:spPr>
          <a:xfrm>
            <a:off x="4716450" y="861975"/>
            <a:ext cx="4202100" cy="2996314"/>
          </a:xfrm>
          <a:prstGeom prst="rect">
            <a:avLst/>
          </a:prstGeom>
          <a:noFill/>
          <a:ln>
            <a:noFill/>
          </a:ln>
        </p:spPr>
      </p:pic>
      <p:pic>
        <p:nvPicPr>
          <p:cNvPr id="167" name="Google Shape;167;gf47aee096c_0_25"/>
          <p:cNvPicPr preferRelativeResize="0"/>
          <p:nvPr/>
        </p:nvPicPr>
        <p:blipFill>
          <a:blip r:embed="rId4">
            <a:alphaModFix/>
          </a:blip>
          <a:stretch>
            <a:fillRect/>
          </a:stretch>
        </p:blipFill>
        <p:spPr>
          <a:xfrm>
            <a:off x="202550" y="2267825"/>
            <a:ext cx="4274475" cy="258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f47aee096c_0_1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Groups</a:t>
            </a:r>
            <a:endParaRPr>
              <a:solidFill>
                <a:srgbClr val="000000"/>
              </a:solidFill>
            </a:endParaRPr>
          </a:p>
        </p:txBody>
      </p:sp>
      <p:sp>
        <p:nvSpPr>
          <p:cNvPr id="173" name="Google Shape;173;gf47aee096c_0_19"/>
          <p:cNvSpPr txBox="1"/>
          <p:nvPr>
            <p:ph idx="1" type="body"/>
          </p:nvPr>
        </p:nvSpPr>
        <p:spPr>
          <a:xfrm>
            <a:off x="202550" y="1003850"/>
            <a:ext cx="43035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Out of the 100 Randomly Sampled Users:</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50% Control Groups</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50% Treatment Groups</a:t>
            </a:r>
            <a:endParaRPr b="1" sz="1400">
              <a:solidFill>
                <a:srgbClr val="000000"/>
              </a:solidFill>
            </a:endParaRPr>
          </a:p>
        </p:txBody>
      </p:sp>
      <p:sp>
        <p:nvSpPr>
          <p:cNvPr id="174" name="Google Shape;174;gf47aee096c_0_19"/>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175" name="Google Shape;175;gf47aee096c_0_19"/>
          <p:cNvPicPr preferRelativeResize="0"/>
          <p:nvPr/>
        </p:nvPicPr>
        <p:blipFill>
          <a:blip r:embed="rId3">
            <a:alphaModFix/>
          </a:blip>
          <a:stretch>
            <a:fillRect/>
          </a:stretch>
        </p:blipFill>
        <p:spPr>
          <a:xfrm>
            <a:off x="4369150" y="1003861"/>
            <a:ext cx="4572000" cy="31357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f47aee096c_0_6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Univariate Analysis - Landing Page</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sp>
        <p:nvSpPr>
          <p:cNvPr id="181" name="Google Shape;181;gf47aee096c_0_60"/>
          <p:cNvSpPr txBox="1"/>
          <p:nvPr>
            <p:ph idx="1" type="body"/>
          </p:nvPr>
        </p:nvSpPr>
        <p:spPr>
          <a:xfrm>
            <a:off x="202550" y="977875"/>
            <a:ext cx="4303500" cy="2745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Congruent to our univariate analysis for groups:</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The Old Landing Page:</a:t>
            </a:r>
            <a:endParaRPr sz="1400">
              <a:solidFill>
                <a:srgbClr val="000000"/>
              </a:solidFill>
            </a:endParaRPr>
          </a:p>
          <a:p>
            <a:pPr indent="-317500" lvl="2" marL="1371600" rtl="0" algn="l">
              <a:lnSpc>
                <a:spcPct val="115000"/>
              </a:lnSpc>
              <a:spcBef>
                <a:spcPts val="0"/>
              </a:spcBef>
              <a:spcAft>
                <a:spcPts val="0"/>
              </a:spcAft>
              <a:buClr>
                <a:srgbClr val="000000"/>
              </a:buClr>
              <a:buSzPts val="1400"/>
              <a:buChar char="■"/>
            </a:pPr>
            <a:r>
              <a:rPr lang="en" sz="1400">
                <a:solidFill>
                  <a:srgbClr val="000000"/>
                </a:solidFill>
              </a:rPr>
              <a:t>Controlled Group (50 Users)</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The New Landing Page:</a:t>
            </a:r>
            <a:endParaRPr sz="1400">
              <a:solidFill>
                <a:srgbClr val="000000"/>
              </a:solidFill>
            </a:endParaRPr>
          </a:p>
          <a:p>
            <a:pPr indent="-317500" lvl="2" marL="1371600" rtl="0" algn="l">
              <a:lnSpc>
                <a:spcPct val="115000"/>
              </a:lnSpc>
              <a:spcBef>
                <a:spcPts val="0"/>
              </a:spcBef>
              <a:spcAft>
                <a:spcPts val="0"/>
              </a:spcAft>
              <a:buClr>
                <a:srgbClr val="000000"/>
              </a:buClr>
              <a:buSzPts val="1400"/>
              <a:buChar char="■"/>
            </a:pPr>
            <a:r>
              <a:rPr lang="en" sz="1400">
                <a:solidFill>
                  <a:srgbClr val="000000"/>
                </a:solidFill>
              </a:rPr>
              <a:t>Treatment Group (50 Users)</a:t>
            </a:r>
            <a:endParaRPr sz="1400">
              <a:solidFill>
                <a:srgbClr val="000000"/>
              </a:solidFill>
            </a:endParaRPr>
          </a:p>
        </p:txBody>
      </p:sp>
      <p:sp>
        <p:nvSpPr>
          <p:cNvPr id="182" name="Google Shape;182;gf47aee096c_0_60"/>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183" name="Google Shape;183;gf47aee096c_0_60"/>
          <p:cNvPicPr preferRelativeResize="0"/>
          <p:nvPr/>
        </p:nvPicPr>
        <p:blipFill>
          <a:blip r:embed="rId3">
            <a:alphaModFix/>
          </a:blip>
          <a:stretch>
            <a:fillRect/>
          </a:stretch>
        </p:blipFill>
        <p:spPr>
          <a:xfrm>
            <a:off x="4288925" y="977886"/>
            <a:ext cx="4587450" cy="315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f47aee096c_0_5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Conversions</a:t>
            </a:r>
            <a:endParaRPr>
              <a:solidFill>
                <a:srgbClr val="000000"/>
              </a:solidFill>
            </a:endParaRPr>
          </a:p>
        </p:txBody>
      </p:sp>
      <p:sp>
        <p:nvSpPr>
          <p:cNvPr id="189" name="Google Shape;189;gf47aee096c_0_54"/>
          <p:cNvSpPr txBox="1"/>
          <p:nvPr>
            <p:ph idx="1" type="body"/>
          </p:nvPr>
        </p:nvSpPr>
        <p:spPr>
          <a:xfrm>
            <a:off x="202550" y="983175"/>
            <a:ext cx="4303500" cy="148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Out of the 100 Sampled Users:</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54% of the users were successfully converted.</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46% of the users were </a:t>
            </a:r>
            <a:r>
              <a:rPr b="1" lang="en" sz="1400" u="sng">
                <a:solidFill>
                  <a:srgbClr val="000000"/>
                </a:solidFill>
              </a:rPr>
              <a:t>not</a:t>
            </a:r>
            <a:r>
              <a:rPr b="1" lang="en" sz="1400">
                <a:solidFill>
                  <a:srgbClr val="000000"/>
                </a:solidFill>
              </a:rPr>
              <a:t> successfully converted.</a:t>
            </a:r>
            <a:endParaRPr b="1" sz="1400">
              <a:solidFill>
                <a:srgbClr val="000000"/>
              </a:solidFill>
            </a:endParaRPr>
          </a:p>
        </p:txBody>
      </p:sp>
      <p:sp>
        <p:nvSpPr>
          <p:cNvPr id="190" name="Google Shape;190;gf47aee096c_0_54"/>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191" name="Google Shape;191;gf47aee096c_0_54"/>
          <p:cNvPicPr preferRelativeResize="0"/>
          <p:nvPr/>
        </p:nvPicPr>
        <p:blipFill>
          <a:blip r:embed="rId3">
            <a:alphaModFix/>
          </a:blip>
          <a:stretch>
            <a:fillRect/>
          </a:stretch>
        </p:blipFill>
        <p:spPr>
          <a:xfrm>
            <a:off x="4266469" y="983163"/>
            <a:ext cx="4632369" cy="317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f47aee096c_0_7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Language Preferred</a:t>
            </a:r>
            <a:endParaRPr>
              <a:solidFill>
                <a:srgbClr val="000000"/>
              </a:solidFill>
            </a:endParaRPr>
          </a:p>
        </p:txBody>
      </p:sp>
      <p:sp>
        <p:nvSpPr>
          <p:cNvPr id="197" name="Google Shape;197;gf47aee096c_0_72"/>
          <p:cNvSpPr txBox="1"/>
          <p:nvPr>
            <p:ph idx="1" type="body"/>
          </p:nvPr>
        </p:nvSpPr>
        <p:spPr>
          <a:xfrm>
            <a:off x="202550" y="983175"/>
            <a:ext cx="3510000" cy="3291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Out of the 100 Sampled Users:</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34% Preferred Spanish</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34% Preferred French</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32% Preferred English</a:t>
            </a:r>
            <a:endParaRPr b="1" sz="1400">
              <a:solidFill>
                <a:srgbClr val="000000"/>
              </a:solidFill>
            </a:endParaRPr>
          </a:p>
          <a:p>
            <a:pPr indent="0" lvl="0" marL="914400" rtl="0" algn="l">
              <a:lnSpc>
                <a:spcPct val="115000"/>
              </a:lnSpc>
              <a:spcBef>
                <a:spcPts val="0"/>
              </a:spcBef>
              <a:spcAft>
                <a:spcPts val="0"/>
              </a:spcAft>
              <a:buNone/>
            </a:pPr>
            <a:r>
              <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We Observe that E-News Express provides content to users who prefer 3 different languages. It would be beneficial to ensure the ideal site appeals to all demographics for optimum engagement.</a:t>
            </a:r>
            <a:endParaRPr sz="1400">
              <a:solidFill>
                <a:srgbClr val="000000"/>
              </a:solidFill>
            </a:endParaRPr>
          </a:p>
        </p:txBody>
      </p:sp>
      <p:sp>
        <p:nvSpPr>
          <p:cNvPr id="198" name="Google Shape;198;gf47aee096c_0_72"/>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199" name="Google Shape;199;gf47aee096c_0_72"/>
          <p:cNvPicPr preferRelativeResize="0"/>
          <p:nvPr/>
        </p:nvPicPr>
        <p:blipFill>
          <a:blip r:embed="rId3">
            <a:alphaModFix/>
          </a:blip>
          <a:stretch>
            <a:fillRect/>
          </a:stretch>
        </p:blipFill>
        <p:spPr>
          <a:xfrm>
            <a:off x="3712550" y="990525"/>
            <a:ext cx="5010600" cy="34497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f47aee096c_0_8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Bivariate</a:t>
            </a:r>
            <a:r>
              <a:rPr lang="en">
                <a:solidFill>
                  <a:srgbClr val="000000"/>
                </a:solidFill>
              </a:rPr>
              <a:t> - Language Preferred vs Time Spent on Page</a:t>
            </a:r>
            <a:endParaRPr>
              <a:solidFill>
                <a:srgbClr val="000000"/>
              </a:solidFill>
            </a:endParaRPr>
          </a:p>
        </p:txBody>
      </p:sp>
      <p:sp>
        <p:nvSpPr>
          <p:cNvPr id="205" name="Google Shape;205;gf47aee096c_0_81"/>
          <p:cNvSpPr txBox="1"/>
          <p:nvPr>
            <p:ph idx="1" type="body"/>
          </p:nvPr>
        </p:nvSpPr>
        <p:spPr>
          <a:xfrm>
            <a:off x="5213150" y="926250"/>
            <a:ext cx="3510000" cy="3291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Users who prefer Spanish have some minimum outliers in the data.</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Median Data:</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English: 5.50 Minutes Est.</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French 5.30 Minutes Est.</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Spanish: 5.60 Minutes Est.</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Users who prefer English and French have similar </a:t>
            </a:r>
            <a:r>
              <a:rPr lang="en" sz="1400">
                <a:solidFill>
                  <a:srgbClr val="000000"/>
                </a:solidFill>
              </a:rPr>
              <a:t>minimum</a:t>
            </a:r>
            <a:r>
              <a:rPr lang="en" sz="1400">
                <a:solidFill>
                  <a:srgbClr val="000000"/>
                </a:solidFill>
              </a:rPr>
              <a:t> and maximum values with no outliers.</a:t>
            </a:r>
            <a:endParaRPr sz="1400">
              <a:solidFill>
                <a:srgbClr val="000000"/>
              </a:solidFill>
            </a:endParaRPr>
          </a:p>
        </p:txBody>
      </p:sp>
      <p:sp>
        <p:nvSpPr>
          <p:cNvPr id="206" name="Google Shape;206;gf47aee096c_0_81"/>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07" name="Google Shape;207;gf47aee096c_0_81"/>
          <p:cNvPicPr preferRelativeResize="0"/>
          <p:nvPr/>
        </p:nvPicPr>
        <p:blipFill>
          <a:blip r:embed="rId3">
            <a:alphaModFix/>
          </a:blip>
          <a:stretch>
            <a:fillRect/>
          </a:stretch>
        </p:blipFill>
        <p:spPr>
          <a:xfrm>
            <a:off x="152400" y="926250"/>
            <a:ext cx="5217575" cy="35645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f47aee096c_0_9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Bivariate - Landing Page vs Time Spent on Page</a:t>
            </a:r>
            <a:endParaRPr>
              <a:solidFill>
                <a:srgbClr val="000000"/>
              </a:solidFill>
            </a:endParaRPr>
          </a:p>
        </p:txBody>
      </p:sp>
      <p:sp>
        <p:nvSpPr>
          <p:cNvPr id="213" name="Google Shape;213;gf47aee096c_0_90"/>
          <p:cNvSpPr txBox="1"/>
          <p:nvPr>
            <p:ph idx="1" type="body"/>
          </p:nvPr>
        </p:nvSpPr>
        <p:spPr>
          <a:xfrm>
            <a:off x="5213150" y="926250"/>
            <a:ext cx="3510000" cy="3291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Median Data:</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Old page - </a:t>
            </a:r>
            <a:r>
              <a:rPr b="1" lang="en" sz="1400">
                <a:solidFill>
                  <a:srgbClr val="000000"/>
                </a:solidFill>
              </a:rPr>
              <a:t>4.30 Minutes Est.</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New page - </a:t>
            </a:r>
            <a:r>
              <a:rPr b="1" lang="en" sz="1400">
                <a:solidFill>
                  <a:srgbClr val="000000"/>
                </a:solidFill>
              </a:rPr>
              <a:t>6.10 Minutes Est</a:t>
            </a:r>
            <a:r>
              <a:rPr lang="en" sz="1400">
                <a:solidFill>
                  <a:srgbClr val="000000"/>
                </a:solidFill>
              </a:rPr>
              <a:t>.</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New page has larger outliers for the time spent on site.</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Old Page has a wider </a:t>
            </a:r>
            <a:r>
              <a:rPr lang="en" sz="1400">
                <a:solidFill>
                  <a:srgbClr val="000000"/>
                </a:solidFill>
              </a:rPr>
              <a:t>minimum</a:t>
            </a:r>
            <a:r>
              <a:rPr lang="en" sz="1400">
                <a:solidFill>
                  <a:srgbClr val="000000"/>
                </a:solidFill>
              </a:rPr>
              <a:t> and maximum values.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It appears that on average, most users spent more time on the new landing page than the old landing page.</a:t>
            </a:r>
            <a:endParaRPr sz="1400">
              <a:solidFill>
                <a:srgbClr val="000000"/>
              </a:solidFill>
            </a:endParaRPr>
          </a:p>
        </p:txBody>
      </p:sp>
      <p:sp>
        <p:nvSpPr>
          <p:cNvPr id="214" name="Google Shape;214;gf47aee096c_0_90"/>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15" name="Google Shape;215;gf47aee096c_0_90"/>
          <p:cNvPicPr preferRelativeResize="0"/>
          <p:nvPr/>
        </p:nvPicPr>
        <p:blipFill>
          <a:blip r:embed="rId3">
            <a:alphaModFix/>
          </a:blip>
          <a:stretch>
            <a:fillRect/>
          </a:stretch>
        </p:blipFill>
        <p:spPr>
          <a:xfrm>
            <a:off x="152400" y="926250"/>
            <a:ext cx="5060750" cy="35282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f47aee096c_0_9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Bivariate - Conversion vs Time Spent on Page</a:t>
            </a:r>
            <a:endParaRPr>
              <a:solidFill>
                <a:srgbClr val="000000"/>
              </a:solidFill>
            </a:endParaRPr>
          </a:p>
        </p:txBody>
      </p:sp>
      <p:sp>
        <p:nvSpPr>
          <p:cNvPr id="221" name="Google Shape;221;gf47aee096c_0_99"/>
          <p:cNvSpPr txBox="1"/>
          <p:nvPr>
            <p:ph idx="1" type="body"/>
          </p:nvPr>
        </p:nvSpPr>
        <p:spPr>
          <a:xfrm>
            <a:off x="5213150" y="926250"/>
            <a:ext cx="3510000" cy="3291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It appears that the new page has converted more users than the older page.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Both pages have </a:t>
            </a:r>
            <a:r>
              <a:rPr lang="en" sz="1400">
                <a:solidFill>
                  <a:srgbClr val="000000"/>
                </a:solidFill>
              </a:rPr>
              <a:t>outliers</a:t>
            </a:r>
            <a:r>
              <a:rPr lang="en" sz="1400">
                <a:solidFill>
                  <a:srgbClr val="000000"/>
                </a:solidFill>
              </a:rPr>
              <a:t> beyond the max, but the new site has much more than the older site.</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Average for new site: </a:t>
            </a:r>
            <a:r>
              <a:rPr b="1" lang="en" sz="1400">
                <a:solidFill>
                  <a:srgbClr val="000000"/>
                </a:solidFill>
              </a:rPr>
              <a:t>6.30 Min Est.</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Average for old site: </a:t>
            </a:r>
            <a:r>
              <a:rPr b="1" lang="en" sz="1400">
                <a:solidFill>
                  <a:srgbClr val="000000"/>
                </a:solidFill>
              </a:rPr>
              <a:t>4 Mins Est.</a:t>
            </a:r>
            <a:endParaRPr b="1" sz="1400">
              <a:solidFill>
                <a:srgbClr val="000000"/>
              </a:solidFill>
            </a:endParaRPr>
          </a:p>
        </p:txBody>
      </p:sp>
      <p:sp>
        <p:nvSpPr>
          <p:cNvPr id="222" name="Google Shape;222;gf47aee096c_0_99"/>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23" name="Google Shape;223;gf47aee096c_0_99"/>
          <p:cNvPicPr preferRelativeResize="0"/>
          <p:nvPr/>
        </p:nvPicPr>
        <p:blipFill>
          <a:blip r:embed="rId3">
            <a:alphaModFix/>
          </a:blip>
          <a:stretch>
            <a:fillRect/>
          </a:stretch>
        </p:blipFill>
        <p:spPr>
          <a:xfrm>
            <a:off x="152400" y="1014375"/>
            <a:ext cx="5060750" cy="3291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f47aee096c_0_108"/>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Do Users Spend More Time on New Landing</a:t>
            </a:r>
            <a:endParaRPr/>
          </a:p>
          <a:p>
            <a:pPr indent="0" lvl="0" marL="0" rtl="0" algn="l">
              <a:spcBef>
                <a:spcPts val="0"/>
              </a:spcBef>
              <a:spcAft>
                <a:spcPts val="0"/>
              </a:spcAft>
              <a:buNone/>
            </a:pPr>
            <a:r>
              <a:rPr lang="en"/>
              <a:t>Page than on Existing Landing Page?   </a:t>
            </a:r>
            <a:endParaRPr/>
          </a:p>
        </p:txBody>
      </p:sp>
      <p:sp>
        <p:nvSpPr>
          <p:cNvPr id="229" name="Google Shape;229;gf47aee096c_0_108"/>
          <p:cNvSpPr txBox="1"/>
          <p:nvPr>
            <p:ph idx="1" type="body"/>
          </p:nvPr>
        </p:nvSpPr>
        <p:spPr>
          <a:xfrm>
            <a:off x="202550" y="1347450"/>
            <a:ext cx="3876600" cy="3221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We will reference the following chart we used during our Bivariate analysis for landing page vs. Time Spent on The Page.</a:t>
            </a:r>
            <a:endParaRPr/>
          </a:p>
          <a:p>
            <a:pPr indent="0" lvl="0" marL="457200" rtl="0" algn="l">
              <a:spcBef>
                <a:spcPts val="0"/>
              </a:spcBef>
              <a:spcAft>
                <a:spcPts val="0"/>
              </a:spcAft>
              <a:buNone/>
            </a:pPr>
            <a:r>
              <a:t/>
            </a:r>
            <a:endParaRPr/>
          </a:p>
          <a:p>
            <a:pPr indent="-323850" lvl="0" marL="457200" rtl="0" algn="l">
              <a:spcBef>
                <a:spcPts val="0"/>
              </a:spcBef>
              <a:spcAft>
                <a:spcPts val="0"/>
              </a:spcAft>
              <a:buSzPts val="1500"/>
              <a:buChar char="●"/>
            </a:pPr>
            <a:r>
              <a:rPr b="1" lang="en"/>
              <a:t>It appears that users spent more time </a:t>
            </a:r>
            <a:r>
              <a:rPr b="1" lang="en"/>
              <a:t>indeed</a:t>
            </a:r>
            <a:r>
              <a:rPr b="1" lang="en"/>
              <a:t> on the new landing page versus the older landing page.</a:t>
            </a:r>
            <a:endParaRPr b="1"/>
          </a:p>
          <a:p>
            <a:pPr indent="0" lvl="0" marL="457200" rtl="0" algn="l">
              <a:spcBef>
                <a:spcPts val="0"/>
              </a:spcBef>
              <a:spcAft>
                <a:spcPts val="0"/>
              </a:spcAft>
              <a:buNone/>
            </a:pPr>
            <a:r>
              <a:t/>
            </a:r>
            <a:endParaRPr b="1"/>
          </a:p>
          <a:p>
            <a:pPr indent="-323850" lvl="0" marL="457200" rtl="0" algn="l">
              <a:spcBef>
                <a:spcPts val="0"/>
              </a:spcBef>
              <a:spcAft>
                <a:spcPts val="0"/>
              </a:spcAft>
              <a:buSzPts val="1500"/>
              <a:buChar char="●"/>
            </a:pPr>
            <a:r>
              <a:rPr lang="en"/>
              <a:t>We will walkthrough and explain our hypothesis testing to provide insight on how we arrived to our answer.</a:t>
            </a:r>
            <a:endParaRPr/>
          </a:p>
        </p:txBody>
      </p:sp>
      <p:pic>
        <p:nvPicPr>
          <p:cNvPr id="230" name="Google Shape;230;gf47aee096c_0_108"/>
          <p:cNvPicPr preferRelativeResize="0"/>
          <p:nvPr/>
        </p:nvPicPr>
        <p:blipFill>
          <a:blip r:embed="rId3">
            <a:alphaModFix/>
          </a:blip>
          <a:stretch>
            <a:fillRect/>
          </a:stretch>
        </p:blipFill>
        <p:spPr>
          <a:xfrm>
            <a:off x="4079000" y="1266350"/>
            <a:ext cx="4899875" cy="322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Hypothesis Testing/Conclusion (Question 1)</a:t>
            </a:r>
            <a:endParaRPr>
              <a:solidFill>
                <a:srgbClr val="000000"/>
              </a:solidFill>
            </a:endParaRPr>
          </a:p>
        </p:txBody>
      </p:sp>
      <p:sp>
        <p:nvSpPr>
          <p:cNvPr id="236" name="Google Shape;236;p4"/>
          <p:cNvSpPr txBox="1"/>
          <p:nvPr>
            <p:ph idx="1" type="body"/>
          </p:nvPr>
        </p:nvSpPr>
        <p:spPr>
          <a:xfrm>
            <a:off x="202550" y="861975"/>
            <a:ext cx="8629800" cy="3223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400">
                <a:solidFill>
                  <a:srgbClr val="2D3B45"/>
                </a:solidFill>
                <a:highlight>
                  <a:srgbClr val="FFFFFF"/>
                </a:highlight>
              </a:rPr>
              <a:t>Null Hypothesis:</a:t>
            </a:r>
            <a:r>
              <a:rPr lang="en" sz="1400">
                <a:solidFill>
                  <a:srgbClr val="2D3B45"/>
                </a:solidFill>
                <a:highlight>
                  <a:srgbClr val="FFFFFF"/>
                </a:highlight>
              </a:rPr>
              <a:t> People Spend an equal amount of time on the old site and new site.</a:t>
            </a:r>
            <a:endParaRPr sz="1400">
              <a:solidFill>
                <a:srgbClr val="2D3B45"/>
              </a:solidFill>
              <a:highlight>
                <a:srgbClr val="FFFFFF"/>
              </a:highlight>
            </a:endParaRPr>
          </a:p>
          <a:p>
            <a:pPr indent="0" lvl="0" marL="457200" rtl="0" algn="l">
              <a:lnSpc>
                <a:spcPct val="115000"/>
              </a:lnSpc>
              <a:spcBef>
                <a:spcPts val="0"/>
              </a:spcBef>
              <a:spcAft>
                <a:spcPts val="0"/>
              </a:spcAft>
              <a:buNone/>
            </a:pPr>
            <a:r>
              <a:rPr b="1" lang="en" sz="1400">
                <a:solidFill>
                  <a:srgbClr val="2D3B45"/>
                </a:solidFill>
                <a:highlight>
                  <a:srgbClr val="FFFFFF"/>
                </a:highlight>
              </a:rPr>
              <a:t>Alternative Hypothesis: </a:t>
            </a:r>
            <a:r>
              <a:rPr lang="en" sz="1400">
                <a:solidFill>
                  <a:srgbClr val="2D3B45"/>
                </a:solidFill>
                <a:highlight>
                  <a:srgbClr val="FFFFFF"/>
                </a:highlight>
              </a:rPr>
              <a:t>The New Site performs better than the old site with time spent.</a:t>
            </a:r>
            <a:endParaRPr sz="1400">
              <a:solidFill>
                <a:srgbClr val="2D3B45"/>
              </a:solidFill>
              <a:highlight>
                <a:srgbClr val="FFFFFF"/>
              </a:highlight>
            </a:endParaRPr>
          </a:p>
          <a:p>
            <a:pPr indent="0" lvl="0" marL="457200" rtl="0" algn="l">
              <a:lnSpc>
                <a:spcPct val="115000"/>
              </a:lnSpc>
              <a:spcBef>
                <a:spcPts val="0"/>
              </a:spcBef>
              <a:spcAft>
                <a:spcPts val="0"/>
              </a:spcAft>
              <a:buNone/>
            </a:pPr>
            <a:r>
              <a:t/>
            </a:r>
            <a:endParaRPr sz="1400">
              <a:solidFill>
                <a:srgbClr val="2D3B45"/>
              </a:solidFill>
              <a:highlight>
                <a:srgbClr val="FFFFFF"/>
              </a:highlight>
            </a:endParaRPr>
          </a:p>
          <a:p>
            <a:pPr indent="0" lvl="0" marL="457200" rtl="0" algn="l">
              <a:lnSpc>
                <a:spcPct val="115000"/>
              </a:lnSpc>
              <a:spcBef>
                <a:spcPts val="0"/>
              </a:spcBef>
              <a:spcAft>
                <a:spcPts val="0"/>
              </a:spcAft>
              <a:buNone/>
            </a:pPr>
            <a:r>
              <a:rPr lang="en" sz="1400">
                <a:solidFill>
                  <a:srgbClr val="2D3B45"/>
                </a:solidFill>
                <a:highlight>
                  <a:srgbClr val="FFFFFF"/>
                </a:highlight>
              </a:rPr>
              <a:t>We are testing to confirm if the current web landing page is functioning just as well as the new landing page or if the new landing page is performing better than the current page at a 5% Significance Level. This would be an independent T-Test with a 1 tailed Hypothesis. The Standard Deviation is unknown at this time as well.</a:t>
            </a:r>
            <a:endParaRPr sz="10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b="1" lang="en" sz="1400">
                <a:solidFill>
                  <a:srgbClr val="2D3B45"/>
                </a:solidFill>
                <a:highlight>
                  <a:srgbClr val="FFFFFF"/>
                </a:highlight>
              </a:rPr>
              <a:t>Result: </a:t>
            </a:r>
            <a:r>
              <a:rPr b="1" lang="en" sz="1400">
                <a:solidFill>
                  <a:srgbClr val="2D3B45"/>
                </a:solidFill>
                <a:highlight>
                  <a:srgbClr val="FFFFFF"/>
                </a:highlight>
              </a:rPr>
              <a:t>Since the P-Value is significantly less than the 5% level of Significance, we reject the null hypothesis. We have suffice evidence to prove that users spend more time on the newer landing page compared to the older landing page.</a:t>
            </a:r>
            <a:endParaRPr b="1" sz="1200">
              <a:solidFill>
                <a:srgbClr val="D5D5D5"/>
              </a:solidFill>
              <a:latin typeface="Roboto"/>
              <a:ea typeface="Roboto"/>
              <a:cs typeface="Roboto"/>
              <a:sym typeface="Roboto"/>
            </a:endParaRPr>
          </a:p>
          <a:p>
            <a:pPr indent="0" lvl="0" marL="0" rtl="0" algn="l">
              <a:lnSpc>
                <a:spcPct val="115000"/>
              </a:lnSpc>
              <a:spcBef>
                <a:spcPts val="0"/>
              </a:spcBef>
              <a:spcAft>
                <a:spcPts val="0"/>
              </a:spcAft>
              <a:buNone/>
            </a:pPr>
            <a:r>
              <a:t/>
            </a:r>
            <a:endParaRPr i="1" sz="1200">
              <a:solidFill>
                <a:srgbClr val="000000"/>
              </a:solidFill>
            </a:endParaRPr>
          </a:p>
        </p:txBody>
      </p:sp>
      <p:sp>
        <p:nvSpPr>
          <p:cNvPr id="237" name="Google Shape;237;p4"/>
          <p:cNvSpPr txBox="1"/>
          <p:nvPr/>
        </p:nvSpPr>
        <p:spPr>
          <a:xfrm>
            <a:off x="4042975" y="459642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details of the test performed</a:t>
            </a:r>
            <a:endParaRPr b="0" i="1" sz="1200" u="none" cap="none" strike="noStrike">
              <a:solidFill>
                <a:srgbClr val="666666"/>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Hypotheses Tested and Results</a:t>
            </a:r>
            <a:endParaRPr sz="1400">
              <a:solidFill>
                <a:srgbClr val="000000"/>
              </a:solidFill>
            </a:endParaRPr>
          </a:p>
          <a:p>
            <a:pPr indent="-317500" lvl="0" marL="457200" rtl="0" algn="l">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f47aee096c_0_135"/>
          <p:cNvSpPr txBox="1"/>
          <p:nvPr>
            <p:ph type="title"/>
          </p:nvPr>
        </p:nvSpPr>
        <p:spPr>
          <a:xfrm>
            <a:off x="376700" y="289275"/>
            <a:ext cx="7316700" cy="8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r>
              <a:rPr lang="en"/>
              <a:t> Is the conversion rate for the new page greater than the conversion rate for the old page?</a:t>
            </a:r>
            <a:r>
              <a:rPr lang="en"/>
              <a:t>   </a:t>
            </a:r>
            <a:endParaRPr/>
          </a:p>
        </p:txBody>
      </p:sp>
      <p:sp>
        <p:nvSpPr>
          <p:cNvPr id="243" name="Google Shape;243;gf47aee096c_0_135"/>
          <p:cNvSpPr txBox="1"/>
          <p:nvPr>
            <p:ph idx="1" type="body"/>
          </p:nvPr>
        </p:nvSpPr>
        <p:spPr>
          <a:xfrm>
            <a:off x="506800" y="1275025"/>
            <a:ext cx="3876600" cy="3221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a:t>Referencing the data from our crosstab chart, we conclude that the newer landing page has a higher conversion rate than the older page.</a:t>
            </a:r>
            <a:endParaRPr b="1"/>
          </a:p>
        </p:txBody>
      </p:sp>
      <p:pic>
        <p:nvPicPr>
          <p:cNvPr id="244" name="Google Shape;244;gf47aee096c_0_135"/>
          <p:cNvPicPr preferRelativeResize="0"/>
          <p:nvPr/>
        </p:nvPicPr>
        <p:blipFill>
          <a:blip r:embed="rId3">
            <a:alphaModFix/>
          </a:blip>
          <a:stretch>
            <a:fillRect/>
          </a:stretch>
        </p:blipFill>
        <p:spPr>
          <a:xfrm>
            <a:off x="4853725" y="1177775"/>
            <a:ext cx="3636675" cy="356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f47aee096c_0_12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Hypothesis Testing/Conclusion (Question 2)</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sp>
        <p:nvSpPr>
          <p:cNvPr id="250" name="Google Shape;250;gf47aee096c_0_127"/>
          <p:cNvSpPr txBox="1"/>
          <p:nvPr/>
        </p:nvSpPr>
        <p:spPr>
          <a:xfrm>
            <a:off x="4042975" y="459642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details of the test performed</a:t>
            </a:r>
            <a:endParaRPr b="0" i="1" sz="1200" u="none" cap="none" strike="noStrike">
              <a:solidFill>
                <a:srgbClr val="666666"/>
              </a:solidFill>
              <a:latin typeface="Nunito"/>
              <a:ea typeface="Nunito"/>
              <a:cs typeface="Nunito"/>
              <a:sym typeface="Nunito"/>
            </a:endParaRPr>
          </a:p>
        </p:txBody>
      </p:sp>
      <p:sp>
        <p:nvSpPr>
          <p:cNvPr id="251" name="Google Shape;251;gf47aee096c_0_127"/>
          <p:cNvSpPr txBox="1"/>
          <p:nvPr>
            <p:ph idx="1" type="body"/>
          </p:nvPr>
        </p:nvSpPr>
        <p:spPr>
          <a:xfrm>
            <a:off x="202550" y="861975"/>
            <a:ext cx="8629800" cy="2480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400">
                <a:solidFill>
                  <a:srgbClr val="2D3B45"/>
                </a:solidFill>
                <a:highlight>
                  <a:srgbClr val="FFFFFF"/>
                </a:highlight>
              </a:rPr>
              <a:t>Null Hypothesis: </a:t>
            </a:r>
            <a:r>
              <a:rPr lang="en" sz="1400">
                <a:solidFill>
                  <a:srgbClr val="2D3B45"/>
                </a:solidFill>
                <a:highlight>
                  <a:srgbClr val="FFFFFF"/>
                </a:highlight>
              </a:rPr>
              <a:t>The Old Site is No Different In Conversions to the New Site</a:t>
            </a:r>
            <a:endParaRPr sz="1400">
              <a:solidFill>
                <a:srgbClr val="2D3B45"/>
              </a:solidFill>
              <a:highlight>
                <a:srgbClr val="FFFFFF"/>
              </a:highlight>
            </a:endParaRPr>
          </a:p>
          <a:p>
            <a:pPr indent="0" lvl="0" marL="457200" rtl="0" algn="l">
              <a:lnSpc>
                <a:spcPct val="115000"/>
              </a:lnSpc>
              <a:spcBef>
                <a:spcPts val="0"/>
              </a:spcBef>
              <a:spcAft>
                <a:spcPts val="0"/>
              </a:spcAft>
              <a:buNone/>
            </a:pPr>
            <a:r>
              <a:rPr b="1" lang="en" sz="1400">
                <a:solidFill>
                  <a:srgbClr val="2D3B45"/>
                </a:solidFill>
                <a:highlight>
                  <a:srgbClr val="FFFFFF"/>
                </a:highlight>
              </a:rPr>
              <a:t>Alternate Hypothesis: </a:t>
            </a:r>
            <a:r>
              <a:rPr lang="en" sz="1400">
                <a:solidFill>
                  <a:srgbClr val="2D3B45"/>
                </a:solidFill>
                <a:highlight>
                  <a:srgbClr val="FFFFFF"/>
                </a:highlight>
              </a:rPr>
              <a:t>The New Site Converts More than the Old Site</a:t>
            </a:r>
            <a:endParaRPr b="1" sz="1400">
              <a:solidFill>
                <a:srgbClr val="2D3B45"/>
              </a:solidFill>
              <a:highlight>
                <a:srgbClr val="FFFFFF"/>
              </a:highlight>
            </a:endParaRPr>
          </a:p>
          <a:p>
            <a:pPr indent="0" lvl="0" marL="457200" rtl="0" algn="l">
              <a:lnSpc>
                <a:spcPct val="115000"/>
              </a:lnSpc>
              <a:spcBef>
                <a:spcPts val="0"/>
              </a:spcBef>
              <a:spcAft>
                <a:spcPts val="0"/>
              </a:spcAft>
              <a:buNone/>
            </a:pPr>
            <a:r>
              <a:t/>
            </a:r>
            <a:endParaRPr sz="1400">
              <a:solidFill>
                <a:srgbClr val="2D3B45"/>
              </a:solidFill>
              <a:highlight>
                <a:srgbClr val="FFFFFF"/>
              </a:highlight>
            </a:endParaRPr>
          </a:p>
          <a:p>
            <a:pPr indent="0" lvl="0" marL="457200" rtl="0" algn="l">
              <a:lnSpc>
                <a:spcPct val="115000"/>
              </a:lnSpc>
              <a:spcBef>
                <a:spcPts val="0"/>
              </a:spcBef>
              <a:spcAft>
                <a:spcPts val="0"/>
              </a:spcAft>
              <a:buNone/>
            </a:pPr>
            <a:r>
              <a:rPr lang="en" sz="1400">
                <a:solidFill>
                  <a:srgbClr val="2D3B45"/>
                </a:solidFill>
                <a:highlight>
                  <a:srgbClr val="FFFFFF"/>
                </a:highlight>
              </a:rPr>
              <a:t>Based off the 2 independent control and treatment groups for the old and new website, this would be a </a:t>
            </a:r>
            <a:r>
              <a:rPr b="1" lang="en" sz="1400">
                <a:solidFill>
                  <a:srgbClr val="2D3B45"/>
                </a:solidFill>
                <a:highlight>
                  <a:srgbClr val="FFFFFF"/>
                </a:highlight>
              </a:rPr>
              <a:t>2 Sample independent T-Test with a 1 tailed hypothesis </a:t>
            </a:r>
            <a:r>
              <a:rPr lang="en" sz="1400">
                <a:solidFill>
                  <a:srgbClr val="2D3B45"/>
                </a:solidFill>
                <a:highlight>
                  <a:srgbClr val="FFFFFF"/>
                </a:highlight>
              </a:rPr>
              <a:t>with a 5% Significance Level.</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b="1" lang="en" sz="1400">
                <a:solidFill>
                  <a:srgbClr val="2D3B45"/>
                </a:solidFill>
                <a:highlight>
                  <a:srgbClr val="FFFFFF"/>
                </a:highlight>
              </a:rPr>
              <a:t>Result: </a:t>
            </a:r>
            <a:r>
              <a:rPr b="1" lang="en" sz="1400">
                <a:solidFill>
                  <a:srgbClr val="2D3B45"/>
                </a:solidFill>
                <a:highlight>
                  <a:srgbClr val="FFFFFF"/>
                </a:highlight>
              </a:rPr>
              <a:t>Since the P-Value is significantly less than the level of significance, we reject the null hypothesis. We have suffice evidence to support that the conversion rate for the old site is less than the new site.</a:t>
            </a:r>
            <a:endParaRPr b="1" sz="1200">
              <a:solidFill>
                <a:srgbClr val="D5D5D5"/>
              </a:solidFill>
              <a:latin typeface="Roboto"/>
              <a:ea typeface="Roboto"/>
              <a:cs typeface="Roboto"/>
              <a:sym typeface="Roboto"/>
            </a:endParaRPr>
          </a:p>
          <a:p>
            <a:pPr indent="0" lvl="0" marL="0" rtl="0" algn="l">
              <a:lnSpc>
                <a:spcPct val="115000"/>
              </a:lnSpc>
              <a:spcBef>
                <a:spcPts val="0"/>
              </a:spcBef>
              <a:spcAft>
                <a:spcPts val="0"/>
              </a:spcAft>
              <a:buNone/>
            </a:pPr>
            <a:r>
              <a:t/>
            </a:r>
            <a:endParaRPr i="1" sz="12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f47aee096c_0_148"/>
          <p:cNvSpPr txBox="1"/>
          <p:nvPr>
            <p:ph type="title"/>
          </p:nvPr>
        </p:nvSpPr>
        <p:spPr>
          <a:xfrm>
            <a:off x="376700" y="289275"/>
            <a:ext cx="7316700" cy="8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a:t>
            </a:r>
            <a:r>
              <a:rPr lang="en"/>
              <a:t>  Is the conversion and preferred language are independent or related?</a:t>
            </a:r>
            <a:endParaRPr b="0" sz="175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p:txBody>
      </p:sp>
      <p:sp>
        <p:nvSpPr>
          <p:cNvPr id="257" name="Google Shape;257;gf47aee096c_0_148"/>
          <p:cNvSpPr txBox="1"/>
          <p:nvPr>
            <p:ph idx="1" type="body"/>
          </p:nvPr>
        </p:nvSpPr>
        <p:spPr>
          <a:xfrm>
            <a:off x="506800" y="1275025"/>
            <a:ext cx="3876600" cy="3221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a:t>Referencing the data from our crosstab chart, we conclude that the newer landing page has a higher conversion rate than the older page.</a:t>
            </a:r>
            <a:endParaRPr b="1"/>
          </a:p>
        </p:txBody>
      </p:sp>
      <p:pic>
        <p:nvPicPr>
          <p:cNvPr id="258" name="Google Shape;258;gf47aee096c_0_148"/>
          <p:cNvPicPr preferRelativeResize="0"/>
          <p:nvPr/>
        </p:nvPicPr>
        <p:blipFill>
          <a:blip r:embed="rId3">
            <a:alphaModFix/>
          </a:blip>
          <a:stretch>
            <a:fillRect/>
          </a:stretch>
        </p:blipFill>
        <p:spPr>
          <a:xfrm>
            <a:off x="4853725" y="1177775"/>
            <a:ext cx="3636675" cy="3560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f47aee096c_0_12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Hypothesis Testing/Conclusion (Question 3)</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sp>
        <p:nvSpPr>
          <p:cNvPr id="264" name="Google Shape;264;gf47aee096c_0_121"/>
          <p:cNvSpPr txBox="1"/>
          <p:nvPr/>
        </p:nvSpPr>
        <p:spPr>
          <a:xfrm>
            <a:off x="4042975" y="459642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details of the test performed</a:t>
            </a:r>
            <a:endParaRPr b="0" i="1" sz="1200" u="none" cap="none" strike="noStrike">
              <a:solidFill>
                <a:srgbClr val="666666"/>
              </a:solidFill>
              <a:latin typeface="Nunito"/>
              <a:ea typeface="Nunito"/>
              <a:cs typeface="Nunito"/>
              <a:sym typeface="Nunito"/>
            </a:endParaRPr>
          </a:p>
        </p:txBody>
      </p:sp>
      <p:sp>
        <p:nvSpPr>
          <p:cNvPr id="265" name="Google Shape;265;gf47aee096c_0_121"/>
          <p:cNvSpPr txBox="1"/>
          <p:nvPr>
            <p:ph idx="1" type="body"/>
          </p:nvPr>
        </p:nvSpPr>
        <p:spPr>
          <a:xfrm>
            <a:off x="202550" y="861975"/>
            <a:ext cx="8629800" cy="2975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400">
                <a:solidFill>
                  <a:srgbClr val="2D3B45"/>
                </a:solidFill>
                <a:highlight>
                  <a:srgbClr val="FFFFFF"/>
                </a:highlight>
              </a:rPr>
              <a:t>Null Hypothesis: </a:t>
            </a:r>
            <a:r>
              <a:rPr lang="en" sz="1400">
                <a:solidFill>
                  <a:srgbClr val="2D3B45"/>
                </a:solidFill>
                <a:highlight>
                  <a:srgbClr val="FFFFFF"/>
                </a:highlight>
              </a:rPr>
              <a:t>Conversion and Language are Related.</a:t>
            </a:r>
            <a:endParaRPr sz="1400">
              <a:solidFill>
                <a:srgbClr val="2D3B45"/>
              </a:solidFill>
              <a:highlight>
                <a:srgbClr val="FFFFFF"/>
              </a:highlight>
            </a:endParaRPr>
          </a:p>
          <a:p>
            <a:pPr indent="0" lvl="0" marL="457200" rtl="0" algn="l">
              <a:lnSpc>
                <a:spcPct val="115000"/>
              </a:lnSpc>
              <a:spcBef>
                <a:spcPts val="0"/>
              </a:spcBef>
              <a:spcAft>
                <a:spcPts val="0"/>
              </a:spcAft>
              <a:buNone/>
            </a:pPr>
            <a:r>
              <a:rPr b="1" lang="en" sz="1400">
                <a:solidFill>
                  <a:srgbClr val="2D3B45"/>
                </a:solidFill>
                <a:highlight>
                  <a:srgbClr val="FFFFFF"/>
                </a:highlight>
              </a:rPr>
              <a:t>Alternate Hypothesis: </a:t>
            </a:r>
            <a:r>
              <a:rPr lang="en" sz="1400">
                <a:solidFill>
                  <a:srgbClr val="2D3B45"/>
                </a:solidFill>
                <a:highlight>
                  <a:srgbClr val="FFFFFF"/>
                </a:highlight>
              </a:rPr>
              <a:t>Conversion and Language are Independent.</a:t>
            </a:r>
            <a:endParaRPr sz="1400">
              <a:solidFill>
                <a:srgbClr val="2D3B45"/>
              </a:solidFill>
              <a:highlight>
                <a:srgbClr val="FFFFFF"/>
              </a:highlight>
            </a:endParaRPr>
          </a:p>
          <a:p>
            <a:pPr indent="0" lvl="0" marL="457200" rtl="0" algn="l">
              <a:lnSpc>
                <a:spcPct val="115000"/>
              </a:lnSpc>
              <a:spcBef>
                <a:spcPts val="0"/>
              </a:spcBef>
              <a:spcAft>
                <a:spcPts val="0"/>
              </a:spcAft>
              <a:buNone/>
            </a:pPr>
            <a:r>
              <a:rPr lang="en" sz="1400">
                <a:solidFill>
                  <a:srgbClr val="2D3B45"/>
                </a:solidFill>
                <a:highlight>
                  <a:srgbClr val="FFFFFF"/>
                </a:highlight>
              </a:rPr>
              <a:t>We are testing to see if these categories are independent or related.</a:t>
            </a:r>
            <a:endParaRPr b="1" sz="1400">
              <a:solidFill>
                <a:srgbClr val="2D3B45"/>
              </a:solidFill>
              <a:highlight>
                <a:srgbClr val="FFFFFF"/>
              </a:highlight>
            </a:endParaRPr>
          </a:p>
          <a:p>
            <a:pPr indent="0" lvl="0" marL="457200" rtl="0" algn="l">
              <a:lnSpc>
                <a:spcPct val="115000"/>
              </a:lnSpc>
              <a:spcBef>
                <a:spcPts val="0"/>
              </a:spcBef>
              <a:spcAft>
                <a:spcPts val="0"/>
              </a:spcAft>
              <a:buNone/>
            </a:pPr>
            <a:r>
              <a:t/>
            </a:r>
            <a:endParaRPr sz="1400">
              <a:solidFill>
                <a:srgbClr val="2D3B45"/>
              </a:solidFill>
              <a:highlight>
                <a:srgbClr val="FFFFFF"/>
              </a:highlight>
            </a:endParaRPr>
          </a:p>
          <a:p>
            <a:pPr indent="0" lvl="0" marL="457200" rtl="0" algn="l">
              <a:lnSpc>
                <a:spcPct val="115000"/>
              </a:lnSpc>
              <a:spcBef>
                <a:spcPts val="0"/>
              </a:spcBef>
              <a:spcAft>
                <a:spcPts val="0"/>
              </a:spcAft>
              <a:buNone/>
            </a:pPr>
            <a:r>
              <a:rPr lang="en" sz="1400">
                <a:solidFill>
                  <a:srgbClr val="2D3B45"/>
                </a:solidFill>
                <a:highlight>
                  <a:srgbClr val="FFFFFF"/>
                </a:highlight>
              </a:rPr>
              <a:t>We are testing if there is any correlation between the languages and site conversions. These are both categorical variables. Based off this finding, we compare using the Chi Squared Test of Independence.</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b="1" lang="en" sz="1400">
                <a:solidFill>
                  <a:srgbClr val="2D3B45"/>
                </a:solidFill>
                <a:highlight>
                  <a:srgbClr val="FFFFFF"/>
                </a:highlight>
              </a:rPr>
              <a:t>Result:</a:t>
            </a:r>
            <a:r>
              <a:rPr b="1" lang="en" sz="1400">
                <a:solidFill>
                  <a:srgbClr val="2D3B45"/>
                </a:solidFill>
                <a:highlight>
                  <a:srgbClr val="FFFFFF"/>
                </a:highlight>
              </a:rPr>
              <a:t> The P-value is significantly greater than the level of significance. Based of this finding, we fail to reject the null hypothesis. We possess enough information to determine if language is not related/independant to the conversions.</a:t>
            </a:r>
            <a:endParaRPr b="1" sz="1200">
              <a:solidFill>
                <a:srgbClr val="D5D5D5"/>
              </a:solidFill>
              <a:latin typeface="Roboto"/>
              <a:ea typeface="Roboto"/>
              <a:cs typeface="Roboto"/>
              <a:sym typeface="Roboto"/>
            </a:endParaRPr>
          </a:p>
          <a:p>
            <a:pPr indent="0" lvl="0" marL="0" rtl="0" algn="l">
              <a:lnSpc>
                <a:spcPct val="115000"/>
              </a:lnSpc>
              <a:spcBef>
                <a:spcPts val="0"/>
              </a:spcBef>
              <a:spcAft>
                <a:spcPts val="0"/>
              </a:spcAft>
              <a:buNone/>
            </a:pPr>
            <a:r>
              <a:t/>
            </a:r>
            <a:endParaRPr i="1" sz="12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3d2df646b8_0_7"/>
          <p:cNvSpPr txBox="1"/>
          <p:nvPr>
            <p:ph type="title"/>
          </p:nvPr>
        </p:nvSpPr>
        <p:spPr>
          <a:xfrm>
            <a:off x="376700" y="289275"/>
            <a:ext cx="7316700" cy="8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a:t>
            </a:r>
            <a:r>
              <a:rPr lang="en"/>
              <a:t> Is the time spent on the new page same for the different language users?</a:t>
            </a:r>
            <a:endParaRPr b="0" sz="175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1" name="Google Shape;271;g13d2df646b8_0_7"/>
          <p:cNvSpPr txBox="1"/>
          <p:nvPr>
            <p:ph idx="1" type="body"/>
          </p:nvPr>
        </p:nvSpPr>
        <p:spPr>
          <a:xfrm>
            <a:off x="506800" y="1275025"/>
            <a:ext cx="3876600" cy="3221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a:t>Referencing the data from our boxplots, we discover that the languages preferred have </a:t>
            </a:r>
            <a:r>
              <a:rPr b="1" lang="en"/>
              <a:t>different mean averages in time spent on the page</a:t>
            </a:r>
            <a:r>
              <a:rPr b="1" lang="en"/>
              <a:t>.</a:t>
            </a:r>
            <a:endParaRPr b="1"/>
          </a:p>
        </p:txBody>
      </p:sp>
      <p:pic>
        <p:nvPicPr>
          <p:cNvPr id="272" name="Google Shape;272;g13d2df646b8_0_7"/>
          <p:cNvPicPr preferRelativeResize="0"/>
          <p:nvPr/>
        </p:nvPicPr>
        <p:blipFill>
          <a:blip r:embed="rId3">
            <a:alphaModFix/>
          </a:blip>
          <a:stretch>
            <a:fillRect/>
          </a:stretch>
        </p:blipFill>
        <p:spPr>
          <a:xfrm>
            <a:off x="4572000" y="1173675"/>
            <a:ext cx="4315525" cy="3665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f47aee096c_0_11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Hypothesis Testing/Conclusion (Question 4)</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sp>
        <p:nvSpPr>
          <p:cNvPr id="278" name="Google Shape;278;gf47aee096c_0_115"/>
          <p:cNvSpPr txBox="1"/>
          <p:nvPr/>
        </p:nvSpPr>
        <p:spPr>
          <a:xfrm>
            <a:off x="4042975" y="459642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details of the test performed</a:t>
            </a:r>
            <a:endParaRPr b="0" i="1" sz="1200" u="none" cap="none" strike="noStrike">
              <a:solidFill>
                <a:srgbClr val="666666"/>
              </a:solidFill>
              <a:latin typeface="Nunito"/>
              <a:ea typeface="Nunito"/>
              <a:cs typeface="Nunito"/>
              <a:sym typeface="Nunito"/>
            </a:endParaRPr>
          </a:p>
        </p:txBody>
      </p:sp>
      <p:sp>
        <p:nvSpPr>
          <p:cNvPr id="279" name="Google Shape;279;gf47aee096c_0_115"/>
          <p:cNvSpPr txBox="1"/>
          <p:nvPr>
            <p:ph idx="1" type="body"/>
          </p:nvPr>
        </p:nvSpPr>
        <p:spPr>
          <a:xfrm>
            <a:off x="202550" y="861975"/>
            <a:ext cx="8629800" cy="2232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400">
                <a:solidFill>
                  <a:srgbClr val="2D3B45"/>
                </a:solidFill>
                <a:highlight>
                  <a:srgbClr val="FFFFFF"/>
                </a:highlight>
              </a:rPr>
              <a:t>Null Hypothesis:</a:t>
            </a:r>
            <a:r>
              <a:rPr lang="en" sz="1400">
                <a:solidFill>
                  <a:srgbClr val="2D3B45"/>
                </a:solidFill>
                <a:highlight>
                  <a:srgbClr val="FFFFFF"/>
                </a:highlight>
              </a:rPr>
              <a:t> The Time Spent on the Website is equal for each users from language.</a:t>
            </a:r>
            <a:endParaRPr sz="1400">
              <a:solidFill>
                <a:srgbClr val="2D3B45"/>
              </a:solidFill>
              <a:highlight>
                <a:srgbClr val="FFFFFF"/>
              </a:highlight>
            </a:endParaRPr>
          </a:p>
          <a:p>
            <a:pPr indent="0" lvl="0" marL="457200" rtl="0" algn="l">
              <a:lnSpc>
                <a:spcPct val="115000"/>
              </a:lnSpc>
              <a:spcBef>
                <a:spcPts val="0"/>
              </a:spcBef>
              <a:spcAft>
                <a:spcPts val="0"/>
              </a:spcAft>
              <a:buNone/>
            </a:pPr>
            <a:r>
              <a:rPr b="1" lang="en" sz="1400">
                <a:solidFill>
                  <a:srgbClr val="2D3B45"/>
                </a:solidFill>
                <a:highlight>
                  <a:srgbClr val="FFFFFF"/>
                </a:highlight>
              </a:rPr>
              <a:t>Alternate Hypothesis: </a:t>
            </a:r>
            <a:r>
              <a:rPr lang="en" sz="1400">
                <a:solidFill>
                  <a:srgbClr val="2D3B45"/>
                </a:solidFill>
                <a:highlight>
                  <a:srgbClr val="FFFFFF"/>
                </a:highlight>
              </a:rPr>
              <a:t>The Time Spent on the website is different for users from language.</a:t>
            </a:r>
            <a:endParaRPr b="1" sz="1400">
              <a:solidFill>
                <a:srgbClr val="2D3B45"/>
              </a:solidFill>
              <a:highlight>
                <a:srgbClr val="FFFFFF"/>
              </a:highlight>
            </a:endParaRPr>
          </a:p>
          <a:p>
            <a:pPr indent="0" lvl="0" marL="457200" rtl="0" algn="l">
              <a:lnSpc>
                <a:spcPct val="115000"/>
              </a:lnSpc>
              <a:spcBef>
                <a:spcPts val="0"/>
              </a:spcBef>
              <a:spcAft>
                <a:spcPts val="0"/>
              </a:spcAft>
              <a:buNone/>
            </a:pPr>
            <a:r>
              <a:t/>
            </a:r>
            <a:endParaRPr sz="1400">
              <a:solidFill>
                <a:srgbClr val="2D3B45"/>
              </a:solidFill>
              <a:highlight>
                <a:srgbClr val="FFFFFF"/>
              </a:highlight>
            </a:endParaRPr>
          </a:p>
          <a:p>
            <a:pPr indent="0" lvl="0" marL="457200" rtl="0" algn="l">
              <a:lnSpc>
                <a:spcPct val="115000"/>
              </a:lnSpc>
              <a:spcBef>
                <a:spcPts val="0"/>
              </a:spcBef>
              <a:spcAft>
                <a:spcPts val="0"/>
              </a:spcAft>
              <a:buNone/>
            </a:pPr>
            <a:r>
              <a:rPr lang="en" sz="1400">
                <a:solidFill>
                  <a:srgbClr val="2D3B45"/>
                </a:solidFill>
                <a:highlight>
                  <a:srgbClr val="FFFFFF"/>
                </a:highlight>
              </a:rPr>
              <a:t>Based on comparing the means of English, Spanish and French languages, we would use the </a:t>
            </a:r>
            <a:r>
              <a:rPr b="1" lang="en" sz="1400">
                <a:solidFill>
                  <a:srgbClr val="2D3B45"/>
                </a:solidFill>
                <a:highlight>
                  <a:srgbClr val="FFFFFF"/>
                </a:highlight>
              </a:rPr>
              <a:t>ANOVA Test </a:t>
            </a:r>
            <a:r>
              <a:rPr lang="en" sz="1400">
                <a:solidFill>
                  <a:srgbClr val="2D3B45"/>
                </a:solidFill>
                <a:highlight>
                  <a:srgbClr val="FFFFFF"/>
                </a:highlight>
              </a:rPr>
              <a:t>to compare the independent populations.</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b="1" lang="en" sz="1400">
                <a:solidFill>
                  <a:srgbClr val="2D3B45"/>
                </a:solidFill>
                <a:highlight>
                  <a:srgbClr val="FFFFFF"/>
                </a:highlight>
              </a:rPr>
              <a:t>Result:</a:t>
            </a:r>
            <a:r>
              <a:rPr b="1" lang="en" sz="1400">
                <a:solidFill>
                  <a:srgbClr val="2D3B45"/>
                </a:solidFill>
                <a:highlight>
                  <a:srgbClr val="FFFFFF"/>
                </a:highlight>
              </a:rPr>
              <a:t> The P-Value is significantly greater than the level of significance. As a result, we fail to reject the null hypothesis. The means are fairly close and the distributions may overlap a bit. </a:t>
            </a:r>
            <a:endParaRPr b="1" sz="1200">
              <a:solidFill>
                <a:srgbClr val="D5D5D5"/>
              </a:solidFill>
              <a:latin typeface="Roboto"/>
              <a:ea typeface="Roboto"/>
              <a:cs typeface="Roboto"/>
              <a:sym typeface="Roboto"/>
            </a:endParaRPr>
          </a:p>
          <a:p>
            <a:pPr indent="0" lvl="0" marL="0" rtl="0" algn="l">
              <a:lnSpc>
                <a:spcPct val="115000"/>
              </a:lnSpc>
              <a:spcBef>
                <a:spcPts val="0"/>
              </a:spcBef>
              <a:spcAft>
                <a:spcPts val="0"/>
              </a:spcAft>
              <a:buNone/>
            </a:pPr>
            <a:r>
              <a:t/>
            </a:r>
            <a:endParaRPr i="1" sz="12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3d2df646b8_0_2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Conclusion</a:t>
            </a:r>
            <a:endParaRPr/>
          </a:p>
        </p:txBody>
      </p:sp>
      <p:sp>
        <p:nvSpPr>
          <p:cNvPr id="285" name="Google Shape;285;g13d2df646b8_0_25"/>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u="sng"/>
              <a:t>Question 1</a:t>
            </a:r>
            <a:r>
              <a:rPr lang="en"/>
              <a:t>: </a:t>
            </a:r>
            <a:r>
              <a:rPr b="1" lang="en" sz="1400">
                <a:solidFill>
                  <a:srgbClr val="2D3B45"/>
                </a:solidFill>
                <a:highlight>
                  <a:schemeClr val="lt1"/>
                </a:highlight>
              </a:rPr>
              <a:t>Since the P-Value is significantly less than the 5% level of Significance, we reject the null hypothesis. We have suffice evidence to prove that users spend more time on the newer landing page compared to the older landing page.</a:t>
            </a:r>
            <a:endParaRPr b="1" sz="1400">
              <a:solidFill>
                <a:srgbClr val="2D3B45"/>
              </a:solidFill>
              <a:highlight>
                <a:schemeClr val="lt1"/>
              </a:highlight>
            </a:endParaRPr>
          </a:p>
          <a:p>
            <a:pPr indent="0" lvl="0" marL="457200" rtl="0" algn="l">
              <a:spcBef>
                <a:spcPts val="0"/>
              </a:spcBef>
              <a:spcAft>
                <a:spcPts val="0"/>
              </a:spcAft>
              <a:buNone/>
            </a:pPr>
            <a:r>
              <a:t/>
            </a:r>
            <a:endParaRPr b="1" sz="1400">
              <a:solidFill>
                <a:srgbClr val="2D3B45"/>
              </a:solidFill>
              <a:highlight>
                <a:schemeClr val="lt1"/>
              </a:highlight>
            </a:endParaRPr>
          </a:p>
          <a:p>
            <a:pPr indent="-323850" lvl="0" marL="457200" rtl="0" algn="l">
              <a:spcBef>
                <a:spcPts val="0"/>
              </a:spcBef>
              <a:spcAft>
                <a:spcPts val="0"/>
              </a:spcAft>
              <a:buSzPts val="1500"/>
              <a:buChar char="●"/>
            </a:pPr>
            <a:r>
              <a:rPr lang="en" u="sng"/>
              <a:t>Question 2</a:t>
            </a:r>
            <a:r>
              <a:rPr lang="en"/>
              <a:t>: </a:t>
            </a:r>
            <a:r>
              <a:rPr b="1" lang="en" sz="1400">
                <a:solidFill>
                  <a:srgbClr val="2D3B45"/>
                </a:solidFill>
                <a:highlight>
                  <a:schemeClr val="lt1"/>
                </a:highlight>
              </a:rPr>
              <a:t>Since the P-Value is significantly less than the 5% level of significance, we reject the null hypothesis. We have suffice evidence to support that the conversion rate for the old site is less than the new site.</a:t>
            </a:r>
            <a:endParaRPr b="1" sz="1400">
              <a:solidFill>
                <a:srgbClr val="2D3B45"/>
              </a:solidFill>
              <a:highlight>
                <a:schemeClr val="lt1"/>
              </a:highlight>
            </a:endParaRPr>
          </a:p>
          <a:p>
            <a:pPr indent="0" lvl="0" marL="457200" rtl="0" algn="l">
              <a:spcBef>
                <a:spcPts val="0"/>
              </a:spcBef>
              <a:spcAft>
                <a:spcPts val="0"/>
              </a:spcAft>
              <a:buNone/>
            </a:pPr>
            <a:r>
              <a:t/>
            </a:r>
            <a:endParaRPr b="1" sz="1400">
              <a:solidFill>
                <a:srgbClr val="2D3B45"/>
              </a:solidFill>
              <a:highlight>
                <a:schemeClr val="lt1"/>
              </a:highlight>
            </a:endParaRPr>
          </a:p>
          <a:p>
            <a:pPr indent="-323850" lvl="0" marL="457200" rtl="0" algn="l">
              <a:spcBef>
                <a:spcPts val="0"/>
              </a:spcBef>
              <a:spcAft>
                <a:spcPts val="0"/>
              </a:spcAft>
              <a:buSzPts val="1500"/>
              <a:buChar char="●"/>
            </a:pPr>
            <a:r>
              <a:rPr lang="en" u="sng"/>
              <a:t>Question 3:</a:t>
            </a:r>
            <a:r>
              <a:rPr lang="en"/>
              <a:t> </a:t>
            </a:r>
            <a:r>
              <a:rPr b="1" lang="en" sz="1400">
                <a:solidFill>
                  <a:srgbClr val="2D3B45"/>
                </a:solidFill>
                <a:highlight>
                  <a:schemeClr val="lt1"/>
                </a:highlight>
              </a:rPr>
              <a:t>The P-value is significantly greater than the 5% level of significance. Based of this finding, we fail to reject the null hypothesis. We possess enough information to determine if language is not related/independant to the conversions.</a:t>
            </a:r>
            <a:endParaRPr/>
          </a:p>
          <a:p>
            <a:pPr indent="0" lvl="0" marL="457200" rtl="0" algn="l">
              <a:spcBef>
                <a:spcPts val="0"/>
              </a:spcBef>
              <a:spcAft>
                <a:spcPts val="0"/>
              </a:spcAft>
              <a:buNone/>
            </a:pPr>
            <a:r>
              <a:t/>
            </a:r>
            <a:endParaRPr/>
          </a:p>
          <a:p>
            <a:pPr indent="-323850" lvl="0" marL="457200" rtl="0" algn="l">
              <a:spcBef>
                <a:spcPts val="0"/>
              </a:spcBef>
              <a:spcAft>
                <a:spcPts val="0"/>
              </a:spcAft>
              <a:buSzPts val="1500"/>
              <a:buChar char="●"/>
            </a:pPr>
            <a:r>
              <a:rPr lang="en" u="sng"/>
              <a:t>Question 4: </a:t>
            </a:r>
            <a:r>
              <a:rPr b="1" lang="en" sz="1400">
                <a:solidFill>
                  <a:srgbClr val="2D3B45"/>
                </a:solidFill>
                <a:highlight>
                  <a:schemeClr val="lt1"/>
                </a:highlight>
              </a:rPr>
              <a:t>The P-Value is significantly greater than the 5% level of significance. As a result, we fail to reject the null hypothesis. The means are fairly close and the distributions may overlap a bit.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0e9006cb6c_1_20"/>
          <p:cNvSpPr txBox="1"/>
          <p:nvPr>
            <p:ph type="ctrTitle"/>
          </p:nvPr>
        </p:nvSpPr>
        <p:spPr>
          <a:xfrm>
            <a:off x="0" y="2820425"/>
            <a:ext cx="9144000" cy="581700"/>
          </a:xfrm>
          <a:prstGeom prst="rect">
            <a:avLst/>
          </a:prstGeom>
          <a:solidFill>
            <a:srgbClr val="0000FF"/>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0ee00f67ea_0_55"/>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SzPts val="2200"/>
              <a:buNone/>
            </a:pPr>
            <a:r>
              <a:t/>
            </a:r>
            <a:endParaRPr/>
          </a:p>
        </p:txBody>
      </p:sp>
      <p:sp>
        <p:nvSpPr>
          <p:cNvPr id="298" name="Google Shape;298;g10ee00f67ea_0_55"/>
          <p:cNvSpPr txBox="1"/>
          <p:nvPr>
            <p:ph idx="4294967295"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0e9006cb6c_1_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Executive Summary </a:t>
            </a:r>
            <a:endParaRPr>
              <a:solidFill>
                <a:srgbClr val="000000"/>
              </a:solidFill>
            </a:endParaRPr>
          </a:p>
        </p:txBody>
      </p:sp>
      <p:sp>
        <p:nvSpPr>
          <p:cNvPr id="119" name="Google Shape;119;g10e9006cb6c_1_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Within</a:t>
            </a:r>
            <a:r>
              <a:rPr lang="en" sz="1400">
                <a:solidFill>
                  <a:srgbClr val="000000"/>
                </a:solidFill>
              </a:rPr>
              <a:t> the E-News Express Dataset, there are 100 entries based off the randomly selected users with no duplicate entries.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Our Team Conducted an A/B Split Test between the old landing page vs. the newer landing page:</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The Older landing Page sampled </a:t>
            </a:r>
            <a:r>
              <a:rPr b="1" lang="en" sz="1400">
                <a:solidFill>
                  <a:srgbClr val="000000"/>
                </a:solidFill>
              </a:rPr>
              <a:t>50 users</a:t>
            </a:r>
            <a:r>
              <a:rPr lang="en" sz="1400">
                <a:solidFill>
                  <a:srgbClr val="000000"/>
                </a:solidFill>
              </a:rPr>
              <a:t> within an </a:t>
            </a:r>
            <a:r>
              <a:rPr b="1" lang="en" sz="1400" u="sng">
                <a:solidFill>
                  <a:srgbClr val="000000"/>
                </a:solidFill>
              </a:rPr>
              <a:t>Independent Control group</a:t>
            </a:r>
            <a:r>
              <a:rPr lang="en" sz="1400">
                <a:solidFill>
                  <a:srgbClr val="000000"/>
                </a:solidFill>
              </a:rPr>
              <a:t>.</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The Newer landing Page sampled </a:t>
            </a:r>
            <a:r>
              <a:rPr b="1" lang="en" sz="1400">
                <a:solidFill>
                  <a:srgbClr val="000000"/>
                </a:solidFill>
              </a:rPr>
              <a:t>50 users</a:t>
            </a:r>
            <a:r>
              <a:rPr lang="en" sz="1400">
                <a:solidFill>
                  <a:srgbClr val="000000"/>
                </a:solidFill>
              </a:rPr>
              <a:t> within an </a:t>
            </a:r>
            <a:r>
              <a:rPr b="1" lang="en" sz="1400" u="sng">
                <a:solidFill>
                  <a:srgbClr val="000000"/>
                </a:solidFill>
              </a:rPr>
              <a:t>Independent Treatment group</a:t>
            </a:r>
            <a:r>
              <a:rPr lang="en" sz="1400">
                <a:solidFill>
                  <a:srgbClr val="000000"/>
                </a:solidFill>
              </a:rPr>
              <a:t>.</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Page Conversions:</a:t>
            </a:r>
            <a:r>
              <a:rPr lang="en" sz="1400">
                <a:solidFill>
                  <a:srgbClr val="000000"/>
                </a:solidFill>
              </a:rPr>
              <a:t> </a:t>
            </a:r>
            <a:r>
              <a:rPr b="1" lang="en" sz="1400" u="sng">
                <a:solidFill>
                  <a:srgbClr val="000000"/>
                </a:solidFill>
              </a:rPr>
              <a:t>54% users subscribed &amp; 46% users did not subscribe</a:t>
            </a:r>
            <a:r>
              <a:rPr lang="en" sz="1400">
                <a:solidFill>
                  <a:srgbClr val="000000"/>
                </a:solidFill>
              </a:rPr>
              <a:t>.</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Average Time Spent on Page: </a:t>
            </a:r>
            <a:r>
              <a:rPr b="1" lang="en" sz="1400" u="sng">
                <a:solidFill>
                  <a:srgbClr val="000000"/>
                </a:solidFill>
              </a:rPr>
              <a:t>5.37 Minutes</a:t>
            </a:r>
            <a:endParaRPr b="1" sz="1400" u="sng">
              <a:solidFill>
                <a:srgbClr val="000000"/>
              </a:solidFill>
            </a:endParaRPr>
          </a:p>
          <a:p>
            <a:pPr indent="-317500" lvl="0" marL="457200" rtl="0" algn="l">
              <a:lnSpc>
                <a:spcPct val="115000"/>
              </a:lnSpc>
              <a:spcBef>
                <a:spcPts val="1000"/>
              </a:spcBef>
              <a:spcAft>
                <a:spcPts val="0"/>
              </a:spcAft>
              <a:buClr>
                <a:srgbClr val="000000"/>
              </a:buClr>
              <a:buSzPts val="1400"/>
              <a:buChar char="●"/>
            </a:pPr>
            <a:r>
              <a:rPr b="1" lang="en" sz="1400" u="sng">
                <a:solidFill>
                  <a:srgbClr val="000000"/>
                </a:solidFill>
              </a:rPr>
              <a:t>34% of users Preferred Spanish, 34% of users Preferred French, 32% of users Preferred English.</a:t>
            </a:r>
            <a:endParaRPr b="1" sz="1400" u="sng">
              <a:solidFill>
                <a:srgbClr val="000000"/>
              </a:solidFill>
            </a:endParaRPr>
          </a:p>
          <a:p>
            <a:pPr indent="0" lvl="0" marL="457200" rtl="0" algn="l">
              <a:lnSpc>
                <a:spcPct val="115000"/>
              </a:lnSpc>
              <a:spcBef>
                <a:spcPts val="1000"/>
              </a:spcBef>
              <a:spcAft>
                <a:spcPts val="1000"/>
              </a:spcAft>
              <a:buNone/>
            </a:pPr>
            <a:r>
              <a:t/>
            </a:r>
            <a:endParaRPr b="1" sz="1400" u="sng">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3d2df646b8_0_2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Executive Summary (Con’t) </a:t>
            </a:r>
            <a:endParaRPr>
              <a:solidFill>
                <a:srgbClr val="000000"/>
              </a:solidFill>
            </a:endParaRPr>
          </a:p>
        </p:txBody>
      </p:sp>
      <p:sp>
        <p:nvSpPr>
          <p:cNvPr id="125" name="Google Shape;125;g13d2df646b8_0_20"/>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chemeClr val="dk1"/>
                </a:solidFill>
              </a:rPr>
              <a:t>It appears that users spent more time indeed on the new landing page versus the older landing page.</a:t>
            </a:r>
            <a:endParaRPr>
              <a:solidFill>
                <a:schemeClr val="dk1"/>
              </a:solidFill>
            </a:endParaRPr>
          </a:p>
          <a:p>
            <a:pPr indent="-323850" lvl="0" marL="457200" rtl="0" algn="l">
              <a:spcBef>
                <a:spcPts val="0"/>
              </a:spcBef>
              <a:spcAft>
                <a:spcPts val="0"/>
              </a:spcAft>
              <a:buClr>
                <a:schemeClr val="dk1"/>
              </a:buClr>
              <a:buSzPts val="1500"/>
              <a:buChar char="●"/>
            </a:pPr>
            <a:r>
              <a:rPr lang="en">
                <a:solidFill>
                  <a:schemeClr val="dk1"/>
                </a:solidFill>
              </a:rPr>
              <a:t>Referencing the data from our crosstab chart, we conclude that the newer landing page has a higher conversion rate than the older page.</a:t>
            </a:r>
            <a:endParaRPr sz="1400">
              <a:solidFill>
                <a:srgbClr val="2D3B45"/>
              </a:solidFill>
              <a:highlight>
                <a:schemeClr val="lt1"/>
              </a:highlight>
            </a:endParaRPr>
          </a:p>
          <a:p>
            <a:pPr indent="-317500" lvl="0" marL="457200" rtl="0" algn="l">
              <a:spcBef>
                <a:spcPts val="0"/>
              </a:spcBef>
              <a:spcAft>
                <a:spcPts val="0"/>
              </a:spcAft>
              <a:buClr>
                <a:srgbClr val="2D3B45"/>
              </a:buClr>
              <a:buSzPts val="1400"/>
              <a:buChar char="●"/>
            </a:pPr>
            <a:r>
              <a:rPr lang="en">
                <a:solidFill>
                  <a:schemeClr val="dk1"/>
                </a:solidFill>
              </a:rPr>
              <a:t>Referencing the data from our crosstab chart, we conclude that the newer landing page has a higher conversion rate than the older page</a:t>
            </a:r>
            <a:endParaRPr>
              <a:solidFill>
                <a:schemeClr val="dk1"/>
              </a:solidFill>
            </a:endParaRPr>
          </a:p>
          <a:p>
            <a:pPr indent="-323850" lvl="0" marL="457200" rtl="0" algn="l">
              <a:spcBef>
                <a:spcPts val="0"/>
              </a:spcBef>
              <a:spcAft>
                <a:spcPts val="0"/>
              </a:spcAft>
              <a:buClr>
                <a:schemeClr val="dk1"/>
              </a:buClr>
              <a:buSzPts val="1500"/>
              <a:buChar char="●"/>
            </a:pPr>
            <a:r>
              <a:rPr lang="en">
                <a:solidFill>
                  <a:schemeClr val="dk1"/>
                </a:solidFill>
              </a:rPr>
              <a:t>Referencing the data from our boxplots, we discover that the languages preferred have different mean averages in time spent on the page.</a:t>
            </a:r>
            <a:endParaRPr>
              <a:solidFill>
                <a:schemeClr val="dk1"/>
              </a:solidFill>
            </a:endParaRPr>
          </a:p>
          <a:p>
            <a:pPr indent="0" lvl="0" marL="457200" rtl="0" algn="l">
              <a:lnSpc>
                <a:spcPct val="115000"/>
              </a:lnSpc>
              <a:spcBef>
                <a:spcPts val="1000"/>
              </a:spcBef>
              <a:spcAft>
                <a:spcPts val="1000"/>
              </a:spcAft>
              <a:buNone/>
            </a:pPr>
            <a:r>
              <a:t/>
            </a:r>
            <a:endParaRPr b="1" sz="1400" u="sng">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f47aee096c_0_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Business Problem Overview</a:t>
            </a:r>
            <a:endParaRPr>
              <a:solidFill>
                <a:srgbClr val="000000"/>
              </a:solidFill>
            </a:endParaRPr>
          </a:p>
        </p:txBody>
      </p:sp>
      <p:sp>
        <p:nvSpPr>
          <p:cNvPr id="131" name="Google Shape;131;gf47aee096c_0_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900"/>
              </a:spcBef>
              <a:spcAft>
                <a:spcPts val="0"/>
              </a:spcAft>
              <a:buNone/>
            </a:pPr>
            <a:r>
              <a:rPr lang="en" sz="1300">
                <a:solidFill>
                  <a:srgbClr val="000000"/>
                </a:solidFill>
                <a:highlight>
                  <a:srgbClr val="FFFFFF"/>
                </a:highlight>
                <a:latin typeface="Arial"/>
                <a:ea typeface="Arial"/>
                <a:cs typeface="Arial"/>
                <a:sym typeface="Arial"/>
              </a:rPr>
              <a:t>The advent of e-news, or electronic news, portals has offered us a great opportunity to quickly get updates on the day-to-day events occurring globally. The information on these portals is retrieved electronically from online databases, processed using a variety of software, and then transmitted to the users. There are multiple advantages of transmitting new electronically, like faster access to the content and the ability to utilize different technologies such as audio, graphics, video, and other interactive elements that are either not being used or aren’t common yet in traditional newspapers.</a:t>
            </a:r>
            <a:endParaRPr sz="1300">
              <a:solidFill>
                <a:srgbClr val="000000"/>
              </a:solidFill>
              <a:highlight>
                <a:srgbClr val="FFFFFF"/>
              </a:highlight>
              <a:latin typeface="Arial"/>
              <a:ea typeface="Arial"/>
              <a:cs typeface="Arial"/>
              <a:sym typeface="Arial"/>
            </a:endParaRPr>
          </a:p>
          <a:p>
            <a:pPr indent="0" lvl="0" marL="0" rtl="0" algn="l">
              <a:lnSpc>
                <a:spcPct val="160000"/>
              </a:lnSpc>
              <a:spcBef>
                <a:spcPts val="900"/>
              </a:spcBef>
              <a:spcAft>
                <a:spcPts val="0"/>
              </a:spcAft>
              <a:buNone/>
            </a:pPr>
            <a:r>
              <a:rPr lang="en" sz="1300">
                <a:solidFill>
                  <a:srgbClr val="000000"/>
                </a:solidFill>
                <a:highlight>
                  <a:srgbClr val="FFFFFF"/>
                </a:highlight>
                <a:latin typeface="Arial"/>
                <a:ea typeface="Arial"/>
                <a:cs typeface="Arial"/>
                <a:sym typeface="Arial"/>
              </a:rPr>
              <a:t>E-news Express, an online news portal, aims to expand its business by acquiring new subscribers. With every visitor to the website taking certain actions based on their interest, the company plans to analyze these actions to understand user interests and determine how to drive better engagement. The executives at E-news Express are of the opinion that there has been a decline in new monthly subscribers compared to the past year because the current webpage is not designed well enough in terms of the outline &amp; recommended content to keep customers engaged long enough to make a decision to subscribe.</a:t>
            </a:r>
            <a:endParaRPr sz="1300">
              <a:solidFill>
                <a:srgbClr val="000000"/>
              </a:solidFill>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t/>
            </a:r>
            <a:endParaRPr sz="13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Solution Approach</a:t>
            </a:r>
            <a:endParaRPr>
              <a:solidFill>
                <a:srgbClr val="000000"/>
              </a:solidFill>
            </a:endParaRPr>
          </a:p>
        </p:txBody>
      </p:sp>
      <p:sp>
        <p:nvSpPr>
          <p:cNvPr id="137" name="Google Shape;137;p3"/>
          <p:cNvSpPr txBox="1"/>
          <p:nvPr>
            <p:ph idx="1" type="body"/>
          </p:nvPr>
        </p:nvSpPr>
        <p:spPr>
          <a:xfrm>
            <a:off x="202550" y="861975"/>
            <a:ext cx="8432700" cy="37068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900"/>
              </a:spcBef>
              <a:spcAft>
                <a:spcPts val="0"/>
              </a:spcAft>
              <a:buNone/>
            </a:pPr>
            <a:r>
              <a:rPr lang="en" sz="1300">
                <a:solidFill>
                  <a:srgbClr val="000000"/>
                </a:solidFill>
                <a:highlight>
                  <a:srgbClr val="FFFFFF"/>
                </a:highlight>
                <a:latin typeface="Arial"/>
                <a:ea typeface="Arial"/>
                <a:cs typeface="Arial"/>
                <a:sym typeface="Arial"/>
              </a:rPr>
              <a:t>The design team of the company has researched and created a new landing page that has a new outline &amp; more relevant content shown compared to the old page. In order to test the effectiveness of the new landing page in gathering new subscribers, the Data Science team conducted an experiment by randomly selecting 100 users and dividing them equally into two groups. The existing landing page was served to the first group (control group) and the new landing page to the second group (treatment group). Data regarding the interaction of users in both groups with the two versions of the landing page was collected. Being a data scientist in E-news Express, you have been asked to explore the data and perform a statistical analysis (at a significance level of 5%) to determine the effectiveness of the new landing page.</a:t>
            </a:r>
            <a:endParaRPr sz="1300">
              <a:solidFill>
                <a:srgbClr val="000000"/>
              </a:solidFill>
              <a:highlight>
                <a:srgbClr val="FFFFFF"/>
              </a:highlight>
              <a:latin typeface="Arial"/>
              <a:ea typeface="Arial"/>
              <a:cs typeface="Arial"/>
              <a:sym typeface="Arial"/>
            </a:endParaRPr>
          </a:p>
          <a:p>
            <a:pPr indent="0" lvl="0" marL="0" rtl="0" algn="l">
              <a:lnSpc>
                <a:spcPct val="115000"/>
              </a:lnSpc>
              <a:spcBef>
                <a:spcPts val="1000"/>
              </a:spcBef>
              <a:spcAft>
                <a:spcPts val="1000"/>
              </a:spcAft>
              <a:buNone/>
            </a:pPr>
            <a:r>
              <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f47aee096c_0_1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Solution Approach Con’t</a:t>
            </a:r>
            <a:endParaRPr>
              <a:solidFill>
                <a:srgbClr val="000000"/>
              </a:solidFill>
            </a:endParaRPr>
          </a:p>
        </p:txBody>
      </p:sp>
      <p:sp>
        <p:nvSpPr>
          <p:cNvPr id="143" name="Google Shape;143;gf47aee096c_0_13"/>
          <p:cNvSpPr txBox="1"/>
          <p:nvPr>
            <p:ph idx="1" type="body"/>
          </p:nvPr>
        </p:nvSpPr>
        <p:spPr>
          <a:xfrm>
            <a:off x="202550" y="861975"/>
            <a:ext cx="5448000" cy="4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None/>
            </a:pPr>
            <a:r>
              <a:rPr i="1" lang="en" sz="1400">
                <a:solidFill>
                  <a:srgbClr val="000000"/>
                </a:solidFill>
              </a:rPr>
              <a:t>E-News Express asked us to answer the following questions:</a:t>
            </a:r>
            <a:endParaRPr i="1" sz="1400">
              <a:solidFill>
                <a:srgbClr val="000000"/>
              </a:solidFill>
            </a:endParaRPr>
          </a:p>
        </p:txBody>
      </p:sp>
      <p:graphicFrame>
        <p:nvGraphicFramePr>
          <p:cNvPr id="144" name="Google Shape;144;gf47aee096c_0_13"/>
          <p:cNvGraphicFramePr/>
          <p:nvPr/>
        </p:nvGraphicFramePr>
        <p:xfrm>
          <a:off x="202550" y="1434325"/>
          <a:ext cx="3000000" cy="3000000"/>
        </p:xfrm>
        <a:graphic>
          <a:graphicData uri="http://schemas.openxmlformats.org/drawingml/2006/table">
            <a:tbl>
              <a:tblPr>
                <a:noFill/>
                <a:tableStyleId>{55ADD196-9B1C-4113-90AD-BEC8B9EB6F67}</a:tableStyleId>
              </a:tblPr>
              <a:tblGrid>
                <a:gridCol w="7709875"/>
              </a:tblGrid>
              <a:tr h="515800">
                <a:tc>
                  <a:txBody>
                    <a:bodyPr/>
                    <a:lstStyle/>
                    <a:p>
                      <a:pPr indent="0" lvl="0" marL="0" rtl="0" algn="l">
                        <a:lnSpc>
                          <a:spcPct val="160000"/>
                        </a:lnSpc>
                        <a:spcBef>
                          <a:spcPts val="0"/>
                        </a:spcBef>
                        <a:spcAft>
                          <a:spcPts val="0"/>
                        </a:spcAft>
                        <a:buNone/>
                      </a:pPr>
                      <a:r>
                        <a:rPr b="1" lang="en" sz="1300">
                          <a:highlight>
                            <a:srgbClr val="FFFFFF"/>
                          </a:highlight>
                        </a:rPr>
                        <a:t>Do the users spend more time on the new landing page than on the existing landing page?</a:t>
                      </a:r>
                      <a:endParaRPr b="1" sz="1500"/>
                    </a:p>
                  </a:txBody>
                  <a:tcPr marT="91425" marB="91425" marR="91425" marL="91425"/>
                </a:tc>
              </a:tr>
              <a:tr h="849775">
                <a:tc>
                  <a:txBody>
                    <a:bodyPr/>
                    <a:lstStyle/>
                    <a:p>
                      <a:pPr indent="0" lvl="0" marL="0" rtl="0" algn="l">
                        <a:lnSpc>
                          <a:spcPct val="160000"/>
                        </a:lnSpc>
                        <a:spcBef>
                          <a:spcPts val="0"/>
                        </a:spcBef>
                        <a:spcAft>
                          <a:spcPts val="0"/>
                        </a:spcAft>
                        <a:buNone/>
                      </a:pPr>
                      <a:r>
                        <a:rPr b="1" lang="en" sz="1300">
                          <a:highlight>
                            <a:srgbClr val="FFFFFF"/>
                          </a:highlight>
                        </a:rPr>
                        <a:t>Is the conversion rate (the proportion of users who visit the landing page and get converted) for the new page greater than the conversion rate for the old page?</a:t>
                      </a:r>
                      <a:endParaRPr b="1" sz="1300">
                        <a:highlight>
                          <a:srgbClr val="FFFFFF"/>
                        </a:highlight>
                      </a:endParaRPr>
                    </a:p>
                    <a:p>
                      <a:pPr indent="0" lvl="0" marL="0" rtl="0" algn="l">
                        <a:spcBef>
                          <a:spcPts val="0"/>
                        </a:spcBef>
                        <a:spcAft>
                          <a:spcPts val="0"/>
                        </a:spcAft>
                        <a:buNone/>
                      </a:pPr>
                      <a:r>
                        <a:t/>
                      </a:r>
                      <a:endParaRPr sz="1500"/>
                    </a:p>
                  </a:txBody>
                  <a:tcPr marT="91425" marB="91425" marR="91425" marL="91425"/>
                </a:tc>
              </a:tr>
              <a:tr h="532350">
                <a:tc>
                  <a:txBody>
                    <a:bodyPr/>
                    <a:lstStyle/>
                    <a:p>
                      <a:pPr indent="0" lvl="0" marL="0" rtl="0" algn="l">
                        <a:lnSpc>
                          <a:spcPct val="160000"/>
                        </a:lnSpc>
                        <a:spcBef>
                          <a:spcPts val="0"/>
                        </a:spcBef>
                        <a:spcAft>
                          <a:spcPts val="0"/>
                        </a:spcAft>
                        <a:buNone/>
                      </a:pPr>
                      <a:r>
                        <a:rPr b="1" lang="en" sz="1300">
                          <a:highlight>
                            <a:srgbClr val="FFFFFF"/>
                          </a:highlight>
                        </a:rPr>
                        <a:t>Does the converted status depend on the preferred language?</a:t>
                      </a:r>
                      <a:endParaRPr b="1" sz="1300">
                        <a:highlight>
                          <a:srgbClr val="FFFFFF"/>
                        </a:highlight>
                      </a:endParaRPr>
                    </a:p>
                    <a:p>
                      <a:pPr indent="0" lvl="0" marL="0" rtl="0" algn="l">
                        <a:spcBef>
                          <a:spcPts val="0"/>
                        </a:spcBef>
                        <a:spcAft>
                          <a:spcPts val="0"/>
                        </a:spcAft>
                        <a:buNone/>
                      </a:pPr>
                      <a:r>
                        <a:t/>
                      </a:r>
                      <a:endParaRPr sz="1500"/>
                    </a:p>
                  </a:txBody>
                  <a:tcPr marT="91425" marB="91425" marR="91425" marL="91425"/>
                </a:tc>
              </a:tr>
              <a:tr h="532350">
                <a:tc>
                  <a:txBody>
                    <a:bodyPr/>
                    <a:lstStyle/>
                    <a:p>
                      <a:pPr indent="0" lvl="0" marL="0" rtl="0" algn="l">
                        <a:lnSpc>
                          <a:spcPct val="160000"/>
                        </a:lnSpc>
                        <a:spcBef>
                          <a:spcPts val="0"/>
                        </a:spcBef>
                        <a:spcAft>
                          <a:spcPts val="0"/>
                        </a:spcAft>
                        <a:buNone/>
                      </a:pPr>
                      <a:r>
                        <a:rPr b="1" lang="en" sz="1300">
                          <a:highlight>
                            <a:srgbClr val="FFFFFF"/>
                          </a:highlight>
                        </a:rPr>
                        <a:t>Is the time spent on the new page the same for the different language users?</a:t>
                      </a:r>
                      <a:endParaRPr b="1" sz="1300">
                        <a:highlight>
                          <a:srgbClr val="FFFFFF"/>
                        </a:highlight>
                      </a:endParaRPr>
                    </a:p>
                    <a:p>
                      <a:pPr indent="0" lvl="0" marL="0" rtl="0" algn="l">
                        <a:spcBef>
                          <a:spcPts val="0"/>
                        </a:spcBef>
                        <a:spcAft>
                          <a:spcPts val="0"/>
                        </a:spcAft>
                        <a:buNone/>
                      </a:pPr>
                      <a:r>
                        <a:t/>
                      </a:r>
                      <a:endParaRPr sz="15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f47aee096c_0_31"/>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Dictionary</a:t>
            </a:r>
            <a:endParaRPr/>
          </a:p>
        </p:txBody>
      </p:sp>
      <p:graphicFrame>
        <p:nvGraphicFramePr>
          <p:cNvPr id="150" name="Google Shape;150;gf47aee096c_0_31"/>
          <p:cNvGraphicFramePr/>
          <p:nvPr/>
        </p:nvGraphicFramePr>
        <p:xfrm>
          <a:off x="952500" y="1739452"/>
          <a:ext cx="3000000" cy="3000000"/>
        </p:xfrm>
        <a:graphic>
          <a:graphicData uri="http://schemas.openxmlformats.org/drawingml/2006/table">
            <a:tbl>
              <a:tblPr>
                <a:noFill/>
                <a:tableStyleId>{55ADD196-9B1C-4113-90AD-BEC8B9EB6F67}</a:tableStyleId>
              </a:tblPr>
              <a:tblGrid>
                <a:gridCol w="3619500"/>
                <a:gridCol w="3619500"/>
              </a:tblGrid>
              <a:tr h="791500">
                <a:tc>
                  <a:txBody>
                    <a:bodyPr/>
                    <a:lstStyle/>
                    <a:p>
                      <a:pPr indent="0" lvl="0" marL="0" rtl="0" algn="l">
                        <a:lnSpc>
                          <a:spcPct val="160000"/>
                        </a:lnSpc>
                        <a:spcBef>
                          <a:spcPts val="0"/>
                        </a:spcBef>
                        <a:spcAft>
                          <a:spcPts val="0"/>
                        </a:spcAft>
                        <a:buNone/>
                      </a:pPr>
                      <a:r>
                        <a:rPr b="1" lang="en" sz="1200">
                          <a:highlight>
                            <a:srgbClr val="FFFFFF"/>
                          </a:highlight>
                        </a:rPr>
                        <a:t>User_ID</a:t>
                      </a:r>
                      <a:r>
                        <a:rPr lang="en" sz="1200">
                          <a:highlight>
                            <a:srgbClr val="FFFFFF"/>
                          </a:highlight>
                        </a:rPr>
                        <a:t> - Unique user ID of the person visiting the website.</a:t>
                      </a:r>
                      <a:endParaRPr/>
                    </a:p>
                  </a:txBody>
                  <a:tcPr marT="91425" marB="91425" marR="91425" marL="91425"/>
                </a:tc>
                <a:tc>
                  <a:txBody>
                    <a:bodyPr/>
                    <a:lstStyle/>
                    <a:p>
                      <a:pPr indent="0" lvl="0" marL="0" rtl="0" algn="l">
                        <a:lnSpc>
                          <a:spcPct val="160000"/>
                        </a:lnSpc>
                        <a:spcBef>
                          <a:spcPts val="0"/>
                        </a:spcBef>
                        <a:spcAft>
                          <a:spcPts val="0"/>
                        </a:spcAft>
                        <a:buNone/>
                      </a:pPr>
                      <a:r>
                        <a:rPr b="1" lang="en" sz="1200">
                          <a:highlight>
                            <a:srgbClr val="FFFFFF"/>
                          </a:highlight>
                        </a:rPr>
                        <a:t>Group</a:t>
                      </a:r>
                      <a:r>
                        <a:rPr lang="en" sz="1200">
                          <a:highlight>
                            <a:srgbClr val="FFFFFF"/>
                          </a:highlight>
                        </a:rPr>
                        <a:t> - Whether the user belongs to the first group (control) or the second group (treatment).</a:t>
                      </a:r>
                      <a:endParaRPr sz="1200">
                        <a:highlight>
                          <a:srgbClr val="FFFFFF"/>
                        </a:highlight>
                      </a:endParaRPr>
                    </a:p>
                    <a:p>
                      <a:pPr indent="0" lvl="0" marL="0" rtl="0" algn="l">
                        <a:spcBef>
                          <a:spcPts val="0"/>
                        </a:spcBef>
                        <a:spcAft>
                          <a:spcPts val="0"/>
                        </a:spcAft>
                        <a:buNone/>
                      </a:pPr>
                      <a:r>
                        <a:t/>
                      </a:r>
                      <a:endParaRPr/>
                    </a:p>
                  </a:txBody>
                  <a:tcPr marT="91425" marB="91425" marR="91425" marL="91425"/>
                </a:tc>
              </a:tr>
              <a:tr h="878450">
                <a:tc>
                  <a:txBody>
                    <a:bodyPr/>
                    <a:lstStyle/>
                    <a:p>
                      <a:pPr indent="0" lvl="0" marL="0" rtl="0" algn="l">
                        <a:lnSpc>
                          <a:spcPct val="160000"/>
                        </a:lnSpc>
                        <a:spcBef>
                          <a:spcPts val="0"/>
                        </a:spcBef>
                        <a:spcAft>
                          <a:spcPts val="0"/>
                        </a:spcAft>
                        <a:buNone/>
                      </a:pPr>
                      <a:r>
                        <a:rPr b="1" lang="en" sz="1200">
                          <a:highlight>
                            <a:srgbClr val="FFFFFF"/>
                          </a:highlight>
                        </a:rPr>
                        <a:t>Landing_Page </a:t>
                      </a:r>
                      <a:r>
                        <a:rPr lang="en" sz="1200">
                          <a:highlight>
                            <a:srgbClr val="FFFFFF"/>
                          </a:highlight>
                        </a:rPr>
                        <a:t>- Whether the landing page is new or old.</a:t>
                      </a:r>
                      <a:endParaRPr/>
                    </a:p>
                  </a:txBody>
                  <a:tcPr marT="91425" marB="91425" marR="91425" marL="91425"/>
                </a:tc>
                <a:tc>
                  <a:txBody>
                    <a:bodyPr/>
                    <a:lstStyle/>
                    <a:p>
                      <a:pPr indent="0" lvl="0" marL="0" rtl="0" algn="l">
                        <a:lnSpc>
                          <a:spcPct val="160000"/>
                        </a:lnSpc>
                        <a:spcBef>
                          <a:spcPts val="0"/>
                        </a:spcBef>
                        <a:spcAft>
                          <a:spcPts val="0"/>
                        </a:spcAft>
                        <a:buNone/>
                      </a:pPr>
                      <a:r>
                        <a:rPr b="1" lang="en" sz="1200">
                          <a:highlight>
                            <a:srgbClr val="FFFFFF"/>
                          </a:highlight>
                        </a:rPr>
                        <a:t>Time_spent_on_the_page</a:t>
                      </a:r>
                      <a:r>
                        <a:rPr lang="en" sz="1200">
                          <a:highlight>
                            <a:srgbClr val="FFFFFF"/>
                          </a:highlight>
                        </a:rPr>
                        <a:t> - Time (in minutes) spent by the user on the landing page</a:t>
                      </a:r>
                      <a:endParaRPr sz="1200">
                        <a:highlight>
                          <a:srgbClr val="FFFFFF"/>
                        </a:highlight>
                      </a:endParaRPr>
                    </a:p>
                    <a:p>
                      <a:pPr indent="0" lvl="0" marL="0" rtl="0" algn="l">
                        <a:spcBef>
                          <a:spcPts val="0"/>
                        </a:spcBef>
                        <a:spcAft>
                          <a:spcPts val="0"/>
                        </a:spcAft>
                        <a:buNone/>
                      </a:pPr>
                      <a:r>
                        <a:t/>
                      </a:r>
                      <a:endParaRPr/>
                    </a:p>
                  </a:txBody>
                  <a:tcPr marT="91425" marB="91425" marR="91425" marL="91425"/>
                </a:tc>
              </a:tr>
              <a:tr h="543525">
                <a:tc>
                  <a:txBody>
                    <a:bodyPr/>
                    <a:lstStyle/>
                    <a:p>
                      <a:pPr indent="0" lvl="0" marL="0" rtl="0" algn="l">
                        <a:lnSpc>
                          <a:spcPct val="160000"/>
                        </a:lnSpc>
                        <a:spcBef>
                          <a:spcPts val="0"/>
                        </a:spcBef>
                        <a:spcAft>
                          <a:spcPts val="0"/>
                        </a:spcAft>
                        <a:buNone/>
                      </a:pPr>
                      <a:r>
                        <a:rPr b="1" lang="en" sz="1200">
                          <a:highlight>
                            <a:srgbClr val="FFFFFF"/>
                          </a:highlight>
                        </a:rPr>
                        <a:t>Converted </a:t>
                      </a:r>
                      <a:r>
                        <a:rPr lang="en" sz="1200">
                          <a:highlight>
                            <a:srgbClr val="FFFFFF"/>
                          </a:highlight>
                        </a:rPr>
                        <a:t>- Whether the user gets converted to a subscriber of the news portal or not.</a:t>
                      </a:r>
                      <a:endParaRPr sz="1200">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60000"/>
                        </a:lnSpc>
                        <a:spcBef>
                          <a:spcPts val="0"/>
                        </a:spcBef>
                        <a:spcAft>
                          <a:spcPts val="0"/>
                        </a:spcAft>
                        <a:buNone/>
                      </a:pPr>
                      <a:r>
                        <a:rPr lang="en" sz="1200">
                          <a:highlight>
                            <a:srgbClr val="FFFFFF"/>
                          </a:highlight>
                        </a:rPr>
                        <a:t>Language_preferred - Language chosen by the user to view the landing page</a:t>
                      </a:r>
                      <a:endParaRPr sz="1200">
                        <a:highlight>
                          <a:srgbClr val="FFFFFF"/>
                        </a:highlight>
                      </a:endParaRPr>
                    </a:p>
                    <a:p>
                      <a:pPr indent="0" lvl="0" marL="0" rtl="0" algn="l">
                        <a:spcBef>
                          <a:spcPts val="0"/>
                        </a:spcBef>
                        <a:spcAft>
                          <a:spcPts val="0"/>
                        </a:spcAft>
                        <a:buNone/>
                      </a:pPr>
                      <a:r>
                        <a:t/>
                      </a:r>
                      <a:endParaRPr/>
                    </a:p>
                  </a:txBody>
                  <a:tcPr marT="91425" marB="91425" marR="91425" marL="91425"/>
                </a:tc>
              </a:tr>
            </a:tbl>
          </a:graphicData>
        </a:graphic>
      </p:graphicFrame>
      <p:sp>
        <p:nvSpPr>
          <p:cNvPr id="151" name="Google Shape;151;gf47aee096c_0_31"/>
          <p:cNvSpPr txBox="1"/>
          <p:nvPr/>
        </p:nvSpPr>
        <p:spPr>
          <a:xfrm>
            <a:off x="275275" y="861975"/>
            <a:ext cx="7852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highlight>
                  <a:srgbClr val="FFFFFF"/>
                </a:highlight>
              </a:rPr>
              <a:t>The data contains information regarding the interaction of users in both groups with the two versions of the landing page.</a:t>
            </a:r>
            <a:endParaRPr i="1" sz="15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0e9006cb6c_1_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Exploratory Data Analysis (EDA) Overview</a:t>
            </a:r>
            <a:endParaRPr>
              <a:solidFill>
                <a:srgbClr val="000000"/>
              </a:solidFill>
            </a:endParaRPr>
          </a:p>
        </p:txBody>
      </p:sp>
      <p:sp>
        <p:nvSpPr>
          <p:cNvPr id="157" name="Google Shape;157;g10e9006cb6c_1_7"/>
          <p:cNvSpPr txBox="1"/>
          <p:nvPr>
            <p:ph idx="1" type="body"/>
          </p:nvPr>
        </p:nvSpPr>
        <p:spPr>
          <a:xfrm>
            <a:off x="202550" y="861975"/>
            <a:ext cx="6331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Shape of the dataset is </a:t>
            </a:r>
            <a:r>
              <a:rPr b="1" lang="en" sz="1400">
                <a:solidFill>
                  <a:srgbClr val="000000"/>
                </a:solidFill>
              </a:rPr>
              <a:t>100</a:t>
            </a:r>
            <a:r>
              <a:rPr lang="en" sz="1400">
                <a:solidFill>
                  <a:srgbClr val="000000"/>
                </a:solidFill>
              </a:rPr>
              <a:t>, based from the randomly sampled users to conduct the A/B Split Test between the old landing page vs. the new landing page. (</a:t>
            </a:r>
            <a:r>
              <a:rPr b="1" lang="en" sz="1400">
                <a:solidFill>
                  <a:srgbClr val="000000"/>
                </a:solidFill>
              </a:rPr>
              <a:t>User_ID</a:t>
            </a: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Our team found no duplicates within the dataset. </a:t>
            </a:r>
            <a:endParaRPr sz="1400">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Out of the 100 sampled users, we factor:</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Time Spent on the Page.</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Which Group was used (Controlled/Treatment).</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Whether the user was converted or not.</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sz="1400">
                <a:solidFill>
                  <a:srgbClr val="000000"/>
                </a:solidFill>
              </a:rPr>
              <a:t>The Language the user preferred.</a:t>
            </a:r>
            <a:endParaRPr b="1"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58" name="Google Shape;158;g10e9006cb6c_1_7"/>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