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5143500" cx="9144000"/>
  <p:notesSz cx="6858000" cy="9144000"/>
  <p:embeddedFontLst>
    <p:embeddedFont>
      <p:font typeface="Nunito SemiBold"/>
      <p:regular r:id="rId44"/>
      <p:bold r:id="rId45"/>
      <p:italic r:id="rId46"/>
      <p:boldItalic r:id="rId47"/>
    </p:embeddedFont>
    <p:embeddedFont>
      <p:font typeface="Nunito"/>
      <p:regular r:id="rId48"/>
      <p:bold r:id="rId49"/>
      <p:italic r:id="rId50"/>
      <p:boldItalic r:id="rId51"/>
    </p:embeddedFont>
    <p:embeddedFont>
      <p:font typeface="Nunito ExtraBold"/>
      <p:bold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4" roundtripDataSignature="AMtx7mihRb593w9B1cqsJjgSQk0jo/dW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B6F708-AB88-428D-9313-D4DE40974538}">
  <a:tblStyle styleId="{CEB6F708-AB88-428D-9313-D4DE40974538}" styleName="Table_0">
    <a:wholeTbl>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5B9BD5"/>
              </a:solidFill>
              <a:prstDash val="solid"/>
              <a:round/>
              <a:headEnd len="sm" w="sm" type="none"/>
              <a:tailEnd len="sm" w="sm" type="none"/>
            </a:ln>
          </a:top>
          <a:bottom>
            <a:ln cap="flat" cmpd="sng" w="12700">
              <a:solidFill>
                <a:srgbClr val="5B9BD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rgbClr val="5B9BD5">
              <a:alpha val="20000"/>
            </a:srgbClr>
          </a:solidFill>
        </a:fill>
      </a:tcStyle>
    </a:band1H>
    <a:band2H>
      <a:tcTxStyle b="off" i="off"/>
    </a:band2H>
    <a:band1V>
      <a:tcTxStyle b="off" i="off"/>
      <a:tcStyle>
        <a:fill>
          <a:solidFill>
            <a:srgbClr val="5B9BD5">
              <a:alpha val="20000"/>
            </a:srgbClr>
          </a:solidFill>
        </a:fill>
      </a:tcStyle>
    </a:band1V>
    <a:band2V>
      <a:tcTxStyle b="off" i="off"/>
    </a:band2V>
    <a:lastCol>
      <a:tcTxStyle b="on" i="off"/>
    </a:lastCol>
    <a:firstCol>
      <a:tcTxStyle b="on" i="off"/>
    </a:firstCol>
    <a:lastRow>
      <a:tcTxStyle b="on" i="off"/>
      <a:tcStyle>
        <a:tcBdr>
          <a:top>
            <a:ln cap="flat" cmpd="sng" w="12700">
              <a:solidFill>
                <a:srgbClr val="5B9BD5"/>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rgbClr val="5B9BD5"/>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E36B116D-9F5B-4DB3-B1F6-538B9463201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NunitoSemiBold-regular.fntdata"/><Relationship Id="rId43" Type="http://schemas.openxmlformats.org/officeDocument/2006/relationships/slide" Target="slides/slide36.xml"/><Relationship Id="rId46" Type="http://schemas.openxmlformats.org/officeDocument/2006/relationships/font" Target="fonts/NunitoSemiBold-italic.fntdata"/><Relationship Id="rId45" Type="http://schemas.openxmlformats.org/officeDocument/2006/relationships/font" Target="fonts/NunitoSemiBold-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Nunito-regular.fntdata"/><Relationship Id="rId47" Type="http://schemas.openxmlformats.org/officeDocument/2006/relationships/font" Target="fonts/NunitoSemiBold-boldItalic.fntdata"/><Relationship Id="rId49"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Nunito-boldItalic.fntdata"/><Relationship Id="rId50" Type="http://schemas.openxmlformats.org/officeDocument/2006/relationships/font" Target="fonts/Nunito-italic.fntdata"/><Relationship Id="rId53" Type="http://schemas.openxmlformats.org/officeDocument/2006/relationships/font" Target="fonts/NunitoExtraBold-boldItalic.fntdata"/><Relationship Id="rId52" Type="http://schemas.openxmlformats.org/officeDocument/2006/relationships/font" Target="fonts/NunitoExtraBold-bold.fntdata"/><Relationship Id="rId11" Type="http://schemas.openxmlformats.org/officeDocument/2006/relationships/slide" Target="slides/slide4.xml"/><Relationship Id="rId10" Type="http://schemas.openxmlformats.org/officeDocument/2006/relationships/slide" Target="slides/slide3.xml"/><Relationship Id="rId54" Type="http://customschemas.google.com/relationships/presentationmetadata" Target="meta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389dd4ba8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13389dd4ba8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389dd4ba8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13389dd4ba8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389dd4ba8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13389dd4ba8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389dd4ba8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13389dd4ba8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389dd4ba8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13389dd4ba8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3389dd4ba8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13389dd4ba8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389dd4ba8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13389dd4ba8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389dd4ba8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3389dd4ba8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389dd4ba8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3389dd4ba8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389dd4ba8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3389dd4ba8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3389dd4ba8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13389dd4ba8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389dd4ba8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3389dd4ba8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3389dd4ba8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13389dd4ba8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3389dd4ba8_0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13389dd4ba8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3389dd4ba8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3389dd4ba8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33bc10aab3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133bc10aab3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33bc10aab3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133bc10aab3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33bc10aab3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133bc10aab3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33bc10aab3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133bc10aab3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3bc10aab3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133bc10aab3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33bc10aab3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133bc10aab3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3bc10aab3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133bc10aab3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33bc10aab3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133bc10aab3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33bc10aab3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133bc10aab3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333" name="Google Shape;333;p10: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Proprietary content. ©Great Learning. All Rights Reserved. Unauthorized use or distribution prohibited</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389dd4ba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13389dd4ba8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389dd4ba8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13389dd4ba8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389dd4ba8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13389dd4ba8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2"/>
          <p:cNvSpPr txBox="1"/>
          <p:nvPr>
            <p:ph type="ctrTitle"/>
          </p:nvPr>
        </p:nvSpPr>
        <p:spPr>
          <a:xfrm>
            <a:off x="2210208" y="744575"/>
            <a:ext cx="66222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16" name="Google Shape;16;p12"/>
          <p:cNvSpPr txBox="1"/>
          <p:nvPr>
            <p:ph idx="1" type="subTitle"/>
          </p:nvPr>
        </p:nvSpPr>
        <p:spPr>
          <a:xfrm>
            <a:off x="2210202" y="2834125"/>
            <a:ext cx="66222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47" name="Shape 47"/>
        <p:cNvGrpSpPr/>
        <p:nvPr/>
      </p:nvGrpSpPr>
      <p:grpSpPr>
        <a:xfrm>
          <a:off x="0" y="0"/>
          <a:ext cx="0" cy="0"/>
          <a:chOff x="0" y="0"/>
          <a:chExt cx="0" cy="0"/>
        </a:xfrm>
      </p:grpSpPr>
      <p:sp>
        <p:nvSpPr>
          <p:cNvPr id="48" name="Google Shape;48;p23"/>
          <p:cNvSpPr/>
          <p:nvPr/>
        </p:nvSpPr>
        <p:spPr>
          <a:xfrm>
            <a:off x="1" y="-335"/>
            <a:ext cx="9144600" cy="5143800"/>
          </a:xfrm>
          <a:prstGeom prst="rect">
            <a:avLst/>
          </a:prstGeom>
          <a:solidFill>
            <a:srgbClr val="0E39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A close up of a logo&#10;&#10;Description automatically generated" id="49" name="Google Shape;49;p23"/>
          <p:cNvPicPr preferRelativeResize="0"/>
          <p:nvPr/>
        </p:nvPicPr>
        <p:blipFill rotWithShape="1">
          <a:blip r:embed="rId2">
            <a:alphaModFix/>
          </a:blip>
          <a:srcRect b="19149" l="42816" r="37294" t="18358"/>
          <a:stretch/>
        </p:blipFill>
        <p:spPr>
          <a:xfrm>
            <a:off x="6052536" y="514443"/>
            <a:ext cx="2095112" cy="3703320"/>
          </a:xfrm>
          <a:prstGeom prst="rect">
            <a:avLst/>
          </a:prstGeom>
          <a:noFill/>
          <a:ln>
            <a:noFill/>
          </a:ln>
        </p:spPr>
      </p:pic>
      <p:sp>
        <p:nvSpPr>
          <p:cNvPr id="50" name="Google Shape;50;p23"/>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lvl1pPr lvl="0" marR="0" algn="l">
              <a:lnSpc>
                <a:spcPct val="100000"/>
              </a:lnSpc>
              <a:spcBef>
                <a:spcPts val="0"/>
              </a:spcBef>
              <a:spcAft>
                <a:spcPts val="0"/>
              </a:spcAft>
              <a:buSzPts val="2200"/>
              <a:buNone/>
              <a:defRPr b="0" i="0" sz="2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9pPr>
          </a:lstStyle>
          <a:p/>
        </p:txBody>
      </p:sp>
      <p:sp>
        <p:nvSpPr>
          <p:cNvPr id="51" name="Google Shape;51;p23"/>
          <p:cNvSpPr txBox="1"/>
          <p:nvPr/>
        </p:nvSpPr>
        <p:spPr>
          <a:xfrm>
            <a:off x="334565" y="1676232"/>
            <a:ext cx="4372800" cy="17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b="0" i="0" lang="en" sz="3300" u="none" cap="none" strike="noStrike">
                <a:solidFill>
                  <a:schemeClr val="lt1"/>
                </a:solidFill>
                <a:latin typeface="Nunito ExtraBold"/>
                <a:ea typeface="Nunito ExtraBold"/>
                <a:cs typeface="Nunito ExtraBold"/>
                <a:sym typeface="Nunito ExtraBold"/>
              </a:rPr>
              <a:t>Happy Learning !</a:t>
            </a:r>
            <a:endParaRPr b="0" i="0" sz="3300" u="none" cap="none" strike="noStrike">
              <a:solidFill>
                <a:schemeClr val="lt1"/>
              </a:solidFill>
              <a:latin typeface="Nunito ExtraBold"/>
              <a:ea typeface="Nunito ExtraBold"/>
              <a:cs typeface="Nunito ExtraBold"/>
              <a:sym typeface="Nunito ExtraBold"/>
            </a:endParaRPr>
          </a:p>
        </p:txBody>
      </p:sp>
      <p:pic>
        <p:nvPicPr>
          <p:cNvPr id="52" name="Google Shape;52;p23"/>
          <p:cNvPicPr preferRelativeResize="0"/>
          <p:nvPr/>
        </p:nvPicPr>
        <p:blipFill rotWithShape="1">
          <a:blip r:embed="rId3">
            <a:alphaModFix/>
          </a:blip>
          <a:srcRect b="0" l="0" r="0" t="0"/>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62" name="Shape 62"/>
        <p:cNvGrpSpPr/>
        <p:nvPr/>
      </p:nvGrpSpPr>
      <p:grpSpPr>
        <a:xfrm>
          <a:off x="0" y="0"/>
          <a:ext cx="0" cy="0"/>
          <a:chOff x="0" y="0"/>
          <a:chExt cx="0" cy="0"/>
        </a:xfrm>
      </p:grpSpPr>
      <p:sp>
        <p:nvSpPr>
          <p:cNvPr id="63" name="Google Shape;63;p15"/>
          <p:cNvSpPr/>
          <p:nvPr/>
        </p:nvSpPr>
        <p:spPr>
          <a:xfrm>
            <a:off x="1" y="-335"/>
            <a:ext cx="9144600" cy="5143800"/>
          </a:xfrm>
          <a:prstGeom prst="rect">
            <a:avLst/>
          </a:prstGeom>
          <a:solidFill>
            <a:srgbClr val="0E39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A close up of a logo&#10;&#10;Description automatically generated" id="64" name="Google Shape;64;p15"/>
          <p:cNvPicPr preferRelativeResize="0"/>
          <p:nvPr/>
        </p:nvPicPr>
        <p:blipFill rotWithShape="1">
          <a:blip r:embed="rId2">
            <a:alphaModFix/>
          </a:blip>
          <a:srcRect b="19149" l="42816" r="37294" t="18358"/>
          <a:stretch/>
        </p:blipFill>
        <p:spPr>
          <a:xfrm>
            <a:off x="6052536" y="514443"/>
            <a:ext cx="2095112" cy="3703320"/>
          </a:xfrm>
          <a:prstGeom prst="rect">
            <a:avLst/>
          </a:prstGeom>
          <a:noFill/>
          <a:ln>
            <a:noFill/>
          </a:ln>
        </p:spPr>
      </p:pic>
      <p:sp>
        <p:nvSpPr>
          <p:cNvPr id="65" name="Google Shape;65;p15"/>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lvl1pPr lvl="0" marR="0" algn="l">
              <a:lnSpc>
                <a:spcPct val="100000"/>
              </a:lnSpc>
              <a:spcBef>
                <a:spcPts val="0"/>
              </a:spcBef>
              <a:spcAft>
                <a:spcPts val="0"/>
              </a:spcAft>
              <a:buSzPts val="2200"/>
              <a:buNone/>
              <a:defRPr b="0" i="0" sz="2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9pPr>
          </a:lstStyle>
          <a:p/>
        </p:txBody>
      </p:sp>
      <p:sp>
        <p:nvSpPr>
          <p:cNvPr id="66" name="Google Shape;66;p15"/>
          <p:cNvSpPr txBox="1"/>
          <p:nvPr/>
        </p:nvSpPr>
        <p:spPr>
          <a:xfrm>
            <a:off x="334565" y="1676232"/>
            <a:ext cx="4372800" cy="17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b="0" i="0" lang="en" sz="3300" u="none" cap="none" strike="noStrike">
                <a:solidFill>
                  <a:schemeClr val="lt1"/>
                </a:solidFill>
                <a:latin typeface="Nunito ExtraBold"/>
                <a:ea typeface="Nunito ExtraBold"/>
                <a:cs typeface="Nunito ExtraBold"/>
                <a:sym typeface="Nunito ExtraBold"/>
              </a:rPr>
              <a:t>Happy Learning !</a:t>
            </a:r>
            <a:endParaRPr b="0" i="0" sz="3300" u="none" cap="none" strike="noStrike">
              <a:solidFill>
                <a:schemeClr val="lt1"/>
              </a:solidFill>
              <a:latin typeface="Nunito ExtraBold"/>
              <a:ea typeface="Nunito ExtraBold"/>
              <a:cs typeface="Nunito ExtraBold"/>
              <a:sym typeface="Nunito ExtraBold"/>
            </a:endParaRPr>
          </a:p>
        </p:txBody>
      </p:sp>
      <p:pic>
        <p:nvPicPr>
          <p:cNvPr id="67" name="Google Shape;67;p15"/>
          <p:cNvPicPr preferRelativeResize="0"/>
          <p:nvPr/>
        </p:nvPicPr>
        <p:blipFill rotWithShape="1">
          <a:blip r:embed="rId3">
            <a:alphaModFix/>
          </a:blip>
          <a:srcRect b="0" l="0" r="0" t="0"/>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p24"/>
          <p:cNvSpPr txBox="1"/>
          <p:nvPr>
            <p:ph type="ctrTitle"/>
          </p:nvPr>
        </p:nvSpPr>
        <p:spPr>
          <a:xfrm>
            <a:off x="2210208" y="744575"/>
            <a:ext cx="66222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70" name="Google Shape;70;p24"/>
          <p:cNvSpPr txBox="1"/>
          <p:nvPr>
            <p:ph idx="1" type="subTitle"/>
          </p:nvPr>
        </p:nvSpPr>
        <p:spPr>
          <a:xfrm>
            <a:off x="2210202" y="2834125"/>
            <a:ext cx="66222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p:txBody>
      </p:sp>
      <p:sp>
        <p:nvSpPr>
          <p:cNvPr id="73" name="Google Shape;73;p25"/>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 name="Shape 74"/>
        <p:cNvGrpSpPr/>
        <p:nvPr/>
      </p:nvGrpSpPr>
      <p:grpSpPr>
        <a:xfrm>
          <a:off x="0" y="0"/>
          <a:ext cx="0" cy="0"/>
          <a:chOff x="0" y="0"/>
          <a:chExt cx="0" cy="0"/>
        </a:xfrm>
      </p:grpSpPr>
      <p:sp>
        <p:nvSpPr>
          <p:cNvPr id="75" name="Google Shape;75;p2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76" name="Google Shape;76;p26"/>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lvl1pPr indent="-323850" lvl="0" marL="457200" algn="l">
              <a:lnSpc>
                <a:spcPct val="115000"/>
              </a:lnSpc>
              <a:spcBef>
                <a:spcPts val="0"/>
              </a:spcBef>
              <a:spcAft>
                <a:spcPts val="0"/>
              </a:spcAft>
              <a:buSzPts val="1500"/>
              <a:buFont typeface="Nunito"/>
              <a:buChar char="●"/>
              <a:defRPr>
                <a:latin typeface="Nunito"/>
                <a:ea typeface="Nunito"/>
                <a:cs typeface="Nunito"/>
                <a:sym typeface="Nunito"/>
              </a:defRPr>
            </a:lvl1pPr>
            <a:lvl2pPr indent="-311150" lvl="1" marL="914400" algn="l">
              <a:lnSpc>
                <a:spcPct val="115000"/>
              </a:lnSpc>
              <a:spcBef>
                <a:spcPts val="1600"/>
              </a:spcBef>
              <a:spcAft>
                <a:spcPts val="0"/>
              </a:spcAft>
              <a:buSzPts val="1300"/>
              <a:buFont typeface="Nunito"/>
              <a:buChar char="○"/>
              <a:defRPr>
                <a:latin typeface="Nunito"/>
                <a:ea typeface="Nunito"/>
                <a:cs typeface="Nunito"/>
                <a:sym typeface="Nunito"/>
              </a:defRPr>
            </a:lvl2pPr>
            <a:lvl3pPr indent="-304800" lvl="2" marL="1371600" algn="l">
              <a:lnSpc>
                <a:spcPct val="115000"/>
              </a:lnSpc>
              <a:spcBef>
                <a:spcPts val="1600"/>
              </a:spcBef>
              <a:spcAft>
                <a:spcPts val="0"/>
              </a:spcAft>
              <a:buSzPts val="1200"/>
              <a:buFont typeface="Nunito"/>
              <a:buChar char="■"/>
              <a:defRPr>
                <a:latin typeface="Nunito"/>
                <a:ea typeface="Nunito"/>
                <a:cs typeface="Nunito"/>
                <a:sym typeface="Nunito"/>
              </a:defRPr>
            </a:lvl3pPr>
            <a:lvl4pPr indent="-298450" lvl="3" marL="1828800" algn="l">
              <a:lnSpc>
                <a:spcPct val="115000"/>
              </a:lnSpc>
              <a:spcBef>
                <a:spcPts val="1600"/>
              </a:spcBef>
              <a:spcAft>
                <a:spcPts val="0"/>
              </a:spcAft>
              <a:buSzPts val="1100"/>
              <a:buFont typeface="Nunito"/>
              <a:buChar char="●"/>
              <a:defRPr>
                <a:latin typeface="Nunito"/>
                <a:ea typeface="Nunito"/>
                <a:cs typeface="Nunito"/>
                <a:sym typeface="Nunito"/>
              </a:defRPr>
            </a:lvl4pPr>
            <a:lvl5pPr indent="-292100" lvl="4" marL="2286000" algn="l">
              <a:lnSpc>
                <a:spcPct val="115000"/>
              </a:lnSpc>
              <a:spcBef>
                <a:spcPts val="1600"/>
              </a:spcBef>
              <a:spcAft>
                <a:spcPts val="0"/>
              </a:spcAft>
              <a:buSzPts val="1000"/>
              <a:buFont typeface="Nunito"/>
              <a:buChar char="○"/>
              <a:defRPr>
                <a:latin typeface="Nunito"/>
                <a:ea typeface="Nunito"/>
                <a:cs typeface="Nunito"/>
                <a:sym typeface="Nunito"/>
              </a:defRPr>
            </a:lvl5pPr>
            <a:lvl6pPr indent="-285750" lvl="5" marL="2743200" algn="l">
              <a:lnSpc>
                <a:spcPct val="115000"/>
              </a:lnSpc>
              <a:spcBef>
                <a:spcPts val="1600"/>
              </a:spcBef>
              <a:spcAft>
                <a:spcPts val="0"/>
              </a:spcAft>
              <a:buSzPts val="900"/>
              <a:buFont typeface="Nunito"/>
              <a:buChar char="■"/>
              <a:defRPr>
                <a:latin typeface="Nunito"/>
                <a:ea typeface="Nunito"/>
                <a:cs typeface="Nunito"/>
                <a:sym typeface="Nunito"/>
              </a:defRPr>
            </a:lvl6pPr>
            <a:lvl7pPr indent="-279400" lvl="6" marL="3200400" algn="l">
              <a:lnSpc>
                <a:spcPct val="115000"/>
              </a:lnSpc>
              <a:spcBef>
                <a:spcPts val="1600"/>
              </a:spcBef>
              <a:spcAft>
                <a:spcPts val="0"/>
              </a:spcAft>
              <a:buSzPts val="800"/>
              <a:buFont typeface="Nunito"/>
              <a:buChar char="●"/>
              <a:defRPr>
                <a:latin typeface="Nunito"/>
                <a:ea typeface="Nunito"/>
                <a:cs typeface="Nunito"/>
                <a:sym typeface="Nunito"/>
              </a:defRPr>
            </a:lvl7pPr>
            <a:lvl8pPr indent="-273050" lvl="7" marL="3657600" algn="l">
              <a:lnSpc>
                <a:spcPct val="115000"/>
              </a:lnSpc>
              <a:spcBef>
                <a:spcPts val="1600"/>
              </a:spcBef>
              <a:spcAft>
                <a:spcPts val="0"/>
              </a:spcAft>
              <a:buSzPts val="700"/>
              <a:buFont typeface="Nunito"/>
              <a:buChar char="○"/>
              <a:defRPr>
                <a:latin typeface="Nunito"/>
                <a:ea typeface="Nunito"/>
                <a:cs typeface="Nunito"/>
                <a:sym typeface="Nunito"/>
              </a:defRPr>
            </a:lvl8pPr>
            <a:lvl9pPr indent="-266700" lvl="8" marL="4114800" algn="l">
              <a:lnSpc>
                <a:spcPct val="115000"/>
              </a:lnSpc>
              <a:spcBef>
                <a:spcPts val="1600"/>
              </a:spcBef>
              <a:spcAft>
                <a:spcPts val="1600"/>
              </a:spcAft>
              <a:buSzPts val="600"/>
              <a:buFont typeface="Nunito"/>
              <a:buChar char="■"/>
              <a:defRPr>
                <a:latin typeface="Nunito"/>
                <a:ea typeface="Nunito"/>
                <a:cs typeface="Nunito"/>
                <a:sym typeface="Nunito"/>
              </a:defRPr>
            </a:lvl9pPr>
          </a:lstStyle>
          <a:p/>
        </p:txBody>
      </p:sp>
      <p:sp>
        <p:nvSpPr>
          <p:cNvPr id="77" name="Google Shape;77;p26"/>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78" name="Shape 78"/>
        <p:cNvGrpSpPr/>
        <p:nvPr/>
      </p:nvGrpSpPr>
      <p:grpSpPr>
        <a:xfrm>
          <a:off x="0" y="0"/>
          <a:ext cx="0" cy="0"/>
          <a:chOff x="0" y="0"/>
          <a:chExt cx="0" cy="0"/>
        </a:xfrm>
      </p:grpSpPr>
      <p:sp>
        <p:nvSpPr>
          <p:cNvPr id="79" name="Google Shape;79;p27"/>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graphicFrame>
        <p:nvGraphicFramePr>
          <p:cNvPr id="80" name="Google Shape;80;p27"/>
          <p:cNvGraphicFramePr/>
          <p:nvPr/>
        </p:nvGraphicFramePr>
        <p:xfrm>
          <a:off x="201942" y="833662"/>
          <a:ext cx="3000000" cy="3000000"/>
        </p:xfrm>
        <a:graphic>
          <a:graphicData uri="http://schemas.openxmlformats.org/drawingml/2006/table">
            <a:tbl>
              <a:tblPr bandRow="1" firstRow="1">
                <a:noFill/>
                <a:tableStyleId>{CEB6F708-AB88-428D-9313-D4DE40974538}</a:tableStyleId>
              </a:tblPr>
              <a:tblGrid>
                <a:gridCol w="883125"/>
                <a:gridCol w="3886050"/>
                <a:gridCol w="3886050"/>
              </a:tblGrid>
              <a:tr h="673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a:t>
                      </a:r>
                      <a:endParaRPr sz="14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 Profile </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Business Insights for Marketing Team</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7533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1</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High value customers who have many credit cards and prefer to engage online</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Engage Online – Set up priority calling in lines – Upsell and Cross sell premium products</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2</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baseline="30000"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3</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81" name="Google Shape;81;p27"/>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28"/>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4" name="Google Shape;84;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5" name="Google Shape;85;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6" name="Google Shape;86;p28"/>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29"/>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9" name="Google Shape;89;p29"/>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sp>
        <p:nvSpPr>
          <p:cNvPr id="91" name="Google Shape;91;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2" name="Google Shape;92;p30"/>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6" name="Google Shape;96;p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7" name="Google Shape;97;p3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23850" lvl="0" marL="457200" algn="l">
              <a:lnSpc>
                <a:spcPct val="115000"/>
              </a:lnSpc>
              <a:spcBef>
                <a:spcPts val="0"/>
              </a:spcBef>
              <a:spcAft>
                <a:spcPts val="0"/>
              </a:spcAft>
              <a:buSzPts val="1500"/>
              <a:buChar char="●"/>
              <a:defRPr/>
            </a:lvl1pPr>
            <a:lvl2pPr indent="-311150" lvl="1" marL="914400" algn="l">
              <a:lnSpc>
                <a:spcPct val="115000"/>
              </a:lnSpc>
              <a:spcBef>
                <a:spcPts val="1600"/>
              </a:spcBef>
              <a:spcAft>
                <a:spcPts val="0"/>
              </a:spcAft>
              <a:buSzPts val="1300"/>
              <a:buChar char="○"/>
              <a:defRPr/>
            </a:lvl2pPr>
            <a:lvl3pPr indent="-304800" lvl="2" marL="1371600" algn="l">
              <a:lnSpc>
                <a:spcPct val="115000"/>
              </a:lnSpc>
              <a:spcBef>
                <a:spcPts val="1600"/>
              </a:spcBef>
              <a:spcAft>
                <a:spcPts val="0"/>
              </a:spcAft>
              <a:buSzPts val="1200"/>
              <a:buChar char="■"/>
              <a:defRPr/>
            </a:lvl3pPr>
            <a:lvl4pPr indent="-298450" lvl="3" marL="1828800" algn="l">
              <a:lnSpc>
                <a:spcPct val="115000"/>
              </a:lnSpc>
              <a:spcBef>
                <a:spcPts val="1600"/>
              </a:spcBef>
              <a:spcAft>
                <a:spcPts val="0"/>
              </a:spcAft>
              <a:buSzPts val="1100"/>
              <a:buChar char="●"/>
              <a:defRPr/>
            </a:lvl4pPr>
            <a:lvl5pPr indent="-292100" lvl="4" marL="2286000" algn="l">
              <a:lnSpc>
                <a:spcPct val="115000"/>
              </a:lnSpc>
              <a:spcBef>
                <a:spcPts val="1600"/>
              </a:spcBef>
              <a:spcAft>
                <a:spcPts val="0"/>
              </a:spcAft>
              <a:buSzPts val="1000"/>
              <a:buChar char="○"/>
              <a:defRPr/>
            </a:lvl5pPr>
            <a:lvl6pPr indent="-285750" lvl="5" marL="2743200" algn="l">
              <a:lnSpc>
                <a:spcPct val="115000"/>
              </a:lnSpc>
              <a:spcBef>
                <a:spcPts val="1600"/>
              </a:spcBef>
              <a:spcAft>
                <a:spcPts val="0"/>
              </a:spcAft>
              <a:buSzPts val="900"/>
              <a:buChar char="■"/>
              <a:defRPr/>
            </a:lvl6pPr>
            <a:lvl7pPr indent="-279400" lvl="6" marL="3200400" algn="l">
              <a:lnSpc>
                <a:spcPct val="115000"/>
              </a:lnSpc>
              <a:spcBef>
                <a:spcPts val="1600"/>
              </a:spcBef>
              <a:spcAft>
                <a:spcPts val="0"/>
              </a:spcAft>
              <a:buSzPts val="800"/>
              <a:buChar char="●"/>
              <a:defRPr/>
            </a:lvl7pPr>
            <a:lvl8pPr indent="-273050" lvl="7" marL="3657600" algn="l">
              <a:lnSpc>
                <a:spcPct val="115000"/>
              </a:lnSpc>
              <a:spcBef>
                <a:spcPts val="1600"/>
              </a:spcBef>
              <a:spcAft>
                <a:spcPts val="0"/>
              </a:spcAft>
              <a:buSzPts val="700"/>
              <a:buChar char="○"/>
              <a:defRPr/>
            </a:lvl8pPr>
            <a:lvl9pPr indent="-266700" lvl="8" marL="4114800" algn="l">
              <a:lnSpc>
                <a:spcPct val="115000"/>
              </a:lnSpc>
              <a:spcBef>
                <a:spcPts val="1600"/>
              </a:spcBef>
              <a:spcAft>
                <a:spcPts val="1600"/>
              </a:spcAft>
              <a:buSzPts val="600"/>
              <a:buChar char="■"/>
              <a:defRPr/>
            </a:lvl9pPr>
          </a:lstStyle>
          <a:p/>
        </p:txBody>
      </p:sp>
      <p:sp>
        <p:nvSpPr>
          <p:cNvPr id="98" name="Google Shape;98;p31"/>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19" name="Google Shape;19;p1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lvl1pPr indent="-323850" lvl="0" marL="457200" algn="l">
              <a:lnSpc>
                <a:spcPct val="115000"/>
              </a:lnSpc>
              <a:spcBef>
                <a:spcPts val="0"/>
              </a:spcBef>
              <a:spcAft>
                <a:spcPts val="0"/>
              </a:spcAft>
              <a:buSzPts val="1500"/>
              <a:buFont typeface="Nunito"/>
              <a:buChar char="●"/>
              <a:defRPr>
                <a:latin typeface="Nunito"/>
                <a:ea typeface="Nunito"/>
                <a:cs typeface="Nunito"/>
                <a:sym typeface="Nunito"/>
              </a:defRPr>
            </a:lvl1pPr>
            <a:lvl2pPr indent="-311150" lvl="1" marL="914400" algn="l">
              <a:lnSpc>
                <a:spcPct val="115000"/>
              </a:lnSpc>
              <a:spcBef>
                <a:spcPts val="1600"/>
              </a:spcBef>
              <a:spcAft>
                <a:spcPts val="0"/>
              </a:spcAft>
              <a:buSzPts val="1300"/>
              <a:buFont typeface="Nunito"/>
              <a:buChar char="○"/>
              <a:defRPr>
                <a:latin typeface="Nunito"/>
                <a:ea typeface="Nunito"/>
                <a:cs typeface="Nunito"/>
                <a:sym typeface="Nunito"/>
              </a:defRPr>
            </a:lvl2pPr>
            <a:lvl3pPr indent="-304800" lvl="2" marL="1371600" algn="l">
              <a:lnSpc>
                <a:spcPct val="115000"/>
              </a:lnSpc>
              <a:spcBef>
                <a:spcPts val="1600"/>
              </a:spcBef>
              <a:spcAft>
                <a:spcPts val="0"/>
              </a:spcAft>
              <a:buSzPts val="1200"/>
              <a:buFont typeface="Nunito"/>
              <a:buChar char="■"/>
              <a:defRPr>
                <a:latin typeface="Nunito"/>
                <a:ea typeface="Nunito"/>
                <a:cs typeface="Nunito"/>
                <a:sym typeface="Nunito"/>
              </a:defRPr>
            </a:lvl3pPr>
            <a:lvl4pPr indent="-298450" lvl="3" marL="1828800" algn="l">
              <a:lnSpc>
                <a:spcPct val="115000"/>
              </a:lnSpc>
              <a:spcBef>
                <a:spcPts val="1600"/>
              </a:spcBef>
              <a:spcAft>
                <a:spcPts val="0"/>
              </a:spcAft>
              <a:buSzPts val="1100"/>
              <a:buFont typeface="Nunito"/>
              <a:buChar char="●"/>
              <a:defRPr>
                <a:latin typeface="Nunito"/>
                <a:ea typeface="Nunito"/>
                <a:cs typeface="Nunito"/>
                <a:sym typeface="Nunito"/>
              </a:defRPr>
            </a:lvl4pPr>
            <a:lvl5pPr indent="-292100" lvl="4" marL="2286000" algn="l">
              <a:lnSpc>
                <a:spcPct val="115000"/>
              </a:lnSpc>
              <a:spcBef>
                <a:spcPts val="1600"/>
              </a:spcBef>
              <a:spcAft>
                <a:spcPts val="0"/>
              </a:spcAft>
              <a:buSzPts val="1000"/>
              <a:buFont typeface="Nunito"/>
              <a:buChar char="○"/>
              <a:defRPr>
                <a:latin typeface="Nunito"/>
                <a:ea typeface="Nunito"/>
                <a:cs typeface="Nunito"/>
                <a:sym typeface="Nunito"/>
              </a:defRPr>
            </a:lvl5pPr>
            <a:lvl6pPr indent="-285750" lvl="5" marL="2743200" algn="l">
              <a:lnSpc>
                <a:spcPct val="115000"/>
              </a:lnSpc>
              <a:spcBef>
                <a:spcPts val="1600"/>
              </a:spcBef>
              <a:spcAft>
                <a:spcPts val="0"/>
              </a:spcAft>
              <a:buSzPts val="900"/>
              <a:buFont typeface="Nunito"/>
              <a:buChar char="■"/>
              <a:defRPr>
                <a:latin typeface="Nunito"/>
                <a:ea typeface="Nunito"/>
                <a:cs typeface="Nunito"/>
                <a:sym typeface="Nunito"/>
              </a:defRPr>
            </a:lvl6pPr>
            <a:lvl7pPr indent="-279400" lvl="6" marL="3200400" algn="l">
              <a:lnSpc>
                <a:spcPct val="115000"/>
              </a:lnSpc>
              <a:spcBef>
                <a:spcPts val="1600"/>
              </a:spcBef>
              <a:spcAft>
                <a:spcPts val="0"/>
              </a:spcAft>
              <a:buSzPts val="800"/>
              <a:buFont typeface="Nunito"/>
              <a:buChar char="●"/>
              <a:defRPr>
                <a:latin typeface="Nunito"/>
                <a:ea typeface="Nunito"/>
                <a:cs typeface="Nunito"/>
                <a:sym typeface="Nunito"/>
              </a:defRPr>
            </a:lvl7pPr>
            <a:lvl8pPr indent="-273050" lvl="7" marL="3657600" algn="l">
              <a:lnSpc>
                <a:spcPct val="115000"/>
              </a:lnSpc>
              <a:spcBef>
                <a:spcPts val="1600"/>
              </a:spcBef>
              <a:spcAft>
                <a:spcPts val="0"/>
              </a:spcAft>
              <a:buSzPts val="700"/>
              <a:buFont typeface="Nunito"/>
              <a:buChar char="○"/>
              <a:defRPr>
                <a:latin typeface="Nunito"/>
                <a:ea typeface="Nunito"/>
                <a:cs typeface="Nunito"/>
                <a:sym typeface="Nunito"/>
              </a:defRPr>
            </a:lvl8pPr>
            <a:lvl9pPr indent="-266700" lvl="8" marL="4114800" algn="l">
              <a:lnSpc>
                <a:spcPct val="115000"/>
              </a:lnSpc>
              <a:spcBef>
                <a:spcPts val="1600"/>
              </a:spcBef>
              <a:spcAft>
                <a:spcPts val="1600"/>
              </a:spcAft>
              <a:buSzPts val="600"/>
              <a:buFont typeface="Nunito"/>
              <a:buChar char="■"/>
              <a:defRPr>
                <a:latin typeface="Nunito"/>
                <a:ea typeface="Nunito"/>
                <a:cs typeface="Nunito"/>
                <a:sym typeface="Nunito"/>
              </a:defRPr>
            </a:lvl9pPr>
          </a:lstStyle>
          <a:p/>
        </p:txBody>
      </p:sp>
      <p:sp>
        <p:nvSpPr>
          <p:cNvPr id="20" name="Google Shape;20;p13"/>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3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p:txBody>
      </p:sp>
      <p:sp>
        <p:nvSpPr>
          <p:cNvPr id="23" name="Google Shape;23;p16"/>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24" name="Shape 24"/>
        <p:cNvGrpSpPr/>
        <p:nvPr/>
      </p:nvGrpSpPr>
      <p:grpSpPr>
        <a:xfrm>
          <a:off x="0" y="0"/>
          <a:ext cx="0" cy="0"/>
          <a:chOff x="0" y="0"/>
          <a:chExt cx="0" cy="0"/>
        </a:xfrm>
      </p:grpSpPr>
      <p:sp>
        <p:nvSpPr>
          <p:cNvPr id="25" name="Google Shape;25;p17"/>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graphicFrame>
        <p:nvGraphicFramePr>
          <p:cNvPr id="26" name="Google Shape;26;p17"/>
          <p:cNvGraphicFramePr/>
          <p:nvPr/>
        </p:nvGraphicFramePr>
        <p:xfrm>
          <a:off x="201942" y="833662"/>
          <a:ext cx="3000000" cy="3000000"/>
        </p:xfrm>
        <a:graphic>
          <a:graphicData uri="http://schemas.openxmlformats.org/drawingml/2006/table">
            <a:tbl>
              <a:tblPr bandRow="1" firstRow="1">
                <a:noFill/>
                <a:tableStyleId>{CEB6F708-AB88-428D-9313-D4DE40974538}</a:tableStyleId>
              </a:tblPr>
              <a:tblGrid>
                <a:gridCol w="883125"/>
                <a:gridCol w="3886050"/>
                <a:gridCol w="3886050"/>
              </a:tblGrid>
              <a:tr h="673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a:t>
                      </a:r>
                      <a:endParaRPr sz="14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 Profile </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Business Insights for Marketing Team</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7533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1</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High value customers who have many credit cards and prefer to engage online</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Engage Online – Set up priority calling in lines – Upsell and Cross sell premium products</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2</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baseline="30000"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3</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27" name="Google Shape;27;p17"/>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18"/>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0" name="Google Shape;30;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18"/>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19"/>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5" name="Google Shape;35;p19"/>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20"/>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23850" lvl="0" marL="457200" algn="l">
              <a:lnSpc>
                <a:spcPct val="115000"/>
              </a:lnSpc>
              <a:spcBef>
                <a:spcPts val="0"/>
              </a:spcBef>
              <a:spcAft>
                <a:spcPts val="0"/>
              </a:spcAft>
              <a:buSzPts val="1500"/>
              <a:buChar char="●"/>
              <a:defRPr/>
            </a:lvl1pPr>
            <a:lvl2pPr indent="-311150" lvl="1" marL="914400" algn="l">
              <a:lnSpc>
                <a:spcPct val="115000"/>
              </a:lnSpc>
              <a:spcBef>
                <a:spcPts val="1600"/>
              </a:spcBef>
              <a:spcAft>
                <a:spcPts val="0"/>
              </a:spcAft>
              <a:buSzPts val="1300"/>
              <a:buChar char="○"/>
              <a:defRPr/>
            </a:lvl2pPr>
            <a:lvl3pPr indent="-304800" lvl="2" marL="1371600" algn="l">
              <a:lnSpc>
                <a:spcPct val="115000"/>
              </a:lnSpc>
              <a:spcBef>
                <a:spcPts val="1600"/>
              </a:spcBef>
              <a:spcAft>
                <a:spcPts val="0"/>
              </a:spcAft>
              <a:buSzPts val="1200"/>
              <a:buChar char="■"/>
              <a:defRPr/>
            </a:lvl3pPr>
            <a:lvl4pPr indent="-298450" lvl="3" marL="1828800" algn="l">
              <a:lnSpc>
                <a:spcPct val="115000"/>
              </a:lnSpc>
              <a:spcBef>
                <a:spcPts val="1600"/>
              </a:spcBef>
              <a:spcAft>
                <a:spcPts val="0"/>
              </a:spcAft>
              <a:buSzPts val="1100"/>
              <a:buChar char="●"/>
              <a:defRPr/>
            </a:lvl4pPr>
            <a:lvl5pPr indent="-292100" lvl="4" marL="2286000" algn="l">
              <a:lnSpc>
                <a:spcPct val="115000"/>
              </a:lnSpc>
              <a:spcBef>
                <a:spcPts val="1600"/>
              </a:spcBef>
              <a:spcAft>
                <a:spcPts val="0"/>
              </a:spcAft>
              <a:buSzPts val="1000"/>
              <a:buChar char="○"/>
              <a:defRPr/>
            </a:lvl5pPr>
            <a:lvl6pPr indent="-285750" lvl="5" marL="2743200" algn="l">
              <a:lnSpc>
                <a:spcPct val="115000"/>
              </a:lnSpc>
              <a:spcBef>
                <a:spcPts val="1600"/>
              </a:spcBef>
              <a:spcAft>
                <a:spcPts val="0"/>
              </a:spcAft>
              <a:buSzPts val="900"/>
              <a:buChar char="■"/>
              <a:defRPr/>
            </a:lvl6pPr>
            <a:lvl7pPr indent="-279400" lvl="6" marL="3200400" algn="l">
              <a:lnSpc>
                <a:spcPct val="115000"/>
              </a:lnSpc>
              <a:spcBef>
                <a:spcPts val="1600"/>
              </a:spcBef>
              <a:spcAft>
                <a:spcPts val="0"/>
              </a:spcAft>
              <a:buSzPts val="800"/>
              <a:buChar char="●"/>
              <a:defRPr/>
            </a:lvl7pPr>
            <a:lvl8pPr indent="-273050" lvl="7" marL="3657600" algn="l">
              <a:lnSpc>
                <a:spcPct val="115000"/>
              </a:lnSpc>
              <a:spcBef>
                <a:spcPts val="1600"/>
              </a:spcBef>
              <a:spcAft>
                <a:spcPts val="0"/>
              </a:spcAft>
              <a:buSzPts val="700"/>
              <a:buChar char="○"/>
              <a:defRPr/>
            </a:lvl8pPr>
            <a:lvl9pPr indent="-266700" lvl="8" marL="4114800" algn="l">
              <a:lnSpc>
                <a:spcPct val="115000"/>
              </a:lnSpc>
              <a:spcBef>
                <a:spcPts val="1600"/>
              </a:spcBef>
              <a:spcAft>
                <a:spcPts val="1600"/>
              </a:spcAft>
              <a:buSzPts val="600"/>
              <a:buChar char="■"/>
              <a:defRPr/>
            </a:lvl9pPr>
          </a:lstStyle>
          <a:p/>
        </p:txBody>
      </p:sp>
      <p:sp>
        <p:nvSpPr>
          <p:cNvPr id="44" name="Google Shape;44;p21"/>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2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2.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200"/>
              <a:buFont typeface="Nunito"/>
              <a:buNone/>
              <a:defRPr b="1" i="0" sz="2200" u="none" cap="none" strike="noStrike">
                <a:solidFill>
                  <a:srgbClr val="434343"/>
                </a:solidFill>
                <a:latin typeface="Nunito"/>
                <a:ea typeface="Nunito"/>
                <a:cs typeface="Nunito"/>
                <a:sym typeface="Nunito"/>
              </a:defRPr>
            </a:lvl1pPr>
            <a:lvl2pPr lvl="1"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2pPr>
            <a:lvl3pPr lvl="2"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3pPr>
            <a:lvl4pPr lvl="3"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4pPr>
            <a:lvl5pPr lvl="4"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5pPr>
            <a:lvl6pPr lvl="5"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6pPr>
            <a:lvl7pPr lvl="6"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7pPr>
            <a:lvl8pPr lvl="7"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8pPr>
            <a:lvl9pPr lvl="8"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9pPr>
          </a:lstStyle>
          <a:p/>
        </p:txBody>
      </p:sp>
      <p:sp>
        <p:nvSpPr>
          <p:cNvPr id="7" name="Google Shape;7;p11"/>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1pPr>
            <a:lvl2pPr indent="-311150" lvl="1" marL="914400" marR="0" rtl="0" algn="l">
              <a:lnSpc>
                <a:spcPct val="115000"/>
              </a:lnSpc>
              <a:spcBef>
                <a:spcPts val="160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2pPr>
            <a:lvl3pPr indent="-304800" lvl="2" marL="1371600" marR="0" rtl="0" algn="l">
              <a:lnSpc>
                <a:spcPct val="115000"/>
              </a:lnSpc>
              <a:spcBef>
                <a:spcPts val="1600"/>
              </a:spcBef>
              <a:spcAft>
                <a:spcPts val="0"/>
              </a:spcAft>
              <a:buClr>
                <a:schemeClr val="dk2"/>
              </a:buClr>
              <a:buSzPts val="1200"/>
              <a:buFont typeface="Nunito"/>
              <a:buChar char="■"/>
              <a:defRPr b="0" i="0" sz="12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2100" lvl="4" marL="2286000" marR="0" rtl="0" algn="l">
              <a:lnSpc>
                <a:spcPct val="115000"/>
              </a:lnSpc>
              <a:spcBef>
                <a:spcPts val="1600"/>
              </a:spcBef>
              <a:spcAft>
                <a:spcPts val="0"/>
              </a:spcAft>
              <a:buClr>
                <a:schemeClr val="dk2"/>
              </a:buClr>
              <a:buSzPts val="1000"/>
              <a:buFont typeface="Nunito"/>
              <a:buChar char="○"/>
              <a:defRPr b="0" i="0" sz="1000" u="none" cap="none" strike="noStrike">
                <a:solidFill>
                  <a:schemeClr val="dk2"/>
                </a:solidFill>
                <a:latin typeface="Nunito"/>
                <a:ea typeface="Nunito"/>
                <a:cs typeface="Nunito"/>
                <a:sym typeface="Nunito"/>
              </a:defRPr>
            </a:lvl5pPr>
            <a:lvl6pPr indent="-285750" lvl="5" marL="2743200" marR="0" rtl="0" algn="l">
              <a:lnSpc>
                <a:spcPct val="115000"/>
              </a:lnSpc>
              <a:spcBef>
                <a:spcPts val="1600"/>
              </a:spcBef>
              <a:spcAft>
                <a:spcPts val="0"/>
              </a:spcAft>
              <a:buClr>
                <a:schemeClr val="dk2"/>
              </a:buClr>
              <a:buSzPts val="900"/>
              <a:buFont typeface="Nunito"/>
              <a:buChar char="■"/>
              <a:defRPr b="0" i="0" sz="900" u="none" cap="none" strike="noStrike">
                <a:solidFill>
                  <a:schemeClr val="dk2"/>
                </a:solidFill>
                <a:latin typeface="Nunito"/>
                <a:ea typeface="Nunito"/>
                <a:cs typeface="Nunito"/>
                <a:sym typeface="Nunito"/>
              </a:defRPr>
            </a:lvl6pPr>
            <a:lvl7pPr indent="-279400" lvl="6" marL="3200400" marR="0" rtl="0" algn="l">
              <a:lnSpc>
                <a:spcPct val="115000"/>
              </a:lnSpc>
              <a:spcBef>
                <a:spcPts val="1600"/>
              </a:spcBef>
              <a:spcAft>
                <a:spcPts val="0"/>
              </a:spcAft>
              <a:buClr>
                <a:schemeClr val="dk2"/>
              </a:buClr>
              <a:buSzPts val="800"/>
              <a:buFont typeface="Nunito"/>
              <a:buChar char="●"/>
              <a:defRPr b="0" i="0" sz="800" u="none" cap="none" strike="noStrike">
                <a:solidFill>
                  <a:schemeClr val="dk2"/>
                </a:solidFill>
                <a:latin typeface="Nunito"/>
                <a:ea typeface="Nunito"/>
                <a:cs typeface="Nunito"/>
                <a:sym typeface="Nunito"/>
              </a:defRPr>
            </a:lvl7pPr>
            <a:lvl8pPr indent="-273050" lvl="7" marL="3657600" marR="0" rtl="0" algn="l">
              <a:lnSpc>
                <a:spcPct val="115000"/>
              </a:lnSpc>
              <a:spcBef>
                <a:spcPts val="1600"/>
              </a:spcBef>
              <a:spcAft>
                <a:spcPts val="0"/>
              </a:spcAft>
              <a:buClr>
                <a:schemeClr val="dk2"/>
              </a:buClr>
              <a:buSzPts val="700"/>
              <a:buFont typeface="Nunito"/>
              <a:buChar char="○"/>
              <a:defRPr b="0" i="0" sz="700" u="none" cap="none" strike="noStrike">
                <a:solidFill>
                  <a:schemeClr val="dk2"/>
                </a:solidFill>
                <a:latin typeface="Nunito"/>
                <a:ea typeface="Nunito"/>
                <a:cs typeface="Nunito"/>
                <a:sym typeface="Nunito"/>
              </a:defRPr>
            </a:lvl8pPr>
            <a:lvl9pPr indent="-266700" lvl="8" marL="4114800" marR="0" rtl="0" algn="l">
              <a:lnSpc>
                <a:spcPct val="115000"/>
              </a:lnSpc>
              <a:spcBef>
                <a:spcPts val="1600"/>
              </a:spcBef>
              <a:spcAft>
                <a:spcPts val="1600"/>
              </a:spcAft>
              <a:buClr>
                <a:schemeClr val="dk2"/>
              </a:buClr>
              <a:buSzPts val="600"/>
              <a:buFont typeface="Nunito"/>
              <a:buChar char="■"/>
              <a:defRPr b="0" i="0" sz="600" u="none" cap="none" strike="noStrike">
                <a:solidFill>
                  <a:schemeClr val="dk2"/>
                </a:solidFill>
                <a:latin typeface="Nunito"/>
                <a:ea typeface="Nunito"/>
                <a:cs typeface="Nunito"/>
                <a:sym typeface="Nunito"/>
              </a:defRPr>
            </a:lvl9pPr>
          </a:lstStyle>
          <a:p/>
        </p:txBody>
      </p:sp>
      <p:sp>
        <p:nvSpPr>
          <p:cNvPr id="8" name="Google Shape;8;p11"/>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marR="0" rtl="0" algn="ctr">
              <a:lnSpc>
                <a:spcPct val="102500"/>
              </a:lnSpc>
              <a:spcBef>
                <a:spcPts val="0"/>
              </a:spcBef>
              <a:spcAft>
                <a:spcPts val="0"/>
              </a:spcAft>
              <a:buClr>
                <a:srgbClr val="000000"/>
              </a:buClr>
              <a:buSzPts val="700"/>
              <a:buFont typeface="Arial"/>
              <a:buNone/>
            </a:pPr>
            <a:r>
              <a:rPr b="1" i="0" lang="en" sz="700" u="none" cap="none" strike="noStrike">
                <a:solidFill>
                  <a:srgbClr val="434343"/>
                </a:solidFill>
                <a:latin typeface="Nunito"/>
                <a:ea typeface="Nunito"/>
                <a:cs typeface="Nunito"/>
                <a:sym typeface="Nunito"/>
              </a:rPr>
              <a:t>Proprietary content. © Great Learning. All Rights Reserved. Unauthorized use or distribution prohibited.</a:t>
            </a:r>
            <a:endParaRPr b="1" i="0" sz="700" u="none" cap="none" strike="noStrike">
              <a:solidFill>
                <a:srgbClr val="434343"/>
              </a:solidFill>
              <a:latin typeface="Nunito"/>
              <a:ea typeface="Nunito"/>
              <a:cs typeface="Nunito"/>
              <a:sym typeface="Nunito"/>
            </a:endParaRPr>
          </a:p>
        </p:txBody>
      </p:sp>
      <p:sp>
        <p:nvSpPr>
          <p:cNvPr id="9" name="Google Shape;9;p11"/>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pic>
        <p:nvPicPr>
          <p:cNvPr id="10" name="Google Shape;10;p11"/>
          <p:cNvPicPr preferRelativeResize="0"/>
          <p:nvPr/>
        </p:nvPicPr>
        <p:blipFill rotWithShape="1">
          <a:blip r:embed="rId1">
            <a:alphaModFix/>
          </a:blip>
          <a:srcRect b="0" l="0" r="0" t="0"/>
          <a:stretch/>
        </p:blipFill>
        <p:spPr>
          <a:xfrm>
            <a:off x="7669500" y="68264"/>
            <a:ext cx="1395476" cy="572701"/>
          </a:xfrm>
          <a:prstGeom prst="rect">
            <a:avLst/>
          </a:prstGeom>
          <a:noFill/>
          <a:ln>
            <a:noFill/>
          </a:ln>
        </p:spPr>
      </p:pic>
      <p:grpSp>
        <p:nvGrpSpPr>
          <p:cNvPr id="11" name="Google Shape;11;p11"/>
          <p:cNvGrpSpPr/>
          <p:nvPr/>
        </p:nvGrpSpPr>
        <p:grpSpPr>
          <a:xfrm>
            <a:off x="6593" y="10"/>
            <a:ext cx="175500" cy="709221"/>
            <a:chOff x="6593" y="10"/>
            <a:chExt cx="175500" cy="709221"/>
          </a:xfrm>
        </p:grpSpPr>
        <p:sp>
          <p:nvSpPr>
            <p:cNvPr id="12" name="Google Shape;12;p11"/>
            <p:cNvSpPr/>
            <p:nvPr/>
          </p:nvSpPr>
          <p:spPr>
            <a:xfrm>
              <a:off x="6593" y="10"/>
              <a:ext cx="175500" cy="355500"/>
            </a:xfrm>
            <a:prstGeom prst="rect">
              <a:avLst/>
            </a:prstGeom>
            <a:solidFill>
              <a:srgbClr val="0E39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1"/>
            <p:cNvSpPr/>
            <p:nvPr/>
          </p:nvSpPr>
          <p:spPr>
            <a:xfrm>
              <a:off x="6593" y="353731"/>
              <a:ext cx="175500" cy="355500"/>
            </a:xfrm>
            <a:prstGeom prst="rect">
              <a:avLst/>
            </a:prstGeom>
            <a:solidFill>
              <a:srgbClr val="1974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3" name="Shape 53"/>
        <p:cNvGrpSpPr/>
        <p:nvPr/>
      </p:nvGrpSpPr>
      <p:grpSpPr>
        <a:xfrm>
          <a:off x="0" y="0"/>
          <a:ext cx="0" cy="0"/>
          <a:chOff x="0" y="0"/>
          <a:chExt cx="0" cy="0"/>
        </a:xfrm>
      </p:grpSpPr>
      <p:sp>
        <p:nvSpPr>
          <p:cNvPr id="54" name="Google Shape;54;p14"/>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200"/>
              <a:buFont typeface="Nunito"/>
              <a:buNone/>
              <a:defRPr b="1" i="0" sz="2200" u="none" cap="none" strike="noStrike">
                <a:solidFill>
                  <a:srgbClr val="434343"/>
                </a:solidFill>
                <a:latin typeface="Nunito"/>
                <a:ea typeface="Nunito"/>
                <a:cs typeface="Nunito"/>
                <a:sym typeface="Nunito"/>
              </a:defRPr>
            </a:lvl1pPr>
            <a:lvl2pPr lvl="1"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2pPr>
            <a:lvl3pPr lvl="2"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3pPr>
            <a:lvl4pPr lvl="3"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4pPr>
            <a:lvl5pPr lvl="4"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5pPr>
            <a:lvl6pPr lvl="5"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6pPr>
            <a:lvl7pPr lvl="6"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7pPr>
            <a:lvl8pPr lvl="7"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8pPr>
            <a:lvl9pPr lvl="8"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9pPr>
          </a:lstStyle>
          <a:p/>
        </p:txBody>
      </p:sp>
      <p:sp>
        <p:nvSpPr>
          <p:cNvPr id="55" name="Google Shape;55;p14"/>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1pPr>
            <a:lvl2pPr indent="-311150" lvl="1" marL="914400" marR="0" rtl="0" algn="l">
              <a:lnSpc>
                <a:spcPct val="115000"/>
              </a:lnSpc>
              <a:spcBef>
                <a:spcPts val="160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2pPr>
            <a:lvl3pPr indent="-304800" lvl="2" marL="1371600" marR="0" rtl="0" algn="l">
              <a:lnSpc>
                <a:spcPct val="115000"/>
              </a:lnSpc>
              <a:spcBef>
                <a:spcPts val="1600"/>
              </a:spcBef>
              <a:spcAft>
                <a:spcPts val="0"/>
              </a:spcAft>
              <a:buClr>
                <a:schemeClr val="dk2"/>
              </a:buClr>
              <a:buSzPts val="1200"/>
              <a:buFont typeface="Nunito"/>
              <a:buChar char="■"/>
              <a:defRPr b="0" i="0" sz="12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2100" lvl="4" marL="2286000" marR="0" rtl="0" algn="l">
              <a:lnSpc>
                <a:spcPct val="115000"/>
              </a:lnSpc>
              <a:spcBef>
                <a:spcPts val="1600"/>
              </a:spcBef>
              <a:spcAft>
                <a:spcPts val="0"/>
              </a:spcAft>
              <a:buClr>
                <a:schemeClr val="dk2"/>
              </a:buClr>
              <a:buSzPts val="1000"/>
              <a:buFont typeface="Nunito"/>
              <a:buChar char="○"/>
              <a:defRPr b="0" i="0" sz="1000" u="none" cap="none" strike="noStrike">
                <a:solidFill>
                  <a:schemeClr val="dk2"/>
                </a:solidFill>
                <a:latin typeface="Nunito"/>
                <a:ea typeface="Nunito"/>
                <a:cs typeface="Nunito"/>
                <a:sym typeface="Nunito"/>
              </a:defRPr>
            </a:lvl5pPr>
            <a:lvl6pPr indent="-285750" lvl="5" marL="2743200" marR="0" rtl="0" algn="l">
              <a:lnSpc>
                <a:spcPct val="115000"/>
              </a:lnSpc>
              <a:spcBef>
                <a:spcPts val="1600"/>
              </a:spcBef>
              <a:spcAft>
                <a:spcPts val="0"/>
              </a:spcAft>
              <a:buClr>
                <a:schemeClr val="dk2"/>
              </a:buClr>
              <a:buSzPts val="900"/>
              <a:buFont typeface="Nunito"/>
              <a:buChar char="■"/>
              <a:defRPr b="0" i="0" sz="900" u="none" cap="none" strike="noStrike">
                <a:solidFill>
                  <a:schemeClr val="dk2"/>
                </a:solidFill>
                <a:latin typeface="Nunito"/>
                <a:ea typeface="Nunito"/>
                <a:cs typeface="Nunito"/>
                <a:sym typeface="Nunito"/>
              </a:defRPr>
            </a:lvl6pPr>
            <a:lvl7pPr indent="-279400" lvl="6" marL="3200400" marR="0" rtl="0" algn="l">
              <a:lnSpc>
                <a:spcPct val="115000"/>
              </a:lnSpc>
              <a:spcBef>
                <a:spcPts val="1600"/>
              </a:spcBef>
              <a:spcAft>
                <a:spcPts val="0"/>
              </a:spcAft>
              <a:buClr>
                <a:schemeClr val="dk2"/>
              </a:buClr>
              <a:buSzPts val="800"/>
              <a:buFont typeface="Nunito"/>
              <a:buChar char="●"/>
              <a:defRPr b="0" i="0" sz="800" u="none" cap="none" strike="noStrike">
                <a:solidFill>
                  <a:schemeClr val="dk2"/>
                </a:solidFill>
                <a:latin typeface="Nunito"/>
                <a:ea typeface="Nunito"/>
                <a:cs typeface="Nunito"/>
                <a:sym typeface="Nunito"/>
              </a:defRPr>
            </a:lvl7pPr>
            <a:lvl8pPr indent="-273050" lvl="7" marL="3657600" marR="0" rtl="0" algn="l">
              <a:lnSpc>
                <a:spcPct val="115000"/>
              </a:lnSpc>
              <a:spcBef>
                <a:spcPts val="1600"/>
              </a:spcBef>
              <a:spcAft>
                <a:spcPts val="0"/>
              </a:spcAft>
              <a:buClr>
                <a:schemeClr val="dk2"/>
              </a:buClr>
              <a:buSzPts val="700"/>
              <a:buFont typeface="Nunito"/>
              <a:buChar char="○"/>
              <a:defRPr b="0" i="0" sz="700" u="none" cap="none" strike="noStrike">
                <a:solidFill>
                  <a:schemeClr val="dk2"/>
                </a:solidFill>
                <a:latin typeface="Nunito"/>
                <a:ea typeface="Nunito"/>
                <a:cs typeface="Nunito"/>
                <a:sym typeface="Nunito"/>
              </a:defRPr>
            </a:lvl8pPr>
            <a:lvl9pPr indent="-266700" lvl="8" marL="4114800" marR="0" rtl="0" algn="l">
              <a:lnSpc>
                <a:spcPct val="115000"/>
              </a:lnSpc>
              <a:spcBef>
                <a:spcPts val="1600"/>
              </a:spcBef>
              <a:spcAft>
                <a:spcPts val="1600"/>
              </a:spcAft>
              <a:buClr>
                <a:schemeClr val="dk2"/>
              </a:buClr>
              <a:buSzPts val="600"/>
              <a:buFont typeface="Nunito"/>
              <a:buChar char="■"/>
              <a:defRPr b="0" i="0" sz="600" u="none" cap="none" strike="noStrike">
                <a:solidFill>
                  <a:schemeClr val="dk2"/>
                </a:solidFill>
                <a:latin typeface="Nunito"/>
                <a:ea typeface="Nunito"/>
                <a:cs typeface="Nunito"/>
                <a:sym typeface="Nunito"/>
              </a:defRPr>
            </a:lvl9pPr>
          </a:lstStyle>
          <a:p/>
        </p:txBody>
      </p:sp>
      <p:sp>
        <p:nvSpPr>
          <p:cNvPr id="56" name="Google Shape;56;p14"/>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marR="0" rtl="0" algn="ctr">
              <a:lnSpc>
                <a:spcPct val="102500"/>
              </a:lnSpc>
              <a:spcBef>
                <a:spcPts val="0"/>
              </a:spcBef>
              <a:spcAft>
                <a:spcPts val="0"/>
              </a:spcAft>
              <a:buClr>
                <a:srgbClr val="000000"/>
              </a:buClr>
              <a:buSzPts val="700"/>
              <a:buFont typeface="Arial"/>
              <a:buNone/>
            </a:pPr>
            <a:r>
              <a:rPr b="1" i="0" lang="en" sz="700" u="none" cap="none" strike="noStrike">
                <a:solidFill>
                  <a:srgbClr val="434343"/>
                </a:solidFill>
                <a:latin typeface="Nunito"/>
                <a:ea typeface="Nunito"/>
                <a:cs typeface="Nunito"/>
                <a:sym typeface="Nunito"/>
              </a:rPr>
              <a:t>Proprietary content. © Great Learning. All Rights Reserved. Unauthorized use or distribution prohibited.</a:t>
            </a:r>
            <a:endParaRPr b="1" i="0" sz="700" u="none" cap="none" strike="noStrike">
              <a:solidFill>
                <a:srgbClr val="434343"/>
              </a:solidFill>
              <a:latin typeface="Nunito"/>
              <a:ea typeface="Nunito"/>
              <a:cs typeface="Nunito"/>
              <a:sym typeface="Nunito"/>
            </a:endParaRPr>
          </a:p>
        </p:txBody>
      </p:sp>
      <p:sp>
        <p:nvSpPr>
          <p:cNvPr id="57" name="Google Shape;57;p14"/>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pic>
        <p:nvPicPr>
          <p:cNvPr id="58" name="Google Shape;58;p14"/>
          <p:cNvPicPr preferRelativeResize="0"/>
          <p:nvPr/>
        </p:nvPicPr>
        <p:blipFill rotWithShape="1">
          <a:blip r:embed="rId1">
            <a:alphaModFix/>
          </a:blip>
          <a:srcRect b="0" l="0" r="0" t="0"/>
          <a:stretch/>
        </p:blipFill>
        <p:spPr>
          <a:xfrm>
            <a:off x="7669500" y="68264"/>
            <a:ext cx="1395476" cy="572701"/>
          </a:xfrm>
          <a:prstGeom prst="rect">
            <a:avLst/>
          </a:prstGeom>
          <a:noFill/>
          <a:ln>
            <a:noFill/>
          </a:ln>
        </p:spPr>
      </p:pic>
      <p:grpSp>
        <p:nvGrpSpPr>
          <p:cNvPr id="59" name="Google Shape;59;p14"/>
          <p:cNvGrpSpPr/>
          <p:nvPr/>
        </p:nvGrpSpPr>
        <p:grpSpPr>
          <a:xfrm>
            <a:off x="6593" y="10"/>
            <a:ext cx="175500" cy="709221"/>
            <a:chOff x="6593" y="10"/>
            <a:chExt cx="175500" cy="709221"/>
          </a:xfrm>
        </p:grpSpPr>
        <p:sp>
          <p:nvSpPr>
            <p:cNvPr id="60" name="Google Shape;60;p14"/>
            <p:cNvSpPr/>
            <p:nvPr/>
          </p:nvSpPr>
          <p:spPr>
            <a:xfrm>
              <a:off x="6593" y="10"/>
              <a:ext cx="175500" cy="355500"/>
            </a:xfrm>
            <a:prstGeom prst="rect">
              <a:avLst/>
            </a:prstGeom>
            <a:solidFill>
              <a:srgbClr val="0E39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6593" y="353731"/>
              <a:ext cx="175500" cy="355500"/>
            </a:xfrm>
            <a:prstGeom prst="rect">
              <a:avLst/>
            </a:prstGeom>
            <a:solidFill>
              <a:srgbClr val="1974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158150" y="1412050"/>
            <a:ext cx="68277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t>Project 1:</a:t>
            </a:r>
            <a:endParaRPr sz="3600"/>
          </a:p>
          <a:p>
            <a:pPr indent="0" lvl="0" marL="0" rtl="0" algn="l">
              <a:lnSpc>
                <a:spcPct val="100000"/>
              </a:lnSpc>
              <a:spcBef>
                <a:spcPts val="0"/>
              </a:spcBef>
              <a:spcAft>
                <a:spcPts val="0"/>
              </a:spcAft>
              <a:buSzPts val="4800"/>
              <a:buNone/>
            </a:pPr>
            <a:r>
              <a:rPr lang="en" sz="3600"/>
              <a:t>FoodHub Presentation</a:t>
            </a:r>
            <a:endParaRPr sz="3600"/>
          </a:p>
        </p:txBody>
      </p:sp>
      <p:sp>
        <p:nvSpPr>
          <p:cNvPr id="106" name="Google Shape;106;p1"/>
          <p:cNvSpPr txBox="1"/>
          <p:nvPr>
            <p:ph type="ctrTitle"/>
          </p:nvPr>
        </p:nvSpPr>
        <p:spPr>
          <a:xfrm>
            <a:off x="1153000" y="2038575"/>
            <a:ext cx="6827700" cy="498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b="0" lang="en" sz="2000"/>
              <a:t>Julian Patton -</a:t>
            </a:r>
            <a:r>
              <a:rPr b="0" lang="en" sz="3000"/>
              <a:t> </a:t>
            </a:r>
            <a:r>
              <a:rPr b="0" lang="en" sz="2000"/>
              <a:t>PGP-DSBA-UTA-APR22-A2</a:t>
            </a:r>
            <a:endParaRPr b="0" sz="2000"/>
          </a:p>
        </p:txBody>
      </p:sp>
      <p:sp>
        <p:nvSpPr>
          <p:cNvPr id="107" name="Google Shape;107;p1"/>
          <p:cNvSpPr txBox="1"/>
          <p:nvPr>
            <p:ph type="ctrTitle"/>
          </p:nvPr>
        </p:nvSpPr>
        <p:spPr>
          <a:xfrm>
            <a:off x="1153000" y="2429300"/>
            <a:ext cx="6827700" cy="498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b="0" lang="en" sz="1600"/>
              <a:t>June 9th, 2022</a:t>
            </a:r>
            <a:endParaRPr b="0"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3389dd4ba8_0_2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Univariate Analysis - Cuisine Types</a:t>
            </a:r>
            <a:endParaRPr>
              <a:solidFill>
                <a:srgbClr val="000000"/>
              </a:solidFill>
            </a:endParaRPr>
          </a:p>
        </p:txBody>
      </p:sp>
      <p:pic>
        <p:nvPicPr>
          <p:cNvPr id="163" name="Google Shape;163;g13389dd4ba8_0_24"/>
          <p:cNvPicPr preferRelativeResize="0"/>
          <p:nvPr/>
        </p:nvPicPr>
        <p:blipFill>
          <a:blip r:embed="rId3">
            <a:alphaModFix/>
          </a:blip>
          <a:stretch>
            <a:fillRect/>
          </a:stretch>
        </p:blipFill>
        <p:spPr>
          <a:xfrm>
            <a:off x="308625" y="791275"/>
            <a:ext cx="7595693" cy="2710925"/>
          </a:xfrm>
          <a:prstGeom prst="rect">
            <a:avLst/>
          </a:prstGeom>
          <a:noFill/>
          <a:ln>
            <a:noFill/>
          </a:ln>
        </p:spPr>
      </p:pic>
      <p:sp>
        <p:nvSpPr>
          <p:cNvPr id="164" name="Google Shape;164;g13389dd4ba8_0_24"/>
          <p:cNvSpPr txBox="1"/>
          <p:nvPr>
            <p:ph idx="1" type="body"/>
          </p:nvPr>
        </p:nvSpPr>
        <p:spPr>
          <a:xfrm>
            <a:off x="521050" y="3502200"/>
            <a:ext cx="8271900" cy="14484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1000"/>
              </a:spcBef>
              <a:spcAft>
                <a:spcPts val="0"/>
              </a:spcAft>
              <a:buClr>
                <a:srgbClr val="000000"/>
              </a:buClr>
              <a:buSzPts val="1400"/>
              <a:buChar char="●"/>
            </a:pPr>
            <a:r>
              <a:rPr lang="en" sz="1400">
                <a:solidFill>
                  <a:srgbClr val="000000"/>
                </a:solidFill>
              </a:rPr>
              <a:t>Based of the data, most customers are ordering from American and Japanese restaurants.</a:t>
            </a:r>
            <a:endParaRPr sz="1400">
              <a:solidFill>
                <a:srgbClr val="000000"/>
              </a:solidFill>
            </a:endParaRPr>
          </a:p>
          <a:p>
            <a:pPr indent="-317500" lvl="0" marL="457200" rtl="0" algn="just">
              <a:lnSpc>
                <a:spcPct val="115000"/>
              </a:lnSpc>
              <a:spcBef>
                <a:spcPts val="1000"/>
              </a:spcBef>
              <a:spcAft>
                <a:spcPts val="0"/>
              </a:spcAft>
              <a:buClr>
                <a:srgbClr val="000000"/>
              </a:buClr>
              <a:buSzPts val="1400"/>
              <a:buChar char="●"/>
            </a:pPr>
            <a:r>
              <a:rPr lang="en" sz="1400">
                <a:solidFill>
                  <a:srgbClr val="000000"/>
                </a:solidFill>
              </a:rPr>
              <a:t>Italian restaurants are slightly ordered more by customers than Chinese restaurants.</a:t>
            </a:r>
            <a:endParaRPr sz="1400">
              <a:solidFill>
                <a:srgbClr val="000000"/>
              </a:solidFill>
            </a:endParaRPr>
          </a:p>
          <a:p>
            <a:pPr indent="-317500" lvl="0" marL="457200" rtl="0" algn="just">
              <a:spcBef>
                <a:spcPts val="1000"/>
              </a:spcBef>
              <a:spcAft>
                <a:spcPts val="0"/>
              </a:spcAft>
              <a:buClr>
                <a:srgbClr val="000000"/>
              </a:buClr>
              <a:buSzPts val="1400"/>
              <a:buChar char="●"/>
            </a:pPr>
            <a:r>
              <a:rPr lang="en" sz="1400">
                <a:solidFill>
                  <a:srgbClr val="000000"/>
                </a:solidFill>
              </a:rPr>
              <a:t>Customers are not ordering frequently from Thai, Southern, French and Korean restaurants.</a:t>
            </a:r>
            <a:endParaRPr sz="1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3389dd4ba8_0_30"/>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Univariate Analysis - Cuisine Types (Con’t)</a:t>
            </a:r>
            <a:endParaRPr>
              <a:solidFill>
                <a:srgbClr val="000000"/>
              </a:solidFill>
            </a:endParaRPr>
          </a:p>
        </p:txBody>
      </p:sp>
      <p:pic>
        <p:nvPicPr>
          <p:cNvPr id="170" name="Google Shape;170;g13389dd4ba8_0_30"/>
          <p:cNvPicPr preferRelativeResize="0"/>
          <p:nvPr/>
        </p:nvPicPr>
        <p:blipFill>
          <a:blip r:embed="rId3">
            <a:alphaModFix/>
          </a:blip>
          <a:stretch>
            <a:fillRect/>
          </a:stretch>
        </p:blipFill>
        <p:spPr>
          <a:xfrm>
            <a:off x="308625" y="791275"/>
            <a:ext cx="7595693" cy="2710925"/>
          </a:xfrm>
          <a:prstGeom prst="rect">
            <a:avLst/>
          </a:prstGeom>
          <a:noFill/>
          <a:ln>
            <a:noFill/>
          </a:ln>
        </p:spPr>
      </p:pic>
      <p:sp>
        <p:nvSpPr>
          <p:cNvPr id="171" name="Google Shape;171;g13389dd4ba8_0_30"/>
          <p:cNvSpPr txBox="1"/>
          <p:nvPr>
            <p:ph idx="1" type="body"/>
          </p:nvPr>
        </p:nvSpPr>
        <p:spPr>
          <a:xfrm>
            <a:off x="521050" y="3502200"/>
            <a:ext cx="8271900" cy="14484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1000"/>
              </a:spcBef>
              <a:spcAft>
                <a:spcPts val="0"/>
              </a:spcAft>
              <a:buClr>
                <a:srgbClr val="000000"/>
              </a:buClr>
              <a:buSzPts val="1400"/>
              <a:buChar char="●"/>
            </a:pPr>
            <a:r>
              <a:rPr lang="en" sz="1400">
                <a:solidFill>
                  <a:srgbClr val="000000"/>
                </a:solidFill>
              </a:rPr>
              <a:t>Spanish and Korean restaurants have a relatively equal demand in orders.</a:t>
            </a:r>
            <a:endParaRPr sz="1400">
              <a:solidFill>
                <a:srgbClr val="000000"/>
              </a:solidFill>
            </a:endParaRPr>
          </a:p>
          <a:p>
            <a:pPr indent="-317500" lvl="0" marL="457200" rtl="0" algn="just">
              <a:lnSpc>
                <a:spcPct val="115000"/>
              </a:lnSpc>
              <a:spcBef>
                <a:spcPts val="1000"/>
              </a:spcBef>
              <a:spcAft>
                <a:spcPts val="0"/>
              </a:spcAft>
              <a:buClr>
                <a:srgbClr val="000000"/>
              </a:buClr>
              <a:buSzPts val="1400"/>
              <a:buChar char="●"/>
            </a:pPr>
            <a:r>
              <a:rPr lang="en" sz="1400">
                <a:solidFill>
                  <a:srgbClr val="000000"/>
                </a:solidFill>
              </a:rPr>
              <a:t>The Demand for Mexican and Indian restaurants are relatively equal.</a:t>
            </a:r>
            <a:endParaRPr sz="1400">
              <a:solidFill>
                <a:srgbClr val="000000"/>
              </a:solidFill>
            </a:endParaRPr>
          </a:p>
          <a:p>
            <a:pPr indent="-317500" lvl="0" marL="457200" rtl="0" algn="just">
              <a:lnSpc>
                <a:spcPct val="115000"/>
              </a:lnSpc>
              <a:spcBef>
                <a:spcPts val="1000"/>
              </a:spcBef>
              <a:spcAft>
                <a:spcPts val="0"/>
              </a:spcAft>
              <a:buClr>
                <a:srgbClr val="000000"/>
              </a:buClr>
              <a:buSzPts val="1400"/>
              <a:buChar char="●"/>
            </a:pPr>
            <a:r>
              <a:rPr lang="en" sz="1400">
                <a:solidFill>
                  <a:srgbClr val="000000"/>
                </a:solidFill>
              </a:rPr>
              <a:t>The Demand for Mediterranean and Middle Eastern restaurants are relatively equal.</a:t>
            </a:r>
            <a:endParaRPr sz="1400">
              <a:solidFill>
                <a:srgbClr val="000000"/>
              </a:solidFill>
            </a:endParaRPr>
          </a:p>
          <a:p>
            <a:pPr indent="-317500" lvl="0" marL="457200" rtl="0" algn="just">
              <a:spcBef>
                <a:spcPts val="1000"/>
              </a:spcBef>
              <a:spcAft>
                <a:spcPts val="0"/>
              </a:spcAft>
              <a:buClr>
                <a:srgbClr val="000000"/>
              </a:buClr>
              <a:buSzPts val="1400"/>
              <a:buChar char="●"/>
            </a:pPr>
            <a:r>
              <a:rPr lang="en" sz="1400">
                <a:solidFill>
                  <a:srgbClr val="000000"/>
                </a:solidFill>
              </a:rPr>
              <a:t>Very few FoodHub customers order from Vietnamese Restaurants.</a:t>
            </a:r>
            <a:endParaRPr sz="1400">
              <a:solidFill>
                <a:srgbClr val="000000"/>
              </a:solidFill>
            </a:endParaRPr>
          </a:p>
          <a:p>
            <a:pPr indent="0" lvl="0" marL="457200" rtl="0" algn="just">
              <a:lnSpc>
                <a:spcPct val="115000"/>
              </a:lnSpc>
              <a:spcBef>
                <a:spcPts val="1000"/>
              </a:spcBef>
              <a:spcAft>
                <a:spcPts val="0"/>
              </a:spcAft>
              <a:buNone/>
            </a:pPr>
            <a:r>
              <a:rPr lang="en" sz="1400">
                <a:solidFill>
                  <a:srgbClr val="000000"/>
                </a:solidFill>
              </a:rPr>
              <a:t>.</a:t>
            </a:r>
            <a:endParaRPr sz="14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3389dd4ba8_0_19"/>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Univariate Analysis - Cost of Order</a:t>
            </a:r>
            <a:endParaRPr>
              <a:solidFill>
                <a:srgbClr val="000000"/>
              </a:solidFill>
            </a:endParaRPr>
          </a:p>
        </p:txBody>
      </p:sp>
      <p:sp>
        <p:nvSpPr>
          <p:cNvPr id="177" name="Google Shape;177;g13389dd4ba8_0_19"/>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Minimum Cost of Orders: </a:t>
            </a:r>
            <a:r>
              <a:rPr b="1" lang="en" sz="1400" u="sng">
                <a:solidFill>
                  <a:srgbClr val="000000"/>
                </a:solidFill>
              </a:rPr>
              <a:t>$4.47</a:t>
            </a:r>
            <a:endParaRPr b="1" sz="1400" u="sng">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Median Cost of Orders: </a:t>
            </a:r>
            <a:r>
              <a:rPr b="1" lang="en" sz="1400" u="sng">
                <a:solidFill>
                  <a:srgbClr val="000000"/>
                </a:solidFill>
              </a:rPr>
              <a:t>$14.14</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Maximum Cost of Orders: </a:t>
            </a:r>
            <a:r>
              <a:rPr b="1" lang="en" sz="1400" u="sng">
                <a:solidFill>
                  <a:srgbClr val="000000"/>
                </a:solidFill>
              </a:rPr>
              <a:t>$35.41</a:t>
            </a:r>
            <a:endParaRPr b="1" sz="1400" u="sng">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Average Cost of Orders:  </a:t>
            </a:r>
            <a:r>
              <a:rPr b="1" lang="en" sz="1400" u="sng">
                <a:solidFill>
                  <a:srgbClr val="000000"/>
                </a:solidFill>
              </a:rPr>
              <a:t>$16.49</a:t>
            </a:r>
            <a:endParaRPr b="1" sz="1400" u="sng">
              <a:solidFill>
                <a:srgbClr val="000000"/>
              </a:solidFill>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pic>
        <p:nvPicPr>
          <p:cNvPr id="178" name="Google Shape;178;g13389dd4ba8_0_19"/>
          <p:cNvPicPr preferRelativeResize="0"/>
          <p:nvPr/>
        </p:nvPicPr>
        <p:blipFill>
          <a:blip r:embed="rId3">
            <a:alphaModFix/>
          </a:blip>
          <a:stretch>
            <a:fillRect/>
          </a:stretch>
        </p:blipFill>
        <p:spPr>
          <a:xfrm>
            <a:off x="4193825" y="868275"/>
            <a:ext cx="4460750" cy="3332900"/>
          </a:xfrm>
          <a:prstGeom prst="rect">
            <a:avLst/>
          </a:prstGeom>
          <a:noFill/>
          <a:ln>
            <a:noFill/>
          </a:ln>
        </p:spPr>
      </p:pic>
      <p:sp>
        <p:nvSpPr>
          <p:cNvPr id="179" name="Google Shape;179;g13389dd4ba8_0_19"/>
          <p:cNvSpPr txBox="1"/>
          <p:nvPr/>
        </p:nvSpPr>
        <p:spPr>
          <a:xfrm>
            <a:off x="5088900" y="94447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3389dd4ba8_0_40"/>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Univariate Analysis - Cost of Order (Con’t)</a:t>
            </a:r>
            <a:endParaRPr>
              <a:solidFill>
                <a:srgbClr val="000000"/>
              </a:solidFill>
            </a:endParaRPr>
          </a:p>
        </p:txBody>
      </p:sp>
      <p:sp>
        <p:nvSpPr>
          <p:cNvPr id="185" name="Google Shape;185;g13389dd4ba8_0_40"/>
          <p:cNvSpPr txBox="1"/>
          <p:nvPr>
            <p:ph idx="1" type="body"/>
          </p:nvPr>
        </p:nvSpPr>
        <p:spPr>
          <a:xfrm>
            <a:off x="202550" y="861975"/>
            <a:ext cx="3260700" cy="3706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000"/>
              </a:spcBef>
              <a:spcAft>
                <a:spcPts val="0"/>
              </a:spcAft>
              <a:buNone/>
            </a:pPr>
            <a:r>
              <a:rPr b="1" lang="en" sz="1400" u="sng">
                <a:solidFill>
                  <a:srgbClr val="000000"/>
                </a:solidFill>
              </a:rPr>
              <a:t>Y Axis: Count</a:t>
            </a:r>
            <a:endParaRPr b="1" sz="1400" u="sng">
              <a:solidFill>
                <a:srgbClr val="000000"/>
              </a:solidFill>
            </a:endParaRPr>
          </a:p>
          <a:p>
            <a:pPr indent="0" lvl="0" marL="457200" rtl="0" algn="l">
              <a:lnSpc>
                <a:spcPct val="115000"/>
              </a:lnSpc>
              <a:spcBef>
                <a:spcPts val="1000"/>
              </a:spcBef>
              <a:spcAft>
                <a:spcPts val="0"/>
              </a:spcAft>
              <a:buNone/>
            </a:pPr>
            <a:r>
              <a:rPr b="1" lang="en" sz="1400" u="sng">
                <a:solidFill>
                  <a:srgbClr val="000000"/>
                </a:solidFill>
              </a:rPr>
              <a:t>X Axis: Cost of Order</a:t>
            </a:r>
            <a:endParaRPr b="1" sz="1400" u="sng">
              <a:solidFill>
                <a:srgbClr val="000000"/>
              </a:solidFill>
            </a:endParaRPr>
          </a:p>
          <a:p>
            <a:pPr indent="0" lvl="0" marL="0" rtl="0" algn="l">
              <a:lnSpc>
                <a:spcPct val="115000"/>
              </a:lnSpc>
              <a:spcBef>
                <a:spcPts val="1000"/>
              </a:spcBef>
              <a:spcAft>
                <a:spcPts val="0"/>
              </a:spcAft>
              <a:buNone/>
            </a:pPr>
            <a:r>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are no orders that cost over $35 or less than $5.</a:t>
            </a:r>
            <a:endParaRPr sz="1400">
              <a:solidFill>
                <a:srgbClr val="000000"/>
              </a:solidFill>
            </a:endParaRPr>
          </a:p>
          <a:p>
            <a:pPr indent="0" lvl="0" marL="457200" rtl="0" algn="l">
              <a:lnSpc>
                <a:spcPct val="115000"/>
              </a:lnSpc>
              <a:spcBef>
                <a:spcPts val="1000"/>
              </a:spcBef>
              <a:spcAft>
                <a:spcPts val="0"/>
              </a:spcAft>
              <a:buNone/>
            </a:pPr>
            <a:r>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A Majority of the cost is</a:t>
            </a:r>
            <a:r>
              <a:rPr lang="en" sz="1400">
                <a:solidFill>
                  <a:srgbClr val="000000"/>
                </a:solidFill>
              </a:rPr>
              <a:t> </a:t>
            </a:r>
            <a:r>
              <a:rPr lang="en" sz="1400">
                <a:solidFill>
                  <a:srgbClr val="000000"/>
                </a:solidFill>
              </a:rPr>
              <a:t>between $13-$14 </a:t>
            </a:r>
            <a:endParaRPr sz="1400">
              <a:solidFill>
                <a:srgbClr val="000000"/>
              </a:solidFill>
            </a:endParaRPr>
          </a:p>
          <a:p>
            <a:pPr indent="0" lvl="0" marL="457200" rtl="0" algn="l">
              <a:lnSpc>
                <a:spcPct val="115000"/>
              </a:lnSpc>
              <a:spcBef>
                <a:spcPts val="1000"/>
              </a:spcBef>
              <a:spcAft>
                <a:spcPts val="0"/>
              </a:spcAft>
              <a:buNone/>
            </a:pPr>
            <a:r>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Very few orders cost between $26-$29</a:t>
            </a:r>
            <a:endParaRPr sz="1400">
              <a:solidFill>
                <a:srgbClr val="000000"/>
              </a:solidFill>
            </a:endParaRPr>
          </a:p>
        </p:txBody>
      </p:sp>
      <p:sp>
        <p:nvSpPr>
          <p:cNvPr id="186" name="Google Shape;186;g13389dd4ba8_0_40"/>
          <p:cNvSpPr txBox="1"/>
          <p:nvPr/>
        </p:nvSpPr>
        <p:spPr>
          <a:xfrm>
            <a:off x="5088900" y="94447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7" name="Google Shape;187;g13389dd4ba8_0_40"/>
          <p:cNvPicPr preferRelativeResize="0"/>
          <p:nvPr/>
        </p:nvPicPr>
        <p:blipFill>
          <a:blip r:embed="rId3">
            <a:alphaModFix/>
          </a:blip>
          <a:stretch>
            <a:fillRect/>
          </a:stretch>
        </p:blipFill>
        <p:spPr>
          <a:xfrm>
            <a:off x="3216125" y="861975"/>
            <a:ext cx="5691125" cy="3847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3389dd4ba8_0_49"/>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Univariate Analysis - Days of The Week</a:t>
            </a:r>
            <a:endParaRPr>
              <a:solidFill>
                <a:srgbClr val="000000"/>
              </a:solidFill>
            </a:endParaRPr>
          </a:p>
        </p:txBody>
      </p:sp>
      <p:sp>
        <p:nvSpPr>
          <p:cNvPr id="193" name="Google Shape;193;g13389dd4ba8_0_49"/>
          <p:cNvSpPr txBox="1"/>
          <p:nvPr>
            <p:ph idx="1" type="body"/>
          </p:nvPr>
        </p:nvSpPr>
        <p:spPr>
          <a:xfrm>
            <a:off x="202550" y="861975"/>
            <a:ext cx="3908700" cy="3706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000"/>
              </a:spcBef>
              <a:spcAft>
                <a:spcPts val="0"/>
              </a:spcAft>
              <a:buNone/>
            </a:pPr>
            <a:r>
              <a:rPr b="1" lang="en" sz="1400" u="sng">
                <a:solidFill>
                  <a:srgbClr val="000000"/>
                </a:solidFill>
              </a:rPr>
              <a:t>Y Axis: Count</a:t>
            </a:r>
            <a:endParaRPr b="1" sz="1400" u="sng">
              <a:solidFill>
                <a:srgbClr val="000000"/>
              </a:solidFill>
            </a:endParaRPr>
          </a:p>
          <a:p>
            <a:pPr indent="0" lvl="0" marL="457200" rtl="0" algn="l">
              <a:lnSpc>
                <a:spcPct val="115000"/>
              </a:lnSpc>
              <a:spcBef>
                <a:spcPts val="1000"/>
              </a:spcBef>
              <a:spcAft>
                <a:spcPts val="0"/>
              </a:spcAft>
              <a:buNone/>
            </a:pPr>
            <a:r>
              <a:rPr b="1" lang="en" sz="1400" u="sng">
                <a:solidFill>
                  <a:srgbClr val="000000"/>
                </a:solidFill>
              </a:rPr>
              <a:t>X Axis: Day Of The Week</a:t>
            </a:r>
            <a:endParaRPr b="1" sz="1400" u="sng">
              <a:solidFill>
                <a:srgbClr val="000000"/>
              </a:solidFill>
            </a:endParaRPr>
          </a:p>
          <a:p>
            <a:pPr indent="0" lvl="0" marL="0" rtl="0" algn="l">
              <a:lnSpc>
                <a:spcPct val="115000"/>
              </a:lnSpc>
              <a:spcBef>
                <a:spcPts val="1000"/>
              </a:spcBef>
              <a:spcAft>
                <a:spcPts val="0"/>
              </a:spcAft>
              <a:buNone/>
            </a:pPr>
            <a:r>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are </a:t>
            </a:r>
            <a:r>
              <a:rPr b="1" lang="en" sz="1400" u="sng">
                <a:solidFill>
                  <a:srgbClr val="000000"/>
                </a:solidFill>
              </a:rPr>
              <a:t>1351</a:t>
            </a:r>
            <a:r>
              <a:rPr lang="en" sz="1400">
                <a:solidFill>
                  <a:srgbClr val="000000"/>
                </a:solidFill>
              </a:rPr>
              <a:t> Orders Placed on the weekends.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There are </a:t>
            </a:r>
            <a:r>
              <a:rPr b="1" lang="en" sz="1400" u="sng">
                <a:solidFill>
                  <a:srgbClr val="000000"/>
                </a:solidFill>
              </a:rPr>
              <a:t>547</a:t>
            </a:r>
            <a:r>
              <a:rPr lang="en" sz="1400">
                <a:solidFill>
                  <a:srgbClr val="000000"/>
                </a:solidFill>
              </a:rPr>
              <a:t> Orders Placed during the weekdays.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b="1" lang="en" sz="1400">
                <a:solidFill>
                  <a:srgbClr val="000000"/>
                </a:solidFill>
              </a:rPr>
              <a:t>Customers are more likely to place orders on the weekends versus the weekdays.</a:t>
            </a:r>
            <a:endParaRPr b="1" sz="1400">
              <a:solidFill>
                <a:srgbClr val="000000"/>
              </a:solidFill>
            </a:endParaRPr>
          </a:p>
        </p:txBody>
      </p:sp>
      <p:pic>
        <p:nvPicPr>
          <p:cNvPr id="194" name="Google Shape;194;g13389dd4ba8_0_49"/>
          <p:cNvPicPr preferRelativeResize="0"/>
          <p:nvPr/>
        </p:nvPicPr>
        <p:blipFill>
          <a:blip r:embed="rId3">
            <a:alphaModFix/>
          </a:blip>
          <a:stretch>
            <a:fillRect/>
          </a:stretch>
        </p:blipFill>
        <p:spPr>
          <a:xfrm>
            <a:off x="4206200" y="1014374"/>
            <a:ext cx="4785400" cy="3198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3389dd4ba8_0_5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Univariate Analysis - Ratings</a:t>
            </a:r>
            <a:endParaRPr>
              <a:solidFill>
                <a:srgbClr val="000000"/>
              </a:solidFill>
            </a:endParaRPr>
          </a:p>
        </p:txBody>
      </p:sp>
      <p:sp>
        <p:nvSpPr>
          <p:cNvPr id="200" name="Google Shape;200;g13389dd4ba8_0_58"/>
          <p:cNvSpPr txBox="1"/>
          <p:nvPr>
            <p:ph idx="1" type="body"/>
          </p:nvPr>
        </p:nvSpPr>
        <p:spPr>
          <a:xfrm>
            <a:off x="202550" y="861975"/>
            <a:ext cx="3908700" cy="3706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000"/>
              </a:spcBef>
              <a:spcAft>
                <a:spcPts val="0"/>
              </a:spcAft>
              <a:buNone/>
            </a:pPr>
            <a:r>
              <a:rPr b="1" lang="en" sz="1400" u="sng">
                <a:solidFill>
                  <a:srgbClr val="000000"/>
                </a:solidFill>
              </a:rPr>
              <a:t>Rating Types:</a:t>
            </a:r>
            <a:endParaRPr b="1" sz="1400" u="sng">
              <a:solidFill>
                <a:srgbClr val="000000"/>
              </a:solidFill>
            </a:endParaRPr>
          </a:p>
          <a:p>
            <a:pPr indent="0" lvl="0" marL="457200" rtl="0" algn="l">
              <a:lnSpc>
                <a:spcPct val="115000"/>
              </a:lnSpc>
              <a:spcBef>
                <a:spcPts val="1000"/>
              </a:spcBef>
              <a:spcAft>
                <a:spcPts val="0"/>
              </a:spcAft>
              <a:buNone/>
            </a:pPr>
            <a:r>
              <a:rPr lang="en" sz="1400">
                <a:solidFill>
                  <a:srgbClr val="000000"/>
                </a:solidFill>
              </a:rPr>
              <a:t>5, 3, 4, Not Given</a:t>
            </a:r>
            <a:endParaRPr sz="1400">
              <a:solidFill>
                <a:srgbClr val="000000"/>
              </a:solidFill>
            </a:endParaRPr>
          </a:p>
          <a:p>
            <a:pPr indent="0" lvl="0" marL="457200" rtl="0" algn="l">
              <a:lnSpc>
                <a:spcPct val="115000"/>
              </a:lnSpc>
              <a:spcBef>
                <a:spcPts val="1000"/>
              </a:spcBef>
              <a:spcAft>
                <a:spcPts val="0"/>
              </a:spcAft>
              <a:buNone/>
            </a:pPr>
            <a:r>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are </a:t>
            </a:r>
            <a:r>
              <a:rPr b="1" lang="en" sz="1400" u="sng">
                <a:solidFill>
                  <a:srgbClr val="000000"/>
                </a:solidFill>
              </a:rPr>
              <a:t>736</a:t>
            </a:r>
            <a:r>
              <a:rPr lang="en" sz="1400">
                <a:solidFill>
                  <a:srgbClr val="000000"/>
                </a:solidFill>
              </a:rPr>
              <a:t> orders that were not given.</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There are </a:t>
            </a:r>
            <a:r>
              <a:rPr b="1" lang="en" sz="1400" u="sng">
                <a:solidFill>
                  <a:srgbClr val="000000"/>
                </a:solidFill>
              </a:rPr>
              <a:t>588</a:t>
            </a:r>
            <a:r>
              <a:rPr lang="en" sz="1400">
                <a:solidFill>
                  <a:srgbClr val="000000"/>
                </a:solidFill>
              </a:rPr>
              <a:t> orders that were rated as a “5”.</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There are </a:t>
            </a:r>
            <a:r>
              <a:rPr b="1" lang="en" sz="1400" u="sng">
                <a:solidFill>
                  <a:srgbClr val="000000"/>
                </a:solidFill>
              </a:rPr>
              <a:t>386</a:t>
            </a:r>
            <a:r>
              <a:rPr lang="en" sz="1400">
                <a:solidFill>
                  <a:srgbClr val="000000"/>
                </a:solidFill>
              </a:rPr>
              <a:t> orders that </a:t>
            </a:r>
            <a:r>
              <a:rPr lang="en" sz="1400">
                <a:solidFill>
                  <a:srgbClr val="000000"/>
                </a:solidFill>
              </a:rPr>
              <a:t>were rated as a “4”.</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There are </a:t>
            </a:r>
            <a:r>
              <a:rPr b="1" lang="en" sz="1400" u="sng">
                <a:solidFill>
                  <a:srgbClr val="000000"/>
                </a:solidFill>
              </a:rPr>
              <a:t>188</a:t>
            </a:r>
            <a:r>
              <a:rPr lang="en" sz="1400">
                <a:solidFill>
                  <a:srgbClr val="000000"/>
                </a:solidFill>
              </a:rPr>
              <a:t> orders that were rated as a “3”.</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b="1" lang="en" sz="1400">
                <a:solidFill>
                  <a:srgbClr val="000000"/>
                </a:solidFill>
              </a:rPr>
              <a:t>A majority of the orders were not given, rated as a “5” and a “4”</a:t>
            </a:r>
            <a:r>
              <a:rPr b="1" lang="en" sz="1400">
                <a:solidFill>
                  <a:srgbClr val="000000"/>
                </a:solidFill>
              </a:rPr>
              <a:t> </a:t>
            </a:r>
            <a:endParaRPr b="1" sz="1400">
              <a:solidFill>
                <a:srgbClr val="000000"/>
              </a:solidFill>
            </a:endParaRPr>
          </a:p>
        </p:txBody>
      </p:sp>
      <p:pic>
        <p:nvPicPr>
          <p:cNvPr id="201" name="Google Shape;201;g13389dd4ba8_0_58"/>
          <p:cNvPicPr preferRelativeResize="0"/>
          <p:nvPr/>
        </p:nvPicPr>
        <p:blipFill>
          <a:blip r:embed="rId3">
            <a:alphaModFix/>
          </a:blip>
          <a:stretch>
            <a:fillRect/>
          </a:stretch>
        </p:blipFill>
        <p:spPr>
          <a:xfrm>
            <a:off x="4263650" y="1014374"/>
            <a:ext cx="4713675" cy="3174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3389dd4ba8_0_6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Univariate Analysis - Food Preparation Times</a:t>
            </a:r>
            <a:endParaRPr>
              <a:solidFill>
                <a:srgbClr val="000000"/>
              </a:solidFill>
            </a:endParaRPr>
          </a:p>
        </p:txBody>
      </p:sp>
      <p:sp>
        <p:nvSpPr>
          <p:cNvPr id="207" name="Google Shape;207;g13389dd4ba8_0_66"/>
          <p:cNvSpPr txBox="1"/>
          <p:nvPr>
            <p:ph idx="1" type="body"/>
          </p:nvPr>
        </p:nvSpPr>
        <p:spPr>
          <a:xfrm>
            <a:off x="202550" y="861975"/>
            <a:ext cx="3908700" cy="3706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000"/>
              </a:spcBef>
              <a:spcAft>
                <a:spcPts val="0"/>
              </a:spcAft>
              <a:buNone/>
            </a:pPr>
            <a:r>
              <a:rPr b="1" lang="en" sz="1400" u="sng">
                <a:solidFill>
                  <a:srgbClr val="000000"/>
                </a:solidFill>
              </a:rPr>
              <a:t>Food Preparation</a:t>
            </a:r>
            <a:r>
              <a:rPr b="1" lang="en" sz="1400" u="sng">
                <a:solidFill>
                  <a:srgbClr val="000000"/>
                </a:solidFill>
              </a:rPr>
              <a:t> Times:</a:t>
            </a:r>
            <a:endParaRPr b="1" sz="1400" u="sng">
              <a:solidFill>
                <a:srgbClr val="000000"/>
              </a:solidFill>
            </a:endParaRPr>
          </a:p>
          <a:p>
            <a:pPr indent="0" lvl="0" marL="457200" rtl="0" algn="l">
              <a:lnSpc>
                <a:spcPct val="115000"/>
              </a:lnSpc>
              <a:spcBef>
                <a:spcPts val="1000"/>
              </a:spcBef>
              <a:spcAft>
                <a:spcPts val="0"/>
              </a:spcAft>
              <a:buNone/>
            </a:pPr>
            <a:r>
              <a:rPr lang="en" sz="1400">
                <a:solidFill>
                  <a:srgbClr val="000000"/>
                </a:solidFill>
              </a:rPr>
              <a:t>Minimum Time: </a:t>
            </a:r>
            <a:r>
              <a:rPr b="1" lang="en" sz="1400" u="sng">
                <a:solidFill>
                  <a:srgbClr val="000000"/>
                </a:solidFill>
              </a:rPr>
              <a:t>23 Minutes</a:t>
            </a:r>
            <a:endParaRPr b="1" sz="1400" u="sng">
              <a:solidFill>
                <a:srgbClr val="000000"/>
              </a:solidFill>
            </a:endParaRPr>
          </a:p>
          <a:p>
            <a:pPr indent="0" lvl="0" marL="457200" rtl="0" algn="l">
              <a:lnSpc>
                <a:spcPct val="115000"/>
              </a:lnSpc>
              <a:spcBef>
                <a:spcPts val="1000"/>
              </a:spcBef>
              <a:spcAft>
                <a:spcPts val="0"/>
              </a:spcAft>
              <a:buNone/>
            </a:pPr>
            <a:r>
              <a:rPr lang="en" sz="1400">
                <a:solidFill>
                  <a:srgbClr val="000000"/>
                </a:solidFill>
              </a:rPr>
              <a:t>Median Time:  </a:t>
            </a:r>
            <a:r>
              <a:rPr b="1" lang="en" sz="1400" u="sng">
                <a:solidFill>
                  <a:srgbClr val="000000"/>
                </a:solidFill>
              </a:rPr>
              <a:t>27 Minutes</a:t>
            </a:r>
            <a:endParaRPr b="1" sz="1400" u="sng">
              <a:solidFill>
                <a:srgbClr val="000000"/>
              </a:solidFill>
            </a:endParaRPr>
          </a:p>
          <a:p>
            <a:pPr indent="0" lvl="0" marL="457200" rtl="0" algn="l">
              <a:lnSpc>
                <a:spcPct val="115000"/>
              </a:lnSpc>
              <a:spcBef>
                <a:spcPts val="1000"/>
              </a:spcBef>
              <a:spcAft>
                <a:spcPts val="0"/>
              </a:spcAft>
              <a:buNone/>
            </a:pPr>
            <a:r>
              <a:rPr lang="en" sz="1400">
                <a:solidFill>
                  <a:srgbClr val="000000"/>
                </a:solidFill>
              </a:rPr>
              <a:t>Maximum Time: </a:t>
            </a:r>
            <a:r>
              <a:rPr b="1" lang="en" sz="1400" u="sng">
                <a:solidFill>
                  <a:srgbClr val="000000"/>
                </a:solidFill>
              </a:rPr>
              <a:t>31 Minutes</a:t>
            </a:r>
            <a:endParaRPr b="1" sz="1400" u="sng">
              <a:solidFill>
                <a:srgbClr val="000000"/>
              </a:solidFill>
            </a:endParaRPr>
          </a:p>
          <a:p>
            <a:pPr indent="0" lvl="0" marL="457200" rtl="0" algn="l">
              <a:spcBef>
                <a:spcPts val="1000"/>
              </a:spcBef>
              <a:spcAft>
                <a:spcPts val="0"/>
              </a:spcAft>
              <a:buNone/>
            </a:pPr>
            <a:r>
              <a:rPr lang="en" sz="1400">
                <a:solidFill>
                  <a:srgbClr val="000000"/>
                </a:solidFill>
              </a:rPr>
              <a:t>Average Time: </a:t>
            </a:r>
            <a:r>
              <a:rPr b="1" lang="en" sz="1400" u="sng">
                <a:solidFill>
                  <a:srgbClr val="000000"/>
                </a:solidFill>
              </a:rPr>
              <a:t>27.37 Minutes</a:t>
            </a:r>
            <a:endParaRPr b="1" sz="1400" u="sng">
              <a:solidFill>
                <a:srgbClr val="000000"/>
              </a:solidFill>
            </a:endParaRPr>
          </a:p>
          <a:p>
            <a:pPr indent="0" lvl="0" marL="457200" rtl="0" algn="l">
              <a:lnSpc>
                <a:spcPct val="115000"/>
              </a:lnSpc>
              <a:spcBef>
                <a:spcPts val="1000"/>
              </a:spcBef>
              <a:spcAft>
                <a:spcPts val="0"/>
              </a:spcAft>
              <a:buNone/>
            </a:pPr>
            <a:r>
              <a:t/>
            </a:r>
            <a:endParaRPr b="1" sz="1400" u="sng">
              <a:solidFill>
                <a:srgbClr val="000000"/>
              </a:solidFill>
            </a:endParaRPr>
          </a:p>
          <a:p>
            <a:pPr indent="0" lvl="0" marL="45720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1000"/>
              </a:spcAft>
              <a:buNone/>
            </a:pPr>
            <a:r>
              <a:t/>
            </a:r>
            <a:endParaRPr b="1" sz="1400">
              <a:solidFill>
                <a:srgbClr val="000000"/>
              </a:solidFill>
            </a:endParaRPr>
          </a:p>
        </p:txBody>
      </p:sp>
      <p:pic>
        <p:nvPicPr>
          <p:cNvPr id="208" name="Google Shape;208;g13389dd4ba8_0_66"/>
          <p:cNvPicPr preferRelativeResize="0"/>
          <p:nvPr/>
        </p:nvPicPr>
        <p:blipFill>
          <a:blip r:embed="rId3">
            <a:alphaModFix/>
          </a:blip>
          <a:stretch>
            <a:fillRect/>
          </a:stretch>
        </p:blipFill>
        <p:spPr>
          <a:xfrm>
            <a:off x="4263650" y="1014374"/>
            <a:ext cx="4580300" cy="3422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3389dd4ba8_0_7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Univariate Analysis - Food Preparation Times (Con’t)</a:t>
            </a:r>
            <a:endParaRPr>
              <a:solidFill>
                <a:srgbClr val="000000"/>
              </a:solidFill>
            </a:endParaRPr>
          </a:p>
        </p:txBody>
      </p:sp>
      <p:sp>
        <p:nvSpPr>
          <p:cNvPr id="214" name="Google Shape;214;g13389dd4ba8_0_76"/>
          <p:cNvSpPr txBox="1"/>
          <p:nvPr>
            <p:ph idx="1" type="body"/>
          </p:nvPr>
        </p:nvSpPr>
        <p:spPr>
          <a:xfrm>
            <a:off x="202550" y="861975"/>
            <a:ext cx="3908700" cy="3706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000"/>
              </a:spcBef>
              <a:spcAft>
                <a:spcPts val="0"/>
              </a:spcAft>
              <a:buNone/>
            </a:pPr>
            <a:r>
              <a:rPr b="1" lang="en" sz="1400" u="sng">
                <a:solidFill>
                  <a:srgbClr val="000000"/>
                </a:solidFill>
              </a:rPr>
              <a:t>X Axis: Food Preparation Time</a:t>
            </a:r>
            <a:endParaRPr b="1" sz="1400" u="sng">
              <a:solidFill>
                <a:srgbClr val="000000"/>
              </a:solidFill>
            </a:endParaRPr>
          </a:p>
          <a:p>
            <a:pPr indent="0" lvl="0" marL="457200" rtl="0" algn="l">
              <a:lnSpc>
                <a:spcPct val="115000"/>
              </a:lnSpc>
              <a:spcBef>
                <a:spcPts val="1000"/>
              </a:spcBef>
              <a:spcAft>
                <a:spcPts val="0"/>
              </a:spcAft>
              <a:buNone/>
            </a:pPr>
            <a:r>
              <a:rPr b="1" lang="en" sz="1400" u="sng">
                <a:solidFill>
                  <a:srgbClr val="000000"/>
                </a:solidFill>
              </a:rPr>
              <a:t>Y Axis: Count</a:t>
            </a:r>
            <a:endParaRPr b="1" sz="1400" u="sng">
              <a:solidFill>
                <a:srgbClr val="000000"/>
              </a:solidFill>
            </a:endParaRPr>
          </a:p>
          <a:p>
            <a:pPr indent="0" lvl="0" marL="457200" rtl="0" algn="l">
              <a:lnSpc>
                <a:spcPct val="115000"/>
              </a:lnSpc>
              <a:spcBef>
                <a:spcPts val="1000"/>
              </a:spcBef>
              <a:spcAft>
                <a:spcPts val="0"/>
              </a:spcAft>
              <a:buNone/>
            </a:pPr>
            <a:r>
              <a:t/>
            </a:r>
            <a:endParaRPr b="1" sz="1400" u="sng">
              <a:solidFill>
                <a:srgbClr val="000000"/>
              </a:solidFill>
            </a:endParaRPr>
          </a:p>
          <a:p>
            <a:pPr indent="-317500" lvl="0" marL="457200" rtl="0" algn="l">
              <a:lnSpc>
                <a:spcPct val="115000"/>
              </a:lnSpc>
              <a:spcBef>
                <a:spcPts val="1000"/>
              </a:spcBef>
              <a:spcAft>
                <a:spcPts val="0"/>
              </a:spcAft>
              <a:buClr>
                <a:srgbClr val="000000"/>
              </a:buClr>
              <a:buSzPts val="1400"/>
              <a:buChar char="●"/>
            </a:pPr>
            <a:r>
              <a:rPr b="1" lang="en" sz="1400">
                <a:solidFill>
                  <a:srgbClr val="000000"/>
                </a:solidFill>
              </a:rPr>
              <a:t>Orders take at least 20 minutes to prepare. </a:t>
            </a:r>
            <a:endParaRPr b="1" sz="1400">
              <a:solidFill>
                <a:srgbClr val="000000"/>
              </a:solidFill>
            </a:endParaRPr>
          </a:p>
          <a:p>
            <a:pPr indent="0" lvl="0" marL="914400" rtl="0" algn="l">
              <a:lnSpc>
                <a:spcPct val="115000"/>
              </a:lnSpc>
              <a:spcBef>
                <a:spcPts val="1000"/>
              </a:spcBef>
              <a:spcAft>
                <a:spcPts val="0"/>
              </a:spcAft>
              <a:buNone/>
            </a:pPr>
            <a:r>
              <a:t/>
            </a:r>
            <a:endParaRPr b="1"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b="1" lang="en" sz="1400">
                <a:solidFill>
                  <a:srgbClr val="000000"/>
                </a:solidFill>
              </a:rPr>
              <a:t>Most orders do not take longer than 40 Minutes to prepare. </a:t>
            </a:r>
            <a:endParaRPr b="1" sz="1400">
              <a:solidFill>
                <a:srgbClr val="000000"/>
              </a:solidFill>
            </a:endParaRPr>
          </a:p>
          <a:p>
            <a:pPr indent="0" lvl="0" marL="45720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1000"/>
              </a:spcAft>
              <a:buNone/>
            </a:pPr>
            <a:r>
              <a:t/>
            </a:r>
            <a:endParaRPr b="1" sz="1400">
              <a:solidFill>
                <a:srgbClr val="000000"/>
              </a:solidFill>
            </a:endParaRPr>
          </a:p>
        </p:txBody>
      </p:sp>
      <p:pic>
        <p:nvPicPr>
          <p:cNvPr id="215" name="Google Shape;215;g13389dd4ba8_0_76"/>
          <p:cNvPicPr preferRelativeResize="0"/>
          <p:nvPr/>
        </p:nvPicPr>
        <p:blipFill>
          <a:blip r:embed="rId3">
            <a:alphaModFix/>
          </a:blip>
          <a:stretch>
            <a:fillRect/>
          </a:stretch>
        </p:blipFill>
        <p:spPr>
          <a:xfrm>
            <a:off x="4111250" y="1014375"/>
            <a:ext cx="4848175" cy="3174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3389dd4ba8_0_8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Univariate Analysis - Delivery Times</a:t>
            </a:r>
            <a:endParaRPr>
              <a:solidFill>
                <a:srgbClr val="000000"/>
              </a:solidFill>
            </a:endParaRPr>
          </a:p>
        </p:txBody>
      </p:sp>
      <p:sp>
        <p:nvSpPr>
          <p:cNvPr id="221" name="Google Shape;221;g13389dd4ba8_0_84"/>
          <p:cNvSpPr txBox="1"/>
          <p:nvPr>
            <p:ph idx="1" type="body"/>
          </p:nvPr>
        </p:nvSpPr>
        <p:spPr>
          <a:xfrm>
            <a:off x="202550" y="861975"/>
            <a:ext cx="3908700" cy="370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400">
                <a:solidFill>
                  <a:srgbClr val="000000"/>
                </a:solidFill>
              </a:rPr>
              <a:t>Minimum Delivery Times: </a:t>
            </a:r>
            <a:r>
              <a:rPr b="1" lang="en" sz="1400" u="sng">
                <a:solidFill>
                  <a:srgbClr val="000000"/>
                </a:solidFill>
              </a:rPr>
              <a:t>20 Minutes</a:t>
            </a:r>
            <a:endParaRPr b="1" sz="1400" u="sng">
              <a:solidFill>
                <a:srgbClr val="000000"/>
              </a:solidFill>
            </a:endParaRPr>
          </a:p>
          <a:p>
            <a:pPr indent="0" lvl="0" marL="0" rtl="0" algn="l">
              <a:lnSpc>
                <a:spcPct val="115000"/>
              </a:lnSpc>
              <a:spcBef>
                <a:spcPts val="1000"/>
              </a:spcBef>
              <a:spcAft>
                <a:spcPts val="0"/>
              </a:spcAft>
              <a:buNone/>
            </a:pPr>
            <a:r>
              <a:rPr lang="en" sz="1400">
                <a:solidFill>
                  <a:srgbClr val="000000"/>
                </a:solidFill>
              </a:rPr>
              <a:t>Median Delivery Times:    </a:t>
            </a:r>
            <a:r>
              <a:rPr b="1" lang="en" sz="1400" u="sng">
                <a:solidFill>
                  <a:srgbClr val="000000"/>
                </a:solidFill>
              </a:rPr>
              <a:t>25 Minutes</a:t>
            </a:r>
            <a:endParaRPr b="1" sz="1400" u="sng">
              <a:solidFill>
                <a:srgbClr val="000000"/>
              </a:solidFill>
            </a:endParaRPr>
          </a:p>
          <a:p>
            <a:pPr indent="0" lvl="0" marL="0" rtl="0" algn="l">
              <a:spcBef>
                <a:spcPts val="1000"/>
              </a:spcBef>
              <a:spcAft>
                <a:spcPts val="0"/>
              </a:spcAft>
              <a:buNone/>
            </a:pPr>
            <a:r>
              <a:rPr lang="en" sz="1400">
                <a:solidFill>
                  <a:srgbClr val="000000"/>
                </a:solidFill>
              </a:rPr>
              <a:t>Average Delivery Times:   </a:t>
            </a:r>
            <a:r>
              <a:rPr b="1" lang="en" sz="1400" u="sng">
                <a:solidFill>
                  <a:srgbClr val="000000"/>
                </a:solidFill>
              </a:rPr>
              <a:t>24.16 Minutes</a:t>
            </a:r>
            <a:endParaRPr b="1" sz="1400" u="sng">
              <a:solidFill>
                <a:srgbClr val="000000"/>
              </a:solidFill>
            </a:endParaRPr>
          </a:p>
          <a:p>
            <a:pPr indent="0" lvl="0" marL="0" rtl="0" algn="l">
              <a:spcBef>
                <a:spcPts val="1000"/>
              </a:spcBef>
              <a:spcAft>
                <a:spcPts val="0"/>
              </a:spcAft>
              <a:buNone/>
            </a:pPr>
            <a:r>
              <a:rPr lang="en" sz="1400">
                <a:solidFill>
                  <a:srgbClr val="000000"/>
                </a:solidFill>
              </a:rPr>
              <a:t>Maximum Delivery Times: </a:t>
            </a:r>
            <a:r>
              <a:rPr b="1" lang="en" sz="1400" u="sng">
                <a:solidFill>
                  <a:srgbClr val="000000"/>
                </a:solidFill>
              </a:rPr>
              <a:t>33 Minutes</a:t>
            </a:r>
            <a:endParaRPr sz="1400">
              <a:solidFill>
                <a:srgbClr val="000000"/>
              </a:solidFill>
            </a:endParaRPr>
          </a:p>
          <a:p>
            <a:pPr indent="0" lvl="0" marL="45720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1000"/>
              </a:spcAft>
              <a:buNone/>
            </a:pPr>
            <a:r>
              <a:t/>
            </a:r>
            <a:endParaRPr b="1" sz="1400">
              <a:solidFill>
                <a:srgbClr val="000000"/>
              </a:solidFill>
            </a:endParaRPr>
          </a:p>
        </p:txBody>
      </p:sp>
      <p:pic>
        <p:nvPicPr>
          <p:cNvPr id="222" name="Google Shape;222;g13389dd4ba8_0_84"/>
          <p:cNvPicPr preferRelativeResize="0"/>
          <p:nvPr/>
        </p:nvPicPr>
        <p:blipFill>
          <a:blip r:embed="rId3">
            <a:alphaModFix/>
          </a:blip>
          <a:stretch>
            <a:fillRect/>
          </a:stretch>
        </p:blipFill>
        <p:spPr>
          <a:xfrm>
            <a:off x="4263650" y="1014374"/>
            <a:ext cx="4407900" cy="3293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3389dd4ba8_0_92"/>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Univariate Analysis - Delivery Times</a:t>
            </a:r>
            <a:endParaRPr>
              <a:solidFill>
                <a:srgbClr val="000000"/>
              </a:solidFill>
            </a:endParaRPr>
          </a:p>
        </p:txBody>
      </p:sp>
      <p:sp>
        <p:nvSpPr>
          <p:cNvPr id="228" name="Google Shape;228;g13389dd4ba8_0_92"/>
          <p:cNvSpPr txBox="1"/>
          <p:nvPr>
            <p:ph idx="1" type="body"/>
          </p:nvPr>
        </p:nvSpPr>
        <p:spPr>
          <a:xfrm>
            <a:off x="202550" y="861975"/>
            <a:ext cx="3908700" cy="37068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1000"/>
              </a:spcBef>
              <a:spcAft>
                <a:spcPts val="0"/>
              </a:spcAft>
              <a:buNone/>
            </a:pPr>
            <a:r>
              <a:rPr b="1" lang="en" sz="1400" u="sng">
                <a:solidFill>
                  <a:srgbClr val="000000"/>
                </a:solidFill>
              </a:rPr>
              <a:t>X Axis: Delivery Time</a:t>
            </a:r>
            <a:endParaRPr b="1" sz="1400" u="sng">
              <a:solidFill>
                <a:srgbClr val="000000"/>
              </a:solidFill>
            </a:endParaRPr>
          </a:p>
          <a:p>
            <a:pPr indent="457200" lvl="0" marL="0" rtl="0" algn="l">
              <a:lnSpc>
                <a:spcPct val="115000"/>
              </a:lnSpc>
              <a:spcBef>
                <a:spcPts val="1000"/>
              </a:spcBef>
              <a:spcAft>
                <a:spcPts val="0"/>
              </a:spcAft>
              <a:buNone/>
            </a:pPr>
            <a:r>
              <a:rPr b="1" lang="en" sz="1400" u="sng">
                <a:solidFill>
                  <a:srgbClr val="000000"/>
                </a:solidFill>
              </a:rPr>
              <a:t>Y Axis: Count</a:t>
            </a:r>
            <a:endParaRPr b="1" sz="1400" u="sng">
              <a:solidFill>
                <a:srgbClr val="000000"/>
              </a:solidFill>
            </a:endParaRPr>
          </a:p>
          <a:p>
            <a:pPr indent="457200" lvl="0" marL="0" rtl="0" algn="l">
              <a:lnSpc>
                <a:spcPct val="115000"/>
              </a:lnSpc>
              <a:spcBef>
                <a:spcPts val="1000"/>
              </a:spcBef>
              <a:spcAft>
                <a:spcPts val="0"/>
              </a:spcAft>
              <a:buNone/>
            </a:pPr>
            <a:r>
              <a:t/>
            </a:r>
            <a:endParaRPr b="1" sz="1400" u="sng">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quickest orders are </a:t>
            </a:r>
            <a:r>
              <a:rPr lang="en" sz="1400">
                <a:solidFill>
                  <a:srgbClr val="000000"/>
                </a:solidFill>
              </a:rPr>
              <a:t>delivered</a:t>
            </a:r>
            <a:r>
              <a:rPr lang="en" sz="1400">
                <a:solidFill>
                  <a:srgbClr val="000000"/>
                </a:solidFill>
              </a:rPr>
              <a:t> around 15 minutes.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Orders do not take longer than 33 </a:t>
            </a:r>
            <a:r>
              <a:rPr lang="en" sz="1400">
                <a:solidFill>
                  <a:srgbClr val="000000"/>
                </a:solidFill>
              </a:rPr>
              <a:t>minutes to deliver to customers.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Most orders are delivered between 25-29 minutes.</a:t>
            </a:r>
            <a:endParaRPr sz="1400">
              <a:solidFill>
                <a:srgbClr val="000000"/>
              </a:solidFill>
            </a:endParaRPr>
          </a:p>
          <a:p>
            <a:pPr indent="0" lvl="0" marL="45720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1000"/>
              </a:spcAft>
              <a:buNone/>
            </a:pPr>
            <a:r>
              <a:t/>
            </a:r>
            <a:endParaRPr b="1" sz="1400">
              <a:solidFill>
                <a:srgbClr val="000000"/>
              </a:solidFill>
            </a:endParaRPr>
          </a:p>
        </p:txBody>
      </p:sp>
      <p:pic>
        <p:nvPicPr>
          <p:cNvPr id="229" name="Google Shape;229;g13389dd4ba8_0_92"/>
          <p:cNvPicPr preferRelativeResize="0"/>
          <p:nvPr/>
        </p:nvPicPr>
        <p:blipFill>
          <a:blip r:embed="rId3">
            <a:alphaModFix/>
          </a:blip>
          <a:stretch>
            <a:fillRect/>
          </a:stretch>
        </p:blipFill>
        <p:spPr>
          <a:xfrm>
            <a:off x="4263650" y="1014374"/>
            <a:ext cx="4695775" cy="3174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Contents / Agenda</a:t>
            </a:r>
            <a:endParaRPr>
              <a:solidFill>
                <a:srgbClr val="000000"/>
              </a:solidFill>
            </a:endParaRPr>
          </a:p>
        </p:txBody>
      </p:sp>
      <p:sp>
        <p:nvSpPr>
          <p:cNvPr id="113" name="Google Shape;113;p2"/>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Executive Summary</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Business Problem Overview and Solution Approach</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Data Overview</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EDA - Univariate Analysis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EDA - Multivariate Analysis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Appendix</a:t>
            </a:r>
            <a:endParaRPr sz="1400">
              <a:solidFill>
                <a:srgbClr val="000000"/>
              </a:solidFill>
            </a:endParaRPr>
          </a:p>
          <a:p>
            <a:pPr indent="0" lvl="0" marL="0" rtl="0" algn="l">
              <a:lnSpc>
                <a:spcPct val="115000"/>
              </a:lnSpc>
              <a:spcBef>
                <a:spcPts val="1000"/>
              </a:spcBef>
              <a:spcAft>
                <a:spcPts val="1000"/>
              </a:spcAft>
              <a:buSzPts val="1500"/>
              <a:buNone/>
            </a:pPr>
            <a:r>
              <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3389dd4ba8_0_100"/>
          <p:cNvSpPr txBox="1"/>
          <p:nvPr>
            <p:ph type="title"/>
          </p:nvPr>
        </p:nvSpPr>
        <p:spPr>
          <a:xfrm>
            <a:off x="697475"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Top 5 Restaurants </a:t>
            </a:r>
            <a:endParaRPr>
              <a:solidFill>
                <a:srgbClr val="000000"/>
              </a:solidFill>
            </a:endParaRPr>
          </a:p>
        </p:txBody>
      </p:sp>
      <p:sp>
        <p:nvSpPr>
          <p:cNvPr id="235" name="Google Shape;235;g13389dd4ba8_0_100"/>
          <p:cNvSpPr txBox="1"/>
          <p:nvPr>
            <p:ph idx="1" type="body"/>
          </p:nvPr>
        </p:nvSpPr>
        <p:spPr>
          <a:xfrm>
            <a:off x="202550" y="861975"/>
            <a:ext cx="8520600" cy="37068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1000"/>
              </a:spcBef>
              <a:spcAft>
                <a:spcPts val="0"/>
              </a:spcAft>
              <a:buNone/>
            </a:pPr>
            <a:r>
              <a:rPr b="1" lang="en" sz="1400" u="sng">
                <a:solidFill>
                  <a:srgbClr val="000000"/>
                </a:solidFill>
              </a:rPr>
              <a:t>By Orders Received</a:t>
            </a:r>
            <a:endParaRPr b="1" sz="1400" u="sng">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Shake Shack                       	219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The Meatball Shop            	132</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Blue Ribbon Sushi              	119</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Blue Ribbon Fried Chicken    96</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Parm                          		68</a:t>
            </a:r>
            <a:endParaRPr sz="1400">
              <a:solidFill>
                <a:srgbClr val="000000"/>
              </a:solidFill>
            </a:endParaRPr>
          </a:p>
          <a:p>
            <a:pPr indent="0" lvl="0" marL="45720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1000"/>
              </a:spcAft>
              <a:buNone/>
            </a:pPr>
            <a:r>
              <a:t/>
            </a:r>
            <a:endParaRPr b="1" sz="1400">
              <a:solidFill>
                <a:srgbClr val="000000"/>
              </a:solidFill>
            </a:endParaRPr>
          </a:p>
        </p:txBody>
      </p:sp>
      <p:sp>
        <p:nvSpPr>
          <p:cNvPr id="236" name="Google Shape;236;g13389dd4ba8_0_100"/>
          <p:cNvSpPr txBox="1"/>
          <p:nvPr/>
        </p:nvSpPr>
        <p:spPr>
          <a:xfrm>
            <a:off x="4064225" y="289275"/>
            <a:ext cx="5656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200"/>
              <a:buFont typeface="Arial"/>
              <a:buNone/>
            </a:pPr>
            <a:r>
              <a:rPr b="1" lang="en" sz="2200">
                <a:latin typeface="Nunito"/>
                <a:ea typeface="Nunito"/>
                <a:cs typeface="Nunito"/>
                <a:sym typeface="Nunito"/>
              </a:rPr>
              <a:t>Top 5 Cuisines on Weekends </a:t>
            </a:r>
            <a:endParaRPr b="1" sz="22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237" name="Google Shape;237;g13389dd4ba8_0_100"/>
          <p:cNvSpPr txBox="1"/>
          <p:nvPr/>
        </p:nvSpPr>
        <p:spPr>
          <a:xfrm>
            <a:off x="3675350" y="861975"/>
            <a:ext cx="4615800" cy="17676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1000"/>
              </a:spcBef>
              <a:spcAft>
                <a:spcPts val="0"/>
              </a:spcAft>
              <a:buNone/>
            </a:pPr>
            <a:r>
              <a:rPr b="1" lang="en" u="sng">
                <a:latin typeface="Nunito"/>
                <a:ea typeface="Nunito"/>
                <a:cs typeface="Nunito"/>
                <a:sym typeface="Nunito"/>
              </a:rPr>
              <a:t>Top Cuisines on Weekends (Orders Received)</a:t>
            </a:r>
            <a:endParaRPr b="1" u="sng">
              <a:latin typeface="Nunito"/>
              <a:ea typeface="Nunito"/>
              <a:cs typeface="Nunito"/>
              <a:sym typeface="Nunito"/>
            </a:endParaRPr>
          </a:p>
          <a:p>
            <a:pPr indent="-317500" lvl="0" marL="457200" rtl="0" algn="l">
              <a:lnSpc>
                <a:spcPct val="115000"/>
              </a:lnSpc>
              <a:spcBef>
                <a:spcPts val="1000"/>
              </a:spcBef>
              <a:spcAft>
                <a:spcPts val="0"/>
              </a:spcAft>
              <a:buClr>
                <a:srgbClr val="000000"/>
              </a:buClr>
              <a:buSzPts val="1400"/>
              <a:buFont typeface="Nunito"/>
              <a:buChar char="●"/>
            </a:pPr>
            <a:r>
              <a:rPr lang="en">
                <a:latin typeface="Nunito"/>
                <a:ea typeface="Nunito"/>
                <a:cs typeface="Nunito"/>
                <a:sym typeface="Nunito"/>
              </a:rPr>
              <a:t>American    415</a:t>
            </a:r>
            <a:endParaRPr>
              <a:latin typeface="Nunito"/>
              <a:ea typeface="Nunito"/>
              <a:cs typeface="Nunito"/>
              <a:sym typeface="Nunito"/>
            </a:endParaRPr>
          </a:p>
          <a:p>
            <a:pPr indent="-317500" lvl="0" marL="457200" rtl="0" algn="l">
              <a:lnSpc>
                <a:spcPct val="115000"/>
              </a:lnSpc>
              <a:spcBef>
                <a:spcPts val="0"/>
              </a:spcBef>
              <a:spcAft>
                <a:spcPts val="0"/>
              </a:spcAft>
              <a:buClr>
                <a:srgbClr val="000000"/>
              </a:buClr>
              <a:buSzPts val="1400"/>
              <a:buFont typeface="Nunito"/>
              <a:buChar char="●"/>
            </a:pPr>
            <a:r>
              <a:rPr lang="en">
                <a:latin typeface="Nunito"/>
                <a:ea typeface="Nunito"/>
                <a:cs typeface="Nunito"/>
                <a:sym typeface="Nunito"/>
              </a:rPr>
              <a:t>Japanese     335</a:t>
            </a:r>
            <a:endParaRPr>
              <a:latin typeface="Nunito"/>
              <a:ea typeface="Nunito"/>
              <a:cs typeface="Nunito"/>
              <a:sym typeface="Nunito"/>
            </a:endParaRPr>
          </a:p>
          <a:p>
            <a:pPr indent="-317500" lvl="0" marL="457200" rtl="0" algn="l">
              <a:lnSpc>
                <a:spcPct val="115000"/>
              </a:lnSpc>
              <a:spcBef>
                <a:spcPts val="0"/>
              </a:spcBef>
              <a:spcAft>
                <a:spcPts val="0"/>
              </a:spcAft>
              <a:buClr>
                <a:srgbClr val="000000"/>
              </a:buClr>
              <a:buSzPts val="1400"/>
              <a:buFont typeface="Nunito"/>
              <a:buChar char="●"/>
            </a:pPr>
            <a:r>
              <a:rPr lang="en">
                <a:latin typeface="Nunito"/>
                <a:ea typeface="Nunito"/>
                <a:cs typeface="Nunito"/>
                <a:sym typeface="Nunito"/>
              </a:rPr>
              <a:t>Italian        	 207</a:t>
            </a:r>
            <a:endParaRPr>
              <a:latin typeface="Nunito"/>
              <a:ea typeface="Nunito"/>
              <a:cs typeface="Nunito"/>
              <a:sym typeface="Nunito"/>
            </a:endParaRPr>
          </a:p>
          <a:p>
            <a:pPr indent="-317500" lvl="0" marL="457200" rtl="0" algn="l">
              <a:lnSpc>
                <a:spcPct val="115000"/>
              </a:lnSpc>
              <a:spcBef>
                <a:spcPts val="0"/>
              </a:spcBef>
              <a:spcAft>
                <a:spcPts val="0"/>
              </a:spcAft>
              <a:buClr>
                <a:srgbClr val="000000"/>
              </a:buClr>
              <a:buSzPts val="1400"/>
              <a:buFont typeface="Nunito"/>
              <a:buChar char="●"/>
            </a:pPr>
            <a:r>
              <a:rPr lang="en">
                <a:latin typeface="Nunito"/>
                <a:ea typeface="Nunito"/>
                <a:cs typeface="Nunito"/>
                <a:sym typeface="Nunito"/>
              </a:rPr>
              <a:t>Chinese       163</a:t>
            </a:r>
            <a:endParaRPr>
              <a:latin typeface="Nunito"/>
              <a:ea typeface="Nunito"/>
              <a:cs typeface="Nunito"/>
              <a:sym typeface="Nunito"/>
            </a:endParaRPr>
          </a:p>
          <a:p>
            <a:pPr indent="-317500" lvl="0" marL="457200" rtl="0" algn="l">
              <a:lnSpc>
                <a:spcPct val="115000"/>
              </a:lnSpc>
              <a:spcBef>
                <a:spcPts val="0"/>
              </a:spcBef>
              <a:spcAft>
                <a:spcPts val="0"/>
              </a:spcAft>
              <a:buClr>
                <a:srgbClr val="000000"/>
              </a:buClr>
              <a:buSzPts val="1400"/>
              <a:buFont typeface="Nunito"/>
              <a:buChar char="●"/>
            </a:pPr>
            <a:r>
              <a:rPr lang="en">
                <a:latin typeface="Nunito"/>
                <a:ea typeface="Nunito"/>
                <a:cs typeface="Nunito"/>
                <a:sym typeface="Nunito"/>
              </a:rPr>
              <a:t>Mexican       53</a:t>
            </a:r>
            <a:endParaRPr/>
          </a:p>
        </p:txBody>
      </p:sp>
      <p:cxnSp>
        <p:nvCxnSpPr>
          <p:cNvPr id="238" name="Google Shape;238;g13389dd4ba8_0_100"/>
          <p:cNvCxnSpPr/>
          <p:nvPr/>
        </p:nvCxnSpPr>
        <p:spPr>
          <a:xfrm>
            <a:off x="3675350" y="430225"/>
            <a:ext cx="0" cy="3806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Multivariate Analysis: Cuisine vs. Cost of Order</a:t>
            </a:r>
            <a:endParaRPr>
              <a:solidFill>
                <a:srgbClr val="000000"/>
              </a:solidFill>
            </a:endParaRPr>
          </a:p>
        </p:txBody>
      </p:sp>
      <p:pic>
        <p:nvPicPr>
          <p:cNvPr id="244" name="Google Shape;244;p7"/>
          <p:cNvPicPr preferRelativeResize="0"/>
          <p:nvPr/>
        </p:nvPicPr>
        <p:blipFill>
          <a:blip r:embed="rId3">
            <a:alphaModFix/>
          </a:blip>
          <a:stretch>
            <a:fillRect/>
          </a:stretch>
        </p:blipFill>
        <p:spPr>
          <a:xfrm>
            <a:off x="458038" y="861975"/>
            <a:ext cx="8009626" cy="3928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3389dd4ba8_0_11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Multivariate Analysis: Cuisine vs. Cost of Order</a:t>
            </a:r>
            <a:endParaRPr>
              <a:solidFill>
                <a:srgbClr val="000000"/>
              </a:solidFill>
            </a:endParaRPr>
          </a:p>
        </p:txBody>
      </p:sp>
      <p:sp>
        <p:nvSpPr>
          <p:cNvPr id="250" name="Google Shape;250;g13389dd4ba8_0_117"/>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For some </a:t>
            </a:r>
            <a:r>
              <a:rPr lang="en" sz="1400">
                <a:solidFill>
                  <a:srgbClr val="000000"/>
                </a:solidFill>
              </a:rPr>
              <a:t>Mediterranean</a:t>
            </a:r>
            <a:r>
              <a:rPr lang="en" sz="1400">
                <a:solidFill>
                  <a:srgbClr val="000000"/>
                </a:solidFill>
              </a:rPr>
              <a:t> restaurants, the cost may be higher for some of their orders based on the outliers.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is not a wide distribution for Korean and Vietnamese restaurants.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For most of the restaurants, 75% of the orders range in cost between $23-$27</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For most of the restaurants, 50% of the orders range in cost between $12-$19</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3389dd4ba8_0_13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Multivariate Analysis: Cuisine vs. Food Preparation Time</a:t>
            </a:r>
            <a:endParaRPr>
              <a:solidFill>
                <a:srgbClr val="000000"/>
              </a:solidFill>
            </a:endParaRPr>
          </a:p>
        </p:txBody>
      </p:sp>
      <p:pic>
        <p:nvPicPr>
          <p:cNvPr id="256" name="Google Shape;256;g13389dd4ba8_0_138"/>
          <p:cNvPicPr preferRelativeResize="0"/>
          <p:nvPr/>
        </p:nvPicPr>
        <p:blipFill>
          <a:blip r:embed="rId3">
            <a:alphaModFix/>
          </a:blip>
          <a:stretch>
            <a:fillRect/>
          </a:stretch>
        </p:blipFill>
        <p:spPr>
          <a:xfrm>
            <a:off x="435000" y="861975"/>
            <a:ext cx="7722150" cy="3976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3389dd4ba8_0_13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200"/>
              <a:buNone/>
            </a:pPr>
            <a:r>
              <a:rPr lang="en">
                <a:solidFill>
                  <a:srgbClr val="000000"/>
                </a:solidFill>
              </a:rPr>
              <a:t>Multivariate Analysis: Cuisine vs. Food Preparation Time</a:t>
            </a:r>
            <a:endParaRPr>
              <a:solidFill>
                <a:srgbClr val="000000"/>
              </a:solidFill>
            </a:endParaRPr>
          </a:p>
          <a:p>
            <a:pPr indent="0" lvl="0" marL="0" rtl="0" algn="l">
              <a:lnSpc>
                <a:spcPct val="100000"/>
              </a:lnSpc>
              <a:spcBef>
                <a:spcPts val="0"/>
              </a:spcBef>
              <a:spcAft>
                <a:spcPts val="0"/>
              </a:spcAft>
              <a:buSzPts val="2200"/>
              <a:buNone/>
            </a:pPr>
            <a:r>
              <a:t/>
            </a:r>
            <a:endParaRPr>
              <a:solidFill>
                <a:srgbClr val="000000"/>
              </a:solidFill>
            </a:endParaRPr>
          </a:p>
        </p:txBody>
      </p:sp>
      <p:sp>
        <p:nvSpPr>
          <p:cNvPr id="262" name="Google Shape;262;g13389dd4ba8_0_13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Korean restaurants takes the least amount of time to prepare their orders, however some orders take more time to prepare.</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Southern restaurants takes the most amount of time to prepare their orders compared to other restaurants.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Majority of restaurants provide a median preparation time between 25-28 minutes.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For most of the restaurants, 75% of the orders provide a preparation time between 29 - 33 </a:t>
            </a:r>
            <a:r>
              <a:rPr lang="en" sz="1400">
                <a:solidFill>
                  <a:srgbClr val="000000"/>
                </a:solidFill>
              </a:rPr>
              <a:t>minutes</a:t>
            </a:r>
            <a:r>
              <a:rPr lang="en" sz="1400">
                <a:solidFill>
                  <a:srgbClr val="000000"/>
                </a:solidFill>
              </a:rPr>
              <a:t>.</a:t>
            </a:r>
            <a:endParaRPr sz="1400">
              <a:solidFill>
                <a:srgbClr val="000000"/>
              </a:solidFill>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3389dd4ba8_0_12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Multivariate Analysis: Day of The Week vs. Delivery Time</a:t>
            </a:r>
            <a:endParaRPr>
              <a:solidFill>
                <a:srgbClr val="000000"/>
              </a:solidFill>
            </a:endParaRPr>
          </a:p>
        </p:txBody>
      </p:sp>
      <p:sp>
        <p:nvSpPr>
          <p:cNvPr id="268" name="Google Shape;268;g13389dd4ba8_0_128"/>
          <p:cNvSpPr txBox="1"/>
          <p:nvPr>
            <p:ph idx="1" type="body"/>
          </p:nvPr>
        </p:nvSpPr>
        <p:spPr>
          <a:xfrm>
            <a:off x="5387575" y="861975"/>
            <a:ext cx="34449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On the weekends, the median delivery time is around 21 minutes.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On the weekdays, the median delivery time is </a:t>
            </a:r>
            <a:r>
              <a:rPr lang="en" sz="1400">
                <a:solidFill>
                  <a:srgbClr val="000000"/>
                </a:solidFill>
              </a:rPr>
              <a:t>around 28 minutes.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The max delivery time on weekends is around 30 minutes.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The max delivery time is 32 Minutes during weekdays.</a:t>
            </a:r>
            <a:endParaRPr sz="1400">
              <a:solidFill>
                <a:srgbClr val="000000"/>
              </a:solidFill>
            </a:endParaRPr>
          </a:p>
        </p:txBody>
      </p:sp>
      <p:pic>
        <p:nvPicPr>
          <p:cNvPr id="269" name="Google Shape;269;g13389dd4ba8_0_128"/>
          <p:cNvPicPr preferRelativeResize="0"/>
          <p:nvPr/>
        </p:nvPicPr>
        <p:blipFill>
          <a:blip r:embed="rId3">
            <a:alphaModFix/>
          </a:blip>
          <a:stretch>
            <a:fillRect/>
          </a:stretch>
        </p:blipFill>
        <p:spPr>
          <a:xfrm>
            <a:off x="152400" y="782125"/>
            <a:ext cx="5082774" cy="3706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33bc10aab3_0_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200"/>
              <a:buNone/>
            </a:pPr>
            <a:r>
              <a:rPr lang="en">
                <a:solidFill>
                  <a:srgbClr val="000000"/>
                </a:solidFill>
              </a:rPr>
              <a:t>Revenue Generated From Restaurants</a:t>
            </a:r>
            <a:endParaRPr>
              <a:solidFill>
                <a:srgbClr val="000000"/>
              </a:solidFill>
            </a:endParaRPr>
          </a:p>
          <a:p>
            <a:pPr indent="0" lvl="0" marL="0" rtl="0" algn="l">
              <a:lnSpc>
                <a:spcPct val="100000"/>
              </a:lnSpc>
              <a:spcBef>
                <a:spcPts val="0"/>
              </a:spcBef>
              <a:spcAft>
                <a:spcPts val="0"/>
              </a:spcAft>
              <a:buSzPts val="2200"/>
              <a:buNone/>
            </a:pPr>
            <a:r>
              <a:t/>
            </a:r>
            <a:endParaRPr>
              <a:solidFill>
                <a:srgbClr val="000000"/>
              </a:solidFill>
            </a:endParaRPr>
          </a:p>
        </p:txBody>
      </p:sp>
      <p:sp>
        <p:nvSpPr>
          <p:cNvPr id="275" name="Google Shape;275;g133bc10aab3_0_4"/>
          <p:cNvSpPr txBox="1"/>
          <p:nvPr>
            <p:ph idx="1" type="body"/>
          </p:nvPr>
        </p:nvSpPr>
        <p:spPr>
          <a:xfrm>
            <a:off x="202550" y="861975"/>
            <a:ext cx="8629800" cy="3408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000"/>
              </a:spcBef>
              <a:spcAft>
                <a:spcPts val="0"/>
              </a:spcAft>
              <a:buNone/>
            </a:pPr>
            <a:r>
              <a:t/>
            </a:r>
            <a:endParaRPr sz="1400">
              <a:solidFill>
                <a:srgbClr val="000000"/>
              </a:solidFill>
            </a:endParaRPr>
          </a:p>
          <a:p>
            <a:pPr indent="0" lvl="0" marL="457200" rtl="0" algn="l">
              <a:lnSpc>
                <a:spcPct val="115000"/>
              </a:lnSpc>
              <a:spcBef>
                <a:spcPts val="1000"/>
              </a:spcBef>
              <a:spcAft>
                <a:spcPts val="0"/>
              </a:spcAft>
              <a:buNone/>
            </a:pPr>
            <a:r>
              <a:rPr lang="en" sz="1400">
                <a:solidFill>
                  <a:srgbClr val="000000"/>
                </a:solidFill>
              </a:rPr>
              <a:t>Shake Shack:   </a:t>
            </a:r>
            <a:r>
              <a:rPr b="1" lang="en" sz="1400">
                <a:solidFill>
                  <a:srgbClr val="000000"/>
                </a:solidFill>
              </a:rPr>
              <a:t>$3579.53</a:t>
            </a:r>
            <a:r>
              <a:rPr lang="en" sz="1400">
                <a:solidFill>
                  <a:srgbClr val="000000"/>
                </a:solidFill>
              </a:rPr>
              <a:t>   					Han Dynasty: </a:t>
            </a:r>
            <a:r>
              <a:rPr b="1" lang="en" sz="1400">
                <a:solidFill>
                  <a:srgbClr val="000000"/>
                </a:solidFill>
              </a:rPr>
              <a:t>$755.29</a:t>
            </a:r>
            <a:endParaRPr b="1" sz="1400">
              <a:solidFill>
                <a:srgbClr val="000000"/>
              </a:solidFill>
            </a:endParaRPr>
          </a:p>
          <a:p>
            <a:pPr indent="0" lvl="0" marL="457200" rtl="0" algn="l">
              <a:spcBef>
                <a:spcPts val="1000"/>
              </a:spcBef>
              <a:spcAft>
                <a:spcPts val="0"/>
              </a:spcAft>
              <a:buNone/>
            </a:pPr>
            <a:r>
              <a:rPr lang="en" sz="1400">
                <a:solidFill>
                  <a:srgbClr val="000000"/>
                </a:solidFill>
              </a:rPr>
              <a:t>Blue Ribbon Sushi Bar &amp; Grill:  </a:t>
            </a:r>
            <a:r>
              <a:rPr b="1" lang="en" sz="1400">
                <a:solidFill>
                  <a:srgbClr val="000000"/>
                </a:solidFill>
              </a:rPr>
              <a:t>$666.62	</a:t>
            </a:r>
            <a:r>
              <a:rPr lang="en" sz="1400">
                <a:solidFill>
                  <a:srgbClr val="000000"/>
                </a:solidFill>
              </a:rPr>
              <a:t>		Rubirosa: </a:t>
            </a:r>
            <a:r>
              <a:rPr b="1" lang="en" sz="1400">
                <a:solidFill>
                  <a:srgbClr val="000000"/>
                </a:solidFill>
              </a:rPr>
              <a:t>$660.45</a:t>
            </a:r>
            <a:endParaRPr b="1" sz="1400">
              <a:solidFill>
                <a:srgbClr val="000000"/>
              </a:solidFill>
            </a:endParaRPr>
          </a:p>
          <a:p>
            <a:pPr indent="0" lvl="0" marL="457200" rtl="0" algn="l">
              <a:spcBef>
                <a:spcPts val="1000"/>
              </a:spcBef>
              <a:spcAft>
                <a:spcPts val="0"/>
              </a:spcAft>
              <a:buNone/>
            </a:pPr>
            <a:r>
              <a:rPr lang="en" sz="1400">
                <a:solidFill>
                  <a:srgbClr val="000000"/>
                </a:solidFill>
              </a:rPr>
              <a:t>Sushi of Gari 46:  </a:t>
            </a:r>
            <a:r>
              <a:rPr b="1" lang="en" sz="1400">
                <a:solidFill>
                  <a:srgbClr val="000000"/>
                </a:solidFill>
              </a:rPr>
              <a:t>$640.87</a:t>
            </a:r>
            <a:r>
              <a:rPr lang="en" sz="1400">
                <a:solidFill>
                  <a:srgbClr val="000000"/>
                </a:solidFill>
              </a:rPr>
              <a:t>					Nobu Next Door: </a:t>
            </a:r>
            <a:r>
              <a:rPr b="1" lang="en" sz="1400">
                <a:solidFill>
                  <a:srgbClr val="000000"/>
                </a:solidFill>
              </a:rPr>
              <a:t>$623.67</a:t>
            </a:r>
            <a:endParaRPr b="1" sz="1400">
              <a:solidFill>
                <a:srgbClr val="000000"/>
              </a:solidFill>
            </a:endParaRPr>
          </a:p>
          <a:p>
            <a:pPr indent="0" lvl="0" marL="457200" rtl="0" algn="l">
              <a:spcBef>
                <a:spcPts val="1000"/>
              </a:spcBef>
              <a:spcAft>
                <a:spcPts val="0"/>
              </a:spcAft>
              <a:buNone/>
            </a:pPr>
            <a:r>
              <a:rPr lang="en" sz="1400">
                <a:solidFill>
                  <a:srgbClr val="000000"/>
                </a:solidFill>
              </a:rPr>
              <a:t>Five Guys Burgers and Fries:  </a:t>
            </a:r>
            <a:r>
              <a:rPr b="1" lang="en" sz="1400">
                <a:solidFill>
                  <a:srgbClr val="000000"/>
                </a:solidFill>
              </a:rPr>
              <a:t>$506.47</a:t>
            </a:r>
            <a:r>
              <a:rPr lang="en" sz="1400">
                <a:solidFill>
                  <a:srgbClr val="000000"/>
                </a:solidFill>
              </a:rPr>
              <a:t>			The Meatball Shop: </a:t>
            </a:r>
            <a:r>
              <a:rPr b="1" lang="en" sz="1400">
                <a:solidFill>
                  <a:srgbClr val="000000"/>
                </a:solidFill>
              </a:rPr>
              <a:t>$2145.21</a:t>
            </a:r>
            <a:endParaRPr b="1" sz="1400">
              <a:solidFill>
                <a:srgbClr val="000000"/>
              </a:solidFill>
            </a:endParaRPr>
          </a:p>
          <a:p>
            <a:pPr indent="0" lvl="0" marL="457200" rtl="0" algn="l">
              <a:lnSpc>
                <a:spcPct val="115000"/>
              </a:lnSpc>
              <a:spcBef>
                <a:spcPts val="1000"/>
              </a:spcBef>
              <a:spcAft>
                <a:spcPts val="0"/>
              </a:spcAft>
              <a:buNone/>
            </a:pPr>
            <a:r>
              <a:rPr lang="en" sz="1400">
                <a:solidFill>
                  <a:srgbClr val="000000"/>
                </a:solidFill>
              </a:rPr>
              <a:t>Blue Ribbon Sushi:  </a:t>
            </a:r>
            <a:r>
              <a:rPr b="1" lang="en" sz="1400">
                <a:solidFill>
                  <a:srgbClr val="000000"/>
                </a:solidFill>
              </a:rPr>
              <a:t>$1903.95</a:t>
            </a:r>
            <a:r>
              <a:rPr lang="en" sz="1400">
                <a:solidFill>
                  <a:srgbClr val="000000"/>
                </a:solidFill>
              </a:rPr>
              <a:t>				Blue Ribbon Fried Chicken: </a:t>
            </a:r>
            <a:r>
              <a:rPr b="1" lang="en" sz="1400">
                <a:solidFill>
                  <a:srgbClr val="000000"/>
                </a:solidFill>
              </a:rPr>
              <a:t>$1662.29</a:t>
            </a:r>
            <a:endParaRPr b="1" sz="1400">
              <a:solidFill>
                <a:srgbClr val="000000"/>
              </a:solidFill>
            </a:endParaRPr>
          </a:p>
          <a:p>
            <a:pPr indent="0" lvl="0" marL="457200" rtl="0" algn="l">
              <a:lnSpc>
                <a:spcPct val="115000"/>
              </a:lnSpc>
              <a:spcBef>
                <a:spcPts val="1000"/>
              </a:spcBef>
              <a:spcAft>
                <a:spcPts val="0"/>
              </a:spcAft>
              <a:buNone/>
            </a:pPr>
            <a:r>
              <a:rPr lang="en" sz="1400">
                <a:solidFill>
                  <a:srgbClr val="000000"/>
                </a:solidFill>
              </a:rPr>
              <a:t>Parm:  </a:t>
            </a:r>
            <a:r>
              <a:rPr b="1" lang="en" sz="1400">
                <a:solidFill>
                  <a:srgbClr val="000000"/>
                </a:solidFill>
              </a:rPr>
              <a:t>$1112.76	</a:t>
            </a:r>
            <a:r>
              <a:rPr lang="en" sz="1400">
                <a:solidFill>
                  <a:srgbClr val="000000"/>
                </a:solidFill>
              </a:rPr>
              <a:t>						RedFarm Broadway: </a:t>
            </a:r>
            <a:r>
              <a:rPr b="1" lang="en" sz="1400">
                <a:solidFill>
                  <a:srgbClr val="000000"/>
                </a:solidFill>
              </a:rPr>
              <a:t>$965.13</a:t>
            </a:r>
            <a:endParaRPr b="1" sz="1400">
              <a:solidFill>
                <a:srgbClr val="000000"/>
              </a:solidFill>
            </a:endParaRPr>
          </a:p>
          <a:p>
            <a:pPr indent="0" lvl="0" marL="457200" rtl="0" algn="l">
              <a:lnSpc>
                <a:spcPct val="115000"/>
              </a:lnSpc>
              <a:spcBef>
                <a:spcPts val="1000"/>
              </a:spcBef>
              <a:spcAft>
                <a:spcPts val="0"/>
              </a:spcAft>
              <a:buNone/>
            </a:pPr>
            <a:r>
              <a:rPr lang="en" sz="1400">
                <a:solidFill>
                  <a:srgbClr val="000000"/>
                </a:solidFill>
              </a:rPr>
              <a:t>RedFarm Hudson: </a:t>
            </a:r>
            <a:r>
              <a:rPr b="1" lang="en" sz="1400">
                <a:solidFill>
                  <a:srgbClr val="000000"/>
                </a:solidFill>
              </a:rPr>
              <a:t>$921.21	</a:t>
            </a:r>
            <a:r>
              <a:rPr lang="en" sz="1400">
                <a:solidFill>
                  <a:srgbClr val="000000"/>
                </a:solidFill>
              </a:rPr>
              <a:t>				TAO: </a:t>
            </a:r>
            <a:r>
              <a:rPr b="1" lang="en" sz="1400">
                <a:solidFill>
                  <a:srgbClr val="000000"/>
                </a:solidFill>
              </a:rPr>
              <a:t>$834.50</a:t>
            </a:r>
            <a:endParaRPr b="1" sz="1400">
              <a:solidFill>
                <a:srgbClr val="000000"/>
              </a:solidFill>
            </a:endParaRPr>
          </a:p>
          <a:p>
            <a:pPr indent="0" lvl="0" marL="457200" rtl="0" algn="l">
              <a:lnSpc>
                <a:spcPct val="115000"/>
              </a:lnSpc>
              <a:spcBef>
                <a:spcPts val="1000"/>
              </a:spcBef>
              <a:spcAft>
                <a:spcPts val="0"/>
              </a:spcAft>
              <a:buNone/>
            </a:pPr>
            <a:r>
              <a:t/>
            </a:r>
            <a:endParaRPr sz="14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33bc10aab3_0_2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200"/>
              <a:buNone/>
            </a:pPr>
            <a:r>
              <a:rPr lang="en">
                <a:solidFill>
                  <a:srgbClr val="000000"/>
                </a:solidFill>
              </a:rPr>
              <a:t>Multivariate Analysis: Rating vs. Delivery Time</a:t>
            </a:r>
            <a:endParaRPr>
              <a:solidFill>
                <a:srgbClr val="000000"/>
              </a:solidFill>
            </a:endParaRPr>
          </a:p>
          <a:p>
            <a:pPr indent="0" lvl="0" marL="0" rtl="0" algn="l">
              <a:lnSpc>
                <a:spcPct val="100000"/>
              </a:lnSpc>
              <a:spcBef>
                <a:spcPts val="0"/>
              </a:spcBef>
              <a:spcAft>
                <a:spcPts val="0"/>
              </a:spcAft>
              <a:buSzPts val="2200"/>
              <a:buNone/>
            </a:pPr>
            <a:r>
              <a:t/>
            </a:r>
            <a:endParaRPr>
              <a:solidFill>
                <a:srgbClr val="000000"/>
              </a:solidFill>
            </a:endParaRPr>
          </a:p>
        </p:txBody>
      </p:sp>
      <p:pic>
        <p:nvPicPr>
          <p:cNvPr id="281" name="Google Shape;281;g133bc10aab3_0_27"/>
          <p:cNvPicPr preferRelativeResize="0"/>
          <p:nvPr/>
        </p:nvPicPr>
        <p:blipFill>
          <a:blip r:embed="rId3">
            <a:alphaModFix/>
          </a:blip>
          <a:stretch>
            <a:fillRect/>
          </a:stretch>
        </p:blipFill>
        <p:spPr>
          <a:xfrm>
            <a:off x="152400" y="1014379"/>
            <a:ext cx="8380847" cy="397672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133bc10aab3_0_4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200"/>
              <a:buNone/>
            </a:pPr>
            <a:r>
              <a:rPr lang="en">
                <a:solidFill>
                  <a:srgbClr val="000000"/>
                </a:solidFill>
              </a:rPr>
              <a:t>Multivariate Analysis: Rating vs. Delivery Time</a:t>
            </a:r>
            <a:endParaRPr>
              <a:solidFill>
                <a:srgbClr val="000000"/>
              </a:solidFill>
            </a:endParaRPr>
          </a:p>
          <a:p>
            <a:pPr indent="0" lvl="0" marL="0" rtl="0" algn="l">
              <a:lnSpc>
                <a:spcPct val="100000"/>
              </a:lnSpc>
              <a:spcBef>
                <a:spcPts val="0"/>
              </a:spcBef>
              <a:spcAft>
                <a:spcPts val="0"/>
              </a:spcAft>
              <a:buSzPts val="2200"/>
              <a:buNone/>
            </a:pPr>
            <a:r>
              <a:t/>
            </a:r>
            <a:endParaRPr>
              <a:solidFill>
                <a:srgbClr val="000000"/>
              </a:solidFill>
            </a:endParaRPr>
          </a:p>
        </p:txBody>
      </p:sp>
      <p:sp>
        <p:nvSpPr>
          <p:cNvPr id="287" name="Google Shape;287;g133bc10aab3_0_44"/>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On average, customers do not provide a rating for orders that take slightly around 24.15 minutes to deliver.</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This average slightly increases for a rating of 5 for orders that take 24.25 minutes to deliver.</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Customers give a rating of 3 for orders that deliver around 24.50 minutes.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On Average, customers will provide a rating of 4 if the delivery is slightly under 24 minutes.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is a high variation for customer ratings of 3.</a:t>
            </a:r>
            <a:endParaRPr sz="14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133bc10aab3_0_39"/>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200"/>
              <a:buNone/>
            </a:pPr>
            <a:r>
              <a:rPr lang="en">
                <a:solidFill>
                  <a:srgbClr val="000000"/>
                </a:solidFill>
              </a:rPr>
              <a:t>Multivariate Analysis: </a:t>
            </a:r>
            <a:r>
              <a:rPr lang="en">
                <a:solidFill>
                  <a:srgbClr val="000000"/>
                </a:solidFill>
              </a:rPr>
              <a:t>Rating vs. Food Preparation Time</a:t>
            </a:r>
            <a:endParaRPr>
              <a:solidFill>
                <a:srgbClr val="000000"/>
              </a:solidFill>
            </a:endParaRPr>
          </a:p>
          <a:p>
            <a:pPr indent="0" lvl="0" marL="0" rtl="0" algn="l">
              <a:lnSpc>
                <a:spcPct val="100000"/>
              </a:lnSpc>
              <a:spcBef>
                <a:spcPts val="0"/>
              </a:spcBef>
              <a:spcAft>
                <a:spcPts val="0"/>
              </a:spcAft>
              <a:buSzPts val="2200"/>
              <a:buNone/>
            </a:pPr>
            <a:r>
              <a:t/>
            </a:r>
            <a:endParaRPr>
              <a:solidFill>
                <a:srgbClr val="000000"/>
              </a:solidFill>
            </a:endParaRPr>
          </a:p>
        </p:txBody>
      </p:sp>
      <p:pic>
        <p:nvPicPr>
          <p:cNvPr id="293" name="Google Shape;293;g133bc10aab3_0_39"/>
          <p:cNvPicPr preferRelativeResize="0"/>
          <p:nvPr/>
        </p:nvPicPr>
        <p:blipFill>
          <a:blip r:embed="rId3">
            <a:alphaModFix/>
          </a:blip>
          <a:stretch>
            <a:fillRect/>
          </a:stretch>
        </p:blipFill>
        <p:spPr>
          <a:xfrm>
            <a:off x="152400" y="1014379"/>
            <a:ext cx="8374506" cy="39767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Executive Summary </a:t>
            </a:r>
            <a:endParaRPr>
              <a:solidFill>
                <a:srgbClr val="000000"/>
              </a:solidFill>
            </a:endParaRPr>
          </a:p>
        </p:txBody>
      </p:sp>
      <p:sp>
        <p:nvSpPr>
          <p:cNvPr id="119" name="Google Shape;119;p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just">
              <a:spcBef>
                <a:spcPts val="1000"/>
              </a:spcBef>
              <a:spcAft>
                <a:spcPts val="0"/>
              </a:spcAft>
              <a:buClr>
                <a:srgbClr val="000000"/>
              </a:buClr>
              <a:buSzPts val="1400"/>
              <a:buChar char="●"/>
            </a:pPr>
            <a:r>
              <a:rPr lang="en" sz="1400">
                <a:solidFill>
                  <a:srgbClr val="000000"/>
                </a:solidFill>
              </a:rPr>
              <a:t>M</a:t>
            </a:r>
            <a:r>
              <a:rPr lang="en" sz="1400">
                <a:solidFill>
                  <a:srgbClr val="000000"/>
                </a:solidFill>
              </a:rPr>
              <a:t>ost customers are ordering from American and Japanese restaurants.</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Average Cost of Orders:  $16.49</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Average Time For Food Prep:  27.37 Minutes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Most Customers will make their orders over the weekend vs. the weekday.</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quickest orders are delivered around 15 minutes.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Orders do not take longer than 33 minutes to deliver to customers.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Most orders are delivered between 25-29 minutes.</a:t>
            </a:r>
            <a:endParaRPr sz="1400">
              <a:solidFill>
                <a:srgbClr val="000000"/>
              </a:solidFill>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133bc10aab3_0_3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200"/>
              <a:buNone/>
            </a:pPr>
            <a:r>
              <a:rPr lang="en">
                <a:solidFill>
                  <a:srgbClr val="000000"/>
                </a:solidFill>
              </a:rPr>
              <a:t>Multivariate Analysis: Rating vs. Food Preparation Time</a:t>
            </a:r>
            <a:endParaRPr>
              <a:solidFill>
                <a:srgbClr val="000000"/>
              </a:solidFill>
            </a:endParaRPr>
          </a:p>
          <a:p>
            <a:pPr indent="0" lvl="0" marL="0" rtl="0" algn="l">
              <a:spcBef>
                <a:spcPts val="0"/>
              </a:spcBef>
              <a:spcAft>
                <a:spcPts val="0"/>
              </a:spcAft>
              <a:buSzPts val="2200"/>
              <a:buNone/>
            </a:pPr>
            <a:r>
              <a:t/>
            </a:r>
            <a:endParaRPr>
              <a:solidFill>
                <a:srgbClr val="000000"/>
              </a:solidFill>
            </a:endParaRPr>
          </a:p>
          <a:p>
            <a:pPr indent="0" lvl="0" marL="0" rtl="0" algn="l">
              <a:lnSpc>
                <a:spcPct val="100000"/>
              </a:lnSpc>
              <a:spcBef>
                <a:spcPts val="0"/>
              </a:spcBef>
              <a:spcAft>
                <a:spcPts val="0"/>
              </a:spcAft>
              <a:buSzPts val="2200"/>
              <a:buNone/>
            </a:pPr>
            <a:r>
              <a:t/>
            </a:r>
            <a:endParaRPr>
              <a:solidFill>
                <a:srgbClr val="000000"/>
              </a:solidFill>
            </a:endParaRPr>
          </a:p>
        </p:txBody>
      </p:sp>
      <p:sp>
        <p:nvSpPr>
          <p:cNvPr id="299" name="Google Shape;299;g133bc10aab3_0_34"/>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is a high variation of rating of 3 based off the food preparation time. The average food preparation time for this rating is around 27.40 Minutes.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is a lower variation for no ratings compared to the rest of the ratings. The average food preparation time for no ratings is around 27.30 Minutes. </a:t>
            </a:r>
            <a:r>
              <a:rPr lang="en" sz="1400">
                <a:solidFill>
                  <a:srgbClr val="000000"/>
                </a:solidFill>
              </a:rPr>
              <a:t>This is very close to a rating of 5 in the average food preparation time.</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is a slight increase in variation for ratings of 4 compared to 5 ratings. The </a:t>
            </a:r>
            <a:r>
              <a:rPr lang="en" sz="1400">
                <a:solidFill>
                  <a:srgbClr val="000000"/>
                </a:solidFill>
              </a:rPr>
              <a:t>average</a:t>
            </a:r>
            <a:r>
              <a:rPr lang="en" sz="1400">
                <a:solidFill>
                  <a:srgbClr val="000000"/>
                </a:solidFill>
              </a:rPr>
              <a:t> food preparation time for orders with a rating of 4 is slightly under 27.40 Minutes</a:t>
            </a:r>
            <a:endParaRPr sz="1400">
              <a:solidFill>
                <a:srgbClr val="000000"/>
              </a:solidFill>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rPr b="1" i="1" lang="en" sz="1200">
                <a:solidFill>
                  <a:srgbClr val="000000"/>
                </a:solidFill>
              </a:rPr>
              <a:t>Note</a:t>
            </a:r>
            <a:r>
              <a:rPr i="1" lang="en" sz="1200">
                <a:solidFill>
                  <a:srgbClr val="000000"/>
                </a:solidFill>
              </a:rPr>
              <a:t>: You can use more than one slide if needed </a:t>
            </a:r>
            <a:endParaRPr sz="14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133bc10aab3_0_5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200"/>
              <a:buNone/>
            </a:pPr>
            <a:r>
              <a:rPr lang="en">
                <a:solidFill>
                  <a:srgbClr val="000000"/>
                </a:solidFill>
              </a:rPr>
              <a:t>Multivariate Analysis: Rating vs. Cost of Order</a:t>
            </a:r>
            <a:endParaRPr>
              <a:solidFill>
                <a:srgbClr val="000000"/>
              </a:solidFill>
            </a:endParaRPr>
          </a:p>
          <a:p>
            <a:pPr indent="0" lvl="0" marL="0" rtl="0" algn="l">
              <a:lnSpc>
                <a:spcPct val="100000"/>
              </a:lnSpc>
              <a:spcBef>
                <a:spcPts val="0"/>
              </a:spcBef>
              <a:spcAft>
                <a:spcPts val="0"/>
              </a:spcAft>
              <a:buSzPts val="2200"/>
              <a:buNone/>
            </a:pPr>
            <a:r>
              <a:t/>
            </a:r>
            <a:endParaRPr>
              <a:solidFill>
                <a:srgbClr val="000000"/>
              </a:solidFill>
            </a:endParaRPr>
          </a:p>
        </p:txBody>
      </p:sp>
      <p:pic>
        <p:nvPicPr>
          <p:cNvPr id="305" name="Google Shape;305;g133bc10aab3_0_54"/>
          <p:cNvPicPr preferRelativeResize="0"/>
          <p:nvPr/>
        </p:nvPicPr>
        <p:blipFill>
          <a:blip r:embed="rId3">
            <a:alphaModFix/>
          </a:blip>
          <a:stretch>
            <a:fillRect/>
          </a:stretch>
        </p:blipFill>
        <p:spPr>
          <a:xfrm>
            <a:off x="152400" y="1014379"/>
            <a:ext cx="8374506" cy="397672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33bc10aab3_0_59"/>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200"/>
              <a:buNone/>
            </a:pPr>
            <a:r>
              <a:rPr lang="en">
                <a:solidFill>
                  <a:srgbClr val="000000"/>
                </a:solidFill>
              </a:rPr>
              <a:t>Multivariate Analysis: Rating vs. Cost of Order</a:t>
            </a:r>
            <a:endParaRPr>
              <a:solidFill>
                <a:srgbClr val="000000"/>
              </a:solidFill>
            </a:endParaRPr>
          </a:p>
          <a:p>
            <a:pPr indent="0" lvl="0" marL="0" rtl="0" algn="l">
              <a:spcBef>
                <a:spcPts val="0"/>
              </a:spcBef>
              <a:spcAft>
                <a:spcPts val="0"/>
              </a:spcAft>
              <a:buSzPts val="2200"/>
              <a:buNone/>
            </a:pPr>
            <a:r>
              <a:t/>
            </a:r>
            <a:endParaRPr>
              <a:solidFill>
                <a:srgbClr val="000000"/>
              </a:solidFill>
            </a:endParaRPr>
          </a:p>
          <a:p>
            <a:pPr indent="0" lvl="0" marL="0" rtl="0" algn="l">
              <a:lnSpc>
                <a:spcPct val="100000"/>
              </a:lnSpc>
              <a:spcBef>
                <a:spcPts val="0"/>
              </a:spcBef>
              <a:spcAft>
                <a:spcPts val="0"/>
              </a:spcAft>
              <a:buSzPts val="2200"/>
              <a:buNone/>
            </a:pPr>
            <a:r>
              <a:t/>
            </a:r>
            <a:endParaRPr>
              <a:solidFill>
                <a:srgbClr val="000000"/>
              </a:solidFill>
            </a:endParaRPr>
          </a:p>
        </p:txBody>
      </p:sp>
      <p:sp>
        <p:nvSpPr>
          <p:cNvPr id="311" name="Google Shape;311;g133bc10aab3_0_59"/>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is a high variation in the cost of the orders for customer ratings of 3. On average, if the order is around 16.25, a customer is more likely to provide this rating.</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For orders with a rating of 5, the average cost is around $17</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For Orders with no ratings displayed an average slightly above $16.10</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For Orders with a rating of 4, the average cost is around $16.75.</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133bc10aab3_0_6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200"/>
              <a:buNone/>
            </a:pPr>
            <a:r>
              <a:rPr lang="en">
                <a:solidFill>
                  <a:srgbClr val="000000"/>
                </a:solidFill>
              </a:rPr>
              <a:t>Correlation: Delivery Time, Food Prep Time, and Cost</a:t>
            </a:r>
            <a:endParaRPr>
              <a:solidFill>
                <a:srgbClr val="000000"/>
              </a:solidFill>
            </a:endParaRPr>
          </a:p>
          <a:p>
            <a:pPr indent="0" lvl="0" marL="0" rtl="0" algn="l">
              <a:lnSpc>
                <a:spcPct val="100000"/>
              </a:lnSpc>
              <a:spcBef>
                <a:spcPts val="0"/>
              </a:spcBef>
              <a:spcAft>
                <a:spcPts val="0"/>
              </a:spcAft>
              <a:buSzPts val="2200"/>
              <a:buNone/>
            </a:pPr>
            <a:r>
              <a:t/>
            </a:r>
            <a:endParaRPr>
              <a:solidFill>
                <a:srgbClr val="000000"/>
              </a:solidFill>
            </a:endParaRPr>
          </a:p>
        </p:txBody>
      </p:sp>
      <p:pic>
        <p:nvPicPr>
          <p:cNvPr id="317" name="Google Shape;317;g133bc10aab3_0_66"/>
          <p:cNvPicPr preferRelativeResize="0"/>
          <p:nvPr/>
        </p:nvPicPr>
        <p:blipFill>
          <a:blip r:embed="rId3">
            <a:alphaModFix/>
          </a:blip>
          <a:stretch>
            <a:fillRect/>
          </a:stretch>
        </p:blipFill>
        <p:spPr>
          <a:xfrm>
            <a:off x="293725" y="861975"/>
            <a:ext cx="7620000" cy="3962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133bc10aab3_0_7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200"/>
              <a:buNone/>
            </a:pPr>
            <a:r>
              <a:rPr lang="en">
                <a:solidFill>
                  <a:srgbClr val="000000"/>
                </a:solidFill>
              </a:rPr>
              <a:t>Correlation: Delivery Time, Food Prep Time, and Cost</a:t>
            </a:r>
            <a:endParaRPr>
              <a:solidFill>
                <a:srgbClr val="000000"/>
              </a:solidFill>
            </a:endParaRPr>
          </a:p>
          <a:p>
            <a:pPr indent="0" lvl="0" marL="0" rtl="0" algn="l">
              <a:spcBef>
                <a:spcPts val="0"/>
              </a:spcBef>
              <a:spcAft>
                <a:spcPts val="0"/>
              </a:spcAft>
              <a:buSzPts val="2200"/>
              <a:buNone/>
            </a:pPr>
            <a:r>
              <a:t/>
            </a:r>
            <a:endParaRPr>
              <a:solidFill>
                <a:srgbClr val="000000"/>
              </a:solidFill>
            </a:endParaRPr>
          </a:p>
          <a:p>
            <a:pPr indent="0" lvl="0" marL="0" rtl="0" algn="l">
              <a:lnSpc>
                <a:spcPct val="100000"/>
              </a:lnSpc>
              <a:spcBef>
                <a:spcPts val="0"/>
              </a:spcBef>
              <a:spcAft>
                <a:spcPts val="0"/>
              </a:spcAft>
              <a:buSzPts val="2200"/>
              <a:buNone/>
            </a:pPr>
            <a:r>
              <a:t/>
            </a:r>
            <a:endParaRPr>
              <a:solidFill>
                <a:srgbClr val="000000"/>
              </a:solidFill>
            </a:endParaRPr>
          </a:p>
        </p:txBody>
      </p:sp>
      <p:sp>
        <p:nvSpPr>
          <p:cNvPr id="323" name="Google Shape;323;g133bc10aab3_0_7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is a slight correlation between the preparation time and cost of the order. If the dish takes more time to prepare from the restaurant, it is likely that it will cost more to the customer.</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 There is also a slight correlation between the delivery time and cost of order. Likely if there is a considerable distance for the delivery, the customer would incur a larger cost.</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8"/>
          <p:cNvSpPr txBox="1"/>
          <p:nvPr>
            <p:ph type="ctrTitle"/>
          </p:nvPr>
        </p:nvSpPr>
        <p:spPr>
          <a:xfrm>
            <a:off x="0" y="2820425"/>
            <a:ext cx="9144000" cy="581700"/>
          </a:xfrm>
          <a:prstGeom prst="rect">
            <a:avLst/>
          </a:prstGeom>
          <a:solidFill>
            <a:srgbClr val="0000FF"/>
          </a:solid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0"/>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p>
            <a:pPr indent="0" lvl="0" marL="0" rtl="0" algn="l">
              <a:lnSpc>
                <a:spcPct val="100000"/>
              </a:lnSpc>
              <a:spcBef>
                <a:spcPts val="0"/>
              </a:spcBef>
              <a:spcAft>
                <a:spcPts val="0"/>
              </a:spcAft>
              <a:buSzPts val="2200"/>
              <a:buNone/>
            </a:pPr>
            <a:r>
              <a:t/>
            </a:r>
            <a:endParaRPr/>
          </a:p>
        </p:txBody>
      </p:sp>
      <p:sp>
        <p:nvSpPr>
          <p:cNvPr id="336" name="Google Shape;336;p10"/>
          <p:cNvSpPr txBox="1"/>
          <p:nvPr>
            <p:ph idx="4294967295"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3389dd4ba8_0_12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Executive Summary [Suggestions] </a:t>
            </a:r>
            <a:endParaRPr>
              <a:solidFill>
                <a:srgbClr val="000000"/>
              </a:solidFill>
            </a:endParaRPr>
          </a:p>
        </p:txBody>
      </p:sp>
      <p:sp>
        <p:nvSpPr>
          <p:cNvPr id="125" name="Google Shape;125;g13389dd4ba8_0_12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sz="1400">
                <a:solidFill>
                  <a:srgbClr val="000000"/>
                </a:solidFill>
              </a:rPr>
              <a:t>FoodHub should offer more promotional deals for American and Japanese restaurants to customers during the weekends. </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Provide Discounts to frequent customers to reward users for FoodHub patronage.</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Introduce a reward system to Incentivize customers to leave a review to help algorithm.</a:t>
            </a:r>
            <a:endParaRPr sz="1400">
              <a:solidFill>
                <a:srgbClr val="000000"/>
              </a:solidFill>
            </a:endParaRPr>
          </a:p>
          <a:p>
            <a:pPr indent="0" lvl="0" marL="45720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Business Problem Overview and Solution Approach</a:t>
            </a:r>
            <a:endParaRPr>
              <a:solidFill>
                <a:srgbClr val="000000"/>
              </a:solidFill>
            </a:endParaRPr>
          </a:p>
        </p:txBody>
      </p:sp>
      <p:sp>
        <p:nvSpPr>
          <p:cNvPr id="131" name="Google Shape;131;p4"/>
          <p:cNvSpPr txBox="1"/>
          <p:nvPr>
            <p:ph idx="1" type="body"/>
          </p:nvPr>
        </p:nvSpPr>
        <p:spPr>
          <a:xfrm>
            <a:off x="202550" y="1019200"/>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b="1" lang="en" sz="1400" u="sng">
                <a:solidFill>
                  <a:srgbClr val="000000"/>
                </a:solidFill>
              </a:rPr>
              <a:t>Business </a:t>
            </a:r>
            <a:r>
              <a:rPr b="1" lang="en" sz="1400" u="sng">
                <a:solidFill>
                  <a:srgbClr val="000000"/>
                </a:solidFill>
              </a:rPr>
              <a:t>Problem</a:t>
            </a:r>
            <a:r>
              <a:rPr lang="en" sz="1400">
                <a:solidFill>
                  <a:srgbClr val="000000"/>
                </a:solidFill>
              </a:rPr>
              <a:t>: In New York, restaurants are opening up everyday. Lots of students and busy professionals rely on those restaurants due to their hectic lifestyles. Online food delivery service is a great option for them. It provides them with good food from their favorite restaurants. A food aggregator company FoodHub offers access to multiple restaurants through a single smartphone app. With the increasing demand from various users, FoodHub needs to analyze the data to obtain a fair evaluation of the demand for certain restaurants to enhance customer experience and provide an increase in app usability. </a:t>
            </a:r>
            <a:endParaRPr sz="1400">
              <a:solidFill>
                <a:srgbClr val="000000"/>
              </a:solidFill>
            </a:endParaRPr>
          </a:p>
          <a:p>
            <a:pPr indent="0" lvl="0" marL="457200" rtl="0" algn="l">
              <a:lnSpc>
                <a:spcPct val="115000"/>
              </a:lnSpc>
              <a:spcBef>
                <a:spcPts val="1000"/>
              </a:spcBef>
              <a:spcAft>
                <a:spcPts val="0"/>
              </a:spcAft>
              <a:buNone/>
            </a:pPr>
            <a:r>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b="1" lang="en" sz="1400" u="sng">
                <a:solidFill>
                  <a:srgbClr val="000000"/>
                </a:solidFill>
              </a:rPr>
              <a:t>Solution Approach</a:t>
            </a:r>
            <a:r>
              <a:rPr lang="en" sz="1400">
                <a:solidFill>
                  <a:srgbClr val="000000"/>
                </a:solidFill>
              </a:rPr>
              <a:t>: Obtain records of the FoodHub Orders Excel CSV to observe data to determine key questions and determination. From the information provided from FoodHub, we will analyze the data and conduct univariate and multivariate analysis. We will provide visualization to support our findings. Our objective is to provide essential data to FoodHub key stakeholders to make an informed business decision for the application.</a:t>
            </a:r>
            <a:endParaRPr sz="1400">
              <a:solidFill>
                <a:srgbClr val="000000"/>
              </a:solidFill>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Data Overview</a:t>
            </a:r>
            <a:endParaRPr>
              <a:solidFill>
                <a:srgbClr val="000000"/>
              </a:solidFill>
            </a:endParaRPr>
          </a:p>
        </p:txBody>
      </p:sp>
      <p:sp>
        <p:nvSpPr>
          <p:cNvPr id="137" name="Google Shape;137;p5"/>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b="1" lang="en" sz="1400" u="sng">
                <a:solidFill>
                  <a:srgbClr val="000000"/>
                </a:solidFill>
              </a:rPr>
              <a:t>Data Dictionary</a:t>
            </a:r>
            <a:r>
              <a:rPr lang="en" sz="1400">
                <a:solidFill>
                  <a:srgbClr val="000000"/>
                </a:solidFill>
              </a:rPr>
              <a:t>:</a:t>
            </a:r>
            <a:endParaRPr sz="1400">
              <a:solidFill>
                <a:srgbClr val="000000"/>
              </a:solidFill>
            </a:endParaRPr>
          </a:p>
          <a:p>
            <a:pPr indent="0" lvl="0" marL="45720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graphicFrame>
        <p:nvGraphicFramePr>
          <p:cNvPr id="138" name="Google Shape;138;p5"/>
          <p:cNvGraphicFramePr/>
          <p:nvPr/>
        </p:nvGraphicFramePr>
        <p:xfrm>
          <a:off x="623075" y="1318648"/>
          <a:ext cx="3000000" cy="3000000"/>
        </p:xfrm>
        <a:graphic>
          <a:graphicData uri="http://schemas.openxmlformats.org/drawingml/2006/table">
            <a:tbl>
              <a:tblPr>
                <a:noFill/>
                <a:tableStyleId>{E36B116D-9F5B-4DB3-B1F6-538B9463201B}</a:tableStyleId>
              </a:tblPr>
              <a:tblGrid>
                <a:gridCol w="3871225"/>
                <a:gridCol w="3871225"/>
              </a:tblGrid>
              <a:tr h="953650">
                <a:tc>
                  <a:txBody>
                    <a:bodyPr/>
                    <a:lstStyle/>
                    <a:p>
                      <a:pPr indent="0" lvl="0" marL="0" rtl="0" algn="l">
                        <a:lnSpc>
                          <a:spcPct val="115000"/>
                        </a:lnSpc>
                        <a:spcBef>
                          <a:spcPts val="1000"/>
                        </a:spcBef>
                        <a:spcAft>
                          <a:spcPts val="0"/>
                        </a:spcAft>
                        <a:buNone/>
                      </a:pPr>
                      <a:r>
                        <a:rPr lang="en" sz="1200">
                          <a:latin typeface="Nunito"/>
                          <a:ea typeface="Nunito"/>
                          <a:cs typeface="Nunito"/>
                          <a:sym typeface="Nunito"/>
                        </a:rPr>
                        <a:t>order_id: Unique ID of the order</a:t>
                      </a:r>
                      <a:endParaRPr sz="1200">
                        <a:latin typeface="Nunito"/>
                        <a:ea typeface="Nunito"/>
                        <a:cs typeface="Nunito"/>
                        <a:sym typeface="Nunito"/>
                      </a:endParaRPr>
                    </a:p>
                    <a:p>
                      <a:pPr indent="0" lvl="0" marL="0" rtl="0" algn="l">
                        <a:lnSpc>
                          <a:spcPct val="115000"/>
                        </a:lnSpc>
                        <a:spcBef>
                          <a:spcPts val="1000"/>
                        </a:spcBef>
                        <a:spcAft>
                          <a:spcPts val="0"/>
                        </a:spcAft>
                        <a:buNone/>
                      </a:pPr>
                      <a:r>
                        <a:rPr b="1" lang="en" sz="1200">
                          <a:latin typeface="Nunito"/>
                          <a:ea typeface="Nunito"/>
                          <a:cs typeface="Nunito"/>
                          <a:sym typeface="Nunito"/>
                        </a:rPr>
                        <a:t>(Integer)</a:t>
                      </a:r>
                      <a:endParaRPr b="1" sz="1200">
                        <a:latin typeface="Nunito"/>
                        <a:ea typeface="Nunito"/>
                        <a:cs typeface="Nunito"/>
                        <a:sym typeface="Nunito"/>
                      </a:endParaRPr>
                    </a:p>
                  </a:txBody>
                  <a:tcPr marT="91425" marB="91425" marR="91425" marL="91425"/>
                </a:tc>
                <a:tc>
                  <a:txBody>
                    <a:bodyPr/>
                    <a:lstStyle/>
                    <a:p>
                      <a:pPr indent="0" lvl="0" marL="0" rtl="0" algn="l">
                        <a:lnSpc>
                          <a:spcPct val="115000"/>
                        </a:lnSpc>
                        <a:spcBef>
                          <a:spcPts val="1000"/>
                        </a:spcBef>
                        <a:spcAft>
                          <a:spcPts val="0"/>
                        </a:spcAft>
                        <a:buNone/>
                      </a:pPr>
                      <a:r>
                        <a:rPr lang="en" sz="1200">
                          <a:latin typeface="Nunito"/>
                          <a:ea typeface="Nunito"/>
                          <a:cs typeface="Nunito"/>
                          <a:sym typeface="Nunito"/>
                        </a:rPr>
                        <a:t>rating: Rating given by the customer out of 5</a:t>
                      </a:r>
                      <a:endParaRPr/>
                    </a:p>
                    <a:p>
                      <a:pPr indent="0" lvl="0" marL="0" rtl="0" algn="l">
                        <a:lnSpc>
                          <a:spcPct val="115000"/>
                        </a:lnSpc>
                        <a:spcBef>
                          <a:spcPts val="1000"/>
                        </a:spcBef>
                        <a:spcAft>
                          <a:spcPts val="0"/>
                        </a:spcAft>
                        <a:buNone/>
                      </a:pPr>
                      <a:r>
                        <a:rPr b="1" lang="en" sz="1200">
                          <a:latin typeface="Nunito"/>
                          <a:ea typeface="Nunito"/>
                          <a:cs typeface="Nunito"/>
                          <a:sym typeface="Nunito"/>
                        </a:rPr>
                        <a:t>(Integer)</a:t>
                      </a:r>
                      <a:endParaRPr b="1" sz="1200">
                        <a:latin typeface="Nunito"/>
                        <a:ea typeface="Nunito"/>
                        <a:cs typeface="Nunito"/>
                        <a:sym typeface="Nunito"/>
                      </a:endParaRPr>
                    </a:p>
                  </a:txBody>
                  <a:tcPr marT="91425" marB="91425" marR="91425" marL="91425"/>
                </a:tc>
              </a:tr>
              <a:tr h="919825">
                <a:tc>
                  <a:txBody>
                    <a:bodyPr/>
                    <a:lstStyle/>
                    <a:p>
                      <a:pPr indent="0" lvl="0" marL="0" rtl="0" algn="l">
                        <a:lnSpc>
                          <a:spcPct val="115000"/>
                        </a:lnSpc>
                        <a:spcBef>
                          <a:spcPts val="1000"/>
                        </a:spcBef>
                        <a:spcAft>
                          <a:spcPts val="0"/>
                        </a:spcAft>
                        <a:buNone/>
                      </a:pPr>
                      <a:r>
                        <a:rPr lang="en" sz="1200">
                          <a:latin typeface="Nunito"/>
                          <a:ea typeface="Nunito"/>
                          <a:cs typeface="Nunito"/>
                          <a:sym typeface="Nunito"/>
                        </a:rPr>
                        <a:t>customer_id: ID of the customer who ordered the food</a:t>
                      </a:r>
                      <a:endParaRPr sz="1200">
                        <a:latin typeface="Nunito"/>
                        <a:ea typeface="Nunito"/>
                        <a:cs typeface="Nunito"/>
                        <a:sym typeface="Nunito"/>
                      </a:endParaRPr>
                    </a:p>
                    <a:p>
                      <a:pPr indent="0" lvl="0" marL="0" rtl="0" algn="l">
                        <a:lnSpc>
                          <a:spcPct val="115000"/>
                        </a:lnSpc>
                        <a:spcBef>
                          <a:spcPts val="1000"/>
                        </a:spcBef>
                        <a:spcAft>
                          <a:spcPts val="0"/>
                        </a:spcAft>
                        <a:buNone/>
                      </a:pPr>
                      <a:r>
                        <a:rPr b="1" lang="en" sz="1200">
                          <a:latin typeface="Nunito"/>
                          <a:ea typeface="Nunito"/>
                          <a:cs typeface="Nunito"/>
                          <a:sym typeface="Nunito"/>
                        </a:rPr>
                        <a:t>(Integer)</a:t>
                      </a:r>
                      <a:endParaRPr b="1" sz="1200">
                        <a:latin typeface="Nunito"/>
                        <a:ea typeface="Nunito"/>
                        <a:cs typeface="Nunito"/>
                        <a:sym typeface="Nunito"/>
                      </a:endParaRPr>
                    </a:p>
                  </a:txBody>
                  <a:tcPr marT="91425" marB="91425" marR="91425" marL="91425"/>
                </a:tc>
                <a:tc>
                  <a:txBody>
                    <a:bodyPr/>
                    <a:lstStyle/>
                    <a:p>
                      <a:pPr indent="0" lvl="0" marL="0" rtl="0" algn="l">
                        <a:lnSpc>
                          <a:spcPct val="115000"/>
                        </a:lnSpc>
                        <a:spcBef>
                          <a:spcPts val="1000"/>
                        </a:spcBef>
                        <a:spcAft>
                          <a:spcPts val="0"/>
                        </a:spcAft>
                        <a:buNone/>
                      </a:pPr>
                      <a:r>
                        <a:rPr lang="en" sz="1200">
                          <a:latin typeface="Nunito"/>
                          <a:ea typeface="Nunito"/>
                          <a:cs typeface="Nunito"/>
                          <a:sym typeface="Nunito"/>
                        </a:rPr>
                        <a:t>restaurant_name: Name of the restaurant</a:t>
                      </a:r>
                      <a:endParaRPr sz="1200">
                        <a:latin typeface="Nunito"/>
                        <a:ea typeface="Nunito"/>
                        <a:cs typeface="Nunito"/>
                        <a:sym typeface="Nunito"/>
                      </a:endParaRPr>
                    </a:p>
                    <a:p>
                      <a:pPr indent="0" lvl="0" marL="0" rtl="0" algn="l">
                        <a:lnSpc>
                          <a:spcPct val="115000"/>
                        </a:lnSpc>
                        <a:spcBef>
                          <a:spcPts val="1000"/>
                        </a:spcBef>
                        <a:spcAft>
                          <a:spcPts val="0"/>
                        </a:spcAft>
                        <a:buNone/>
                      </a:pPr>
                      <a:r>
                        <a:rPr b="1" lang="en" sz="1200">
                          <a:latin typeface="Nunito"/>
                          <a:ea typeface="Nunito"/>
                          <a:cs typeface="Nunito"/>
                          <a:sym typeface="Nunito"/>
                        </a:rPr>
                        <a:t>(Object)</a:t>
                      </a:r>
                      <a:endParaRPr b="1" sz="1200">
                        <a:latin typeface="Nunito"/>
                        <a:ea typeface="Nunito"/>
                        <a:cs typeface="Nunito"/>
                        <a:sym typeface="Nunito"/>
                      </a:endParaRPr>
                    </a:p>
                  </a:txBody>
                  <a:tcPr marT="91425" marB="91425" marR="91425" marL="91425"/>
                </a:tc>
              </a:tr>
              <a:tr h="753675">
                <a:tc>
                  <a:txBody>
                    <a:bodyPr/>
                    <a:lstStyle/>
                    <a:p>
                      <a:pPr indent="0" lvl="0" marL="0" rtl="0" algn="l">
                        <a:lnSpc>
                          <a:spcPct val="115000"/>
                        </a:lnSpc>
                        <a:spcBef>
                          <a:spcPts val="1000"/>
                        </a:spcBef>
                        <a:spcAft>
                          <a:spcPts val="0"/>
                        </a:spcAft>
                        <a:buNone/>
                      </a:pPr>
                      <a:r>
                        <a:rPr lang="en" sz="1200">
                          <a:latin typeface="Nunito"/>
                          <a:ea typeface="Nunito"/>
                          <a:cs typeface="Nunito"/>
                          <a:sym typeface="Nunito"/>
                        </a:rPr>
                        <a:t>cost_of_the_order: Cost of the order</a:t>
                      </a:r>
                      <a:endParaRPr/>
                    </a:p>
                    <a:p>
                      <a:pPr indent="0" lvl="0" marL="0" rtl="0" algn="l">
                        <a:spcBef>
                          <a:spcPts val="0"/>
                        </a:spcBef>
                        <a:spcAft>
                          <a:spcPts val="0"/>
                        </a:spcAft>
                        <a:buNone/>
                      </a:pPr>
                      <a:r>
                        <a:rPr b="1" lang="en" sz="1200">
                          <a:latin typeface="Nunito"/>
                          <a:ea typeface="Nunito"/>
                          <a:cs typeface="Nunito"/>
                          <a:sym typeface="Nunito"/>
                        </a:rPr>
                        <a:t>(Float)</a:t>
                      </a:r>
                      <a:endParaRPr b="1" sz="1200">
                        <a:latin typeface="Nunito"/>
                        <a:ea typeface="Nunito"/>
                        <a:cs typeface="Nunito"/>
                        <a:sym typeface="Nunito"/>
                      </a:endParaRPr>
                    </a:p>
                  </a:txBody>
                  <a:tcPr marT="91425" marB="91425" marR="91425" marL="91425"/>
                </a:tc>
                <a:tc>
                  <a:txBody>
                    <a:bodyPr/>
                    <a:lstStyle/>
                    <a:p>
                      <a:pPr indent="0" lvl="0" marL="0" rtl="0" algn="l">
                        <a:lnSpc>
                          <a:spcPct val="115000"/>
                        </a:lnSpc>
                        <a:spcBef>
                          <a:spcPts val="1000"/>
                        </a:spcBef>
                        <a:spcAft>
                          <a:spcPts val="0"/>
                        </a:spcAft>
                        <a:buNone/>
                      </a:pPr>
                      <a:r>
                        <a:rPr lang="en" sz="1200">
                          <a:latin typeface="Nunito"/>
                          <a:ea typeface="Nunito"/>
                          <a:cs typeface="Nunito"/>
                          <a:sym typeface="Nunito"/>
                        </a:rPr>
                        <a:t>cuisine_type: Cuisine ordered by the customer</a:t>
                      </a:r>
                      <a:endParaRPr/>
                    </a:p>
                    <a:p>
                      <a:pPr indent="0" lvl="0" marL="0" rtl="0" algn="l">
                        <a:spcBef>
                          <a:spcPts val="0"/>
                        </a:spcBef>
                        <a:spcAft>
                          <a:spcPts val="0"/>
                        </a:spcAft>
                        <a:buNone/>
                      </a:pPr>
                      <a:r>
                        <a:rPr b="1" lang="en" sz="1200">
                          <a:latin typeface="Nunito"/>
                          <a:ea typeface="Nunito"/>
                          <a:cs typeface="Nunito"/>
                          <a:sym typeface="Nunito"/>
                        </a:rPr>
                        <a:t>(Object)</a:t>
                      </a:r>
                      <a:endParaRPr b="1" sz="1200">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3389dd4ba8_0_2"/>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Data Overview</a:t>
            </a:r>
            <a:endParaRPr>
              <a:solidFill>
                <a:srgbClr val="000000"/>
              </a:solidFill>
            </a:endParaRPr>
          </a:p>
        </p:txBody>
      </p:sp>
      <p:sp>
        <p:nvSpPr>
          <p:cNvPr id="144" name="Google Shape;144;g13389dd4ba8_0_2"/>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b="1" lang="en" sz="1400" u="sng">
                <a:solidFill>
                  <a:srgbClr val="000000"/>
                </a:solidFill>
              </a:rPr>
              <a:t>Data Dictionary Con’t</a:t>
            </a:r>
            <a:r>
              <a:rPr lang="en" sz="1400">
                <a:solidFill>
                  <a:srgbClr val="000000"/>
                </a:solidFill>
              </a:rPr>
              <a:t>:</a:t>
            </a:r>
            <a:endParaRPr sz="1400">
              <a:solidFill>
                <a:srgbClr val="000000"/>
              </a:solidFill>
            </a:endParaRPr>
          </a:p>
          <a:p>
            <a:pPr indent="0" lvl="0" marL="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0"/>
              </a:spcAft>
              <a:buNone/>
            </a:pPr>
            <a:r>
              <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t/>
            </a:r>
            <a:endParaRPr sz="1400">
              <a:solidFill>
                <a:srgbClr val="000000"/>
              </a:solidFill>
              <a:latin typeface="Arial"/>
              <a:ea typeface="Arial"/>
              <a:cs typeface="Arial"/>
              <a:sym typeface="Arial"/>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graphicFrame>
        <p:nvGraphicFramePr>
          <p:cNvPr id="145" name="Google Shape;145;g13389dd4ba8_0_2"/>
          <p:cNvGraphicFramePr/>
          <p:nvPr/>
        </p:nvGraphicFramePr>
        <p:xfrm>
          <a:off x="899250" y="1359450"/>
          <a:ext cx="3000000" cy="3000000"/>
        </p:xfrm>
        <a:graphic>
          <a:graphicData uri="http://schemas.openxmlformats.org/drawingml/2006/table">
            <a:tbl>
              <a:tblPr>
                <a:noFill/>
                <a:tableStyleId>{E36B116D-9F5B-4DB3-B1F6-538B9463201B}</a:tableStyleId>
              </a:tblPr>
              <a:tblGrid>
                <a:gridCol w="3735600"/>
                <a:gridCol w="3735600"/>
              </a:tblGrid>
              <a:tr h="1544300">
                <a:tc>
                  <a:txBody>
                    <a:bodyPr/>
                    <a:lstStyle/>
                    <a:p>
                      <a:pPr indent="0" lvl="0" marL="0" rtl="0" algn="l">
                        <a:lnSpc>
                          <a:spcPct val="115000"/>
                        </a:lnSpc>
                        <a:spcBef>
                          <a:spcPts val="1000"/>
                        </a:spcBef>
                        <a:spcAft>
                          <a:spcPts val="0"/>
                        </a:spcAft>
                        <a:buNone/>
                      </a:pPr>
                      <a:r>
                        <a:rPr lang="en" sz="1200">
                          <a:latin typeface="Nunito"/>
                          <a:ea typeface="Nunito"/>
                          <a:cs typeface="Nunito"/>
                          <a:sym typeface="Nunito"/>
                        </a:rPr>
                        <a:t>day_of_the_week: Indicates whether the order is placed on a weekday or weekend (The weekday is from Monday to Friday and the weekend is Saturday and Sunday)</a:t>
                      </a:r>
                      <a:endParaRPr sz="1200">
                        <a:latin typeface="Nunito"/>
                        <a:ea typeface="Nunito"/>
                        <a:cs typeface="Nunito"/>
                        <a:sym typeface="Nunito"/>
                      </a:endParaRPr>
                    </a:p>
                    <a:p>
                      <a:pPr indent="0" lvl="0" marL="0" rtl="0" algn="l">
                        <a:lnSpc>
                          <a:spcPct val="115000"/>
                        </a:lnSpc>
                        <a:spcBef>
                          <a:spcPts val="100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rPr b="1" lang="en" sz="1200">
                          <a:latin typeface="Nunito"/>
                          <a:ea typeface="Nunito"/>
                          <a:cs typeface="Nunito"/>
                          <a:sym typeface="Nunito"/>
                        </a:rPr>
                        <a:t>(Object)</a:t>
                      </a:r>
                      <a:endParaRPr b="1" sz="1200">
                        <a:latin typeface="Nunito"/>
                        <a:ea typeface="Nunito"/>
                        <a:cs typeface="Nunito"/>
                        <a:sym typeface="Nunito"/>
                      </a:endParaRPr>
                    </a:p>
                  </a:txBody>
                  <a:tcPr marT="91425" marB="91425" marR="91425" marL="91425"/>
                </a:tc>
                <a:tc>
                  <a:txBody>
                    <a:bodyPr/>
                    <a:lstStyle/>
                    <a:p>
                      <a:pPr indent="0" lvl="0" marL="0" rtl="0" algn="l">
                        <a:lnSpc>
                          <a:spcPct val="115000"/>
                        </a:lnSpc>
                        <a:spcBef>
                          <a:spcPts val="600"/>
                        </a:spcBef>
                        <a:spcAft>
                          <a:spcPts val="0"/>
                        </a:spcAft>
                        <a:buNone/>
                      </a:pPr>
                      <a:r>
                        <a:rPr lang="en" sz="1200">
                          <a:latin typeface="Nunito"/>
                          <a:ea typeface="Nunito"/>
                          <a:cs typeface="Nunito"/>
                          <a:sym typeface="Nunito"/>
                        </a:rPr>
                        <a:t>food_preparation_time: Time (in minutes) taken by the restaurant to prepare the food. This is calculated by taking the difference between the timestamps of the restaurant's order confirmation and the delivery person's pick-up confirmation.</a:t>
                      </a:r>
                      <a:endParaRPr sz="1200">
                        <a:latin typeface="Nunito"/>
                        <a:ea typeface="Nunito"/>
                        <a:cs typeface="Nunito"/>
                        <a:sym typeface="Nunito"/>
                      </a:endParaRPr>
                    </a:p>
                    <a:p>
                      <a:pPr indent="0" lvl="0" marL="0" rtl="0" algn="l">
                        <a:spcBef>
                          <a:spcPts val="500"/>
                        </a:spcBef>
                        <a:spcAft>
                          <a:spcPts val="0"/>
                        </a:spcAft>
                        <a:buNone/>
                      </a:pPr>
                      <a:r>
                        <a:rPr b="1" lang="en" sz="1200">
                          <a:latin typeface="Nunito"/>
                          <a:ea typeface="Nunito"/>
                          <a:cs typeface="Nunito"/>
                          <a:sym typeface="Nunito"/>
                        </a:rPr>
                        <a:t>(Integer)</a:t>
                      </a:r>
                      <a:endParaRPr b="1" sz="1200">
                        <a:latin typeface="Nunito"/>
                        <a:ea typeface="Nunito"/>
                        <a:cs typeface="Nunito"/>
                        <a:sym typeface="Nunito"/>
                      </a:endParaRPr>
                    </a:p>
                  </a:txBody>
                  <a:tcPr marT="91425" marB="91425" marR="91425" marL="91425"/>
                </a:tc>
              </a:tr>
              <a:tr h="1544300">
                <a:tc>
                  <a:txBody>
                    <a:bodyPr/>
                    <a:lstStyle/>
                    <a:p>
                      <a:pPr indent="0" lvl="0" marL="0" rtl="0" algn="l">
                        <a:lnSpc>
                          <a:spcPct val="115000"/>
                        </a:lnSpc>
                        <a:spcBef>
                          <a:spcPts val="1000"/>
                        </a:spcBef>
                        <a:spcAft>
                          <a:spcPts val="0"/>
                        </a:spcAft>
                        <a:buNone/>
                      </a:pPr>
                      <a:r>
                        <a:rPr lang="en" sz="1200">
                          <a:latin typeface="Nunito"/>
                          <a:ea typeface="Nunito"/>
                          <a:cs typeface="Nunito"/>
                          <a:sym typeface="Nunito"/>
                        </a:rPr>
                        <a:t>delivery_time: Time (in minutes) taken by the delivery person to deliver the food package. This is calculated by taking the difference between the timestamps of the delivery person's pick-up confirmation and drop-off information</a:t>
                      </a:r>
                      <a:endParaRPr sz="1200">
                        <a:latin typeface="Nunito"/>
                        <a:ea typeface="Nunito"/>
                        <a:cs typeface="Nunito"/>
                        <a:sym typeface="Nunito"/>
                      </a:endParaRPr>
                    </a:p>
                    <a:p>
                      <a:pPr indent="0" lvl="0" marL="0" rtl="0" algn="l">
                        <a:lnSpc>
                          <a:spcPct val="115000"/>
                        </a:lnSpc>
                        <a:spcBef>
                          <a:spcPts val="1000"/>
                        </a:spcBef>
                        <a:spcAft>
                          <a:spcPts val="0"/>
                        </a:spcAft>
                        <a:buNone/>
                      </a:pPr>
                      <a:r>
                        <a:rPr b="1" lang="en" sz="1200">
                          <a:latin typeface="Nunito"/>
                          <a:ea typeface="Nunito"/>
                          <a:cs typeface="Nunito"/>
                          <a:sym typeface="Nunito"/>
                        </a:rPr>
                        <a:t>(Integer)</a:t>
                      </a:r>
                      <a:endParaRPr b="1"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3389dd4ba8_0_9"/>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Data Overview</a:t>
            </a:r>
            <a:endParaRPr>
              <a:solidFill>
                <a:srgbClr val="000000"/>
              </a:solidFill>
            </a:endParaRPr>
          </a:p>
        </p:txBody>
      </p:sp>
      <p:sp>
        <p:nvSpPr>
          <p:cNvPr id="151" name="Google Shape;151;g13389dd4ba8_0_9"/>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b="1" lang="en" sz="1400" u="sng">
                <a:solidFill>
                  <a:srgbClr val="000000"/>
                </a:solidFill>
              </a:rPr>
              <a:t>Shape Of Data</a:t>
            </a:r>
            <a:r>
              <a:rPr lang="en" sz="1400">
                <a:solidFill>
                  <a:srgbClr val="000000"/>
                </a:solidFill>
              </a:rPr>
              <a:t>:</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sz="1400">
                <a:solidFill>
                  <a:srgbClr val="000000"/>
                </a:solidFill>
              </a:rPr>
              <a:t>There are 1898 Rows in the Dataset.</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sz="1400">
                <a:solidFill>
                  <a:srgbClr val="000000"/>
                </a:solidFill>
              </a:rPr>
              <a:t>There are 9 Columns in the Dataset.</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sz="1400">
                <a:solidFill>
                  <a:srgbClr val="000000"/>
                </a:solidFill>
              </a:rPr>
              <a:t>There are no missing values in the Dataset.</a:t>
            </a:r>
            <a:endParaRPr sz="1400">
              <a:solidFill>
                <a:srgbClr val="000000"/>
              </a:solidFill>
            </a:endParaRPr>
          </a:p>
          <a:p>
            <a:pPr indent="0" lvl="0" marL="914400" rtl="0" algn="l">
              <a:lnSpc>
                <a:spcPct val="115000"/>
              </a:lnSpc>
              <a:spcBef>
                <a:spcPts val="1000"/>
              </a:spcBef>
              <a:spcAft>
                <a:spcPts val="0"/>
              </a:spcAft>
              <a:buNone/>
            </a:pPr>
            <a:r>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b="1" lang="en" sz="1400" u="sng">
                <a:solidFill>
                  <a:srgbClr val="000000"/>
                </a:solidFill>
              </a:rPr>
              <a:t>Statistical Data (Food Preparation)</a:t>
            </a:r>
            <a:r>
              <a:rPr lang="en" sz="1400">
                <a:solidFill>
                  <a:srgbClr val="000000"/>
                </a:solidFill>
              </a:rPr>
              <a:t>:</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sz="1400">
                <a:solidFill>
                  <a:srgbClr val="000000"/>
                </a:solidFill>
              </a:rPr>
              <a:t>Minimum Time For Food Prep:     </a:t>
            </a:r>
            <a:r>
              <a:rPr b="1" lang="en" sz="1400" u="sng">
                <a:solidFill>
                  <a:srgbClr val="000000"/>
                </a:solidFill>
              </a:rPr>
              <a:t>20 Minutes</a:t>
            </a:r>
            <a:endParaRPr b="1" sz="1400" u="sng">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sz="1400">
                <a:solidFill>
                  <a:srgbClr val="000000"/>
                </a:solidFill>
              </a:rPr>
              <a:t>Median Time For Food Prep:       </a:t>
            </a:r>
            <a:r>
              <a:rPr lang="en" sz="1400" u="sng">
                <a:solidFill>
                  <a:srgbClr val="000000"/>
                </a:solidFill>
              </a:rPr>
              <a:t> </a:t>
            </a:r>
            <a:r>
              <a:rPr b="1" lang="en" sz="1400" u="sng">
                <a:solidFill>
                  <a:srgbClr val="000000"/>
                </a:solidFill>
              </a:rPr>
              <a:t>27 Minutes</a:t>
            </a:r>
            <a:endParaRPr b="1" sz="1400" u="sng">
              <a:solidFill>
                <a:srgbClr val="000000"/>
              </a:solidFill>
            </a:endParaRPr>
          </a:p>
          <a:p>
            <a:pPr indent="-317500" lvl="1" marL="914400" rtl="0" algn="l">
              <a:spcBef>
                <a:spcPts val="1000"/>
              </a:spcBef>
              <a:spcAft>
                <a:spcPts val="0"/>
              </a:spcAft>
              <a:buClr>
                <a:srgbClr val="000000"/>
              </a:buClr>
              <a:buSzPts val="1400"/>
              <a:buChar char="○"/>
            </a:pPr>
            <a:r>
              <a:rPr lang="en" sz="1400">
                <a:solidFill>
                  <a:srgbClr val="000000"/>
                </a:solidFill>
              </a:rPr>
              <a:t>Average Time For Food Prep:     </a:t>
            </a:r>
            <a:r>
              <a:rPr b="1" lang="en" sz="1400">
                <a:solidFill>
                  <a:srgbClr val="000000"/>
                </a:solidFill>
              </a:rPr>
              <a:t> </a:t>
            </a:r>
            <a:r>
              <a:rPr b="1" lang="en" sz="1400" u="sng">
                <a:solidFill>
                  <a:srgbClr val="000000"/>
                </a:solidFill>
              </a:rPr>
              <a:t>27.37 Minutes</a:t>
            </a:r>
            <a:endParaRPr b="1" sz="1400" u="sng">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sz="1400">
                <a:solidFill>
                  <a:srgbClr val="000000"/>
                </a:solidFill>
              </a:rPr>
              <a:t>Maximum Time For Food Prep:    </a:t>
            </a:r>
            <a:r>
              <a:rPr b="1" lang="en" sz="1400" u="sng">
                <a:solidFill>
                  <a:srgbClr val="000000"/>
                </a:solidFill>
              </a:rPr>
              <a:t>35 Minutes</a:t>
            </a:r>
            <a:endParaRPr b="1" sz="1400" u="sng">
              <a:solidFill>
                <a:srgbClr val="000000"/>
              </a:solidFill>
            </a:endParaRPr>
          </a:p>
          <a:p>
            <a:pPr indent="0" lvl="0" marL="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0"/>
              </a:spcAft>
              <a:buNone/>
            </a:pPr>
            <a:r>
              <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t/>
            </a:r>
            <a:endParaRPr sz="1400">
              <a:solidFill>
                <a:srgbClr val="000000"/>
              </a:solidFill>
              <a:latin typeface="Arial"/>
              <a:ea typeface="Arial"/>
              <a:cs typeface="Arial"/>
              <a:sym typeface="Arial"/>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Univariate Analysis</a:t>
            </a:r>
            <a:endParaRPr>
              <a:solidFill>
                <a:srgbClr val="000000"/>
              </a:solidFill>
            </a:endParaRPr>
          </a:p>
        </p:txBody>
      </p:sp>
      <p:sp>
        <p:nvSpPr>
          <p:cNvPr id="157" name="Google Shape;157;p6"/>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b="1" lang="en" sz="1400" u="sng">
                <a:solidFill>
                  <a:srgbClr val="000000"/>
                </a:solidFill>
              </a:rPr>
              <a:t>Unique Value Discovery</a:t>
            </a:r>
            <a:r>
              <a:rPr lang="en" sz="1400">
                <a:solidFill>
                  <a:srgbClr val="000000"/>
                </a:solidFill>
              </a:rPr>
              <a:t>:</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sz="1400">
                <a:solidFill>
                  <a:srgbClr val="000000"/>
                </a:solidFill>
              </a:rPr>
              <a:t>There are over 1898 Order IDs.</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sz="1400">
                <a:solidFill>
                  <a:srgbClr val="000000"/>
                </a:solidFill>
              </a:rPr>
              <a:t>There are 1200 Customer IDs.</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sz="1400">
                <a:solidFill>
                  <a:srgbClr val="000000"/>
                </a:solidFill>
              </a:rPr>
              <a:t>There are exactly 178 Restaurant Names.</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sz="1400">
                <a:solidFill>
                  <a:srgbClr val="000000"/>
                </a:solidFill>
              </a:rPr>
              <a:t>There are exactly 14 Cuisine Types offered in the data.</a:t>
            </a:r>
            <a:endParaRPr sz="1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