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Nunito SemiBold"/>
      <p:regular r:id="rId51"/>
      <p:bold r:id="rId52"/>
      <p:italic r:id="rId53"/>
      <p:boldItalic r:id="rId54"/>
    </p:embeddedFont>
    <p:embeddedFont>
      <p:font typeface="Roboto"/>
      <p:regular r:id="rId55"/>
      <p:bold r:id="rId56"/>
      <p:italic r:id="rId57"/>
      <p:boldItalic r:id="rId58"/>
    </p:embeddedFont>
    <p:embeddedFont>
      <p:font typeface="Nunito"/>
      <p:regular r:id="rId59"/>
      <p:bold r:id="rId60"/>
      <p:italic r:id="rId61"/>
      <p:boldItalic r:id="rId62"/>
    </p:embeddedFont>
    <p:embeddedFont>
      <p:font typeface="Nunito ExtraBold"/>
      <p:bold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5" roundtripDataSignature="AMtx7miWxlIbbH5wiJxCnWZEHkQ/eMt2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056020-5A09-438E-A334-7F84F74DF6A4}">
  <a:tblStyle styleId="{DF056020-5A09-438E-A334-7F84F74DF6A4}"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49BC612B-AAD8-45DF-9E43-CB8ADD31842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3.xml"/><Relationship Id="rId64" Type="http://schemas.openxmlformats.org/officeDocument/2006/relationships/font" Target="fonts/NunitoExtraBold-boldItalic.fntdata"/><Relationship Id="rId63" Type="http://schemas.openxmlformats.org/officeDocument/2006/relationships/font" Target="fonts/NunitoExtraBold-bold.fntdata"/><Relationship Id="rId22" Type="http://schemas.openxmlformats.org/officeDocument/2006/relationships/slide" Target="slides/slide15.xml"/><Relationship Id="rId21" Type="http://schemas.openxmlformats.org/officeDocument/2006/relationships/slide" Target="slides/slide14.xml"/><Relationship Id="rId65"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Nunito-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SemiBold-regular.fntdata"/><Relationship Id="rId50" Type="http://schemas.openxmlformats.org/officeDocument/2006/relationships/slide" Target="slides/slide43.xml"/><Relationship Id="rId53" Type="http://schemas.openxmlformats.org/officeDocument/2006/relationships/font" Target="fonts/NunitoSemiBold-italic.fntdata"/><Relationship Id="rId52" Type="http://schemas.openxmlformats.org/officeDocument/2006/relationships/font" Target="fonts/NunitoSemiBold-bold.fntdata"/><Relationship Id="rId11" Type="http://schemas.openxmlformats.org/officeDocument/2006/relationships/slide" Target="slides/slide4.xml"/><Relationship Id="rId55" Type="http://schemas.openxmlformats.org/officeDocument/2006/relationships/font" Target="fonts/Roboto-regular.fntdata"/><Relationship Id="rId10" Type="http://schemas.openxmlformats.org/officeDocument/2006/relationships/slide" Target="slides/slide3.xml"/><Relationship Id="rId54" Type="http://schemas.openxmlformats.org/officeDocument/2006/relationships/font" Target="fonts/NunitoSemiBold-boldItalic.fntdata"/><Relationship Id="rId13" Type="http://schemas.openxmlformats.org/officeDocument/2006/relationships/slide" Target="slides/slide6.xml"/><Relationship Id="rId57" Type="http://schemas.openxmlformats.org/officeDocument/2006/relationships/font" Target="fonts/Roboto-italic.fntdata"/><Relationship Id="rId12" Type="http://schemas.openxmlformats.org/officeDocument/2006/relationships/slide" Target="slides/slide5.xml"/><Relationship Id="rId56" Type="http://schemas.openxmlformats.org/officeDocument/2006/relationships/font" Target="fonts/Roboto-bold.fntdata"/><Relationship Id="rId15" Type="http://schemas.openxmlformats.org/officeDocument/2006/relationships/slide" Target="slides/slide8.xml"/><Relationship Id="rId59" Type="http://schemas.openxmlformats.org/officeDocument/2006/relationships/font" Target="fonts/Nunito-regular.fntdata"/><Relationship Id="rId14" Type="http://schemas.openxmlformats.org/officeDocument/2006/relationships/slide" Target="slides/slide7.xml"/><Relationship Id="rId58"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e9006cb6c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0e9006cb6c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7afaaae4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47afaaae4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7afaaae46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47afaaae46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7afaaae46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47afaaae46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7afaaae46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47afaaae46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7afaaae46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47afaaae46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7afaaae46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47afaaae46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7afaaae46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47afaaae46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7afaaae46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47afaaae46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47afaaae46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47afaaae46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7afaaae46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47afaaae46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7afaaae46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47afaaae46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7afaaae46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47afaaae46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7afaaae46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47afaaae46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7afaaae46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47afaaae46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47afaaae46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47afaaae4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7afaaae46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47afaaae46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7afaaae46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47afaaae46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7afaaae46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47afaaae46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7afaaae46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47afaaae46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e9006cb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0e9006cb6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7afaaae46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47afaaae46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7afaaae46_0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47afaaae46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7afaaae46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47afaaae46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47afaaae46_0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47afaaae46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7afaaae46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47afaaae46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47afaaae46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47afaaae46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47afaaae46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47afaaae46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47afaaae46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47afaaae46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47afaaae46_0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147afaaae46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47afaaae4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47afaaae4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e9006cb6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10e9006cb6c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ee00f67e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g10ee00f67e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10ee00f67ea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16" name="Google Shape;416;g10ee00f67ea_0_5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7afaaae4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47afaaae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7afaaae4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47afaaae4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7afaaae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7afaaae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7afaaae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7afaaae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7afaaae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7afaaae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ge1a9588eba_0_9"/>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ge1a9588eba_0_9"/>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ge1a9588eba_0_42"/>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50" name="Google Shape;50;ge1a9588eba_0_4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ge1a9588eba_0_42"/>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g10ee00f67ea_0_104"/>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65" name="Google Shape;65;g10ee00f67ea_0_104"/>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g10ee00f67ea_0_104"/>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g10ee00f67ea_0_71"/>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g10ee00f67ea_0_71"/>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g10ee00f67ea_0_7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g10ee00f67ea_0_7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g10ee00f67ea_0_7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g10ee00f67ea_0_7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g10ee00f67ea_0_7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g10ee00f67ea_0_8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bandRow="1" firstRow="1">
                <a:noFill/>
                <a:tableStyleId>{DF056020-5A09-438E-A334-7F84F74DF6A4}</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g10ee00f67ea_0_8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g10ee00f67ea_0_85"/>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g10ee00f67ea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g10ee00f67ea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g10ee00f67ea_0_8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g10ee00f67ea_0_9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g10ee00f67ea_0_9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g10ee00f67ea_0_9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g10ee00f67ea_0_9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0ee00f67ea_0_9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g10ee00f67ea_0_9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g10ee00f67ea_0_9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g10ee00f67ea_0_9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e1a9588eba_0_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ge1a9588eba_0_1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ge1a9588eba_0_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g10ee00f67ea_0_10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e1a9588eba_0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ge1a9588eba_0_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ge1a9588eba_0_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bandRow="1" firstRow="1">
                <a:noFill/>
                <a:tableStyleId>{DF056020-5A09-438E-A334-7F84F74DF6A4}</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ge1a9588eba_0_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e1a9588eba_0_23"/>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ge1a9588eba_0_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ge1a9588eba_0_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ge1a9588eba_0_2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e1a9588eba_0_2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ge1a9588eba_0_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e1a9588eba_0_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ge1a9588eba_0_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e1a9588eba_0_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ge1a9588eba_0_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e1a9588eba_0_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ge1a9588eba_0_3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ge1a9588eba_0_4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e1a9588eba_0_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ge1a9588eba_0_0"/>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ge1a9588eba_0_0"/>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ge1a9588eba_0_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g10ee00f67ea_0_6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g10ee00f67ea_0_6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g10ee00f67ea_0_6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g10ee00f67ea_0_6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58150" y="1412050"/>
            <a:ext cx="68277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Project ReCell</a:t>
            </a:r>
            <a:endParaRPr sz="3600"/>
          </a:p>
        </p:txBody>
      </p:sp>
      <p:sp>
        <p:nvSpPr>
          <p:cNvPr id="106" name="Google Shape;106;p1"/>
          <p:cNvSpPr txBox="1"/>
          <p:nvPr>
            <p:ph type="ctrTitle"/>
          </p:nvPr>
        </p:nvSpPr>
        <p:spPr>
          <a:xfrm>
            <a:off x="1153000" y="2038575"/>
            <a:ext cx="76719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2400"/>
              <a:t>Julian Patton PGP-DSBA-UTA-APR22-A2</a:t>
            </a:r>
            <a:endParaRPr sz="2400"/>
          </a:p>
        </p:txBody>
      </p:sp>
      <p:sp>
        <p:nvSpPr>
          <p:cNvPr id="107" name="Google Shape;107;p1"/>
          <p:cNvSpPr txBox="1"/>
          <p:nvPr>
            <p:ph type="ctrTitle"/>
          </p:nvPr>
        </p:nvSpPr>
        <p:spPr>
          <a:xfrm>
            <a:off x="1153000" y="24293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8/16/2022</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0e9006cb6c_1_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Normalized Used Price</a:t>
            </a:r>
            <a:endParaRPr>
              <a:solidFill>
                <a:srgbClr val="1974D2"/>
              </a:solidFill>
            </a:endParaRPr>
          </a:p>
        </p:txBody>
      </p:sp>
      <p:sp>
        <p:nvSpPr>
          <p:cNvPr id="161" name="Google Shape;161;g10e9006cb6c_1_7"/>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normalized used price data appears to be left skewed.</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median normalized price: </a:t>
            </a:r>
            <a:r>
              <a:rPr b="1" lang="en" sz="1400">
                <a:solidFill>
                  <a:srgbClr val="000000"/>
                </a:solidFill>
              </a:rPr>
              <a:t>4.40 Euros</a:t>
            </a:r>
            <a:r>
              <a:rPr lang="en" sz="1400">
                <a:solidFill>
                  <a:srgbClr val="000000"/>
                </a:solidFill>
              </a:rPr>
              <a:t>.</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average Normalized Used Price: </a:t>
            </a:r>
            <a:r>
              <a:rPr b="1" lang="en" sz="1400">
                <a:solidFill>
                  <a:srgbClr val="000000"/>
                </a:solidFill>
              </a:rPr>
              <a:t>4.36 Euros.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several outliers for the normalized used price.</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62" name="Google Shape;162;g10e9006cb6c_1_7"/>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63" name="Google Shape;163;g10e9006cb6c_1_7"/>
          <p:cNvPicPr preferRelativeResize="0"/>
          <p:nvPr/>
        </p:nvPicPr>
        <p:blipFill>
          <a:blip r:embed="rId3">
            <a:alphaModFix/>
          </a:blip>
          <a:stretch>
            <a:fillRect/>
          </a:stretch>
        </p:blipFill>
        <p:spPr>
          <a:xfrm>
            <a:off x="152400" y="1014375"/>
            <a:ext cx="5349951" cy="35404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47afaaae46_0_5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Normalized New Price</a:t>
            </a:r>
            <a:endParaRPr>
              <a:solidFill>
                <a:srgbClr val="1974D2"/>
              </a:solidFill>
            </a:endParaRPr>
          </a:p>
        </p:txBody>
      </p:sp>
      <p:sp>
        <p:nvSpPr>
          <p:cNvPr id="169" name="Google Shape;169;g147afaaae46_0_52"/>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Normalized New Price data also appears to be slightly </a:t>
            </a:r>
            <a:r>
              <a:rPr lang="en" sz="1400">
                <a:solidFill>
                  <a:srgbClr val="000000"/>
                </a:solidFill>
              </a:rPr>
              <a:t>right skewed but evenly distributed for the most part</a:t>
            </a:r>
            <a:r>
              <a:rPr lang="en" sz="1400">
                <a:solidFill>
                  <a:srgbClr val="000000"/>
                </a:solidFill>
              </a:rPr>
              <a:t>.</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median normalized New price: </a:t>
            </a:r>
            <a:r>
              <a:rPr b="1" lang="en" sz="1400">
                <a:solidFill>
                  <a:srgbClr val="000000"/>
                </a:solidFill>
              </a:rPr>
              <a:t>5.24 Euros.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average Normalized New Price: </a:t>
            </a:r>
            <a:r>
              <a:rPr b="1" lang="en" sz="1400">
                <a:solidFill>
                  <a:srgbClr val="000000"/>
                </a:solidFill>
              </a:rPr>
              <a:t>5.23 Euros.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several outliers for the normalized used price.</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70" name="Google Shape;170;g147afaaae46_0_52"/>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71" name="Google Shape;171;g147afaaae46_0_52"/>
          <p:cNvPicPr preferRelativeResize="0"/>
          <p:nvPr/>
        </p:nvPicPr>
        <p:blipFill>
          <a:blip r:embed="rId3">
            <a:alphaModFix/>
          </a:blip>
          <a:stretch>
            <a:fillRect/>
          </a:stretch>
        </p:blipFill>
        <p:spPr>
          <a:xfrm>
            <a:off x="152400" y="1014375"/>
            <a:ext cx="5192216" cy="343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47afaaae46_0_7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Screen Size</a:t>
            </a:r>
            <a:endParaRPr>
              <a:solidFill>
                <a:srgbClr val="1974D2"/>
              </a:solidFill>
            </a:endParaRPr>
          </a:p>
        </p:txBody>
      </p:sp>
      <p:sp>
        <p:nvSpPr>
          <p:cNvPr id="177" name="Google Shape;177;g147afaaae46_0_73"/>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Screen Size Data is extremely right skewed.</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Median screen size: </a:t>
            </a:r>
            <a:r>
              <a:rPr b="1" lang="en" sz="1400">
                <a:solidFill>
                  <a:srgbClr val="000000"/>
                </a:solidFill>
              </a:rPr>
              <a:t>5.08 cm.</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a:t>
            </a:r>
            <a:r>
              <a:rPr lang="en" sz="1400">
                <a:solidFill>
                  <a:srgbClr val="000000"/>
                </a:solidFill>
              </a:rPr>
              <a:t>verage screen size: </a:t>
            </a:r>
            <a:r>
              <a:rPr b="1" lang="en" sz="1400">
                <a:solidFill>
                  <a:srgbClr val="000000"/>
                </a:solidFill>
              </a:rPr>
              <a:t>13.71 cm.</a:t>
            </a:r>
            <a:endParaRPr b="1" sz="1400">
              <a:solidFill>
                <a:srgbClr val="000000"/>
              </a:solidFill>
            </a:endParaRPr>
          </a:p>
          <a:p>
            <a:pPr indent="0" lvl="0" marL="457200" rtl="0" algn="l">
              <a:lnSpc>
                <a:spcPct val="115000"/>
              </a:lnSpc>
              <a:spcBef>
                <a:spcPts val="1000"/>
              </a:spcBef>
              <a:spcAft>
                <a:spcPts val="0"/>
              </a:spcAft>
              <a:buNone/>
            </a:pPr>
            <a:r>
              <a:t/>
            </a:r>
            <a:endParaRPr b="1"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Screen Size data is vastly spread out with outliers.</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78" name="Google Shape;178;g147afaaae46_0_73"/>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79" name="Google Shape;179;g147afaaae46_0_73"/>
          <p:cNvPicPr preferRelativeResize="0"/>
          <p:nvPr/>
        </p:nvPicPr>
        <p:blipFill>
          <a:blip r:embed="rId3">
            <a:alphaModFix/>
          </a:blip>
          <a:stretch>
            <a:fillRect/>
          </a:stretch>
        </p:blipFill>
        <p:spPr>
          <a:xfrm>
            <a:off x="152400" y="906080"/>
            <a:ext cx="5349951" cy="35102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47afaaae46_0_6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Main Camera Mp (Mega Pixels)</a:t>
            </a:r>
            <a:endParaRPr>
              <a:solidFill>
                <a:srgbClr val="1974D2"/>
              </a:solidFill>
            </a:endParaRPr>
          </a:p>
        </p:txBody>
      </p:sp>
      <p:sp>
        <p:nvSpPr>
          <p:cNvPr id="185" name="Google Shape;185;g147afaaae46_0_66"/>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main camera mp data also appears to be right skewed.</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median megapixels for main camera: </a:t>
            </a:r>
            <a:r>
              <a:rPr b="1" lang="en" sz="1400">
                <a:solidFill>
                  <a:srgbClr val="000000"/>
                </a:solidFill>
              </a:rPr>
              <a:t>roughly 8 mp.</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average megapixels for the main camera:</a:t>
            </a:r>
            <a:r>
              <a:rPr b="1" lang="en" sz="1400">
                <a:solidFill>
                  <a:srgbClr val="000000"/>
                </a:solidFill>
              </a:rPr>
              <a:t> Roughly 9.46 mp.</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not too many cameras with over 13 mp in this data set.</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86" name="Google Shape;186;g147afaaae46_0_66"/>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87" name="Google Shape;187;g147afaaae46_0_66"/>
          <p:cNvPicPr preferRelativeResize="0"/>
          <p:nvPr/>
        </p:nvPicPr>
        <p:blipFill>
          <a:blip r:embed="rId3">
            <a:alphaModFix/>
          </a:blip>
          <a:stretch>
            <a:fillRect/>
          </a:stretch>
        </p:blipFill>
        <p:spPr>
          <a:xfrm>
            <a:off x="152400" y="1014379"/>
            <a:ext cx="5191194" cy="34019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47afaaae46_0_8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Selfie Camera Mp (Megapixels)</a:t>
            </a:r>
            <a:endParaRPr>
              <a:solidFill>
                <a:srgbClr val="1974D2"/>
              </a:solidFill>
            </a:endParaRPr>
          </a:p>
        </p:txBody>
      </p:sp>
      <p:sp>
        <p:nvSpPr>
          <p:cNvPr id="193" name="Google Shape;193;g147afaaae46_0_85"/>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selfie camera mp data also appears to be right skewed.</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Median megapixels selfie camera: </a:t>
            </a:r>
            <a:r>
              <a:rPr b="1" lang="en" sz="1400">
                <a:solidFill>
                  <a:srgbClr val="000000"/>
                </a:solidFill>
              </a:rPr>
              <a:t>5 mp</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Average</a:t>
            </a:r>
            <a:r>
              <a:rPr lang="en" sz="1400">
                <a:solidFill>
                  <a:srgbClr val="000000"/>
                </a:solidFill>
              </a:rPr>
              <a:t> megapixels selfie camera: </a:t>
            </a:r>
            <a:r>
              <a:rPr b="1" lang="en" sz="1400">
                <a:solidFill>
                  <a:srgbClr val="000000"/>
                </a:solidFill>
              </a:rPr>
              <a:t>6.55 mp.</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Max megapixels for selfie camera is 32 mp.</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94" name="Google Shape;194;g147afaaae46_0_85"/>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195" name="Google Shape;195;g147afaaae46_0_85"/>
          <p:cNvPicPr preferRelativeResize="0"/>
          <p:nvPr/>
        </p:nvPicPr>
        <p:blipFill>
          <a:blip r:embed="rId3">
            <a:alphaModFix/>
          </a:blip>
          <a:stretch>
            <a:fillRect/>
          </a:stretch>
        </p:blipFill>
        <p:spPr>
          <a:xfrm>
            <a:off x="152400" y="1014379"/>
            <a:ext cx="5140794" cy="34019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47afaaae46_0_9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Int Memory</a:t>
            </a:r>
            <a:endParaRPr>
              <a:solidFill>
                <a:srgbClr val="1974D2"/>
              </a:solidFill>
            </a:endParaRPr>
          </a:p>
        </p:txBody>
      </p:sp>
      <p:sp>
        <p:nvSpPr>
          <p:cNvPr id="201" name="Google Shape;201;g147afaaae46_0_92"/>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internal memory data also appears to be right skewed with very little outliers.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median internal memory for most phones is </a:t>
            </a:r>
            <a:r>
              <a:rPr b="1" lang="en" sz="1400">
                <a:solidFill>
                  <a:srgbClr val="000000"/>
                </a:solidFill>
              </a:rPr>
              <a:t>32 GB.</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average phone memory: roughly around </a:t>
            </a:r>
            <a:r>
              <a:rPr b="1" lang="en" sz="1400">
                <a:solidFill>
                  <a:srgbClr val="000000"/>
                </a:solidFill>
              </a:rPr>
              <a:t>54.57 GB.</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Some phones come with 64 GB and 1.24TB (1024GB) in storage.</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02" name="Google Shape;202;g147afaaae46_0_92"/>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03" name="Google Shape;203;g147afaaae46_0_92"/>
          <p:cNvPicPr preferRelativeResize="0"/>
          <p:nvPr/>
        </p:nvPicPr>
        <p:blipFill>
          <a:blip r:embed="rId3">
            <a:alphaModFix/>
          </a:blip>
          <a:stretch>
            <a:fillRect/>
          </a:stretch>
        </p:blipFill>
        <p:spPr>
          <a:xfrm>
            <a:off x="152400" y="1014379"/>
            <a:ext cx="5184894" cy="34019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47afaaae46_0_9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Ram</a:t>
            </a:r>
            <a:endParaRPr>
              <a:solidFill>
                <a:srgbClr val="1974D2"/>
              </a:solidFill>
            </a:endParaRPr>
          </a:p>
        </p:txBody>
      </p:sp>
      <p:sp>
        <p:nvSpPr>
          <p:cNvPr id="209" name="Google Shape;209;g147afaaae46_0_99"/>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ram data also appears to be mainly around </a:t>
            </a:r>
            <a:r>
              <a:rPr b="1" lang="en" sz="1400">
                <a:solidFill>
                  <a:srgbClr val="000000"/>
                </a:solidFill>
              </a:rPr>
              <a:t>4GB of RAM </a:t>
            </a:r>
            <a:r>
              <a:rPr lang="en" sz="1400">
                <a:solidFill>
                  <a:srgbClr val="000000"/>
                </a:solidFill>
              </a:rPr>
              <a:t>with a few outliers.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some devices that range as high as </a:t>
            </a:r>
            <a:r>
              <a:rPr b="1" lang="en" sz="1400">
                <a:solidFill>
                  <a:srgbClr val="000000"/>
                </a:solidFill>
              </a:rPr>
              <a:t>12 GB of RAM.</a:t>
            </a:r>
            <a:endParaRPr b="1"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10" name="Google Shape;210;g147afaaae46_0_99"/>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11" name="Google Shape;211;g147afaaae46_0_99"/>
          <p:cNvPicPr preferRelativeResize="0"/>
          <p:nvPr/>
        </p:nvPicPr>
        <p:blipFill>
          <a:blip r:embed="rId3">
            <a:alphaModFix/>
          </a:blip>
          <a:stretch>
            <a:fillRect/>
          </a:stretch>
        </p:blipFill>
        <p:spPr>
          <a:xfrm>
            <a:off x="152400" y="1014379"/>
            <a:ext cx="5184894" cy="34019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47afaaae46_0_10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Weight</a:t>
            </a:r>
            <a:endParaRPr>
              <a:solidFill>
                <a:srgbClr val="1974D2"/>
              </a:solidFill>
            </a:endParaRPr>
          </a:p>
        </p:txBody>
      </p:sp>
      <p:sp>
        <p:nvSpPr>
          <p:cNvPr id="217" name="Google Shape;217;g147afaaae46_0_106"/>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There is a lot of variation in weight for the devices. The data is right skewed.</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median weight for the devices: </a:t>
            </a:r>
            <a:r>
              <a:rPr b="1" lang="en" sz="1400">
                <a:solidFill>
                  <a:srgbClr val="000000"/>
                </a:solidFill>
              </a:rPr>
              <a:t>160 grams.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average weight for devices: </a:t>
            </a:r>
            <a:r>
              <a:rPr b="1" lang="en" sz="1400">
                <a:solidFill>
                  <a:srgbClr val="000000"/>
                </a:solidFill>
              </a:rPr>
              <a:t>182.75 grams.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Max weight for a phone is </a:t>
            </a:r>
            <a:r>
              <a:rPr b="1" lang="en" sz="1400">
                <a:solidFill>
                  <a:srgbClr val="000000"/>
                </a:solidFill>
              </a:rPr>
              <a:t>855 grams.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Lightest phone weighs </a:t>
            </a:r>
            <a:r>
              <a:rPr b="1" lang="en" sz="1400">
                <a:solidFill>
                  <a:srgbClr val="000000"/>
                </a:solidFill>
              </a:rPr>
              <a:t>69 grams.</a:t>
            </a:r>
            <a:endParaRPr b="1"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18" name="Google Shape;218;g147afaaae46_0_106"/>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19" name="Google Shape;219;g147afaaae46_0_106"/>
          <p:cNvPicPr preferRelativeResize="0"/>
          <p:nvPr/>
        </p:nvPicPr>
        <p:blipFill>
          <a:blip r:embed="rId3">
            <a:alphaModFix/>
          </a:blip>
          <a:stretch>
            <a:fillRect/>
          </a:stretch>
        </p:blipFill>
        <p:spPr>
          <a:xfrm>
            <a:off x="152400" y="1014379"/>
            <a:ext cx="5140794" cy="34019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47afaaae46_0_11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Battery</a:t>
            </a:r>
            <a:endParaRPr>
              <a:solidFill>
                <a:srgbClr val="1974D2"/>
              </a:solidFill>
            </a:endParaRPr>
          </a:p>
        </p:txBody>
      </p:sp>
      <p:sp>
        <p:nvSpPr>
          <p:cNvPr id="225" name="Google Shape;225;g147afaaae46_0_113"/>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battery data also appears to be right skewed. Several Outliers outside 4000</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Median battery weight: </a:t>
            </a:r>
            <a:r>
              <a:rPr b="1" lang="en" sz="1400">
                <a:solidFill>
                  <a:srgbClr val="000000"/>
                </a:solidFill>
              </a:rPr>
              <a:t>3000 mAh</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Average battery weight: </a:t>
            </a:r>
            <a:r>
              <a:rPr b="1" lang="en" sz="1400">
                <a:solidFill>
                  <a:srgbClr val="000000"/>
                </a:solidFill>
              </a:rPr>
              <a:t>3133.40 mAH</a:t>
            </a:r>
            <a:endParaRPr b="1"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26" name="Google Shape;226;g147afaaae46_0_113"/>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27" name="Google Shape;227;g147afaaae46_0_113"/>
          <p:cNvPicPr preferRelativeResize="0"/>
          <p:nvPr/>
        </p:nvPicPr>
        <p:blipFill>
          <a:blip r:embed="rId3">
            <a:alphaModFix/>
          </a:blip>
          <a:stretch>
            <a:fillRect/>
          </a:stretch>
        </p:blipFill>
        <p:spPr>
          <a:xfrm>
            <a:off x="152400" y="1014379"/>
            <a:ext cx="5159694" cy="34019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47afaaae46_0_12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Days Used</a:t>
            </a:r>
            <a:endParaRPr>
              <a:solidFill>
                <a:srgbClr val="1974D2"/>
              </a:solidFill>
            </a:endParaRPr>
          </a:p>
        </p:txBody>
      </p:sp>
      <p:sp>
        <p:nvSpPr>
          <p:cNvPr id="233" name="Google Shape;233;g147afaaae46_0_120"/>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days used data also appears to be left skewed.</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Median days used: </a:t>
            </a:r>
            <a:r>
              <a:rPr b="1" lang="en" sz="1400">
                <a:solidFill>
                  <a:srgbClr val="000000"/>
                </a:solidFill>
              </a:rPr>
              <a:t>690.50 days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Average days used: </a:t>
            </a:r>
            <a:r>
              <a:rPr b="1" lang="en" sz="1400">
                <a:solidFill>
                  <a:srgbClr val="000000"/>
                </a:solidFill>
              </a:rPr>
              <a:t>674.86 days</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no outliers for the days used on devices. This could be due to trade in contracts for carrier services.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34" name="Google Shape;234;g147afaaae46_0_120"/>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35" name="Google Shape;235;g147afaaae46_0_120"/>
          <p:cNvPicPr preferRelativeResize="0"/>
          <p:nvPr/>
        </p:nvPicPr>
        <p:blipFill>
          <a:blip r:embed="rId3">
            <a:alphaModFix/>
          </a:blip>
          <a:stretch>
            <a:fillRect/>
          </a:stretch>
        </p:blipFill>
        <p:spPr>
          <a:xfrm>
            <a:off x="152400" y="1014379"/>
            <a:ext cx="5140794" cy="34019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indent="-317500" lvl="0" marL="457200" rtl="0" algn="l">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47afaaae46_0_12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Brand Name</a:t>
            </a:r>
            <a:endParaRPr>
              <a:solidFill>
                <a:srgbClr val="1974D2"/>
              </a:solidFill>
            </a:endParaRPr>
          </a:p>
        </p:txBody>
      </p:sp>
      <p:sp>
        <p:nvSpPr>
          <p:cNvPr id="241" name="Google Shape;241;g147afaaae46_0_127"/>
          <p:cNvSpPr txBox="1"/>
          <p:nvPr>
            <p:ph idx="1" type="body"/>
          </p:nvPr>
        </p:nvSpPr>
        <p:spPr>
          <a:xfrm>
            <a:off x="202550" y="94172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b="1" lang="en" sz="1400">
                <a:solidFill>
                  <a:srgbClr val="000000"/>
                </a:solidFill>
              </a:rPr>
              <a:t>14.5%</a:t>
            </a:r>
            <a:r>
              <a:rPr lang="en" sz="1400">
                <a:solidFill>
                  <a:srgbClr val="000000"/>
                </a:solidFill>
              </a:rPr>
              <a:t> of the Phones have a less commercial brand name in the data set.</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a:solidFill>
                  <a:srgbClr val="000000"/>
                </a:solidFill>
              </a:rPr>
              <a:t>9.9% </a:t>
            </a:r>
            <a:r>
              <a:rPr lang="en" sz="1400">
                <a:solidFill>
                  <a:srgbClr val="000000"/>
                </a:solidFill>
              </a:rPr>
              <a:t>of the phones in this data set are Samsung based. This is the 2nd largest amount of phones by brand name.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Alcatel and Asus have the least amount at </a:t>
            </a:r>
            <a:r>
              <a:rPr b="1" lang="en" sz="1400">
                <a:solidFill>
                  <a:srgbClr val="000000"/>
                </a:solidFill>
              </a:rPr>
              <a:t>3.5%</a:t>
            </a:r>
            <a:endParaRPr b="1"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42" name="Google Shape;242;g147afaaae46_0_127"/>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43" name="Google Shape;243;g147afaaae46_0_127"/>
          <p:cNvPicPr preferRelativeResize="0"/>
          <p:nvPr/>
        </p:nvPicPr>
        <p:blipFill>
          <a:blip r:embed="rId3">
            <a:alphaModFix/>
          </a:blip>
          <a:stretch>
            <a:fillRect/>
          </a:stretch>
        </p:blipFill>
        <p:spPr>
          <a:xfrm>
            <a:off x="3532550" y="923268"/>
            <a:ext cx="5459050" cy="32634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47afaaae46_0_13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OS (Operating System)</a:t>
            </a:r>
            <a:endParaRPr>
              <a:solidFill>
                <a:srgbClr val="1974D2"/>
              </a:solidFill>
            </a:endParaRPr>
          </a:p>
        </p:txBody>
      </p:sp>
      <p:sp>
        <p:nvSpPr>
          <p:cNvPr id="249" name="Google Shape;249;g147afaaae46_0_134"/>
          <p:cNvSpPr txBox="1"/>
          <p:nvPr>
            <p:ph idx="1" type="body"/>
          </p:nvPr>
        </p:nvSpPr>
        <p:spPr>
          <a:xfrm>
            <a:off x="4372625"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Contrary to popular belief, a majority of mobile devices are Android OS based.</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Apple iOS has the least amount in this data set.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other OS that are used more than both Windows and iOS systems combined.</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50" name="Google Shape;250;g147afaaae46_0_134"/>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51" name="Google Shape;251;g147afaaae46_0_134"/>
          <p:cNvPicPr preferRelativeResize="0"/>
          <p:nvPr/>
        </p:nvPicPr>
        <p:blipFill>
          <a:blip r:embed="rId3">
            <a:alphaModFix/>
          </a:blip>
          <a:stretch>
            <a:fillRect/>
          </a:stretch>
        </p:blipFill>
        <p:spPr>
          <a:xfrm>
            <a:off x="384675" y="861979"/>
            <a:ext cx="3692670" cy="39767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7afaaae46_0_14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4G</a:t>
            </a:r>
            <a:endParaRPr>
              <a:solidFill>
                <a:srgbClr val="1974D2"/>
              </a:solidFill>
            </a:endParaRPr>
          </a:p>
        </p:txBody>
      </p:sp>
      <p:sp>
        <p:nvSpPr>
          <p:cNvPr id="257" name="Google Shape;257;g147afaaae46_0_141"/>
          <p:cNvSpPr txBox="1"/>
          <p:nvPr>
            <p:ph idx="1" type="body"/>
          </p:nvPr>
        </p:nvSpPr>
        <p:spPr>
          <a:xfrm>
            <a:off x="4077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Most of the devices are likely to carry 4G compatibility than none.</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4G : 2335</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No 4G: 1119</a:t>
            </a:r>
            <a:endParaRPr b="1"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58" name="Google Shape;258;g147afaaae46_0_141"/>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59" name="Google Shape;259;g147afaaae46_0_141"/>
          <p:cNvPicPr preferRelativeResize="0"/>
          <p:nvPr/>
        </p:nvPicPr>
        <p:blipFill>
          <a:blip r:embed="rId3">
            <a:alphaModFix/>
          </a:blip>
          <a:stretch>
            <a:fillRect/>
          </a:stretch>
        </p:blipFill>
        <p:spPr>
          <a:xfrm>
            <a:off x="351750" y="843725"/>
            <a:ext cx="3103825" cy="3743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47afaaae46_0_14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5G</a:t>
            </a:r>
            <a:endParaRPr>
              <a:solidFill>
                <a:srgbClr val="1974D2"/>
              </a:solidFill>
            </a:endParaRPr>
          </a:p>
        </p:txBody>
      </p:sp>
      <p:sp>
        <p:nvSpPr>
          <p:cNvPr id="265" name="Google Shape;265;g147afaaae46_0_148"/>
          <p:cNvSpPr txBox="1"/>
          <p:nvPr>
            <p:ph idx="1" type="body"/>
          </p:nvPr>
        </p:nvSpPr>
        <p:spPr>
          <a:xfrm>
            <a:off x="4077350" y="880238"/>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Most devices appear not to be 5G Compatible yet. This could be due to 5G not being commercially rolled out and accessible to the masses yet.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Some devices do carry 5G compatibility.</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a:solidFill>
                  <a:srgbClr val="000000"/>
                </a:solidFill>
              </a:rPr>
              <a:t>5G: 152</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 sz="1400">
                <a:solidFill>
                  <a:srgbClr val="000000"/>
                </a:solidFill>
              </a:rPr>
              <a:t>No 5G: 3302</a:t>
            </a:r>
            <a:endParaRPr b="1"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66" name="Google Shape;266;g147afaaae46_0_148"/>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67" name="Google Shape;267;g147afaaae46_0_148"/>
          <p:cNvPicPr preferRelativeResize="0"/>
          <p:nvPr/>
        </p:nvPicPr>
        <p:blipFill>
          <a:blip r:embed="rId3">
            <a:alphaModFix/>
          </a:blip>
          <a:stretch>
            <a:fillRect/>
          </a:stretch>
        </p:blipFill>
        <p:spPr>
          <a:xfrm>
            <a:off x="365050" y="861975"/>
            <a:ext cx="3077250" cy="3743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47afaaae46_0_15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a:t>
            </a:r>
            <a:r>
              <a:rPr lang="en">
                <a:solidFill>
                  <a:srgbClr val="1974D2"/>
                </a:solidFill>
              </a:rPr>
              <a:t>variate Analysis: Release Year</a:t>
            </a:r>
            <a:endParaRPr>
              <a:solidFill>
                <a:srgbClr val="1974D2"/>
              </a:solidFill>
            </a:endParaRPr>
          </a:p>
        </p:txBody>
      </p:sp>
      <p:sp>
        <p:nvSpPr>
          <p:cNvPr id="273" name="Google Shape;273;g147afaaae46_0_155"/>
          <p:cNvSpPr txBox="1"/>
          <p:nvPr>
            <p:ph idx="1" type="body"/>
          </p:nvPr>
        </p:nvSpPr>
        <p:spPr>
          <a:xfrm>
            <a:off x="3455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 majority of the phones were released around 2014.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appears to be a trend as the years increased, less phones were being released. </a:t>
            </a:r>
            <a:endParaRPr sz="1400">
              <a:solidFill>
                <a:srgbClr val="000000"/>
              </a:solidFill>
            </a:endParaRPr>
          </a:p>
        </p:txBody>
      </p:sp>
      <p:sp>
        <p:nvSpPr>
          <p:cNvPr id="274" name="Google Shape;274;g147afaaae46_0_155"/>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75" name="Google Shape;275;g147afaaae46_0_155"/>
          <p:cNvPicPr preferRelativeResize="0"/>
          <p:nvPr/>
        </p:nvPicPr>
        <p:blipFill>
          <a:blip r:embed="rId3">
            <a:alphaModFix/>
          </a:blip>
          <a:stretch>
            <a:fillRect/>
          </a:stretch>
        </p:blipFill>
        <p:spPr>
          <a:xfrm>
            <a:off x="3675550" y="882525"/>
            <a:ext cx="5249575" cy="337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47afaaae46_0_4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a:t>
            </a:r>
            <a:r>
              <a:rPr lang="en">
                <a:solidFill>
                  <a:srgbClr val="1974D2"/>
                </a:solidFill>
              </a:rPr>
              <a:t> Results</a:t>
            </a:r>
            <a:endParaRPr>
              <a:solidFill>
                <a:srgbClr val="1974D2"/>
              </a:solidFill>
            </a:endParaRPr>
          </a:p>
        </p:txBody>
      </p:sp>
      <p:sp>
        <p:nvSpPr>
          <p:cNvPr id="281" name="Google Shape;281;g147afaaae46_0_4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A</a:t>
            </a:r>
            <a:r>
              <a:rPr lang="en" sz="1400">
                <a:solidFill>
                  <a:srgbClr val="000000"/>
                </a:solidFill>
              </a:rPr>
              <a:t>verage Normalized Used Price falls around </a:t>
            </a:r>
            <a:r>
              <a:rPr b="1" lang="en" sz="1400">
                <a:solidFill>
                  <a:srgbClr val="000000"/>
                </a:solidFill>
              </a:rPr>
              <a:t>4.36 Euros.</a:t>
            </a:r>
            <a:endParaRPr b="1"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Average Normalized New Price: </a:t>
            </a:r>
            <a:r>
              <a:rPr b="1" lang="en" sz="1400">
                <a:solidFill>
                  <a:srgbClr val="000000"/>
                </a:solidFill>
              </a:rPr>
              <a:t>5.23 Euros.</a:t>
            </a:r>
            <a:endParaRPr b="1"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Average screen size: </a:t>
            </a:r>
            <a:r>
              <a:rPr b="1" lang="en" sz="1400">
                <a:solidFill>
                  <a:srgbClr val="000000"/>
                </a:solidFill>
              </a:rPr>
              <a:t>13.71 cm.</a:t>
            </a:r>
            <a:endParaRPr b="1"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Selfie (Front Camera) is less powerful than the main camera in Megapixels..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Safe to assume that most of the devices have roughly </a:t>
            </a:r>
            <a:r>
              <a:rPr b="1" lang="en" sz="1400">
                <a:solidFill>
                  <a:srgbClr val="000000"/>
                </a:solidFill>
              </a:rPr>
              <a:t>4GB</a:t>
            </a:r>
            <a:r>
              <a:rPr lang="en" sz="1400">
                <a:solidFill>
                  <a:srgbClr val="000000"/>
                </a:solidFill>
              </a:rPr>
              <a:t> of </a:t>
            </a:r>
            <a:r>
              <a:rPr b="1" lang="en" sz="1400">
                <a:solidFill>
                  <a:srgbClr val="000000"/>
                </a:solidFill>
              </a:rPr>
              <a:t>RAM</a:t>
            </a:r>
            <a:r>
              <a:rPr lang="en" sz="1400">
                <a:solidFill>
                  <a:srgbClr val="000000"/>
                </a:solidFill>
              </a:rPr>
              <a: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average weight for devices: </a:t>
            </a:r>
            <a:r>
              <a:rPr b="1" lang="en" sz="1400">
                <a:solidFill>
                  <a:srgbClr val="000000"/>
                </a:solidFill>
              </a:rPr>
              <a:t>182.75 grams. </a:t>
            </a:r>
            <a:r>
              <a:rPr lang="en" sz="1400">
                <a:solidFill>
                  <a:srgbClr val="000000"/>
                </a:solidFill>
              </a:rPr>
              <a:t>Lots of variation in weight between these devices.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There appears to be a trend as the years increased, less phones were being released. </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Most phones are 4G Compatible, very few phones have 5G compatibility.</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Contrary to popular belief, a majority of mobile devices are Android OS based.</a:t>
            </a:r>
            <a:endParaRPr sz="1400">
              <a:solidFill>
                <a:srgbClr val="000000"/>
              </a:solidFill>
            </a:endParaRPr>
          </a:p>
        </p:txBody>
      </p:sp>
      <p:sp>
        <p:nvSpPr>
          <p:cNvPr id="282" name="Google Shape;282;g147afaaae46_0_44"/>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47afaaae46_0_16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a:t>
            </a:r>
            <a:r>
              <a:rPr lang="en">
                <a:solidFill>
                  <a:srgbClr val="1974D2"/>
                </a:solidFill>
              </a:rPr>
              <a:t>ivariate Analysis: Correlation (HeatMap)</a:t>
            </a:r>
            <a:endParaRPr>
              <a:solidFill>
                <a:srgbClr val="1974D2"/>
              </a:solidFill>
            </a:endParaRPr>
          </a:p>
        </p:txBody>
      </p:sp>
      <p:sp>
        <p:nvSpPr>
          <p:cNvPr id="288" name="Google Shape;288;g147afaaae46_0_162"/>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89" name="Google Shape;289;g147afaaae46_0_162"/>
          <p:cNvPicPr preferRelativeResize="0"/>
          <p:nvPr/>
        </p:nvPicPr>
        <p:blipFill>
          <a:blip r:embed="rId3">
            <a:alphaModFix/>
          </a:blip>
          <a:stretch>
            <a:fillRect/>
          </a:stretch>
        </p:blipFill>
        <p:spPr>
          <a:xfrm>
            <a:off x="325200" y="861975"/>
            <a:ext cx="7516324" cy="380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47afaaae46_0_16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a:t>
            </a:r>
            <a:r>
              <a:rPr lang="en">
                <a:solidFill>
                  <a:srgbClr val="1974D2"/>
                </a:solidFill>
              </a:rPr>
              <a:t>ivariate Analysis: Ram across various Brands</a:t>
            </a:r>
            <a:endParaRPr>
              <a:solidFill>
                <a:srgbClr val="1974D2"/>
              </a:solidFill>
            </a:endParaRPr>
          </a:p>
        </p:txBody>
      </p:sp>
      <p:sp>
        <p:nvSpPr>
          <p:cNvPr id="295" name="Google Shape;295;g147afaaae46_0_169"/>
          <p:cNvSpPr txBox="1"/>
          <p:nvPr>
            <p:ph idx="1" type="body"/>
          </p:nvPr>
        </p:nvSpPr>
        <p:spPr>
          <a:xfrm>
            <a:off x="5688425"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Across the brands, most have </a:t>
            </a:r>
            <a:r>
              <a:rPr lang="en" sz="1400">
                <a:solidFill>
                  <a:srgbClr val="000000"/>
                </a:solidFill>
              </a:rPr>
              <a:t>outliers</a:t>
            </a:r>
            <a:r>
              <a:rPr lang="en" sz="1400">
                <a:solidFill>
                  <a:srgbClr val="000000"/>
                </a:solidFill>
              </a:rPr>
              <a:t> regarding the RAM except for a few brands.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Most of the brands range around 4-6 Gigs of RAM. </a:t>
            </a:r>
            <a:endParaRPr sz="1400">
              <a:solidFill>
                <a:srgbClr val="000000"/>
              </a:solidFill>
            </a:endParaRPr>
          </a:p>
          <a:p>
            <a:pPr indent="0" lvl="0" marL="457200" rtl="0" algn="l">
              <a:lnSpc>
                <a:spcPct val="115000"/>
              </a:lnSpc>
              <a:spcBef>
                <a:spcPts val="1000"/>
              </a:spcBef>
              <a:spcAft>
                <a:spcPts val="0"/>
              </a:spcAft>
              <a:buNone/>
            </a:pPr>
            <a:r>
              <a:rPr lang="en" sz="1400">
                <a:solidFill>
                  <a:srgbClr val="000000"/>
                </a:solidFill>
              </a:rPr>
              <a:t>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296" name="Google Shape;296;g147afaaae46_0_169"/>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297" name="Google Shape;297;g147afaaae46_0_169"/>
          <p:cNvPicPr preferRelativeResize="0"/>
          <p:nvPr/>
        </p:nvPicPr>
        <p:blipFill>
          <a:blip r:embed="rId3">
            <a:alphaModFix/>
          </a:blip>
          <a:stretch>
            <a:fillRect/>
          </a:stretch>
        </p:blipFill>
        <p:spPr>
          <a:xfrm>
            <a:off x="202550" y="994875"/>
            <a:ext cx="5479102" cy="2965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47afaaae46_0_17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a:t>
            </a:r>
            <a:r>
              <a:rPr lang="en">
                <a:solidFill>
                  <a:srgbClr val="1974D2"/>
                </a:solidFill>
              </a:rPr>
              <a:t>ivariate Analysis: Battery across Several Brands</a:t>
            </a:r>
            <a:endParaRPr>
              <a:solidFill>
                <a:srgbClr val="1974D2"/>
              </a:solidFill>
            </a:endParaRPr>
          </a:p>
        </p:txBody>
      </p:sp>
      <p:sp>
        <p:nvSpPr>
          <p:cNvPr id="303" name="Google Shape;303;g147afaaae46_0_176"/>
          <p:cNvSpPr txBox="1"/>
          <p:nvPr>
            <p:ph idx="1" type="body"/>
          </p:nvPr>
        </p:nvSpPr>
        <p:spPr>
          <a:xfrm>
            <a:off x="5502350" y="861975"/>
            <a:ext cx="33300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Most of the batteries for the brands are under 700 Grams.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some other brands that have outliers larger than 700 Grams.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Samsung and Lenovo brands provide a larger array of battery weight devices compared to other brands.</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304" name="Google Shape;304;g147afaaae46_0_176"/>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305" name="Google Shape;305;g147afaaae46_0_176"/>
          <p:cNvPicPr preferRelativeResize="0"/>
          <p:nvPr/>
        </p:nvPicPr>
        <p:blipFill>
          <a:blip r:embed="rId3">
            <a:alphaModFix/>
          </a:blip>
          <a:stretch>
            <a:fillRect/>
          </a:stretch>
        </p:blipFill>
        <p:spPr>
          <a:xfrm>
            <a:off x="152400" y="1014375"/>
            <a:ext cx="5349949" cy="2986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47afaaae46_0_18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a:t>
            </a:r>
            <a:r>
              <a:rPr lang="en">
                <a:solidFill>
                  <a:srgbClr val="1974D2"/>
                </a:solidFill>
              </a:rPr>
              <a:t>ivariate Analysis: Large Screens Across Brands</a:t>
            </a:r>
            <a:endParaRPr>
              <a:solidFill>
                <a:srgbClr val="1974D2"/>
              </a:solidFill>
            </a:endParaRPr>
          </a:p>
        </p:txBody>
      </p:sp>
      <p:sp>
        <p:nvSpPr>
          <p:cNvPr id="311" name="Google Shape;311;g147afaaae46_0_183"/>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pic>
        <p:nvPicPr>
          <p:cNvPr id="312" name="Google Shape;312;g147afaaae46_0_183"/>
          <p:cNvPicPr preferRelativeResize="0"/>
          <p:nvPr/>
        </p:nvPicPr>
        <p:blipFill>
          <a:blip r:embed="rId3">
            <a:alphaModFix/>
          </a:blip>
          <a:stretch>
            <a:fillRect/>
          </a:stretch>
        </p:blipFill>
        <p:spPr>
          <a:xfrm>
            <a:off x="152400" y="947899"/>
            <a:ext cx="8839202" cy="2680450"/>
          </a:xfrm>
          <a:prstGeom prst="rect">
            <a:avLst/>
          </a:prstGeom>
          <a:noFill/>
          <a:ln>
            <a:noFill/>
          </a:ln>
        </p:spPr>
      </p:pic>
      <p:sp>
        <p:nvSpPr>
          <p:cNvPr id="313" name="Google Shape;313;g147afaaae46_0_183"/>
          <p:cNvSpPr txBox="1"/>
          <p:nvPr/>
        </p:nvSpPr>
        <p:spPr>
          <a:xfrm>
            <a:off x="385425" y="3761275"/>
            <a:ext cx="4864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Huawei &amp; Samsung have the largest screens.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Microsoft Phones tend to have the smallest screens in the data set.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0e9006cb6c_1_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g10e9006cb6c_1_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Please mention actionable insights &amp; recommendations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Dataset contains 3454 Columns, 15 Rows</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47afaaae46_0_25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Bivariate Analysis: Selfie Cameras Across Brands</a:t>
            </a:r>
            <a:endParaRPr>
              <a:solidFill>
                <a:srgbClr val="1974D2"/>
              </a:solidFill>
            </a:endParaRPr>
          </a:p>
        </p:txBody>
      </p:sp>
      <p:sp>
        <p:nvSpPr>
          <p:cNvPr id="319" name="Google Shape;319;g147afaaae46_0_251"/>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sp>
        <p:nvSpPr>
          <p:cNvPr id="320" name="Google Shape;320;g147afaaae46_0_251"/>
          <p:cNvSpPr txBox="1"/>
          <p:nvPr/>
        </p:nvSpPr>
        <p:spPr>
          <a:xfrm>
            <a:off x="385425" y="3761275"/>
            <a:ext cx="4864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Huawei &amp; Vivo have the largest amount of selfie cameras.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Acer Phones tend to have the least amount of selfie cameras in the data set. </a:t>
            </a:r>
            <a:endParaRPr>
              <a:latin typeface="Nunito"/>
              <a:ea typeface="Nunito"/>
              <a:cs typeface="Nunito"/>
              <a:sym typeface="Nunito"/>
            </a:endParaRPr>
          </a:p>
        </p:txBody>
      </p:sp>
      <p:pic>
        <p:nvPicPr>
          <p:cNvPr id="321" name="Google Shape;321;g147afaaae46_0_251"/>
          <p:cNvPicPr preferRelativeResize="0"/>
          <p:nvPr/>
        </p:nvPicPr>
        <p:blipFill>
          <a:blip r:embed="rId3">
            <a:alphaModFix/>
          </a:blip>
          <a:stretch>
            <a:fillRect/>
          </a:stretch>
        </p:blipFill>
        <p:spPr>
          <a:xfrm>
            <a:off x="152400" y="1014379"/>
            <a:ext cx="8839198" cy="253681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47afaaae46_0_25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Bivariate Analysis: Main Cameras Across Brands</a:t>
            </a:r>
            <a:endParaRPr>
              <a:solidFill>
                <a:srgbClr val="1974D2"/>
              </a:solidFill>
            </a:endParaRPr>
          </a:p>
        </p:txBody>
      </p:sp>
      <p:sp>
        <p:nvSpPr>
          <p:cNvPr id="327" name="Google Shape;327;g147afaaae46_0_259"/>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sp>
        <p:nvSpPr>
          <p:cNvPr id="328" name="Google Shape;328;g147afaaae46_0_259"/>
          <p:cNvSpPr txBox="1"/>
          <p:nvPr/>
        </p:nvSpPr>
        <p:spPr>
          <a:xfrm>
            <a:off x="6456350" y="1076575"/>
            <a:ext cx="2631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Sony has the highest quality main cameras in the data set</a:t>
            </a: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Motorola has the 2nd largest quality main cameras in the data set</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pic>
        <p:nvPicPr>
          <p:cNvPr id="329" name="Google Shape;329;g147afaaae46_0_259"/>
          <p:cNvPicPr preferRelativeResize="0"/>
          <p:nvPr/>
        </p:nvPicPr>
        <p:blipFill>
          <a:blip r:embed="rId3">
            <a:alphaModFix/>
          </a:blip>
          <a:stretch>
            <a:fillRect/>
          </a:stretch>
        </p:blipFill>
        <p:spPr>
          <a:xfrm>
            <a:off x="76200" y="1014375"/>
            <a:ext cx="6438876" cy="34067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7afaaae46_0_26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Bivariate Analysis: Release Yr. Vs Norm. Used Price</a:t>
            </a:r>
            <a:endParaRPr>
              <a:solidFill>
                <a:srgbClr val="1974D2"/>
              </a:solidFill>
            </a:endParaRPr>
          </a:p>
        </p:txBody>
      </p:sp>
      <p:sp>
        <p:nvSpPr>
          <p:cNvPr id="335" name="Google Shape;335;g147afaaae46_0_268"/>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sp>
        <p:nvSpPr>
          <p:cNvPr id="336" name="Google Shape;336;g147afaaae46_0_268"/>
          <p:cNvSpPr txBox="1"/>
          <p:nvPr/>
        </p:nvSpPr>
        <p:spPr>
          <a:xfrm>
            <a:off x="6456350" y="1076575"/>
            <a:ext cx="2631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Noticeable</a:t>
            </a:r>
            <a:r>
              <a:rPr lang="en">
                <a:latin typeface="Nunito"/>
                <a:ea typeface="Nunito"/>
                <a:cs typeface="Nunito"/>
                <a:sym typeface="Nunito"/>
              </a:rPr>
              <a:t> trend that as the release years become more recent, the used price increases.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Recent used phones have a higher value than older outdated phones.</a:t>
            </a:r>
            <a:endParaRPr>
              <a:latin typeface="Nunito"/>
              <a:ea typeface="Nunito"/>
              <a:cs typeface="Nunito"/>
              <a:sym typeface="Nunito"/>
            </a:endParaRPr>
          </a:p>
        </p:txBody>
      </p:sp>
      <p:pic>
        <p:nvPicPr>
          <p:cNvPr id="337" name="Google Shape;337;g147afaaae46_0_268"/>
          <p:cNvPicPr preferRelativeResize="0"/>
          <p:nvPr/>
        </p:nvPicPr>
        <p:blipFill>
          <a:blip r:embed="rId3">
            <a:alphaModFix/>
          </a:blip>
          <a:stretch>
            <a:fillRect/>
          </a:stretch>
        </p:blipFill>
        <p:spPr>
          <a:xfrm>
            <a:off x="152400" y="1014374"/>
            <a:ext cx="6151550" cy="3360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47afaaae46_0_27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Bivariate Analysis: 4G/5G Vs Norm. Used Price</a:t>
            </a:r>
            <a:endParaRPr>
              <a:solidFill>
                <a:srgbClr val="1974D2"/>
              </a:solidFill>
            </a:endParaRPr>
          </a:p>
        </p:txBody>
      </p:sp>
      <p:sp>
        <p:nvSpPr>
          <p:cNvPr id="343" name="Google Shape;343;g147afaaae46_0_277"/>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sp>
        <p:nvSpPr>
          <p:cNvPr id="344" name="Google Shape;344;g147afaaae46_0_277"/>
          <p:cNvSpPr txBox="1"/>
          <p:nvPr/>
        </p:nvSpPr>
        <p:spPr>
          <a:xfrm>
            <a:off x="276175" y="1014375"/>
            <a:ext cx="2631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The normalized used price increased for phones that have 4G and 5G Compatibility.</a:t>
            </a:r>
            <a:endParaRPr>
              <a:latin typeface="Nunito"/>
              <a:ea typeface="Nunito"/>
              <a:cs typeface="Nunito"/>
              <a:sym typeface="Nunito"/>
            </a:endParaRPr>
          </a:p>
        </p:txBody>
      </p:sp>
      <p:pic>
        <p:nvPicPr>
          <p:cNvPr id="345" name="Google Shape;345;g147afaaae46_0_277"/>
          <p:cNvPicPr preferRelativeResize="0"/>
          <p:nvPr/>
        </p:nvPicPr>
        <p:blipFill>
          <a:blip r:embed="rId3">
            <a:alphaModFix/>
          </a:blip>
          <a:stretch>
            <a:fillRect/>
          </a:stretch>
        </p:blipFill>
        <p:spPr>
          <a:xfrm>
            <a:off x="3089650" y="918249"/>
            <a:ext cx="5762625" cy="34133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47afaaae46_0_29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a:t>
            </a:r>
            <a:r>
              <a:rPr lang="en">
                <a:solidFill>
                  <a:srgbClr val="1974D2"/>
                </a:solidFill>
              </a:rPr>
              <a:t>ivariate Analysis Results</a:t>
            </a:r>
            <a:endParaRPr>
              <a:solidFill>
                <a:srgbClr val="1974D2"/>
              </a:solidFill>
            </a:endParaRPr>
          </a:p>
        </p:txBody>
      </p:sp>
      <p:sp>
        <p:nvSpPr>
          <p:cNvPr id="351" name="Google Shape;351;g147afaaae46_0_29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Samsung and Lenovo brands provide a larger array of battery weight devices compared to other brands.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Most of the brands range around 4-6 Gigs of RAM.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Huawei &amp; Samsung have the largest screens.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Huawei &amp; Vivo have the largest amount of selfie cameras.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Sony has the highest quality main cameras in the data set.</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normalized used price increased for phones that have 4G and 5G Compatibility.</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Noticeable trend that as the release years become more recent, the used price increases.</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Recent used phones have a higher value than older outdated phones.</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352" name="Google Shape;352;g147afaaae46_0_291"/>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data background check</a:t>
            </a:r>
            <a:endParaRPr b="0" i="1" sz="1200" u="none" cap="none" strike="noStrike">
              <a:solidFill>
                <a:srgbClr val="666666"/>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358" name="Google Shape;358;p4"/>
          <p:cNvSpPr txBox="1"/>
          <p:nvPr>
            <p:ph idx="1" type="body"/>
          </p:nvPr>
        </p:nvSpPr>
        <p:spPr>
          <a:xfrm>
            <a:off x="202550" y="861975"/>
            <a:ext cx="44625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There are 202 missing data points for the following variables:</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Main_camera_mp - 179</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Selfie_camera_mp - 2</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Int_memory - 4</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Ram - 4</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Battery - 6</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Weight - 7</a:t>
            </a:r>
            <a:endParaRPr sz="1400">
              <a:solidFill>
                <a:srgbClr val="2D3B45"/>
              </a:solidFill>
              <a:highlight>
                <a:srgbClr val="FFFFFF"/>
              </a:highlight>
            </a:endParaRPr>
          </a:p>
          <a:p>
            <a:pPr indent="0" lvl="0" marL="0" rtl="0" algn="l">
              <a:lnSpc>
                <a:spcPct val="115000"/>
              </a:lnSpc>
              <a:spcBef>
                <a:spcPts val="1000"/>
              </a:spcBef>
              <a:spcAft>
                <a:spcPts val="0"/>
              </a:spcAft>
              <a:buSzPts val="1500"/>
              <a:buNone/>
            </a:pPr>
            <a:r>
              <a:t/>
            </a:r>
            <a:endParaRPr sz="1400">
              <a:solidFill>
                <a:srgbClr val="2D3B45"/>
              </a:solidFill>
              <a:highlight>
                <a:srgbClr val="FFFFFF"/>
              </a:highlight>
            </a:endParaRPr>
          </a:p>
          <a:p>
            <a:pPr indent="0" lvl="0" marL="0" rtl="0" algn="l">
              <a:lnSpc>
                <a:spcPct val="115000"/>
              </a:lnSpc>
              <a:spcBef>
                <a:spcPts val="1000"/>
              </a:spcBef>
              <a:spcAft>
                <a:spcPts val="1000"/>
              </a:spcAft>
              <a:buSzPts val="1500"/>
              <a:buNone/>
            </a:pPr>
            <a:r>
              <a:t/>
            </a:r>
            <a:endParaRPr sz="1400">
              <a:solidFill>
                <a:srgbClr val="2D3B45"/>
              </a:solidFill>
              <a:highlight>
                <a:srgbClr val="FFFFFF"/>
              </a:highlight>
            </a:endParaRPr>
          </a:p>
        </p:txBody>
      </p:sp>
      <p:sp>
        <p:nvSpPr>
          <p:cNvPr id="359" name="Google Shape;359;p4"/>
          <p:cNvSpPr txBox="1"/>
          <p:nvPr>
            <p:ph idx="1" type="body"/>
          </p:nvPr>
        </p:nvSpPr>
        <p:spPr>
          <a:xfrm>
            <a:off x="4572000" y="861975"/>
            <a:ext cx="3901500" cy="3258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To create a more accurate model, we created a copy of the dataset and imputed the missing values by the column medians grouped by the variables:</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Release_Year</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Brand_name</a:t>
            </a:r>
            <a:endParaRPr sz="1400">
              <a:solidFill>
                <a:srgbClr val="2D3B45"/>
              </a:solidFill>
              <a:highlight>
                <a:srgbClr val="FFFFFF"/>
              </a:highlight>
            </a:endParaRPr>
          </a:p>
          <a:p>
            <a:pPr indent="0" lvl="0" marL="0" rtl="0" algn="l">
              <a:lnSpc>
                <a:spcPct val="115000"/>
              </a:lnSpc>
              <a:spcBef>
                <a:spcPts val="1000"/>
              </a:spcBef>
              <a:spcAft>
                <a:spcPts val="0"/>
              </a:spcAft>
              <a:buSzPts val="1500"/>
              <a:buNone/>
            </a:pPr>
            <a:r>
              <a:t/>
            </a:r>
            <a:endParaRPr sz="1400">
              <a:solidFill>
                <a:srgbClr val="2D3B45"/>
              </a:solidFill>
              <a:highlight>
                <a:srgbClr val="FFFFFF"/>
              </a:highlight>
            </a:endParaRPr>
          </a:p>
          <a:p>
            <a:pPr indent="0" lvl="0" marL="0" rtl="0" algn="l">
              <a:lnSpc>
                <a:spcPct val="115000"/>
              </a:lnSpc>
              <a:spcBef>
                <a:spcPts val="1000"/>
              </a:spcBef>
              <a:spcAft>
                <a:spcPts val="1000"/>
              </a:spcAft>
              <a:buSzPts val="1500"/>
              <a:buNone/>
            </a:pPr>
            <a:r>
              <a:t/>
            </a:r>
            <a:endParaRPr sz="1400">
              <a:solidFill>
                <a:srgbClr val="2D3B45"/>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47afaaae46_0_29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Feature Engineering</a:t>
            </a:r>
            <a:endParaRPr>
              <a:solidFill>
                <a:srgbClr val="1974D2"/>
              </a:solidFill>
            </a:endParaRPr>
          </a:p>
        </p:txBody>
      </p:sp>
      <p:sp>
        <p:nvSpPr>
          <p:cNvPr id="365" name="Google Shape;365;g147afaaae46_0_297"/>
          <p:cNvSpPr txBox="1"/>
          <p:nvPr>
            <p:ph idx="1" type="body"/>
          </p:nvPr>
        </p:nvSpPr>
        <p:spPr>
          <a:xfrm>
            <a:off x="202550" y="861975"/>
            <a:ext cx="45291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We created a new column called ‘years_since_release’ for our copied modified dataset (</a:t>
            </a:r>
            <a:r>
              <a:rPr lang="en" sz="1400">
                <a:solidFill>
                  <a:srgbClr val="2D3B45"/>
                </a:solidFill>
                <a:highlight>
                  <a:srgbClr val="FFFFFF"/>
                </a:highlight>
              </a:rPr>
              <a:t>Based from the release_year column).</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The baseline for year_since_release starts from the year 2021.</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We eventually dropped the original release_year column.</a:t>
            </a:r>
            <a:endParaRPr sz="1400">
              <a:solidFill>
                <a:srgbClr val="2D3B45"/>
              </a:solidFill>
              <a:highlight>
                <a:srgbClr val="FFFFFF"/>
              </a:highlight>
            </a:endParaRPr>
          </a:p>
          <a:p>
            <a:pPr indent="0" lvl="0" marL="0" rtl="0" algn="l">
              <a:lnSpc>
                <a:spcPct val="115000"/>
              </a:lnSpc>
              <a:spcBef>
                <a:spcPts val="1000"/>
              </a:spcBef>
              <a:spcAft>
                <a:spcPts val="1000"/>
              </a:spcAft>
              <a:buSzPts val="1500"/>
              <a:buNone/>
            </a:pPr>
            <a:r>
              <a:t/>
            </a:r>
            <a:endParaRPr sz="1400">
              <a:solidFill>
                <a:srgbClr val="2D3B45"/>
              </a:solidFill>
              <a:highlight>
                <a:srgbClr val="FFFFFF"/>
              </a:highlight>
            </a:endParaRPr>
          </a:p>
        </p:txBody>
      </p:sp>
      <p:pic>
        <p:nvPicPr>
          <p:cNvPr id="366" name="Google Shape;366;g147afaaae46_0_297"/>
          <p:cNvPicPr preferRelativeResize="0"/>
          <p:nvPr/>
        </p:nvPicPr>
        <p:blipFill>
          <a:blip r:embed="rId3">
            <a:alphaModFix/>
          </a:blip>
          <a:stretch>
            <a:fillRect/>
          </a:stretch>
        </p:blipFill>
        <p:spPr>
          <a:xfrm>
            <a:off x="4939150" y="1147272"/>
            <a:ext cx="3784000" cy="1789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47afaaae46_0_30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Outlier Check</a:t>
            </a:r>
            <a:endParaRPr>
              <a:solidFill>
                <a:srgbClr val="1974D2"/>
              </a:solidFill>
            </a:endParaRPr>
          </a:p>
        </p:txBody>
      </p:sp>
      <p:pic>
        <p:nvPicPr>
          <p:cNvPr id="372" name="Google Shape;372;g147afaaae46_0_305"/>
          <p:cNvPicPr preferRelativeResize="0"/>
          <p:nvPr/>
        </p:nvPicPr>
        <p:blipFill>
          <a:blip r:embed="rId3">
            <a:alphaModFix/>
          </a:blip>
          <a:stretch>
            <a:fillRect/>
          </a:stretch>
        </p:blipFill>
        <p:spPr>
          <a:xfrm>
            <a:off x="325175" y="782225"/>
            <a:ext cx="4129125" cy="4129125"/>
          </a:xfrm>
          <a:prstGeom prst="rect">
            <a:avLst/>
          </a:prstGeom>
          <a:noFill/>
          <a:ln>
            <a:noFill/>
          </a:ln>
        </p:spPr>
      </p:pic>
      <p:sp>
        <p:nvSpPr>
          <p:cNvPr id="373" name="Google Shape;373;g147afaaae46_0_305"/>
          <p:cNvSpPr txBox="1"/>
          <p:nvPr/>
        </p:nvSpPr>
        <p:spPr>
          <a:xfrm>
            <a:off x="4691625" y="770850"/>
            <a:ext cx="3601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Most of our variables listed have outliers except for the following:</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Days_used</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Years_since_released</a:t>
            </a:r>
            <a:endParaRPr>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379" name="Google Shape;379;p6"/>
          <p:cNvSpPr txBox="1"/>
          <p:nvPr>
            <p:ph idx="1" type="body"/>
          </p:nvPr>
        </p:nvSpPr>
        <p:spPr>
          <a:xfrm>
            <a:off x="202550" y="861975"/>
            <a:ext cx="35853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chemeClr val="dk1"/>
                </a:solidFill>
              </a:rPr>
              <a:t>X (Independent Variables):</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Brand Name</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OS</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Screen Size</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4G</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5G</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Main_Camera_mp</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Selfie_Camera_mp</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Int_memory</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Ram</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Battery</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Weight</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Days_Used</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Years Since Release</a:t>
            </a:r>
            <a:endParaRPr sz="1400">
              <a:solidFill>
                <a:schemeClr val="dk1"/>
              </a:solidFill>
            </a:endParaRPr>
          </a:p>
          <a:p>
            <a:pPr indent="0" lvl="0" marL="91440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
        <p:nvSpPr>
          <p:cNvPr id="380" name="Google Shape;380;p6"/>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model assumptions</a:t>
            </a:r>
            <a:endParaRPr b="0" i="1" sz="1200" u="none" cap="none" strike="noStrike">
              <a:solidFill>
                <a:srgbClr val="666666"/>
              </a:solidFill>
              <a:latin typeface="Nunito"/>
              <a:ea typeface="Nunito"/>
              <a:cs typeface="Nunito"/>
              <a:sym typeface="Nunito"/>
            </a:endParaRPr>
          </a:p>
        </p:txBody>
      </p:sp>
      <p:sp>
        <p:nvSpPr>
          <p:cNvPr id="381" name="Google Shape;381;p6"/>
          <p:cNvSpPr txBox="1"/>
          <p:nvPr/>
        </p:nvSpPr>
        <p:spPr>
          <a:xfrm>
            <a:off x="3628375" y="861975"/>
            <a:ext cx="2937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Y (Dependent Variable)</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Normalized Used Price</a:t>
            </a:r>
            <a:endParaRPr>
              <a:latin typeface="Nunito"/>
              <a:ea typeface="Nunito"/>
              <a:cs typeface="Nunito"/>
              <a:sym typeface="Nunito"/>
            </a:endParaRPr>
          </a:p>
          <a:p>
            <a:pPr indent="0" lvl="0" marL="914400" rtl="0" algn="l">
              <a:spcBef>
                <a:spcPts val="0"/>
              </a:spcBef>
              <a:spcAft>
                <a:spcPts val="0"/>
              </a:spcAft>
              <a:buNone/>
            </a:pPr>
            <a:r>
              <a:t/>
            </a:r>
            <a:endParaRPr>
              <a:latin typeface="Nunito"/>
              <a:ea typeface="Nunito"/>
              <a:cs typeface="Nunito"/>
              <a:sym typeface="Nunito"/>
            </a:endParaRPr>
          </a:p>
        </p:txBody>
      </p:sp>
      <p:sp>
        <p:nvSpPr>
          <p:cNvPr id="382" name="Google Shape;382;p6"/>
          <p:cNvSpPr txBox="1"/>
          <p:nvPr/>
        </p:nvSpPr>
        <p:spPr>
          <a:xfrm>
            <a:off x="3854300" y="1741075"/>
            <a:ext cx="4439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added an intercept and created Dummy Data for the independent variables.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70% for the Training Model</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30% for the Testing Model</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70:30 Ratio</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Number of rows in train data = 2417</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Number of rows in test data = 1037</a:t>
            </a:r>
            <a:endParaRPr>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47afaaae46_0_3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388" name="Google Shape;388;g147afaaae46_0_315"/>
          <p:cNvSpPr txBox="1"/>
          <p:nvPr>
            <p:ph idx="1" type="body"/>
          </p:nvPr>
        </p:nvSpPr>
        <p:spPr>
          <a:xfrm>
            <a:off x="202550" y="861975"/>
            <a:ext cx="34791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Adj. R-Squared: Our fit for the model is currently at  0.842. </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Const: Our Y-Intercept is currently at 1.3156</a:t>
            </a:r>
            <a:endParaRPr sz="1400">
              <a:solidFill>
                <a:schemeClr val="dk1"/>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
        <p:nvSpPr>
          <p:cNvPr id="389" name="Google Shape;389;g147afaaae46_0_315"/>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model assumptions</a:t>
            </a:r>
            <a:endParaRPr b="0" i="1" sz="1200" u="none" cap="none" strike="noStrike">
              <a:solidFill>
                <a:srgbClr val="666666"/>
              </a:solidFill>
              <a:latin typeface="Nunito"/>
              <a:ea typeface="Nunito"/>
              <a:cs typeface="Nunito"/>
              <a:sym typeface="Nunito"/>
            </a:endParaRPr>
          </a:p>
        </p:txBody>
      </p:sp>
      <p:pic>
        <p:nvPicPr>
          <p:cNvPr id="390" name="Google Shape;390;g147afaaae46_0_315"/>
          <p:cNvPicPr preferRelativeResize="0"/>
          <p:nvPr/>
        </p:nvPicPr>
        <p:blipFill>
          <a:blip r:embed="rId3">
            <a:alphaModFix/>
          </a:blip>
          <a:stretch>
            <a:fillRect/>
          </a:stretch>
        </p:blipFill>
        <p:spPr>
          <a:xfrm>
            <a:off x="3831575" y="994875"/>
            <a:ext cx="5076825" cy="204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36550" lvl="0" marL="457200" rtl="0" algn="l">
              <a:spcBef>
                <a:spcPts val="600"/>
              </a:spcBef>
              <a:spcAft>
                <a:spcPts val="0"/>
              </a:spcAft>
              <a:buClr>
                <a:schemeClr val="dk1"/>
              </a:buClr>
              <a:buSzPts val="1700"/>
              <a:buChar char="●"/>
            </a:pPr>
            <a:r>
              <a:rPr lang="en">
                <a:solidFill>
                  <a:schemeClr val="dk1"/>
                </a:solidFill>
                <a:latin typeface="Roboto"/>
                <a:ea typeface="Roboto"/>
                <a:cs typeface="Roboto"/>
                <a:sym typeface="Roboto"/>
              </a:rPr>
              <a:t>Buying and selling used phones and tablets used to be something that happened on a handful of online marketplace sites. But the used and refurbished device market has grown considerably over the past decade, and a new IDC (International Data Corporation) forecast predicts that the used phone market would be worth \$52.7bn by 2023 with a compound annual growth rate (CAGR) of 13.6% from 2018 to 2023. This growth can be attributed to an uptick in demand for used phones and tablets that offer considerable savings compared with new models.</a:t>
            </a:r>
            <a:endParaRPr>
              <a:solidFill>
                <a:schemeClr val="dk1"/>
              </a:solidFill>
              <a:latin typeface="Roboto"/>
              <a:ea typeface="Roboto"/>
              <a:cs typeface="Roboto"/>
              <a:sym typeface="Roboto"/>
            </a:endParaRPr>
          </a:p>
          <a:p>
            <a:pPr indent="0" lvl="0" marL="457200" rtl="0" algn="l">
              <a:spcBef>
                <a:spcPts val="600"/>
              </a:spcBef>
              <a:spcAft>
                <a:spcPts val="500"/>
              </a:spcAft>
              <a:buNone/>
            </a:pPr>
            <a:r>
              <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47afaaae46_0_32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396" name="Google Shape;396;g147afaaae46_0_325"/>
          <p:cNvSpPr txBox="1"/>
          <p:nvPr>
            <p:ph idx="1" type="body"/>
          </p:nvPr>
        </p:nvSpPr>
        <p:spPr>
          <a:xfrm>
            <a:off x="394300" y="901838"/>
            <a:ext cx="43695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700">
                <a:solidFill>
                  <a:schemeClr val="dk1"/>
                </a:solidFill>
              </a:rPr>
              <a:t>Training Performance (70% Data)</a:t>
            </a:r>
            <a:endParaRPr b="1" sz="1700">
              <a:solidFill>
                <a:schemeClr val="dk1"/>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
        <p:nvSpPr>
          <p:cNvPr id="397" name="Google Shape;397;g147afaaae46_0_325"/>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1" lang="en" sz="1200" u="sng" cap="none" strike="noStrike">
                <a:solidFill>
                  <a:schemeClr val="hlink"/>
                </a:solidFill>
                <a:latin typeface="Nunito"/>
                <a:ea typeface="Nunito"/>
                <a:cs typeface="Nunito"/>
                <a:sym typeface="Nunito"/>
                <a:hlinkClick/>
              </a:rPr>
              <a:t>Link to Appendix slide on model assumptions</a:t>
            </a:r>
            <a:endParaRPr b="0" i="1" sz="1200" u="none" cap="none" strike="noStrike">
              <a:solidFill>
                <a:srgbClr val="666666"/>
              </a:solidFill>
              <a:latin typeface="Nunito"/>
              <a:ea typeface="Nunito"/>
              <a:cs typeface="Nunito"/>
              <a:sym typeface="Nunito"/>
            </a:endParaRPr>
          </a:p>
        </p:txBody>
      </p:sp>
      <p:graphicFrame>
        <p:nvGraphicFramePr>
          <p:cNvPr id="398" name="Google Shape;398;g147afaaae46_0_325"/>
          <p:cNvGraphicFramePr/>
          <p:nvPr/>
        </p:nvGraphicFramePr>
        <p:xfrm>
          <a:off x="394300" y="1368900"/>
          <a:ext cx="3000000" cy="3000000"/>
        </p:xfrm>
        <a:graphic>
          <a:graphicData uri="http://schemas.openxmlformats.org/drawingml/2006/table">
            <a:tbl>
              <a:tblPr>
                <a:noFill/>
                <a:tableStyleId>{49BC612B-AAD8-45DF-9E43-CB8ADD318423}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RMSE</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R-Squared</a:t>
                      </a:r>
                      <a:endParaRPr/>
                    </a:p>
                  </a:txBody>
                  <a:tcPr marT="91425" marB="91425" marR="91425" marL="91425"/>
                </a:tc>
                <a:tc>
                  <a:txBody>
                    <a:bodyPr/>
                    <a:lstStyle/>
                    <a:p>
                      <a:pPr indent="0" lvl="0" marL="0" rtl="0" algn="l">
                        <a:spcBef>
                          <a:spcPts val="0"/>
                        </a:spcBef>
                        <a:spcAft>
                          <a:spcPts val="0"/>
                        </a:spcAft>
                        <a:buNone/>
                      </a:pPr>
                      <a:r>
                        <a:rPr lang="en"/>
                        <a:t>Adj R-Squared</a:t>
                      </a:r>
                      <a:endParaRPr/>
                    </a:p>
                  </a:txBody>
                  <a:tcPr marT="91425" marB="91425" marR="91425" marL="91425"/>
                </a:tc>
                <a:tc>
                  <a:txBody>
                    <a:bodyPr/>
                    <a:lstStyle/>
                    <a:p>
                      <a:pPr indent="0" lvl="0" marL="0" rtl="0" algn="l">
                        <a:spcBef>
                          <a:spcPts val="0"/>
                        </a:spcBef>
                        <a:spcAft>
                          <a:spcPts val="0"/>
                        </a:spcAft>
                        <a:buNone/>
                      </a:pPr>
                      <a:r>
                        <a:rPr lang="en"/>
                        <a:t>MAPE</a:t>
                      </a:r>
                      <a:endParaRPr/>
                    </a:p>
                  </a:txBody>
                  <a:tcPr marT="91425" marB="91425" marR="91425" marL="91425"/>
                </a:tc>
              </a:tr>
              <a:tr h="381000">
                <a:tc>
                  <a:txBody>
                    <a:bodyPr/>
                    <a:lstStyle/>
                    <a:p>
                      <a:pPr indent="0" lvl="0" marL="0" rtl="0" algn="l">
                        <a:spcBef>
                          <a:spcPts val="0"/>
                        </a:spcBef>
                        <a:spcAft>
                          <a:spcPts val="0"/>
                        </a:spcAft>
                        <a:buNone/>
                      </a:pPr>
                      <a:r>
                        <a:rPr lang="en"/>
                        <a:t>0.22984</a:t>
                      </a:r>
                      <a:endParaRPr/>
                    </a:p>
                  </a:txBody>
                  <a:tcPr marT="91425" marB="91425" marR="91425" marL="91425"/>
                </a:tc>
                <a:tc>
                  <a:txBody>
                    <a:bodyPr/>
                    <a:lstStyle/>
                    <a:p>
                      <a:pPr indent="0" lvl="0" marL="0" rtl="0" algn="l">
                        <a:spcBef>
                          <a:spcPts val="0"/>
                        </a:spcBef>
                        <a:spcAft>
                          <a:spcPts val="0"/>
                        </a:spcAft>
                        <a:buNone/>
                      </a:pPr>
                      <a:r>
                        <a:rPr lang="en"/>
                        <a:t>0.180326</a:t>
                      </a:r>
                      <a:endParaRPr/>
                    </a:p>
                  </a:txBody>
                  <a:tcPr marT="91425" marB="91425" marR="91425" marL="91425"/>
                </a:tc>
                <a:tc>
                  <a:txBody>
                    <a:bodyPr/>
                    <a:lstStyle/>
                    <a:p>
                      <a:pPr indent="0" lvl="0" marL="0" rtl="0" algn="l">
                        <a:spcBef>
                          <a:spcPts val="0"/>
                        </a:spcBef>
                        <a:spcAft>
                          <a:spcPts val="0"/>
                        </a:spcAft>
                        <a:buNone/>
                      </a:pPr>
                      <a:r>
                        <a:rPr lang="en"/>
                        <a:t>0.844886</a:t>
                      </a:r>
                      <a:endParaRPr/>
                    </a:p>
                  </a:txBody>
                  <a:tcPr marT="91425" marB="91425" marR="91425" marL="91425"/>
                </a:tc>
                <a:tc>
                  <a:txBody>
                    <a:bodyPr/>
                    <a:lstStyle/>
                    <a:p>
                      <a:pPr indent="0" lvl="0" marL="0" rtl="0" algn="l">
                        <a:spcBef>
                          <a:spcPts val="0"/>
                        </a:spcBef>
                        <a:spcAft>
                          <a:spcPts val="0"/>
                        </a:spcAft>
                        <a:buNone/>
                      </a:pPr>
                      <a:r>
                        <a:rPr lang="en"/>
                        <a:t>0.841675</a:t>
                      </a:r>
                      <a:endParaRPr/>
                    </a:p>
                  </a:txBody>
                  <a:tcPr marT="91425" marB="91425" marR="91425" marL="91425"/>
                </a:tc>
                <a:tc>
                  <a:txBody>
                    <a:bodyPr/>
                    <a:lstStyle/>
                    <a:p>
                      <a:pPr indent="0" lvl="0" marL="0" rtl="0" algn="l">
                        <a:spcBef>
                          <a:spcPts val="0"/>
                        </a:spcBef>
                        <a:spcAft>
                          <a:spcPts val="0"/>
                        </a:spcAft>
                        <a:buNone/>
                      </a:pPr>
                      <a:r>
                        <a:rPr lang="en"/>
                        <a:t>4.326841</a:t>
                      </a:r>
                      <a:endParaRPr/>
                    </a:p>
                  </a:txBody>
                  <a:tcPr marT="91425" marB="91425" marR="91425" marL="91425"/>
                </a:tc>
              </a:tr>
            </a:tbl>
          </a:graphicData>
        </a:graphic>
      </p:graphicFrame>
      <p:sp>
        <p:nvSpPr>
          <p:cNvPr id="399" name="Google Shape;399;g147afaaae46_0_325"/>
          <p:cNvSpPr txBox="1"/>
          <p:nvPr>
            <p:ph idx="1" type="body"/>
          </p:nvPr>
        </p:nvSpPr>
        <p:spPr>
          <a:xfrm>
            <a:off x="394300" y="2501763"/>
            <a:ext cx="43695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700">
                <a:solidFill>
                  <a:schemeClr val="dk1"/>
                </a:solidFill>
              </a:rPr>
              <a:t>Testing</a:t>
            </a:r>
            <a:r>
              <a:rPr b="1" lang="en" sz="1700">
                <a:solidFill>
                  <a:schemeClr val="dk1"/>
                </a:solidFill>
              </a:rPr>
              <a:t> Performance (30% Data)</a:t>
            </a:r>
            <a:endParaRPr b="1" sz="1700">
              <a:solidFill>
                <a:schemeClr val="dk1"/>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graphicFrame>
        <p:nvGraphicFramePr>
          <p:cNvPr id="400" name="Google Shape;400;g147afaaae46_0_325"/>
          <p:cNvGraphicFramePr/>
          <p:nvPr/>
        </p:nvGraphicFramePr>
        <p:xfrm>
          <a:off x="394300" y="3048563"/>
          <a:ext cx="3000000" cy="3000000"/>
        </p:xfrm>
        <a:graphic>
          <a:graphicData uri="http://schemas.openxmlformats.org/drawingml/2006/table">
            <a:tbl>
              <a:tblPr>
                <a:noFill/>
                <a:tableStyleId>{49BC612B-AAD8-45DF-9E43-CB8ADD318423}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RMSE</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R-Squared</a:t>
                      </a:r>
                      <a:endParaRPr/>
                    </a:p>
                  </a:txBody>
                  <a:tcPr marT="91425" marB="91425" marR="91425" marL="91425"/>
                </a:tc>
                <a:tc>
                  <a:txBody>
                    <a:bodyPr/>
                    <a:lstStyle/>
                    <a:p>
                      <a:pPr indent="0" lvl="0" marL="0" rtl="0" algn="l">
                        <a:spcBef>
                          <a:spcPts val="0"/>
                        </a:spcBef>
                        <a:spcAft>
                          <a:spcPts val="0"/>
                        </a:spcAft>
                        <a:buNone/>
                      </a:pPr>
                      <a:r>
                        <a:rPr lang="en"/>
                        <a:t>Adj R-Squared</a:t>
                      </a:r>
                      <a:endParaRPr/>
                    </a:p>
                  </a:txBody>
                  <a:tcPr marT="91425" marB="91425" marR="91425" marL="91425"/>
                </a:tc>
                <a:tc>
                  <a:txBody>
                    <a:bodyPr/>
                    <a:lstStyle/>
                    <a:p>
                      <a:pPr indent="0" lvl="0" marL="0" rtl="0" algn="l">
                        <a:spcBef>
                          <a:spcPts val="0"/>
                        </a:spcBef>
                        <a:spcAft>
                          <a:spcPts val="0"/>
                        </a:spcAft>
                        <a:buNone/>
                      </a:pPr>
                      <a:r>
                        <a:rPr lang="en"/>
                        <a:t>MAPE</a:t>
                      </a:r>
                      <a:endParaRPr/>
                    </a:p>
                  </a:txBody>
                  <a:tcPr marT="91425" marB="91425" marR="91425" marL="91425"/>
                </a:tc>
              </a:tr>
              <a:tr h="381000">
                <a:tc>
                  <a:txBody>
                    <a:bodyPr/>
                    <a:lstStyle/>
                    <a:p>
                      <a:pPr indent="0" lvl="0" marL="0" rtl="0" algn="l">
                        <a:spcBef>
                          <a:spcPts val="0"/>
                        </a:spcBef>
                        <a:spcAft>
                          <a:spcPts val="0"/>
                        </a:spcAft>
                        <a:buNone/>
                      </a:pPr>
                      <a:r>
                        <a:rPr lang="en"/>
                        <a:t>0.23858</a:t>
                      </a:r>
                      <a:endParaRPr/>
                    </a:p>
                  </a:txBody>
                  <a:tcPr marT="91425" marB="91425" marR="91425" marL="91425"/>
                </a:tc>
                <a:tc>
                  <a:txBody>
                    <a:bodyPr/>
                    <a:lstStyle/>
                    <a:p>
                      <a:pPr indent="0" lvl="0" marL="0" rtl="0" algn="l">
                        <a:spcBef>
                          <a:spcPts val="0"/>
                        </a:spcBef>
                        <a:spcAft>
                          <a:spcPts val="0"/>
                        </a:spcAft>
                        <a:buNone/>
                      </a:pPr>
                      <a:r>
                        <a:rPr lang="en"/>
                        <a:t>0.184749</a:t>
                      </a:r>
                      <a:endParaRPr/>
                    </a:p>
                  </a:txBody>
                  <a:tcPr marT="91425" marB="91425" marR="91425" marL="91425"/>
                </a:tc>
                <a:tc>
                  <a:txBody>
                    <a:bodyPr/>
                    <a:lstStyle/>
                    <a:p>
                      <a:pPr indent="0" lvl="0" marL="0" rtl="0" algn="l">
                        <a:spcBef>
                          <a:spcPts val="0"/>
                        </a:spcBef>
                        <a:spcAft>
                          <a:spcPts val="0"/>
                        </a:spcAft>
                        <a:buNone/>
                      </a:pPr>
                      <a:r>
                        <a:rPr lang="en"/>
                        <a:t>0.842479</a:t>
                      </a:r>
                      <a:endParaRPr/>
                    </a:p>
                  </a:txBody>
                  <a:tcPr marT="91425" marB="91425" marR="91425" marL="91425"/>
                </a:tc>
                <a:tc>
                  <a:txBody>
                    <a:bodyPr/>
                    <a:lstStyle/>
                    <a:p>
                      <a:pPr indent="0" lvl="0" marL="0" rtl="0" algn="l">
                        <a:spcBef>
                          <a:spcPts val="0"/>
                        </a:spcBef>
                        <a:spcAft>
                          <a:spcPts val="0"/>
                        </a:spcAft>
                        <a:buNone/>
                      </a:pPr>
                      <a:r>
                        <a:rPr lang="en"/>
                        <a:t>0.834659</a:t>
                      </a:r>
                      <a:endParaRPr/>
                    </a:p>
                  </a:txBody>
                  <a:tcPr marT="91425" marB="91425" marR="91425" marL="91425"/>
                </a:tc>
                <a:tc>
                  <a:txBody>
                    <a:bodyPr/>
                    <a:lstStyle/>
                    <a:p>
                      <a:pPr indent="0" lvl="0" marL="0" rtl="0" algn="l">
                        <a:spcBef>
                          <a:spcPts val="0"/>
                        </a:spcBef>
                        <a:spcAft>
                          <a:spcPts val="0"/>
                        </a:spcAft>
                        <a:buNone/>
                      </a:pPr>
                      <a:r>
                        <a:rPr lang="en"/>
                        <a:t>4.501651</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47afaaae46_0_33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406" name="Google Shape;406;g147afaaae46_0_336"/>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Based off the Training R2, our data is not underfitting.</a:t>
            </a:r>
            <a:endParaRPr/>
          </a:p>
          <a:p>
            <a:pPr indent="-323850" lvl="0" marL="457200" rtl="0" algn="l">
              <a:spcBef>
                <a:spcPts val="0"/>
              </a:spcBef>
              <a:spcAft>
                <a:spcPts val="0"/>
              </a:spcAft>
              <a:buSzPts val="1500"/>
              <a:buChar char="●"/>
            </a:pPr>
            <a:r>
              <a:rPr lang="en"/>
              <a:t>The Training and Test RMSE and MAE are comparable, so the model is not overfitting.</a:t>
            </a:r>
            <a:endParaRPr/>
          </a:p>
          <a:p>
            <a:pPr indent="-323850" lvl="0" marL="457200" rtl="0" algn="l">
              <a:spcBef>
                <a:spcPts val="0"/>
              </a:spcBef>
              <a:spcAft>
                <a:spcPts val="0"/>
              </a:spcAft>
              <a:buSzPts val="1500"/>
              <a:buChar char="●"/>
            </a:pPr>
            <a:r>
              <a:rPr lang="en"/>
              <a:t>We can predict data from the Test Model at 0.18 Mean Error on Test Data.</a:t>
            </a:r>
            <a:endParaRPr/>
          </a:p>
          <a:p>
            <a:pPr indent="-323850" lvl="0" marL="457200" rtl="0" algn="l">
              <a:spcBef>
                <a:spcPts val="0"/>
              </a:spcBef>
              <a:spcAft>
                <a:spcPts val="0"/>
              </a:spcAft>
              <a:buSzPts val="1500"/>
              <a:buChar char="●"/>
            </a:pPr>
            <a:r>
              <a:rPr lang="en"/>
              <a:t>The MAPE of 4.50 shows that we can predict ideal phone prices within 4.50%.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0e9006cb6c_1_20"/>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0ee00f67ea_0_5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419" name="Google Shape;419;g10ee00f67ea_0_55"/>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7afaaae46_0_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31" name="Google Shape;131;g147afaaae46_0_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500"/>
              </a:spcAft>
              <a:buClr>
                <a:srgbClr val="000000"/>
              </a:buClr>
              <a:buSzPts val="1600"/>
              <a:buChar char="●"/>
            </a:pPr>
            <a:r>
              <a:rPr lang="en">
                <a:solidFill>
                  <a:schemeClr val="dk1"/>
                </a:solidFill>
                <a:latin typeface="Roboto"/>
                <a:ea typeface="Roboto"/>
                <a:cs typeface="Roboto"/>
                <a:sym typeface="Roboto"/>
              </a:rPr>
              <a:t>Refurbished and used devices continue to provide cost-effective alternatives to both consumers and businesses that are looking to save money when purchasing one. There are plenty of other benefits associated with the used device market. Used and refurbished devices can be sold with warranties and can also be insured with proof of purchase. Third-party vendors/platforms, such as Verizon, Amazon, etc., provide attractive offers to customers for refurbished devices. Maximizing the longevity of devices through second-hand trade also reduces their environmental impact and helps in recycling and reducing waste. The impact of the COVID-19 outbreak may further boost this segment as consumers cut back on discretionary spending and buy phones and tablets only for immediate needs.</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47afaaae46_0_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37" name="Google Shape;137;g147afaaae46_0_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500"/>
              </a:spcAft>
              <a:buClr>
                <a:srgbClr val="000000"/>
              </a:buClr>
              <a:buSzPts val="1600"/>
              <a:buChar char="●"/>
            </a:pPr>
            <a:r>
              <a:rPr b="1" lang="en" u="sng">
                <a:solidFill>
                  <a:schemeClr val="dk1"/>
                </a:solidFill>
                <a:latin typeface="Roboto"/>
                <a:ea typeface="Roboto"/>
                <a:cs typeface="Roboto"/>
                <a:sym typeface="Roboto"/>
              </a:rPr>
              <a:t>Objective</a:t>
            </a:r>
            <a:r>
              <a:rPr lang="en">
                <a:solidFill>
                  <a:schemeClr val="dk1"/>
                </a:solidFill>
                <a:latin typeface="Roboto"/>
                <a:ea typeface="Roboto"/>
                <a:cs typeface="Roboto"/>
                <a:sym typeface="Roboto"/>
              </a:rPr>
              <a:t>: The rising potential of this comparatively under-the-radar market fuels the need for an ML-based solution to develop a dynamic pricing strategy for used and refurbished devices. ReCell, a startup aiming to tap the potential in this market, has hired you as a data scientist. They want you to analyze the data provided and build a linear regression model to predict the price of a used phone/tablet and identify factors that significantly influence it.</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47afaaae46_0_12"/>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graphicFrame>
        <p:nvGraphicFramePr>
          <p:cNvPr id="143" name="Google Shape;143;g147afaaae46_0_12"/>
          <p:cNvGraphicFramePr/>
          <p:nvPr/>
        </p:nvGraphicFramePr>
        <p:xfrm>
          <a:off x="341125" y="981275"/>
          <a:ext cx="3000000" cy="3000000"/>
        </p:xfrm>
        <a:graphic>
          <a:graphicData uri="http://schemas.openxmlformats.org/drawingml/2006/table">
            <a:tbl>
              <a:tblPr>
                <a:noFill/>
                <a:tableStyleId>{49BC612B-AAD8-45DF-9E43-CB8ADD318423}</a:tableStyleId>
              </a:tblPr>
              <a:tblGrid>
                <a:gridCol w="2765200"/>
                <a:gridCol w="2765200"/>
                <a:gridCol w="2765200"/>
              </a:tblGrid>
              <a:tr h="934700">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brand_name</a:t>
                      </a:r>
                      <a:r>
                        <a:rPr lang="en" sz="1500">
                          <a:solidFill>
                            <a:schemeClr val="dk1"/>
                          </a:solidFill>
                          <a:latin typeface="Roboto"/>
                          <a:ea typeface="Roboto"/>
                          <a:cs typeface="Roboto"/>
                          <a:sym typeface="Roboto"/>
                        </a:rPr>
                        <a:t>: Name of manufacturing brand</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os: </a:t>
                      </a:r>
                      <a:r>
                        <a:rPr lang="en" sz="1500">
                          <a:solidFill>
                            <a:schemeClr val="dk1"/>
                          </a:solidFill>
                          <a:latin typeface="Roboto"/>
                          <a:ea typeface="Roboto"/>
                          <a:cs typeface="Roboto"/>
                          <a:sym typeface="Roboto"/>
                        </a:rPr>
                        <a:t>OS on which the device runs</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screen_size: </a:t>
                      </a:r>
                      <a:r>
                        <a:rPr lang="en" sz="1500">
                          <a:solidFill>
                            <a:schemeClr val="dk1"/>
                          </a:solidFill>
                          <a:latin typeface="Roboto"/>
                          <a:ea typeface="Roboto"/>
                          <a:cs typeface="Roboto"/>
                          <a:sym typeface="Roboto"/>
                        </a:rPr>
                        <a:t>Size of the screen in cm</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r>
              <a:tr h="714025">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4g: </a:t>
                      </a:r>
                      <a:r>
                        <a:rPr lang="en" sz="1500">
                          <a:solidFill>
                            <a:schemeClr val="dk1"/>
                          </a:solidFill>
                          <a:latin typeface="Roboto"/>
                          <a:ea typeface="Roboto"/>
                          <a:cs typeface="Roboto"/>
                          <a:sym typeface="Roboto"/>
                        </a:rPr>
                        <a:t>Whether 4G is available or not</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5g:</a:t>
                      </a:r>
                      <a:r>
                        <a:rPr lang="en" sz="1500">
                          <a:solidFill>
                            <a:schemeClr val="dk1"/>
                          </a:solidFill>
                          <a:latin typeface="Roboto"/>
                          <a:ea typeface="Roboto"/>
                          <a:cs typeface="Roboto"/>
                          <a:sym typeface="Roboto"/>
                        </a:rPr>
                        <a:t> Whether 5G is available or not</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main_camera_mp: </a:t>
                      </a:r>
                      <a:r>
                        <a:rPr lang="en" sz="1500">
                          <a:solidFill>
                            <a:schemeClr val="dk1"/>
                          </a:solidFill>
                          <a:latin typeface="Roboto"/>
                          <a:ea typeface="Roboto"/>
                          <a:cs typeface="Roboto"/>
                          <a:sym typeface="Roboto"/>
                        </a:rPr>
                        <a:t>Resolution of the rear camera in megapixels</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r>
              <a:tr h="714025">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selfie_camera_mp: </a:t>
                      </a:r>
                      <a:r>
                        <a:rPr lang="en" sz="1500">
                          <a:solidFill>
                            <a:schemeClr val="dk1"/>
                          </a:solidFill>
                          <a:latin typeface="Roboto"/>
                          <a:ea typeface="Roboto"/>
                          <a:cs typeface="Roboto"/>
                          <a:sym typeface="Roboto"/>
                        </a:rPr>
                        <a:t>Resolution of the front camera in megapixels</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int_memory:</a:t>
                      </a:r>
                      <a:r>
                        <a:rPr lang="en" sz="1500">
                          <a:solidFill>
                            <a:schemeClr val="dk1"/>
                          </a:solidFill>
                          <a:latin typeface="Roboto"/>
                          <a:ea typeface="Roboto"/>
                          <a:cs typeface="Roboto"/>
                          <a:sym typeface="Roboto"/>
                        </a:rPr>
                        <a:t> Amount of internal memory (ROM) in GB</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ram:</a:t>
                      </a:r>
                      <a:r>
                        <a:rPr lang="en" sz="1500">
                          <a:solidFill>
                            <a:schemeClr val="dk1"/>
                          </a:solidFill>
                          <a:latin typeface="Roboto"/>
                          <a:ea typeface="Roboto"/>
                          <a:cs typeface="Roboto"/>
                          <a:sym typeface="Roboto"/>
                        </a:rPr>
                        <a:t> Amount of RAM in GB</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47afaaae46_0_27"/>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 (Con’t)</a:t>
            </a:r>
            <a:endParaRPr/>
          </a:p>
        </p:txBody>
      </p:sp>
      <p:graphicFrame>
        <p:nvGraphicFramePr>
          <p:cNvPr id="149" name="Google Shape;149;g147afaaae46_0_27"/>
          <p:cNvGraphicFramePr/>
          <p:nvPr/>
        </p:nvGraphicFramePr>
        <p:xfrm>
          <a:off x="341125" y="981275"/>
          <a:ext cx="3000000" cy="3000000"/>
        </p:xfrm>
        <a:graphic>
          <a:graphicData uri="http://schemas.openxmlformats.org/drawingml/2006/table">
            <a:tbl>
              <a:tblPr>
                <a:noFill/>
                <a:tableStyleId>{49BC612B-AAD8-45DF-9E43-CB8ADD318423}</a:tableStyleId>
              </a:tblPr>
              <a:tblGrid>
                <a:gridCol w="2765200"/>
                <a:gridCol w="2765200"/>
                <a:gridCol w="2765200"/>
              </a:tblGrid>
              <a:tr h="934700">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battery:</a:t>
                      </a:r>
                      <a:r>
                        <a:rPr lang="en" sz="1500">
                          <a:solidFill>
                            <a:schemeClr val="dk1"/>
                          </a:solidFill>
                          <a:latin typeface="Roboto"/>
                          <a:ea typeface="Roboto"/>
                          <a:cs typeface="Roboto"/>
                          <a:sym typeface="Roboto"/>
                        </a:rPr>
                        <a:t> Energy capacity of the device battery in mAh</a:t>
                      </a:r>
                      <a:endParaRPr sz="1200">
                        <a:solidFill>
                          <a:srgbClr val="D5D5D5"/>
                        </a:solidFill>
                        <a:highlight>
                          <a:srgbClr val="383838"/>
                        </a:highlight>
                        <a:latin typeface="Roboto"/>
                        <a:ea typeface="Roboto"/>
                        <a:cs typeface="Roboto"/>
                        <a:sym typeface="Roboto"/>
                      </a:endParaRPr>
                    </a:p>
                    <a:p>
                      <a:pPr indent="0" lvl="0" marL="457200" rtl="0" algn="l">
                        <a:lnSpc>
                          <a:spcPct val="115000"/>
                        </a:lnSpc>
                        <a:spcBef>
                          <a:spcPts val="600"/>
                        </a:spcBef>
                        <a:spcAft>
                          <a:spcPts val="0"/>
                        </a:spcAft>
                        <a:buNone/>
                      </a:pPr>
                      <a:r>
                        <a:t/>
                      </a:r>
                      <a:endParaRPr b="1" sz="1500">
                        <a:solidFill>
                          <a:schemeClr val="dk1"/>
                        </a:solidFill>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weight:</a:t>
                      </a:r>
                      <a:r>
                        <a:rPr lang="en" sz="1500">
                          <a:solidFill>
                            <a:schemeClr val="dk1"/>
                          </a:solidFill>
                          <a:latin typeface="Roboto"/>
                          <a:ea typeface="Roboto"/>
                          <a:cs typeface="Roboto"/>
                          <a:sym typeface="Roboto"/>
                        </a:rPr>
                        <a:t> Weight of the device in grams</a:t>
                      </a:r>
                      <a:endParaRPr sz="1200">
                        <a:solidFill>
                          <a:srgbClr val="D5D5D5"/>
                        </a:solidFill>
                        <a:highlight>
                          <a:srgbClr val="383838"/>
                        </a:highlight>
                        <a:latin typeface="Roboto"/>
                        <a:ea typeface="Roboto"/>
                        <a:cs typeface="Roboto"/>
                        <a:sym typeface="Roboto"/>
                      </a:endParaRPr>
                    </a:p>
                    <a:p>
                      <a:pPr indent="0" lvl="0" marL="457200" rtl="0" algn="l">
                        <a:lnSpc>
                          <a:spcPct val="115000"/>
                        </a:lnSpc>
                        <a:spcBef>
                          <a:spcPts val="600"/>
                        </a:spcBef>
                        <a:spcAft>
                          <a:spcPts val="0"/>
                        </a:spcAft>
                        <a:buNone/>
                      </a:pPr>
                      <a:r>
                        <a:t/>
                      </a:r>
                      <a:endParaRPr b="1" sz="1500">
                        <a:solidFill>
                          <a:schemeClr val="dk1"/>
                        </a:solidFill>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release_year:</a:t>
                      </a:r>
                      <a:r>
                        <a:rPr lang="en" sz="1500">
                          <a:solidFill>
                            <a:schemeClr val="dk1"/>
                          </a:solidFill>
                          <a:latin typeface="Roboto"/>
                          <a:ea typeface="Roboto"/>
                          <a:cs typeface="Roboto"/>
                          <a:sym typeface="Roboto"/>
                        </a:rPr>
                        <a:t> Year when the device model was released</a:t>
                      </a:r>
                      <a:endParaRPr sz="1200">
                        <a:solidFill>
                          <a:srgbClr val="D5D5D5"/>
                        </a:solidFill>
                        <a:highlight>
                          <a:srgbClr val="383838"/>
                        </a:highlight>
                        <a:latin typeface="Roboto"/>
                        <a:ea typeface="Roboto"/>
                        <a:cs typeface="Roboto"/>
                        <a:sym typeface="Roboto"/>
                      </a:endParaRPr>
                    </a:p>
                    <a:p>
                      <a:pPr indent="0" lvl="0" marL="457200" rtl="0" algn="l">
                        <a:lnSpc>
                          <a:spcPct val="115000"/>
                        </a:lnSpc>
                        <a:spcBef>
                          <a:spcPts val="600"/>
                        </a:spcBef>
                        <a:spcAft>
                          <a:spcPts val="0"/>
                        </a:spcAft>
                        <a:buNone/>
                      </a:pPr>
                      <a:r>
                        <a:t/>
                      </a:r>
                      <a:endParaRPr b="1" sz="1500">
                        <a:solidFill>
                          <a:schemeClr val="dk1"/>
                        </a:solidFill>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r>
              <a:tr h="714025">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days_used: </a:t>
                      </a:r>
                      <a:r>
                        <a:rPr lang="en" sz="1500">
                          <a:solidFill>
                            <a:schemeClr val="dk1"/>
                          </a:solidFill>
                          <a:latin typeface="Roboto"/>
                          <a:ea typeface="Roboto"/>
                          <a:cs typeface="Roboto"/>
                          <a:sym typeface="Roboto"/>
                        </a:rPr>
                        <a:t>Number of days the used/refurbished device has been used</a:t>
                      </a:r>
                      <a:endParaRPr sz="1200">
                        <a:solidFill>
                          <a:srgbClr val="D5D5D5"/>
                        </a:solidFill>
                        <a:highlight>
                          <a:srgbClr val="383838"/>
                        </a:highlight>
                        <a:latin typeface="Roboto"/>
                        <a:ea typeface="Roboto"/>
                        <a:cs typeface="Roboto"/>
                        <a:sym typeface="Roboto"/>
                      </a:endParaRPr>
                    </a:p>
                    <a:p>
                      <a:pPr indent="0" lvl="0" marL="457200" rtl="0" algn="l">
                        <a:lnSpc>
                          <a:spcPct val="115000"/>
                        </a:lnSpc>
                        <a:spcBef>
                          <a:spcPts val="600"/>
                        </a:spcBef>
                        <a:spcAft>
                          <a:spcPts val="0"/>
                        </a:spcAft>
                        <a:buNone/>
                      </a:pPr>
                      <a:r>
                        <a:t/>
                      </a:r>
                      <a:endParaRPr b="1" sz="1500">
                        <a:solidFill>
                          <a:schemeClr val="dk1"/>
                        </a:solidFill>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normalized_new_price: </a:t>
                      </a:r>
                      <a:r>
                        <a:rPr lang="en" sz="1500">
                          <a:solidFill>
                            <a:schemeClr val="dk1"/>
                          </a:solidFill>
                          <a:latin typeface="Roboto"/>
                          <a:ea typeface="Roboto"/>
                          <a:cs typeface="Roboto"/>
                          <a:sym typeface="Roboto"/>
                        </a:rPr>
                        <a:t>Normalized price of a new device of the same model in euros</a:t>
                      </a:r>
                      <a:endParaRPr sz="1200">
                        <a:solidFill>
                          <a:srgbClr val="D5D5D5"/>
                        </a:solidFill>
                        <a:highlight>
                          <a:srgbClr val="383838"/>
                        </a:highlight>
                        <a:latin typeface="Roboto"/>
                        <a:ea typeface="Roboto"/>
                        <a:cs typeface="Roboto"/>
                        <a:sym typeface="Roboto"/>
                      </a:endParaRPr>
                    </a:p>
                    <a:p>
                      <a:pPr indent="0" lvl="0" marL="457200" rtl="0" algn="l">
                        <a:lnSpc>
                          <a:spcPct val="115000"/>
                        </a:lnSpc>
                        <a:spcBef>
                          <a:spcPts val="600"/>
                        </a:spcBef>
                        <a:spcAft>
                          <a:spcPts val="0"/>
                        </a:spcAft>
                        <a:buNone/>
                      </a:pPr>
                      <a:r>
                        <a:t/>
                      </a:r>
                      <a:endParaRPr b="1" sz="1500">
                        <a:solidFill>
                          <a:schemeClr val="dk1"/>
                        </a:solidFill>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c>
                  <a:txBody>
                    <a:bodyPr/>
                    <a:lstStyle/>
                    <a:p>
                      <a:pPr indent="0" lvl="0" marL="457200" rtl="0" algn="l">
                        <a:lnSpc>
                          <a:spcPct val="115000"/>
                        </a:lnSpc>
                        <a:spcBef>
                          <a:spcPts val="600"/>
                        </a:spcBef>
                        <a:spcAft>
                          <a:spcPts val="0"/>
                        </a:spcAft>
                        <a:buNone/>
                      </a:pPr>
                      <a:r>
                        <a:rPr b="1" lang="en" sz="1500">
                          <a:solidFill>
                            <a:schemeClr val="dk1"/>
                          </a:solidFill>
                          <a:latin typeface="Roboto"/>
                          <a:ea typeface="Roboto"/>
                          <a:cs typeface="Roboto"/>
                          <a:sym typeface="Roboto"/>
                        </a:rPr>
                        <a:t>normalized_used_price: </a:t>
                      </a:r>
                      <a:r>
                        <a:rPr lang="en" sz="1500">
                          <a:solidFill>
                            <a:schemeClr val="dk1"/>
                          </a:solidFill>
                          <a:latin typeface="Roboto"/>
                          <a:ea typeface="Roboto"/>
                          <a:cs typeface="Roboto"/>
                          <a:sym typeface="Roboto"/>
                        </a:rPr>
                        <a:t>Normalized price of the used/refurbished device in euros</a:t>
                      </a:r>
                      <a:endParaRPr sz="1200">
                        <a:solidFill>
                          <a:srgbClr val="D5D5D5"/>
                        </a:solidFill>
                        <a:highlight>
                          <a:srgbClr val="383838"/>
                        </a:highlight>
                        <a:latin typeface="Roboto"/>
                        <a:ea typeface="Roboto"/>
                        <a:cs typeface="Roboto"/>
                        <a:sym typeface="Roboto"/>
                      </a:endParaRPr>
                    </a:p>
                    <a:p>
                      <a:pPr indent="0" lvl="0" marL="457200" rtl="0" algn="l">
                        <a:lnSpc>
                          <a:spcPct val="115000"/>
                        </a:lnSpc>
                        <a:spcBef>
                          <a:spcPts val="600"/>
                        </a:spcBef>
                        <a:spcAft>
                          <a:spcPts val="0"/>
                        </a:spcAft>
                        <a:buNone/>
                      </a:pPr>
                      <a:r>
                        <a:t/>
                      </a:r>
                      <a:endParaRPr b="1" sz="1500">
                        <a:solidFill>
                          <a:schemeClr val="dk1"/>
                        </a:solidFill>
                        <a:latin typeface="Roboto"/>
                        <a:ea typeface="Roboto"/>
                        <a:cs typeface="Roboto"/>
                        <a:sym typeface="Roboto"/>
                      </a:endParaRPr>
                    </a:p>
                    <a:p>
                      <a:pPr indent="0" lvl="0" marL="0" rtl="0" algn="l">
                        <a:spcBef>
                          <a:spcPts val="50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47afaaae46_0_5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Information Regarding Dataset</a:t>
            </a:r>
            <a:endParaRPr/>
          </a:p>
        </p:txBody>
      </p:sp>
      <p:sp>
        <p:nvSpPr>
          <p:cNvPr id="155" name="Google Shape;155;g147afaaae46_0_59"/>
          <p:cNvSpPr txBox="1"/>
          <p:nvPr>
            <p:ph idx="1" type="body"/>
          </p:nvPr>
        </p:nvSpPr>
        <p:spPr>
          <a:xfrm>
            <a:off x="202550" y="1154375"/>
            <a:ext cx="5645400" cy="155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solidFill>
                  <a:srgbClr val="000000"/>
                </a:solidFill>
              </a:rPr>
              <a:t>The Dataset contains 3454 Columns, 15 Rows</a:t>
            </a:r>
            <a:endParaRPr>
              <a:solidFill>
                <a:srgbClr val="000000"/>
              </a:solidFill>
            </a:endParaRPr>
          </a:p>
          <a:p>
            <a:pPr indent="-323850" lvl="0" marL="457200" rtl="0" algn="l">
              <a:spcBef>
                <a:spcPts val="0"/>
              </a:spcBef>
              <a:spcAft>
                <a:spcPts val="0"/>
              </a:spcAft>
              <a:buClr>
                <a:srgbClr val="000000"/>
              </a:buClr>
              <a:buSzPts val="1500"/>
              <a:buChar char="●"/>
            </a:pPr>
            <a:r>
              <a:rPr lang="en">
                <a:solidFill>
                  <a:srgbClr val="000000"/>
                </a:solidFill>
              </a:rPr>
              <a:t>There are 202 duplicate entries within the dataset</a:t>
            </a:r>
            <a:endParaRPr>
              <a:solidFill>
                <a:srgbClr val="000000"/>
              </a:solidFill>
            </a:endParaRPr>
          </a:p>
          <a:p>
            <a:pPr indent="-323850" lvl="0" marL="457200" rtl="0" algn="l">
              <a:spcBef>
                <a:spcPts val="0"/>
              </a:spcBef>
              <a:spcAft>
                <a:spcPts val="0"/>
              </a:spcAft>
              <a:buClr>
                <a:srgbClr val="000000"/>
              </a:buClr>
              <a:buSzPts val="1500"/>
              <a:buChar char="●"/>
            </a:pPr>
            <a:r>
              <a:rPr lang="en">
                <a:solidFill>
                  <a:srgbClr val="000000"/>
                </a:solidFill>
              </a:rPr>
              <a:t>4 Object Type Variables</a:t>
            </a:r>
            <a:endParaRPr>
              <a:solidFill>
                <a:srgbClr val="000000"/>
              </a:solidFill>
            </a:endParaRPr>
          </a:p>
          <a:p>
            <a:pPr indent="-323850" lvl="0" marL="457200" rtl="0" algn="l">
              <a:spcBef>
                <a:spcPts val="0"/>
              </a:spcBef>
              <a:spcAft>
                <a:spcPts val="0"/>
              </a:spcAft>
              <a:buClr>
                <a:srgbClr val="000000"/>
              </a:buClr>
              <a:buSzPts val="1500"/>
              <a:buChar char="●"/>
            </a:pPr>
            <a:r>
              <a:rPr lang="en">
                <a:solidFill>
                  <a:srgbClr val="000000"/>
                </a:solidFill>
              </a:rPr>
              <a:t>9 Float Type Variables</a:t>
            </a:r>
            <a:endParaRPr>
              <a:solidFill>
                <a:srgbClr val="000000"/>
              </a:solidFill>
            </a:endParaRPr>
          </a:p>
          <a:p>
            <a:pPr indent="-323850" lvl="0" marL="457200" rtl="0" algn="l">
              <a:spcBef>
                <a:spcPts val="0"/>
              </a:spcBef>
              <a:spcAft>
                <a:spcPts val="0"/>
              </a:spcAft>
              <a:buClr>
                <a:srgbClr val="000000"/>
              </a:buClr>
              <a:buSzPts val="1500"/>
              <a:buChar char="●"/>
            </a:pPr>
            <a:r>
              <a:rPr lang="en">
                <a:solidFill>
                  <a:srgbClr val="000000"/>
                </a:solidFill>
              </a:rPr>
              <a:t>2 Int Type Variables</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