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8"/>
  </p:notesMasterIdLst>
  <p:sldIdLst>
    <p:sldId id="259" r:id="rId5"/>
    <p:sldId id="281" r:id="rId6"/>
    <p:sldId id="312" r:id="rId7"/>
    <p:sldId id="311" r:id="rId8"/>
    <p:sldId id="314" r:id="rId9"/>
    <p:sldId id="313" r:id="rId10"/>
    <p:sldId id="315" r:id="rId11"/>
    <p:sldId id="316" r:id="rId12"/>
    <p:sldId id="319" r:id="rId13"/>
    <p:sldId id="320" r:id="rId14"/>
    <p:sldId id="321" r:id="rId15"/>
    <p:sldId id="317" r:id="rId16"/>
    <p:sldId id="318" r:id="rId17"/>
    <p:sldId id="324" r:id="rId18"/>
    <p:sldId id="327" r:id="rId19"/>
    <p:sldId id="328" r:id="rId20"/>
    <p:sldId id="330" r:id="rId21"/>
    <p:sldId id="325" r:id="rId22"/>
    <p:sldId id="335" r:id="rId23"/>
    <p:sldId id="334" r:id="rId24"/>
    <p:sldId id="336" r:id="rId25"/>
    <p:sldId id="323"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0" autoAdjust="0"/>
    <p:restoredTop sz="94598" autoAdjust="0"/>
  </p:normalViewPr>
  <p:slideViewPr>
    <p:cSldViewPr snapToGrid="0">
      <p:cViewPr>
        <p:scale>
          <a:sx n="50" d="100"/>
          <a:sy n="50" d="100"/>
        </p:scale>
        <p:origin x="1088" y="57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FFD2FE9-D070-F9D9-A2E6-D8F8130D2754}"/>
              </a:ext>
            </a:extLst>
          </p:cNvPr>
          <p:cNvPicPr>
            <a:picLocks noGrp="1" noChangeAspect="1"/>
          </p:cNvPicPr>
          <p:nvPr>
            <p:ph type="pic" sz="quarter" idx="13"/>
          </p:nvPr>
        </p:nvPicPr>
        <p:blipFill rotWithShape="1">
          <a:blip r:embed="rId2"/>
          <a:srcRect l="43425" r="14"/>
          <a:stretch/>
        </p:blipFill>
        <p:spPr>
          <a:xfrm>
            <a:off x="6609805" y="0"/>
            <a:ext cx="6864895" cy="6858000"/>
          </a:xfrm>
          <a:prstGeom prst="rect">
            <a:avLst/>
          </a:prstGeo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290865" y="925701"/>
            <a:ext cx="3338625" cy="3150159"/>
          </a:xfrm>
        </p:spPr>
        <p:txBody>
          <a:bodyPr>
            <a:normAutofit/>
          </a:bodyPr>
          <a:lstStyle/>
          <a:p>
            <a:r>
              <a:rPr lang="en-AU" dirty="0"/>
              <a:t>Electric Vehicle Use in New South Wales</a:t>
            </a:r>
            <a:endParaRPr lang="en-US" dirty="0"/>
          </a:p>
        </p:txBody>
      </p:sp>
      <p:pic>
        <p:nvPicPr>
          <p:cNvPr id="9" name="Picture Placeholder 7">
            <a:extLst>
              <a:ext uri="{FF2B5EF4-FFF2-40B4-BE49-F238E27FC236}">
                <a16:creationId xmlns:a16="http://schemas.microsoft.com/office/drawing/2014/main" id="{44C759C5-1017-93FB-74CB-397E65AFE310}"/>
              </a:ext>
            </a:extLst>
          </p:cNvPr>
          <p:cNvPicPr>
            <a:picLocks noChangeAspect="1"/>
          </p:cNvPicPr>
          <p:nvPr/>
        </p:nvPicPr>
        <p:blipFill>
          <a:blip r:embed="rId2"/>
          <a:srcRect l="10581" r="10581"/>
          <a:stretch>
            <a:fillRect/>
          </a:stretch>
        </p:blipFill>
        <p:spPr>
          <a:xfrm>
            <a:off x="2623279" y="0"/>
            <a:ext cx="9568721" cy="6858000"/>
          </a:xfrm>
          <a:prstGeom prst="parallelogram">
            <a:avLst/>
          </a:prstGeom>
          <a:solidFill>
            <a:schemeClr val="accent2"/>
          </a:solidFill>
        </p:spPr>
      </p:pic>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290865" y="3263900"/>
            <a:ext cx="3497262" cy="2778125"/>
          </a:xfrm>
        </p:spPr>
        <p:txBody>
          <a:bodyPr>
            <a:normAutofit/>
          </a:bodyPr>
          <a:lstStyle/>
          <a:p>
            <a:r>
              <a:rPr lang="en-AU" sz="2000" dirty="0"/>
              <a:t>Group 1</a:t>
            </a:r>
          </a:p>
          <a:p>
            <a:r>
              <a:rPr lang="en-AU" dirty="0"/>
              <a:t>Cayley Morrow</a:t>
            </a:r>
          </a:p>
          <a:p>
            <a:r>
              <a:rPr lang="en-AU" dirty="0"/>
              <a:t>Chang Yu</a:t>
            </a:r>
          </a:p>
          <a:p>
            <a:r>
              <a:rPr lang="en-AU" dirty="0"/>
              <a:t>Damian </a:t>
            </a:r>
            <a:r>
              <a:rPr lang="en-AU" dirty="0" err="1"/>
              <a:t>Kifuso</a:t>
            </a:r>
            <a:endParaRPr lang="en-AU" dirty="0"/>
          </a:p>
          <a:p>
            <a:r>
              <a:rPr lang="en-AU" dirty="0"/>
              <a:t>Julian </a:t>
            </a:r>
            <a:r>
              <a:rPr lang="en-AU" dirty="0" err="1"/>
              <a:t>Ravelo</a:t>
            </a:r>
            <a:endParaRPr lang="en-US"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F243-2B7E-FAA1-F5FA-CAF0C0DE40E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EB0EF7B-DCBE-4D25-2025-C872244C998D}"/>
              </a:ext>
            </a:extLst>
          </p:cNvPr>
          <p:cNvSpPr>
            <a:spLocks noGrp="1"/>
          </p:cNvSpPr>
          <p:nvPr>
            <p:ph idx="1"/>
          </p:nvPr>
        </p:nvSpPr>
        <p:spPr>
          <a:xfrm>
            <a:off x="2645144" y="5161479"/>
            <a:ext cx="8458200" cy="3959225"/>
          </a:xfrm>
        </p:spPr>
        <p:txBody>
          <a:bodyPr/>
          <a:lstStyle/>
          <a:p>
            <a:r>
              <a:rPr lang="en-AU" dirty="0"/>
              <a:t>Define route for database and save result as a </a:t>
            </a:r>
            <a:r>
              <a:rPr lang="en-AU" dirty="0" err="1"/>
              <a:t>json</a:t>
            </a:r>
            <a:r>
              <a:rPr lang="en-AU" dirty="0"/>
              <a:t> file</a:t>
            </a:r>
          </a:p>
        </p:txBody>
      </p:sp>
      <p:sp>
        <p:nvSpPr>
          <p:cNvPr id="4" name="Footer Placeholder 3">
            <a:extLst>
              <a:ext uri="{FF2B5EF4-FFF2-40B4-BE49-F238E27FC236}">
                <a16:creationId xmlns:a16="http://schemas.microsoft.com/office/drawing/2014/main" id="{D62EFE9D-779F-A5A1-C062-FAF9ADE27446}"/>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5BB6326-4167-379D-2449-14D0712A6238}"/>
              </a:ext>
            </a:extLst>
          </p:cNvPr>
          <p:cNvSpPr>
            <a:spLocks noGrp="1"/>
          </p:cNvSpPr>
          <p:nvPr>
            <p:ph type="sldNum" sz="quarter" idx="12"/>
          </p:nvPr>
        </p:nvSpPr>
        <p:spPr/>
        <p:txBody>
          <a:bodyPr/>
          <a:lstStyle/>
          <a:p>
            <a:fld id="{312CC964-A50B-4C29-B4E4-2C30BB34CCF3}" type="slidenum">
              <a:rPr lang="en-US" smtClean="0"/>
              <a:t>10</a:t>
            </a:fld>
            <a:endParaRPr lang="en-US" dirty="0"/>
          </a:p>
        </p:txBody>
      </p:sp>
      <p:pic>
        <p:nvPicPr>
          <p:cNvPr id="7" name="Picture 6">
            <a:extLst>
              <a:ext uri="{FF2B5EF4-FFF2-40B4-BE49-F238E27FC236}">
                <a16:creationId xmlns:a16="http://schemas.microsoft.com/office/drawing/2014/main" id="{2C79C1F2-B3E8-CF89-71B0-3E343C1211A6}"/>
              </a:ext>
            </a:extLst>
          </p:cNvPr>
          <p:cNvPicPr>
            <a:picLocks noChangeAspect="1"/>
          </p:cNvPicPr>
          <p:nvPr/>
        </p:nvPicPr>
        <p:blipFill>
          <a:blip r:embed="rId2"/>
          <a:stretch>
            <a:fillRect/>
          </a:stretch>
        </p:blipFill>
        <p:spPr>
          <a:xfrm>
            <a:off x="2597888" y="914806"/>
            <a:ext cx="6124575" cy="4010025"/>
          </a:xfrm>
          <a:prstGeom prst="rect">
            <a:avLst/>
          </a:prstGeom>
        </p:spPr>
      </p:pic>
    </p:spTree>
    <p:extLst>
      <p:ext uri="{BB962C8B-B14F-4D97-AF65-F5344CB8AC3E}">
        <p14:creationId xmlns:p14="http://schemas.microsoft.com/office/powerpoint/2010/main" val="322757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4649-7FAF-4DAC-D8EC-9D8DFE9567B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B8EF234-5772-76DA-7F41-51E274262AC4}"/>
              </a:ext>
            </a:extLst>
          </p:cNvPr>
          <p:cNvSpPr>
            <a:spLocks noGrp="1"/>
          </p:cNvSpPr>
          <p:nvPr>
            <p:ph idx="1"/>
          </p:nvPr>
        </p:nvSpPr>
        <p:spPr>
          <a:xfrm>
            <a:off x="1931920" y="5439158"/>
            <a:ext cx="9906000" cy="2649690"/>
          </a:xfrm>
        </p:spPr>
        <p:txBody>
          <a:bodyPr/>
          <a:lstStyle/>
          <a:p>
            <a:r>
              <a:rPr lang="en-AU" dirty="0"/>
              <a:t>Define route for </a:t>
            </a:r>
            <a:r>
              <a:rPr lang="en-AU" dirty="0" err="1"/>
              <a:t>geojson</a:t>
            </a:r>
            <a:endParaRPr lang="en-AU" dirty="0"/>
          </a:p>
        </p:txBody>
      </p:sp>
      <p:sp>
        <p:nvSpPr>
          <p:cNvPr id="4" name="Footer Placeholder 3">
            <a:extLst>
              <a:ext uri="{FF2B5EF4-FFF2-40B4-BE49-F238E27FC236}">
                <a16:creationId xmlns:a16="http://schemas.microsoft.com/office/drawing/2014/main" id="{ED13C561-9CD5-2306-10AC-E8BF605EE32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DAE56835-FF46-4BDA-AEE8-6C53AB446D9B}"/>
              </a:ext>
            </a:extLst>
          </p:cNvPr>
          <p:cNvSpPr>
            <a:spLocks noGrp="1"/>
          </p:cNvSpPr>
          <p:nvPr>
            <p:ph type="sldNum" sz="quarter" idx="12"/>
          </p:nvPr>
        </p:nvSpPr>
        <p:spPr/>
        <p:txBody>
          <a:bodyPr/>
          <a:lstStyle/>
          <a:p>
            <a:fld id="{312CC964-A50B-4C29-B4E4-2C30BB34CCF3}" type="slidenum">
              <a:rPr lang="en-US" smtClean="0"/>
              <a:t>11</a:t>
            </a:fld>
            <a:endParaRPr lang="en-US" dirty="0"/>
          </a:p>
        </p:txBody>
      </p:sp>
      <p:pic>
        <p:nvPicPr>
          <p:cNvPr id="7" name="Picture 6">
            <a:extLst>
              <a:ext uri="{FF2B5EF4-FFF2-40B4-BE49-F238E27FC236}">
                <a16:creationId xmlns:a16="http://schemas.microsoft.com/office/drawing/2014/main" id="{FB98B13C-3F2D-5262-CB79-09A72CC02516}"/>
              </a:ext>
            </a:extLst>
          </p:cNvPr>
          <p:cNvPicPr>
            <a:picLocks noChangeAspect="1"/>
          </p:cNvPicPr>
          <p:nvPr/>
        </p:nvPicPr>
        <p:blipFill>
          <a:blip r:embed="rId2"/>
          <a:stretch>
            <a:fillRect/>
          </a:stretch>
        </p:blipFill>
        <p:spPr>
          <a:xfrm>
            <a:off x="1547812" y="2078310"/>
            <a:ext cx="7343775" cy="2238375"/>
          </a:xfrm>
          <a:prstGeom prst="rect">
            <a:avLst/>
          </a:prstGeom>
        </p:spPr>
      </p:pic>
    </p:spTree>
    <p:extLst>
      <p:ext uri="{BB962C8B-B14F-4D97-AF65-F5344CB8AC3E}">
        <p14:creationId xmlns:p14="http://schemas.microsoft.com/office/powerpoint/2010/main" val="375263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1251-4250-2542-3961-855BB7D22B79}"/>
              </a:ext>
            </a:extLst>
          </p:cNvPr>
          <p:cNvSpPr>
            <a:spLocks noGrp="1"/>
          </p:cNvSpPr>
          <p:nvPr>
            <p:ph type="title"/>
          </p:nvPr>
        </p:nvSpPr>
        <p:spPr/>
        <p:txBody>
          <a:bodyPr>
            <a:noAutofit/>
          </a:bodyPr>
          <a:lstStyle/>
          <a:p>
            <a:r>
              <a:rPr lang="en-AU" sz="3600" dirty="0"/>
              <a:t>merge </a:t>
            </a:r>
            <a:r>
              <a:rPr lang="en-AU" sz="3600" dirty="0" err="1"/>
              <a:t>geojson</a:t>
            </a:r>
            <a:r>
              <a:rPr lang="en-AU" sz="3600" dirty="0"/>
              <a:t> file with information of the suburbs in NSW with the location of EV chargers</a:t>
            </a:r>
          </a:p>
        </p:txBody>
      </p:sp>
      <p:sp>
        <p:nvSpPr>
          <p:cNvPr id="3" name="Content Placeholder 2">
            <a:extLst>
              <a:ext uri="{FF2B5EF4-FFF2-40B4-BE49-F238E27FC236}">
                <a16:creationId xmlns:a16="http://schemas.microsoft.com/office/drawing/2014/main" id="{E0858F38-5290-898A-6CDC-CF927CBEBD3C}"/>
              </a:ext>
            </a:extLst>
          </p:cNvPr>
          <p:cNvSpPr>
            <a:spLocks noGrp="1"/>
          </p:cNvSpPr>
          <p:nvPr>
            <p:ph idx="1"/>
          </p:nvPr>
        </p:nvSpPr>
        <p:spPr/>
        <p:txBody>
          <a:bodyPr/>
          <a:lstStyle/>
          <a:p>
            <a:r>
              <a:rPr lang="en-AU" dirty="0"/>
              <a:t>Extracting name of the suburb from address column</a:t>
            </a:r>
          </a:p>
        </p:txBody>
      </p:sp>
      <p:sp>
        <p:nvSpPr>
          <p:cNvPr id="5" name="Slide Number Placeholder 4">
            <a:extLst>
              <a:ext uri="{FF2B5EF4-FFF2-40B4-BE49-F238E27FC236}">
                <a16:creationId xmlns:a16="http://schemas.microsoft.com/office/drawing/2014/main" id="{DD4A78AB-707D-3938-DB40-7C07B9BB1B74}"/>
              </a:ext>
            </a:extLst>
          </p:cNvPr>
          <p:cNvSpPr>
            <a:spLocks noGrp="1"/>
          </p:cNvSpPr>
          <p:nvPr>
            <p:ph type="sldNum" sz="quarter" idx="12"/>
          </p:nvPr>
        </p:nvSpPr>
        <p:spPr/>
        <p:txBody>
          <a:bodyPr/>
          <a:lstStyle/>
          <a:p>
            <a:fld id="{312CC964-A50B-4C29-B4E4-2C30BB34CCF3}" type="slidenum">
              <a:rPr lang="en-US" smtClean="0"/>
              <a:t>12</a:t>
            </a:fld>
            <a:endParaRPr lang="en-US" dirty="0"/>
          </a:p>
        </p:txBody>
      </p:sp>
      <p:pic>
        <p:nvPicPr>
          <p:cNvPr id="10" name="Picture 9">
            <a:extLst>
              <a:ext uri="{FF2B5EF4-FFF2-40B4-BE49-F238E27FC236}">
                <a16:creationId xmlns:a16="http://schemas.microsoft.com/office/drawing/2014/main" id="{99C62CE2-D4EF-46AE-E08A-071A39406FE8}"/>
              </a:ext>
            </a:extLst>
          </p:cNvPr>
          <p:cNvPicPr>
            <a:picLocks noChangeAspect="1"/>
          </p:cNvPicPr>
          <p:nvPr/>
        </p:nvPicPr>
        <p:blipFill>
          <a:blip r:embed="rId2"/>
          <a:stretch>
            <a:fillRect/>
          </a:stretch>
        </p:blipFill>
        <p:spPr>
          <a:xfrm>
            <a:off x="1308100" y="2571123"/>
            <a:ext cx="9245600" cy="3753476"/>
          </a:xfrm>
          <a:prstGeom prst="rect">
            <a:avLst/>
          </a:prstGeom>
        </p:spPr>
      </p:pic>
    </p:spTree>
    <p:extLst>
      <p:ext uri="{BB962C8B-B14F-4D97-AF65-F5344CB8AC3E}">
        <p14:creationId xmlns:p14="http://schemas.microsoft.com/office/powerpoint/2010/main" val="400622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6CFD-1EEE-A391-7084-7F3C5AC4B7D2}"/>
              </a:ext>
            </a:extLst>
          </p:cNvPr>
          <p:cNvSpPr>
            <a:spLocks noGrp="1"/>
          </p:cNvSpPr>
          <p:nvPr>
            <p:ph type="title"/>
          </p:nvPr>
        </p:nvSpPr>
        <p:spPr/>
        <p:txBody>
          <a:bodyPr>
            <a:noAutofit/>
          </a:bodyPr>
          <a:lstStyle/>
          <a:p>
            <a:endParaRPr lang="en-AU" sz="3600" dirty="0"/>
          </a:p>
        </p:txBody>
      </p:sp>
      <p:sp>
        <p:nvSpPr>
          <p:cNvPr id="3" name="Content Placeholder 2">
            <a:extLst>
              <a:ext uri="{FF2B5EF4-FFF2-40B4-BE49-F238E27FC236}">
                <a16:creationId xmlns:a16="http://schemas.microsoft.com/office/drawing/2014/main" id="{73D48020-782C-E7CC-3725-6D6EC0AE8273}"/>
              </a:ext>
            </a:extLst>
          </p:cNvPr>
          <p:cNvSpPr>
            <a:spLocks noGrp="1"/>
          </p:cNvSpPr>
          <p:nvPr>
            <p:ph idx="1"/>
          </p:nvPr>
        </p:nvSpPr>
        <p:spPr/>
        <p:txBody>
          <a:bodyPr/>
          <a:lstStyle/>
          <a:p>
            <a:r>
              <a:rPr lang="en-AU" dirty="0"/>
              <a:t>Lowercasing values before merging them</a:t>
            </a:r>
          </a:p>
        </p:txBody>
      </p:sp>
      <p:sp>
        <p:nvSpPr>
          <p:cNvPr id="4" name="Footer Placeholder 3">
            <a:extLst>
              <a:ext uri="{FF2B5EF4-FFF2-40B4-BE49-F238E27FC236}">
                <a16:creationId xmlns:a16="http://schemas.microsoft.com/office/drawing/2014/main" id="{7314D40A-D1AC-A905-ABAD-107EBE56DB4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7956A541-CB14-AF39-1688-CE65CC8EEF0A}"/>
              </a:ext>
            </a:extLst>
          </p:cNvPr>
          <p:cNvSpPr>
            <a:spLocks noGrp="1"/>
          </p:cNvSpPr>
          <p:nvPr>
            <p:ph type="sldNum" sz="quarter" idx="12"/>
          </p:nvPr>
        </p:nvSpPr>
        <p:spPr/>
        <p:txBody>
          <a:bodyPr/>
          <a:lstStyle/>
          <a:p>
            <a:fld id="{312CC964-A50B-4C29-B4E4-2C30BB34CCF3}" type="slidenum">
              <a:rPr lang="en-US" smtClean="0"/>
              <a:t>13</a:t>
            </a:fld>
            <a:endParaRPr lang="en-US" dirty="0"/>
          </a:p>
        </p:txBody>
      </p:sp>
      <p:pic>
        <p:nvPicPr>
          <p:cNvPr id="8" name="Picture 7">
            <a:extLst>
              <a:ext uri="{FF2B5EF4-FFF2-40B4-BE49-F238E27FC236}">
                <a16:creationId xmlns:a16="http://schemas.microsoft.com/office/drawing/2014/main" id="{7740AAB5-6FF4-4BE4-B434-0602B9EBF904}"/>
              </a:ext>
            </a:extLst>
          </p:cNvPr>
          <p:cNvPicPr>
            <a:picLocks noChangeAspect="1"/>
          </p:cNvPicPr>
          <p:nvPr/>
        </p:nvPicPr>
        <p:blipFill>
          <a:blip r:embed="rId2"/>
          <a:stretch>
            <a:fillRect/>
          </a:stretch>
        </p:blipFill>
        <p:spPr>
          <a:xfrm>
            <a:off x="1054100" y="2488408"/>
            <a:ext cx="9804400" cy="3735383"/>
          </a:xfrm>
          <a:prstGeom prst="rect">
            <a:avLst/>
          </a:prstGeom>
        </p:spPr>
      </p:pic>
    </p:spTree>
    <p:extLst>
      <p:ext uri="{BB962C8B-B14F-4D97-AF65-F5344CB8AC3E}">
        <p14:creationId xmlns:p14="http://schemas.microsoft.com/office/powerpoint/2010/main" val="124622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3EF-DA33-5205-214C-8606E5D03CD6}"/>
              </a:ext>
            </a:extLst>
          </p:cNvPr>
          <p:cNvSpPr>
            <a:spLocks noGrp="1"/>
          </p:cNvSpPr>
          <p:nvPr>
            <p:ph type="title"/>
          </p:nvPr>
        </p:nvSpPr>
        <p:spPr/>
        <p:txBody>
          <a:bodyPr/>
          <a:lstStyle/>
          <a:p>
            <a:r>
              <a:rPr lang="en-AU" dirty="0" err="1"/>
              <a:t>Mapbox</a:t>
            </a:r>
            <a:r>
              <a:rPr lang="en-AU" dirty="0"/>
              <a:t> </a:t>
            </a:r>
            <a:r>
              <a:rPr lang="en-AU" dirty="0" err="1"/>
              <a:t>api</a:t>
            </a:r>
            <a:endParaRPr lang="en-AU" dirty="0"/>
          </a:p>
        </p:txBody>
      </p:sp>
      <p:sp>
        <p:nvSpPr>
          <p:cNvPr id="3" name="Content Placeholder 2">
            <a:extLst>
              <a:ext uri="{FF2B5EF4-FFF2-40B4-BE49-F238E27FC236}">
                <a16:creationId xmlns:a16="http://schemas.microsoft.com/office/drawing/2014/main" id="{0EC32F89-529E-6F44-E292-FA6E6235A4ED}"/>
              </a:ext>
            </a:extLst>
          </p:cNvPr>
          <p:cNvSpPr>
            <a:spLocks noGrp="1"/>
          </p:cNvSpPr>
          <p:nvPr>
            <p:ph idx="1"/>
          </p:nvPr>
        </p:nvSpPr>
        <p:spPr/>
        <p:txBody>
          <a:bodyPr/>
          <a:lstStyle/>
          <a:p>
            <a:r>
              <a:rPr lang="en-AU" dirty="0">
                <a:solidFill>
                  <a:srgbClr val="23262D"/>
                </a:solidFill>
                <a:latin typeface="Open Sans" panose="020B0606030504020204" pitchFamily="34" charset="0"/>
              </a:rPr>
              <a:t>“A</a:t>
            </a:r>
            <a:r>
              <a:rPr lang="en-AU" b="0" i="0" dirty="0">
                <a:solidFill>
                  <a:srgbClr val="23262D"/>
                </a:solidFill>
                <a:effectLst/>
                <a:latin typeface="Open Sans" panose="020B0606030504020204" pitchFamily="34" charset="0"/>
              </a:rPr>
              <a:t> client-side JavaScript library for building web maps and web applications with </a:t>
            </a:r>
            <a:r>
              <a:rPr lang="en-AU" b="0" i="0" dirty="0" err="1">
                <a:solidFill>
                  <a:srgbClr val="23262D"/>
                </a:solidFill>
                <a:effectLst/>
                <a:latin typeface="Open Sans" panose="020B0606030504020204" pitchFamily="34" charset="0"/>
              </a:rPr>
              <a:t>Mapbox's</a:t>
            </a:r>
            <a:r>
              <a:rPr lang="en-AU" b="0" i="0" dirty="0">
                <a:solidFill>
                  <a:srgbClr val="23262D"/>
                </a:solidFill>
                <a:effectLst/>
                <a:latin typeface="Open Sans" panose="020B0606030504020204" pitchFamily="34" charset="0"/>
              </a:rPr>
              <a:t> modern mapping technology”</a:t>
            </a:r>
            <a:endParaRPr lang="en-AU" dirty="0"/>
          </a:p>
        </p:txBody>
      </p:sp>
      <p:sp>
        <p:nvSpPr>
          <p:cNvPr id="4" name="Footer Placeholder 3">
            <a:extLst>
              <a:ext uri="{FF2B5EF4-FFF2-40B4-BE49-F238E27FC236}">
                <a16:creationId xmlns:a16="http://schemas.microsoft.com/office/drawing/2014/main" id="{1E934113-958D-657E-866D-9609FC74D215}"/>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2AB32DF-C77E-4830-D7AD-6C5D9177DB53}"/>
              </a:ext>
            </a:extLst>
          </p:cNvPr>
          <p:cNvSpPr>
            <a:spLocks noGrp="1"/>
          </p:cNvSpPr>
          <p:nvPr>
            <p:ph type="sldNum" sz="quarter" idx="12"/>
          </p:nvPr>
        </p:nvSpPr>
        <p:spPr/>
        <p:txBody>
          <a:bodyPr/>
          <a:lstStyle/>
          <a:p>
            <a:fld id="{312CC964-A50B-4C29-B4E4-2C30BB34CCF3}" type="slidenum">
              <a:rPr lang="en-US" smtClean="0"/>
              <a:t>14</a:t>
            </a:fld>
            <a:endParaRPr lang="en-US" dirty="0"/>
          </a:p>
        </p:txBody>
      </p:sp>
      <p:pic>
        <p:nvPicPr>
          <p:cNvPr id="11" name="Picture 10">
            <a:extLst>
              <a:ext uri="{FF2B5EF4-FFF2-40B4-BE49-F238E27FC236}">
                <a16:creationId xmlns:a16="http://schemas.microsoft.com/office/drawing/2014/main" id="{6196A25F-38CA-4DCD-6593-73CF9E97AAA2}"/>
              </a:ext>
            </a:extLst>
          </p:cNvPr>
          <p:cNvPicPr>
            <a:picLocks noChangeAspect="1"/>
          </p:cNvPicPr>
          <p:nvPr/>
        </p:nvPicPr>
        <p:blipFill>
          <a:blip r:embed="rId2"/>
          <a:stretch>
            <a:fillRect/>
          </a:stretch>
        </p:blipFill>
        <p:spPr>
          <a:xfrm>
            <a:off x="2301875" y="3006013"/>
            <a:ext cx="6091657" cy="3495340"/>
          </a:xfrm>
          <a:prstGeom prst="rect">
            <a:avLst/>
          </a:prstGeom>
        </p:spPr>
      </p:pic>
    </p:spTree>
    <p:extLst>
      <p:ext uri="{BB962C8B-B14F-4D97-AF65-F5344CB8AC3E}">
        <p14:creationId xmlns:p14="http://schemas.microsoft.com/office/powerpoint/2010/main" val="106171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9AE3-0083-C96B-B141-2A2E55463AC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38DB3B3-FFA5-8FC3-1391-E9AC106D3258}"/>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5E98CBA3-0301-37E2-C675-88F515964318}"/>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2823641-B5EF-35FC-D3BC-D05305ED784A}"/>
              </a:ext>
            </a:extLst>
          </p:cNvPr>
          <p:cNvSpPr>
            <a:spLocks noGrp="1"/>
          </p:cNvSpPr>
          <p:nvPr>
            <p:ph type="sldNum" sz="quarter" idx="12"/>
          </p:nvPr>
        </p:nvSpPr>
        <p:spPr/>
        <p:txBody>
          <a:bodyPr/>
          <a:lstStyle/>
          <a:p>
            <a:fld id="{312CC964-A50B-4C29-B4E4-2C30BB34CCF3}" type="slidenum">
              <a:rPr lang="en-US" smtClean="0"/>
              <a:t>15</a:t>
            </a:fld>
            <a:endParaRPr lang="en-US" dirty="0"/>
          </a:p>
        </p:txBody>
      </p:sp>
      <p:pic>
        <p:nvPicPr>
          <p:cNvPr id="7" name="Picture 6">
            <a:extLst>
              <a:ext uri="{FF2B5EF4-FFF2-40B4-BE49-F238E27FC236}">
                <a16:creationId xmlns:a16="http://schemas.microsoft.com/office/drawing/2014/main" id="{664E72DF-4F00-B38B-69CB-6B19C7EB6D96}"/>
              </a:ext>
            </a:extLst>
          </p:cNvPr>
          <p:cNvPicPr>
            <a:picLocks noChangeAspect="1"/>
          </p:cNvPicPr>
          <p:nvPr/>
        </p:nvPicPr>
        <p:blipFill>
          <a:blip r:embed="rId2"/>
          <a:stretch>
            <a:fillRect/>
          </a:stretch>
        </p:blipFill>
        <p:spPr>
          <a:xfrm>
            <a:off x="738187" y="1176337"/>
            <a:ext cx="10310813" cy="4505325"/>
          </a:xfrm>
          <a:prstGeom prst="rect">
            <a:avLst/>
          </a:prstGeom>
        </p:spPr>
      </p:pic>
    </p:spTree>
    <p:extLst>
      <p:ext uri="{BB962C8B-B14F-4D97-AF65-F5344CB8AC3E}">
        <p14:creationId xmlns:p14="http://schemas.microsoft.com/office/powerpoint/2010/main" val="358026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C67E-C4F1-AA9C-8056-FAE17AB6DEA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AB15799-8BB7-2315-AD25-A539D2AAFEDA}"/>
              </a:ext>
            </a:extLst>
          </p:cNvPr>
          <p:cNvSpPr>
            <a:spLocks noGrp="1"/>
          </p:cNvSpPr>
          <p:nvPr>
            <p:ph idx="1"/>
          </p:nvPr>
        </p:nvSpPr>
        <p:spPr/>
        <p:txBody>
          <a:bodyPr/>
          <a:lstStyle/>
          <a:p>
            <a:r>
              <a:rPr lang="en-AU" dirty="0"/>
              <a:t>Set the token and variable</a:t>
            </a:r>
          </a:p>
        </p:txBody>
      </p:sp>
      <p:sp>
        <p:nvSpPr>
          <p:cNvPr id="4" name="Footer Placeholder 3">
            <a:extLst>
              <a:ext uri="{FF2B5EF4-FFF2-40B4-BE49-F238E27FC236}">
                <a16:creationId xmlns:a16="http://schemas.microsoft.com/office/drawing/2014/main" id="{A3550DD0-57D9-DA7C-AF98-31BAE15DE27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E54B998-E7BD-6BFD-D11C-5D2BE16634B0}"/>
              </a:ext>
            </a:extLst>
          </p:cNvPr>
          <p:cNvSpPr>
            <a:spLocks noGrp="1"/>
          </p:cNvSpPr>
          <p:nvPr>
            <p:ph type="sldNum" sz="quarter" idx="12"/>
          </p:nvPr>
        </p:nvSpPr>
        <p:spPr/>
        <p:txBody>
          <a:bodyPr/>
          <a:lstStyle/>
          <a:p>
            <a:fld id="{312CC964-A50B-4C29-B4E4-2C30BB34CCF3}" type="slidenum">
              <a:rPr lang="en-US" smtClean="0"/>
              <a:t>16</a:t>
            </a:fld>
            <a:endParaRPr lang="en-US" dirty="0"/>
          </a:p>
        </p:txBody>
      </p:sp>
      <p:pic>
        <p:nvPicPr>
          <p:cNvPr id="9" name="Picture 8">
            <a:extLst>
              <a:ext uri="{FF2B5EF4-FFF2-40B4-BE49-F238E27FC236}">
                <a16:creationId xmlns:a16="http://schemas.microsoft.com/office/drawing/2014/main" id="{1A771FFF-981B-786D-E389-99F5100AF19B}"/>
              </a:ext>
            </a:extLst>
          </p:cNvPr>
          <p:cNvPicPr>
            <a:picLocks noChangeAspect="1"/>
          </p:cNvPicPr>
          <p:nvPr/>
        </p:nvPicPr>
        <p:blipFill>
          <a:blip r:embed="rId2"/>
          <a:stretch>
            <a:fillRect/>
          </a:stretch>
        </p:blipFill>
        <p:spPr>
          <a:xfrm>
            <a:off x="2550700" y="3055937"/>
            <a:ext cx="7090599" cy="2747963"/>
          </a:xfrm>
          <a:prstGeom prst="rect">
            <a:avLst/>
          </a:prstGeom>
        </p:spPr>
      </p:pic>
    </p:spTree>
    <p:extLst>
      <p:ext uri="{BB962C8B-B14F-4D97-AF65-F5344CB8AC3E}">
        <p14:creationId xmlns:p14="http://schemas.microsoft.com/office/powerpoint/2010/main" val="46891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3D51-7820-5F05-C76D-950ABA32837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960ECCC-099F-5373-ABF3-22EDAB0AE0C0}"/>
              </a:ext>
            </a:extLst>
          </p:cNvPr>
          <p:cNvSpPr>
            <a:spLocks noGrp="1"/>
          </p:cNvSpPr>
          <p:nvPr>
            <p:ph idx="1"/>
          </p:nvPr>
        </p:nvSpPr>
        <p:spPr>
          <a:xfrm>
            <a:off x="1696477" y="5591896"/>
            <a:ext cx="9906000" cy="2649690"/>
          </a:xfrm>
        </p:spPr>
        <p:txBody>
          <a:bodyPr/>
          <a:lstStyle/>
          <a:p>
            <a:r>
              <a:rPr lang="en-AU" dirty="0"/>
              <a:t>Add layer to map</a:t>
            </a:r>
          </a:p>
        </p:txBody>
      </p:sp>
      <p:sp>
        <p:nvSpPr>
          <p:cNvPr id="4" name="Footer Placeholder 3">
            <a:extLst>
              <a:ext uri="{FF2B5EF4-FFF2-40B4-BE49-F238E27FC236}">
                <a16:creationId xmlns:a16="http://schemas.microsoft.com/office/drawing/2014/main" id="{779C36D3-9121-2A54-0AEE-3829651AACF6}"/>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A1A1101-C81D-92EC-C618-972C6C2DE255}"/>
              </a:ext>
            </a:extLst>
          </p:cNvPr>
          <p:cNvSpPr>
            <a:spLocks noGrp="1"/>
          </p:cNvSpPr>
          <p:nvPr>
            <p:ph type="sldNum" sz="quarter" idx="12"/>
          </p:nvPr>
        </p:nvSpPr>
        <p:spPr/>
        <p:txBody>
          <a:bodyPr/>
          <a:lstStyle/>
          <a:p>
            <a:fld id="{312CC964-A50B-4C29-B4E4-2C30BB34CCF3}" type="slidenum">
              <a:rPr lang="en-US" smtClean="0"/>
              <a:t>17</a:t>
            </a:fld>
            <a:endParaRPr lang="en-US" dirty="0"/>
          </a:p>
        </p:txBody>
      </p:sp>
      <p:pic>
        <p:nvPicPr>
          <p:cNvPr id="7" name="Picture 6">
            <a:extLst>
              <a:ext uri="{FF2B5EF4-FFF2-40B4-BE49-F238E27FC236}">
                <a16:creationId xmlns:a16="http://schemas.microsoft.com/office/drawing/2014/main" id="{C83EE190-A76C-54E8-BD81-1196E48895E2}"/>
              </a:ext>
            </a:extLst>
          </p:cNvPr>
          <p:cNvPicPr>
            <a:picLocks noChangeAspect="1"/>
          </p:cNvPicPr>
          <p:nvPr/>
        </p:nvPicPr>
        <p:blipFill>
          <a:blip r:embed="rId2"/>
          <a:stretch>
            <a:fillRect/>
          </a:stretch>
        </p:blipFill>
        <p:spPr>
          <a:xfrm>
            <a:off x="1600200" y="429852"/>
            <a:ext cx="8597900" cy="5058495"/>
          </a:xfrm>
          <a:prstGeom prst="rect">
            <a:avLst/>
          </a:prstGeom>
        </p:spPr>
      </p:pic>
    </p:spTree>
    <p:extLst>
      <p:ext uri="{BB962C8B-B14F-4D97-AF65-F5344CB8AC3E}">
        <p14:creationId xmlns:p14="http://schemas.microsoft.com/office/powerpoint/2010/main" val="271951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D97F-1A83-BF33-0713-810039AE7E08}"/>
              </a:ext>
            </a:extLst>
          </p:cNvPr>
          <p:cNvSpPr>
            <a:spLocks noGrp="1"/>
          </p:cNvSpPr>
          <p:nvPr>
            <p:ph type="title"/>
          </p:nvPr>
        </p:nvSpPr>
        <p:spPr/>
        <p:txBody>
          <a:bodyPr/>
          <a:lstStyle/>
          <a:p>
            <a:endParaRPr lang="en-AU"/>
          </a:p>
        </p:txBody>
      </p:sp>
      <p:pic>
        <p:nvPicPr>
          <p:cNvPr id="7" name="Content Placeholder 6">
            <a:extLst>
              <a:ext uri="{FF2B5EF4-FFF2-40B4-BE49-F238E27FC236}">
                <a16:creationId xmlns:a16="http://schemas.microsoft.com/office/drawing/2014/main" id="{03669C74-70FC-3CD6-21AA-F136C0E9B782}"/>
              </a:ext>
            </a:extLst>
          </p:cNvPr>
          <p:cNvPicPr>
            <a:picLocks noGrp="1" noChangeAspect="1"/>
          </p:cNvPicPr>
          <p:nvPr>
            <p:ph idx="1"/>
          </p:nvPr>
        </p:nvPicPr>
        <p:blipFill>
          <a:blip r:embed="rId2"/>
          <a:stretch>
            <a:fillRect/>
          </a:stretch>
        </p:blipFill>
        <p:spPr>
          <a:xfrm>
            <a:off x="1143000" y="533401"/>
            <a:ext cx="9508563" cy="5460999"/>
          </a:xfrm>
        </p:spPr>
      </p:pic>
      <p:sp>
        <p:nvSpPr>
          <p:cNvPr id="4" name="Footer Placeholder 3">
            <a:extLst>
              <a:ext uri="{FF2B5EF4-FFF2-40B4-BE49-F238E27FC236}">
                <a16:creationId xmlns:a16="http://schemas.microsoft.com/office/drawing/2014/main" id="{93946D23-7E53-3D50-6983-D6378642E08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3C4E37A3-E0F0-73D4-1784-5D09F5939E81}"/>
              </a:ext>
            </a:extLst>
          </p:cNvPr>
          <p:cNvSpPr>
            <a:spLocks noGrp="1"/>
          </p:cNvSpPr>
          <p:nvPr>
            <p:ph type="sldNum" sz="quarter" idx="12"/>
          </p:nvPr>
        </p:nvSpPr>
        <p:spPr/>
        <p:txBody>
          <a:bodyPr/>
          <a:lstStyle/>
          <a:p>
            <a:fld id="{312CC964-A50B-4C29-B4E4-2C30BB34CCF3}" type="slidenum">
              <a:rPr lang="en-US" smtClean="0"/>
              <a:t>18</a:t>
            </a:fld>
            <a:endParaRPr lang="en-US" dirty="0"/>
          </a:p>
        </p:txBody>
      </p:sp>
    </p:spTree>
    <p:extLst>
      <p:ext uri="{BB962C8B-B14F-4D97-AF65-F5344CB8AC3E}">
        <p14:creationId xmlns:p14="http://schemas.microsoft.com/office/powerpoint/2010/main" val="290044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FC72-C5DA-829F-CF2D-D174F015239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50A75F3-4D2B-748E-27A7-DCC65E8035DD}"/>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C1E05732-5AE8-3CE3-48CB-AA40535FF71D}"/>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82A0B54B-B5F9-45F9-0223-1E5F68624395}"/>
              </a:ext>
            </a:extLst>
          </p:cNvPr>
          <p:cNvSpPr>
            <a:spLocks noGrp="1"/>
          </p:cNvSpPr>
          <p:nvPr>
            <p:ph type="sldNum" sz="quarter" idx="12"/>
          </p:nvPr>
        </p:nvSpPr>
        <p:spPr/>
        <p:txBody>
          <a:bodyPr/>
          <a:lstStyle/>
          <a:p>
            <a:fld id="{312CC964-A50B-4C29-B4E4-2C30BB34CCF3}" type="slidenum">
              <a:rPr lang="en-US" smtClean="0"/>
              <a:t>19</a:t>
            </a:fld>
            <a:endParaRPr lang="en-US" dirty="0"/>
          </a:p>
        </p:txBody>
      </p:sp>
      <p:pic>
        <p:nvPicPr>
          <p:cNvPr id="7" name="Picture 6">
            <a:extLst>
              <a:ext uri="{FF2B5EF4-FFF2-40B4-BE49-F238E27FC236}">
                <a16:creationId xmlns:a16="http://schemas.microsoft.com/office/drawing/2014/main" id="{1C07FDB5-E31A-4D5A-A538-D27216DAFCBD}"/>
              </a:ext>
            </a:extLst>
          </p:cNvPr>
          <p:cNvPicPr>
            <a:picLocks noChangeAspect="1"/>
          </p:cNvPicPr>
          <p:nvPr/>
        </p:nvPicPr>
        <p:blipFill>
          <a:blip r:embed="rId2"/>
          <a:stretch>
            <a:fillRect/>
          </a:stretch>
        </p:blipFill>
        <p:spPr>
          <a:xfrm>
            <a:off x="819967" y="946004"/>
            <a:ext cx="10782510" cy="4777232"/>
          </a:xfrm>
          <a:prstGeom prst="rect">
            <a:avLst/>
          </a:prstGeom>
        </p:spPr>
      </p:pic>
    </p:spTree>
    <p:extLst>
      <p:ext uri="{BB962C8B-B14F-4D97-AF65-F5344CB8AC3E}">
        <p14:creationId xmlns:p14="http://schemas.microsoft.com/office/powerpoint/2010/main" val="277990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normAutofit/>
          </a:bodyPr>
          <a:lstStyle/>
          <a:p>
            <a:r>
              <a:rPr lang="en-US" sz="4000" dirty="0"/>
              <a:t>Project DESCRIBTION</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6529276" cy="5797237"/>
          </a:xfrm>
        </p:spPr>
        <p:txBody>
          <a:bodyPr/>
          <a:lstStyle/>
          <a:p>
            <a:pPr marL="342900" indent="-342900">
              <a:buFont typeface="Arial" panose="020B0604020202020204" pitchFamily="34" charset="0"/>
              <a:buChar char="•"/>
            </a:pPr>
            <a:r>
              <a:rPr lang="en-AU" dirty="0"/>
              <a:t>Analyse the influence of electric vehicles (EVs) in NSW and whether the surge in EV adoption correlates with a change in primary fuel sources used within the state</a:t>
            </a:r>
            <a:endParaRPr lang="en-US" dirty="0"/>
          </a:p>
          <a:p>
            <a:pPr marL="342900" indent="-342900">
              <a:buFont typeface="Arial" panose="020B0604020202020204" pitchFamily="34" charset="0"/>
              <a:buChar char="•"/>
            </a:pPr>
            <a:r>
              <a:rPr lang="en-AU" dirty="0"/>
              <a:t>Create a JavaScript dashboard that enables users to explore and interact with a collection of data through a combination of charts and map visualisations. </a:t>
            </a:r>
          </a:p>
          <a:p>
            <a:pPr marL="342900" indent="-342900">
              <a:buFont typeface="Arial" panose="020B0604020202020204" pitchFamily="34" charset="0"/>
              <a:buChar char="•"/>
            </a:pPr>
            <a:r>
              <a:rPr lang="en-AU" dirty="0"/>
              <a:t>Provide insightful comparisons between NSW and other key Australian states, namely Queensland, Victoria, South Australia, and Tasmania.</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D6A86-0C13-5B35-E533-2426C5ADB3AF}"/>
              </a:ext>
            </a:extLst>
          </p:cNvPr>
          <p:cNvSpPr>
            <a:spLocks noGrp="1"/>
          </p:cNvSpPr>
          <p:nvPr>
            <p:ph idx="1"/>
          </p:nvPr>
        </p:nvSpPr>
        <p:spPr>
          <a:xfrm>
            <a:off x="1231900" y="5256595"/>
            <a:ext cx="9906000" cy="2649690"/>
          </a:xfrm>
        </p:spPr>
        <p:txBody>
          <a:bodyPr/>
          <a:lstStyle/>
          <a:p>
            <a:r>
              <a:rPr lang="en-AU" sz="2800" dirty="0"/>
              <a:t>bar chart with the number of electric cars registered in NSW between 2017 and 2021</a:t>
            </a:r>
          </a:p>
        </p:txBody>
      </p:sp>
      <p:sp>
        <p:nvSpPr>
          <p:cNvPr id="4" name="Footer Placeholder 3">
            <a:extLst>
              <a:ext uri="{FF2B5EF4-FFF2-40B4-BE49-F238E27FC236}">
                <a16:creationId xmlns:a16="http://schemas.microsoft.com/office/drawing/2014/main" id="{1228B0EF-8824-A32F-D96B-2930FCFF67DF}"/>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F032C54-DB2B-87E9-5A9F-14C7B24A246A}"/>
              </a:ext>
            </a:extLst>
          </p:cNvPr>
          <p:cNvSpPr>
            <a:spLocks noGrp="1"/>
          </p:cNvSpPr>
          <p:nvPr>
            <p:ph type="sldNum" sz="quarter" idx="12"/>
          </p:nvPr>
        </p:nvSpPr>
        <p:spPr/>
        <p:txBody>
          <a:bodyPr/>
          <a:lstStyle/>
          <a:p>
            <a:fld id="{312CC964-A50B-4C29-B4E4-2C30BB34CCF3}" type="slidenum">
              <a:rPr lang="en-US" smtClean="0"/>
              <a:t>20</a:t>
            </a:fld>
            <a:endParaRPr lang="en-US" dirty="0"/>
          </a:p>
        </p:txBody>
      </p:sp>
      <p:sp>
        <p:nvSpPr>
          <p:cNvPr id="7" name="Title 6">
            <a:extLst>
              <a:ext uri="{FF2B5EF4-FFF2-40B4-BE49-F238E27FC236}">
                <a16:creationId xmlns:a16="http://schemas.microsoft.com/office/drawing/2014/main" id="{F254E463-388A-5B9F-FD41-6E86F5F00323}"/>
              </a:ext>
            </a:extLst>
          </p:cNvPr>
          <p:cNvSpPr>
            <a:spLocks noGrp="1"/>
          </p:cNvSpPr>
          <p:nvPr>
            <p:ph type="title"/>
          </p:nvPr>
        </p:nvSpPr>
        <p:spPr/>
        <p:txBody>
          <a:bodyPr/>
          <a:lstStyle/>
          <a:p>
            <a:endParaRPr lang="en-AU"/>
          </a:p>
        </p:txBody>
      </p:sp>
      <p:pic>
        <p:nvPicPr>
          <p:cNvPr id="9" name="Picture 8">
            <a:extLst>
              <a:ext uri="{FF2B5EF4-FFF2-40B4-BE49-F238E27FC236}">
                <a16:creationId xmlns:a16="http://schemas.microsoft.com/office/drawing/2014/main" id="{F7A0E8EE-27F3-74B5-81B7-9013AADB5427}"/>
              </a:ext>
            </a:extLst>
          </p:cNvPr>
          <p:cNvPicPr>
            <a:picLocks noChangeAspect="1"/>
          </p:cNvPicPr>
          <p:nvPr/>
        </p:nvPicPr>
        <p:blipFill>
          <a:blip r:embed="rId2"/>
          <a:stretch>
            <a:fillRect/>
          </a:stretch>
        </p:blipFill>
        <p:spPr>
          <a:xfrm>
            <a:off x="3546475" y="814944"/>
            <a:ext cx="3829050" cy="4076700"/>
          </a:xfrm>
          <a:prstGeom prst="rect">
            <a:avLst/>
          </a:prstGeom>
        </p:spPr>
      </p:pic>
    </p:spTree>
    <p:extLst>
      <p:ext uri="{BB962C8B-B14F-4D97-AF65-F5344CB8AC3E}">
        <p14:creationId xmlns:p14="http://schemas.microsoft.com/office/powerpoint/2010/main" val="68988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24A7-61CA-6BDC-2654-D29C7099935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03F4981-17F5-E885-0A48-0C901B7F85B6}"/>
              </a:ext>
            </a:extLst>
          </p:cNvPr>
          <p:cNvSpPr>
            <a:spLocks noGrp="1"/>
          </p:cNvSpPr>
          <p:nvPr>
            <p:ph idx="1"/>
          </p:nvPr>
        </p:nvSpPr>
        <p:spPr>
          <a:xfrm>
            <a:off x="1143000" y="5349875"/>
            <a:ext cx="9906000" cy="2649690"/>
          </a:xfrm>
        </p:spPr>
        <p:txBody>
          <a:bodyPr/>
          <a:lstStyle/>
          <a:p>
            <a:r>
              <a:rPr lang="en-AU" dirty="0"/>
              <a:t>Calculate sum of </a:t>
            </a:r>
          </a:p>
        </p:txBody>
      </p:sp>
      <p:sp>
        <p:nvSpPr>
          <p:cNvPr id="4" name="Footer Placeholder 3">
            <a:extLst>
              <a:ext uri="{FF2B5EF4-FFF2-40B4-BE49-F238E27FC236}">
                <a16:creationId xmlns:a16="http://schemas.microsoft.com/office/drawing/2014/main" id="{BC4C401E-8D94-9FEF-0A70-78C26B77667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0BB0E16B-42BF-FF64-BEEE-2C595A0363D5}"/>
              </a:ext>
            </a:extLst>
          </p:cNvPr>
          <p:cNvSpPr>
            <a:spLocks noGrp="1"/>
          </p:cNvSpPr>
          <p:nvPr>
            <p:ph type="sldNum" sz="quarter" idx="12"/>
          </p:nvPr>
        </p:nvSpPr>
        <p:spPr/>
        <p:txBody>
          <a:bodyPr/>
          <a:lstStyle/>
          <a:p>
            <a:fld id="{312CC964-A50B-4C29-B4E4-2C30BB34CCF3}" type="slidenum">
              <a:rPr lang="en-US" smtClean="0"/>
              <a:t>21</a:t>
            </a:fld>
            <a:endParaRPr lang="en-US" dirty="0"/>
          </a:p>
        </p:txBody>
      </p:sp>
      <p:pic>
        <p:nvPicPr>
          <p:cNvPr id="7" name="Picture 6">
            <a:extLst>
              <a:ext uri="{FF2B5EF4-FFF2-40B4-BE49-F238E27FC236}">
                <a16:creationId xmlns:a16="http://schemas.microsoft.com/office/drawing/2014/main" id="{1139BE2F-440D-05D3-7B87-ED93FE14A84F}"/>
              </a:ext>
            </a:extLst>
          </p:cNvPr>
          <p:cNvPicPr>
            <a:picLocks noChangeAspect="1"/>
          </p:cNvPicPr>
          <p:nvPr/>
        </p:nvPicPr>
        <p:blipFill>
          <a:blip r:embed="rId2"/>
          <a:stretch>
            <a:fillRect/>
          </a:stretch>
        </p:blipFill>
        <p:spPr>
          <a:xfrm>
            <a:off x="1054100" y="508849"/>
            <a:ext cx="9906000" cy="4909805"/>
          </a:xfrm>
          <a:prstGeom prst="rect">
            <a:avLst/>
          </a:prstGeom>
        </p:spPr>
      </p:pic>
    </p:spTree>
    <p:extLst>
      <p:ext uri="{BB962C8B-B14F-4D97-AF65-F5344CB8AC3E}">
        <p14:creationId xmlns:p14="http://schemas.microsoft.com/office/powerpoint/2010/main" val="1284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9A214-4D0A-02A8-01BC-580653B425D5}"/>
              </a:ext>
            </a:extLst>
          </p:cNvPr>
          <p:cNvPicPr>
            <a:picLocks noChangeAspect="1"/>
          </p:cNvPicPr>
          <p:nvPr/>
        </p:nvPicPr>
        <p:blipFill>
          <a:blip r:embed="rId2"/>
          <a:stretch>
            <a:fillRect/>
          </a:stretch>
        </p:blipFill>
        <p:spPr>
          <a:xfrm>
            <a:off x="945502" y="2209191"/>
            <a:ext cx="5150498" cy="3429000"/>
          </a:xfrm>
          <a:prstGeom prst="rect">
            <a:avLst/>
          </a:prstGeom>
        </p:spPr>
      </p:pic>
      <p:pic>
        <p:nvPicPr>
          <p:cNvPr id="9" name="Picture 8">
            <a:extLst>
              <a:ext uri="{FF2B5EF4-FFF2-40B4-BE49-F238E27FC236}">
                <a16:creationId xmlns:a16="http://schemas.microsoft.com/office/drawing/2014/main" id="{6B5BBBA2-27FA-9422-429A-65D54959E2D1}"/>
              </a:ext>
            </a:extLst>
          </p:cNvPr>
          <p:cNvPicPr>
            <a:picLocks noChangeAspect="1"/>
          </p:cNvPicPr>
          <p:nvPr/>
        </p:nvPicPr>
        <p:blipFill rotWithShape="1">
          <a:blip r:embed="rId3"/>
          <a:srcRect l="10184" t="20687" r="2993"/>
          <a:stretch/>
        </p:blipFill>
        <p:spPr>
          <a:xfrm>
            <a:off x="6337299" y="2362943"/>
            <a:ext cx="5029201" cy="3121496"/>
          </a:xfrm>
          <a:prstGeom prst="rect">
            <a:avLst/>
          </a:prstGeom>
        </p:spPr>
      </p:pic>
      <p:sp>
        <p:nvSpPr>
          <p:cNvPr id="2" name="Title 1">
            <a:extLst>
              <a:ext uri="{FF2B5EF4-FFF2-40B4-BE49-F238E27FC236}">
                <a16:creationId xmlns:a16="http://schemas.microsoft.com/office/drawing/2014/main" id="{E9516B4A-EF4B-F8DF-815C-BF157CAF5905}"/>
              </a:ext>
            </a:extLst>
          </p:cNvPr>
          <p:cNvSpPr>
            <a:spLocks noGrp="1"/>
          </p:cNvSpPr>
          <p:nvPr>
            <p:ph type="title"/>
          </p:nvPr>
        </p:nvSpPr>
        <p:spPr/>
        <p:txBody>
          <a:bodyPr>
            <a:noAutofit/>
          </a:bodyPr>
          <a:lstStyle/>
          <a:p>
            <a:r>
              <a:rPr lang="en-AU" sz="3600" dirty="0" err="1"/>
              <a:t>e.G</a:t>
            </a:r>
            <a:r>
              <a:rPr lang="en-AU" sz="3600" dirty="0"/>
              <a:t> primary fuel sources used within NSW and Queensland</a:t>
            </a:r>
          </a:p>
        </p:txBody>
      </p:sp>
      <p:sp>
        <p:nvSpPr>
          <p:cNvPr id="3" name="Content Placeholder 2">
            <a:extLst>
              <a:ext uri="{FF2B5EF4-FFF2-40B4-BE49-F238E27FC236}">
                <a16:creationId xmlns:a16="http://schemas.microsoft.com/office/drawing/2014/main" id="{50C512DD-1CC9-324F-BFB1-D5609E69183C}"/>
              </a:ext>
            </a:extLst>
          </p:cNvPr>
          <p:cNvSpPr>
            <a:spLocks noGrp="1"/>
          </p:cNvSpPr>
          <p:nvPr>
            <p:ph idx="1"/>
          </p:nvPr>
        </p:nvSpPr>
        <p:spPr>
          <a:xfrm>
            <a:off x="1460500" y="5429250"/>
            <a:ext cx="9906000" cy="2649690"/>
          </a:xfrm>
        </p:spPr>
        <p:txBody>
          <a:bodyPr/>
          <a:lstStyle/>
          <a:p>
            <a:endParaRPr lang="en-AU" dirty="0"/>
          </a:p>
        </p:txBody>
      </p:sp>
      <p:sp>
        <p:nvSpPr>
          <p:cNvPr id="4" name="Footer Placeholder 3">
            <a:extLst>
              <a:ext uri="{FF2B5EF4-FFF2-40B4-BE49-F238E27FC236}">
                <a16:creationId xmlns:a16="http://schemas.microsoft.com/office/drawing/2014/main" id="{287E0A15-5054-6222-E181-23B7B65D421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09604363-FF8E-EBD2-DA74-3A69CADF209B}"/>
              </a:ext>
            </a:extLst>
          </p:cNvPr>
          <p:cNvSpPr>
            <a:spLocks noGrp="1"/>
          </p:cNvSpPr>
          <p:nvPr>
            <p:ph type="sldNum" sz="quarter" idx="12"/>
          </p:nvPr>
        </p:nvSpPr>
        <p:spPr/>
        <p:txBody>
          <a:bodyPr/>
          <a:lstStyle/>
          <a:p>
            <a:fld id="{312CC964-A50B-4C29-B4E4-2C30BB34CCF3}" type="slidenum">
              <a:rPr lang="en-US" smtClean="0"/>
              <a:t>22</a:t>
            </a:fld>
            <a:endParaRPr lang="en-US" dirty="0"/>
          </a:p>
        </p:txBody>
      </p:sp>
    </p:spTree>
    <p:extLst>
      <p:ext uri="{BB962C8B-B14F-4D97-AF65-F5344CB8AC3E}">
        <p14:creationId xmlns:p14="http://schemas.microsoft.com/office/powerpoint/2010/main" val="3128783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3F2B-D8CF-7588-D711-C4E368FDE588}"/>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83C414F-EE29-65F2-2887-196226F4B9A5}"/>
              </a:ext>
            </a:extLst>
          </p:cNvPr>
          <p:cNvSpPr>
            <a:spLocks noGrp="1"/>
          </p:cNvSpPr>
          <p:nvPr>
            <p:ph type="body" idx="1"/>
          </p:nvPr>
        </p:nvSpPr>
        <p:spPr/>
        <p:txBody>
          <a:bodyPr/>
          <a:lstStyle/>
          <a:p>
            <a:endParaRPr lang="en-AU"/>
          </a:p>
        </p:txBody>
      </p:sp>
      <p:sp>
        <p:nvSpPr>
          <p:cNvPr id="4" name="Content Placeholder 3">
            <a:extLst>
              <a:ext uri="{FF2B5EF4-FFF2-40B4-BE49-F238E27FC236}">
                <a16:creationId xmlns:a16="http://schemas.microsoft.com/office/drawing/2014/main" id="{756177A8-4E8E-5A73-A4B8-BDC757ED9510}"/>
              </a:ext>
            </a:extLst>
          </p:cNvPr>
          <p:cNvSpPr>
            <a:spLocks noGrp="1"/>
          </p:cNvSpPr>
          <p:nvPr>
            <p:ph sz="half" idx="2"/>
          </p:nvPr>
        </p:nvSpPr>
        <p:spPr/>
        <p:txBody>
          <a:bodyPr/>
          <a:lstStyle/>
          <a:p>
            <a:endParaRPr lang="en-AU"/>
          </a:p>
        </p:txBody>
      </p:sp>
      <p:sp>
        <p:nvSpPr>
          <p:cNvPr id="5" name="Text Placeholder 4">
            <a:extLst>
              <a:ext uri="{FF2B5EF4-FFF2-40B4-BE49-F238E27FC236}">
                <a16:creationId xmlns:a16="http://schemas.microsoft.com/office/drawing/2014/main" id="{CA6658AF-BDEA-3D60-CA76-B2C374CF7E7C}"/>
              </a:ext>
            </a:extLst>
          </p:cNvPr>
          <p:cNvSpPr>
            <a:spLocks noGrp="1"/>
          </p:cNvSpPr>
          <p:nvPr>
            <p:ph type="body" sz="quarter" idx="3"/>
          </p:nvPr>
        </p:nvSpPr>
        <p:spPr/>
        <p:txBody>
          <a:bodyPr/>
          <a:lstStyle/>
          <a:p>
            <a:endParaRPr lang="en-AU"/>
          </a:p>
        </p:txBody>
      </p:sp>
      <p:sp>
        <p:nvSpPr>
          <p:cNvPr id="6" name="Content Placeholder 5">
            <a:extLst>
              <a:ext uri="{FF2B5EF4-FFF2-40B4-BE49-F238E27FC236}">
                <a16:creationId xmlns:a16="http://schemas.microsoft.com/office/drawing/2014/main" id="{7E641C9E-024D-5EB3-40AC-02AD2D225C6D}"/>
              </a:ext>
            </a:extLst>
          </p:cNvPr>
          <p:cNvSpPr>
            <a:spLocks noGrp="1"/>
          </p:cNvSpPr>
          <p:nvPr>
            <p:ph sz="quarter" idx="4"/>
          </p:nvPr>
        </p:nvSpPr>
        <p:spPr/>
        <p:txBody>
          <a:bodyPr/>
          <a:lstStyle/>
          <a:p>
            <a:endParaRPr lang="en-AU"/>
          </a:p>
        </p:txBody>
      </p:sp>
      <p:sp>
        <p:nvSpPr>
          <p:cNvPr id="7" name="Footer Placeholder 6">
            <a:extLst>
              <a:ext uri="{FF2B5EF4-FFF2-40B4-BE49-F238E27FC236}">
                <a16:creationId xmlns:a16="http://schemas.microsoft.com/office/drawing/2014/main" id="{60226B52-7A65-7695-E36F-8C8D87F90119}"/>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D49B2E88-61F3-98FF-863A-AD303A8E2FA7}"/>
              </a:ext>
            </a:extLst>
          </p:cNvPr>
          <p:cNvSpPr>
            <a:spLocks noGrp="1"/>
          </p:cNvSpPr>
          <p:nvPr>
            <p:ph type="sldNum" sz="quarter" idx="12"/>
          </p:nvPr>
        </p:nvSpPr>
        <p:spPr/>
        <p:txBody>
          <a:bodyPr/>
          <a:lstStyle/>
          <a:p>
            <a:fld id="{312CC964-A50B-4C29-B4E4-2C30BB34CCF3}" type="slidenum">
              <a:rPr lang="en-US" smtClean="0"/>
              <a:t>23</a:t>
            </a:fld>
            <a:endParaRPr lang="en-US" dirty="0"/>
          </a:p>
        </p:txBody>
      </p:sp>
      <p:pic>
        <p:nvPicPr>
          <p:cNvPr id="9" name="Picture 8">
            <a:extLst>
              <a:ext uri="{FF2B5EF4-FFF2-40B4-BE49-F238E27FC236}">
                <a16:creationId xmlns:a16="http://schemas.microsoft.com/office/drawing/2014/main" id="{08F927EC-453F-BC6E-E7CB-2F672415D2CD}"/>
              </a:ext>
            </a:extLst>
          </p:cNvPr>
          <p:cNvPicPr>
            <a:picLocks noChangeAspect="1"/>
          </p:cNvPicPr>
          <p:nvPr/>
        </p:nvPicPr>
        <p:blipFill>
          <a:blip r:embed="rId2"/>
          <a:stretch>
            <a:fillRect/>
          </a:stretch>
        </p:blipFill>
        <p:spPr>
          <a:xfrm>
            <a:off x="0" y="0"/>
            <a:ext cx="12172950" cy="6858000"/>
          </a:xfrm>
          <a:prstGeom prst="rect">
            <a:avLst/>
          </a:prstGeom>
        </p:spPr>
      </p:pic>
    </p:spTree>
    <p:extLst>
      <p:ext uri="{BB962C8B-B14F-4D97-AF65-F5344CB8AC3E}">
        <p14:creationId xmlns:p14="http://schemas.microsoft.com/office/powerpoint/2010/main" val="217527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F997-D8E0-66AB-17E2-A7C7ECE5DA42}"/>
              </a:ext>
            </a:extLst>
          </p:cNvPr>
          <p:cNvSpPr>
            <a:spLocks noGrp="1"/>
          </p:cNvSpPr>
          <p:nvPr>
            <p:ph type="title"/>
          </p:nvPr>
        </p:nvSpPr>
        <p:spPr/>
        <p:txBody>
          <a:bodyPr/>
          <a:lstStyle/>
          <a:p>
            <a:r>
              <a:rPr lang="en-AU" dirty="0"/>
              <a:t>sources</a:t>
            </a:r>
          </a:p>
        </p:txBody>
      </p:sp>
      <p:sp>
        <p:nvSpPr>
          <p:cNvPr id="3" name="Content Placeholder 2">
            <a:extLst>
              <a:ext uri="{FF2B5EF4-FFF2-40B4-BE49-F238E27FC236}">
                <a16:creationId xmlns:a16="http://schemas.microsoft.com/office/drawing/2014/main" id="{637934F7-BCFC-35B5-0C81-72604C2827F2}"/>
              </a:ext>
            </a:extLst>
          </p:cNvPr>
          <p:cNvSpPr>
            <a:spLocks noGrp="1"/>
          </p:cNvSpPr>
          <p:nvPr>
            <p:ph idx="1"/>
          </p:nvPr>
        </p:nvSpPr>
        <p:spPr>
          <a:xfrm>
            <a:off x="5167423" y="533400"/>
            <a:ext cx="6870147" cy="6019800"/>
          </a:xfrm>
        </p:spPr>
        <p:txBody>
          <a:bodyPr>
            <a:normAutofit fontScale="47500" lnSpcReduction="20000"/>
          </a:bodyPr>
          <a:lstStyle/>
          <a:p>
            <a:r>
              <a:rPr lang="en-AU" dirty="0"/>
              <a:t>Electric Vehicle Council</a:t>
            </a:r>
          </a:p>
          <a:p>
            <a:r>
              <a:rPr lang="en-AU" dirty="0"/>
              <a:t>https://electricvehiclecouncil.com.au/wp-content/uploads/2023/07/State-of-EVs_July-2023_.pdf</a:t>
            </a:r>
          </a:p>
          <a:p>
            <a:endParaRPr lang="en-AU" dirty="0"/>
          </a:p>
          <a:p>
            <a:r>
              <a:rPr lang="en-AU" dirty="0"/>
              <a:t>NSW Government (NSW Climate and Energy Action)</a:t>
            </a:r>
          </a:p>
          <a:p>
            <a:r>
              <a:rPr lang="en-AU" dirty="0"/>
              <a:t>https://www.energy.nsw.gov.au/sites/default/files/2022-09/nsw-electric-vehicle-strategy-210225.pdf</a:t>
            </a:r>
          </a:p>
          <a:p>
            <a:endParaRPr lang="en-AU" dirty="0"/>
          </a:p>
          <a:p>
            <a:r>
              <a:rPr lang="en-AU" dirty="0"/>
              <a:t>Australian Government </a:t>
            </a:r>
            <a:r>
              <a:rPr lang="en-AU" dirty="0" err="1"/>
              <a:t>NationalMap</a:t>
            </a:r>
            <a:endParaRPr lang="en-AU" dirty="0"/>
          </a:p>
          <a:p>
            <a:r>
              <a:rPr lang="en-AU" dirty="0"/>
              <a:t>https://nationalmap.gov.au/</a:t>
            </a:r>
          </a:p>
          <a:p>
            <a:endParaRPr lang="en-AU" dirty="0"/>
          </a:p>
          <a:p>
            <a:r>
              <a:rPr lang="en-AU" dirty="0"/>
              <a:t>https://ev-infrastructure-mapping.s3-ap-southeast-2.amazonaws.com/ev_evc_prototype.csv</a:t>
            </a:r>
          </a:p>
          <a:p>
            <a:endParaRPr lang="en-AU" dirty="0"/>
          </a:p>
          <a:p>
            <a:r>
              <a:rPr lang="en-AU" dirty="0"/>
              <a:t>https://ev-infrastructure-mapping.s3-ap-southeast-2.amazonaws.com/chargers_by_postcode_prototype.csv</a:t>
            </a:r>
          </a:p>
          <a:p>
            <a:endParaRPr lang="en-AU" dirty="0"/>
          </a:p>
          <a:p>
            <a:r>
              <a:rPr lang="en-AU" dirty="0"/>
              <a:t>Australian Energy Market Operator</a:t>
            </a:r>
          </a:p>
          <a:p>
            <a:r>
              <a:rPr lang="en-AU" dirty="0"/>
              <a:t>https://aemo.com.au/energy-systems/electricity/national-electricity-market-nem/data-nem/data-dashboard-nem</a:t>
            </a:r>
          </a:p>
          <a:p>
            <a:endParaRPr lang="en-AU" dirty="0"/>
          </a:p>
          <a:p>
            <a:r>
              <a:rPr lang="en-AU" dirty="0" err="1"/>
              <a:t>GeoJSON</a:t>
            </a:r>
            <a:r>
              <a:rPr lang="en-AU" dirty="0"/>
              <a:t> information</a:t>
            </a:r>
          </a:p>
          <a:p>
            <a:r>
              <a:rPr lang="en-AU" dirty="0"/>
              <a:t>https://github.com/tonywr71/GeoJson-Data/blob/master/suburb-2-nsw.geojson</a:t>
            </a:r>
          </a:p>
          <a:p>
            <a:endParaRPr lang="en-AU" dirty="0"/>
          </a:p>
          <a:p>
            <a:r>
              <a:rPr lang="en-AU" dirty="0"/>
              <a:t>Websites used</a:t>
            </a:r>
          </a:p>
          <a:p>
            <a:r>
              <a:rPr lang="en-AU" dirty="0"/>
              <a:t>https://stackoverflow.com/questions/22521982/check-if-point-is-inside-a-polygon</a:t>
            </a:r>
          </a:p>
        </p:txBody>
      </p:sp>
      <p:sp>
        <p:nvSpPr>
          <p:cNvPr id="4" name="Footer Placeholder 3">
            <a:extLst>
              <a:ext uri="{FF2B5EF4-FFF2-40B4-BE49-F238E27FC236}">
                <a16:creationId xmlns:a16="http://schemas.microsoft.com/office/drawing/2014/main" id="{7365C1AF-4462-8312-CC2C-B356AC78122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F36C489B-A8E9-7D9F-5677-89091607A8C5}"/>
              </a:ext>
            </a:extLst>
          </p:cNvPr>
          <p:cNvSpPr>
            <a:spLocks noGrp="1"/>
          </p:cNvSpPr>
          <p:nvPr>
            <p:ph type="sldNum" sz="quarter" idx="12"/>
          </p:nvPr>
        </p:nvSpPr>
        <p:spPr/>
        <p:txBody>
          <a:bodyPr/>
          <a:lstStyle/>
          <a:p>
            <a:fld id="{312CC964-A50B-4C29-B4E4-2C30BB34CCF3}" type="slidenum">
              <a:rPr lang="en-US" smtClean="0"/>
              <a:t>3</a:t>
            </a:fld>
            <a:endParaRPr lang="en-US" dirty="0"/>
          </a:p>
        </p:txBody>
      </p:sp>
    </p:spTree>
    <p:extLst>
      <p:ext uri="{BB962C8B-B14F-4D97-AF65-F5344CB8AC3E}">
        <p14:creationId xmlns:p14="http://schemas.microsoft.com/office/powerpoint/2010/main" val="97447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3554-A1D1-1166-F005-6DF309631114}"/>
              </a:ext>
            </a:extLst>
          </p:cNvPr>
          <p:cNvSpPr>
            <a:spLocks noGrp="1"/>
          </p:cNvSpPr>
          <p:nvPr>
            <p:ph type="title"/>
          </p:nvPr>
        </p:nvSpPr>
        <p:spPr/>
        <p:txBody>
          <a:bodyPr/>
          <a:lstStyle/>
          <a:p>
            <a:r>
              <a:rPr lang="en-AU" dirty="0"/>
              <a:t>Data cleaning</a:t>
            </a:r>
          </a:p>
        </p:txBody>
      </p:sp>
      <p:sp>
        <p:nvSpPr>
          <p:cNvPr id="3" name="Content Placeholder 2">
            <a:extLst>
              <a:ext uri="{FF2B5EF4-FFF2-40B4-BE49-F238E27FC236}">
                <a16:creationId xmlns:a16="http://schemas.microsoft.com/office/drawing/2014/main" id="{5F0F49D4-CF08-1C8C-6AC4-288C7081AB2B}"/>
              </a:ext>
            </a:extLst>
          </p:cNvPr>
          <p:cNvSpPr>
            <a:spLocks noGrp="1"/>
          </p:cNvSpPr>
          <p:nvPr>
            <p:ph idx="1"/>
          </p:nvPr>
        </p:nvSpPr>
        <p:spPr>
          <a:xfrm>
            <a:off x="1143000" y="2009774"/>
            <a:ext cx="9906000" cy="4389104"/>
          </a:xfrm>
        </p:spPr>
        <p:txBody>
          <a:bodyPr>
            <a:normAutofit fontScale="92500" lnSpcReduction="10000"/>
          </a:bodyPr>
          <a:lstStyle/>
          <a:p>
            <a:pPr marL="342900" indent="-342900">
              <a:buFont typeface="Arial" panose="020B0604020202020204" pitchFamily="34" charset="0"/>
              <a:buChar char="•"/>
            </a:pPr>
            <a:r>
              <a:rPr lang="en-AU" dirty="0"/>
              <a:t>chargers_by_postcode_prototype.csv</a:t>
            </a:r>
          </a:p>
          <a:p>
            <a:r>
              <a:rPr lang="en-AU" dirty="0"/>
              <a:t>The dataset contains number of Electric Vehicle (EV) registrations by postcode for a specified year. The years documented in the dataset are between 2017 and 2021. There are 4,751 rows and 832 columns of data.</a:t>
            </a:r>
          </a:p>
          <a:p>
            <a:pPr marL="342900" indent="-342900">
              <a:buFont typeface="Arial" panose="020B0604020202020204" pitchFamily="34" charset="0"/>
              <a:buChar char="•"/>
            </a:pPr>
            <a:r>
              <a:rPr lang="en-AU" dirty="0"/>
              <a:t>ev_evc_prototype.csv</a:t>
            </a:r>
          </a:p>
          <a:p>
            <a:r>
              <a:rPr lang="en-AU" dirty="0"/>
              <a:t>The dataset contains the number and location of current Electric Vehicle (EV) charging stations.. There are 505 rows and 12 columns of data.</a:t>
            </a:r>
          </a:p>
          <a:p>
            <a:pPr marL="342900" indent="-342900">
              <a:buFont typeface="Arial" panose="020B0604020202020204" pitchFamily="34" charset="0"/>
              <a:buChar char="•"/>
            </a:pPr>
            <a:r>
              <a:rPr lang="en-AU" dirty="0"/>
              <a:t>NEMFUELMIX_ALL_202311022059.csv</a:t>
            </a:r>
          </a:p>
          <a:p>
            <a:r>
              <a:rPr lang="en-AU" dirty="0"/>
              <a:t>The dataset is a breakdown of energy sources in the Australian National Electricity Market (NEM), containing energy source distribution of all Australian States (not including WA, NT, and ACT) between 29th October 2022 to the 21st October 2023. There are 1,524 rows and 5 columns of data.</a:t>
            </a:r>
          </a:p>
        </p:txBody>
      </p:sp>
      <p:sp>
        <p:nvSpPr>
          <p:cNvPr id="4" name="Footer Placeholder 3">
            <a:extLst>
              <a:ext uri="{FF2B5EF4-FFF2-40B4-BE49-F238E27FC236}">
                <a16:creationId xmlns:a16="http://schemas.microsoft.com/office/drawing/2014/main" id="{46E65B88-C963-FBD3-945F-0B6C6ACF09D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F9D5421-8518-21F0-B740-1A354821B1C3}"/>
              </a:ext>
            </a:extLst>
          </p:cNvPr>
          <p:cNvSpPr>
            <a:spLocks noGrp="1"/>
          </p:cNvSpPr>
          <p:nvPr>
            <p:ph type="sldNum" sz="quarter" idx="12"/>
          </p:nvPr>
        </p:nvSpPr>
        <p:spPr/>
        <p:txBody>
          <a:bodyPr/>
          <a:lstStyle/>
          <a:p>
            <a:fld id="{312CC964-A50B-4C29-B4E4-2C30BB34CCF3}" type="slidenum">
              <a:rPr lang="en-US" smtClean="0"/>
              <a:t>4</a:t>
            </a:fld>
            <a:endParaRPr lang="en-US" dirty="0"/>
          </a:p>
        </p:txBody>
      </p:sp>
    </p:spTree>
    <p:extLst>
      <p:ext uri="{BB962C8B-B14F-4D97-AF65-F5344CB8AC3E}">
        <p14:creationId xmlns:p14="http://schemas.microsoft.com/office/powerpoint/2010/main" val="51374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A98A-4568-E0D9-544D-304BCD415279}"/>
              </a:ext>
            </a:extLst>
          </p:cNvPr>
          <p:cNvSpPr>
            <a:spLocks noGrp="1"/>
          </p:cNvSpPr>
          <p:nvPr>
            <p:ph type="title"/>
          </p:nvPr>
        </p:nvSpPr>
        <p:spPr/>
        <p:txBody>
          <a:bodyPr/>
          <a:lstStyle/>
          <a:p>
            <a:r>
              <a:rPr lang="en-AU" dirty="0"/>
              <a:t>Data cleaning</a:t>
            </a:r>
          </a:p>
        </p:txBody>
      </p:sp>
      <p:sp>
        <p:nvSpPr>
          <p:cNvPr id="3" name="Content Placeholder 2">
            <a:extLst>
              <a:ext uri="{FF2B5EF4-FFF2-40B4-BE49-F238E27FC236}">
                <a16:creationId xmlns:a16="http://schemas.microsoft.com/office/drawing/2014/main" id="{E9327E50-3B5D-8505-1EFA-E36350C1CFBA}"/>
              </a:ext>
            </a:extLst>
          </p:cNvPr>
          <p:cNvSpPr>
            <a:spLocks noGrp="1"/>
          </p:cNvSpPr>
          <p:nvPr>
            <p:ph idx="1"/>
          </p:nvPr>
        </p:nvSpPr>
        <p:spPr/>
        <p:txBody>
          <a:bodyPr/>
          <a:lstStyle/>
          <a:p>
            <a:r>
              <a:rPr lang="en-AU" dirty="0"/>
              <a:t>Converts the data from csv files into Pandas </a:t>
            </a:r>
            <a:r>
              <a:rPr lang="en-AU" dirty="0" err="1"/>
              <a:t>DataFrames</a:t>
            </a:r>
            <a:r>
              <a:rPr lang="en-AU" dirty="0"/>
              <a:t>. </a:t>
            </a:r>
          </a:p>
          <a:p>
            <a:r>
              <a:rPr lang="en-AU" dirty="0"/>
              <a:t>The data has been cleaned to display relevant columns (</a:t>
            </a:r>
            <a:r>
              <a:rPr lang="en-AU" dirty="0" err="1"/>
              <a:t>eg.</a:t>
            </a:r>
            <a:r>
              <a:rPr lang="en-AU" dirty="0"/>
              <a:t> Top 9 </a:t>
            </a:r>
            <a:r>
              <a:rPr lang="en-AU" dirty="0" err="1"/>
              <a:t>ev</a:t>
            </a:r>
            <a:r>
              <a:rPr lang="en-AU" dirty="0"/>
              <a:t> car brands)and Null values have been changed to zero values.</a:t>
            </a:r>
          </a:p>
          <a:p>
            <a:r>
              <a:rPr lang="en-AU" dirty="0"/>
              <a:t>The data has then been converted to a SQL database and reflected in </a:t>
            </a:r>
            <a:r>
              <a:rPr lang="en-AU" dirty="0" err="1"/>
              <a:t>Data_Engineering.db</a:t>
            </a:r>
            <a:r>
              <a:rPr lang="en-AU" dirty="0"/>
              <a:t> file.</a:t>
            </a:r>
          </a:p>
        </p:txBody>
      </p:sp>
      <p:sp>
        <p:nvSpPr>
          <p:cNvPr id="4" name="Footer Placeholder 3">
            <a:extLst>
              <a:ext uri="{FF2B5EF4-FFF2-40B4-BE49-F238E27FC236}">
                <a16:creationId xmlns:a16="http://schemas.microsoft.com/office/drawing/2014/main" id="{9C469B61-D01A-53C5-48AB-62402E8D41F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8B618E89-CB94-34A4-2392-A454D7FE1F1C}"/>
              </a:ext>
            </a:extLst>
          </p:cNvPr>
          <p:cNvSpPr>
            <a:spLocks noGrp="1"/>
          </p:cNvSpPr>
          <p:nvPr>
            <p:ph type="sldNum" sz="quarter" idx="12"/>
          </p:nvPr>
        </p:nvSpPr>
        <p:spPr/>
        <p:txBody>
          <a:bodyPr/>
          <a:lstStyle/>
          <a:p>
            <a:fld id="{312CC964-A50B-4C29-B4E4-2C30BB34CCF3}" type="slidenum">
              <a:rPr lang="en-US" smtClean="0"/>
              <a:t>5</a:t>
            </a:fld>
            <a:endParaRPr lang="en-US" dirty="0"/>
          </a:p>
        </p:txBody>
      </p:sp>
    </p:spTree>
    <p:extLst>
      <p:ext uri="{BB962C8B-B14F-4D97-AF65-F5344CB8AC3E}">
        <p14:creationId xmlns:p14="http://schemas.microsoft.com/office/powerpoint/2010/main" val="111022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4F3-F66A-08DF-41E3-E9806A5C833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D0BBF01-41F5-65CE-0DE0-09242217700C}"/>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DB8FFC09-6666-467F-5615-458E7011DC6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F994CC1-89DC-1A21-2E6E-6B8E189702EE}"/>
              </a:ext>
            </a:extLst>
          </p:cNvPr>
          <p:cNvSpPr>
            <a:spLocks noGrp="1"/>
          </p:cNvSpPr>
          <p:nvPr>
            <p:ph type="sldNum" sz="quarter" idx="12"/>
          </p:nvPr>
        </p:nvSpPr>
        <p:spPr/>
        <p:txBody>
          <a:bodyPr/>
          <a:lstStyle/>
          <a:p>
            <a:fld id="{312CC964-A50B-4C29-B4E4-2C30BB34CCF3}" type="slidenum">
              <a:rPr lang="en-US" smtClean="0"/>
              <a:t>6</a:t>
            </a:fld>
            <a:endParaRPr lang="en-US" dirty="0"/>
          </a:p>
        </p:txBody>
      </p:sp>
      <p:pic>
        <p:nvPicPr>
          <p:cNvPr id="7" name="Picture 6">
            <a:extLst>
              <a:ext uri="{FF2B5EF4-FFF2-40B4-BE49-F238E27FC236}">
                <a16:creationId xmlns:a16="http://schemas.microsoft.com/office/drawing/2014/main" id="{6D6737D5-BE35-407C-121D-D910D61467FA}"/>
              </a:ext>
            </a:extLst>
          </p:cNvPr>
          <p:cNvPicPr>
            <a:picLocks noChangeAspect="1"/>
          </p:cNvPicPr>
          <p:nvPr/>
        </p:nvPicPr>
        <p:blipFill>
          <a:blip r:embed="rId2"/>
          <a:stretch>
            <a:fillRect/>
          </a:stretch>
        </p:blipFill>
        <p:spPr>
          <a:xfrm>
            <a:off x="1757362" y="956320"/>
            <a:ext cx="8677275" cy="4945360"/>
          </a:xfrm>
          <a:prstGeom prst="rect">
            <a:avLst/>
          </a:prstGeom>
        </p:spPr>
      </p:pic>
    </p:spTree>
    <p:extLst>
      <p:ext uri="{BB962C8B-B14F-4D97-AF65-F5344CB8AC3E}">
        <p14:creationId xmlns:p14="http://schemas.microsoft.com/office/powerpoint/2010/main" val="424399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0F87-76D3-1D76-FB31-CE888361EA1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EBEB0C8-CBD1-C02C-0B8A-1153A69F5816}"/>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CBF392FC-450A-A781-75AD-54242016EDC6}"/>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7029F09-1B96-9BB9-7852-284A5FAA1CC0}"/>
              </a:ext>
            </a:extLst>
          </p:cNvPr>
          <p:cNvSpPr>
            <a:spLocks noGrp="1"/>
          </p:cNvSpPr>
          <p:nvPr>
            <p:ph type="sldNum" sz="quarter" idx="12"/>
          </p:nvPr>
        </p:nvSpPr>
        <p:spPr/>
        <p:txBody>
          <a:bodyPr/>
          <a:lstStyle/>
          <a:p>
            <a:fld id="{312CC964-A50B-4C29-B4E4-2C30BB34CCF3}" type="slidenum">
              <a:rPr lang="en-US" smtClean="0"/>
              <a:t>7</a:t>
            </a:fld>
            <a:endParaRPr lang="en-US" dirty="0"/>
          </a:p>
        </p:txBody>
      </p:sp>
      <p:pic>
        <p:nvPicPr>
          <p:cNvPr id="9" name="Picture 8">
            <a:extLst>
              <a:ext uri="{FF2B5EF4-FFF2-40B4-BE49-F238E27FC236}">
                <a16:creationId xmlns:a16="http://schemas.microsoft.com/office/drawing/2014/main" id="{DA00D821-E5DB-BC98-79CD-315DFCD07F59}"/>
              </a:ext>
            </a:extLst>
          </p:cNvPr>
          <p:cNvPicPr>
            <a:picLocks noChangeAspect="1"/>
          </p:cNvPicPr>
          <p:nvPr/>
        </p:nvPicPr>
        <p:blipFill>
          <a:blip r:embed="rId2"/>
          <a:stretch>
            <a:fillRect/>
          </a:stretch>
        </p:blipFill>
        <p:spPr>
          <a:xfrm>
            <a:off x="2693512" y="1290509"/>
            <a:ext cx="9144408" cy="3691066"/>
          </a:xfrm>
          <a:prstGeom prst="rect">
            <a:avLst/>
          </a:prstGeom>
        </p:spPr>
      </p:pic>
      <p:pic>
        <p:nvPicPr>
          <p:cNvPr id="11" name="Picture 10">
            <a:extLst>
              <a:ext uri="{FF2B5EF4-FFF2-40B4-BE49-F238E27FC236}">
                <a16:creationId xmlns:a16="http://schemas.microsoft.com/office/drawing/2014/main" id="{A98BE91E-5672-3D27-6BE7-FFC65F505B4E}"/>
              </a:ext>
            </a:extLst>
          </p:cNvPr>
          <p:cNvPicPr>
            <a:picLocks noChangeAspect="1"/>
          </p:cNvPicPr>
          <p:nvPr/>
        </p:nvPicPr>
        <p:blipFill>
          <a:blip r:embed="rId3"/>
          <a:stretch>
            <a:fillRect/>
          </a:stretch>
        </p:blipFill>
        <p:spPr>
          <a:xfrm>
            <a:off x="354080" y="1673225"/>
            <a:ext cx="2657475" cy="3105150"/>
          </a:xfrm>
          <a:prstGeom prst="rect">
            <a:avLst/>
          </a:prstGeom>
        </p:spPr>
      </p:pic>
    </p:spTree>
    <p:extLst>
      <p:ext uri="{BB962C8B-B14F-4D97-AF65-F5344CB8AC3E}">
        <p14:creationId xmlns:p14="http://schemas.microsoft.com/office/powerpoint/2010/main" val="204655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1AD7-FE96-2BC4-AA55-DF42B53E9137}"/>
              </a:ext>
            </a:extLst>
          </p:cNvPr>
          <p:cNvSpPr>
            <a:spLocks noGrp="1"/>
          </p:cNvSpPr>
          <p:nvPr>
            <p:ph type="title"/>
          </p:nvPr>
        </p:nvSpPr>
        <p:spPr/>
        <p:txBody>
          <a:bodyPr/>
          <a:lstStyle/>
          <a:p>
            <a:r>
              <a:rPr lang="en-AU" dirty="0"/>
              <a:t>Save csv to </a:t>
            </a:r>
            <a:r>
              <a:rPr lang="en-AU" dirty="0" err="1"/>
              <a:t>sql</a:t>
            </a:r>
            <a:endParaRPr lang="en-AU" dirty="0"/>
          </a:p>
        </p:txBody>
      </p:sp>
      <p:sp>
        <p:nvSpPr>
          <p:cNvPr id="3" name="Content Placeholder 2">
            <a:extLst>
              <a:ext uri="{FF2B5EF4-FFF2-40B4-BE49-F238E27FC236}">
                <a16:creationId xmlns:a16="http://schemas.microsoft.com/office/drawing/2014/main" id="{86208F48-109C-BA68-E240-2AECA34B9C92}"/>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96E6C241-259C-E520-0211-2156B63C10AE}"/>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5C673B7-2FCD-1F28-A7AC-934F527D1A3B}"/>
              </a:ext>
            </a:extLst>
          </p:cNvPr>
          <p:cNvSpPr>
            <a:spLocks noGrp="1"/>
          </p:cNvSpPr>
          <p:nvPr>
            <p:ph type="sldNum" sz="quarter" idx="12"/>
          </p:nvPr>
        </p:nvSpPr>
        <p:spPr/>
        <p:txBody>
          <a:bodyPr/>
          <a:lstStyle/>
          <a:p>
            <a:fld id="{312CC964-A50B-4C29-B4E4-2C30BB34CCF3}" type="slidenum">
              <a:rPr lang="en-US" smtClean="0"/>
              <a:t>8</a:t>
            </a:fld>
            <a:endParaRPr lang="en-US" dirty="0"/>
          </a:p>
        </p:txBody>
      </p:sp>
      <p:pic>
        <p:nvPicPr>
          <p:cNvPr id="7" name="Picture 6">
            <a:extLst>
              <a:ext uri="{FF2B5EF4-FFF2-40B4-BE49-F238E27FC236}">
                <a16:creationId xmlns:a16="http://schemas.microsoft.com/office/drawing/2014/main" id="{EBEF7C8C-202C-7F9D-A363-A06A25104892}"/>
              </a:ext>
            </a:extLst>
          </p:cNvPr>
          <p:cNvPicPr>
            <a:picLocks noChangeAspect="1"/>
          </p:cNvPicPr>
          <p:nvPr/>
        </p:nvPicPr>
        <p:blipFill>
          <a:blip r:embed="rId2"/>
          <a:stretch>
            <a:fillRect/>
          </a:stretch>
        </p:blipFill>
        <p:spPr>
          <a:xfrm>
            <a:off x="742950" y="2285811"/>
            <a:ext cx="10706100" cy="3101134"/>
          </a:xfrm>
          <a:prstGeom prst="rect">
            <a:avLst/>
          </a:prstGeom>
        </p:spPr>
      </p:pic>
    </p:spTree>
    <p:extLst>
      <p:ext uri="{BB962C8B-B14F-4D97-AF65-F5344CB8AC3E}">
        <p14:creationId xmlns:p14="http://schemas.microsoft.com/office/powerpoint/2010/main" val="50358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6EC2-07AE-3696-B7F2-2C0178FD4CA1}"/>
              </a:ext>
            </a:extLst>
          </p:cNvPr>
          <p:cNvSpPr>
            <a:spLocks noGrp="1"/>
          </p:cNvSpPr>
          <p:nvPr>
            <p:ph type="title"/>
          </p:nvPr>
        </p:nvSpPr>
        <p:spPr/>
        <p:txBody>
          <a:bodyPr>
            <a:noAutofit/>
          </a:bodyPr>
          <a:lstStyle/>
          <a:p>
            <a:r>
              <a:rPr lang="en-AU" sz="3600" dirty="0"/>
              <a:t>create an API using Flask</a:t>
            </a:r>
          </a:p>
        </p:txBody>
      </p:sp>
      <p:sp>
        <p:nvSpPr>
          <p:cNvPr id="3" name="Content Placeholder 2">
            <a:extLst>
              <a:ext uri="{FF2B5EF4-FFF2-40B4-BE49-F238E27FC236}">
                <a16:creationId xmlns:a16="http://schemas.microsoft.com/office/drawing/2014/main" id="{4277D6EE-77A7-AA8F-ED29-0B37B60CF21F}"/>
              </a:ext>
            </a:extLst>
          </p:cNvPr>
          <p:cNvSpPr>
            <a:spLocks noGrp="1"/>
          </p:cNvSpPr>
          <p:nvPr>
            <p:ph idx="1"/>
          </p:nvPr>
        </p:nvSpPr>
        <p:spPr/>
        <p:txBody>
          <a:bodyPr/>
          <a:lstStyle/>
          <a:p>
            <a:r>
              <a:rPr lang="en-AU" dirty="0"/>
              <a:t>Create Python Flask-powered API for each of the csv files and </a:t>
            </a:r>
            <a:r>
              <a:rPr lang="en-AU" dirty="0" err="1"/>
              <a:t>geojson</a:t>
            </a:r>
            <a:r>
              <a:rPr lang="en-AU" dirty="0"/>
              <a:t> file.</a:t>
            </a:r>
          </a:p>
          <a:p>
            <a:r>
              <a:rPr lang="en-AU" dirty="0"/>
              <a:t>Setup database and save reference to table</a:t>
            </a:r>
          </a:p>
        </p:txBody>
      </p:sp>
      <p:sp>
        <p:nvSpPr>
          <p:cNvPr id="4" name="Footer Placeholder 3">
            <a:extLst>
              <a:ext uri="{FF2B5EF4-FFF2-40B4-BE49-F238E27FC236}">
                <a16:creationId xmlns:a16="http://schemas.microsoft.com/office/drawing/2014/main" id="{18EA2FD0-D865-03E4-D9F0-D024DC36C198}"/>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7952A060-35F6-DE5A-19CE-0626882B44A2}"/>
              </a:ext>
            </a:extLst>
          </p:cNvPr>
          <p:cNvSpPr>
            <a:spLocks noGrp="1"/>
          </p:cNvSpPr>
          <p:nvPr>
            <p:ph type="sldNum" sz="quarter" idx="12"/>
          </p:nvPr>
        </p:nvSpPr>
        <p:spPr/>
        <p:txBody>
          <a:bodyPr/>
          <a:lstStyle/>
          <a:p>
            <a:fld id="{312CC964-A50B-4C29-B4E4-2C30BB34CCF3}" type="slidenum">
              <a:rPr lang="en-US" smtClean="0"/>
              <a:t>9</a:t>
            </a:fld>
            <a:endParaRPr lang="en-US" dirty="0"/>
          </a:p>
        </p:txBody>
      </p:sp>
      <p:pic>
        <p:nvPicPr>
          <p:cNvPr id="7" name="Picture 6">
            <a:extLst>
              <a:ext uri="{FF2B5EF4-FFF2-40B4-BE49-F238E27FC236}">
                <a16:creationId xmlns:a16="http://schemas.microsoft.com/office/drawing/2014/main" id="{C957FDFF-2D95-9593-5F74-5DF889D2E538}"/>
              </a:ext>
            </a:extLst>
          </p:cNvPr>
          <p:cNvPicPr>
            <a:picLocks noChangeAspect="1"/>
          </p:cNvPicPr>
          <p:nvPr/>
        </p:nvPicPr>
        <p:blipFill>
          <a:blip r:embed="rId2"/>
          <a:stretch>
            <a:fillRect/>
          </a:stretch>
        </p:blipFill>
        <p:spPr>
          <a:xfrm>
            <a:off x="1920874" y="2977705"/>
            <a:ext cx="7667625" cy="3161582"/>
          </a:xfrm>
          <a:prstGeom prst="rect">
            <a:avLst/>
          </a:prstGeom>
        </p:spPr>
      </p:pic>
    </p:spTree>
    <p:extLst>
      <p:ext uri="{BB962C8B-B14F-4D97-AF65-F5344CB8AC3E}">
        <p14:creationId xmlns:p14="http://schemas.microsoft.com/office/powerpoint/2010/main" val="215778591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3.xml><?xml version="1.0" encoding="utf-8"?>
<ds:datastoreItem xmlns:ds="http://schemas.openxmlformats.org/officeDocument/2006/customXml" ds:itemID="{AC263D7C-E9CB-4C77-8528-77A30083B7FC}">
  <ds:schemaRefs>
    <ds:schemaRef ds:uri="http://purl.org/dc/elements/1.1/"/>
    <ds:schemaRef ds:uri="http://schemas.microsoft.com/office/infopath/2007/PartnerControls"/>
    <ds:schemaRef ds:uri="http://schemas.microsoft.com/office/2006/documentManagement/types"/>
    <ds:schemaRef ds:uri="http://www.w3.org/XML/1998/namespace"/>
    <ds:schemaRef ds:uri="http://purl.org/dc/terms/"/>
    <ds:schemaRef ds:uri="http://schemas.microsoft.com/sharepoint/v3"/>
    <ds:schemaRef ds:uri="16c05727-aa75-4e4a-9b5f-8a80a1165891"/>
    <ds:schemaRef ds:uri="http://schemas.microsoft.com/office/2006/metadata/properties"/>
    <ds:schemaRef ds:uri="http://schemas.openxmlformats.org/package/2006/metadata/core-properties"/>
    <ds:schemaRef ds:uri="230e9df3-be65-4c73-a93b-d1236ebd677e"/>
    <ds:schemaRef ds:uri="71af3243-3dd4-4a8d-8c0d-dd76da1f02a5"/>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238</TotalTime>
  <Words>672</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Open Sans</vt:lpstr>
      <vt:lpstr>Univers Condensed Light</vt:lpstr>
      <vt:lpstr>Walbaum Display Light</vt:lpstr>
      <vt:lpstr>AngleLinesVTI</vt:lpstr>
      <vt:lpstr>Electric Vehicle Use in New South Wales</vt:lpstr>
      <vt:lpstr>Project DESCRIBTION</vt:lpstr>
      <vt:lpstr>sources</vt:lpstr>
      <vt:lpstr>Data cleaning</vt:lpstr>
      <vt:lpstr>Data cleaning</vt:lpstr>
      <vt:lpstr>PowerPoint Presentation</vt:lpstr>
      <vt:lpstr>PowerPoint Presentation</vt:lpstr>
      <vt:lpstr>Save csv to sql</vt:lpstr>
      <vt:lpstr>create an API using Flask</vt:lpstr>
      <vt:lpstr>PowerPoint Presentation</vt:lpstr>
      <vt:lpstr>PowerPoint Presentation</vt:lpstr>
      <vt:lpstr>merge geojson file with information of the suburbs in NSW with the location of EV chargers</vt:lpstr>
      <vt:lpstr>PowerPoint Presentation</vt:lpstr>
      <vt:lpstr>Mapbox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e.G primary fuel sources used within NSW and Queensland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Use in New South Wales</dc:title>
  <dc:creator>畅 于</dc:creator>
  <cp:lastModifiedBy>畅 于</cp:lastModifiedBy>
  <cp:revision>4</cp:revision>
  <dcterms:created xsi:type="dcterms:W3CDTF">2023-11-11T17:17:28Z</dcterms:created>
  <dcterms:modified xsi:type="dcterms:W3CDTF">2023-11-11T21:16:03Z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