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28803" y="1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28789" y="101537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1125" y="1353394"/>
            <a:ext cx="7801749" cy="1173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2A389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2A389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2A389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2A389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681" y="211262"/>
            <a:ext cx="7340636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2A389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4432" y="1061284"/>
            <a:ext cx="8015134" cy="354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2A389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Liderazgo</a:t>
            </a:r>
            <a:r>
              <a:rPr dirty="0" spc="-5"/>
              <a:t> </a:t>
            </a:r>
            <a:r>
              <a:rPr dirty="0" spc="-100"/>
              <a:t>y</a:t>
            </a:r>
            <a:r>
              <a:rPr dirty="0" spc="-5"/>
              <a:t> </a:t>
            </a:r>
            <a:r>
              <a:rPr dirty="0" spc="-10"/>
              <a:t>gerencia</a:t>
            </a:r>
            <a:r>
              <a:rPr dirty="0"/>
              <a:t> </a:t>
            </a:r>
            <a:r>
              <a:rPr dirty="0" spc="10"/>
              <a:t>de </a:t>
            </a:r>
            <a:r>
              <a:rPr dirty="0" spc="15"/>
              <a:t> </a:t>
            </a:r>
            <a:r>
              <a:rPr dirty="0" spc="-15"/>
              <a:t>organizaciones</a:t>
            </a:r>
            <a:r>
              <a:rPr dirty="0" spc="-30"/>
              <a:t> </a:t>
            </a:r>
            <a:r>
              <a:rPr dirty="0" spc="-35"/>
              <a:t>Industrias </a:t>
            </a:r>
            <a:r>
              <a:rPr dirty="0" spc="-5"/>
              <a:t>4.0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113" y="2731704"/>
            <a:ext cx="453834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30">
                <a:solidFill>
                  <a:srgbClr val="FFFFFF"/>
                </a:solidFill>
                <a:latin typeface="Roboto"/>
                <a:cs typeface="Roboto"/>
              </a:rPr>
              <a:t>Julia</a:t>
            </a:r>
            <a:r>
              <a:rPr dirty="0" sz="1950" spc="-3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dirty="0" sz="195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Roboto"/>
                <a:cs typeface="Roboto"/>
              </a:rPr>
              <a:t>Camil</a:t>
            </a:r>
            <a:r>
              <a:rPr dirty="0" sz="1950" spc="-1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dirty="0" sz="195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Roboto"/>
                <a:cs typeface="Roboto"/>
              </a:rPr>
              <a:t>Rivero</a:t>
            </a:r>
            <a:r>
              <a:rPr dirty="0" sz="1950" spc="-25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dirty="0" sz="195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950" spc="-15">
                <a:solidFill>
                  <a:srgbClr val="FFFFFF"/>
                </a:solidFill>
                <a:latin typeface="Roboto"/>
                <a:cs typeface="Roboto"/>
              </a:rPr>
              <a:t>Fonsec</a:t>
            </a:r>
            <a:r>
              <a:rPr dirty="0" sz="1950" spc="-1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195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950" spc="-345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dirty="0" sz="195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950" spc="-15">
                <a:solidFill>
                  <a:srgbClr val="FFFFFF"/>
                </a:solidFill>
                <a:latin typeface="Roboto"/>
                <a:cs typeface="Roboto"/>
              </a:rPr>
              <a:t>1152057</a:t>
            </a:r>
            <a:endParaRPr sz="19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520" y="209027"/>
            <a:ext cx="65938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Jack </a:t>
            </a:r>
            <a:r>
              <a:rPr dirty="0" sz="4400" spc="-5"/>
              <a:t>Ma</a:t>
            </a:r>
            <a:r>
              <a:rPr dirty="0" sz="4400" spc="40"/>
              <a:t> </a:t>
            </a:r>
            <a:r>
              <a:rPr dirty="0" sz="1750" spc="10"/>
              <a:t>Fundador </a:t>
            </a:r>
            <a:r>
              <a:rPr dirty="0" sz="1750" spc="15"/>
              <a:t>y</a:t>
            </a:r>
            <a:r>
              <a:rPr dirty="0" sz="1750" spc="5"/>
              <a:t> </a:t>
            </a:r>
            <a:r>
              <a:rPr dirty="0" sz="1750" spc="10"/>
              <a:t>presidente</a:t>
            </a:r>
            <a:r>
              <a:rPr dirty="0" sz="1750" spc="5"/>
              <a:t> </a:t>
            </a:r>
            <a:r>
              <a:rPr dirty="0" sz="1750" spc="10"/>
              <a:t>ejecutivo </a:t>
            </a:r>
            <a:r>
              <a:rPr dirty="0" sz="1750" spc="15"/>
              <a:t>de</a:t>
            </a:r>
            <a:r>
              <a:rPr dirty="0" sz="1750" spc="5"/>
              <a:t> </a:t>
            </a:r>
            <a:r>
              <a:rPr dirty="0" sz="1750" spc="10"/>
              <a:t>Alibaba</a:t>
            </a:r>
            <a:r>
              <a:rPr dirty="0" sz="1750" spc="5"/>
              <a:t> </a:t>
            </a:r>
            <a:r>
              <a:rPr dirty="0" sz="1750" spc="10"/>
              <a:t>Group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4558675" y="1295450"/>
            <a:ext cx="4015740" cy="3257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6985">
              <a:lnSpc>
                <a:spcPts val="2810"/>
              </a:lnSpc>
              <a:spcBef>
                <a:spcPts val="90"/>
              </a:spcBef>
            </a:pP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Jack</a:t>
            </a:r>
            <a:r>
              <a:rPr dirty="0" sz="22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20">
                <a:solidFill>
                  <a:srgbClr val="2A3890"/>
                </a:solidFill>
                <a:latin typeface="Calibri"/>
                <a:cs typeface="Calibri"/>
              </a:rPr>
              <a:t>Ma</a:t>
            </a:r>
            <a:r>
              <a:rPr dirty="0" sz="22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ha</a:t>
            </a:r>
            <a:r>
              <a:rPr dirty="0" sz="22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sido</a:t>
            </a:r>
            <a:r>
              <a:rPr dirty="0" sz="22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un</a:t>
            </a:r>
            <a:r>
              <a:rPr dirty="0" sz="22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líder</a:t>
            </a:r>
            <a:r>
              <a:rPr dirty="0" sz="22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influyente </a:t>
            </a:r>
            <a:r>
              <a:rPr dirty="0" sz="2200" spc="-48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en</a:t>
            </a:r>
            <a:r>
              <a:rPr dirty="0" sz="22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la</a:t>
            </a:r>
            <a:r>
              <a:rPr dirty="0" sz="22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industria</a:t>
            </a:r>
            <a:r>
              <a:rPr dirty="0" sz="22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del</a:t>
            </a:r>
            <a:r>
              <a:rPr dirty="0" sz="22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comercio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2850"/>
              </a:lnSpc>
            </a:pP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electrónico.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Su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visión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y su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enfoque </a:t>
            </a:r>
            <a:r>
              <a:rPr dirty="0" sz="2200" spc="-49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en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la innovación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han </a:t>
            </a:r>
            <a:r>
              <a:rPr dirty="0" sz="2200" spc="20">
                <a:solidFill>
                  <a:srgbClr val="2A3890"/>
                </a:solidFill>
                <a:latin typeface="Calibri"/>
                <a:cs typeface="Calibri"/>
              </a:rPr>
              <a:t>ayudado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a </a:t>
            </a:r>
            <a:r>
              <a:rPr dirty="0" sz="2200" spc="2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Alibaba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Group a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convertirse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en </a:t>
            </a:r>
            <a:r>
              <a:rPr dirty="0" sz="2200" spc="2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una de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las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empresas de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tecnología </a:t>
            </a:r>
            <a:r>
              <a:rPr dirty="0" sz="2200" spc="-484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más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grandes del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mundo.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Resalta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 de su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mentalidad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su enfoque en </a:t>
            </a:r>
            <a:r>
              <a:rPr dirty="0" sz="2200" spc="5">
                <a:solidFill>
                  <a:srgbClr val="2A3890"/>
                </a:solidFill>
                <a:latin typeface="Calibri"/>
                <a:cs typeface="Calibri"/>
              </a:rPr>
              <a:t>el </a:t>
            </a:r>
            <a:r>
              <a:rPr dirty="0" sz="2200" spc="-484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aprendizaje</a:t>
            </a:r>
            <a:r>
              <a:rPr dirty="0" sz="22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y</a:t>
            </a:r>
            <a:r>
              <a:rPr dirty="0" sz="22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la</a:t>
            </a:r>
            <a:r>
              <a:rPr dirty="0" sz="22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5">
                <a:solidFill>
                  <a:srgbClr val="2A3890"/>
                </a:solidFill>
                <a:latin typeface="Calibri"/>
                <a:cs typeface="Calibri"/>
              </a:rPr>
              <a:t>mejora</a:t>
            </a:r>
            <a:r>
              <a:rPr dirty="0" sz="22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00" spc="10">
                <a:solidFill>
                  <a:srgbClr val="2A3890"/>
                </a:solidFill>
                <a:latin typeface="Calibri"/>
                <a:cs typeface="Calibri"/>
              </a:rPr>
              <a:t>continua.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50" y="1063375"/>
            <a:ext cx="3251199" cy="3496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913" y="209027"/>
            <a:ext cx="60648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Atributos</a:t>
            </a:r>
            <a:r>
              <a:rPr dirty="0" sz="4400" spc="-40"/>
              <a:t> </a:t>
            </a:r>
            <a:r>
              <a:rPr dirty="0" sz="4400" spc="-5"/>
              <a:t>de</a:t>
            </a:r>
            <a:r>
              <a:rPr dirty="0" sz="4400" spc="-30"/>
              <a:t> </a:t>
            </a:r>
            <a:r>
              <a:rPr dirty="0" sz="4400" spc="-5"/>
              <a:t>la</a:t>
            </a:r>
            <a:r>
              <a:rPr dirty="0" sz="4400" spc="-30"/>
              <a:t> </a:t>
            </a:r>
            <a:r>
              <a:rPr dirty="0" sz="4400" spc="-5"/>
              <a:t>mentalidad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7998" y="1289024"/>
            <a:ext cx="7722234" cy="32448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311785" marR="306070" indent="-299720">
              <a:lnSpc>
                <a:spcPct val="94700"/>
              </a:lnSpc>
              <a:spcBef>
                <a:spcPts val="195"/>
              </a:spcBef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dirty="0" sz="1600" spc="-10" b="1">
                <a:solidFill>
                  <a:srgbClr val="2A3890"/>
                </a:solidFill>
                <a:latin typeface="Calibri"/>
                <a:cs typeface="Calibri"/>
              </a:rPr>
              <a:t>Persistencia:</a:t>
            </a:r>
            <a:r>
              <a:rPr dirty="0" sz="1600" spc="-5" b="1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Ma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es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conocido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por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su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perseverancia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y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su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capacidad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para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superar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los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obstáculos.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pesar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de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haber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enfrentado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numerosos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fracasos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y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rechazos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en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su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carrera, </a:t>
            </a:r>
            <a:r>
              <a:rPr dirty="0" sz="1600" spc="-35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nunca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se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rindió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y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continuó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trabajando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duro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para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lograr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sus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objetivos.</a:t>
            </a:r>
            <a:endParaRPr sz="1600">
              <a:latin typeface="Calibri"/>
              <a:cs typeface="Calibri"/>
            </a:endParaRPr>
          </a:p>
          <a:p>
            <a:pPr marL="311785" marR="5080" indent="-299720">
              <a:lnSpc>
                <a:spcPts val="1800"/>
              </a:lnSpc>
              <a:spcBef>
                <a:spcPts val="40"/>
              </a:spcBef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dirty="0" sz="1600" spc="-10" b="1">
                <a:solidFill>
                  <a:srgbClr val="2A3890"/>
                </a:solidFill>
                <a:latin typeface="Calibri"/>
                <a:cs typeface="Calibri"/>
              </a:rPr>
              <a:t>Innovación:</a:t>
            </a:r>
            <a:r>
              <a:rPr dirty="0" sz="1600" spc="5" b="1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Ma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tiene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una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mentalidad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innovadora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y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está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siempre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buscando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nuevas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formas </a:t>
            </a:r>
            <a:r>
              <a:rPr dirty="0" sz="1600" spc="-34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de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hacer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las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cosas.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Es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conocido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por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su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habilidad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para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encontrar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soluciones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creativas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a 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problemas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complejos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y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por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su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capacidad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para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llevar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ideas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revolucionarias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la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realidad.</a:t>
            </a:r>
            <a:endParaRPr sz="1600">
              <a:latin typeface="Calibri"/>
              <a:cs typeface="Calibri"/>
            </a:endParaRPr>
          </a:p>
          <a:p>
            <a:pPr marL="311785" marR="78105" indent="-299720">
              <a:lnSpc>
                <a:spcPts val="1800"/>
              </a:lnSpc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dirty="0" sz="1600" spc="-10" b="1">
                <a:solidFill>
                  <a:srgbClr val="2A3890"/>
                </a:solidFill>
                <a:latin typeface="Calibri"/>
                <a:cs typeface="Calibri"/>
              </a:rPr>
              <a:t>Mentalidad</a:t>
            </a:r>
            <a:r>
              <a:rPr dirty="0" sz="1600" spc="-5" b="1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2A3890"/>
                </a:solidFill>
                <a:latin typeface="Calibri"/>
                <a:cs typeface="Calibri"/>
              </a:rPr>
              <a:t>global:</a:t>
            </a:r>
            <a:r>
              <a:rPr dirty="0" sz="1600" b="1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Ma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tiene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una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mentalidad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global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y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cree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en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la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importancia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de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la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colaboración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y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el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intercambio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de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ideas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entre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culturas.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Ha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sido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un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defensor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del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comercio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internacional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y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ha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trabajado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para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fomentar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las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relaciones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comerciales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entre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China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y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otros </a:t>
            </a:r>
            <a:r>
              <a:rPr dirty="0" sz="1600" spc="-34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países.</a:t>
            </a:r>
            <a:endParaRPr sz="1600">
              <a:latin typeface="Calibri"/>
              <a:cs typeface="Calibri"/>
            </a:endParaRPr>
          </a:p>
          <a:p>
            <a:pPr marL="311785" marR="131445" indent="-299720">
              <a:lnSpc>
                <a:spcPts val="1800"/>
              </a:lnSpc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dirty="0" sz="1600" spc="-10" b="1">
                <a:solidFill>
                  <a:srgbClr val="2A3890"/>
                </a:solidFill>
                <a:latin typeface="Calibri"/>
                <a:cs typeface="Calibri"/>
              </a:rPr>
              <a:t>Liderazgo</a:t>
            </a:r>
            <a:r>
              <a:rPr dirty="0" sz="1600" b="1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2A3890"/>
                </a:solidFill>
                <a:latin typeface="Calibri"/>
                <a:cs typeface="Calibri"/>
              </a:rPr>
              <a:t>inspirador:</a:t>
            </a:r>
            <a:r>
              <a:rPr dirty="0" sz="1600" spc="30" b="1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Ma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es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un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líder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inspirador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que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ha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motivado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su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equipo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y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otros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a 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seguir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sus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sueños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y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trabajar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duro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para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alcanzar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sus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objetivos.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Ha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sido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un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modelo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a</a:t>
            </a:r>
            <a:r>
              <a:rPr dirty="0" sz="16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seguir </a:t>
            </a:r>
            <a:r>
              <a:rPr dirty="0" sz="1600" spc="-35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para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muchos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empresarios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y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ha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demostrado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que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el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éxito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es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posible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a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través</a:t>
            </a:r>
            <a:r>
              <a:rPr dirty="0" sz="16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de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la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perseverancia 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y el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trabajo</a:t>
            </a:r>
            <a:r>
              <a:rPr dirty="0" sz="160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A3890"/>
                </a:solidFill>
                <a:latin typeface="Calibri"/>
                <a:cs typeface="Calibri"/>
              </a:rPr>
              <a:t>duro.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96402"/>
            <a:ext cx="51206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Estilo</a:t>
            </a:r>
            <a:r>
              <a:rPr dirty="0" sz="3200" spc="-35"/>
              <a:t> </a:t>
            </a:r>
            <a:r>
              <a:rPr dirty="0" sz="3200"/>
              <a:t>y</a:t>
            </a:r>
            <a:r>
              <a:rPr dirty="0" sz="3200" spc="-35"/>
              <a:t> </a:t>
            </a:r>
            <a:r>
              <a:rPr dirty="0" sz="3200" spc="-5"/>
              <a:t>habilidades</a:t>
            </a:r>
            <a:r>
              <a:rPr dirty="0" sz="3200" spc="-30"/>
              <a:t> </a:t>
            </a:r>
            <a:r>
              <a:rPr dirty="0" sz="3200" spc="-5"/>
              <a:t>gerenciales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0225" y="1279601"/>
            <a:ext cx="7508875" cy="176783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20979">
              <a:lnSpc>
                <a:spcPct val="108800"/>
              </a:lnSpc>
              <a:spcBef>
                <a:spcPts val="90"/>
              </a:spcBef>
            </a:pPr>
            <a:r>
              <a:rPr dirty="0" sz="1750" spc="10">
                <a:solidFill>
                  <a:srgbClr val="2A3890"/>
                </a:solidFill>
                <a:latin typeface="Calibri"/>
                <a:cs typeface="Calibri"/>
              </a:rPr>
              <a:t>Habilidad para fomentar </a:t>
            </a:r>
            <a:r>
              <a:rPr dirty="0" sz="1750" spc="5">
                <a:solidFill>
                  <a:srgbClr val="2A3890"/>
                </a:solidFill>
                <a:latin typeface="Calibri"/>
                <a:cs typeface="Calibri"/>
              </a:rPr>
              <a:t>la </a:t>
            </a:r>
            <a:r>
              <a:rPr dirty="0" sz="1750" spc="10">
                <a:solidFill>
                  <a:srgbClr val="2A3890"/>
                </a:solidFill>
                <a:latin typeface="Calibri"/>
                <a:cs typeface="Calibri"/>
              </a:rPr>
              <a:t>colaboración </a:t>
            </a:r>
            <a:r>
              <a:rPr dirty="0" sz="1750" spc="15">
                <a:solidFill>
                  <a:srgbClr val="2A3890"/>
                </a:solidFill>
                <a:latin typeface="Calibri"/>
                <a:cs typeface="Calibri"/>
              </a:rPr>
              <a:t>y </a:t>
            </a:r>
            <a:r>
              <a:rPr dirty="0" sz="1750" spc="5">
                <a:solidFill>
                  <a:srgbClr val="2A3890"/>
                </a:solidFill>
                <a:latin typeface="Calibri"/>
                <a:cs typeface="Calibri"/>
              </a:rPr>
              <a:t>la </a:t>
            </a:r>
            <a:r>
              <a:rPr dirty="0" sz="1750" spc="10">
                <a:solidFill>
                  <a:srgbClr val="2A3890"/>
                </a:solidFill>
                <a:latin typeface="Calibri"/>
                <a:cs typeface="Calibri"/>
              </a:rPr>
              <a:t>comunicación abierta dentro </a:t>
            </a:r>
            <a:r>
              <a:rPr dirty="0" sz="1750" spc="15">
                <a:solidFill>
                  <a:srgbClr val="2A3890"/>
                </a:solidFill>
                <a:latin typeface="Calibri"/>
                <a:cs typeface="Calibri"/>
              </a:rPr>
              <a:t>de </a:t>
            </a:r>
            <a:r>
              <a:rPr dirty="0" sz="1750" spc="5">
                <a:solidFill>
                  <a:srgbClr val="2A3890"/>
                </a:solidFill>
                <a:latin typeface="Calibri"/>
                <a:cs typeface="Calibri"/>
              </a:rPr>
              <a:t>la </a:t>
            </a:r>
            <a:r>
              <a:rPr dirty="0" sz="1750" spc="-38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750" spc="10">
                <a:solidFill>
                  <a:srgbClr val="2A3890"/>
                </a:solidFill>
                <a:latin typeface="Calibri"/>
                <a:cs typeface="Calibri"/>
              </a:rPr>
              <a:t>empresa.</a:t>
            </a: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7100"/>
              </a:lnSpc>
              <a:spcBef>
                <a:spcPts val="1205"/>
              </a:spcBef>
            </a:pPr>
            <a:r>
              <a:rPr dirty="0" sz="1750" spc="10">
                <a:solidFill>
                  <a:srgbClr val="2A3890"/>
                </a:solidFill>
                <a:latin typeface="Calibri"/>
                <a:cs typeface="Calibri"/>
              </a:rPr>
              <a:t>Habilidad para </a:t>
            </a:r>
            <a:r>
              <a:rPr dirty="0" sz="1750" spc="15">
                <a:solidFill>
                  <a:srgbClr val="2A3890"/>
                </a:solidFill>
                <a:latin typeface="Calibri"/>
                <a:cs typeface="Calibri"/>
              </a:rPr>
              <a:t>adaptarse a </a:t>
            </a:r>
            <a:r>
              <a:rPr dirty="0" sz="1750" spc="10">
                <a:solidFill>
                  <a:srgbClr val="2A3890"/>
                </a:solidFill>
                <a:latin typeface="Calibri"/>
                <a:cs typeface="Calibri"/>
              </a:rPr>
              <a:t>los cambios rápidamente </a:t>
            </a:r>
            <a:r>
              <a:rPr dirty="0" sz="1750" spc="15">
                <a:solidFill>
                  <a:srgbClr val="2A3890"/>
                </a:solidFill>
                <a:latin typeface="Calibri"/>
                <a:cs typeface="Calibri"/>
              </a:rPr>
              <a:t>y </a:t>
            </a:r>
            <a:r>
              <a:rPr dirty="0" sz="1750" spc="10">
                <a:solidFill>
                  <a:srgbClr val="2A3890"/>
                </a:solidFill>
                <a:latin typeface="Calibri"/>
                <a:cs typeface="Calibri"/>
              </a:rPr>
              <a:t>mantenerse al tanto </a:t>
            </a:r>
            <a:r>
              <a:rPr dirty="0" sz="1750" spc="15">
                <a:solidFill>
                  <a:srgbClr val="2A3890"/>
                </a:solidFill>
                <a:latin typeface="Calibri"/>
                <a:cs typeface="Calibri"/>
              </a:rPr>
              <a:t>de </a:t>
            </a:r>
            <a:r>
              <a:rPr dirty="0" sz="1750" spc="5">
                <a:solidFill>
                  <a:srgbClr val="2A3890"/>
                </a:solidFill>
                <a:latin typeface="Calibri"/>
                <a:cs typeface="Calibri"/>
              </a:rPr>
              <a:t>las </a:t>
            </a:r>
            <a:r>
              <a:rPr dirty="0" sz="1750" spc="-38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750" spc="10">
                <a:solidFill>
                  <a:srgbClr val="2A3890"/>
                </a:solidFill>
                <a:latin typeface="Calibri"/>
                <a:cs typeface="Calibri"/>
              </a:rPr>
              <a:t>tendencias</a:t>
            </a:r>
            <a:r>
              <a:rPr dirty="0" sz="17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750" spc="15">
                <a:solidFill>
                  <a:srgbClr val="2A3890"/>
                </a:solidFill>
                <a:latin typeface="Calibri"/>
                <a:cs typeface="Calibri"/>
              </a:rPr>
              <a:t>de</a:t>
            </a:r>
            <a:r>
              <a:rPr dirty="0" sz="1750" spc="5">
                <a:solidFill>
                  <a:srgbClr val="2A3890"/>
                </a:solidFill>
                <a:latin typeface="Calibri"/>
                <a:cs typeface="Calibri"/>
              </a:rPr>
              <a:t> la industria.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1750" spc="10">
                <a:solidFill>
                  <a:srgbClr val="2A3890"/>
                </a:solidFill>
                <a:latin typeface="Calibri"/>
                <a:cs typeface="Calibri"/>
              </a:rPr>
              <a:t>Habilidad</a:t>
            </a:r>
            <a:r>
              <a:rPr dirty="0" sz="175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750" spc="10">
                <a:solidFill>
                  <a:srgbClr val="2A3890"/>
                </a:solidFill>
                <a:latin typeface="Calibri"/>
                <a:cs typeface="Calibri"/>
              </a:rPr>
              <a:t>para</a:t>
            </a:r>
            <a:r>
              <a:rPr dirty="0" sz="1750" spc="5">
                <a:solidFill>
                  <a:srgbClr val="2A3890"/>
                </a:solidFill>
                <a:latin typeface="Calibri"/>
                <a:cs typeface="Calibri"/>
              </a:rPr>
              <a:t> liderar</a:t>
            </a:r>
            <a:r>
              <a:rPr dirty="0" sz="1750" spc="1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750" spc="5">
                <a:solidFill>
                  <a:srgbClr val="2A3890"/>
                </a:solidFill>
                <a:latin typeface="Calibri"/>
                <a:cs typeface="Calibri"/>
              </a:rPr>
              <a:t>iniciativas </a:t>
            </a:r>
            <a:r>
              <a:rPr dirty="0" sz="1750" spc="15">
                <a:solidFill>
                  <a:srgbClr val="2A3890"/>
                </a:solidFill>
                <a:latin typeface="Calibri"/>
                <a:cs typeface="Calibri"/>
              </a:rPr>
              <a:t>de</a:t>
            </a:r>
            <a:r>
              <a:rPr dirty="0" sz="1750" spc="10">
                <a:solidFill>
                  <a:srgbClr val="2A3890"/>
                </a:solidFill>
                <a:latin typeface="Calibri"/>
                <a:cs typeface="Calibri"/>
              </a:rPr>
              <a:t> diversidad</a:t>
            </a:r>
            <a:r>
              <a:rPr dirty="0" sz="175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750" spc="15">
                <a:solidFill>
                  <a:srgbClr val="2A3890"/>
                </a:solidFill>
                <a:latin typeface="Calibri"/>
                <a:cs typeface="Calibri"/>
              </a:rPr>
              <a:t>e</a:t>
            </a:r>
            <a:r>
              <a:rPr dirty="0" sz="1750" spc="5">
                <a:solidFill>
                  <a:srgbClr val="2A3890"/>
                </a:solidFill>
                <a:latin typeface="Calibri"/>
                <a:cs typeface="Calibri"/>
              </a:rPr>
              <a:t> inclusión.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8300" y="2935100"/>
            <a:ext cx="3079999" cy="22083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681" y="211262"/>
            <a:ext cx="7325995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Resultados</a:t>
            </a:r>
            <a:r>
              <a:rPr dirty="0" spc="-25"/>
              <a:t> </a:t>
            </a:r>
            <a:r>
              <a:rPr dirty="0" spc="5"/>
              <a:t>e</a:t>
            </a:r>
            <a:r>
              <a:rPr dirty="0" spc="-20"/>
              <a:t> </a:t>
            </a:r>
            <a:r>
              <a:rPr dirty="0"/>
              <a:t>impactos</a:t>
            </a:r>
            <a:r>
              <a:rPr dirty="0" spc="-15"/>
              <a:t> </a:t>
            </a:r>
            <a:r>
              <a:rPr dirty="0" spc="-5"/>
              <a:t>significativos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47040" rIns="0" bIns="0" rtlCol="0" vert="horz">
            <a:spAutoFit/>
          </a:bodyPr>
          <a:lstStyle/>
          <a:p>
            <a:pPr marR="5080">
              <a:lnSpc>
                <a:spcPct val="96500"/>
              </a:lnSpc>
              <a:spcBef>
                <a:spcPts val="229"/>
              </a:spcBef>
            </a:pPr>
            <a:r>
              <a:rPr dirty="0" spc="5"/>
              <a:t>Bajo </a:t>
            </a:r>
            <a:r>
              <a:rPr dirty="0" spc="10"/>
              <a:t>su </a:t>
            </a:r>
            <a:r>
              <a:rPr dirty="0" spc="5"/>
              <a:t>liderazgo,</a:t>
            </a:r>
            <a:r>
              <a:rPr dirty="0" spc="10"/>
              <a:t> </a:t>
            </a:r>
            <a:r>
              <a:rPr dirty="0" spc="5"/>
              <a:t>Alibaba </a:t>
            </a:r>
            <a:r>
              <a:rPr dirty="0" spc="10"/>
              <a:t>Group ha</a:t>
            </a:r>
            <a:r>
              <a:rPr dirty="0" spc="5"/>
              <a:t> transformado</a:t>
            </a:r>
            <a:r>
              <a:rPr dirty="0" spc="10"/>
              <a:t> </a:t>
            </a:r>
            <a:r>
              <a:rPr dirty="0" spc="5"/>
              <a:t>la industria </a:t>
            </a:r>
            <a:r>
              <a:rPr dirty="0" spc="-540"/>
              <a:t> </a:t>
            </a:r>
            <a:r>
              <a:rPr dirty="0" spc="5"/>
              <a:t>del comercio electrónico, permitiendo </a:t>
            </a:r>
            <a:r>
              <a:rPr dirty="0" spc="10"/>
              <a:t>que </a:t>
            </a:r>
            <a:r>
              <a:rPr dirty="0" spc="5"/>
              <a:t>las </a:t>
            </a:r>
            <a:r>
              <a:rPr dirty="0" spc="10"/>
              <a:t>empresas de </a:t>
            </a:r>
            <a:r>
              <a:rPr dirty="0" spc="15"/>
              <a:t> </a:t>
            </a:r>
            <a:r>
              <a:rPr dirty="0" spc="10"/>
              <a:t>todo </a:t>
            </a:r>
            <a:r>
              <a:rPr dirty="0" spc="5"/>
              <a:t>el </a:t>
            </a:r>
            <a:r>
              <a:rPr dirty="0" spc="10"/>
              <a:t>mundo se </a:t>
            </a:r>
            <a:r>
              <a:rPr dirty="0" spc="5"/>
              <a:t>conecten </a:t>
            </a:r>
            <a:r>
              <a:rPr dirty="0" spc="10"/>
              <a:t>y </a:t>
            </a:r>
            <a:r>
              <a:rPr dirty="0" spc="5"/>
              <a:t>realicen transacciones </a:t>
            </a:r>
            <a:r>
              <a:rPr dirty="0" spc="10"/>
              <a:t> </a:t>
            </a:r>
            <a:r>
              <a:rPr dirty="0" spc="5"/>
              <a:t>comerciales.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0659" y="2761051"/>
            <a:ext cx="3558843" cy="20710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67" y="209027"/>
            <a:ext cx="63861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Elon</a:t>
            </a:r>
            <a:r>
              <a:rPr dirty="0" sz="4400" spc="-20"/>
              <a:t> </a:t>
            </a:r>
            <a:r>
              <a:rPr dirty="0" sz="4400" spc="-10"/>
              <a:t>Musk</a:t>
            </a:r>
            <a:r>
              <a:rPr dirty="0" sz="4400" spc="20"/>
              <a:t> </a:t>
            </a:r>
            <a:r>
              <a:rPr dirty="0" sz="1700" spc="-5"/>
              <a:t>CEO</a:t>
            </a:r>
            <a:r>
              <a:rPr dirty="0" sz="1700" spc="-10"/>
              <a:t> </a:t>
            </a:r>
            <a:r>
              <a:rPr dirty="0" sz="1700" spc="-5"/>
              <a:t>de</a:t>
            </a:r>
            <a:r>
              <a:rPr dirty="0" sz="1700" spc="-10"/>
              <a:t> </a:t>
            </a:r>
            <a:r>
              <a:rPr dirty="0" sz="1700" spc="-5"/>
              <a:t>Tesla,</a:t>
            </a:r>
            <a:r>
              <a:rPr dirty="0" sz="1700" spc="-10"/>
              <a:t> </a:t>
            </a:r>
            <a:r>
              <a:rPr dirty="0" sz="1700" spc="-5"/>
              <a:t>SpaceX </a:t>
            </a:r>
            <a:r>
              <a:rPr dirty="0" sz="1700"/>
              <a:t>y</a:t>
            </a:r>
            <a:r>
              <a:rPr dirty="0" sz="1700" spc="-10"/>
              <a:t> </a:t>
            </a:r>
            <a:r>
              <a:rPr dirty="0" sz="1700" spc="-5"/>
              <a:t>The</a:t>
            </a:r>
            <a:r>
              <a:rPr dirty="0" sz="1700" spc="-10"/>
              <a:t> </a:t>
            </a:r>
            <a:r>
              <a:rPr dirty="0" sz="1700" spc="-5"/>
              <a:t>Boring</a:t>
            </a:r>
            <a:r>
              <a:rPr dirty="0" sz="1700" spc="-10"/>
              <a:t> </a:t>
            </a:r>
            <a:r>
              <a:rPr dirty="0" sz="1700" spc="-5"/>
              <a:t>Company</a:t>
            </a:r>
            <a:endParaRPr sz="17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9718" rIns="0" bIns="0" rtlCol="0" vert="horz">
            <a:spAutoFit/>
          </a:bodyPr>
          <a:lstStyle/>
          <a:p>
            <a:pPr marL="3307079" marR="5080">
              <a:lnSpc>
                <a:spcPct val="84300"/>
              </a:lnSpc>
              <a:spcBef>
                <a:spcPts val="590"/>
              </a:spcBef>
            </a:pPr>
            <a:r>
              <a:rPr dirty="0" sz="2600" spc="-5">
                <a:solidFill>
                  <a:srgbClr val="434343"/>
                </a:solidFill>
              </a:rPr>
              <a:t>Elon </a:t>
            </a:r>
            <a:r>
              <a:rPr dirty="0" sz="2600" spc="-10">
                <a:solidFill>
                  <a:srgbClr val="434343"/>
                </a:solidFill>
              </a:rPr>
              <a:t>Musk </a:t>
            </a:r>
            <a:r>
              <a:rPr dirty="0" sz="2600" spc="-5">
                <a:solidFill>
                  <a:srgbClr val="434343"/>
                </a:solidFill>
              </a:rPr>
              <a:t>ha sido uno de los </a:t>
            </a:r>
            <a:r>
              <a:rPr dirty="0" sz="2600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líderes más influyentes en la </a:t>
            </a:r>
            <a:r>
              <a:rPr dirty="0" sz="2600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industria 4.0. Es conocido por su </a:t>
            </a:r>
            <a:r>
              <a:rPr dirty="0" sz="2600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visión </a:t>
            </a:r>
            <a:r>
              <a:rPr dirty="0" sz="2600">
                <a:solidFill>
                  <a:srgbClr val="434343"/>
                </a:solidFill>
              </a:rPr>
              <a:t>audaz y </a:t>
            </a:r>
            <a:r>
              <a:rPr dirty="0" sz="2600" spc="-5">
                <a:solidFill>
                  <a:srgbClr val="434343"/>
                </a:solidFill>
              </a:rPr>
              <a:t>su mentalidad </a:t>
            </a:r>
            <a:r>
              <a:rPr dirty="0" sz="2600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innovadora. Ha demostrado ser un </a:t>
            </a:r>
            <a:r>
              <a:rPr dirty="0" sz="2600" spc="-575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líder </a:t>
            </a:r>
            <a:r>
              <a:rPr dirty="0" sz="2600">
                <a:solidFill>
                  <a:srgbClr val="434343"/>
                </a:solidFill>
              </a:rPr>
              <a:t>apasionado y </a:t>
            </a:r>
            <a:r>
              <a:rPr dirty="0" sz="2600" spc="-5">
                <a:solidFill>
                  <a:srgbClr val="434343"/>
                </a:solidFill>
              </a:rPr>
              <a:t>visionario que </a:t>
            </a:r>
            <a:r>
              <a:rPr dirty="0" sz="2600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no</a:t>
            </a:r>
            <a:r>
              <a:rPr dirty="0" sz="2600" spc="-25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teme</a:t>
            </a:r>
            <a:r>
              <a:rPr dirty="0" sz="2600" spc="-25">
                <a:solidFill>
                  <a:srgbClr val="434343"/>
                </a:solidFill>
              </a:rPr>
              <a:t> </a:t>
            </a:r>
            <a:r>
              <a:rPr dirty="0" sz="2600">
                <a:solidFill>
                  <a:srgbClr val="434343"/>
                </a:solidFill>
              </a:rPr>
              <a:t>asumir</a:t>
            </a:r>
            <a:r>
              <a:rPr dirty="0" sz="2600" spc="-20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riesgos.</a:t>
            </a:r>
            <a:r>
              <a:rPr dirty="0" sz="2600" spc="-20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Resalta</a:t>
            </a:r>
            <a:r>
              <a:rPr dirty="0" sz="2600" spc="-25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de </a:t>
            </a:r>
            <a:r>
              <a:rPr dirty="0" sz="2600" spc="-575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su mentalidad su enfoque en la </a:t>
            </a:r>
            <a:r>
              <a:rPr dirty="0" sz="2600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eficiencia</a:t>
            </a:r>
            <a:r>
              <a:rPr dirty="0" sz="2600" spc="-15">
                <a:solidFill>
                  <a:srgbClr val="434343"/>
                </a:solidFill>
              </a:rPr>
              <a:t> </a:t>
            </a:r>
            <a:r>
              <a:rPr dirty="0" sz="2600">
                <a:solidFill>
                  <a:srgbClr val="434343"/>
                </a:solidFill>
              </a:rPr>
              <a:t>y</a:t>
            </a:r>
            <a:r>
              <a:rPr dirty="0" sz="2600" spc="-10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la</a:t>
            </a:r>
            <a:r>
              <a:rPr dirty="0" sz="2600" spc="-10">
                <a:solidFill>
                  <a:srgbClr val="434343"/>
                </a:solidFill>
              </a:rPr>
              <a:t> </a:t>
            </a:r>
            <a:r>
              <a:rPr dirty="0" sz="2600" spc="-5">
                <a:solidFill>
                  <a:srgbClr val="434343"/>
                </a:solidFill>
              </a:rPr>
              <a:t>sostenibilidad.</a:t>
            </a:r>
            <a:endParaRPr sz="2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99" y="1050999"/>
            <a:ext cx="2599176" cy="35436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822" y="216850"/>
            <a:ext cx="7934959" cy="4616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/>
              <a:t>¿Qué</a:t>
            </a:r>
            <a:r>
              <a:rPr dirty="0" sz="2850" spc="-5"/>
              <a:t> </a:t>
            </a:r>
            <a:r>
              <a:rPr dirty="0" sz="2850"/>
              <a:t>atributos </a:t>
            </a:r>
            <a:r>
              <a:rPr dirty="0" sz="2850" spc="-5"/>
              <a:t>resalta</a:t>
            </a:r>
            <a:r>
              <a:rPr dirty="0" sz="2850"/>
              <a:t> de</a:t>
            </a:r>
            <a:r>
              <a:rPr dirty="0" sz="2850" spc="-5"/>
              <a:t> </a:t>
            </a:r>
            <a:r>
              <a:rPr dirty="0" sz="2850"/>
              <a:t>la</a:t>
            </a:r>
            <a:r>
              <a:rPr dirty="0" sz="2850" spc="-5"/>
              <a:t> </a:t>
            </a:r>
            <a:r>
              <a:rPr dirty="0" sz="2850"/>
              <a:t>mentalidad de</a:t>
            </a:r>
            <a:r>
              <a:rPr dirty="0" sz="2850" spc="-5"/>
              <a:t> </a:t>
            </a:r>
            <a:r>
              <a:rPr dirty="0" sz="2850"/>
              <a:t>este</a:t>
            </a:r>
            <a:r>
              <a:rPr dirty="0" sz="2850" spc="-5"/>
              <a:t> líder?</a:t>
            </a:r>
            <a:endParaRPr sz="28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434975" marR="5080" indent="-297815">
              <a:lnSpc>
                <a:spcPct val="115900"/>
              </a:lnSpc>
              <a:spcBef>
                <a:spcPts val="75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dirty="0" sz="1550" spc="-5" b="1">
                <a:solidFill>
                  <a:srgbClr val="434343"/>
                </a:solidFill>
                <a:latin typeface="Calibri"/>
                <a:cs typeface="Calibri"/>
              </a:rPr>
              <a:t>Visión</a:t>
            </a:r>
            <a:r>
              <a:rPr dirty="0" sz="155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550" spc="-5" b="1">
                <a:solidFill>
                  <a:srgbClr val="434343"/>
                </a:solidFill>
                <a:latin typeface="Calibri"/>
                <a:cs typeface="Calibri"/>
              </a:rPr>
              <a:t>audaz:</a:t>
            </a:r>
            <a:r>
              <a:rPr dirty="0" sz="1550" spc="1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Musk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es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conocido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por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su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visión</a:t>
            </a:r>
            <a:r>
              <a:rPr dirty="0" sz="1550">
                <a:solidFill>
                  <a:srgbClr val="434343"/>
                </a:solidFill>
              </a:rPr>
              <a:t> audaz</a:t>
            </a:r>
            <a:r>
              <a:rPr dirty="0" sz="1550" spc="10">
                <a:solidFill>
                  <a:srgbClr val="434343"/>
                </a:solidFill>
              </a:rPr>
              <a:t> </a:t>
            </a:r>
            <a:r>
              <a:rPr dirty="0" sz="1550">
                <a:solidFill>
                  <a:srgbClr val="434343"/>
                </a:solidFill>
              </a:rPr>
              <a:t>y </a:t>
            </a:r>
            <a:r>
              <a:rPr dirty="0" sz="1550" spc="-5">
                <a:solidFill>
                  <a:srgbClr val="434343"/>
                </a:solidFill>
              </a:rPr>
              <a:t>su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capacidad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para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imaginar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soluciones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>
                <a:solidFill>
                  <a:srgbClr val="434343"/>
                </a:solidFill>
              </a:rPr>
              <a:t>a 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problemas</a:t>
            </a:r>
            <a:r>
              <a:rPr dirty="0" sz="1550">
                <a:solidFill>
                  <a:srgbClr val="434343"/>
                </a:solidFill>
              </a:rPr>
              <a:t> aparentemente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insolubles.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Tiene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una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capacidad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única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para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pensar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en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grande</a:t>
            </a:r>
            <a:r>
              <a:rPr dirty="0" sz="1550">
                <a:solidFill>
                  <a:srgbClr val="434343"/>
                </a:solidFill>
              </a:rPr>
              <a:t> y </a:t>
            </a:r>
            <a:r>
              <a:rPr dirty="0" sz="1550" spc="-5">
                <a:solidFill>
                  <a:srgbClr val="434343"/>
                </a:solidFill>
              </a:rPr>
              <a:t>para </a:t>
            </a:r>
            <a:r>
              <a:rPr dirty="0" sz="1550" spc="-33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buscar soluciones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innovadoras </a:t>
            </a:r>
            <a:r>
              <a:rPr dirty="0" sz="1550">
                <a:solidFill>
                  <a:srgbClr val="434343"/>
                </a:solidFill>
              </a:rPr>
              <a:t>a </a:t>
            </a:r>
            <a:r>
              <a:rPr dirty="0" sz="1550" spc="-5">
                <a:solidFill>
                  <a:srgbClr val="434343"/>
                </a:solidFill>
              </a:rPr>
              <a:t>los problemas más difíciles.</a:t>
            </a:r>
            <a:endParaRPr sz="1550">
              <a:latin typeface="Calibri"/>
              <a:cs typeface="Calibri"/>
            </a:endParaRPr>
          </a:p>
          <a:p>
            <a:pPr marL="434975" marR="198755" indent="-297815">
              <a:lnSpc>
                <a:spcPct val="116900"/>
              </a:lnSpc>
              <a:spcBef>
                <a:spcPts val="5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dirty="0" sz="1550" spc="-5" b="1">
                <a:solidFill>
                  <a:srgbClr val="434343"/>
                </a:solidFill>
                <a:latin typeface="Calibri"/>
                <a:cs typeface="Calibri"/>
              </a:rPr>
              <a:t>Innovación:</a:t>
            </a:r>
            <a:r>
              <a:rPr dirty="0" sz="1550" spc="1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Musk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tiene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una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mentalidad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innovadora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>
                <a:solidFill>
                  <a:srgbClr val="434343"/>
                </a:solidFill>
              </a:rPr>
              <a:t>y </a:t>
            </a:r>
            <a:r>
              <a:rPr dirty="0" sz="1550" spc="-5">
                <a:solidFill>
                  <a:srgbClr val="434343"/>
                </a:solidFill>
              </a:rPr>
              <a:t>siempre</a:t>
            </a:r>
            <a:r>
              <a:rPr dirty="0" sz="1550" spc="1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está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buscando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nuevas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formas </a:t>
            </a:r>
            <a:r>
              <a:rPr dirty="0" sz="1550" spc="-33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de hacer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las cosas.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Es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conocido por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su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habilidad para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encontrar soluciones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creativas</a:t>
            </a:r>
            <a:r>
              <a:rPr dirty="0" sz="1550">
                <a:solidFill>
                  <a:srgbClr val="434343"/>
                </a:solidFill>
              </a:rPr>
              <a:t> a 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problemas complejos</a:t>
            </a:r>
            <a:r>
              <a:rPr dirty="0" sz="1550">
                <a:solidFill>
                  <a:srgbClr val="434343"/>
                </a:solidFill>
              </a:rPr>
              <a:t> y</a:t>
            </a:r>
            <a:r>
              <a:rPr dirty="0" sz="1550" spc="-5">
                <a:solidFill>
                  <a:srgbClr val="434343"/>
                </a:solidFill>
              </a:rPr>
              <a:t> por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su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capacidad para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llevar ideas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revolucionarias</a:t>
            </a:r>
            <a:r>
              <a:rPr dirty="0" sz="1550">
                <a:solidFill>
                  <a:srgbClr val="434343"/>
                </a:solidFill>
              </a:rPr>
              <a:t> a </a:t>
            </a:r>
            <a:r>
              <a:rPr dirty="0" sz="1550" spc="-5">
                <a:solidFill>
                  <a:srgbClr val="434343"/>
                </a:solidFill>
              </a:rPr>
              <a:t>la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realidad.</a:t>
            </a:r>
            <a:endParaRPr sz="1550">
              <a:latin typeface="Calibri"/>
              <a:cs typeface="Calibri"/>
            </a:endParaRPr>
          </a:p>
          <a:p>
            <a:pPr marL="434975" marR="109220" indent="-297815">
              <a:lnSpc>
                <a:spcPct val="116900"/>
              </a:lnSpc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dirty="0" sz="1550" spc="-5" b="1">
                <a:solidFill>
                  <a:srgbClr val="434343"/>
                </a:solidFill>
                <a:latin typeface="Calibri"/>
                <a:cs typeface="Calibri"/>
              </a:rPr>
              <a:t>Mentalidad</a:t>
            </a:r>
            <a:r>
              <a:rPr dirty="0" sz="1550" spc="5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550" spc="-5" b="1">
                <a:solidFill>
                  <a:srgbClr val="434343"/>
                </a:solidFill>
                <a:latin typeface="Calibri"/>
                <a:cs typeface="Calibri"/>
              </a:rPr>
              <a:t>de</a:t>
            </a:r>
            <a:r>
              <a:rPr dirty="0" sz="155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550" spc="-5" b="1">
                <a:solidFill>
                  <a:srgbClr val="434343"/>
                </a:solidFill>
                <a:latin typeface="Calibri"/>
                <a:cs typeface="Calibri"/>
              </a:rPr>
              <a:t>riesgo:</a:t>
            </a:r>
            <a:r>
              <a:rPr dirty="0" sz="1550" spc="5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Musk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tiene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una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mentalidad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de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riesgo</a:t>
            </a:r>
            <a:r>
              <a:rPr dirty="0" sz="1550">
                <a:solidFill>
                  <a:srgbClr val="434343"/>
                </a:solidFill>
              </a:rPr>
              <a:t> y </a:t>
            </a:r>
            <a:r>
              <a:rPr dirty="0" sz="1550" spc="-5">
                <a:solidFill>
                  <a:srgbClr val="434343"/>
                </a:solidFill>
              </a:rPr>
              <a:t>está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dispuesto</a:t>
            </a:r>
            <a:r>
              <a:rPr dirty="0" sz="1550">
                <a:solidFill>
                  <a:srgbClr val="434343"/>
                </a:solidFill>
              </a:rPr>
              <a:t> a</a:t>
            </a:r>
            <a:r>
              <a:rPr dirty="0" sz="1550" spc="10">
                <a:solidFill>
                  <a:srgbClr val="434343"/>
                </a:solidFill>
              </a:rPr>
              <a:t> </a:t>
            </a:r>
            <a:r>
              <a:rPr dirty="0" sz="1550">
                <a:solidFill>
                  <a:srgbClr val="434343"/>
                </a:solidFill>
              </a:rPr>
              <a:t>asumir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riesgos </a:t>
            </a:r>
            <a:r>
              <a:rPr dirty="0" sz="1550" spc="-33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para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lograr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sus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objetivos.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Cree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que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el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riesgo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es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una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parte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necesaria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del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éxito</a:t>
            </a:r>
            <a:r>
              <a:rPr dirty="0" sz="1550">
                <a:solidFill>
                  <a:srgbClr val="434343"/>
                </a:solidFill>
              </a:rPr>
              <a:t> y </a:t>
            </a:r>
            <a:r>
              <a:rPr dirty="0" sz="1550" spc="-5">
                <a:solidFill>
                  <a:srgbClr val="434343"/>
                </a:solidFill>
              </a:rPr>
              <a:t>que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sin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tomar 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riesgos</a:t>
            </a:r>
            <a:r>
              <a:rPr dirty="0" sz="1550" spc="-1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no se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pueden lograr grandes cosas.</a:t>
            </a:r>
            <a:endParaRPr sz="1550">
              <a:latin typeface="Calibri"/>
              <a:cs typeface="Calibri"/>
            </a:endParaRPr>
          </a:p>
          <a:p>
            <a:pPr marL="434975" marR="137160" indent="-297815">
              <a:lnSpc>
                <a:spcPct val="116900"/>
              </a:lnSpc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dirty="0" sz="1550" spc="-5" b="1">
                <a:solidFill>
                  <a:srgbClr val="434343"/>
                </a:solidFill>
                <a:latin typeface="Calibri"/>
                <a:cs typeface="Calibri"/>
              </a:rPr>
              <a:t>Pasión</a:t>
            </a:r>
            <a:r>
              <a:rPr dirty="0" sz="1550" spc="5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550" spc="-5" b="1">
                <a:solidFill>
                  <a:srgbClr val="434343"/>
                </a:solidFill>
                <a:latin typeface="Calibri"/>
                <a:cs typeface="Calibri"/>
              </a:rPr>
              <a:t>por</a:t>
            </a:r>
            <a:r>
              <a:rPr dirty="0" sz="155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550" spc="-5" b="1">
                <a:solidFill>
                  <a:srgbClr val="434343"/>
                </a:solidFill>
                <a:latin typeface="Calibri"/>
                <a:cs typeface="Calibri"/>
              </a:rPr>
              <a:t>el éxito:</a:t>
            </a:r>
            <a:r>
              <a:rPr dirty="0" sz="1550" spc="20" b="1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Musk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es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conocido por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su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pasión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por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el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éxito</a:t>
            </a:r>
            <a:r>
              <a:rPr dirty="0" sz="1550">
                <a:solidFill>
                  <a:srgbClr val="434343"/>
                </a:solidFill>
              </a:rPr>
              <a:t> y </a:t>
            </a:r>
            <a:r>
              <a:rPr dirty="0" sz="1550" spc="-5">
                <a:solidFill>
                  <a:srgbClr val="434343"/>
                </a:solidFill>
              </a:rPr>
              <a:t>su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dedicación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para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lograr 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sus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objetivos.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Es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un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líder</a:t>
            </a:r>
            <a:r>
              <a:rPr dirty="0" sz="1550">
                <a:solidFill>
                  <a:srgbClr val="434343"/>
                </a:solidFill>
              </a:rPr>
              <a:t> apasionado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que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inspira</a:t>
            </a:r>
            <a:r>
              <a:rPr dirty="0" sz="1550">
                <a:solidFill>
                  <a:srgbClr val="434343"/>
                </a:solidFill>
              </a:rPr>
              <a:t> a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su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equipo</a:t>
            </a:r>
            <a:r>
              <a:rPr dirty="0" sz="1550">
                <a:solidFill>
                  <a:srgbClr val="434343"/>
                </a:solidFill>
              </a:rPr>
              <a:t> a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trabajar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duro</a:t>
            </a:r>
            <a:r>
              <a:rPr dirty="0" sz="1550">
                <a:solidFill>
                  <a:srgbClr val="434343"/>
                </a:solidFill>
              </a:rPr>
              <a:t> y a</a:t>
            </a:r>
            <a:r>
              <a:rPr dirty="0" sz="1550" spc="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hacer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todo</a:t>
            </a:r>
            <a:r>
              <a:rPr dirty="0" sz="155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lo </a:t>
            </a:r>
            <a:r>
              <a:rPr dirty="0" sz="1550" spc="-335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posible</a:t>
            </a:r>
            <a:r>
              <a:rPr dirty="0" sz="1550" spc="-10">
                <a:solidFill>
                  <a:srgbClr val="434343"/>
                </a:solidFill>
              </a:rPr>
              <a:t> </a:t>
            </a:r>
            <a:r>
              <a:rPr dirty="0" sz="1550" spc="-5">
                <a:solidFill>
                  <a:srgbClr val="434343"/>
                </a:solidFill>
              </a:rPr>
              <a:t>para </a:t>
            </a:r>
            <a:r>
              <a:rPr dirty="0" sz="1550">
                <a:solidFill>
                  <a:srgbClr val="434343"/>
                </a:solidFill>
              </a:rPr>
              <a:t>alcanzar </a:t>
            </a:r>
            <a:r>
              <a:rPr dirty="0" sz="1550" spc="-5">
                <a:solidFill>
                  <a:srgbClr val="434343"/>
                </a:solidFill>
              </a:rPr>
              <a:t>el éxito.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96402"/>
            <a:ext cx="51206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Estilo</a:t>
            </a:r>
            <a:r>
              <a:rPr dirty="0" sz="3200" spc="-35"/>
              <a:t> </a:t>
            </a:r>
            <a:r>
              <a:rPr dirty="0" sz="3200"/>
              <a:t>y</a:t>
            </a:r>
            <a:r>
              <a:rPr dirty="0" sz="3200" spc="-35"/>
              <a:t> </a:t>
            </a:r>
            <a:r>
              <a:rPr dirty="0" sz="3200" spc="-5"/>
              <a:t>habilidades</a:t>
            </a:r>
            <a:r>
              <a:rPr dirty="0" sz="3200" spc="-30"/>
              <a:t> </a:t>
            </a:r>
            <a:r>
              <a:rPr dirty="0" sz="3200" spc="-5"/>
              <a:t>gerenciales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69072" y="1247400"/>
            <a:ext cx="7774305" cy="1443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0835" marR="682625" indent="-318770">
              <a:lnSpc>
                <a:spcPct val="117100"/>
              </a:lnSpc>
              <a:spcBef>
                <a:spcPts val="95"/>
              </a:spcBef>
              <a:buFont typeface="Arial MT"/>
              <a:buChar char="•"/>
              <a:tabLst>
                <a:tab pos="330835" algn="l"/>
                <a:tab pos="331470" algn="l"/>
              </a:tabLst>
            </a:pP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Habilidad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 para 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liderar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equipos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 de</a:t>
            </a:r>
            <a:r>
              <a:rPr dirty="0" sz="2000" spc="1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manera 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efectiva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 y 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motivar</a:t>
            </a:r>
            <a:r>
              <a:rPr dirty="0" sz="2000" spc="1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a 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las </a:t>
            </a:r>
            <a:r>
              <a:rPr dirty="0" sz="2000" spc="-44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personas 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a 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trabajar juntas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 en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 torno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 a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una 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visión común.</a:t>
            </a:r>
            <a:endParaRPr sz="2000">
              <a:latin typeface="Calibri"/>
              <a:cs typeface="Calibri"/>
            </a:endParaRPr>
          </a:p>
          <a:p>
            <a:pPr marL="330835" indent="-31877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30835" algn="l"/>
                <a:tab pos="331470" algn="l"/>
              </a:tabLst>
            </a:pP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Habilidad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 para tomar 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decisiones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 audaces y asumir 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riesgos.</a:t>
            </a:r>
            <a:endParaRPr sz="2000">
              <a:latin typeface="Calibri"/>
              <a:cs typeface="Calibri"/>
            </a:endParaRPr>
          </a:p>
          <a:p>
            <a:pPr marL="330835" indent="-31877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30835" algn="l"/>
                <a:tab pos="331470" algn="l"/>
              </a:tabLst>
            </a:pP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Habilidad 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para mantener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un enfoque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en 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la eficiencia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 y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 la</a:t>
            </a:r>
            <a:r>
              <a:rPr dirty="0" sz="200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A3890"/>
                </a:solidFill>
                <a:latin typeface="Calibri"/>
                <a:cs typeface="Calibri"/>
              </a:rPr>
              <a:t>sostenibilidad.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600" y="2571744"/>
            <a:ext cx="3236673" cy="2571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681" y="211262"/>
            <a:ext cx="7325995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Resultados</a:t>
            </a:r>
            <a:r>
              <a:rPr dirty="0" spc="-25"/>
              <a:t> </a:t>
            </a:r>
            <a:r>
              <a:rPr dirty="0" spc="5"/>
              <a:t>e</a:t>
            </a:r>
            <a:r>
              <a:rPr dirty="0" spc="-20"/>
              <a:t> </a:t>
            </a:r>
            <a:r>
              <a:rPr dirty="0"/>
              <a:t>impactos</a:t>
            </a:r>
            <a:r>
              <a:rPr dirty="0" spc="-15"/>
              <a:t> </a:t>
            </a:r>
            <a:r>
              <a:rPr dirty="0" spc="-5"/>
              <a:t>significativos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7648" rIns="0" bIns="0" rtlCol="0" vert="horz">
            <a:spAutoFit/>
          </a:bodyPr>
          <a:lstStyle/>
          <a:p>
            <a:pPr marL="434975" marR="208279" indent="-307340">
              <a:lnSpc>
                <a:spcPct val="115999"/>
              </a:lnSpc>
              <a:spcBef>
                <a:spcPts val="95"/>
              </a:spcBef>
              <a:buFont typeface="Arial MT"/>
              <a:buChar char="•"/>
              <a:tabLst>
                <a:tab pos="435609" algn="l"/>
                <a:tab pos="436245" algn="l"/>
              </a:tabLst>
            </a:pPr>
            <a:r>
              <a:rPr dirty="0" sz="1750"/>
              <a:t>Con</a:t>
            </a:r>
            <a:r>
              <a:rPr dirty="0" sz="1750" spc="5"/>
              <a:t> </a:t>
            </a:r>
            <a:r>
              <a:rPr dirty="0" sz="1750"/>
              <a:t>la</a:t>
            </a:r>
            <a:r>
              <a:rPr dirty="0" sz="1750" spc="10"/>
              <a:t> </a:t>
            </a:r>
            <a:r>
              <a:rPr dirty="0" sz="1750"/>
              <a:t>ayuda</a:t>
            </a:r>
            <a:r>
              <a:rPr dirty="0" sz="1750" spc="5"/>
              <a:t> </a:t>
            </a:r>
            <a:r>
              <a:rPr dirty="0" sz="1750"/>
              <a:t>de</a:t>
            </a:r>
            <a:r>
              <a:rPr dirty="0" sz="1750" spc="10"/>
              <a:t> </a:t>
            </a:r>
            <a:r>
              <a:rPr dirty="0" sz="1750"/>
              <a:t>su</a:t>
            </a:r>
            <a:r>
              <a:rPr dirty="0" sz="1750" spc="5"/>
              <a:t> </a:t>
            </a:r>
            <a:r>
              <a:rPr dirty="0" sz="1750" spc="-5"/>
              <a:t>liderazgo,</a:t>
            </a:r>
            <a:r>
              <a:rPr dirty="0" sz="1750" spc="10"/>
              <a:t> </a:t>
            </a:r>
            <a:r>
              <a:rPr dirty="0" sz="1750"/>
              <a:t>Tesla</a:t>
            </a:r>
            <a:r>
              <a:rPr dirty="0" sz="1750" spc="5"/>
              <a:t> </a:t>
            </a:r>
            <a:r>
              <a:rPr dirty="0" sz="1750"/>
              <a:t>ha</a:t>
            </a:r>
            <a:r>
              <a:rPr dirty="0" sz="1750" spc="10"/>
              <a:t> </a:t>
            </a:r>
            <a:r>
              <a:rPr dirty="0" sz="1750"/>
              <a:t>transformado la</a:t>
            </a:r>
            <a:r>
              <a:rPr dirty="0" sz="1750" spc="5"/>
              <a:t> </a:t>
            </a:r>
            <a:r>
              <a:rPr dirty="0" sz="1750" spc="-5"/>
              <a:t>industria</a:t>
            </a:r>
            <a:r>
              <a:rPr dirty="0" sz="1750" spc="10"/>
              <a:t> </a:t>
            </a:r>
            <a:r>
              <a:rPr dirty="0" sz="1750"/>
              <a:t>automotriz</a:t>
            </a:r>
            <a:r>
              <a:rPr dirty="0" sz="1750" spc="5"/>
              <a:t> </a:t>
            </a:r>
            <a:r>
              <a:rPr dirty="0" sz="1750"/>
              <a:t>al</a:t>
            </a:r>
            <a:r>
              <a:rPr dirty="0" sz="1750" spc="10"/>
              <a:t> </a:t>
            </a:r>
            <a:r>
              <a:rPr dirty="0" sz="1750" spc="-5"/>
              <a:t>ser </a:t>
            </a:r>
            <a:r>
              <a:rPr dirty="0" sz="1750" spc="-380"/>
              <a:t> </a:t>
            </a:r>
            <a:r>
              <a:rPr dirty="0" sz="1750"/>
              <a:t>uno</a:t>
            </a:r>
            <a:r>
              <a:rPr dirty="0" sz="1750" spc="5"/>
              <a:t> </a:t>
            </a:r>
            <a:r>
              <a:rPr dirty="0" sz="1750"/>
              <a:t>de</a:t>
            </a:r>
            <a:r>
              <a:rPr dirty="0" sz="1750" spc="5"/>
              <a:t> </a:t>
            </a:r>
            <a:r>
              <a:rPr dirty="0" sz="1750"/>
              <a:t>los</a:t>
            </a:r>
            <a:r>
              <a:rPr dirty="0" sz="1750" spc="5"/>
              <a:t> </a:t>
            </a:r>
            <a:r>
              <a:rPr dirty="0" sz="1750"/>
              <a:t>pioneros</a:t>
            </a:r>
            <a:r>
              <a:rPr dirty="0" sz="1750" spc="5"/>
              <a:t> </a:t>
            </a:r>
            <a:r>
              <a:rPr dirty="0" sz="1750"/>
              <a:t>en</a:t>
            </a:r>
            <a:r>
              <a:rPr dirty="0" sz="1750" spc="5"/>
              <a:t> </a:t>
            </a:r>
            <a:r>
              <a:rPr dirty="0" sz="1750"/>
              <a:t>la</a:t>
            </a:r>
            <a:r>
              <a:rPr dirty="0" sz="1750" spc="5"/>
              <a:t> </a:t>
            </a:r>
            <a:r>
              <a:rPr dirty="0" sz="1750" spc="-5"/>
              <a:t>fabricación</a:t>
            </a:r>
            <a:r>
              <a:rPr dirty="0" sz="1750" spc="5"/>
              <a:t> </a:t>
            </a:r>
            <a:r>
              <a:rPr dirty="0" sz="1750"/>
              <a:t>de</a:t>
            </a:r>
            <a:r>
              <a:rPr dirty="0" sz="1750" spc="5"/>
              <a:t> </a:t>
            </a:r>
            <a:r>
              <a:rPr dirty="0" sz="1750" spc="-5"/>
              <a:t>vehículos eléctricos</a:t>
            </a:r>
            <a:r>
              <a:rPr dirty="0" sz="1750" spc="5"/>
              <a:t> </a:t>
            </a:r>
            <a:r>
              <a:rPr dirty="0" sz="1750"/>
              <a:t>de</a:t>
            </a:r>
            <a:r>
              <a:rPr dirty="0" sz="1750" spc="5"/>
              <a:t> </a:t>
            </a:r>
            <a:r>
              <a:rPr dirty="0" sz="1750"/>
              <a:t>alta</a:t>
            </a:r>
            <a:r>
              <a:rPr dirty="0" sz="1750" spc="5"/>
              <a:t> </a:t>
            </a:r>
            <a:r>
              <a:rPr dirty="0" sz="1750" spc="-5"/>
              <a:t>calidad.</a:t>
            </a:r>
            <a:endParaRPr sz="1750"/>
          </a:p>
          <a:p>
            <a:pPr marL="434975" marR="573405" indent="-307340">
              <a:lnSpc>
                <a:spcPct val="114300"/>
              </a:lnSpc>
              <a:buFont typeface="Arial MT"/>
              <a:buChar char="•"/>
              <a:tabLst>
                <a:tab pos="435609" algn="l"/>
                <a:tab pos="436245" algn="l"/>
              </a:tabLst>
            </a:pPr>
            <a:r>
              <a:rPr dirty="0" sz="1750"/>
              <a:t>SpaceX</a:t>
            </a:r>
            <a:r>
              <a:rPr dirty="0" sz="1750" spc="5"/>
              <a:t> </a:t>
            </a:r>
            <a:r>
              <a:rPr dirty="0" sz="1750"/>
              <a:t>ha</a:t>
            </a:r>
            <a:r>
              <a:rPr dirty="0" sz="1750" spc="5"/>
              <a:t> </a:t>
            </a:r>
            <a:r>
              <a:rPr dirty="0" sz="1750"/>
              <a:t>hecho</a:t>
            </a:r>
            <a:r>
              <a:rPr dirty="0" sz="1750" spc="10"/>
              <a:t> </a:t>
            </a:r>
            <a:r>
              <a:rPr dirty="0" sz="1750" spc="-5"/>
              <a:t>posible</a:t>
            </a:r>
            <a:r>
              <a:rPr dirty="0" sz="1750" spc="5"/>
              <a:t> </a:t>
            </a:r>
            <a:r>
              <a:rPr dirty="0" sz="1750"/>
              <a:t>la</a:t>
            </a:r>
            <a:r>
              <a:rPr dirty="0" sz="1750" spc="10"/>
              <a:t> </a:t>
            </a:r>
            <a:r>
              <a:rPr dirty="0" sz="1750" spc="-5"/>
              <a:t>exploración</a:t>
            </a:r>
            <a:r>
              <a:rPr dirty="0" sz="1750" spc="5"/>
              <a:t> </a:t>
            </a:r>
            <a:r>
              <a:rPr dirty="0" sz="1750" spc="-5"/>
              <a:t>espacial</a:t>
            </a:r>
            <a:r>
              <a:rPr dirty="0" sz="1750" spc="10"/>
              <a:t> </a:t>
            </a:r>
            <a:r>
              <a:rPr dirty="0" sz="1750"/>
              <a:t>privada</a:t>
            </a:r>
            <a:r>
              <a:rPr dirty="0" sz="1750" spc="5"/>
              <a:t> </a:t>
            </a:r>
            <a:r>
              <a:rPr dirty="0" sz="1750"/>
              <a:t>y</a:t>
            </a:r>
            <a:r>
              <a:rPr dirty="0" sz="1750" spc="5"/>
              <a:t> </a:t>
            </a:r>
            <a:r>
              <a:rPr dirty="0" sz="1750"/>
              <a:t>ha</a:t>
            </a:r>
            <a:r>
              <a:rPr dirty="0" sz="1750" spc="5"/>
              <a:t> </a:t>
            </a:r>
            <a:r>
              <a:rPr dirty="0" sz="1750"/>
              <a:t>logrado</a:t>
            </a:r>
            <a:r>
              <a:rPr dirty="0" sz="1750" spc="10"/>
              <a:t> </a:t>
            </a:r>
            <a:r>
              <a:rPr dirty="0" sz="1750"/>
              <a:t>avances </a:t>
            </a:r>
            <a:r>
              <a:rPr dirty="0" sz="1750" spc="-385"/>
              <a:t> </a:t>
            </a:r>
            <a:r>
              <a:rPr dirty="0" sz="1750" spc="-5"/>
              <a:t>significativos</a:t>
            </a:r>
            <a:r>
              <a:rPr dirty="0" sz="1750"/>
              <a:t> en la </a:t>
            </a:r>
            <a:r>
              <a:rPr dirty="0" sz="1750" spc="-5"/>
              <a:t>tecnología</a:t>
            </a:r>
            <a:r>
              <a:rPr dirty="0" sz="1750"/>
              <a:t> de cohetes</a:t>
            </a:r>
            <a:r>
              <a:rPr dirty="0" sz="1750" spc="-5"/>
              <a:t> reutilizables.</a:t>
            </a:r>
            <a:endParaRPr sz="1750"/>
          </a:p>
          <a:p>
            <a:pPr marL="434975" marR="5080" indent="-307340">
              <a:lnSpc>
                <a:spcPct val="114300"/>
              </a:lnSpc>
              <a:buFont typeface="Arial MT"/>
              <a:buChar char="•"/>
              <a:tabLst>
                <a:tab pos="435609" algn="l"/>
                <a:tab pos="436245" algn="l"/>
              </a:tabLst>
            </a:pPr>
            <a:r>
              <a:rPr dirty="0" sz="1750"/>
              <a:t>The Boring Company</a:t>
            </a:r>
            <a:r>
              <a:rPr dirty="0" sz="1750" spc="5"/>
              <a:t> </a:t>
            </a:r>
            <a:r>
              <a:rPr dirty="0" sz="1750"/>
              <a:t>ha innovado</a:t>
            </a:r>
            <a:r>
              <a:rPr dirty="0" sz="1750" spc="5"/>
              <a:t> </a:t>
            </a:r>
            <a:r>
              <a:rPr dirty="0" sz="1750"/>
              <a:t>en</a:t>
            </a:r>
            <a:r>
              <a:rPr dirty="0" sz="1750" spc="5"/>
              <a:t> </a:t>
            </a:r>
            <a:r>
              <a:rPr dirty="0" sz="1750"/>
              <a:t>el </a:t>
            </a:r>
            <a:r>
              <a:rPr dirty="0" sz="1750" spc="-5"/>
              <a:t>transporte</a:t>
            </a:r>
            <a:r>
              <a:rPr dirty="0" sz="1750"/>
              <a:t> </a:t>
            </a:r>
            <a:r>
              <a:rPr dirty="0" sz="1750" spc="-5"/>
              <a:t>subterráneo,</a:t>
            </a:r>
            <a:r>
              <a:rPr dirty="0" sz="1750" spc="5"/>
              <a:t> </a:t>
            </a:r>
            <a:r>
              <a:rPr dirty="0" sz="1750"/>
              <a:t>creando</a:t>
            </a:r>
            <a:r>
              <a:rPr dirty="0" sz="1750" spc="-5"/>
              <a:t> </a:t>
            </a:r>
            <a:r>
              <a:rPr dirty="0" sz="1750"/>
              <a:t>túneles de </a:t>
            </a:r>
            <a:r>
              <a:rPr dirty="0" sz="1750" spc="-380"/>
              <a:t> </a:t>
            </a:r>
            <a:r>
              <a:rPr dirty="0" sz="1750"/>
              <a:t>alta </a:t>
            </a:r>
            <a:r>
              <a:rPr dirty="0" sz="1750" spc="-5"/>
              <a:t>velocidad </a:t>
            </a:r>
            <a:r>
              <a:rPr dirty="0" sz="1750"/>
              <a:t>para aliviar la</a:t>
            </a:r>
            <a:r>
              <a:rPr dirty="0" sz="1750" spc="5"/>
              <a:t> </a:t>
            </a:r>
            <a:r>
              <a:rPr dirty="0" sz="1750" spc="-5"/>
              <a:t>congestión </a:t>
            </a:r>
            <a:r>
              <a:rPr dirty="0" sz="1750"/>
              <a:t>del </a:t>
            </a:r>
            <a:r>
              <a:rPr dirty="0" sz="1750" spc="-5"/>
              <a:t>tráfico.</a:t>
            </a:r>
            <a:endParaRPr sz="17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71" y="3357875"/>
            <a:ext cx="1715849" cy="1709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529" y="3546898"/>
            <a:ext cx="2684297" cy="15204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0649" y="3558309"/>
            <a:ext cx="1947650" cy="8422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972" y="209027"/>
            <a:ext cx="64585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Sundar</a:t>
            </a:r>
            <a:r>
              <a:rPr dirty="0" sz="4400" spc="-25"/>
              <a:t> </a:t>
            </a:r>
            <a:r>
              <a:rPr dirty="0" sz="4400" spc="-10"/>
              <a:t>Pichai</a:t>
            </a:r>
            <a:r>
              <a:rPr dirty="0" sz="4400" spc="30"/>
              <a:t> </a:t>
            </a:r>
            <a:r>
              <a:rPr dirty="0" sz="2400" spc="-5"/>
              <a:t>CEO</a:t>
            </a:r>
            <a:r>
              <a:rPr dirty="0" sz="2400" spc="-15"/>
              <a:t> </a:t>
            </a:r>
            <a:r>
              <a:rPr dirty="0" sz="2400" spc="-5"/>
              <a:t>de</a:t>
            </a:r>
            <a:r>
              <a:rPr dirty="0" sz="2400" spc="-10"/>
              <a:t> </a:t>
            </a:r>
            <a:r>
              <a:rPr dirty="0" sz="2400" spc="-5"/>
              <a:t>Google</a:t>
            </a:r>
            <a:r>
              <a:rPr dirty="0" sz="2400" spc="-15"/>
              <a:t> </a:t>
            </a:r>
            <a:r>
              <a:rPr dirty="0" sz="2400"/>
              <a:t>y</a:t>
            </a:r>
            <a:r>
              <a:rPr dirty="0" sz="2400" spc="-15"/>
              <a:t> </a:t>
            </a:r>
            <a:r>
              <a:rPr dirty="0" sz="2400" spc="-5"/>
              <a:t>Alphabet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1095" rIns="0" bIns="0" rtlCol="0" vert="horz">
            <a:spAutoFit/>
          </a:bodyPr>
          <a:lstStyle/>
          <a:p>
            <a:pPr marL="3964940" marR="5080">
              <a:lnSpc>
                <a:spcPct val="115399"/>
              </a:lnSpc>
              <a:spcBef>
                <a:spcPts val="65"/>
              </a:spcBef>
            </a:pPr>
            <a:r>
              <a:rPr dirty="0" sz="2000" spc="-5"/>
              <a:t>Sundar Pichai ha liderado Google </a:t>
            </a:r>
            <a:r>
              <a:rPr dirty="0" sz="2000"/>
              <a:t>a </a:t>
            </a:r>
            <a:r>
              <a:rPr dirty="0" sz="2000" spc="5"/>
              <a:t> </a:t>
            </a:r>
            <a:r>
              <a:rPr dirty="0" sz="2000" spc="-5"/>
              <a:t>través de una transformación </a:t>
            </a:r>
            <a:r>
              <a:rPr dirty="0" sz="2000"/>
              <a:t> </a:t>
            </a:r>
            <a:r>
              <a:rPr dirty="0" sz="2000" spc="-5"/>
              <a:t>significativa en la industria tecnológica. </a:t>
            </a:r>
            <a:r>
              <a:rPr dirty="0" sz="2000" spc="-440"/>
              <a:t> </a:t>
            </a:r>
            <a:r>
              <a:rPr dirty="0" sz="2000" spc="-5"/>
              <a:t>Su enfoque en la innovación </a:t>
            </a:r>
            <a:r>
              <a:rPr dirty="0" sz="2000"/>
              <a:t>y </a:t>
            </a:r>
            <a:r>
              <a:rPr dirty="0" sz="2000" spc="-5"/>
              <a:t>la </a:t>
            </a:r>
            <a:r>
              <a:rPr dirty="0" sz="2000"/>
              <a:t> adaptabilidad </a:t>
            </a:r>
            <a:r>
              <a:rPr dirty="0" sz="2000" spc="-5"/>
              <a:t>ha </a:t>
            </a:r>
            <a:r>
              <a:rPr dirty="0" sz="2000"/>
              <a:t>ayudado a </a:t>
            </a:r>
            <a:r>
              <a:rPr dirty="0" sz="2000" spc="-5"/>
              <a:t>Google </a:t>
            </a:r>
            <a:r>
              <a:rPr dirty="0" sz="2000"/>
              <a:t>a </a:t>
            </a:r>
            <a:r>
              <a:rPr dirty="0" sz="2000" spc="5"/>
              <a:t> </a:t>
            </a:r>
            <a:r>
              <a:rPr dirty="0" sz="2000" spc="-5"/>
              <a:t>mantener su posición como una de las </a:t>
            </a:r>
            <a:r>
              <a:rPr dirty="0" sz="2000"/>
              <a:t> </a:t>
            </a:r>
            <a:r>
              <a:rPr dirty="0" sz="2000" spc="-5"/>
              <a:t>principales empresas de tecnología del </a:t>
            </a:r>
            <a:r>
              <a:rPr dirty="0" sz="2000" spc="-440"/>
              <a:t> </a:t>
            </a:r>
            <a:r>
              <a:rPr dirty="0" sz="2000" spc="-5"/>
              <a:t>mundo. Resalta de su mentalidad su </a:t>
            </a:r>
            <a:r>
              <a:rPr dirty="0" sz="2000"/>
              <a:t> </a:t>
            </a:r>
            <a:r>
              <a:rPr dirty="0" sz="2000" spc="-5"/>
              <a:t>enfoque</a:t>
            </a:r>
            <a:r>
              <a:rPr dirty="0" sz="2000" spc="-20"/>
              <a:t> </a:t>
            </a:r>
            <a:r>
              <a:rPr dirty="0" sz="2000" spc="-5"/>
              <a:t>en</a:t>
            </a:r>
            <a:r>
              <a:rPr dirty="0" sz="2000" spc="-15"/>
              <a:t> </a:t>
            </a:r>
            <a:r>
              <a:rPr dirty="0" sz="2000" spc="-5"/>
              <a:t>la</a:t>
            </a:r>
            <a:r>
              <a:rPr dirty="0" sz="2000" spc="-15"/>
              <a:t> </a:t>
            </a:r>
            <a:r>
              <a:rPr dirty="0" sz="2000" spc="-5"/>
              <a:t>diversidad</a:t>
            </a:r>
            <a:r>
              <a:rPr dirty="0" sz="2000" spc="-15"/>
              <a:t> </a:t>
            </a:r>
            <a:r>
              <a:rPr dirty="0" sz="2000"/>
              <a:t>y</a:t>
            </a:r>
            <a:r>
              <a:rPr dirty="0" sz="2000" spc="-15"/>
              <a:t> </a:t>
            </a:r>
            <a:r>
              <a:rPr dirty="0" sz="2000" spc="-5"/>
              <a:t>la</a:t>
            </a:r>
            <a:r>
              <a:rPr dirty="0" sz="2000" spc="-15"/>
              <a:t> </a:t>
            </a:r>
            <a:r>
              <a:rPr dirty="0" sz="2000" spc="-5"/>
              <a:t>inclusión.</a:t>
            </a:r>
            <a:endParaRPr sz="2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836" y="1200150"/>
            <a:ext cx="3561710" cy="3394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822" y="216850"/>
            <a:ext cx="7934959" cy="4616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/>
              <a:t>¿Qué</a:t>
            </a:r>
            <a:r>
              <a:rPr dirty="0" sz="2850" spc="-5"/>
              <a:t> </a:t>
            </a:r>
            <a:r>
              <a:rPr dirty="0" sz="2850"/>
              <a:t>atributos </a:t>
            </a:r>
            <a:r>
              <a:rPr dirty="0" sz="2850" spc="-5"/>
              <a:t>resalta</a:t>
            </a:r>
            <a:r>
              <a:rPr dirty="0" sz="2850"/>
              <a:t> de</a:t>
            </a:r>
            <a:r>
              <a:rPr dirty="0" sz="2850" spc="-5"/>
              <a:t> </a:t>
            </a:r>
            <a:r>
              <a:rPr dirty="0" sz="2850"/>
              <a:t>la</a:t>
            </a:r>
            <a:r>
              <a:rPr dirty="0" sz="2850" spc="-5"/>
              <a:t> </a:t>
            </a:r>
            <a:r>
              <a:rPr dirty="0" sz="2850"/>
              <a:t>mentalidad de</a:t>
            </a:r>
            <a:r>
              <a:rPr dirty="0" sz="2850" spc="-5"/>
              <a:t> </a:t>
            </a:r>
            <a:r>
              <a:rPr dirty="0" sz="2850"/>
              <a:t>este</a:t>
            </a:r>
            <a:r>
              <a:rPr dirty="0" sz="2850" spc="-5"/>
              <a:t> líder?</a:t>
            </a:r>
            <a:endParaRPr sz="28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08610" marR="5080" indent="-296545">
              <a:lnSpc>
                <a:spcPct val="96800"/>
              </a:lnSpc>
              <a:spcBef>
                <a:spcPts val="170"/>
              </a:spcBef>
              <a:buFont typeface="Arial"/>
              <a:buChar char="•"/>
              <a:tabLst>
                <a:tab pos="308610" algn="l"/>
                <a:tab pos="309245" algn="l"/>
              </a:tabLst>
            </a:pPr>
            <a:r>
              <a:rPr dirty="0" sz="1500" b="1">
                <a:latin typeface="Calibri"/>
                <a:cs typeface="Calibri"/>
              </a:rPr>
              <a:t>Enfoque</a:t>
            </a:r>
            <a:r>
              <a:rPr dirty="0" sz="1500" spc="5" b="1">
                <a:latin typeface="Calibri"/>
                <a:cs typeface="Calibri"/>
              </a:rPr>
              <a:t> en </a:t>
            </a:r>
            <a:r>
              <a:rPr dirty="0" sz="1500" b="1">
                <a:latin typeface="Calibri"/>
                <a:cs typeface="Calibri"/>
              </a:rPr>
              <a:t>el</a:t>
            </a:r>
            <a:r>
              <a:rPr dirty="0" sz="1500" spc="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usuario:</a:t>
            </a:r>
            <a:r>
              <a:rPr dirty="0" sz="1500" spc="30" b="1">
                <a:latin typeface="Calibri"/>
                <a:cs typeface="Calibri"/>
              </a:rPr>
              <a:t> </a:t>
            </a:r>
            <a:r>
              <a:rPr dirty="0" sz="1500"/>
              <a:t>Pichai</a:t>
            </a:r>
            <a:r>
              <a:rPr dirty="0" sz="1500" spc="5"/>
              <a:t> </a:t>
            </a:r>
            <a:r>
              <a:rPr dirty="0" sz="1500"/>
              <a:t>tiene</a:t>
            </a:r>
            <a:r>
              <a:rPr dirty="0" sz="1500" spc="5"/>
              <a:t> una </a:t>
            </a:r>
            <a:r>
              <a:rPr dirty="0" sz="1500"/>
              <a:t>mentalidad</a:t>
            </a:r>
            <a:r>
              <a:rPr dirty="0" sz="1500" spc="5"/>
              <a:t> </a:t>
            </a:r>
            <a:r>
              <a:rPr dirty="0" sz="1500"/>
              <a:t>centrada</a:t>
            </a:r>
            <a:r>
              <a:rPr dirty="0" sz="1500" spc="5"/>
              <a:t> en </a:t>
            </a:r>
            <a:r>
              <a:rPr dirty="0" sz="1500"/>
              <a:t>el</a:t>
            </a:r>
            <a:r>
              <a:rPr dirty="0" sz="1500" spc="5"/>
              <a:t> </a:t>
            </a:r>
            <a:r>
              <a:rPr dirty="0" sz="1500"/>
              <a:t>usuario</a:t>
            </a:r>
            <a:r>
              <a:rPr dirty="0" sz="1500" spc="5"/>
              <a:t> y </a:t>
            </a:r>
            <a:r>
              <a:rPr dirty="0" sz="1500"/>
              <a:t>se</a:t>
            </a:r>
            <a:r>
              <a:rPr dirty="0" sz="1500" spc="5"/>
              <a:t> </a:t>
            </a:r>
            <a:r>
              <a:rPr dirty="0" sz="1500"/>
              <a:t>enfoca</a:t>
            </a:r>
            <a:r>
              <a:rPr dirty="0" sz="1500" spc="5"/>
              <a:t> en </a:t>
            </a:r>
            <a:r>
              <a:rPr dirty="0" sz="1500"/>
              <a:t>crear </a:t>
            </a:r>
            <a:r>
              <a:rPr dirty="0" sz="1500" spc="5"/>
              <a:t> </a:t>
            </a:r>
            <a:r>
              <a:rPr dirty="0" sz="1500"/>
              <a:t>productos</a:t>
            </a:r>
            <a:r>
              <a:rPr dirty="0" sz="1500" spc="5"/>
              <a:t> y </a:t>
            </a:r>
            <a:r>
              <a:rPr dirty="0" sz="1500"/>
              <a:t>servicios</a:t>
            </a:r>
            <a:r>
              <a:rPr dirty="0" sz="1500" spc="5"/>
              <a:t> que </a:t>
            </a:r>
            <a:r>
              <a:rPr dirty="0" sz="1500"/>
              <a:t>satisfagan</a:t>
            </a:r>
            <a:r>
              <a:rPr dirty="0" sz="1500" spc="5"/>
              <a:t> </a:t>
            </a:r>
            <a:r>
              <a:rPr dirty="0" sz="1500"/>
              <a:t>las</a:t>
            </a:r>
            <a:r>
              <a:rPr dirty="0" sz="1500" spc="5"/>
              <a:t> </a:t>
            </a:r>
            <a:r>
              <a:rPr dirty="0" sz="1500"/>
              <a:t>necesidades</a:t>
            </a:r>
            <a:r>
              <a:rPr dirty="0" sz="1500" spc="10"/>
              <a:t> </a:t>
            </a:r>
            <a:r>
              <a:rPr dirty="0" sz="1500" spc="5"/>
              <a:t>y </a:t>
            </a:r>
            <a:r>
              <a:rPr dirty="0" sz="1500"/>
              <a:t>deseos</a:t>
            </a:r>
            <a:r>
              <a:rPr dirty="0" sz="1500" spc="5"/>
              <a:t> de </a:t>
            </a:r>
            <a:r>
              <a:rPr dirty="0" sz="1500"/>
              <a:t>los</a:t>
            </a:r>
            <a:r>
              <a:rPr dirty="0" sz="1500" spc="5"/>
              <a:t> </a:t>
            </a:r>
            <a:r>
              <a:rPr dirty="0" sz="1500"/>
              <a:t>usuarios.</a:t>
            </a:r>
            <a:r>
              <a:rPr dirty="0" sz="1500" spc="5"/>
              <a:t> </a:t>
            </a:r>
            <a:r>
              <a:rPr dirty="0" sz="1500"/>
              <a:t>Esto</a:t>
            </a:r>
            <a:r>
              <a:rPr dirty="0" sz="1500" spc="5"/>
              <a:t> </a:t>
            </a:r>
            <a:r>
              <a:rPr dirty="0" sz="1500"/>
              <a:t>se</a:t>
            </a:r>
            <a:r>
              <a:rPr dirty="0" sz="1500" spc="10"/>
              <a:t> </a:t>
            </a:r>
            <a:r>
              <a:rPr dirty="0" sz="1500"/>
              <a:t>refleja</a:t>
            </a:r>
            <a:r>
              <a:rPr dirty="0" sz="1500" spc="5"/>
              <a:t> en </a:t>
            </a:r>
            <a:r>
              <a:rPr dirty="0" sz="1500"/>
              <a:t>la </a:t>
            </a:r>
            <a:r>
              <a:rPr dirty="0" sz="1500" spc="-325"/>
              <a:t> </a:t>
            </a:r>
            <a:r>
              <a:rPr dirty="0" sz="1500"/>
              <a:t>misión </a:t>
            </a:r>
            <a:r>
              <a:rPr dirty="0" sz="1500" spc="5"/>
              <a:t>de </a:t>
            </a:r>
            <a:r>
              <a:rPr dirty="0" sz="1500"/>
              <a:t>Google</a:t>
            </a:r>
            <a:r>
              <a:rPr dirty="0" sz="1500" spc="5"/>
              <a:t> de </a:t>
            </a:r>
            <a:r>
              <a:rPr dirty="0" sz="1500"/>
              <a:t>organizar la</a:t>
            </a:r>
            <a:r>
              <a:rPr dirty="0" sz="1500" spc="5"/>
              <a:t> </a:t>
            </a:r>
            <a:r>
              <a:rPr dirty="0" sz="1500"/>
              <a:t>información</a:t>
            </a:r>
            <a:r>
              <a:rPr dirty="0" sz="1500" spc="5"/>
              <a:t> </a:t>
            </a:r>
            <a:r>
              <a:rPr dirty="0" sz="1500"/>
              <a:t>del</a:t>
            </a:r>
            <a:r>
              <a:rPr dirty="0" sz="1500" spc="5"/>
              <a:t> mundo</a:t>
            </a:r>
            <a:r>
              <a:rPr dirty="0" sz="1500"/>
              <a:t> </a:t>
            </a:r>
            <a:r>
              <a:rPr dirty="0" sz="1500" spc="5"/>
              <a:t>y </a:t>
            </a:r>
            <a:r>
              <a:rPr dirty="0" sz="1500"/>
              <a:t>hacerla</a:t>
            </a:r>
            <a:r>
              <a:rPr dirty="0" sz="1500" spc="5"/>
              <a:t> accesible y</a:t>
            </a:r>
            <a:r>
              <a:rPr dirty="0" sz="1500"/>
              <a:t> útil</a:t>
            </a:r>
            <a:r>
              <a:rPr dirty="0" sz="1500" spc="5"/>
              <a:t> </a:t>
            </a:r>
            <a:r>
              <a:rPr dirty="0" sz="1500"/>
              <a:t>para</a:t>
            </a:r>
            <a:r>
              <a:rPr dirty="0" sz="1500" spc="5"/>
              <a:t> </a:t>
            </a:r>
            <a:r>
              <a:rPr dirty="0" sz="1500"/>
              <a:t>todos.</a:t>
            </a:r>
            <a:endParaRPr sz="1500">
              <a:latin typeface="Calibri"/>
              <a:cs typeface="Calibri"/>
            </a:endParaRPr>
          </a:p>
          <a:p>
            <a:pPr marL="308610" marR="76835" indent="-296545">
              <a:lnSpc>
                <a:spcPts val="1730"/>
              </a:lnSpc>
              <a:spcBef>
                <a:spcPts val="45"/>
              </a:spcBef>
              <a:buFont typeface="Arial"/>
              <a:buChar char="•"/>
              <a:tabLst>
                <a:tab pos="308610" algn="l"/>
                <a:tab pos="309245" algn="l"/>
              </a:tabLst>
            </a:pPr>
            <a:r>
              <a:rPr dirty="0" sz="1500" b="1">
                <a:latin typeface="Calibri"/>
                <a:cs typeface="Calibri"/>
              </a:rPr>
              <a:t>Pensamiento</a:t>
            </a:r>
            <a:r>
              <a:rPr dirty="0" sz="1500" spc="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estratégico:</a:t>
            </a:r>
            <a:r>
              <a:rPr dirty="0" sz="1500" spc="20" b="1">
                <a:latin typeface="Calibri"/>
                <a:cs typeface="Calibri"/>
              </a:rPr>
              <a:t> </a:t>
            </a:r>
            <a:r>
              <a:rPr dirty="0" sz="1500"/>
              <a:t>Pichai</a:t>
            </a:r>
            <a:r>
              <a:rPr dirty="0" sz="1500" spc="5"/>
              <a:t> </a:t>
            </a:r>
            <a:r>
              <a:rPr dirty="0" sz="1500"/>
              <a:t>es</a:t>
            </a:r>
            <a:r>
              <a:rPr dirty="0" sz="1500" spc="10"/>
              <a:t> </a:t>
            </a:r>
            <a:r>
              <a:rPr dirty="0" sz="1500"/>
              <a:t>conocido</a:t>
            </a:r>
            <a:r>
              <a:rPr dirty="0" sz="1500" spc="10"/>
              <a:t> </a:t>
            </a:r>
            <a:r>
              <a:rPr dirty="0" sz="1500"/>
              <a:t>por</a:t>
            </a:r>
            <a:r>
              <a:rPr dirty="0" sz="1500" spc="5"/>
              <a:t> </a:t>
            </a:r>
            <a:r>
              <a:rPr dirty="0" sz="1500"/>
              <a:t>su</a:t>
            </a:r>
            <a:r>
              <a:rPr dirty="0" sz="1500" spc="10"/>
              <a:t> </a:t>
            </a:r>
            <a:r>
              <a:rPr dirty="0" sz="1500"/>
              <a:t>habilidad</a:t>
            </a:r>
            <a:r>
              <a:rPr dirty="0" sz="1500" spc="10"/>
              <a:t> </a:t>
            </a:r>
            <a:r>
              <a:rPr dirty="0" sz="1500"/>
              <a:t>para</a:t>
            </a:r>
            <a:r>
              <a:rPr dirty="0" sz="1500" spc="5"/>
              <a:t> </a:t>
            </a:r>
            <a:r>
              <a:rPr dirty="0" sz="1500"/>
              <a:t>pensar</a:t>
            </a:r>
            <a:r>
              <a:rPr dirty="0" sz="1500" spc="10"/>
              <a:t> </a:t>
            </a:r>
            <a:r>
              <a:rPr dirty="0" sz="1500"/>
              <a:t>estratégicamente</a:t>
            </a:r>
            <a:r>
              <a:rPr dirty="0" sz="1500" spc="5"/>
              <a:t> y </a:t>
            </a:r>
            <a:r>
              <a:rPr dirty="0" sz="1500" spc="10"/>
              <a:t> </a:t>
            </a:r>
            <a:r>
              <a:rPr dirty="0" sz="1500"/>
              <a:t>tomar</a:t>
            </a:r>
            <a:r>
              <a:rPr dirty="0" sz="1500" spc="5"/>
              <a:t> </a:t>
            </a:r>
            <a:r>
              <a:rPr dirty="0" sz="1500"/>
              <a:t>decisiones</a:t>
            </a:r>
            <a:r>
              <a:rPr dirty="0" sz="1500" spc="10"/>
              <a:t> </a:t>
            </a:r>
            <a:r>
              <a:rPr dirty="0" sz="1500"/>
              <a:t>importantes</a:t>
            </a:r>
            <a:r>
              <a:rPr dirty="0" sz="1500" spc="5"/>
              <a:t> a</a:t>
            </a:r>
            <a:r>
              <a:rPr dirty="0" sz="1500" spc="10"/>
              <a:t> </a:t>
            </a:r>
            <a:r>
              <a:rPr dirty="0" sz="1500"/>
              <a:t>largo</a:t>
            </a:r>
            <a:r>
              <a:rPr dirty="0" sz="1500" spc="10"/>
              <a:t> </a:t>
            </a:r>
            <a:r>
              <a:rPr dirty="0" sz="1500"/>
              <a:t>plazo.</a:t>
            </a:r>
            <a:r>
              <a:rPr dirty="0" sz="1500" spc="5"/>
              <a:t> Ha</a:t>
            </a:r>
            <a:r>
              <a:rPr dirty="0" sz="1500" spc="10"/>
              <a:t> </a:t>
            </a:r>
            <a:r>
              <a:rPr dirty="0" sz="1500"/>
              <a:t>liderado</a:t>
            </a:r>
            <a:r>
              <a:rPr dirty="0" sz="1500" spc="5"/>
              <a:t> </a:t>
            </a:r>
            <a:r>
              <a:rPr dirty="0" sz="1500"/>
              <a:t>la</a:t>
            </a:r>
            <a:r>
              <a:rPr dirty="0" sz="1500" spc="10"/>
              <a:t> </a:t>
            </a:r>
            <a:r>
              <a:rPr dirty="0" sz="1500"/>
              <a:t>expansión</a:t>
            </a:r>
            <a:r>
              <a:rPr dirty="0" sz="1500" spc="10"/>
              <a:t> </a:t>
            </a:r>
            <a:r>
              <a:rPr dirty="0" sz="1500" spc="5"/>
              <a:t>de </a:t>
            </a:r>
            <a:r>
              <a:rPr dirty="0" sz="1500"/>
              <a:t>Google</a:t>
            </a:r>
            <a:r>
              <a:rPr dirty="0" sz="1500" spc="10"/>
              <a:t> </a:t>
            </a:r>
            <a:r>
              <a:rPr dirty="0" sz="1500" spc="5"/>
              <a:t>en</a:t>
            </a:r>
            <a:r>
              <a:rPr dirty="0" sz="1500" spc="10"/>
              <a:t> </a:t>
            </a:r>
            <a:r>
              <a:rPr dirty="0" sz="1500"/>
              <a:t>nuevas</a:t>
            </a:r>
            <a:r>
              <a:rPr dirty="0" sz="1500" spc="5"/>
              <a:t> áreas </a:t>
            </a:r>
            <a:r>
              <a:rPr dirty="0" sz="1500" spc="-325"/>
              <a:t> </a:t>
            </a:r>
            <a:r>
              <a:rPr dirty="0" sz="1500" spc="5"/>
              <a:t>de</a:t>
            </a:r>
            <a:r>
              <a:rPr dirty="0" sz="1500"/>
              <a:t> negocio </a:t>
            </a:r>
            <a:r>
              <a:rPr dirty="0" sz="1500" spc="5"/>
              <a:t>y</a:t>
            </a:r>
            <a:r>
              <a:rPr dirty="0" sz="1500"/>
              <a:t> </a:t>
            </a:r>
            <a:r>
              <a:rPr dirty="0" sz="1500" spc="5"/>
              <a:t>ha </a:t>
            </a:r>
            <a:r>
              <a:rPr dirty="0" sz="1500"/>
              <a:t>sido </a:t>
            </a:r>
            <a:r>
              <a:rPr dirty="0" sz="1500" spc="5"/>
              <a:t>un</a:t>
            </a:r>
            <a:r>
              <a:rPr dirty="0" sz="1500"/>
              <a:t> impulsor clave</a:t>
            </a:r>
            <a:r>
              <a:rPr dirty="0" sz="1500" spc="5"/>
              <a:t> de</a:t>
            </a:r>
            <a:r>
              <a:rPr dirty="0" sz="1500"/>
              <a:t> la estrategia </a:t>
            </a:r>
            <a:r>
              <a:rPr dirty="0" sz="1500" spc="5"/>
              <a:t>de </a:t>
            </a:r>
            <a:r>
              <a:rPr dirty="0" sz="1500"/>
              <a:t>nube </a:t>
            </a:r>
            <a:r>
              <a:rPr dirty="0" sz="1500" spc="5"/>
              <a:t>de</a:t>
            </a:r>
            <a:r>
              <a:rPr dirty="0" sz="1500"/>
              <a:t> la compañía.</a:t>
            </a:r>
            <a:endParaRPr sz="1500">
              <a:latin typeface="Calibri"/>
              <a:cs typeface="Calibri"/>
            </a:endParaRPr>
          </a:p>
          <a:p>
            <a:pPr marL="308610" indent="-296545">
              <a:lnSpc>
                <a:spcPts val="1630"/>
              </a:lnSpc>
              <a:buFont typeface="Arial"/>
              <a:buChar char="•"/>
              <a:tabLst>
                <a:tab pos="308610" algn="l"/>
                <a:tab pos="309245" algn="l"/>
              </a:tabLst>
            </a:pPr>
            <a:r>
              <a:rPr dirty="0" sz="1500" b="1">
                <a:latin typeface="Calibri"/>
                <a:cs typeface="Calibri"/>
              </a:rPr>
              <a:t>Liderazgo</a:t>
            </a:r>
            <a:r>
              <a:rPr dirty="0" sz="1500" spc="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colaborativo:</a:t>
            </a:r>
            <a:r>
              <a:rPr dirty="0" sz="1500" spc="30" b="1">
                <a:latin typeface="Calibri"/>
                <a:cs typeface="Calibri"/>
              </a:rPr>
              <a:t> </a:t>
            </a:r>
            <a:r>
              <a:rPr dirty="0" sz="1500"/>
              <a:t>Pichai</a:t>
            </a:r>
            <a:r>
              <a:rPr dirty="0" sz="1500" spc="10"/>
              <a:t> </a:t>
            </a:r>
            <a:r>
              <a:rPr dirty="0" sz="1500"/>
              <a:t>es</a:t>
            </a:r>
            <a:r>
              <a:rPr dirty="0" sz="1500" spc="5"/>
              <a:t> un</a:t>
            </a:r>
            <a:r>
              <a:rPr dirty="0" sz="1500" spc="10"/>
              <a:t> </a:t>
            </a:r>
            <a:r>
              <a:rPr dirty="0" sz="1500"/>
              <a:t>líder</a:t>
            </a:r>
            <a:r>
              <a:rPr dirty="0" sz="1500" spc="5"/>
              <a:t> </a:t>
            </a:r>
            <a:r>
              <a:rPr dirty="0" sz="1500"/>
              <a:t>colaborativo</a:t>
            </a:r>
            <a:r>
              <a:rPr dirty="0" sz="1500" spc="5"/>
              <a:t> que</a:t>
            </a:r>
            <a:r>
              <a:rPr dirty="0" sz="1500" spc="10"/>
              <a:t> </a:t>
            </a:r>
            <a:r>
              <a:rPr dirty="0" sz="1500"/>
              <a:t>fomenta</a:t>
            </a:r>
            <a:r>
              <a:rPr dirty="0" sz="1500" spc="5"/>
              <a:t> </a:t>
            </a:r>
            <a:r>
              <a:rPr dirty="0" sz="1500"/>
              <a:t>la</a:t>
            </a:r>
            <a:r>
              <a:rPr dirty="0" sz="1500" spc="10"/>
              <a:t> </a:t>
            </a:r>
            <a:r>
              <a:rPr dirty="0" sz="1500"/>
              <a:t>colaboración</a:t>
            </a:r>
            <a:r>
              <a:rPr dirty="0" sz="1500" spc="5"/>
              <a:t> y </a:t>
            </a:r>
            <a:r>
              <a:rPr dirty="0" sz="1500"/>
              <a:t>el</a:t>
            </a:r>
            <a:r>
              <a:rPr dirty="0" sz="1500" spc="10"/>
              <a:t> </a:t>
            </a:r>
            <a:r>
              <a:rPr dirty="0" sz="1500"/>
              <a:t>trabajo</a:t>
            </a:r>
            <a:endParaRPr sz="1500">
              <a:latin typeface="Calibri"/>
              <a:cs typeface="Calibri"/>
            </a:endParaRPr>
          </a:p>
          <a:p>
            <a:pPr marL="308610" marR="180340">
              <a:lnSpc>
                <a:spcPts val="1730"/>
              </a:lnSpc>
              <a:spcBef>
                <a:spcPts val="75"/>
              </a:spcBef>
            </a:pPr>
            <a:r>
              <a:rPr dirty="0" sz="1500" spc="5"/>
              <a:t>en </a:t>
            </a:r>
            <a:r>
              <a:rPr dirty="0" sz="1500"/>
              <a:t>equipo.</a:t>
            </a:r>
            <a:r>
              <a:rPr dirty="0" sz="1500" spc="5"/>
              <a:t> Ha </a:t>
            </a:r>
            <a:r>
              <a:rPr dirty="0" sz="1500"/>
              <a:t>sido</a:t>
            </a:r>
            <a:r>
              <a:rPr dirty="0" sz="1500" spc="5"/>
              <a:t> </a:t>
            </a:r>
            <a:r>
              <a:rPr dirty="0" sz="1500"/>
              <a:t>elogiado</a:t>
            </a:r>
            <a:r>
              <a:rPr dirty="0" sz="1500" spc="5"/>
              <a:t> </a:t>
            </a:r>
            <a:r>
              <a:rPr dirty="0" sz="1500"/>
              <a:t>por</a:t>
            </a:r>
            <a:r>
              <a:rPr dirty="0" sz="1500" spc="10"/>
              <a:t> </a:t>
            </a:r>
            <a:r>
              <a:rPr dirty="0" sz="1500"/>
              <a:t>su</a:t>
            </a:r>
            <a:r>
              <a:rPr dirty="0" sz="1500" spc="5"/>
              <a:t> </a:t>
            </a:r>
            <a:r>
              <a:rPr dirty="0" sz="1500"/>
              <a:t>capacidad</a:t>
            </a:r>
            <a:r>
              <a:rPr dirty="0" sz="1500" spc="5"/>
              <a:t> </a:t>
            </a:r>
            <a:r>
              <a:rPr dirty="0" sz="1500"/>
              <a:t>para</a:t>
            </a:r>
            <a:r>
              <a:rPr dirty="0" sz="1500" spc="5"/>
              <a:t> </a:t>
            </a:r>
            <a:r>
              <a:rPr dirty="0" sz="1500"/>
              <a:t>crear</a:t>
            </a:r>
            <a:r>
              <a:rPr dirty="0" sz="1500" spc="5"/>
              <a:t> una</a:t>
            </a:r>
            <a:r>
              <a:rPr dirty="0" sz="1500" spc="10"/>
              <a:t> </a:t>
            </a:r>
            <a:r>
              <a:rPr dirty="0" sz="1500"/>
              <a:t>cultura</a:t>
            </a:r>
            <a:r>
              <a:rPr dirty="0" sz="1500" spc="5"/>
              <a:t> de </a:t>
            </a:r>
            <a:r>
              <a:rPr dirty="0" sz="1500"/>
              <a:t>trabajo</a:t>
            </a:r>
            <a:r>
              <a:rPr dirty="0" sz="1500" spc="5"/>
              <a:t> en </a:t>
            </a:r>
            <a:r>
              <a:rPr dirty="0" sz="1500"/>
              <a:t>equipo</a:t>
            </a:r>
            <a:r>
              <a:rPr dirty="0" sz="1500" spc="5"/>
              <a:t> y</a:t>
            </a:r>
            <a:r>
              <a:rPr dirty="0" sz="1500" spc="10"/>
              <a:t> </a:t>
            </a:r>
            <a:r>
              <a:rPr dirty="0" sz="1500"/>
              <a:t>por </a:t>
            </a:r>
            <a:r>
              <a:rPr dirty="0" sz="1500" spc="-325"/>
              <a:t> </a:t>
            </a:r>
            <a:r>
              <a:rPr dirty="0" sz="1500"/>
              <a:t>su habilidad para motivar </a:t>
            </a:r>
            <a:r>
              <a:rPr dirty="0" sz="1500" spc="5"/>
              <a:t>y</a:t>
            </a:r>
            <a:r>
              <a:rPr dirty="0" sz="1500"/>
              <a:t> guiar </a:t>
            </a:r>
            <a:r>
              <a:rPr dirty="0" sz="1500" spc="5"/>
              <a:t>a</a:t>
            </a:r>
            <a:r>
              <a:rPr dirty="0" sz="1500"/>
              <a:t> su equipo.</a:t>
            </a:r>
            <a:endParaRPr sz="1500"/>
          </a:p>
          <a:p>
            <a:pPr marL="308610" indent="-296545">
              <a:lnSpc>
                <a:spcPts val="1635"/>
              </a:lnSpc>
              <a:buFont typeface="Arial"/>
              <a:buChar char="•"/>
              <a:tabLst>
                <a:tab pos="308610" algn="l"/>
                <a:tab pos="309245" algn="l"/>
              </a:tabLst>
            </a:pPr>
            <a:r>
              <a:rPr dirty="0" sz="1500" b="1">
                <a:latin typeface="Calibri"/>
                <a:cs typeface="Calibri"/>
              </a:rPr>
              <a:t>Innovación:</a:t>
            </a:r>
            <a:r>
              <a:rPr dirty="0" sz="1500" spc="20" b="1">
                <a:latin typeface="Calibri"/>
                <a:cs typeface="Calibri"/>
              </a:rPr>
              <a:t> </a:t>
            </a:r>
            <a:r>
              <a:rPr dirty="0" sz="1500"/>
              <a:t>Pichai</a:t>
            </a:r>
            <a:r>
              <a:rPr dirty="0" sz="1500" spc="5"/>
              <a:t> </a:t>
            </a:r>
            <a:r>
              <a:rPr dirty="0" sz="1500"/>
              <a:t>es</a:t>
            </a:r>
            <a:r>
              <a:rPr dirty="0" sz="1500" spc="5"/>
              <a:t> un</a:t>
            </a:r>
            <a:r>
              <a:rPr dirty="0" sz="1500" spc="10"/>
              <a:t> </a:t>
            </a:r>
            <a:r>
              <a:rPr dirty="0" sz="1500"/>
              <a:t>defensor</a:t>
            </a:r>
            <a:r>
              <a:rPr dirty="0" sz="1500" spc="5"/>
              <a:t> de </a:t>
            </a:r>
            <a:r>
              <a:rPr dirty="0" sz="1500"/>
              <a:t>la</a:t>
            </a:r>
            <a:r>
              <a:rPr dirty="0" sz="1500" spc="10"/>
              <a:t> </a:t>
            </a:r>
            <a:r>
              <a:rPr dirty="0" sz="1500"/>
              <a:t>innovación</a:t>
            </a:r>
            <a:r>
              <a:rPr dirty="0" sz="1500" spc="5"/>
              <a:t> y </a:t>
            </a:r>
            <a:r>
              <a:rPr dirty="0" sz="1500"/>
              <a:t>cree</a:t>
            </a:r>
            <a:r>
              <a:rPr dirty="0" sz="1500" spc="5"/>
              <a:t> en</a:t>
            </a:r>
            <a:r>
              <a:rPr dirty="0" sz="1500" spc="10"/>
              <a:t> </a:t>
            </a:r>
            <a:r>
              <a:rPr dirty="0" sz="1500"/>
              <a:t>la</a:t>
            </a:r>
            <a:r>
              <a:rPr dirty="0" sz="1500" spc="5"/>
              <a:t> </a:t>
            </a:r>
            <a:r>
              <a:rPr dirty="0" sz="1500"/>
              <a:t>importancia</a:t>
            </a:r>
            <a:r>
              <a:rPr dirty="0" sz="1500" spc="5"/>
              <a:t> de</a:t>
            </a:r>
            <a:r>
              <a:rPr dirty="0" sz="1500" spc="10"/>
              <a:t> </a:t>
            </a:r>
            <a:r>
              <a:rPr dirty="0" sz="1500"/>
              <a:t>crear</a:t>
            </a:r>
            <a:r>
              <a:rPr dirty="0" sz="1500" spc="5"/>
              <a:t> </a:t>
            </a:r>
            <a:r>
              <a:rPr dirty="0" sz="1500"/>
              <a:t>productos</a:t>
            </a:r>
            <a:r>
              <a:rPr dirty="0" sz="1500" spc="5"/>
              <a:t> y</a:t>
            </a:r>
            <a:endParaRPr sz="1500">
              <a:latin typeface="Calibri"/>
              <a:cs typeface="Calibri"/>
            </a:endParaRPr>
          </a:p>
          <a:p>
            <a:pPr marL="308610" marR="101600">
              <a:lnSpc>
                <a:spcPts val="1730"/>
              </a:lnSpc>
              <a:spcBef>
                <a:spcPts val="80"/>
              </a:spcBef>
            </a:pPr>
            <a:r>
              <a:rPr dirty="0" sz="1500"/>
              <a:t>servicios</a:t>
            </a:r>
            <a:r>
              <a:rPr dirty="0" sz="1500" spc="5"/>
              <a:t> que </a:t>
            </a:r>
            <a:r>
              <a:rPr dirty="0" sz="1500"/>
              <a:t>cambien</a:t>
            </a:r>
            <a:r>
              <a:rPr dirty="0" sz="1500" spc="5"/>
              <a:t> </a:t>
            </a:r>
            <a:r>
              <a:rPr dirty="0" sz="1500"/>
              <a:t>la</a:t>
            </a:r>
            <a:r>
              <a:rPr dirty="0" sz="1500" spc="5"/>
              <a:t> </a:t>
            </a:r>
            <a:r>
              <a:rPr dirty="0" sz="1500"/>
              <a:t>forma</a:t>
            </a:r>
            <a:r>
              <a:rPr dirty="0" sz="1500" spc="10"/>
              <a:t> </a:t>
            </a:r>
            <a:r>
              <a:rPr dirty="0" sz="1500" spc="5"/>
              <a:t>en que </a:t>
            </a:r>
            <a:r>
              <a:rPr dirty="0" sz="1500"/>
              <a:t>las</a:t>
            </a:r>
            <a:r>
              <a:rPr dirty="0" sz="1500" spc="5"/>
              <a:t> </a:t>
            </a:r>
            <a:r>
              <a:rPr dirty="0" sz="1500"/>
              <a:t>personas</a:t>
            </a:r>
            <a:r>
              <a:rPr dirty="0" sz="1500" spc="10"/>
              <a:t> </a:t>
            </a:r>
            <a:r>
              <a:rPr dirty="0" sz="1500"/>
              <a:t>interactúan</a:t>
            </a:r>
            <a:r>
              <a:rPr dirty="0" sz="1500" spc="5"/>
              <a:t> </a:t>
            </a:r>
            <a:r>
              <a:rPr dirty="0" sz="1500"/>
              <a:t>con</a:t>
            </a:r>
            <a:r>
              <a:rPr dirty="0" sz="1500" spc="5"/>
              <a:t> </a:t>
            </a:r>
            <a:r>
              <a:rPr dirty="0" sz="1500"/>
              <a:t>la</a:t>
            </a:r>
            <a:r>
              <a:rPr dirty="0" sz="1500" spc="5"/>
              <a:t> </a:t>
            </a:r>
            <a:r>
              <a:rPr dirty="0" sz="1500"/>
              <a:t>tecnología.</a:t>
            </a:r>
            <a:r>
              <a:rPr dirty="0" sz="1500" spc="10"/>
              <a:t> </a:t>
            </a:r>
            <a:r>
              <a:rPr dirty="0" sz="1500" spc="5"/>
              <a:t>Ha </a:t>
            </a:r>
            <a:r>
              <a:rPr dirty="0" sz="1500"/>
              <a:t>liderado</a:t>
            </a:r>
            <a:r>
              <a:rPr dirty="0" sz="1500" spc="5"/>
              <a:t> </a:t>
            </a:r>
            <a:r>
              <a:rPr dirty="0" sz="1500"/>
              <a:t>el </a:t>
            </a:r>
            <a:r>
              <a:rPr dirty="0" sz="1500" spc="-325"/>
              <a:t> </a:t>
            </a:r>
            <a:r>
              <a:rPr dirty="0" sz="1500"/>
              <a:t>desarrollo </a:t>
            </a:r>
            <a:r>
              <a:rPr dirty="0" sz="1500" spc="5"/>
              <a:t>de </a:t>
            </a:r>
            <a:r>
              <a:rPr dirty="0" sz="1500"/>
              <a:t>productos</a:t>
            </a:r>
            <a:r>
              <a:rPr dirty="0" sz="1500" spc="5"/>
              <a:t> como </a:t>
            </a:r>
            <a:r>
              <a:rPr dirty="0" sz="1500"/>
              <a:t>Chrome,</a:t>
            </a:r>
            <a:r>
              <a:rPr dirty="0" sz="1500" spc="5"/>
              <a:t> </a:t>
            </a:r>
            <a:r>
              <a:rPr dirty="0" sz="1500"/>
              <a:t>Android</a:t>
            </a:r>
            <a:r>
              <a:rPr dirty="0" sz="1500" spc="5"/>
              <a:t> y </a:t>
            </a:r>
            <a:r>
              <a:rPr dirty="0" sz="1500"/>
              <a:t>Google Assistant,</a:t>
            </a:r>
            <a:r>
              <a:rPr dirty="0" sz="1500" spc="5"/>
              <a:t> que han </a:t>
            </a:r>
            <a:r>
              <a:rPr dirty="0" sz="1500"/>
              <a:t>transformado</a:t>
            </a:r>
            <a:r>
              <a:rPr dirty="0" sz="1500" spc="5"/>
              <a:t> </a:t>
            </a:r>
            <a:r>
              <a:rPr dirty="0" sz="1500"/>
              <a:t>la </a:t>
            </a:r>
            <a:r>
              <a:rPr dirty="0" sz="1500" spc="5"/>
              <a:t> </a:t>
            </a:r>
            <a:r>
              <a:rPr dirty="0" sz="1500"/>
              <a:t>forma </a:t>
            </a:r>
            <a:r>
              <a:rPr dirty="0" sz="1500" spc="5"/>
              <a:t>en</a:t>
            </a:r>
            <a:r>
              <a:rPr dirty="0" sz="1500"/>
              <a:t> </a:t>
            </a:r>
            <a:r>
              <a:rPr dirty="0" sz="1500" spc="5"/>
              <a:t>que</a:t>
            </a:r>
            <a:r>
              <a:rPr dirty="0" sz="1500"/>
              <a:t> las personas interactúan con la tecnología.</a:t>
            </a:r>
            <a:endParaRPr sz="1500"/>
          </a:p>
          <a:p>
            <a:pPr marL="308610" indent="-296545">
              <a:lnSpc>
                <a:spcPts val="1630"/>
              </a:lnSpc>
              <a:buFont typeface="Arial"/>
              <a:buChar char="•"/>
              <a:tabLst>
                <a:tab pos="308610" algn="l"/>
                <a:tab pos="309245" algn="l"/>
              </a:tabLst>
            </a:pPr>
            <a:r>
              <a:rPr dirty="0" sz="1500" b="1">
                <a:latin typeface="Calibri"/>
                <a:cs typeface="Calibri"/>
              </a:rPr>
              <a:t>Pasión</a:t>
            </a:r>
            <a:r>
              <a:rPr dirty="0" sz="1500" spc="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por</a:t>
            </a:r>
            <a:r>
              <a:rPr dirty="0" sz="1500" spc="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la</a:t>
            </a:r>
            <a:r>
              <a:rPr dirty="0" sz="1500" spc="1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tecnología:</a:t>
            </a:r>
            <a:r>
              <a:rPr dirty="0" sz="1500" spc="30" b="1">
                <a:latin typeface="Calibri"/>
                <a:cs typeface="Calibri"/>
              </a:rPr>
              <a:t> </a:t>
            </a:r>
            <a:r>
              <a:rPr dirty="0" sz="1500"/>
              <a:t>Pichai</a:t>
            </a:r>
            <a:r>
              <a:rPr dirty="0" sz="1500" spc="10"/>
              <a:t> </a:t>
            </a:r>
            <a:r>
              <a:rPr dirty="0" sz="1500"/>
              <a:t>es</a:t>
            </a:r>
            <a:r>
              <a:rPr dirty="0" sz="1500" spc="5"/>
              <a:t> apasionado</a:t>
            </a:r>
            <a:r>
              <a:rPr dirty="0" sz="1500" spc="10"/>
              <a:t> </a:t>
            </a:r>
            <a:r>
              <a:rPr dirty="0" sz="1500"/>
              <a:t>por</a:t>
            </a:r>
            <a:r>
              <a:rPr dirty="0" sz="1500" spc="5"/>
              <a:t> </a:t>
            </a:r>
            <a:r>
              <a:rPr dirty="0" sz="1500"/>
              <a:t>la</a:t>
            </a:r>
            <a:r>
              <a:rPr dirty="0" sz="1500" spc="10"/>
              <a:t> </a:t>
            </a:r>
            <a:r>
              <a:rPr dirty="0" sz="1500"/>
              <a:t>tecnología</a:t>
            </a:r>
            <a:r>
              <a:rPr dirty="0" sz="1500" spc="5"/>
              <a:t> y</a:t>
            </a:r>
            <a:r>
              <a:rPr dirty="0" sz="1500" spc="10"/>
              <a:t> </a:t>
            </a:r>
            <a:r>
              <a:rPr dirty="0" sz="1500"/>
              <a:t>cree</a:t>
            </a:r>
            <a:r>
              <a:rPr dirty="0" sz="1500" spc="5"/>
              <a:t> en</a:t>
            </a:r>
            <a:r>
              <a:rPr dirty="0" sz="1500" spc="10"/>
              <a:t> </a:t>
            </a:r>
            <a:r>
              <a:rPr dirty="0" sz="1500"/>
              <a:t>su</a:t>
            </a:r>
            <a:r>
              <a:rPr dirty="0" sz="1500" spc="5"/>
              <a:t> </a:t>
            </a:r>
            <a:r>
              <a:rPr dirty="0" sz="1500"/>
              <a:t>capacidad</a:t>
            </a:r>
            <a:r>
              <a:rPr dirty="0" sz="1500" spc="10"/>
              <a:t> </a:t>
            </a:r>
            <a:r>
              <a:rPr dirty="0" sz="1500"/>
              <a:t>para</a:t>
            </a:r>
            <a:endParaRPr sz="1500">
              <a:latin typeface="Calibri"/>
              <a:cs typeface="Calibri"/>
            </a:endParaRPr>
          </a:p>
          <a:p>
            <a:pPr marL="308610" marR="125730">
              <a:lnSpc>
                <a:spcPts val="1730"/>
              </a:lnSpc>
              <a:spcBef>
                <a:spcPts val="80"/>
              </a:spcBef>
            </a:pPr>
            <a:r>
              <a:rPr dirty="0" sz="1500"/>
              <a:t>mejorar</a:t>
            </a:r>
            <a:r>
              <a:rPr dirty="0" sz="1500" spc="5"/>
              <a:t> </a:t>
            </a:r>
            <a:r>
              <a:rPr dirty="0" sz="1500"/>
              <a:t>la</a:t>
            </a:r>
            <a:r>
              <a:rPr dirty="0" sz="1500" spc="10"/>
              <a:t> </a:t>
            </a:r>
            <a:r>
              <a:rPr dirty="0" sz="1500"/>
              <a:t>vida</a:t>
            </a:r>
            <a:r>
              <a:rPr dirty="0" sz="1500" spc="10"/>
              <a:t> </a:t>
            </a:r>
            <a:r>
              <a:rPr dirty="0" sz="1500" spc="5"/>
              <a:t>de </a:t>
            </a:r>
            <a:r>
              <a:rPr dirty="0" sz="1500"/>
              <a:t>las</a:t>
            </a:r>
            <a:r>
              <a:rPr dirty="0" sz="1500" spc="10"/>
              <a:t> </a:t>
            </a:r>
            <a:r>
              <a:rPr dirty="0" sz="1500"/>
              <a:t>personas.</a:t>
            </a:r>
            <a:r>
              <a:rPr dirty="0" sz="1500" spc="10"/>
              <a:t> </a:t>
            </a:r>
            <a:r>
              <a:rPr dirty="0" sz="1500"/>
              <a:t>Es</a:t>
            </a:r>
            <a:r>
              <a:rPr dirty="0" sz="1500" spc="5"/>
              <a:t> </a:t>
            </a:r>
            <a:r>
              <a:rPr dirty="0" sz="1500"/>
              <a:t>conocido</a:t>
            </a:r>
            <a:r>
              <a:rPr dirty="0" sz="1500" spc="10"/>
              <a:t> </a:t>
            </a:r>
            <a:r>
              <a:rPr dirty="0" sz="1500"/>
              <a:t>por</a:t>
            </a:r>
            <a:r>
              <a:rPr dirty="0" sz="1500" spc="10"/>
              <a:t> </a:t>
            </a:r>
            <a:r>
              <a:rPr dirty="0" sz="1500"/>
              <a:t>su</a:t>
            </a:r>
            <a:r>
              <a:rPr dirty="0" sz="1500" spc="5"/>
              <a:t> amor</a:t>
            </a:r>
            <a:r>
              <a:rPr dirty="0" sz="1500" spc="10"/>
              <a:t> </a:t>
            </a:r>
            <a:r>
              <a:rPr dirty="0" sz="1500"/>
              <a:t>por</a:t>
            </a:r>
            <a:r>
              <a:rPr dirty="0" sz="1500" spc="10"/>
              <a:t> </a:t>
            </a:r>
            <a:r>
              <a:rPr dirty="0" sz="1500"/>
              <a:t>la</a:t>
            </a:r>
            <a:r>
              <a:rPr dirty="0" sz="1500" spc="10"/>
              <a:t> </a:t>
            </a:r>
            <a:r>
              <a:rPr dirty="0" sz="1500"/>
              <a:t>tecnología</a:t>
            </a:r>
            <a:r>
              <a:rPr dirty="0" sz="1500" spc="5"/>
              <a:t> y</a:t>
            </a:r>
            <a:r>
              <a:rPr dirty="0" sz="1500" spc="10"/>
              <a:t> </a:t>
            </a:r>
            <a:r>
              <a:rPr dirty="0" sz="1500"/>
              <a:t>su</a:t>
            </a:r>
            <a:r>
              <a:rPr dirty="0" sz="1500" spc="10"/>
              <a:t> </a:t>
            </a:r>
            <a:r>
              <a:rPr dirty="0" sz="1500"/>
              <a:t>compromiso</a:t>
            </a:r>
            <a:r>
              <a:rPr dirty="0" sz="1500" spc="5"/>
              <a:t> </a:t>
            </a:r>
            <a:r>
              <a:rPr dirty="0" sz="1500"/>
              <a:t>con </a:t>
            </a:r>
            <a:r>
              <a:rPr dirty="0" sz="1500" spc="-325"/>
              <a:t> </a:t>
            </a:r>
            <a:r>
              <a:rPr dirty="0" sz="1500"/>
              <a:t>la creación </a:t>
            </a:r>
            <a:r>
              <a:rPr dirty="0" sz="1500" spc="5"/>
              <a:t>de</a:t>
            </a:r>
            <a:r>
              <a:rPr dirty="0" sz="1500"/>
              <a:t> productos</a:t>
            </a:r>
            <a:r>
              <a:rPr dirty="0" sz="1500" spc="5"/>
              <a:t> y</a:t>
            </a:r>
            <a:r>
              <a:rPr dirty="0" sz="1500"/>
              <a:t> servicios </a:t>
            </a:r>
            <a:r>
              <a:rPr dirty="0" sz="1500" spc="5"/>
              <a:t>que</a:t>
            </a:r>
            <a:r>
              <a:rPr dirty="0" sz="1500"/>
              <a:t> marquen</a:t>
            </a:r>
            <a:r>
              <a:rPr dirty="0" sz="1500" spc="5"/>
              <a:t> </a:t>
            </a:r>
            <a:r>
              <a:rPr dirty="0" sz="1500"/>
              <a:t>la diferencia </a:t>
            </a:r>
            <a:r>
              <a:rPr dirty="0" sz="1500" spc="5"/>
              <a:t>en</a:t>
            </a:r>
            <a:r>
              <a:rPr dirty="0" sz="1500"/>
              <a:t> el</a:t>
            </a:r>
            <a:r>
              <a:rPr dirty="0" sz="1500" spc="5"/>
              <a:t> </a:t>
            </a:r>
            <a:r>
              <a:rPr dirty="0" sz="1500"/>
              <a:t>mundo.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96402"/>
            <a:ext cx="51206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Estilo</a:t>
            </a:r>
            <a:r>
              <a:rPr dirty="0" sz="3200" spc="-35"/>
              <a:t> </a:t>
            </a:r>
            <a:r>
              <a:rPr dirty="0" sz="3200"/>
              <a:t>y</a:t>
            </a:r>
            <a:r>
              <a:rPr dirty="0" sz="3200" spc="-35"/>
              <a:t> </a:t>
            </a:r>
            <a:r>
              <a:rPr dirty="0" sz="3200" spc="-5"/>
              <a:t>habilidades</a:t>
            </a:r>
            <a:r>
              <a:rPr dirty="0" sz="3200" spc="-30"/>
              <a:t> </a:t>
            </a:r>
            <a:r>
              <a:rPr dirty="0" sz="3200" spc="-5"/>
              <a:t>gerenciales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57065" y="1090748"/>
            <a:ext cx="7265670" cy="170815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342900" marR="5080" indent="-330835">
              <a:lnSpc>
                <a:spcPts val="2630"/>
              </a:lnSpc>
              <a:spcBef>
                <a:spcPts val="284"/>
              </a:spcBef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Habilidad para fomentar la colaboración </a:t>
            </a:r>
            <a:r>
              <a:rPr dirty="0" sz="2250" spc="15">
                <a:solidFill>
                  <a:srgbClr val="2A3890"/>
                </a:solidFill>
                <a:latin typeface="Calibri"/>
                <a:cs typeface="Calibri"/>
              </a:rPr>
              <a:t>y 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la comunicación </a:t>
            </a:r>
            <a:r>
              <a:rPr dirty="0" sz="2250" spc="-49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15">
                <a:solidFill>
                  <a:srgbClr val="2A3890"/>
                </a:solidFill>
                <a:latin typeface="Calibri"/>
                <a:cs typeface="Calibri"/>
              </a:rPr>
              <a:t>abierta</a:t>
            </a:r>
            <a:r>
              <a:rPr dirty="0" sz="225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dentro</a:t>
            </a:r>
            <a:r>
              <a:rPr dirty="0" sz="225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15">
                <a:solidFill>
                  <a:srgbClr val="2A3890"/>
                </a:solidFill>
                <a:latin typeface="Calibri"/>
                <a:cs typeface="Calibri"/>
              </a:rPr>
              <a:t>de</a:t>
            </a:r>
            <a:r>
              <a:rPr dirty="0" sz="225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la</a:t>
            </a:r>
            <a:r>
              <a:rPr dirty="0" sz="225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empresa.</a:t>
            </a:r>
            <a:endParaRPr sz="2250">
              <a:latin typeface="Calibri"/>
              <a:cs typeface="Calibri"/>
            </a:endParaRPr>
          </a:p>
          <a:p>
            <a:pPr marL="342900" indent="-330835">
              <a:lnSpc>
                <a:spcPts val="2505"/>
              </a:lnSpc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Habilidad</a:t>
            </a:r>
            <a:r>
              <a:rPr dirty="0" sz="225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para </a:t>
            </a:r>
            <a:r>
              <a:rPr dirty="0" sz="2250" spc="15">
                <a:solidFill>
                  <a:srgbClr val="2A3890"/>
                </a:solidFill>
                <a:latin typeface="Calibri"/>
                <a:cs typeface="Calibri"/>
              </a:rPr>
              <a:t>adaptarse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15">
                <a:solidFill>
                  <a:srgbClr val="2A3890"/>
                </a:solidFill>
                <a:latin typeface="Calibri"/>
                <a:cs typeface="Calibri"/>
              </a:rPr>
              <a:t>a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 los cambios</a:t>
            </a:r>
            <a:r>
              <a:rPr dirty="0" sz="225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rápidamente </a:t>
            </a:r>
            <a:r>
              <a:rPr dirty="0" sz="2250" spc="15">
                <a:solidFill>
                  <a:srgbClr val="2A3890"/>
                </a:solidFill>
                <a:latin typeface="Calibri"/>
                <a:cs typeface="Calibri"/>
              </a:rPr>
              <a:t>y</a:t>
            </a:r>
            <a:endParaRPr sz="2250">
              <a:latin typeface="Calibri"/>
              <a:cs typeface="Calibri"/>
            </a:endParaRPr>
          </a:p>
          <a:p>
            <a:pPr marL="342900">
              <a:lnSpc>
                <a:spcPts val="2625"/>
              </a:lnSpc>
            </a:pP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mantenerse</a:t>
            </a:r>
            <a:r>
              <a:rPr dirty="0" sz="225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al tanto</a:t>
            </a:r>
            <a:r>
              <a:rPr dirty="0" sz="225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15">
                <a:solidFill>
                  <a:srgbClr val="2A3890"/>
                </a:solidFill>
                <a:latin typeface="Calibri"/>
                <a:cs typeface="Calibri"/>
              </a:rPr>
              <a:t>de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 las tendencias</a:t>
            </a:r>
            <a:r>
              <a:rPr dirty="0" sz="2250" spc="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15">
                <a:solidFill>
                  <a:srgbClr val="2A3890"/>
                </a:solidFill>
                <a:latin typeface="Calibri"/>
                <a:cs typeface="Calibri"/>
              </a:rPr>
              <a:t>de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 la</a:t>
            </a:r>
            <a:r>
              <a:rPr dirty="0" sz="2250" spc="1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5">
                <a:solidFill>
                  <a:srgbClr val="2A3890"/>
                </a:solidFill>
                <a:latin typeface="Calibri"/>
                <a:cs typeface="Calibri"/>
              </a:rPr>
              <a:t>industria.</a:t>
            </a:r>
            <a:endParaRPr sz="2250">
              <a:latin typeface="Calibri"/>
              <a:cs typeface="Calibri"/>
            </a:endParaRPr>
          </a:p>
          <a:p>
            <a:pPr marL="342900" indent="-330835">
              <a:lnSpc>
                <a:spcPts val="2665"/>
              </a:lnSpc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Habilidad para liderar</a:t>
            </a:r>
            <a:r>
              <a:rPr dirty="0" sz="2250" spc="1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5">
                <a:solidFill>
                  <a:srgbClr val="2A3890"/>
                </a:solidFill>
                <a:latin typeface="Calibri"/>
                <a:cs typeface="Calibri"/>
              </a:rPr>
              <a:t>iniciativas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15">
                <a:solidFill>
                  <a:srgbClr val="2A3890"/>
                </a:solidFill>
                <a:latin typeface="Calibri"/>
                <a:cs typeface="Calibri"/>
              </a:rPr>
              <a:t>de 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diversidad </a:t>
            </a:r>
            <a:r>
              <a:rPr dirty="0" sz="2250" spc="15">
                <a:solidFill>
                  <a:srgbClr val="2A3890"/>
                </a:solidFill>
                <a:latin typeface="Calibri"/>
                <a:cs typeface="Calibri"/>
              </a:rPr>
              <a:t>e</a:t>
            </a:r>
            <a:r>
              <a:rPr dirty="0" sz="2250" spc="1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2250" spc="5">
                <a:solidFill>
                  <a:srgbClr val="2A3890"/>
                </a:solidFill>
                <a:latin typeface="Calibri"/>
                <a:cs typeface="Calibri"/>
              </a:rPr>
              <a:t>inclusión.</a:t>
            </a:r>
            <a:endParaRPr sz="22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675" y="2743200"/>
            <a:ext cx="4286249" cy="2400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11262"/>
            <a:ext cx="7325995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Resultados</a:t>
            </a:r>
            <a:r>
              <a:rPr dirty="0" spc="-25"/>
              <a:t> </a:t>
            </a:r>
            <a:r>
              <a:rPr dirty="0" spc="5"/>
              <a:t>e</a:t>
            </a:r>
            <a:r>
              <a:rPr dirty="0" spc="-20"/>
              <a:t> </a:t>
            </a:r>
            <a:r>
              <a:rPr dirty="0"/>
              <a:t>impactos</a:t>
            </a:r>
            <a:r>
              <a:rPr dirty="0" spc="-15"/>
              <a:t> </a:t>
            </a:r>
            <a:r>
              <a:rPr dirty="0" spc="-5"/>
              <a:t>significativos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25" y="1324357"/>
            <a:ext cx="7942580" cy="152971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ct val="95400"/>
              </a:lnSpc>
              <a:spcBef>
                <a:spcPts val="190"/>
              </a:spcBef>
            </a:pP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Bajo su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liderazgo,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Google ha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mantenido su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posición</a:t>
            </a:r>
            <a:r>
              <a:rPr dirty="0" sz="185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como el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principal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motor de 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búsqueda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del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mundo, mientras que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también ha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diversificado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su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negocio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a</a:t>
            </a:r>
            <a:r>
              <a:rPr dirty="0" sz="185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través de </a:t>
            </a:r>
            <a:r>
              <a:rPr dirty="0" sz="1850" spc="-40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iniciativas de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inteligencia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artificial y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nube.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080"/>
              </a:spcBef>
            </a:pP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Ha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liderado</a:t>
            </a:r>
            <a:r>
              <a:rPr dirty="0" sz="185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iniciativas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de</a:t>
            </a:r>
            <a:r>
              <a:rPr dirty="0" sz="185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diversidad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e</a:t>
            </a:r>
            <a:r>
              <a:rPr dirty="0" sz="185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inclusión,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incluida</a:t>
            </a:r>
            <a:r>
              <a:rPr dirty="0" sz="185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la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creación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de</a:t>
            </a:r>
            <a:r>
              <a:rPr dirty="0" sz="185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un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fondo</a:t>
            </a:r>
            <a:r>
              <a:rPr dirty="0" sz="1850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de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$100</a:t>
            </a:r>
            <a:r>
              <a:rPr dirty="0" sz="1850" spc="-1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millones</a:t>
            </a:r>
            <a:r>
              <a:rPr dirty="0" sz="1850" spc="-1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para </a:t>
            </a:r>
            <a:r>
              <a:rPr dirty="0" sz="1850" spc="-5">
                <a:solidFill>
                  <a:srgbClr val="2A3890"/>
                </a:solidFill>
                <a:latin typeface="Calibri"/>
                <a:cs typeface="Calibri"/>
              </a:rPr>
              <a:t>apoyar a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 las comunidades</a:t>
            </a:r>
            <a:r>
              <a:rPr dirty="0" sz="1850" spc="-15">
                <a:solidFill>
                  <a:srgbClr val="2A3890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A3890"/>
                </a:solidFill>
                <a:latin typeface="Calibri"/>
                <a:cs typeface="Calibri"/>
              </a:rPr>
              <a:t>desfavorecidas.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0800" y="2814919"/>
            <a:ext cx="2720349" cy="1679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8511" y="3369657"/>
            <a:ext cx="1763935" cy="5698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2023-06-25T00:32:26Z</dcterms:created>
  <dcterms:modified xsi:type="dcterms:W3CDTF">2023-06-25T00:32:26Z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